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"/>
  </p:notesMasterIdLst>
  <p:sldIdLst>
    <p:sldId id="257" r:id="rId2"/>
    <p:sldId id="258" r:id="rId3"/>
    <p:sldId id="266" r:id="rId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33" autoAdjust="0"/>
    <p:restoredTop sz="94660"/>
  </p:normalViewPr>
  <p:slideViewPr>
    <p:cSldViewPr snapToGrid="0">
      <p:cViewPr varScale="1">
        <p:scale>
          <a:sx n="254" d="100"/>
          <a:sy n="254" d="100"/>
        </p:scale>
        <p:origin x="1061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afb854e00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afb854e00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c310b625a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c310b625a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b2030a816a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b2030a816a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60;p14">
            <a:extLst>
              <a:ext uri="{FF2B5EF4-FFF2-40B4-BE49-F238E27FC236}">
                <a16:creationId xmlns:a16="http://schemas.microsoft.com/office/drawing/2014/main" id="{C3FA2ADD-6103-4EE2-9F16-ACDD7A65AC9B}"/>
              </a:ext>
            </a:extLst>
          </p:cNvPr>
          <p:cNvSpPr/>
          <p:nvPr/>
        </p:nvSpPr>
        <p:spPr>
          <a:xfrm>
            <a:off x="6515873" y="1426975"/>
            <a:ext cx="1316599" cy="2430750"/>
          </a:xfrm>
          <a:prstGeom prst="flowChartPredefined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</a:rPr>
              <a:t>2E1 Rack</a:t>
            </a:r>
            <a:endParaRPr sz="1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1F6008-05FE-46FC-B262-610F2866260C}"/>
              </a:ext>
            </a:extLst>
          </p:cNvPr>
          <p:cNvSpPr/>
          <p:nvPr/>
        </p:nvSpPr>
        <p:spPr>
          <a:xfrm>
            <a:off x="6946283" y="1546000"/>
            <a:ext cx="644335" cy="307950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Google Shape;59;p14"/>
          <p:cNvSpPr/>
          <p:nvPr/>
        </p:nvSpPr>
        <p:spPr>
          <a:xfrm>
            <a:off x="2103484" y="1654475"/>
            <a:ext cx="566416" cy="2442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4"/>
          <p:cNvSpPr/>
          <p:nvPr/>
        </p:nvSpPr>
        <p:spPr>
          <a:xfrm>
            <a:off x="745625" y="1654475"/>
            <a:ext cx="1269200" cy="2430750"/>
          </a:xfrm>
          <a:prstGeom prst="flowChartPredefined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</a:rPr>
              <a:t>DAQ Racks</a:t>
            </a:r>
            <a:endParaRPr sz="1200" dirty="0"/>
          </a:p>
        </p:txBody>
      </p:sp>
      <p:grpSp>
        <p:nvGrpSpPr>
          <p:cNvPr id="61" name="Google Shape;61;p14"/>
          <p:cNvGrpSpPr/>
          <p:nvPr/>
        </p:nvGrpSpPr>
        <p:grpSpPr>
          <a:xfrm>
            <a:off x="745575" y="2737800"/>
            <a:ext cx="1269300" cy="805200"/>
            <a:chOff x="745575" y="2737800"/>
            <a:chExt cx="1269300" cy="805200"/>
          </a:xfrm>
        </p:grpSpPr>
        <p:sp>
          <p:nvSpPr>
            <p:cNvPr id="62" name="Google Shape;62;p14"/>
            <p:cNvSpPr/>
            <p:nvPr/>
          </p:nvSpPr>
          <p:spPr>
            <a:xfrm>
              <a:off x="745575" y="2737800"/>
              <a:ext cx="1269300" cy="805200"/>
            </a:xfrm>
            <a:prstGeom prst="rect">
              <a:avLst/>
            </a:prstGeom>
            <a:solidFill>
              <a:srgbClr val="76A5A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>
                  <a:solidFill>
                    <a:schemeClr val="dk1"/>
                  </a:solidFill>
                </a:rPr>
                <a:t>EBDC</a:t>
              </a:r>
              <a:endParaRPr/>
            </a:p>
          </p:txBody>
        </p:sp>
        <p:sp>
          <p:nvSpPr>
            <p:cNvPr id="63" name="Google Shape;63;p14"/>
            <p:cNvSpPr/>
            <p:nvPr/>
          </p:nvSpPr>
          <p:spPr>
            <a:xfrm>
              <a:off x="1085900" y="2797050"/>
              <a:ext cx="596700" cy="454200"/>
            </a:xfrm>
            <a:prstGeom prst="rect">
              <a:avLst/>
            </a:prstGeom>
            <a:solidFill>
              <a:srgbClr val="93C4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900">
                  <a:solidFill>
                    <a:schemeClr val="dk1"/>
                  </a:solidFill>
                </a:rPr>
                <a:t> FELIX</a:t>
              </a:r>
              <a:endParaRPr sz="900"/>
            </a:p>
          </p:txBody>
        </p:sp>
      </p:grpSp>
      <p:sp>
        <p:nvSpPr>
          <p:cNvPr id="64" name="Google Shape;64;p14"/>
          <p:cNvSpPr txBox="1"/>
          <p:nvPr/>
        </p:nvSpPr>
        <p:spPr>
          <a:xfrm>
            <a:off x="247200" y="4478693"/>
            <a:ext cx="8423368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</a:rPr>
              <a:t>                 48F MTP Cable        MTP coupler         LC coupler                           LC cable                        VTxx Transceiver</a:t>
            </a:r>
            <a:endParaRPr sz="1200" dirty="0"/>
          </a:p>
        </p:txBody>
      </p:sp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95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MVTX Fiber Routing Plan, 1 of 6 EBDC shown</a:t>
            </a:r>
            <a:endParaRPr sz="2400" dirty="0"/>
          </a:p>
        </p:txBody>
      </p:sp>
      <p:sp>
        <p:nvSpPr>
          <p:cNvPr id="68" name="Google Shape;68;p14"/>
          <p:cNvSpPr/>
          <p:nvPr/>
        </p:nvSpPr>
        <p:spPr>
          <a:xfrm>
            <a:off x="3794360" y="2737800"/>
            <a:ext cx="225900" cy="1074915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2" name="Google Shape;72;p14"/>
          <p:cNvCxnSpPr>
            <a:cxnSpLocks/>
            <a:stCxn id="119" idx="0"/>
            <a:endCxn id="74" idx="1"/>
          </p:cNvCxnSpPr>
          <p:nvPr/>
        </p:nvCxnSpPr>
        <p:spPr>
          <a:xfrm rot="16200000" flipH="1">
            <a:off x="2246737" y="2127338"/>
            <a:ext cx="835600" cy="2363275"/>
          </a:xfrm>
          <a:prstGeom prst="bentConnector4">
            <a:avLst>
              <a:gd name="adj1" fmla="val -166633"/>
              <a:gd name="adj2" fmla="val 38490"/>
            </a:avLst>
          </a:prstGeom>
          <a:noFill/>
          <a:ln w="28575" cap="flat" cmpd="sng">
            <a:solidFill>
              <a:srgbClr val="3D85C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" name="Google Shape;75;p14"/>
          <p:cNvSpPr/>
          <p:nvPr/>
        </p:nvSpPr>
        <p:spPr>
          <a:xfrm>
            <a:off x="3846175" y="3516875"/>
            <a:ext cx="126900" cy="804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4"/>
          <p:cNvSpPr txBox="1"/>
          <p:nvPr/>
        </p:nvSpPr>
        <p:spPr>
          <a:xfrm>
            <a:off x="7485117" y="556674"/>
            <a:ext cx="1285903" cy="555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sPHENIX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East Platform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81" name="Google Shape;81;p14"/>
          <p:cNvSpPr/>
          <p:nvPr/>
        </p:nvSpPr>
        <p:spPr>
          <a:xfrm>
            <a:off x="7013589" y="1505800"/>
            <a:ext cx="126900" cy="804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4"/>
          <p:cNvSpPr/>
          <p:nvPr/>
        </p:nvSpPr>
        <p:spPr>
          <a:xfrm>
            <a:off x="7182651" y="1505800"/>
            <a:ext cx="126900" cy="804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4"/>
          <p:cNvSpPr/>
          <p:nvPr/>
        </p:nvSpPr>
        <p:spPr>
          <a:xfrm rot="-5400000">
            <a:off x="7013589" y="1816647"/>
            <a:ext cx="126900" cy="80406"/>
          </a:xfrm>
          <a:prstGeom prst="flowChartTerminator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4"/>
          <p:cNvSpPr/>
          <p:nvPr/>
        </p:nvSpPr>
        <p:spPr>
          <a:xfrm rot="-5400000">
            <a:off x="7182654" y="1816647"/>
            <a:ext cx="126900" cy="80406"/>
          </a:xfrm>
          <a:prstGeom prst="flowChartTerminator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4"/>
          <p:cNvSpPr/>
          <p:nvPr/>
        </p:nvSpPr>
        <p:spPr>
          <a:xfrm>
            <a:off x="6707176" y="2331429"/>
            <a:ext cx="667332" cy="750492"/>
          </a:xfrm>
          <a:prstGeom prst="flowChartMultidocument">
            <a:avLst/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RU</a:t>
            </a:r>
            <a:br>
              <a:rPr lang="en" dirty="0"/>
            </a:br>
            <a:r>
              <a:rPr lang="en" dirty="0"/>
              <a:t>x8</a:t>
            </a:r>
            <a:endParaRPr dirty="0"/>
          </a:p>
        </p:txBody>
      </p:sp>
      <p:sp>
        <p:nvSpPr>
          <p:cNvPr id="86" name="Google Shape;86;p14"/>
          <p:cNvSpPr/>
          <p:nvPr/>
        </p:nvSpPr>
        <p:spPr>
          <a:xfrm>
            <a:off x="6804989" y="2418900"/>
            <a:ext cx="80400" cy="126900"/>
          </a:xfrm>
          <a:prstGeom prst="flowChartOffpageConnector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7" name="Google Shape;87;p14"/>
          <p:cNvCxnSpPr>
            <a:stCxn id="81" idx="2"/>
            <a:endCxn id="83" idx="3"/>
          </p:cNvCxnSpPr>
          <p:nvPr/>
        </p:nvCxnSpPr>
        <p:spPr>
          <a:xfrm rot="-5400000" flipH="1">
            <a:off x="6973689" y="1689550"/>
            <a:ext cx="207300" cy="600"/>
          </a:xfrm>
          <a:prstGeom prst="bentConnector3">
            <a:avLst>
              <a:gd name="adj1" fmla="val 49976"/>
            </a:avLst>
          </a:prstGeom>
          <a:noFill/>
          <a:ln w="28575" cap="flat" cmpd="sng">
            <a:solidFill>
              <a:srgbClr val="3D85C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14"/>
          <p:cNvCxnSpPr>
            <a:stCxn id="83" idx="1"/>
            <a:endCxn id="86" idx="0"/>
          </p:cNvCxnSpPr>
          <p:nvPr/>
        </p:nvCxnSpPr>
        <p:spPr>
          <a:xfrm rot="5400000">
            <a:off x="6711789" y="2053650"/>
            <a:ext cx="498600" cy="2319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9;p14"/>
          <p:cNvSpPr txBox="1"/>
          <p:nvPr/>
        </p:nvSpPr>
        <p:spPr>
          <a:xfrm>
            <a:off x="7345126" y="2031225"/>
            <a:ext cx="1055100" cy="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...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90" name="Google Shape;90;p14"/>
          <p:cNvCxnSpPr>
            <a:cxnSpLocks/>
            <a:stCxn id="83" idx="1"/>
          </p:cNvCxnSpPr>
          <p:nvPr/>
        </p:nvCxnSpPr>
        <p:spPr>
          <a:xfrm rot="-5400000" flipH="1">
            <a:off x="6948189" y="2049150"/>
            <a:ext cx="321900" cy="642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" name="Google Shape;92;p14"/>
          <p:cNvCxnSpPr>
            <a:cxnSpLocks/>
            <a:stCxn id="83" idx="1"/>
          </p:cNvCxnSpPr>
          <p:nvPr/>
        </p:nvCxnSpPr>
        <p:spPr>
          <a:xfrm rot="-5400000" flipH="1">
            <a:off x="7050039" y="1947300"/>
            <a:ext cx="321900" cy="2679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" name="Google Shape;94;p14"/>
          <p:cNvCxnSpPr>
            <a:stCxn id="84" idx="1"/>
          </p:cNvCxnSpPr>
          <p:nvPr/>
        </p:nvCxnSpPr>
        <p:spPr>
          <a:xfrm rot="-5400000" flipH="1">
            <a:off x="7179054" y="1987350"/>
            <a:ext cx="169500" cy="354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" name="Google Shape;95;p14"/>
          <p:cNvCxnSpPr>
            <a:stCxn id="84" idx="1"/>
          </p:cNvCxnSpPr>
          <p:nvPr/>
        </p:nvCxnSpPr>
        <p:spPr>
          <a:xfrm rot="-5400000" flipH="1">
            <a:off x="7280904" y="1885500"/>
            <a:ext cx="169500" cy="239100"/>
          </a:xfrm>
          <a:prstGeom prst="curvedConnector2">
            <a:avLst/>
          </a:prstGeom>
          <a:noFill/>
          <a:ln w="9525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14"/>
          <p:cNvCxnSpPr>
            <a:stCxn id="82" idx="2"/>
            <a:endCxn id="84" idx="3"/>
          </p:cNvCxnSpPr>
          <p:nvPr/>
        </p:nvCxnSpPr>
        <p:spPr>
          <a:xfrm rot="-5400000" flipH="1">
            <a:off x="7142751" y="1689550"/>
            <a:ext cx="207300" cy="600"/>
          </a:xfrm>
          <a:prstGeom prst="bentConnector3">
            <a:avLst>
              <a:gd name="adj1" fmla="val 49976"/>
            </a:avLst>
          </a:prstGeom>
          <a:noFill/>
          <a:ln w="28575" cap="flat" cmpd="sng">
            <a:solidFill>
              <a:srgbClr val="3D85C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97;p14"/>
          <p:cNvCxnSpPr>
            <a:cxnSpLocks/>
            <a:stCxn id="82" idx="0"/>
            <a:endCxn id="75" idx="3"/>
          </p:cNvCxnSpPr>
          <p:nvPr/>
        </p:nvCxnSpPr>
        <p:spPr>
          <a:xfrm rot="16200000" flipH="1" flipV="1">
            <a:off x="4583950" y="894924"/>
            <a:ext cx="2051275" cy="3273026"/>
          </a:xfrm>
          <a:prstGeom prst="bentConnector4">
            <a:avLst>
              <a:gd name="adj1" fmla="val -16443"/>
              <a:gd name="adj2" fmla="val 58979"/>
            </a:avLst>
          </a:prstGeom>
          <a:noFill/>
          <a:ln w="28575" cap="flat" cmpd="sng">
            <a:solidFill>
              <a:srgbClr val="3D85C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14"/>
          <p:cNvCxnSpPr/>
          <p:nvPr/>
        </p:nvCxnSpPr>
        <p:spPr>
          <a:xfrm rot="10800000" flipH="1">
            <a:off x="468775" y="4626293"/>
            <a:ext cx="523500" cy="798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3D85C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" name="Google Shape;100;p14"/>
          <p:cNvSpPr/>
          <p:nvPr/>
        </p:nvSpPr>
        <p:spPr>
          <a:xfrm>
            <a:off x="2311375" y="4625993"/>
            <a:ext cx="126900" cy="804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4"/>
          <p:cNvSpPr/>
          <p:nvPr/>
        </p:nvSpPr>
        <p:spPr>
          <a:xfrm rot="-5400000">
            <a:off x="3584613" y="4625990"/>
            <a:ext cx="126900" cy="80406"/>
          </a:xfrm>
          <a:prstGeom prst="flowChartTerminator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2" name="Google Shape;102;p14"/>
          <p:cNvCxnSpPr/>
          <p:nvPr/>
        </p:nvCxnSpPr>
        <p:spPr>
          <a:xfrm>
            <a:off x="5318775" y="4628793"/>
            <a:ext cx="246900" cy="519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p14"/>
          <p:cNvSpPr/>
          <p:nvPr/>
        </p:nvSpPr>
        <p:spPr>
          <a:xfrm>
            <a:off x="7116613" y="4602743"/>
            <a:ext cx="80400" cy="126900"/>
          </a:xfrm>
          <a:prstGeom prst="flowChartOffpageConnector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4"/>
          <p:cNvSpPr txBox="1"/>
          <p:nvPr/>
        </p:nvSpPr>
        <p:spPr>
          <a:xfrm>
            <a:off x="3324290" y="3787634"/>
            <a:ext cx="1449130" cy="683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</a:rPr>
              <a:t>Patch panel (1E2)</a:t>
            </a:r>
            <a:endParaRPr sz="1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</a:rPr>
              <a:t>Exp. disconnect</a:t>
            </a:r>
            <a:endParaRPr sz="1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</a:rPr>
              <a:t>1x 1U space</a:t>
            </a:r>
            <a:endParaRPr sz="1000" dirty="0">
              <a:solidFill>
                <a:schemeClr val="dk1"/>
              </a:solidFill>
            </a:endParaRPr>
          </a:p>
        </p:txBody>
      </p:sp>
      <p:sp>
        <p:nvSpPr>
          <p:cNvPr id="105" name="Google Shape;105;p14"/>
          <p:cNvSpPr txBox="1"/>
          <p:nvPr/>
        </p:nvSpPr>
        <p:spPr>
          <a:xfrm>
            <a:off x="59526" y="2235525"/>
            <a:ext cx="656893" cy="5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0B5394"/>
                </a:solidFill>
              </a:rPr>
              <a:t>MTP (F)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0B5394"/>
                </a:solidFill>
              </a:rPr>
              <a:t>3-10 m</a:t>
            </a:r>
            <a:endParaRPr sz="1000" dirty="0">
              <a:solidFill>
                <a:srgbClr val="0B5394"/>
              </a:solidFill>
            </a:endParaRPr>
          </a:p>
        </p:txBody>
      </p:sp>
      <p:sp>
        <p:nvSpPr>
          <p:cNvPr id="108" name="Google Shape;108;p14"/>
          <p:cNvSpPr txBox="1"/>
          <p:nvPr/>
        </p:nvSpPr>
        <p:spPr>
          <a:xfrm>
            <a:off x="2867388" y="3211525"/>
            <a:ext cx="11730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B5394"/>
                </a:solidFill>
              </a:rPr>
              <a:t>58m   MTP (F)</a:t>
            </a:r>
            <a:endParaRPr sz="1000">
              <a:solidFill>
                <a:srgbClr val="0B5394"/>
              </a:solidFill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4020260" y="3217736"/>
            <a:ext cx="831000" cy="316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0B5394"/>
                </a:solidFill>
              </a:rPr>
              <a:t>MTP (M)</a:t>
            </a:r>
            <a:endParaRPr sz="1000" dirty="0">
              <a:solidFill>
                <a:srgbClr val="0B5394"/>
              </a:solidFill>
            </a:endParaRPr>
          </a:p>
        </p:txBody>
      </p:sp>
      <p:sp>
        <p:nvSpPr>
          <p:cNvPr id="110" name="Google Shape;110;p14"/>
          <p:cNvSpPr txBox="1"/>
          <p:nvPr/>
        </p:nvSpPr>
        <p:spPr>
          <a:xfrm>
            <a:off x="7862989" y="1256169"/>
            <a:ext cx="8310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0B5394"/>
                </a:solidFill>
              </a:rPr>
              <a:t>MTP (F)</a:t>
            </a:r>
            <a:endParaRPr sz="1000" dirty="0">
              <a:solidFill>
                <a:srgbClr val="0B5394"/>
              </a:solidFill>
            </a:endParaRPr>
          </a:p>
        </p:txBody>
      </p:sp>
      <p:sp>
        <p:nvSpPr>
          <p:cNvPr id="111" name="Google Shape;111;p14"/>
          <p:cNvSpPr txBox="1"/>
          <p:nvPr/>
        </p:nvSpPr>
        <p:spPr>
          <a:xfrm>
            <a:off x="7859933" y="1784666"/>
            <a:ext cx="8310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0B5394"/>
                </a:solidFill>
              </a:rPr>
              <a:t>LC (M)</a:t>
            </a:r>
            <a:endParaRPr sz="1000" dirty="0">
              <a:solidFill>
                <a:srgbClr val="0B5394"/>
              </a:solidFill>
            </a:endParaRPr>
          </a:p>
        </p:txBody>
      </p:sp>
      <p:cxnSp>
        <p:nvCxnSpPr>
          <p:cNvPr id="112" name="Google Shape;112;p14"/>
          <p:cNvCxnSpPr/>
          <p:nvPr/>
        </p:nvCxnSpPr>
        <p:spPr>
          <a:xfrm>
            <a:off x="2738775" y="1024150"/>
            <a:ext cx="0" cy="330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13" name="Google Shape;113;p14"/>
          <p:cNvSpPr txBox="1"/>
          <p:nvPr/>
        </p:nvSpPr>
        <p:spPr>
          <a:xfrm>
            <a:off x="1377500" y="998025"/>
            <a:ext cx="25179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DAQ Room patch   sPHENIX IR</a:t>
            </a:r>
            <a:endParaRPr sz="1200"/>
          </a:p>
        </p:txBody>
      </p:sp>
      <p:sp>
        <p:nvSpPr>
          <p:cNvPr id="114" name="Google Shape;114;p14"/>
          <p:cNvSpPr txBox="1"/>
          <p:nvPr/>
        </p:nvSpPr>
        <p:spPr>
          <a:xfrm>
            <a:off x="6935020" y="2078925"/>
            <a:ext cx="15861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accent5"/>
                </a:solidFill>
              </a:rPr>
              <a:t>~3m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115" name="Google Shape;115;p14"/>
          <p:cNvSpPr txBox="1"/>
          <p:nvPr/>
        </p:nvSpPr>
        <p:spPr>
          <a:xfrm>
            <a:off x="4869302" y="1969600"/>
            <a:ext cx="490188" cy="280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0B5394"/>
                </a:solidFill>
              </a:rPr>
              <a:t>15m</a:t>
            </a:r>
            <a:endParaRPr sz="1000" dirty="0">
              <a:solidFill>
                <a:srgbClr val="0B5394"/>
              </a:solidFill>
            </a:endParaRPr>
          </a:p>
        </p:txBody>
      </p:sp>
      <p:sp>
        <p:nvSpPr>
          <p:cNvPr id="116" name="Google Shape;116;p14"/>
          <p:cNvSpPr txBox="1"/>
          <p:nvPr/>
        </p:nvSpPr>
        <p:spPr>
          <a:xfrm>
            <a:off x="473425" y="4874625"/>
            <a:ext cx="28353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One-way optical loss: 1.5dB</a:t>
            </a:r>
            <a:endParaRPr/>
          </a:p>
        </p:txBody>
      </p:sp>
      <p:sp>
        <p:nvSpPr>
          <p:cNvPr id="118" name="Google Shape;118;p14"/>
          <p:cNvSpPr/>
          <p:nvPr/>
        </p:nvSpPr>
        <p:spPr>
          <a:xfrm>
            <a:off x="1220875" y="2895075"/>
            <a:ext cx="126900" cy="804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4"/>
          <p:cNvSpPr/>
          <p:nvPr/>
        </p:nvSpPr>
        <p:spPr>
          <a:xfrm>
            <a:off x="1419450" y="2891175"/>
            <a:ext cx="126900" cy="804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4"/>
          <p:cNvSpPr/>
          <p:nvPr/>
        </p:nvSpPr>
        <p:spPr>
          <a:xfrm>
            <a:off x="3846175" y="3686575"/>
            <a:ext cx="126900" cy="804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2" name="Google Shape;122;p14"/>
          <p:cNvCxnSpPr>
            <a:cxnSpLocks/>
            <a:stCxn id="118" idx="0"/>
            <a:endCxn id="75" idx="1"/>
          </p:cNvCxnSpPr>
          <p:nvPr/>
        </p:nvCxnSpPr>
        <p:spPr>
          <a:xfrm rot="16200000" flipH="1">
            <a:off x="2234250" y="1945150"/>
            <a:ext cx="662000" cy="2561850"/>
          </a:xfrm>
          <a:prstGeom prst="bentConnector4">
            <a:avLst>
              <a:gd name="adj1" fmla="val -227716"/>
              <a:gd name="adj2" fmla="val 51238"/>
            </a:avLst>
          </a:prstGeom>
          <a:noFill/>
          <a:ln w="28575" cap="flat" cmpd="sng">
            <a:solidFill>
              <a:srgbClr val="3D85C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" name="Google Shape;124;p14"/>
          <p:cNvCxnSpPr>
            <a:cxnSpLocks/>
          </p:cNvCxnSpPr>
          <p:nvPr/>
        </p:nvCxnSpPr>
        <p:spPr>
          <a:xfrm rot="-5400000" flipH="1">
            <a:off x="7433304" y="1885500"/>
            <a:ext cx="169500" cy="239100"/>
          </a:xfrm>
          <a:prstGeom prst="curvedConnector2">
            <a:avLst/>
          </a:prstGeom>
          <a:noFill/>
          <a:ln w="9525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6" name="Google Shape;126;p14"/>
          <p:cNvCxnSpPr>
            <a:cxnSpLocks/>
          </p:cNvCxnSpPr>
          <p:nvPr/>
        </p:nvCxnSpPr>
        <p:spPr>
          <a:xfrm>
            <a:off x="7550904" y="1920300"/>
            <a:ext cx="239100" cy="1695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8" name="Google Shape;128;p14"/>
          <p:cNvCxnSpPr>
            <a:cxnSpLocks/>
            <a:stCxn id="81" idx="0"/>
            <a:endCxn id="74" idx="3"/>
          </p:cNvCxnSpPr>
          <p:nvPr/>
        </p:nvCxnSpPr>
        <p:spPr>
          <a:xfrm rot="16200000" flipH="1" flipV="1">
            <a:off x="4414569" y="1064305"/>
            <a:ext cx="2220975" cy="3103964"/>
          </a:xfrm>
          <a:prstGeom prst="bentConnector4">
            <a:avLst>
              <a:gd name="adj1" fmla="val -10293"/>
              <a:gd name="adj2" fmla="val 51022"/>
            </a:avLst>
          </a:prstGeom>
          <a:noFill/>
          <a:ln w="28575" cap="flat" cmpd="sng">
            <a:solidFill>
              <a:srgbClr val="3D85C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2" name="Google Shape;132;p14"/>
          <p:cNvSpPr/>
          <p:nvPr/>
        </p:nvSpPr>
        <p:spPr>
          <a:xfrm>
            <a:off x="2518125" y="1740450"/>
            <a:ext cx="126900" cy="804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4"/>
          <p:cNvSpPr/>
          <p:nvPr/>
        </p:nvSpPr>
        <p:spPr>
          <a:xfrm>
            <a:off x="2333400" y="1740450"/>
            <a:ext cx="126900" cy="804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4"/>
          <p:cNvSpPr txBox="1"/>
          <p:nvPr/>
        </p:nvSpPr>
        <p:spPr>
          <a:xfrm>
            <a:off x="2698590" y="1461875"/>
            <a:ext cx="954600" cy="5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0B5394"/>
                </a:solidFill>
              </a:rPr>
              <a:t>MTP (M)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1000" dirty="0">
                <a:solidFill>
                  <a:srgbClr val="0B5394"/>
                </a:solidFill>
              </a:rPr>
            </a:br>
            <a:r>
              <a:rPr lang="en" sz="1000" dirty="0">
                <a:solidFill>
                  <a:srgbClr val="0B5394"/>
                </a:solidFill>
              </a:rPr>
              <a:t>MTP (F)</a:t>
            </a:r>
            <a:endParaRPr sz="1000" dirty="0">
              <a:solidFill>
                <a:srgbClr val="0B539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B5394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4A368E-6FEC-4944-B905-F573D8CDBAEE}"/>
              </a:ext>
            </a:extLst>
          </p:cNvPr>
          <p:cNvSpPr txBox="1"/>
          <p:nvPr/>
        </p:nvSpPr>
        <p:spPr>
          <a:xfrm>
            <a:off x="8144097" y="2549443"/>
            <a:ext cx="959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Custom Fiber</a:t>
            </a:r>
          </a:p>
          <a:p>
            <a:r>
              <a:rPr lang="en-US" sz="800" dirty="0"/>
              <a:t>Fanout Cassette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4268E72-1FC1-400B-A52B-1B3F48D3C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719360" flipV="1">
            <a:off x="3338582" y="1999361"/>
            <a:ext cx="1979007" cy="243687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C686325-8C15-4998-9B82-C7EB7851BAB7}"/>
              </a:ext>
            </a:extLst>
          </p:cNvPr>
          <p:cNvCxnSpPr>
            <a:cxnSpLocks/>
            <a:stCxn id="17" idx="2"/>
            <a:endCxn id="68" idx="0"/>
          </p:cNvCxnSpPr>
          <p:nvPr/>
        </p:nvCxnSpPr>
        <p:spPr>
          <a:xfrm flipH="1">
            <a:off x="3907310" y="2172075"/>
            <a:ext cx="310059" cy="565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7" name="Picture 126" descr="A picture containing text&#10;&#10;Description automatically generated">
            <a:extLst>
              <a:ext uri="{FF2B5EF4-FFF2-40B4-BE49-F238E27FC236}">
                <a16:creationId xmlns:a16="http://schemas.microsoft.com/office/drawing/2014/main" id="{C2E61562-E74B-489F-8993-F4DFD301B8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027" t="14307" r="731" b="31469"/>
          <a:stretch/>
        </p:blipFill>
        <p:spPr>
          <a:xfrm>
            <a:off x="8199180" y="2187957"/>
            <a:ext cx="813693" cy="392817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41DD1AA-B68D-4260-A9AA-6E1BC2648346}"/>
              </a:ext>
            </a:extLst>
          </p:cNvPr>
          <p:cNvCxnSpPr>
            <a:stCxn id="127" idx="1"/>
            <a:endCxn id="14" idx="3"/>
          </p:cNvCxnSpPr>
          <p:nvPr/>
        </p:nvCxnSpPr>
        <p:spPr>
          <a:xfrm flipH="1" flipV="1">
            <a:off x="7590618" y="1699975"/>
            <a:ext cx="608562" cy="6843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4A45104-8519-4A05-8094-EC260D260288}"/>
              </a:ext>
            </a:extLst>
          </p:cNvPr>
          <p:cNvSpPr txBox="1"/>
          <p:nvPr/>
        </p:nvSpPr>
        <p:spPr>
          <a:xfrm>
            <a:off x="4034203" y="1149478"/>
            <a:ext cx="1180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12 MTP-MTP(48F)</a:t>
            </a:r>
          </a:p>
          <a:p>
            <a:r>
              <a:rPr lang="en-US" sz="800" dirty="0"/>
              <a:t> 1U Feedthrough</a:t>
            </a:r>
          </a:p>
          <a:p>
            <a:r>
              <a:rPr lang="en-US" sz="800" dirty="0"/>
              <a:t>    Panel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BF7D5C8-2508-4BA3-BDAA-B20E1032F802}"/>
              </a:ext>
            </a:extLst>
          </p:cNvPr>
          <p:cNvCxnSpPr>
            <a:stCxn id="17" idx="2"/>
            <a:endCxn id="134" idx="1"/>
          </p:cNvCxnSpPr>
          <p:nvPr/>
        </p:nvCxnSpPr>
        <p:spPr>
          <a:xfrm flipH="1" flipV="1">
            <a:off x="2698590" y="1738675"/>
            <a:ext cx="1518779" cy="4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5"/>
          <p:cNvSpPr txBox="1">
            <a:spLocks noGrp="1"/>
          </p:cNvSpPr>
          <p:nvPr>
            <p:ph type="title"/>
          </p:nvPr>
        </p:nvSpPr>
        <p:spPr>
          <a:xfrm>
            <a:off x="311700" y="152400"/>
            <a:ext cx="8520600" cy="8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Custom Fanout Cassette</a:t>
            </a:r>
            <a:endParaRPr dirty="0"/>
          </a:p>
        </p:txBody>
      </p:sp>
      <p:sp>
        <p:nvSpPr>
          <p:cNvPr id="140" name="Google Shape;140;p15"/>
          <p:cNvSpPr/>
          <p:nvPr/>
        </p:nvSpPr>
        <p:spPr>
          <a:xfrm>
            <a:off x="3741796" y="1908665"/>
            <a:ext cx="3007226" cy="2428736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5"/>
          <p:cNvSpPr/>
          <p:nvPr/>
        </p:nvSpPr>
        <p:spPr>
          <a:xfrm>
            <a:off x="4854197" y="1856765"/>
            <a:ext cx="126900" cy="804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5"/>
          <p:cNvSpPr/>
          <p:nvPr/>
        </p:nvSpPr>
        <p:spPr>
          <a:xfrm>
            <a:off x="5463797" y="1856765"/>
            <a:ext cx="126900" cy="804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5"/>
          <p:cNvSpPr/>
          <p:nvPr/>
        </p:nvSpPr>
        <p:spPr>
          <a:xfrm>
            <a:off x="4809234" y="4262740"/>
            <a:ext cx="80400" cy="126900"/>
          </a:xfrm>
          <a:prstGeom prst="flowChartOffpageConnector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5"/>
          <p:cNvSpPr/>
          <p:nvPr/>
        </p:nvSpPr>
        <p:spPr>
          <a:xfrm>
            <a:off x="5751709" y="4258077"/>
            <a:ext cx="80400" cy="126900"/>
          </a:xfrm>
          <a:prstGeom prst="flowChartOffpageConnector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1" name="Google Shape;161;p15"/>
          <p:cNvCxnSpPr>
            <a:cxnSpLocks/>
          </p:cNvCxnSpPr>
          <p:nvPr/>
        </p:nvCxnSpPr>
        <p:spPr>
          <a:xfrm flipH="1">
            <a:off x="4844967" y="4434713"/>
            <a:ext cx="1500" cy="20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2" name="Google Shape;162;p15"/>
          <p:cNvCxnSpPr/>
          <p:nvPr/>
        </p:nvCxnSpPr>
        <p:spPr>
          <a:xfrm flipH="1">
            <a:off x="5795160" y="4434713"/>
            <a:ext cx="1500" cy="20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3" name="Google Shape;163;p15"/>
          <p:cNvSpPr txBox="1"/>
          <p:nvPr/>
        </p:nvSpPr>
        <p:spPr>
          <a:xfrm>
            <a:off x="3922697" y="1628140"/>
            <a:ext cx="1148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0000FF"/>
                </a:solidFill>
              </a:rPr>
              <a:t>2x 48F MTP(M)</a:t>
            </a:r>
            <a:endParaRPr dirty="0">
              <a:solidFill>
                <a:srgbClr val="0000FF"/>
              </a:solidFill>
            </a:endParaRPr>
          </a:p>
        </p:txBody>
      </p:sp>
      <p:cxnSp>
        <p:nvCxnSpPr>
          <p:cNvPr id="164" name="Google Shape;164;p15"/>
          <p:cNvCxnSpPr/>
          <p:nvPr/>
        </p:nvCxnSpPr>
        <p:spPr>
          <a:xfrm rot="10800000">
            <a:off x="4916147" y="1652315"/>
            <a:ext cx="1500" cy="20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5" name="Google Shape;165;p15"/>
          <p:cNvCxnSpPr/>
          <p:nvPr/>
        </p:nvCxnSpPr>
        <p:spPr>
          <a:xfrm rot="10800000">
            <a:off x="5526497" y="1652315"/>
            <a:ext cx="1500" cy="20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7" name="Google Shape;167;p15"/>
          <p:cNvSpPr txBox="1"/>
          <p:nvPr/>
        </p:nvSpPr>
        <p:spPr>
          <a:xfrm>
            <a:off x="3762417" y="4323251"/>
            <a:ext cx="99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0000FF"/>
                </a:solidFill>
              </a:rPr>
              <a:t>2x 24F LC(F)</a:t>
            </a:r>
            <a:endParaRPr dirty="0">
              <a:solidFill>
                <a:srgbClr val="0000FF"/>
              </a:solidFill>
            </a:endParaRPr>
          </a:p>
        </p:txBody>
      </p:sp>
      <p:pic>
        <p:nvPicPr>
          <p:cNvPr id="171" name="Google Shape;1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6087597" y="1591715"/>
            <a:ext cx="3403199" cy="1164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5" name="Google Shape;175;p15"/>
          <p:cNvCxnSpPr>
            <a:stCxn id="148" idx="2"/>
            <a:endCxn id="154" idx="0"/>
          </p:cNvCxnSpPr>
          <p:nvPr/>
        </p:nvCxnSpPr>
        <p:spPr>
          <a:xfrm rot="5400000">
            <a:off x="3720797" y="3065915"/>
            <a:ext cx="2325600" cy="68100"/>
          </a:xfrm>
          <a:prstGeom prst="curvedConnector3">
            <a:avLst>
              <a:gd name="adj1" fmla="val 49999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6" name="Google Shape;176;p15"/>
          <p:cNvCxnSpPr>
            <a:stCxn id="149" idx="2"/>
            <a:endCxn id="158" idx="0"/>
          </p:cNvCxnSpPr>
          <p:nvPr/>
        </p:nvCxnSpPr>
        <p:spPr>
          <a:xfrm rot="-5400000" flipH="1">
            <a:off x="4499147" y="2965265"/>
            <a:ext cx="2320800" cy="264600"/>
          </a:xfrm>
          <a:prstGeom prst="curvedConnector3">
            <a:avLst>
              <a:gd name="adj1" fmla="val 50002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9" name="Google Shape;179;p15"/>
          <p:cNvSpPr txBox="1"/>
          <p:nvPr/>
        </p:nvSpPr>
        <p:spPr>
          <a:xfrm>
            <a:off x="4467322" y="3901265"/>
            <a:ext cx="2150045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FF0000"/>
                </a:solidFill>
              </a:rPr>
              <a:t>     24                         24       = 48x LC</a:t>
            </a:r>
            <a:endParaRPr dirty="0">
              <a:solidFill>
                <a:srgbClr val="FF0000"/>
              </a:solidFill>
            </a:endParaRPr>
          </a:p>
        </p:txBody>
      </p:sp>
      <p:cxnSp>
        <p:nvCxnSpPr>
          <p:cNvPr id="194" name="Google Shape;194;p15"/>
          <p:cNvCxnSpPr>
            <a:cxnSpLocks/>
          </p:cNvCxnSpPr>
          <p:nvPr/>
        </p:nvCxnSpPr>
        <p:spPr>
          <a:xfrm flipH="1">
            <a:off x="5561596" y="1402690"/>
            <a:ext cx="2105376" cy="1090855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1" name="Google Shape;435;p30">
            <a:extLst>
              <a:ext uri="{FF2B5EF4-FFF2-40B4-BE49-F238E27FC236}">
                <a16:creationId xmlns:a16="http://schemas.microsoft.com/office/drawing/2014/main" id="{76E7910B-86CD-4C58-99A1-597C32FCDB81}"/>
              </a:ext>
            </a:extLst>
          </p:cNvPr>
          <p:cNvCxnSpPr/>
          <p:nvPr/>
        </p:nvCxnSpPr>
        <p:spPr>
          <a:xfrm rot="-5400000" flipH="1">
            <a:off x="5449322" y="2009315"/>
            <a:ext cx="375000" cy="2064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" name="Google Shape;417;p30">
            <a:extLst>
              <a:ext uri="{FF2B5EF4-FFF2-40B4-BE49-F238E27FC236}">
                <a16:creationId xmlns:a16="http://schemas.microsoft.com/office/drawing/2014/main" id="{75C6542A-9311-4D0A-9DDB-D8427A742402}"/>
              </a:ext>
            </a:extLst>
          </p:cNvPr>
          <p:cNvCxnSpPr/>
          <p:nvPr/>
        </p:nvCxnSpPr>
        <p:spPr>
          <a:xfrm rot="-5400000" flipH="1">
            <a:off x="4833347" y="2021465"/>
            <a:ext cx="375000" cy="2064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CB2BFFD-34DD-4EAC-B1A0-87DE6963A969}"/>
              </a:ext>
            </a:extLst>
          </p:cNvPr>
          <p:cNvSpPr txBox="1"/>
          <p:nvPr/>
        </p:nvSpPr>
        <p:spPr>
          <a:xfrm>
            <a:off x="3762417" y="2006266"/>
            <a:ext cx="1035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2x 48F</a:t>
            </a:r>
          </a:p>
          <a:p>
            <a:r>
              <a:rPr lang="en-US" dirty="0"/>
              <a:t>Cassette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22116D9-679B-49B2-848B-B5A9E8CF35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027" t="14307" r="731" b="31469"/>
          <a:stretch/>
        </p:blipFill>
        <p:spPr>
          <a:xfrm>
            <a:off x="293009" y="1925015"/>
            <a:ext cx="2768318" cy="13364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188E47-F4B8-493A-A2C4-853C495B6F70}"/>
              </a:ext>
            </a:extLst>
          </p:cNvPr>
          <p:cNvSpPr txBox="1"/>
          <p:nvPr/>
        </p:nvSpPr>
        <p:spPr>
          <a:xfrm>
            <a:off x="227001" y="3494543"/>
            <a:ext cx="2951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Custom Fiber Cassette: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2 (48F) MTP (M) in back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4 x 12 LC (F) connectors in front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2 (48F) Hydra fanout cables MTP-LC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5C702CF-49E3-48C5-8DA0-23442FE2B884}"/>
              </a:ext>
            </a:extLst>
          </p:cNvPr>
          <p:cNvCxnSpPr/>
          <p:nvPr/>
        </p:nvCxnSpPr>
        <p:spPr>
          <a:xfrm>
            <a:off x="3139653" y="2571750"/>
            <a:ext cx="50196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08B6588-C572-4360-A7E6-96C2B607BC04}"/>
              </a:ext>
            </a:extLst>
          </p:cNvPr>
          <p:cNvSpPr txBox="1"/>
          <p:nvPr/>
        </p:nvSpPr>
        <p:spPr>
          <a:xfrm>
            <a:off x="4953775" y="1959649"/>
            <a:ext cx="3110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24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FEAFBAE-0273-4223-8D89-81DA94E722FA}"/>
              </a:ext>
            </a:extLst>
          </p:cNvPr>
          <p:cNvSpPr txBox="1"/>
          <p:nvPr/>
        </p:nvSpPr>
        <p:spPr>
          <a:xfrm>
            <a:off x="5565179" y="1937053"/>
            <a:ext cx="3110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24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EBDC setup</a:t>
            </a:r>
            <a:endParaRPr/>
          </a:p>
        </p:txBody>
      </p:sp>
      <p:sp>
        <p:nvSpPr>
          <p:cNvPr id="324" name="Google Shape;324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56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400" dirty="0"/>
              <a:t>Supermicro A+ Server 4023S-TRT as in Martin’s 20x server pilot racks</a:t>
            </a:r>
            <a:endParaRPr sz="14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400" dirty="0"/>
              <a:t>Support 2x PCIe Gen3 x16 full length full height slots on CPU1</a:t>
            </a:r>
            <a:br>
              <a:rPr lang="en" sz="1400" dirty="0"/>
            </a:br>
            <a:r>
              <a:rPr lang="en" sz="1400" dirty="0"/>
              <a:t>Each for one FELIX</a:t>
            </a:r>
            <a:endParaRPr sz="14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400" dirty="0"/>
              <a:t>3x PCIe Gen3 x8 slots, one used for high speed data network (Mellanox ConnectX-5 EN MCX512A-ACAT - 25Gb 2-Port SFP28 PCIe3.0 x8 NIC)</a:t>
            </a:r>
            <a:endParaRPr sz="1400" dirty="0"/>
          </a:p>
        </p:txBody>
      </p:sp>
      <p:pic>
        <p:nvPicPr>
          <p:cNvPr id="325" name="Google Shape;3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7375" y="468350"/>
            <a:ext cx="4223828" cy="4359574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23"/>
          <p:cNvSpPr txBox="1"/>
          <p:nvPr/>
        </p:nvSpPr>
        <p:spPr>
          <a:xfrm>
            <a:off x="4568400" y="548700"/>
            <a:ext cx="1170000" cy="4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0B5394"/>
                </a:solidFill>
              </a:rPr>
              <a:t>FELIX1</a:t>
            </a:r>
            <a:br>
              <a:rPr lang="en" sz="1800">
                <a:solidFill>
                  <a:srgbClr val="0B5394"/>
                </a:solidFill>
              </a:rPr>
            </a:br>
            <a:r>
              <a:rPr lang="en" sz="1800">
                <a:solidFill>
                  <a:srgbClr val="0B5394"/>
                </a:solidFill>
              </a:rPr>
              <a:t>FELIX2</a:t>
            </a:r>
            <a:br>
              <a:rPr lang="en" sz="1800">
                <a:solidFill>
                  <a:srgbClr val="0B5394"/>
                </a:solidFill>
              </a:rPr>
            </a:br>
            <a:r>
              <a:rPr lang="en" sz="1800">
                <a:solidFill>
                  <a:srgbClr val="0B5394"/>
                </a:solidFill>
              </a:rPr>
              <a:t>NIC</a:t>
            </a:r>
            <a:endParaRPr sz="1800">
              <a:solidFill>
                <a:srgbClr val="0B5394"/>
              </a:solidFill>
            </a:endParaRPr>
          </a:p>
        </p:txBody>
      </p:sp>
      <p:cxnSp>
        <p:nvCxnSpPr>
          <p:cNvPr id="327" name="Google Shape;327;p23"/>
          <p:cNvCxnSpPr/>
          <p:nvPr/>
        </p:nvCxnSpPr>
        <p:spPr>
          <a:xfrm>
            <a:off x="5425250" y="778075"/>
            <a:ext cx="675900" cy="588600"/>
          </a:xfrm>
          <a:prstGeom prst="straightConnector1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8" name="Google Shape;328;p23"/>
          <p:cNvCxnSpPr/>
          <p:nvPr/>
        </p:nvCxnSpPr>
        <p:spPr>
          <a:xfrm>
            <a:off x="5425250" y="1099475"/>
            <a:ext cx="285600" cy="267300"/>
          </a:xfrm>
          <a:prstGeom prst="straightConnector1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9" name="Google Shape;329;p23"/>
          <p:cNvCxnSpPr/>
          <p:nvPr/>
        </p:nvCxnSpPr>
        <p:spPr>
          <a:xfrm rot="10800000" flipH="1">
            <a:off x="5139650" y="1407450"/>
            <a:ext cx="297300" cy="1800"/>
          </a:xfrm>
          <a:prstGeom prst="straightConnector1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226</Words>
  <Application>Microsoft Office PowerPoint</Application>
  <PresentationFormat>On-screen Show (16:9)</PresentationFormat>
  <Paragraphs>47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Arial</vt:lpstr>
      <vt:lpstr>Simple Light</vt:lpstr>
      <vt:lpstr>MVTX Fiber Routing Plan, 1 of 6 EBDC shown</vt:lpstr>
      <vt:lpstr>Custom Fanout Cassette</vt:lpstr>
      <vt:lpstr>EBDC setup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MVTX Fiber Cabling Plan, 1 of 6 EBDC shown</dc:title>
  <cp:lastModifiedBy>Schambach, Jo</cp:lastModifiedBy>
  <cp:revision>12</cp:revision>
  <dcterms:modified xsi:type="dcterms:W3CDTF">2021-05-21T20:47:15Z</dcterms:modified>
</cp:coreProperties>
</file>