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g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1111" r:id="rId2"/>
    <p:sldId id="3754" r:id="rId3"/>
    <p:sldId id="3756" r:id="rId4"/>
    <p:sldId id="3760" r:id="rId5"/>
    <p:sldId id="1308" r:id="rId6"/>
    <p:sldId id="1309" r:id="rId7"/>
    <p:sldId id="1403" r:id="rId8"/>
    <p:sldId id="1388" r:id="rId9"/>
    <p:sldId id="3761" r:id="rId10"/>
    <p:sldId id="313" r:id="rId11"/>
    <p:sldId id="3764" r:id="rId12"/>
    <p:sldId id="1384" r:id="rId13"/>
    <p:sldId id="1171" r:id="rId14"/>
    <p:sldId id="3679" r:id="rId15"/>
    <p:sldId id="317" r:id="rId16"/>
    <p:sldId id="1340" r:id="rId17"/>
    <p:sldId id="3753" r:id="rId18"/>
    <p:sldId id="1213" r:id="rId19"/>
    <p:sldId id="277" r:id="rId20"/>
    <p:sldId id="3762" r:id="rId21"/>
    <p:sldId id="3763" r:id="rId22"/>
    <p:sldId id="268" r:id="rId23"/>
    <p:sldId id="1102" r:id="rId24"/>
    <p:sldId id="295" r:id="rId25"/>
    <p:sldId id="1490" r:id="rId26"/>
    <p:sldId id="2300" r:id="rId27"/>
    <p:sldId id="2099" r:id="rId28"/>
    <p:sldId id="1334" r:id="rId29"/>
    <p:sldId id="3750" r:id="rId30"/>
    <p:sldId id="3757" r:id="rId31"/>
    <p:sldId id="3758" r:id="rId32"/>
    <p:sldId id="3705" r:id="rId33"/>
    <p:sldId id="1368" r:id="rId34"/>
    <p:sldId id="3677" r:id="rId35"/>
    <p:sldId id="3678" r:id="rId36"/>
    <p:sldId id="3749" r:id="rId37"/>
    <p:sldId id="3752" r:id="rId38"/>
    <p:sldId id="375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DB"/>
    <a:srgbClr val="FF2600"/>
    <a:srgbClr val="FF9300"/>
    <a:srgbClr val="008F00"/>
    <a:srgbClr val="FF40FF"/>
    <a:srgbClr val="1200B4"/>
    <a:srgbClr val="0096FF"/>
    <a:srgbClr val="00FA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5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3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5028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676960"/>
            <a:ext cx="2057400" cy="178757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676960"/>
            <a:ext cx="3086100" cy="178758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76960"/>
            <a:ext cx="2057400" cy="178758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671287"/>
            <a:ext cx="2057400" cy="191030"/>
          </a:xfrm>
        </p:spPr>
        <p:txBody>
          <a:bodyPr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64687"/>
            <a:ext cx="3086100" cy="191030"/>
          </a:xfrm>
        </p:spPr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79747"/>
            <a:ext cx="2057400" cy="19103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663085"/>
            <a:ext cx="2057400" cy="194915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52413"/>
            <a:ext cx="3086100" cy="194915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63085"/>
            <a:ext cx="2057400" cy="19491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tiff"/><Relationship Id="rId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4.png"/><Relationship Id="rId10" Type="http://schemas.openxmlformats.org/officeDocument/2006/relationships/image" Target="../media/image41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9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hyperlink" Target="https://www.bnl.gov/eic/EOI.php" TargetMode="External"/><Relationship Id="rId7" Type="http://schemas.openxmlformats.org/officeDocument/2006/relationships/hyperlink" Target="https://www.ecce-eic.org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ic.jlab.org/core/" TargetMode="External"/><Relationship Id="rId5" Type="http://schemas.openxmlformats.org/officeDocument/2006/relationships/hyperlink" Target="https://sites.temple.edu/eicatip6/" TargetMode="External"/><Relationship Id="rId4" Type="http://schemas.openxmlformats.org/officeDocument/2006/relationships/hyperlink" Target="https://www.bnl.gov/eic/CFC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" y="2149851"/>
            <a:ext cx="9118359" cy="2041443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electron-ion collider --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world-wide unique collider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to unravel the mysteries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of visible matter</a:t>
            </a:r>
            <a:endParaRPr lang="en-US" sz="40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134" y="4632656"/>
            <a:ext cx="5414866" cy="495005"/>
          </a:xfrm>
        </p:spPr>
        <p:txBody>
          <a:bodyPr>
            <a:noAutofit/>
          </a:bodyPr>
          <a:lstStyle/>
          <a:p>
            <a:r>
              <a:rPr lang="en-US" dirty="0"/>
              <a:t>Elke-Caroline </a:t>
            </a:r>
            <a:r>
              <a:rPr lang="en-US" dirty="0" err="1"/>
              <a:t>Aschenauer</a:t>
            </a:r>
            <a:r>
              <a:rPr lang="en-US" dirty="0"/>
              <a:t> (BNL)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356731" y="651557"/>
            <a:ext cx="223233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>
                <a:latin typeface="+mj-lt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440914"/>
            <a:ext cx="8265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523346"/>
            <a:ext cx="9178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3" name="Shape 53"/>
          <p:cNvSpPr/>
          <p:nvPr/>
        </p:nvSpPr>
        <p:spPr>
          <a:xfrm>
            <a:off x="1688411" y="2523346"/>
            <a:ext cx="9002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4" name="Shape 54"/>
          <p:cNvSpPr/>
          <p:nvPr/>
        </p:nvSpPr>
        <p:spPr>
          <a:xfrm>
            <a:off x="2142023" y="1507039"/>
            <a:ext cx="75918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4236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1933" y="5771290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3D momentum space </a:t>
            </a:r>
          </a:p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images from semi-inclusive scattering</a:t>
            </a:r>
          </a:p>
        </p:txBody>
      </p:sp>
      <p:sp>
        <p:nvSpPr>
          <p:cNvPr id="60" name="Shape 60"/>
          <p:cNvSpPr/>
          <p:nvPr/>
        </p:nvSpPr>
        <p:spPr>
          <a:xfrm>
            <a:off x="249620" y="2691355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00FF"/>
                </a:solidFill>
                <a:latin typeface="+mj-lt"/>
                <a:cs typeface="Comic Sans MS"/>
              </a:rPr>
              <a:t>Quarks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4407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563694" y="5778536"/>
            <a:ext cx="49226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2+1D coordinate space images from exclusive scattering</a:t>
            </a:r>
          </a:p>
        </p:txBody>
      </p:sp>
      <p:sp>
        <p:nvSpPr>
          <p:cNvPr id="64" name="Shape 64"/>
          <p:cNvSpPr/>
          <p:nvPr/>
        </p:nvSpPr>
        <p:spPr>
          <a:xfrm>
            <a:off x="7836805" y="3441759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Quarks</a:t>
            </a:r>
            <a:endParaRPr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90951" y="1281430"/>
            <a:ext cx="163281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Momentum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502565" y="1281430"/>
            <a:ext cx="164884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Coordinate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2+1 dimensional Imaging of Quarks &amp; 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469" y="3130871"/>
            <a:ext cx="4244340" cy="2659709"/>
            <a:chOff x="5523394" y="5401735"/>
            <a:chExt cx="4244340" cy="26597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52645" y="3573575"/>
            <a:ext cx="4491355" cy="2370469"/>
            <a:chOff x="4672965" y="3634535"/>
            <a:chExt cx="4491355" cy="237046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363453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236458" y="3866735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771612" y="56356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+mj-lt"/>
                  <a:cs typeface="Times New Roman"/>
                </a:rPr>
                <a:t>x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720000">
              <a:off x="5900218" y="5092665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ea typeface="Comic Sans MS" charset="0"/>
                  <a:cs typeface="Comic Sans MS" charset="0"/>
                </a:rPr>
                <a:t>down quark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967" y="4261638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672965" y="5006995"/>
              <a:ext cx="4137964" cy="862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7615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89070" y="662697"/>
            <a:ext cx="305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</a:rPr>
              <a:t>QCD genetic map</a:t>
            </a:r>
          </a:p>
        </p:txBody>
      </p:sp>
    </p:spTree>
    <p:extLst>
      <p:ext uri="{BB962C8B-B14F-4D97-AF65-F5344CB8AC3E}">
        <p14:creationId xmlns:p14="http://schemas.microsoft.com/office/powerpoint/2010/main" val="7220487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7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118" y="-3853"/>
            <a:ext cx="5273817" cy="476396"/>
          </a:xfrm>
        </p:spPr>
        <p:txBody>
          <a:bodyPr>
            <a:normAutofit fontScale="90000"/>
          </a:bodyPr>
          <a:lstStyle/>
          <a:p>
            <a:r>
              <a:rPr lang="en-US" dirty="0"/>
              <a:t>Momentum Imaging: Jets at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36" y="856858"/>
            <a:ext cx="3196631" cy="231572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39FC8-9845-634A-A884-B8FB6586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A3256-9C44-154F-80FC-A9C2D056AD0D}"/>
              </a:ext>
            </a:extLst>
          </p:cNvPr>
          <p:cNvSpPr txBox="1"/>
          <p:nvPr/>
        </p:nvSpPr>
        <p:spPr>
          <a:xfrm>
            <a:off x="278707" y="531964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Aspects of Jet Physics at a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Future EIC arXiv:1911.00657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2F3EB-F3ED-9549-BB7C-DA3E766BDC58}"/>
              </a:ext>
            </a:extLst>
          </p:cNvPr>
          <p:cNvSpPr txBox="1"/>
          <p:nvPr/>
        </p:nvSpPr>
        <p:spPr>
          <a:xfrm>
            <a:off x="916954" y="1682995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Observable: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Di-jets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133B987-3F35-BE42-9DBC-DA7FD820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99" y="4106194"/>
            <a:ext cx="6953037" cy="275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7C92B-07DA-5B47-A0E1-C9162A85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777" y="1962219"/>
            <a:ext cx="1767332" cy="15398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CB3EA7-3BF9-5844-813C-C55B44904E2B}"/>
              </a:ext>
            </a:extLst>
          </p:cNvPr>
          <p:cNvGrpSpPr/>
          <p:nvPr/>
        </p:nvGrpSpPr>
        <p:grpSpPr>
          <a:xfrm>
            <a:off x="7576969" y="4464755"/>
            <a:ext cx="1352140" cy="2258068"/>
            <a:chOff x="7153363" y="1413853"/>
            <a:chExt cx="1352140" cy="225806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4CAD5D-3EEA-4347-8682-DA1E6BD0758A}"/>
                </a:ext>
              </a:extLst>
            </p:cNvPr>
            <p:cNvGrpSpPr/>
            <p:nvPr/>
          </p:nvGrpSpPr>
          <p:grpSpPr>
            <a:xfrm>
              <a:off x="7153363" y="1521872"/>
              <a:ext cx="1352140" cy="2150049"/>
              <a:chOff x="5583158" y="1794567"/>
              <a:chExt cx="2501900" cy="37027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6C3455-870E-734F-BEAC-155983046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692502B-9DDF-0548-8F67-6DAC74C1FE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5537" y="2091613"/>
                <a:ext cx="213992" cy="1352795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EBD58C-1730-1D40-BCAF-9BF8714F496F}"/>
                  </a:ext>
                </a:extLst>
              </p:cNvPr>
              <p:cNvSpPr txBox="1"/>
              <p:nvPr/>
            </p:nvSpPr>
            <p:spPr>
              <a:xfrm>
                <a:off x="7166299" y="1794567"/>
                <a:ext cx="635210" cy="636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h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956A067-AB3A-9245-81B6-0DA65EB480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5610" y="1521873"/>
              <a:ext cx="93388" cy="2031968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DC8EB9-DC51-5B48-AE51-46E177D9C764}"/>
                </a:ext>
              </a:extLst>
            </p:cNvPr>
            <p:cNvSpPr txBox="1"/>
            <p:nvPr/>
          </p:nvSpPr>
          <p:spPr>
            <a:xfrm>
              <a:off x="7486729" y="1413853"/>
              <a:ext cx="614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  <a:latin typeface="+mj-lt"/>
                </a:rPr>
                <a:t>jet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C9406DC-C92B-1E46-9557-F747DE505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871" y="1806105"/>
            <a:ext cx="3006729" cy="23605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97DCDC8-51AE-A042-B851-43974D6102DE}"/>
              </a:ext>
            </a:extLst>
          </p:cNvPr>
          <p:cNvSpPr txBox="1"/>
          <p:nvPr/>
        </p:nvSpPr>
        <p:spPr>
          <a:xfrm>
            <a:off x="2891103" y="531964"/>
            <a:ext cx="538480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What is the dynamic structure of the proton and nuclei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   2D+1 picture in momentum space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   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Visualize color interactions in QCD</a:t>
            </a:r>
          </a:p>
          <a:p>
            <a:pPr algn="ctr"/>
            <a:r>
              <a:rPr lang="en-US" sz="1600" dirty="0">
                <a:solidFill>
                  <a:srgbClr val="80FF00"/>
                </a:solidFill>
                <a:latin typeface="+mj-lt"/>
              </a:rPr>
              <a:t>   </a:t>
            </a:r>
            <a:r>
              <a:rPr lang="en-US" sz="1600" dirty="0">
                <a:latin typeface="+mj-lt"/>
              </a:rPr>
              <a:t>collective phenomena and correlations in fragmentation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New physics due to confined motion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8BFDE53-2C7A-2545-AAA7-B6B6CAF50B94}"/>
              </a:ext>
            </a:extLst>
          </p:cNvPr>
          <p:cNvSpPr/>
          <p:nvPr/>
        </p:nvSpPr>
        <p:spPr>
          <a:xfrm>
            <a:off x="4838046" y="3542454"/>
            <a:ext cx="438381" cy="597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52908B0-5CC7-EA43-B193-FDA101228C35}"/>
              </a:ext>
            </a:extLst>
          </p:cNvPr>
          <p:cNvSpPr/>
          <p:nvPr/>
        </p:nvSpPr>
        <p:spPr>
          <a:xfrm>
            <a:off x="6277835" y="3542453"/>
            <a:ext cx="438381" cy="597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F09420-1F4C-2241-9D50-169F466B8178}"/>
              </a:ext>
            </a:extLst>
          </p:cNvPr>
          <p:cNvSpPr txBox="1"/>
          <p:nvPr/>
        </p:nvSpPr>
        <p:spPr>
          <a:xfrm rot="20700000">
            <a:off x="748770" y="2274838"/>
            <a:ext cx="7775975" cy="23083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Needs from MC: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+mj-lt"/>
                <a:cs typeface="Comic Sans MS"/>
              </a:rPr>
              <a:t>polarization included in all stages of simulation</a:t>
            </a:r>
          </a:p>
          <a:p>
            <a:r>
              <a:rPr lang="en-US" sz="2400" dirty="0">
                <a:latin typeface="+mj-lt"/>
                <a:cs typeface="Comic Sans MS"/>
              </a:rPr>
              <a:t>    initial state, hard-scattering, </a:t>
            </a:r>
            <a:r>
              <a:rPr lang="en-US" sz="2400" dirty="0">
                <a:solidFill>
                  <a:srgbClr val="0432FF"/>
                </a:solidFill>
                <a:latin typeface="+mj-lt"/>
                <a:cs typeface="Comic Sans MS"/>
              </a:rPr>
              <a:t>hadronization,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+mj-lt"/>
                <a:cs typeface="Comic Sans MS"/>
              </a:rPr>
              <a:t>transverse momentum dependence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+mj-lt"/>
                <a:cs typeface="Comic Sans MS"/>
              </a:rPr>
              <a:t>parton</a:t>
            </a:r>
            <a:r>
              <a:rPr lang="en-US" sz="2400" dirty="0">
                <a:latin typeface="+mj-lt"/>
                <a:cs typeface="Comic Sans MS"/>
              </a:rPr>
              <a:t> showers, QED corrections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+mj-lt"/>
                <a:cs typeface="Comic Sans MS"/>
              </a:rPr>
              <a:t>jets very low </a:t>
            </a:r>
            <a:r>
              <a:rPr lang="en-US" sz="2400" dirty="0" err="1">
                <a:latin typeface="+mj-lt"/>
                <a:cs typeface="Comic Sans MS"/>
              </a:rPr>
              <a:t>p</a:t>
            </a:r>
            <a:r>
              <a:rPr lang="en-US" sz="2400" baseline="-25000" dirty="0" err="1">
                <a:latin typeface="+mj-lt"/>
                <a:cs typeface="Comic Sans MS"/>
              </a:rPr>
              <a:t>T</a:t>
            </a:r>
            <a:r>
              <a:rPr lang="en-US" sz="2400" dirty="0">
                <a:latin typeface="+mj-lt"/>
                <a:cs typeface="Comic Sans MS"/>
              </a:rPr>
              <a:t> and low charged and neutral hadrons</a:t>
            </a:r>
            <a:endParaRPr lang="en-US" sz="2400" baseline="-250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620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07" y="561774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2+1d-Imaging in coordinate space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331" y="637834"/>
            <a:ext cx="25955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at low and high x</a:t>
            </a:r>
          </a:p>
          <a:p>
            <a:pPr algn="ctr"/>
            <a:r>
              <a:rPr lang="en-US" sz="2400" dirty="0">
                <a:latin typeface="+mj-lt"/>
                <a:cs typeface="Comic Sans MS"/>
              </a:rPr>
              <a:t>Golden channel: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DVCS</a:t>
            </a:r>
          </a:p>
        </p:txBody>
      </p:sp>
      <p:pic>
        <p:nvPicPr>
          <p:cNvPr id="6" name="Picture 5" descr="xFb-DVCS-hi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8" y="2657697"/>
            <a:ext cx="5791200" cy="420030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4604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03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" y="3983567"/>
            <a:ext cx="1847461" cy="1026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>
            <a:off x="1600200" y="4699000"/>
            <a:ext cx="2650067" cy="172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84202" y="4174074"/>
            <a:ext cx="105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4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at high </a:t>
            </a:r>
            <a:r>
              <a:rPr lang="en-US" sz="1400" dirty="0" err="1">
                <a:latin typeface="Times New Roman"/>
                <a:cs typeface="Times New Roman"/>
              </a:rPr>
              <a:t>b</a:t>
            </a:r>
            <a:r>
              <a:rPr lang="en-US" sz="1400" baseline="-25000" dirty="0" err="1">
                <a:latin typeface="Times New Roman"/>
                <a:cs typeface="Times New Roman"/>
              </a:rPr>
              <a:t>T</a:t>
            </a:r>
            <a:endParaRPr lang="en-US" sz="1400" baseline="-25000" dirty="0">
              <a:latin typeface="Times New Roman"/>
              <a:cs typeface="Times New Roman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66107-27EC-0A43-8451-B16D48E1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2353"/>
            <a:ext cx="9144000" cy="30388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4378274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4495800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7732E-0B9E-7740-B78B-A9EA0E8BE5A9}"/>
              </a:ext>
            </a:extLst>
          </p:cNvPr>
          <p:cNvGrpSpPr/>
          <p:nvPr/>
        </p:nvGrpSpPr>
        <p:grpSpPr>
          <a:xfrm>
            <a:off x="6382138" y="606492"/>
            <a:ext cx="2472613" cy="1540286"/>
            <a:chOff x="4742296" y="469200"/>
            <a:chExt cx="4359549" cy="25652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947249-340E-3D41-B1A4-87D7210FBB4A}"/>
                </a:ext>
              </a:extLst>
            </p:cNvPr>
            <p:cNvGrpSpPr/>
            <p:nvPr/>
          </p:nvGrpSpPr>
          <p:grpSpPr>
            <a:xfrm>
              <a:off x="4742296" y="469200"/>
              <a:ext cx="4359549" cy="2240468"/>
              <a:chOff x="125846" y="842468"/>
              <a:chExt cx="4359549" cy="2240468"/>
            </a:xfrm>
          </p:grpSpPr>
          <p:grpSp>
            <p:nvGrpSpPr>
              <p:cNvPr id="21" name="Group 159">
                <a:extLst>
                  <a:ext uri="{FF2B5EF4-FFF2-40B4-BE49-F238E27FC236}">
                    <a16:creationId xmlns:a16="http://schemas.microsoft.com/office/drawing/2014/main" id="{53D2A850-6233-8448-B2FB-A4796BA6B3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7" name="Freeform 160">
                  <a:extLst>
                    <a:ext uri="{FF2B5EF4-FFF2-40B4-BE49-F238E27FC236}">
                      <a16:creationId xmlns:a16="http://schemas.microsoft.com/office/drawing/2014/main" id="{05BE14B9-28F9-8C48-8F81-B4C7D86D8C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161">
                  <a:extLst>
                    <a:ext uri="{FF2B5EF4-FFF2-40B4-BE49-F238E27FC236}">
                      <a16:creationId xmlns:a16="http://schemas.microsoft.com/office/drawing/2014/main" id="{91C82B6A-99C7-464B-A8B6-A624BC3AF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2">
                  <a:extLst>
                    <a:ext uri="{FF2B5EF4-FFF2-40B4-BE49-F238E27FC236}">
                      <a16:creationId xmlns:a16="http://schemas.microsoft.com/office/drawing/2014/main" id="{9C8F95EA-46A5-604C-B7E3-8B7663C30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6A3FBDB3-23A3-B141-9A87-121FA655A9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D5ABD928-B752-7641-920E-4129145D7B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14B009F8-EE1D-144F-929A-2FC16E51B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DFBFA6DE-FADB-7F46-A19C-D77C7837F9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Line 168">
                <a:extLst>
                  <a:ext uri="{FF2B5EF4-FFF2-40B4-BE49-F238E27FC236}">
                    <a16:creationId xmlns:a16="http://schemas.microsoft.com/office/drawing/2014/main" id="{DD9D5D90-5037-E441-9ABA-1D5ED7A0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69">
                <a:extLst>
                  <a:ext uri="{FF2B5EF4-FFF2-40B4-BE49-F238E27FC236}">
                    <a16:creationId xmlns:a16="http://schemas.microsoft.com/office/drawing/2014/main" id="{862B07CD-3E44-6348-8F30-85003919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72">
                <a:extLst>
                  <a:ext uri="{FF2B5EF4-FFF2-40B4-BE49-F238E27FC236}">
                    <a16:creationId xmlns:a16="http://schemas.microsoft.com/office/drawing/2014/main" id="{DF301EF6-D220-9D42-BCCF-8A7221EF8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7">
                <a:extLst>
                  <a:ext uri="{FF2B5EF4-FFF2-40B4-BE49-F238E27FC236}">
                    <a16:creationId xmlns:a16="http://schemas.microsoft.com/office/drawing/2014/main" id="{791C0F55-07F5-334D-BDBC-5F60D2B3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79">
                <a:extLst>
                  <a:ext uri="{FF2B5EF4-FFF2-40B4-BE49-F238E27FC236}">
                    <a16:creationId xmlns:a16="http://schemas.microsoft.com/office/drawing/2014/main" id="{3480FC2E-5332-C943-90D6-0889BA74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1975" y="842468"/>
                <a:ext cx="608221" cy="56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3" name="Line 203">
                <a:extLst>
                  <a:ext uri="{FF2B5EF4-FFF2-40B4-BE49-F238E27FC236}">
                    <a16:creationId xmlns:a16="http://schemas.microsoft.com/office/drawing/2014/main" id="{0F1BD5BC-C5F7-D949-B4E8-F05EA9F8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363" y="2809541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4">
                <a:extLst>
                  <a:ext uri="{FF2B5EF4-FFF2-40B4-BE49-F238E27FC236}">
                    <a16:creationId xmlns:a16="http://schemas.microsoft.com/office/drawing/2014/main" id="{496952FC-4799-D846-8276-C7A755548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496686" y="2723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5" name="Group 344">
                <a:extLst>
                  <a:ext uri="{FF2B5EF4-FFF2-40B4-BE49-F238E27FC236}">
                    <a16:creationId xmlns:a16="http://schemas.microsoft.com/office/drawing/2014/main" id="{B6F79CB8-380D-6C41-82B5-E9DF8CC91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63" y="1125541"/>
                <a:ext cx="3889387" cy="1957395"/>
                <a:chOff x="203" y="709"/>
                <a:chExt cx="2450" cy="1233"/>
              </a:xfrm>
            </p:grpSpPr>
            <p:sp>
              <p:nvSpPr>
                <p:cNvPr id="38" name="Line 176">
                  <a:extLst>
                    <a:ext uri="{FF2B5EF4-FFF2-40B4-BE49-F238E27FC236}">
                      <a16:creationId xmlns:a16="http://schemas.microsoft.com/office/drawing/2014/main" id="{C306FA89-64FE-694D-A8E7-D634FCCC0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84">
                  <a:extLst>
                    <a:ext uri="{FF2B5EF4-FFF2-40B4-BE49-F238E27FC236}">
                      <a16:creationId xmlns:a16="http://schemas.microsoft.com/office/drawing/2014/main" id="{39D0531F-F642-1143-8EDF-0DAE12D76F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807"/>
                  <a:ext cx="2450" cy="1135"/>
                  <a:chOff x="60" y="749"/>
                  <a:chExt cx="2450" cy="1135"/>
                </a:xfrm>
              </p:grpSpPr>
              <p:sp>
                <p:nvSpPr>
                  <p:cNvPr id="49" name="Text Box 185">
                    <a:extLst>
                      <a:ext uri="{FF2B5EF4-FFF2-40B4-BE49-F238E27FC236}">
                        <a16:creationId xmlns:a16="http://schemas.microsoft.com/office/drawing/2014/main" id="{54CCDBF8-004E-954B-BD01-7FCB5C7E9D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" y="961"/>
                    <a:ext cx="565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0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0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0" name="Text Box 186">
                    <a:extLst>
                      <a:ext uri="{FF2B5EF4-FFF2-40B4-BE49-F238E27FC236}">
                        <a16:creationId xmlns:a16="http://schemas.microsoft.com/office/drawing/2014/main" id="{DC3B9DE0-2651-954C-8926-F1A7F168D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" y="749"/>
                    <a:ext cx="307" cy="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1" name="Text Box 187">
                    <a:extLst>
                      <a:ext uri="{FF2B5EF4-FFF2-40B4-BE49-F238E27FC236}">
                        <a16:creationId xmlns:a16="http://schemas.microsoft.com/office/drawing/2014/main" id="{D9C35406-7890-CF45-A387-262FA0BAE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780"/>
                    <a:ext cx="438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err="1">
                        <a:latin typeface="Symbol" pitchFamily="-112" charset="2"/>
                      </a:rPr>
                      <a:t>g</a:t>
                    </a:r>
                    <a:r>
                      <a:rPr lang="en-US" sz="12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2" name="Group 188">
                    <a:extLst>
                      <a:ext uri="{FF2B5EF4-FFF2-40B4-BE49-F238E27FC236}">
                        <a16:creationId xmlns:a16="http://schemas.microsoft.com/office/drawing/2014/main" id="{791E6D3A-14AA-0E4C-B623-52136B31D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3" name="Text Box 189">
                      <a:extLst>
                        <a:ext uri="{FF2B5EF4-FFF2-40B4-BE49-F238E27FC236}">
                          <a16:creationId xmlns:a16="http://schemas.microsoft.com/office/drawing/2014/main" id="{1DEEEE33-56E5-6443-977D-225F22386DC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" y="1253"/>
                      <a:ext cx="538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4" name="Text Box 190">
                      <a:extLst>
                        <a:ext uri="{FF2B5EF4-FFF2-40B4-BE49-F238E27FC236}">
                          <a16:creationId xmlns:a16="http://schemas.microsoft.com/office/drawing/2014/main" id="{28442D4F-971A-0E43-950E-4C108B8A284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" y="1260"/>
                      <a:ext cx="476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latin typeface="Times New Roman" pitchFamily="-112" charset="0"/>
                        </a:rPr>
                        <a:t>x-</a:t>
                      </a:r>
                      <a:r>
                        <a:rPr lang="en-US" sz="1200" b="1" dirty="0" err="1">
                          <a:latin typeface="Times New Roman" pitchFamily="-112" charset="0"/>
                        </a:rPr>
                        <a:t>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Line 191">
                      <a:extLst>
                        <a:ext uri="{FF2B5EF4-FFF2-40B4-BE49-F238E27FC236}">
                          <a16:creationId xmlns:a16="http://schemas.microsoft.com/office/drawing/2014/main" id="{F52DF6D8-B698-474B-93FC-95F2322DA2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192">
                      <a:extLst>
                        <a:ext uri="{FF2B5EF4-FFF2-40B4-BE49-F238E27FC236}">
                          <a16:creationId xmlns:a16="http://schemas.microsoft.com/office/drawing/2014/main" id="{9790C90E-5089-5646-BA98-60F969D142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7" name="Group 193">
                      <a:extLst>
                        <a:ext uri="{FF2B5EF4-FFF2-40B4-BE49-F238E27FC236}">
                          <a16:creationId xmlns:a16="http://schemas.microsoft.com/office/drawing/2014/main" id="{AF65B2A6-1479-E242-95A6-238AB884DE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85"/>
                      <a:ext cx="1937" cy="499"/>
                      <a:chOff x="159" y="1385"/>
                      <a:chExt cx="1937" cy="499"/>
                    </a:xfrm>
                  </p:grpSpPr>
                  <p:grpSp>
                    <p:nvGrpSpPr>
                      <p:cNvPr id="58" name="Group 194">
                        <a:extLst>
                          <a:ext uri="{FF2B5EF4-FFF2-40B4-BE49-F238E27FC236}">
                            <a16:creationId xmlns:a16="http://schemas.microsoft.com/office/drawing/2014/main" id="{097C07B5-DBF0-8E4D-A9FD-053253AAFC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385"/>
                        <a:ext cx="1937" cy="499"/>
                        <a:chOff x="241" y="631"/>
                        <a:chExt cx="1937" cy="499"/>
                      </a:xfrm>
                    </p:grpSpPr>
                    <p:grpSp>
                      <p:nvGrpSpPr>
                        <p:cNvPr id="60" name="Group 195">
                          <a:extLst>
                            <a:ext uri="{FF2B5EF4-FFF2-40B4-BE49-F238E27FC236}">
                              <a16:creationId xmlns:a16="http://schemas.microsoft.com/office/drawing/2014/main" id="{9458F30E-FEE5-BF4D-9674-0D6F1EF2705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31"/>
                          <a:ext cx="1937" cy="499"/>
                          <a:chOff x="241" y="631"/>
                          <a:chExt cx="1937" cy="499"/>
                        </a:xfrm>
                      </p:grpSpPr>
                      <p:grpSp>
                        <p:nvGrpSpPr>
                          <p:cNvPr id="62" name="Group 196">
                            <a:extLst>
                              <a:ext uri="{FF2B5EF4-FFF2-40B4-BE49-F238E27FC236}">
                                <a16:creationId xmlns:a16="http://schemas.microsoft.com/office/drawing/2014/main" id="{2CD12521-FB0D-2248-9B87-4FB664312E4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2" y="631"/>
                            <a:ext cx="1536" cy="499"/>
                            <a:chOff x="642" y="631"/>
                            <a:chExt cx="1536" cy="499"/>
                          </a:xfrm>
                        </p:grpSpPr>
                        <p:sp>
                          <p:nvSpPr>
                            <p:cNvPr id="64" name="Oval 197">
                              <a:extLst>
                                <a:ext uri="{FF2B5EF4-FFF2-40B4-BE49-F238E27FC236}">
                                  <a16:creationId xmlns:a16="http://schemas.microsoft.com/office/drawing/2014/main" id="{47761BC3-292E-4543-AAA9-8489609A218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Text Box 198">
                              <a:extLst>
                                <a:ext uri="{FF2B5EF4-FFF2-40B4-BE49-F238E27FC236}">
                                  <a16:creationId xmlns:a16="http://schemas.microsoft.com/office/drawing/2014/main" id="{B9D1E62B-3AF5-4749-A906-EBC7972C7166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" y="805"/>
                              <a:ext cx="1536" cy="25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0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6" name="Text Box 199">
                              <a:extLst>
                                <a:ext uri="{FF2B5EF4-FFF2-40B4-BE49-F238E27FC236}">
                                  <a16:creationId xmlns:a16="http://schemas.microsoft.com/office/drawing/2014/main" id="{4BBFCAA5-9DD9-484D-B9B9-DC486BD9DBA2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2" y="631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3" name="Line 200">
                            <a:extLst>
                              <a:ext uri="{FF2B5EF4-FFF2-40B4-BE49-F238E27FC236}">
                                <a16:creationId xmlns:a16="http://schemas.microsoft.com/office/drawing/2014/main" id="{249C1221-B516-7E49-99A5-D62CCDFAF57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" name="Line 201">
                          <a:extLst>
                            <a:ext uri="{FF2B5EF4-FFF2-40B4-BE49-F238E27FC236}">
                              <a16:creationId xmlns:a16="http://schemas.microsoft.com/office/drawing/2014/main" id="{212CADC7-6014-8D42-BC64-E7DE95E4A07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9" name="Text Box 202">
                        <a:extLst>
                          <a:ext uri="{FF2B5EF4-FFF2-40B4-BE49-F238E27FC236}">
                            <a16:creationId xmlns:a16="http://schemas.microsoft.com/office/drawing/2014/main" id="{F33DB062-E345-674E-9487-090067A2A6E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1" y="1388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0" name="Group 205">
                  <a:extLst>
                    <a:ext uri="{FF2B5EF4-FFF2-40B4-BE49-F238E27FC236}">
                      <a16:creationId xmlns:a16="http://schemas.microsoft.com/office/drawing/2014/main" id="{DBA521A0-F48E-BA46-9B51-C66889E83A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2" name="Freeform 206">
                    <a:extLst>
                      <a:ext uri="{FF2B5EF4-FFF2-40B4-BE49-F238E27FC236}">
                        <a16:creationId xmlns:a16="http://schemas.microsoft.com/office/drawing/2014/main" id="{361F96EC-9935-784B-9B82-9271A51FDA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07">
                    <a:extLst>
                      <a:ext uri="{FF2B5EF4-FFF2-40B4-BE49-F238E27FC236}">
                        <a16:creationId xmlns:a16="http://schemas.microsoft.com/office/drawing/2014/main" id="{9226E8C7-FF87-2947-B8AD-7D053EA6F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8">
                    <a:extLst>
                      <a:ext uri="{FF2B5EF4-FFF2-40B4-BE49-F238E27FC236}">
                        <a16:creationId xmlns:a16="http://schemas.microsoft.com/office/drawing/2014/main" id="{D10617DB-2EB9-2245-A8C4-6DEA6EB7A7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9">
                    <a:extLst>
                      <a:ext uri="{FF2B5EF4-FFF2-40B4-BE49-F238E27FC236}">
                        <a16:creationId xmlns:a16="http://schemas.microsoft.com/office/drawing/2014/main" id="{99630EF1-A163-4044-9595-1B98A5B6E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10">
                    <a:extLst>
                      <a:ext uri="{FF2B5EF4-FFF2-40B4-BE49-F238E27FC236}">
                        <a16:creationId xmlns:a16="http://schemas.microsoft.com/office/drawing/2014/main" id="{31E481C3-91E5-6E40-8570-8A6283851D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1">
                    <a:extLst>
                      <a:ext uri="{FF2B5EF4-FFF2-40B4-BE49-F238E27FC236}">
                        <a16:creationId xmlns:a16="http://schemas.microsoft.com/office/drawing/2014/main" id="{F781997E-5FB9-DB4A-8868-9B8E36387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2">
                    <a:extLst>
                      <a:ext uri="{FF2B5EF4-FFF2-40B4-BE49-F238E27FC236}">
                        <a16:creationId xmlns:a16="http://schemas.microsoft.com/office/drawing/2014/main" id="{5975E47E-D88A-E440-BCB6-E4D462F62C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Text Box 213">
                  <a:extLst>
                    <a:ext uri="{FF2B5EF4-FFF2-40B4-BE49-F238E27FC236}">
                      <a16:creationId xmlns:a16="http://schemas.microsoft.com/office/drawing/2014/main" id="{5A107EEF-E0BF-E641-9D9F-4707B1129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310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6" name="Text Box 214">
                <a:extLst>
                  <a:ext uri="{FF2B5EF4-FFF2-40B4-BE49-F238E27FC236}">
                    <a16:creationId xmlns:a16="http://schemas.microsoft.com/office/drawing/2014/main" id="{B69AA639-FCE5-2944-866C-B4CCD8C92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46" y="2711568"/>
                <a:ext cx="311151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7" name="Text Box 215">
                <a:extLst>
                  <a:ext uri="{FF2B5EF4-FFF2-40B4-BE49-F238E27FC236}">
                    <a16:creationId xmlns:a16="http://schemas.microsoft.com/office/drawing/2014/main" id="{0A36F4FD-DE80-DE42-8392-1305F51BC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043" y="2612330"/>
                <a:ext cx="387352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9" name="Freeform 174">
              <a:extLst>
                <a:ext uri="{FF2B5EF4-FFF2-40B4-BE49-F238E27FC236}">
                  <a16:creationId xmlns:a16="http://schemas.microsoft.com/office/drawing/2014/main" id="{1C9D974B-2530-6F45-953F-B66B515FB9F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5">
              <a:extLst>
                <a:ext uri="{FF2B5EF4-FFF2-40B4-BE49-F238E27FC236}">
                  <a16:creationId xmlns:a16="http://schemas.microsoft.com/office/drawing/2014/main" id="{95078017-89FB-2C4D-A0C8-C9027B08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578" y="2697890"/>
              <a:ext cx="30480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4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gluon: J/</a:t>
            </a:r>
            <a:r>
              <a:rPr lang="en-US" dirty="0" err="1"/>
              <a:t>ψ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543153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533481"/>
            <a:ext cx="2508478" cy="17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325" y="455401"/>
            <a:ext cx="3268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latin typeface="+mj-lt"/>
              </a:rPr>
              <a:t>To improve imaging on gluons</a:t>
            </a:r>
          </a:p>
          <a:p>
            <a:pPr algn="r"/>
            <a:r>
              <a:rPr lang="en-US" dirty="0">
                <a:solidFill>
                  <a:srgbClr val="0000FF"/>
                </a:solidFill>
                <a:latin typeface="+mj-lt"/>
              </a:rPr>
              <a:t>add J/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ψ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observables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cross section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A</a:t>
            </a:r>
            <a:r>
              <a:rPr lang="en-US" baseline="-25000" dirty="0">
                <a:latin typeface="+mj-lt"/>
              </a:rPr>
              <a:t>UT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…..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5" y="1058340"/>
            <a:ext cx="1660314" cy="783167"/>
          </a:xfrm>
          <a:prstGeom prst="rect">
            <a:avLst/>
          </a:prstGeom>
        </p:spPr>
      </p:pic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7FDD3EA0-8DB5-B146-9AE8-3F0CC320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40" y="2248981"/>
            <a:ext cx="6858000" cy="4609020"/>
          </a:xfrm>
          <a:prstGeom prst="rect">
            <a:avLst/>
          </a:prstGeom>
        </p:spPr>
      </p:pic>
      <p:pic>
        <p:nvPicPr>
          <p:cNvPr id="22" name="Picture 21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2127B4F-5509-9C4B-8A07-851312F0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" y="2317898"/>
            <a:ext cx="7540099" cy="4540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072632-121D-094F-A642-05BB076FF479}"/>
              </a:ext>
            </a:extLst>
          </p:cNvPr>
          <p:cNvSpPr txBox="1"/>
          <p:nvPr/>
        </p:nvSpPr>
        <p:spPr>
          <a:xfrm rot="20700000">
            <a:off x="1080568" y="2311682"/>
            <a:ext cx="6846746" cy="15696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Needs dedicated MC: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 err="1">
                <a:latin typeface="+mj-lt"/>
              </a:rPr>
              <a:t>ePIC</a:t>
            </a:r>
            <a:r>
              <a:rPr lang="en-US" sz="2400" dirty="0">
                <a:latin typeface="+mj-lt"/>
              </a:rPr>
              <a:t> fully based on GPDs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latin typeface="+mj-lt"/>
              </a:rPr>
              <a:t> need to continue to improve as we go forward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en-US" sz="2400" dirty="0">
                <a:latin typeface="+mj-lt"/>
              </a:rPr>
              <a:t>more channels, higher orders, …. </a:t>
            </a:r>
          </a:p>
        </p:txBody>
      </p:sp>
    </p:spTree>
    <p:extLst>
      <p:ext uri="{BB962C8B-B14F-4D97-AF65-F5344CB8AC3E}">
        <p14:creationId xmlns:p14="http://schemas.microsoft.com/office/powerpoint/2010/main" val="300452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Nuclei?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73D32-423F-DA43-87D9-98B49ECC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8" y="671182"/>
            <a:ext cx="8572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7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5"/>
          <a:stretch/>
        </p:blipFill>
        <p:spPr>
          <a:xfrm>
            <a:off x="118537" y="833827"/>
            <a:ext cx="3183463" cy="2993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</a:t>
            </a:r>
            <a:r>
              <a:rPr lang="en-US" dirty="0" err="1"/>
              <a:t>PDF</a:t>
            </a:r>
            <a:r>
              <a:rPr lang="en-US" cap="none" dirty="0" err="1"/>
              <a:t>s</a:t>
            </a:r>
            <a:r>
              <a:rPr lang="en-US" dirty="0"/>
              <a:t> before and after EIC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0" y="4796794"/>
            <a:ext cx="6802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2141051" y="5839793"/>
            <a:ext cx="25701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700" dirty="0" err="1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sz="1700" dirty="0">
              <a:solidFill>
                <a:srgbClr val="0000FF"/>
              </a:solidFill>
              <a:latin typeface="+mj-lt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sz="17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4773650" y="5853540"/>
            <a:ext cx="3573463" cy="3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gluon momentum distribution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10800000" flipH="1">
            <a:off x="4029113" y="5401102"/>
            <a:ext cx="606425" cy="714386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28575" cmpd="sng">
                <a:solidFill>
                  <a:srgbClr val="0000FF"/>
                </a:solidFill>
              </a:ln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rot="10800000" flipH="1">
            <a:off x="6120379" y="5389989"/>
            <a:ext cx="151870" cy="530765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6"/>
          <p:cNvSpPr>
            <a:spLocks/>
          </p:cNvSpPr>
          <p:nvPr/>
        </p:nvSpPr>
        <p:spPr bwMode="auto">
          <a:xfrm>
            <a:off x="5187271" y="6078864"/>
            <a:ext cx="3573463" cy="3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latin typeface="+mj-lt"/>
                <a:ea typeface="ＭＳ Ｐゴシック" charset="0"/>
                <a:cs typeface="Comic Sans MS"/>
                <a:sym typeface="Arial" charset="0"/>
              </a:rPr>
              <a:t>or tag on charm </a:t>
            </a:r>
            <a:r>
              <a:rPr lang="en-US" dirty="0">
                <a:latin typeface="+mj-lt"/>
                <a:ea typeface="ＭＳ Ｐゴシック" charset="0"/>
                <a:cs typeface="Comic Sans MS"/>
                <a:sym typeface="Wingdings"/>
              </a:rPr>
              <a:t> F</a:t>
            </a:r>
            <a:r>
              <a:rPr lang="en-US" baseline="-25000" dirty="0">
                <a:latin typeface="+mj-lt"/>
                <a:ea typeface="ＭＳ Ｐゴシック" charset="0"/>
                <a:cs typeface="Comic Sans MS"/>
                <a:sym typeface="Wingdings"/>
              </a:rPr>
              <a:t>2</a:t>
            </a:r>
            <a:r>
              <a:rPr lang="en-US" baseline="30000" dirty="0">
                <a:latin typeface="+mj-lt"/>
                <a:ea typeface="ＭＳ Ｐゴシック" charset="0"/>
                <a:cs typeface="Comic Sans MS"/>
                <a:sym typeface="Wingdings"/>
              </a:rPr>
              <a:t>C</a:t>
            </a:r>
            <a:endParaRPr lang="en-US" baseline="30000" dirty="0">
              <a:latin typeface="+mj-lt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9" y="424578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Measure different structure function in </a:t>
            </a:r>
            <a:r>
              <a:rPr lang="en-US" dirty="0" err="1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eA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 constrain </a:t>
            </a:r>
            <a:r>
              <a:rPr lang="en-US" dirty="0" err="1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nPDF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: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2" y="575733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Comic Sans MS" charset="0"/>
                <a:cs typeface="Comic Sans MS" charset="0"/>
              </a:rPr>
              <a:t>Ratio g(x,Q</a:t>
            </a:r>
            <a:r>
              <a:rPr lang="en-US" baseline="30000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)</a:t>
            </a:r>
            <a:r>
              <a:rPr lang="en-US" baseline="-25000" dirty="0" err="1">
                <a:latin typeface="+mj-lt"/>
                <a:ea typeface="Comic Sans MS" charset="0"/>
                <a:cs typeface="Comic Sans MS" charset="0"/>
              </a:rPr>
              <a:t>pb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/g(x,Q</a:t>
            </a:r>
            <a:r>
              <a:rPr lang="en-US" baseline="30000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)</a:t>
            </a:r>
            <a:r>
              <a:rPr lang="en-US" baseline="-25000" dirty="0">
                <a:latin typeface="+mj-lt"/>
                <a:ea typeface="Comic Sans MS" charset="0"/>
                <a:cs typeface="Comic Sans MS" charset="0"/>
              </a:rPr>
              <a:t>p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97466" y="3784617"/>
            <a:ext cx="1930401" cy="313255"/>
            <a:chOff x="4428064" y="4021694"/>
            <a:chExt cx="1930401" cy="31325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5588000" y="4021694"/>
              <a:ext cx="770465" cy="31325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RHIC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28064" y="4030147"/>
              <a:ext cx="1168402" cy="2963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LHC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75FB991-0E20-644D-AFF4-FFC9226CC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8556" b="2710"/>
          <a:stretch/>
        </p:blipFill>
        <p:spPr>
          <a:xfrm>
            <a:off x="4461936" y="570084"/>
            <a:ext cx="4225121" cy="42580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6F4173-210A-AE42-B0A8-E19358531293}"/>
              </a:ext>
            </a:extLst>
          </p:cNvPr>
          <p:cNvSpPr txBox="1"/>
          <p:nvPr/>
        </p:nvSpPr>
        <p:spPr>
          <a:xfrm>
            <a:off x="824259" y="6274988"/>
            <a:ext cx="372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  <a:ea typeface="Comic Sans MS" charset="0"/>
                <a:cs typeface="Comic Sans MS" charset="0"/>
              </a:rPr>
              <a:t>Gluon distribution ~ </a:t>
            </a:r>
            <a:r>
              <a:rPr lang="en-US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+mj-lt"/>
                <a:ea typeface="Comic Sans MS" charset="0"/>
                <a:cs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(x,Q</a:t>
            </a:r>
            <a:r>
              <a:rPr lang="en-US" baseline="31999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)/dlnQ</a:t>
            </a:r>
            <a:r>
              <a:rPr lang="en-US" baseline="31999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endParaRPr lang="en-US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FCF8A8-307B-A34B-98DA-B697B91E0E64}"/>
              </a:ext>
            </a:extLst>
          </p:cNvPr>
          <p:cNvSpPr txBox="1"/>
          <p:nvPr/>
        </p:nvSpPr>
        <p:spPr>
          <a:xfrm>
            <a:off x="5187271" y="4444768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arXiv:1708.05654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B3A191-043E-E54C-B97F-A8A8A70D6759}"/>
              </a:ext>
            </a:extLst>
          </p:cNvPr>
          <p:cNvGrpSpPr/>
          <p:nvPr/>
        </p:nvGrpSpPr>
        <p:grpSpPr>
          <a:xfrm>
            <a:off x="118537" y="1824199"/>
            <a:ext cx="8490203" cy="2489915"/>
            <a:chOff x="118537" y="1824199"/>
            <a:chExt cx="8490203" cy="248991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2574DE-D55B-E742-9729-610F61BD4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537" y="1824199"/>
              <a:ext cx="8490203" cy="2489915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47D78AD-A6DB-F44A-84C5-EF456ED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1923" y="3100026"/>
              <a:ext cx="891980" cy="44599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D12A51-84B3-C24E-A16B-6209D1103E51}"/>
                </a:ext>
              </a:extLst>
            </p:cNvPr>
            <p:cNvSpPr txBox="1"/>
            <p:nvPr/>
          </p:nvSpPr>
          <p:spPr>
            <a:xfrm>
              <a:off x="1907112" y="2027946"/>
              <a:ext cx="147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√s &lt; 45 </a:t>
              </a:r>
              <a:r>
                <a:rPr lang="en-US" dirty="0" err="1">
                  <a:solidFill>
                    <a:srgbClr val="0000FF"/>
                  </a:solidFill>
                  <a:latin typeface="+mj-lt"/>
                  <a:cs typeface="Comic Sans MS"/>
                </a:rPr>
                <a:t>GeV</a:t>
              </a:r>
              <a:endParaRPr lang="en-US" dirty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ABCBAD-18AB-4941-9CAD-13BAC1FC97BC}"/>
                </a:ext>
              </a:extLst>
            </p:cNvPr>
            <p:cNvSpPr txBox="1"/>
            <p:nvPr/>
          </p:nvSpPr>
          <p:spPr>
            <a:xfrm>
              <a:off x="6335984" y="2047036"/>
              <a:ext cx="147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√s &lt; 90 </a:t>
              </a:r>
              <a:r>
                <a:rPr lang="en-US" dirty="0" err="1">
                  <a:solidFill>
                    <a:srgbClr val="0000FF"/>
                  </a:solidFill>
                  <a:latin typeface="+mj-lt"/>
                  <a:cs typeface="Comic Sans MS"/>
                </a:rPr>
                <a:t>GeV</a:t>
              </a:r>
              <a:endParaRPr lang="en-US" dirty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6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B63FB-CD62-A947-9673-D1DF3DD8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2F920-43E8-3B47-A995-F2472FE0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7CB50-CBF6-0B49-AE2F-E2A03959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non-linear effects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2FDCB96-B9C9-0A49-918D-521B25A99576}"/>
              </a:ext>
            </a:extLst>
          </p:cNvPr>
          <p:cNvSpPr txBox="1">
            <a:spLocks noChangeArrowheads="1"/>
          </p:cNvSpPr>
          <p:nvPr/>
        </p:nvSpPr>
        <p:spPr>
          <a:xfrm>
            <a:off x="-46892" y="654428"/>
            <a:ext cx="6026947" cy="29291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dirty="0">
                <a:latin typeface="+mj-lt"/>
              </a:rPr>
              <a:t>Does the rise of g(x,Q</a:t>
            </a:r>
            <a:r>
              <a:rPr lang="en-US" sz="2000" b="0" baseline="30000" dirty="0">
                <a:latin typeface="+mj-lt"/>
              </a:rPr>
              <a:t>2</a:t>
            </a:r>
            <a:r>
              <a:rPr lang="en-US" sz="2000" b="0" dirty="0">
                <a:latin typeface="+mj-lt"/>
              </a:rPr>
              <a:t>) get tamed ?</a:t>
            </a:r>
          </a:p>
          <a:p>
            <a:r>
              <a:rPr lang="en-US" sz="2000" b="0" dirty="0">
                <a:latin typeface="+mj-lt"/>
              </a:rPr>
              <a:t>Important to understand the initial condition for heavy ion collisions</a:t>
            </a:r>
          </a:p>
          <a:p>
            <a:pPr eaLnBrk="1" hangingPunct="1">
              <a:buFont typeface="Wingdings" charset="0"/>
              <a:buNone/>
            </a:pPr>
            <a:r>
              <a:rPr lang="en-US" b="0" dirty="0">
                <a:solidFill>
                  <a:srgbClr val="0000FF"/>
                </a:solidFill>
                <a:latin typeface="+mj-lt"/>
              </a:rPr>
              <a:t>Scattering of electrons off nuclei: </a:t>
            </a:r>
          </a:p>
          <a:p>
            <a:pPr eaLnBrk="1" hangingPunct="1"/>
            <a:r>
              <a:rPr lang="en-US" sz="2000" b="0" dirty="0">
                <a:latin typeface="+mj-lt"/>
              </a:rPr>
              <a:t>Probes interact over distances </a:t>
            </a:r>
            <a:r>
              <a:rPr lang="en-US" sz="2000" b="0" i="1" dirty="0">
                <a:latin typeface="+mj-lt"/>
              </a:rPr>
              <a:t>L</a:t>
            </a:r>
            <a:r>
              <a:rPr lang="en-US" sz="2000" b="0" dirty="0">
                <a:latin typeface="+mj-lt"/>
              </a:rPr>
              <a:t> ~ (2</a:t>
            </a:r>
            <a:r>
              <a:rPr lang="en-US" sz="2000" b="0" i="1" dirty="0">
                <a:latin typeface="+mj-lt"/>
              </a:rPr>
              <a:t>m</a:t>
            </a:r>
            <a:r>
              <a:rPr lang="en-US" sz="2000" b="0" i="1" baseline="-25000" dirty="0">
                <a:latin typeface="+mj-lt"/>
              </a:rPr>
              <a:t>N </a:t>
            </a:r>
            <a:r>
              <a:rPr lang="en-US" sz="2000" b="0" i="1" dirty="0">
                <a:latin typeface="+mj-lt"/>
              </a:rPr>
              <a:t>x</a:t>
            </a:r>
            <a:r>
              <a:rPr lang="en-US" sz="2000" b="0" dirty="0">
                <a:latin typeface="+mj-lt"/>
              </a:rPr>
              <a:t>)</a:t>
            </a:r>
            <a:r>
              <a:rPr lang="en-US" sz="2000" b="0" baseline="30000" dirty="0">
                <a:latin typeface="+mj-lt"/>
              </a:rPr>
              <a:t>-1</a:t>
            </a:r>
          </a:p>
          <a:p>
            <a:pPr eaLnBrk="1" hangingPunct="1"/>
            <a:r>
              <a:rPr lang="en-US" sz="2000" b="0" dirty="0">
                <a:latin typeface="+mj-lt"/>
              </a:rPr>
              <a:t>For </a:t>
            </a:r>
            <a:r>
              <a:rPr lang="en-US" sz="2000" b="0" i="1" dirty="0">
                <a:latin typeface="+mj-lt"/>
              </a:rPr>
              <a:t>L</a:t>
            </a:r>
            <a:r>
              <a:rPr lang="en-US" sz="2000" b="0" dirty="0">
                <a:latin typeface="+mj-lt"/>
              </a:rPr>
              <a:t> &gt; 2 R</a:t>
            </a:r>
            <a:r>
              <a:rPr lang="en-US" sz="2000" b="0" baseline="-25000" dirty="0">
                <a:latin typeface="+mj-lt"/>
              </a:rPr>
              <a:t>A</a:t>
            </a:r>
            <a:r>
              <a:rPr lang="en-US" sz="2000" b="0" dirty="0">
                <a:latin typeface="+mj-lt"/>
              </a:rPr>
              <a:t> ~ A</a:t>
            </a:r>
            <a:r>
              <a:rPr lang="en-US" sz="2000" b="0" baseline="30000" dirty="0">
                <a:latin typeface="+mj-lt"/>
              </a:rPr>
              <a:t>1/3</a:t>
            </a:r>
            <a:r>
              <a:rPr lang="en-US" sz="2000" b="0" dirty="0">
                <a:latin typeface="+mj-lt"/>
              </a:rPr>
              <a:t> probe cannot distinguish between nucleons in front or back of nucleon </a:t>
            </a:r>
          </a:p>
          <a:p>
            <a:pPr eaLnBrk="1" hangingPunct="1"/>
            <a:r>
              <a:rPr lang="en-US" sz="2000" b="0" dirty="0">
                <a:latin typeface="+mj-lt"/>
              </a:rPr>
              <a:t>Probe interacts </a:t>
            </a:r>
            <a:r>
              <a:rPr lang="en-US" sz="2000" b="0" i="1" dirty="0">
                <a:solidFill>
                  <a:srgbClr val="0000FF"/>
                </a:solidFill>
                <a:latin typeface="+mj-lt"/>
              </a:rPr>
              <a:t>coherently</a:t>
            </a:r>
            <a:r>
              <a:rPr lang="en-US" sz="2000" b="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000" b="0" dirty="0">
                <a:latin typeface="+mj-lt"/>
              </a:rPr>
              <a:t>with all nucleons</a:t>
            </a:r>
            <a:endParaRPr lang="en-US" b="0" dirty="0">
              <a:latin typeface="+mj-lt"/>
            </a:endParaRPr>
          </a:p>
          <a:p>
            <a:pPr eaLnBrk="1" hangingPunct="1"/>
            <a:endParaRPr lang="en-US" sz="2600" b="0" dirty="0">
              <a:latin typeface="+mj-lt"/>
            </a:endParaRPr>
          </a:p>
          <a:p>
            <a:pPr eaLnBrk="1" hangingPunct="1"/>
            <a:endParaRPr lang="en-US" sz="2600" b="0" dirty="0">
              <a:latin typeface="+mj-lt"/>
            </a:endParaRPr>
          </a:p>
          <a:p>
            <a:pPr eaLnBrk="1" hangingPunct="1"/>
            <a:endParaRPr lang="en-US" sz="2600" b="0" dirty="0">
              <a:latin typeface="+mj-lt"/>
            </a:endParaRPr>
          </a:p>
          <a:p>
            <a:pPr eaLnBrk="1" hangingPunct="1"/>
            <a:endParaRPr lang="en-US" sz="2600" b="0" dirty="0">
              <a:latin typeface="+mj-lt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F0F1908-2EDF-9F42-9CA5-F620184BF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433" y="3788077"/>
            <a:ext cx="1714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b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0A31F61-A33D-844E-A2F1-81277DF6A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208" y="3737277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200" b="0">
              <a:latin typeface="Times New Roman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2F43389-E5AD-8649-8984-1CB858D86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91" y="4675038"/>
            <a:ext cx="37433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Nuclear </a:t>
            </a:r>
            <a:r>
              <a:rPr lang="ja-JP" alt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“</a:t>
            </a:r>
            <a:r>
              <a:rPr 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Oomph</a:t>
            </a:r>
            <a:r>
              <a:rPr lang="ja-JP" alt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”</a:t>
            </a:r>
            <a:r>
              <a:rPr 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 Factor</a:t>
            </a:r>
          </a:p>
          <a:p>
            <a:r>
              <a:rPr lang="en-US" sz="2400" b="0" dirty="0">
                <a:solidFill>
                  <a:srgbClr val="0000FF"/>
                </a:solidFill>
                <a:latin typeface="+mj-lt"/>
                <a:cs typeface="Times New Roman"/>
              </a:rPr>
              <a:t>Pocket Formula:</a:t>
            </a:r>
          </a:p>
        </p:txBody>
      </p:sp>
      <p:pic>
        <p:nvPicPr>
          <p:cNvPr id="10" name="Picture 17" descr="Untitled-1">
            <a:extLst>
              <a:ext uri="{FF2B5EF4-FFF2-40B4-BE49-F238E27FC236}">
                <a16:creationId xmlns:a16="http://schemas.microsoft.com/office/drawing/2014/main" id="{B6D6916C-85B8-1C40-B11D-1EE7528A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55" y="2231674"/>
            <a:ext cx="976306" cy="130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8EB1D78D-71A9-104F-B7DA-0F6F735C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1" y="5622548"/>
            <a:ext cx="87153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x-none" sz="2400" b="0" dirty="0">
                <a:solidFill>
                  <a:srgbClr val="0000FF"/>
                </a:solidFill>
                <a:latin typeface="+mj-lt"/>
              </a:rPr>
              <a:t>Enhancement of </a:t>
            </a:r>
            <a:r>
              <a:rPr lang="en-US" altLang="x-none" sz="2400" b="0" i="1" dirty="0">
                <a:solidFill>
                  <a:srgbClr val="0000FF"/>
                </a:solidFill>
                <a:latin typeface="+mj-lt"/>
              </a:rPr>
              <a:t>Q</a:t>
            </a:r>
            <a:r>
              <a:rPr lang="en-US" altLang="x-none" sz="2400" b="0" i="1" baseline="-25000" dirty="0">
                <a:solidFill>
                  <a:srgbClr val="0000FF"/>
                </a:solidFill>
                <a:latin typeface="+mj-lt"/>
              </a:rPr>
              <a:t>S</a:t>
            </a:r>
            <a:r>
              <a:rPr lang="en-US" altLang="x-none" sz="2400" b="0" dirty="0">
                <a:solidFill>
                  <a:srgbClr val="0000FF"/>
                </a:solidFill>
                <a:latin typeface="+mj-lt"/>
              </a:rPr>
              <a:t> with A </a:t>
            </a:r>
            <a:r>
              <a:rPr lang="en-US" altLang="x-none" sz="2400" b="0" dirty="0">
                <a:latin typeface="+mj-lt"/>
                <a:sym typeface="Symbol" charset="2"/>
              </a:rPr>
              <a:t></a:t>
            </a:r>
            <a:r>
              <a:rPr lang="en-US" altLang="x-none" sz="2400" b="0" dirty="0">
                <a:latin typeface="+mj-lt"/>
              </a:rPr>
              <a:t> non-linear QCD regime reached at significantly lower energy in nuclei than in proton</a:t>
            </a:r>
          </a:p>
        </p:txBody>
      </p:sp>
      <p:graphicFrame>
        <p:nvGraphicFramePr>
          <p:cNvPr id="12" name="Object 24">
            <a:extLst>
              <a:ext uri="{FF2B5EF4-FFF2-40B4-BE49-F238E27FC236}">
                <a16:creationId xmlns:a16="http://schemas.microsoft.com/office/drawing/2014/main" id="{E5058701-EE6A-3241-8EC9-B6B86AEA70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430652"/>
              </p:ext>
            </p:extLst>
          </p:nvPr>
        </p:nvGraphicFramePr>
        <p:xfrm>
          <a:off x="4840714" y="4546856"/>
          <a:ext cx="27432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3" name="Equation" r:id="rId4" imgW="16711111" imgH="6044444" progId="Equation.DSMT4">
                  <p:embed/>
                </p:oleObj>
              </mc:Choice>
              <mc:Fallback>
                <p:oleObj name="Equation" r:id="rId4" imgW="16711111" imgH="6044444" progId="Equation.DSMT4">
                  <p:embed/>
                  <p:pic>
                    <p:nvPicPr>
                      <p:cNvPr id="12" name="Object 24">
                        <a:extLst>
                          <a:ext uri="{FF2B5EF4-FFF2-40B4-BE49-F238E27FC236}">
                            <a16:creationId xmlns:a16="http://schemas.microsoft.com/office/drawing/2014/main" id="{E5058701-EE6A-3241-8EC9-B6B86AEA70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714" y="4546856"/>
                        <a:ext cx="2743200" cy="9921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5">
            <a:extLst>
              <a:ext uri="{FF2B5EF4-FFF2-40B4-BE49-F238E27FC236}">
                <a16:creationId xmlns:a16="http://schemas.microsoft.com/office/drawing/2014/main" id="{3EF1F2BC-0517-A84C-8DD4-0117A2EEB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330479"/>
              </p:ext>
            </p:extLst>
          </p:nvPr>
        </p:nvGraphicFramePr>
        <p:xfrm>
          <a:off x="428683" y="3765745"/>
          <a:ext cx="807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4" name="Equation" r:id="rId6" imgW="18285714" imgH="1726984" progId="Equation.DSMT4">
                  <p:embed/>
                </p:oleObj>
              </mc:Choice>
              <mc:Fallback>
                <p:oleObj name="Equation" r:id="rId6" imgW="18285714" imgH="1726984" progId="Equation.DSMT4">
                  <p:embed/>
                  <p:pic>
                    <p:nvPicPr>
                      <p:cNvPr id="13" name="Object 25">
                        <a:extLst>
                          <a:ext uri="{FF2B5EF4-FFF2-40B4-BE49-F238E27FC236}">
                            <a16:creationId xmlns:a16="http://schemas.microsoft.com/office/drawing/2014/main" id="{3EF1F2BC-0517-A84C-8DD4-0117A2EEB7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83" y="3765745"/>
                        <a:ext cx="807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8AD4E5F-025A-A14E-8EC3-4987265E9E78}"/>
              </a:ext>
            </a:extLst>
          </p:cNvPr>
          <p:cNvGrpSpPr/>
          <p:nvPr/>
        </p:nvGrpSpPr>
        <p:grpSpPr>
          <a:xfrm>
            <a:off x="6270934" y="753930"/>
            <a:ext cx="2826851" cy="2118023"/>
            <a:chOff x="4203171" y="1163638"/>
            <a:chExt cx="3881437" cy="2965450"/>
          </a:xfrm>
        </p:grpSpPr>
        <p:pic>
          <p:nvPicPr>
            <p:cNvPr id="18" name="Picture 7" descr="cteq-pdfs-10gev2-liny">
              <a:extLst>
                <a:ext uri="{FF2B5EF4-FFF2-40B4-BE49-F238E27FC236}">
                  <a16:creationId xmlns:a16="http://schemas.microsoft.com/office/drawing/2014/main" id="{31578CEC-230C-8B4F-8C60-0E5032885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71" y="1163638"/>
              <a:ext cx="3881437" cy="29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1293C365-E067-3A47-99E0-8F7120F22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737" y="1885902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1AD3A396-C9B6-A24E-8EB4-B4C62E1B5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057" y="1835939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F3580C-B477-6D46-BEA0-C376D6C52B55}"/>
                </a:ext>
              </a:extLst>
            </p:cNvPr>
            <p:cNvCxnSpPr>
              <a:stCxn id="19" idx="1"/>
            </p:cNvCxnSpPr>
            <p:nvPr/>
          </p:nvCxnSpPr>
          <p:spPr bwMode="auto">
            <a:xfrm flipH="1" flipV="1">
              <a:off x="5312833" y="2106083"/>
              <a:ext cx="2093904" cy="1984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241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can </a:t>
            </a:r>
            <a:r>
              <a:rPr lang="en-US" cap="none" dirty="0"/>
              <a:t>EIC</a:t>
            </a:r>
            <a:r>
              <a:rPr lang="en-US" dirty="0"/>
              <a:t> discover a new state of matter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270831" y="705820"/>
            <a:ext cx="7339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EIC provides an absolutely unique opportunity</a:t>
            </a:r>
          </a:p>
          <a:p>
            <a:pPr algn="ctr"/>
            <a:r>
              <a:rPr lang="en-US" dirty="0">
                <a:latin typeface="+mj-lt"/>
              </a:rPr>
              <a:t>to have very high gluon densities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dirty="0">
                <a:latin typeface="+mj-lt"/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electron – lead collisions</a:t>
            </a:r>
          </a:p>
          <a:p>
            <a:pPr algn="ctr"/>
            <a:r>
              <a:rPr lang="en-US" dirty="0">
                <a:latin typeface="+mj-lt"/>
              </a:rPr>
              <a:t>combined with an unambiguous observable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0A53045-D5EA-DF4C-A3C2-FFB648EC2FCF}"/>
              </a:ext>
            </a:extLst>
          </p:cNvPr>
          <p:cNvGrpSpPr>
            <a:grpSpLocks noChangeAspect="1"/>
          </p:cNvGrpSpPr>
          <p:nvPr/>
        </p:nvGrpSpPr>
        <p:grpSpPr>
          <a:xfrm>
            <a:off x="5318621" y="1886791"/>
            <a:ext cx="655134" cy="1254254"/>
            <a:chOff x="1785475" y="1524000"/>
            <a:chExt cx="2139646" cy="4096340"/>
          </a:xfrm>
        </p:grpSpPr>
        <p:pic>
          <p:nvPicPr>
            <p:cNvPr id="278" name="Picture 20" descr="jet_schematic_seed">
              <a:extLst>
                <a:ext uri="{FF2B5EF4-FFF2-40B4-BE49-F238E27FC236}">
                  <a16:creationId xmlns:a16="http://schemas.microsoft.com/office/drawing/2014/main" id="{BF81CEBD-3C16-FC44-A0BE-5498EEEDD4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" name="Picture 20" descr="jet_schematic_seed">
              <a:extLst>
                <a:ext uri="{FF2B5EF4-FFF2-40B4-BE49-F238E27FC236}">
                  <a16:creationId xmlns:a16="http://schemas.microsoft.com/office/drawing/2014/main" id="{43BC4ACC-59D4-2846-89D4-80D8EA7CD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2" name="TextBox 271">
            <a:extLst>
              <a:ext uri="{FF2B5EF4-FFF2-40B4-BE49-F238E27FC236}">
                <a16:creationId xmlns:a16="http://schemas.microsoft.com/office/drawing/2014/main" id="{31AD1356-CD66-2C4E-B329-31314D40FBD7}"/>
              </a:ext>
            </a:extLst>
          </p:cNvPr>
          <p:cNvSpPr txBox="1"/>
          <p:nvPr/>
        </p:nvSpPr>
        <p:spPr>
          <a:xfrm>
            <a:off x="4878675" y="642835"/>
            <a:ext cx="3942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counting experiment of </a:t>
            </a:r>
          </a:p>
          <a:p>
            <a:pPr algn="ctr"/>
            <a:r>
              <a:rPr lang="en-US" dirty="0">
                <a:latin typeface="+mj-lt"/>
              </a:rPr>
              <a:t>Di-jets in ep and </a:t>
            </a:r>
            <a:r>
              <a:rPr lang="en-US" dirty="0" err="1">
                <a:latin typeface="+mj-lt"/>
              </a:rPr>
              <a:t>eA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latin typeface="+mj-lt"/>
              </a:rPr>
              <a:t>Saturation: 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+mj-lt"/>
              </a:rPr>
              <a:t>Disappearance of backward jet in </a:t>
            </a:r>
            <a:r>
              <a:rPr lang="en-US" dirty="0" err="1">
                <a:solidFill>
                  <a:srgbClr val="0432FF"/>
                </a:solidFill>
                <a:latin typeface="+mj-lt"/>
              </a:rPr>
              <a:t>eA</a:t>
            </a:r>
            <a:endParaRPr lang="en-US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27EADA36-A3B9-BB41-BBE3-9FB8E9004EEC}"/>
              </a:ext>
            </a:extLst>
          </p:cNvPr>
          <p:cNvSpPr txBox="1"/>
          <p:nvPr/>
        </p:nvSpPr>
        <p:spPr>
          <a:xfrm>
            <a:off x="4705670" y="224476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FFFBD65F-C071-9044-A3F0-176341F8D9E1}"/>
              </a:ext>
            </a:extLst>
          </p:cNvPr>
          <p:cNvSpPr txBox="1"/>
          <p:nvPr/>
        </p:nvSpPr>
        <p:spPr>
          <a:xfrm>
            <a:off x="6490719" y="222311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D53A89B1-F7E6-E643-95F3-A977FF74AADF}"/>
              </a:ext>
            </a:extLst>
          </p:cNvPr>
          <p:cNvCxnSpPr/>
          <p:nvPr/>
        </p:nvCxnSpPr>
        <p:spPr>
          <a:xfrm>
            <a:off x="5873791" y="2513918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A15C787C-08DB-E94F-B8EC-1886D2A5382A}"/>
              </a:ext>
            </a:extLst>
          </p:cNvPr>
          <p:cNvCxnSpPr/>
          <p:nvPr/>
        </p:nvCxnSpPr>
        <p:spPr>
          <a:xfrm>
            <a:off x="4721905" y="2518399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>
            <a:extLst>
              <a:ext uri="{FF2B5EF4-FFF2-40B4-BE49-F238E27FC236}">
                <a16:creationId xmlns:a16="http://schemas.microsoft.com/office/drawing/2014/main" id="{C4BE4E57-C878-DB42-816E-10A158A8CBF1}"/>
              </a:ext>
            </a:extLst>
          </p:cNvPr>
          <p:cNvSpPr txBox="1"/>
          <p:nvPr/>
        </p:nvSpPr>
        <p:spPr>
          <a:xfrm>
            <a:off x="7074217" y="2234952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9CB0A74-4699-8640-93C0-26CB2D58C87C}"/>
              </a:ext>
            </a:extLst>
          </p:cNvPr>
          <p:cNvSpPr txBox="1"/>
          <p:nvPr/>
        </p:nvSpPr>
        <p:spPr>
          <a:xfrm>
            <a:off x="8776378" y="2234952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84C1AFA-E976-284D-8648-C339A5A4A503}"/>
              </a:ext>
            </a:extLst>
          </p:cNvPr>
          <p:cNvGrpSpPr>
            <a:grpSpLocks noChangeAspect="1"/>
          </p:cNvGrpSpPr>
          <p:nvPr/>
        </p:nvGrpSpPr>
        <p:grpSpPr>
          <a:xfrm>
            <a:off x="7697007" y="1876983"/>
            <a:ext cx="655134" cy="1254254"/>
            <a:chOff x="1785475" y="1524000"/>
            <a:chExt cx="2139646" cy="4096340"/>
          </a:xfrm>
        </p:grpSpPr>
        <p:pic>
          <p:nvPicPr>
            <p:cNvPr id="289" name="Picture 20" descr="jet_schematic_seed">
              <a:extLst>
                <a:ext uri="{FF2B5EF4-FFF2-40B4-BE49-F238E27FC236}">
                  <a16:creationId xmlns:a16="http://schemas.microsoft.com/office/drawing/2014/main" id="{317641D8-A748-5B41-9CE6-60075B352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" name="Picture 20" descr="jet_schematic_seed">
              <a:extLst>
                <a:ext uri="{FF2B5EF4-FFF2-40B4-BE49-F238E27FC236}">
                  <a16:creationId xmlns:a16="http://schemas.microsoft.com/office/drawing/2014/main" id="{4A53486D-3A84-1E49-8A97-55EACDA6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5" name="Picture 20" descr="jet_schematic_seed">
            <a:extLst>
              <a:ext uri="{FF2B5EF4-FFF2-40B4-BE49-F238E27FC236}">
                <a16:creationId xmlns:a16="http://schemas.microsoft.com/office/drawing/2014/main" id="{76D40C7E-2331-CF48-898E-D69546768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</a:blip>
          <a:srcRect t="4557"/>
          <a:stretch/>
        </p:blipFill>
        <p:spPr bwMode="auto">
          <a:xfrm>
            <a:off x="7801064" y="1869160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B1F2E2DF-BCCB-0843-82E0-875C5878A1F5}"/>
              </a:ext>
            </a:extLst>
          </p:cNvPr>
          <p:cNvCxnSpPr/>
          <p:nvPr/>
        </p:nvCxnSpPr>
        <p:spPr>
          <a:xfrm>
            <a:off x="8242338" y="2504110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75BB8639-BDF2-1B45-87DA-9AACC435F736}"/>
              </a:ext>
            </a:extLst>
          </p:cNvPr>
          <p:cNvCxnSpPr/>
          <p:nvPr/>
        </p:nvCxnSpPr>
        <p:spPr>
          <a:xfrm>
            <a:off x="7090452" y="2508591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3D8C1ED-6D93-A541-91A8-CCA20317E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" y="3620702"/>
            <a:ext cx="3911492" cy="29067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01FCD4-3FAB-5646-AE91-1BFE4A4E8448}"/>
              </a:ext>
            </a:extLst>
          </p:cNvPr>
          <p:cNvSpPr txBox="1"/>
          <p:nvPr/>
        </p:nvSpPr>
        <p:spPr>
          <a:xfrm>
            <a:off x="-175737" y="1965023"/>
            <a:ext cx="4903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+mj-lt"/>
                <a:cs typeface="Comic Sans MS"/>
              </a:rPr>
              <a:t>EIC unambiguously 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+mj-lt"/>
                <a:ea typeface="Comic Sans MS" charset="0"/>
                <a:cs typeface="Comic Sans MS" charset="0"/>
              </a:rPr>
              <a:t>maps the transition from a non-saturated to saturated regime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evolution of Q</a:t>
            </a:r>
            <a:r>
              <a:rPr lang="en-US" sz="2400" baseline="-25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s 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with x</a:t>
            </a:r>
          </a:p>
        </p:txBody>
      </p:sp>
      <p:pic>
        <p:nvPicPr>
          <p:cNvPr id="47" name="Picture 46" descr="dihadron_ratio.pdf">
            <a:extLst>
              <a:ext uri="{FF2B5EF4-FFF2-40B4-BE49-F238E27FC236}">
                <a16:creationId xmlns:a16="http://schemas.microsoft.com/office/drawing/2014/main" id="{9D4D1130-E671-D74B-8947-5E73038F8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2" y="3612597"/>
            <a:ext cx="3169134" cy="2922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1D7776B-AB13-F144-8CC0-F0FE1D4E8344}"/>
              </a:ext>
            </a:extLst>
          </p:cNvPr>
          <p:cNvSpPr txBox="1"/>
          <p:nvPr/>
        </p:nvSpPr>
        <p:spPr>
          <a:xfrm rot="16200000">
            <a:off x="3630520" y="4845298"/>
            <a:ext cx="271901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#backward jets in </a:t>
            </a:r>
            <a:r>
              <a:rPr lang="en-US" sz="1600" dirty="0" err="1">
                <a:latin typeface="Comic Sans MS" panose="030F0902030302020204" pitchFamily="66" charset="0"/>
              </a:rPr>
              <a:t>eA</a:t>
            </a:r>
            <a:r>
              <a:rPr lang="en-US" sz="1600" dirty="0">
                <a:latin typeface="Comic Sans MS" panose="030F0902030302020204" pitchFamily="66" charset="0"/>
              </a:rPr>
              <a:t> / ep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D68B4E-F910-C94E-9F2D-A9F8472EBD74}"/>
              </a:ext>
            </a:extLst>
          </p:cNvPr>
          <p:cNvSpPr txBox="1"/>
          <p:nvPr/>
        </p:nvSpPr>
        <p:spPr>
          <a:xfrm rot="16200000">
            <a:off x="7730198" y="4950981"/>
            <a:ext cx="215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Times New Roman"/>
                <a:cs typeface="Times New Roman"/>
              </a:rPr>
              <a:t>increased √s </a:t>
            </a:r>
            <a:r>
              <a:rPr lang="en-US" sz="1000" dirty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 increased suppression </a:t>
            </a:r>
            <a:endParaRPr lang="en-US" sz="1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1" name="Up Arrow 50">
            <a:extLst>
              <a:ext uri="{FF2B5EF4-FFF2-40B4-BE49-F238E27FC236}">
                <a16:creationId xmlns:a16="http://schemas.microsoft.com/office/drawing/2014/main" id="{16DCA7BC-873E-1A4D-9EFE-7545E236FB89}"/>
              </a:ext>
            </a:extLst>
          </p:cNvPr>
          <p:cNvSpPr/>
          <p:nvPr/>
        </p:nvSpPr>
        <p:spPr bwMode="auto">
          <a:xfrm flipV="1">
            <a:off x="8517581" y="3815899"/>
            <a:ext cx="246221" cy="2558182"/>
          </a:xfrm>
          <a:prstGeom prst="upArrow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7F01D0-D4DD-674E-8569-7F192F92594E}"/>
              </a:ext>
            </a:extLst>
          </p:cNvPr>
          <p:cNvCxnSpPr>
            <a:cxnSpLocks/>
          </p:cNvCxnSpPr>
          <p:nvPr/>
        </p:nvCxnSpPr>
        <p:spPr>
          <a:xfrm flipH="1">
            <a:off x="1127042" y="5545019"/>
            <a:ext cx="1679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2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9" grpId="0" animBg="1"/>
      <p:bldP spid="50" grpId="0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cap="none" dirty="0">
                <a:uFill>
                  <a:solidFill>
                    <a:srgbClr val="021EAA"/>
                  </a:solidFill>
                </a:uFill>
              </a:rPr>
              <a:t>EIC</a:t>
            </a:r>
            <a:r>
              <a:rPr lang="en-US" sz="2400" dirty="0">
                <a:uFill>
                  <a:solidFill>
                    <a:srgbClr val="021EAA"/>
                  </a:solidFill>
                </a:uFill>
              </a:rPr>
              <a:t>: Spatial Gluon Distribution from 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lang="en-US" sz="2400" cap="none" dirty="0">
                <a:uFill>
                  <a:solidFill>
                    <a:srgbClr val="021EAA"/>
                  </a:solidFill>
                </a:uFill>
              </a:rPr>
              <a:t>/dt</a:t>
            </a:r>
            <a:endParaRPr lang="en-US" sz="2400" cap="none" dirty="0"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18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313" name="Shape 313"/>
          <p:cNvSpPr>
            <a:spLocks noGrp="1"/>
          </p:cNvSpPr>
          <p:nvPr>
            <p:ph type="body" idx="4294967295"/>
          </p:nvPr>
        </p:nvSpPr>
        <p:spPr>
          <a:xfrm>
            <a:off x="0" y="5543324"/>
            <a:ext cx="8763000" cy="988105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d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σ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/dt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: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 diffractive pattern known from wave optics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φ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sensitive to saturation effects, smaller 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J/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shows no effect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J/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 perfectly suited to extract source distribution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233043" y="1816476"/>
            <a:ext cx="6575256" cy="348813"/>
            <a:chOff x="0" y="62454"/>
            <a:chExt cx="6575254" cy="348811"/>
          </a:xfrm>
        </p:grpSpPr>
        <p:sp>
          <p:nvSpPr>
            <p:cNvPr id="302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Diffractive vector meson production: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3837326" y="62454"/>
              <a:ext cx="2737928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+ Au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+ J/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sp>
        <p:nvSpPr>
          <p:cNvPr id="305" name="Shape 305"/>
          <p:cNvSpPr/>
          <p:nvPr/>
        </p:nvSpPr>
        <p:spPr>
          <a:xfrm>
            <a:off x="269329" y="2147580"/>
            <a:ext cx="541173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Momentum transfer 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t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 = |</a:t>
            </a:r>
            <a:r>
              <a:rPr sz="1600" b="1" dirty="0">
                <a:uFill>
                  <a:solidFill/>
                </a:uFill>
                <a:latin typeface="Comic Sans MS" panose="030F0902030302020204" pitchFamily="66" charset="0"/>
              </a:rPr>
              <a:t>p</a:t>
            </a:r>
            <a:r>
              <a:rPr sz="1600" baseline="-5999" dirty="0">
                <a:uFill>
                  <a:solidFill/>
                </a:uFill>
                <a:latin typeface="Comic Sans MS" panose="030F0902030302020204" pitchFamily="66" charset="0"/>
              </a:rPr>
              <a:t>Au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-</a:t>
            </a:r>
            <a:r>
              <a:rPr sz="1600" b="1" dirty="0">
                <a:uFill>
                  <a:solidFill/>
                </a:uFill>
                <a:latin typeface="Comic Sans MS" panose="030F0902030302020204" pitchFamily="66" charset="0"/>
              </a:rPr>
              <a:t>p</a:t>
            </a:r>
            <a:r>
              <a:rPr sz="1600" baseline="-5999" dirty="0">
                <a:uFill>
                  <a:solidFill/>
                </a:uFill>
                <a:latin typeface="Comic Sans MS" panose="030F0902030302020204" pitchFamily="66" charset="0"/>
              </a:rPr>
              <a:t>Au</a:t>
            </a:r>
            <a:r>
              <a:rPr sz="1600" baseline="-5999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|</a:t>
            </a:r>
            <a:r>
              <a:rPr sz="1600" baseline="31999" dirty="0">
                <a:uFill>
                  <a:solidFill/>
                </a:uFill>
                <a:latin typeface="Comic Sans MS" panose="030F0902030302020204" pitchFamily="66" charset="0"/>
              </a:rPr>
              <a:t>2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conjugate to 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b</a:t>
            </a:r>
            <a:r>
              <a:rPr sz="1600" i="1" baseline="-5999" dirty="0">
                <a:uFill>
                  <a:solidFill/>
                </a:uFill>
                <a:latin typeface="Comic Sans MS" panose="030F0902030302020204" pitchFamily="66" charset="0"/>
              </a:rPr>
              <a:t>T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06" name="Shape 306"/>
          <p:cNvSpPr/>
          <p:nvPr/>
        </p:nvSpPr>
        <p:spPr>
          <a:xfrm>
            <a:off x="176801" y="599645"/>
            <a:ext cx="616514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1950-60: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Measurement of charge (proton)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Ongoing: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 Measurement of neutron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EIC ⇒ Gluon distribution in nuclei</a:t>
            </a:r>
          </a:p>
        </p:txBody>
      </p:sp>
      <p:sp>
        <p:nvSpPr>
          <p:cNvPr id="307" name="Shape 307"/>
          <p:cNvSpPr/>
          <p:nvPr/>
        </p:nvSpPr>
        <p:spPr>
          <a:xfrm>
            <a:off x="196758" y="1484919"/>
            <a:ext cx="9310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600" b="1" dirty="0">
                <a:uFill>
                  <a:solidFill/>
                </a:uFill>
                <a:latin typeface="Comic Sans MS" panose="030F0902030302020204" pitchFamily="66" charset="0"/>
              </a:rPr>
              <a:t>Method: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4611140" y="2763848"/>
            <a:ext cx="4407228" cy="2313007"/>
            <a:chOff x="51734" y="77100"/>
            <a:chExt cx="4407226" cy="2313006"/>
          </a:xfrm>
        </p:grpSpPr>
        <p:grpSp>
          <p:nvGrpSpPr>
            <p:cNvPr id="316" name="Group 316"/>
            <p:cNvGrpSpPr/>
            <p:nvPr/>
          </p:nvGrpSpPr>
          <p:grpSpPr>
            <a:xfrm>
              <a:off x="51734" y="77100"/>
              <a:ext cx="4407226" cy="2313006"/>
              <a:chOff x="51734" y="77100"/>
              <a:chExt cx="4407224" cy="2313005"/>
            </a:xfrm>
          </p:grpSpPr>
          <p:pic>
            <p:nvPicPr>
              <p:cNvPr id="314" name="source_all.pdf"/>
              <p:cNvPicPr/>
              <p:nvPr/>
            </p:nvPicPr>
            <p:blipFill>
              <a:blip r:embed="rId3"/>
              <a:srcRect r="50437" b="50689"/>
              <a:stretch>
                <a:fillRect/>
              </a:stretch>
            </p:blipFill>
            <p:spPr>
              <a:xfrm>
                <a:off x="51735" y="77100"/>
                <a:ext cx="4407225" cy="231300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15" name="Shape 315"/>
              <p:cNvSpPr/>
              <p:nvPr/>
            </p:nvSpPr>
            <p:spPr>
              <a:xfrm>
                <a:off x="745301" y="154200"/>
                <a:ext cx="308402" cy="282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317" name="Shape 317"/>
            <p:cNvSpPr/>
            <p:nvPr/>
          </p:nvSpPr>
          <p:spPr>
            <a:xfrm>
              <a:off x="1576374" y="1671376"/>
              <a:ext cx="1765199" cy="19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300">
                  <a:solidFill>
                    <a:srgbClr val="008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rgbClr val="0000FF"/>
                  </a:solidFill>
                  <a:uFill>
                    <a:solidFill/>
                  </a:uFill>
                  <a:latin typeface="Comic Sans MS" panose="030F0902030302020204" pitchFamily="66" charset="0"/>
                </a:rPr>
                <a:t>PRC 87 (2013) 024913</a:t>
              </a:r>
            </a:p>
          </p:txBody>
        </p:sp>
      </p:grpSp>
      <p:sp>
        <p:nvSpPr>
          <p:cNvPr id="319" name="Shape 319"/>
          <p:cNvSpPr/>
          <p:nvPr/>
        </p:nvSpPr>
        <p:spPr>
          <a:xfrm>
            <a:off x="116958" y="5240951"/>
            <a:ext cx="81612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Converges to input F(b) rapidly: |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</a:rPr>
              <a:t>t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| &lt; 0.1 almost enough</a:t>
            </a:r>
          </a:p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  <a:latin typeface="Comic Sans MS" panose="030F0902030302020204" pitchFamily="66" charset="0"/>
              </a:rPr>
              <a:t>Recover accurately any input distribution used in model used to generate pseudo-data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(here Wood-Saxon)</a:t>
            </a:r>
          </a:p>
          <a:p>
            <a:pPr marL="285750" marR="41275" lvl="1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Systematic measurement requires 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  <a:ea typeface="Symbol"/>
                <a:cs typeface="Symbol"/>
                <a:sym typeface="Symbol"/>
              </a:rPr>
              <a:t>∫</a:t>
            </a:r>
            <a:r>
              <a:rPr sz="1600" b="1" i="1" dirty="0">
                <a:uFill>
                  <a:solidFill/>
                </a:uFill>
                <a:latin typeface="Comic Sans MS" panose="030F0902030302020204" pitchFamily="66" charset="0"/>
                <a:ea typeface="Lucida Calligraphy Italic"/>
                <a:cs typeface="Lucida Calligraphy Italic"/>
                <a:sym typeface="Lucida Calligraphy Italic"/>
              </a:rPr>
              <a:t>L</a:t>
            </a:r>
            <a:r>
              <a:rPr sz="1600" i="1" dirty="0">
                <a:uFill>
                  <a:solidFill/>
                </a:uFill>
                <a:latin typeface="Comic Sans MS" panose="030F0902030302020204" pitchFamily="66" charset="0"/>
                <a:ea typeface="Arial Bold"/>
                <a:cs typeface="Arial Bold"/>
                <a:sym typeface="Arial Bold"/>
              </a:rPr>
              <a:t>dt</a:t>
            </a:r>
            <a:r>
              <a:rPr sz="1600" b="1" i="1" dirty="0">
                <a:uFill>
                  <a:solidFill/>
                </a:uFill>
                <a:latin typeface="Comic Sans MS" panose="030F0902030302020204" pitchFamily="66" charset="0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  <a:ea typeface="Arial Bold"/>
                <a:cs typeface="Arial Bold"/>
                <a:sym typeface="Arial Bold"/>
              </a:rPr>
              <a:t>&gt;&gt;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1 fb</a:t>
            </a:r>
            <a:r>
              <a:rPr sz="1600" baseline="31999" dirty="0">
                <a:uFill>
                  <a:solidFill/>
                </a:uFill>
                <a:latin typeface="Comic Sans MS" panose="030F0902030302020204" pitchFamily="66" charset="0"/>
              </a:rPr>
              <a:t>-1</a:t>
            </a:r>
            <a:r>
              <a:rPr sz="1600" dirty="0">
                <a:uFill>
                  <a:solidFill/>
                </a:uFill>
                <a:latin typeface="Comic Sans MS" panose="030F0902030302020204" pitchFamily="66" charset="0"/>
              </a:rPr>
              <a:t>/A</a:t>
            </a:r>
          </a:p>
        </p:txBody>
      </p:sp>
      <p:grpSp>
        <p:nvGrpSpPr>
          <p:cNvPr id="323" name="Group 323"/>
          <p:cNvGrpSpPr/>
          <p:nvPr/>
        </p:nvGrpSpPr>
        <p:grpSpPr>
          <a:xfrm>
            <a:off x="4219232" y="1547830"/>
            <a:ext cx="2697140" cy="1059069"/>
            <a:chOff x="0" y="49208"/>
            <a:chExt cx="2697139" cy="1059068"/>
          </a:xfrm>
        </p:grpSpPr>
        <p:sp>
          <p:nvSpPr>
            <p:cNvPr id="320" name="Shape 320"/>
            <p:cNvSpPr/>
            <p:nvPr/>
          </p:nvSpPr>
          <p:spPr>
            <a:xfrm flipH="1">
              <a:off x="0" y="223614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Comic Sans MS" panose="030F0902030302020204" pitchFamily="66" charset="0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 flipH="1" flipV="1">
              <a:off x="2540000" y="625675"/>
              <a:ext cx="8961" cy="48260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Comic Sans MS" panose="030F0902030302020204" pitchFamily="66" charset="0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803993" y="49208"/>
              <a:ext cx="189314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pPr lvl="0">
                <a:defRPr sz="1800" i="0">
                  <a:uFillTx/>
                </a:defRPr>
              </a:pPr>
              <a:r>
                <a:rPr sz="1600" i="1" dirty="0">
                  <a:uFill>
                    <a:solidFill/>
                  </a:uFill>
                  <a:latin typeface="Comic Sans MS" panose="030F0902030302020204" pitchFamily="66" charset="0"/>
                </a:rPr>
                <a:t>Fourier Transform</a:t>
              </a:r>
            </a:p>
          </p:txBody>
        </p:sp>
      </p:grpSp>
      <p:grpSp>
        <p:nvGrpSpPr>
          <p:cNvPr id="26" name="Group 304"/>
          <p:cNvGrpSpPr/>
          <p:nvPr/>
        </p:nvGrpSpPr>
        <p:grpSpPr>
          <a:xfrm>
            <a:off x="196758" y="619047"/>
            <a:ext cx="6575256" cy="348813"/>
            <a:chOff x="0" y="62454"/>
            <a:chExt cx="6575254" cy="348811"/>
          </a:xfrm>
        </p:grpSpPr>
        <p:sp>
          <p:nvSpPr>
            <p:cNvPr id="27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Diffractive vector meson production:</a:t>
              </a:r>
            </a:p>
          </p:txBody>
        </p:sp>
        <p:sp>
          <p:nvSpPr>
            <p:cNvPr id="28" name="Shape 303"/>
            <p:cNvSpPr/>
            <p:nvPr/>
          </p:nvSpPr>
          <p:spPr>
            <a:xfrm>
              <a:off x="3837326" y="62454"/>
              <a:ext cx="2737928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+ Au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+ J/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</a:rPr>
                <a:t> </a:t>
              </a:r>
              <a:r>
                <a:rPr sz="1600" dirty="0">
                  <a:uFill>
                    <a:solidFill/>
                  </a:uFill>
                  <a:latin typeface="Comic Sans MS" panose="030F0902030302020204" pitchFamily="66" charset="0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137888" y="1360717"/>
            <a:ext cx="4078515" cy="3802380"/>
          </a:xfrm>
          <a:prstGeom prst="rect">
            <a:avLst/>
          </a:prstGeom>
        </p:spPr>
      </p:pic>
      <p:pic>
        <p:nvPicPr>
          <p:cNvPr id="32" name="Picture 31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/>
          <a:stretch/>
        </p:blipFill>
        <p:spPr>
          <a:xfrm>
            <a:off x="4775199" y="1367971"/>
            <a:ext cx="4130039" cy="38023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29" name="TextBox 28"/>
          <p:cNvSpPr txBox="1"/>
          <p:nvPr/>
        </p:nvSpPr>
        <p:spPr>
          <a:xfrm rot="20700000">
            <a:off x="1049176" y="2292490"/>
            <a:ext cx="7662961" cy="20313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 panose="030F0902030302020204" pitchFamily="66" charset="0"/>
              </a:rPr>
              <a:t>Hot topic: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Lumpiness?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Just </a:t>
            </a:r>
            <a:r>
              <a:rPr lang="en-US" sz="1400" dirty="0" err="1">
                <a:latin typeface="Comic Sans MS" panose="030F0902030302020204" pitchFamily="66" charset="0"/>
              </a:rPr>
              <a:t>Wood-Saxon+nucleon</a:t>
            </a:r>
            <a:r>
              <a:rPr lang="en-US" sz="1400" dirty="0">
                <a:latin typeface="Comic Sans MS" panose="030F0902030302020204" pitchFamily="66" charset="0"/>
              </a:rPr>
              <a:t> g(</a:t>
            </a:r>
            <a:r>
              <a:rPr lang="en-US" sz="1400" dirty="0" err="1">
                <a:latin typeface="Comic Sans MS" panose="030F0902030302020204" pitchFamily="66" charset="0"/>
              </a:rPr>
              <a:t>b</a:t>
            </a:r>
            <a:r>
              <a:rPr lang="en-US" sz="1400" baseline="-25000" dirty="0" err="1">
                <a:latin typeface="Comic Sans MS" panose="030F0902030302020204" pitchFamily="66" charset="0"/>
              </a:rPr>
              <a:t>T</a:t>
            </a:r>
            <a:r>
              <a:rPr lang="en-US" sz="1400" dirty="0">
                <a:latin typeface="Comic Sans MS" panose="030F0902030302020204" pitchFamily="66" charset="0"/>
              </a:rPr>
              <a:t>)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 coherent part probes </a:t>
            </a:r>
            <a:r>
              <a:rPr lang="ja-JP" altLang="en-US" sz="1400" dirty="0">
                <a:latin typeface="Comic Sans MS" panose="030F0902030302020204" pitchFamily="66" charset="0"/>
                <a:cs typeface="Comic Sans MS"/>
              </a:rPr>
              <a:t>“</a:t>
            </a:r>
            <a:r>
              <a:rPr lang="en-US" sz="1400" dirty="0">
                <a:latin typeface="Comic Sans MS" panose="030F0902030302020204" pitchFamily="66" charset="0"/>
                <a:cs typeface="Comic Sans MS"/>
              </a:rPr>
              <a:t>shape of black disc</a:t>
            </a:r>
            <a:r>
              <a:rPr lang="ja-JP" altLang="en-US" sz="1400" dirty="0">
                <a:latin typeface="Comic Sans MS" panose="030F0902030302020204" pitchFamily="66" charset="0"/>
                <a:cs typeface="Comic Sans MS"/>
              </a:rPr>
              <a:t>”</a:t>
            </a:r>
            <a:endParaRPr lang="en-US" sz="1400" dirty="0">
              <a:latin typeface="Comic Sans MS" panose="030F0902030302020204" pitchFamily="66" charset="0"/>
              <a:cs typeface="Comic Sans MS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 incoherent part (large </a:t>
            </a:r>
            <a:r>
              <a:rPr lang="en-US" sz="1400" dirty="0">
                <a:latin typeface="Comic Sans MS" panose="030F0902030302020204" pitchFamily="66" charset="0"/>
                <a:cs typeface="Comic Sans MS"/>
                <a:sym typeface="Arial Italic" charset="0"/>
              </a:rPr>
              <a:t>t</a:t>
            </a:r>
            <a:r>
              <a:rPr lang="en-US" sz="1400" dirty="0">
                <a:latin typeface="Comic Sans MS" panose="030F0902030302020204" pitchFamily="66" charset="0"/>
                <a:cs typeface="Comic Sans MS"/>
              </a:rPr>
              <a:t>) 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   sensitive to </a:t>
            </a:r>
            <a:r>
              <a:rPr lang="ja-JP" altLang="en-US" sz="1400" dirty="0">
                <a:latin typeface="Comic Sans MS" panose="030F0902030302020204" pitchFamily="66" charset="0"/>
                <a:cs typeface="Comic Sans MS"/>
              </a:rPr>
              <a:t>“</a:t>
            </a:r>
            <a:r>
              <a:rPr lang="en-US" sz="1400" dirty="0">
                <a:latin typeface="Comic Sans MS" panose="030F0902030302020204" pitchFamily="66" charset="0"/>
                <a:cs typeface="Comic Sans MS"/>
              </a:rPr>
              <a:t>lumpiness</a:t>
            </a:r>
            <a:r>
              <a:rPr lang="ja-JP" altLang="en-US" sz="1400" dirty="0">
                <a:latin typeface="Comic Sans MS" panose="030F0902030302020204" pitchFamily="66" charset="0"/>
                <a:cs typeface="Comic Sans MS"/>
              </a:rPr>
              <a:t>”</a:t>
            </a:r>
            <a:r>
              <a:rPr lang="en-US" sz="1400" dirty="0">
                <a:latin typeface="Comic Sans MS" panose="030F0902030302020204" pitchFamily="66" charset="0"/>
                <a:cs typeface="Comic Sans MS"/>
              </a:rPr>
              <a:t> of the source 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   (=proton)  (fluctuations, hot spots, ...) 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endParaRPr lang="en-US" sz="1400" dirty="0">
              <a:latin typeface="Comic Sans MS" panose="030F0902030302020204" pitchFamily="66" charset="0"/>
              <a:cs typeface="Comic Sans MS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</a:pPr>
            <a:endParaRPr lang="en-US" sz="1400" dirty="0">
              <a:latin typeface="Comic Sans MS" panose="030F0902030302020204" pitchFamily="66" charset="0"/>
              <a:cs typeface="Comic Sans MS"/>
            </a:endParaRPr>
          </a:p>
        </p:txBody>
      </p:sp>
      <p:grpSp>
        <p:nvGrpSpPr>
          <p:cNvPr id="30" name="Group 29"/>
          <p:cNvGrpSpPr/>
          <p:nvPr/>
        </p:nvGrpSpPr>
        <p:grpSpPr>
          <a:xfrm rot="20700000">
            <a:off x="4841586" y="1732912"/>
            <a:ext cx="3715029" cy="2089761"/>
            <a:chOff x="5357851" y="3850640"/>
            <a:chExt cx="3715029" cy="208976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7332" y="4114300"/>
              <a:ext cx="3135492" cy="18261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57851" y="3850640"/>
              <a:ext cx="371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possible Source distribution with </a:t>
              </a:r>
              <a:r>
                <a:rPr lang="en-US" sz="1200" dirty="0" err="1">
                  <a:solidFill>
                    <a:srgbClr val="0000FF"/>
                  </a:solidFill>
                  <a:latin typeface="Comic Sans MS" panose="030F0902030302020204" pitchFamily="66" charset="0"/>
                </a:rPr>
                <a:t>b</a:t>
              </a:r>
              <a:r>
                <a:rPr lang="en-US" sz="1200" baseline="-25000" dirty="0" err="1">
                  <a:solidFill>
                    <a:srgbClr val="0000FF"/>
                  </a:solidFill>
                  <a:latin typeface="Comic Sans MS" panose="030F0902030302020204" pitchFamily="66" charset="0"/>
                </a:rPr>
                <a:t>T</a:t>
              </a:r>
              <a:r>
                <a:rPr lang="en-US" sz="1200" baseline="30000" dirty="0" err="1">
                  <a:solidFill>
                    <a:srgbClr val="0000FF"/>
                  </a:solidFill>
                  <a:latin typeface="Comic Sans MS" panose="030F0902030302020204" pitchFamily="66" charset="0"/>
                </a:rPr>
                <a:t>g</a:t>
              </a:r>
              <a:r>
                <a:rPr lang="en-US" sz="12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 = 2 GeV</a:t>
              </a:r>
              <a:r>
                <a:rPr lang="en-US" sz="1200" baseline="300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-2</a:t>
              </a:r>
              <a:r>
                <a:rPr lang="en-US" sz="12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43432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dvAuto="0"/>
      <p:bldP spid="313" grpId="1" advAuto="0"/>
      <p:bldP spid="305" grpId="0" animBg="1" advAuto="0"/>
      <p:bldP spid="306" grpId="0" animBg="1" advAuto="0"/>
      <p:bldP spid="307" grpId="0" animBg="1" advAuto="0"/>
      <p:bldP spid="318" grpId="0" animBg="1" advAuto="0"/>
      <p:bldP spid="319" grpId="0" animBg="1" advAuto="0"/>
      <p:bldP spid="323" grpId="0" animBg="1" advAuto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EB3D-CCA4-8648-80E1-8C4958D0BD3C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7723" y="431158"/>
            <a:ext cx="3364917" cy="420763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/>
              <a:t>Vetoing Incoherent Events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22286" y="4682876"/>
            <a:ext cx="4335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halkboard" charset="0"/>
                <a:cs typeface="Chalkboard" charset="0"/>
              </a:rPr>
              <a:t>With these requirements, the rejection power is found to be not enough to reach the three minimum positions.</a:t>
            </a:r>
          </a:p>
          <a:p>
            <a:endParaRPr lang="en-US" dirty="0">
              <a:effectLst/>
              <a:latin typeface="+mj-lt"/>
              <a:ea typeface="Chalkboard" charset="0"/>
              <a:cs typeface="Chalkboard" charset="0"/>
            </a:endParaRPr>
          </a:p>
          <a:p>
            <a:r>
              <a:rPr lang="en-US" dirty="0">
                <a:latin typeface="+mj-lt"/>
                <a:ea typeface="Chalkboard" charset="0"/>
                <a:cs typeface="Chalkboard" charset="0"/>
              </a:rPr>
              <a:t>Beam pipe design and material critical to vetoing power</a:t>
            </a:r>
            <a:endParaRPr lang="en-US" dirty="0">
              <a:effectLst/>
              <a:latin typeface="+mj-lt"/>
              <a:ea typeface="Chalkboard" charset="0"/>
              <a:cs typeface="Chalkboar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1D43D350-9186-9E40-8E09-84017AAC7C6A}"/>
                  </a:ext>
                </a:extLst>
              </p:cNvPr>
              <p:cNvSpPr txBox="1"/>
              <p:nvPr/>
            </p:nvSpPr>
            <p:spPr>
              <a:xfrm>
                <a:off x="4457520" y="690463"/>
                <a:ext cx="4686479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latin typeface="+mj-lt"/>
                    <a:ea typeface="Chalkboard SE" charset="0"/>
                    <a:cs typeface="Chalkboard SE" charset="0"/>
                  </a:rPr>
                  <a:t>Veto.1: </a:t>
                </a:r>
              </a:p>
              <a:p>
                <a:pPr marL="285750" indent="-285750">
                  <a:buClr>
                    <a:schemeClr val="tx1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no neutron in ZDC</a:t>
                </a:r>
                <a:endParaRPr lang="en-US" altLang="zh-CN" sz="1400" b="1" dirty="0">
                  <a:latin typeface="+mj-lt"/>
                  <a:ea typeface="Chalkboard SE" charset="0"/>
                  <a:cs typeface="Chalkboard SE" charset="0"/>
                </a:endParaRPr>
              </a:p>
              <a:p>
                <a:pPr>
                  <a:buClr>
                    <a:srgbClr val="008F00"/>
                  </a:buClr>
                </a:pPr>
                <a:r>
                  <a:rPr lang="en-US" altLang="zh-CN" sz="1400" b="1" dirty="0">
                    <a:solidFill>
                      <a:srgbClr val="0000DB"/>
                    </a:solidFill>
                    <a:latin typeface="+mj-lt"/>
                    <a:ea typeface="Chalkboard SE" charset="0"/>
                    <a:cs typeface="Chalkboard SE" charset="0"/>
                  </a:rPr>
                  <a:t>Veto.2:</a:t>
                </a:r>
              </a:p>
              <a:p>
                <a:pPr marL="285750" indent="-285750">
                  <a:buClr>
                    <a:srgbClr val="0000DB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Veto1 + no proton in Roman Pots</a:t>
                </a:r>
              </a:p>
              <a:p>
                <a:r>
                  <a:rPr lang="en-US" altLang="zh-CN" sz="1400" b="1" dirty="0">
                    <a:solidFill>
                      <a:srgbClr val="FF9300"/>
                    </a:solidFill>
                    <a:latin typeface="+mj-lt"/>
                    <a:ea typeface="Chalkboard SE" charset="0"/>
                    <a:cs typeface="Chalkboard SE" charset="0"/>
                  </a:rPr>
                  <a:t>Veto.3:</a:t>
                </a:r>
              </a:p>
              <a:p>
                <a:pPr marL="285750" indent="-285750">
                  <a:buClr>
                    <a:srgbClr val="FF9300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Veto2 + n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o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proton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in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off-momentum detector</a:t>
                </a:r>
              </a:p>
              <a:p>
                <a:pPr>
                  <a:buClr>
                    <a:srgbClr val="008F00"/>
                  </a:buClr>
                </a:pPr>
                <a:r>
                  <a:rPr kumimoji="1" lang="en-US" altLang="zh-CN" sz="1400" b="1" dirty="0">
                    <a:solidFill>
                      <a:srgbClr val="FF2600"/>
                    </a:solidFill>
                    <a:latin typeface="+mj-lt"/>
                    <a:ea typeface="Chalkboard SE" charset="0"/>
                    <a:cs typeface="Chalkboard SE" charset="0"/>
                  </a:rPr>
                  <a:t>Veto.4:</a:t>
                </a:r>
              </a:p>
              <a:p>
                <a:pPr marL="285750" indent="-285750">
                  <a:buClr>
                    <a:srgbClr val="FF0000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Veto3 + no proton in B0</a:t>
                </a:r>
              </a:p>
              <a:p>
                <a:pPr>
                  <a:buClr>
                    <a:srgbClr val="00B0F0"/>
                  </a:buClr>
                </a:pPr>
                <a:r>
                  <a:rPr kumimoji="1" lang="en-US" altLang="zh-CN" sz="1400" b="1" dirty="0">
                    <a:solidFill>
                      <a:srgbClr val="FF40FF"/>
                    </a:solidFill>
                    <a:latin typeface="+mj-lt"/>
                  </a:rPr>
                  <a:t>Veto.5:</a:t>
                </a:r>
              </a:p>
              <a:p>
                <a:pPr marL="285750" indent="-285750">
                  <a:buClr>
                    <a:srgbClr val="FF40FF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latin typeface="+mj-lt"/>
                  </a:rPr>
                  <a:t>Veto4 + no anything in </a:t>
                </a:r>
                <a:r>
                  <a:rPr kumimoji="1" lang="en-US" altLang="zh-CN" sz="1400" dirty="0" err="1">
                    <a:latin typeface="+mj-lt"/>
                  </a:rPr>
                  <a:t>preshower</a:t>
                </a:r>
                <a:endParaRPr kumimoji="1" lang="en-US" altLang="zh-CN" sz="1400" dirty="0">
                  <a:latin typeface="+mj-lt"/>
                </a:endParaRPr>
              </a:p>
              <a:p>
                <a:pPr>
                  <a:buClr>
                    <a:srgbClr val="FF40FF"/>
                  </a:buClr>
                </a:pPr>
                <a:r>
                  <a:rPr kumimoji="1" lang="en-US" altLang="zh-CN" sz="1400" b="1" dirty="0">
                    <a:solidFill>
                      <a:srgbClr val="0432FF"/>
                    </a:solidFill>
                    <a:latin typeface="+mj-lt"/>
                  </a:rPr>
                  <a:t>Veto.6:</a:t>
                </a:r>
              </a:p>
              <a:p>
                <a:pPr marL="285750" indent="-285750">
                  <a:buClr>
                    <a:srgbClr val="0432FF"/>
                  </a:buClr>
                  <a:buFont typeface="Wingdings" charset="2"/>
                  <a:buChar char="Ø"/>
                </a:pPr>
                <a:r>
                  <a:rPr kumimoji="1" lang="en-US" altLang="zh-CN" sz="1400" b="1" dirty="0">
                    <a:solidFill>
                      <a:srgbClr val="0432FF"/>
                    </a:solidFill>
                    <a:latin typeface="+mj-lt"/>
                  </a:rPr>
                  <a:t> </a:t>
                </a:r>
                <a:r>
                  <a:rPr kumimoji="1" lang="en-US" altLang="zh-CN" sz="1400" dirty="0">
                    <a:latin typeface="+mj-lt"/>
                  </a:rPr>
                  <a:t>Veto5 + no </a:t>
                </a:r>
                <a:r>
                  <a:rPr lang="en-US" altLang="zh-CN" sz="1400" dirty="0">
                    <a:latin typeface="+mj-lt"/>
                  </a:rPr>
                  <a:t>photon </a:t>
                </a:r>
                <a:r>
                  <a:rPr lang="en-US" altLang="zh-CN" sz="1400" b="1" i="1" dirty="0">
                    <a:latin typeface="+mj-lt"/>
                  </a:rPr>
                  <a:t>E&gt;50MeV</a:t>
                </a:r>
                <a:r>
                  <a:rPr lang="en-US" altLang="zh-CN" sz="1400" dirty="0">
                    <a:latin typeface="+mj-lt"/>
                  </a:rPr>
                  <a:t> in ZDC</a:t>
                </a:r>
              </a:p>
              <a:p>
                <a:pPr>
                  <a:buClr>
                    <a:srgbClr val="0432FF"/>
                  </a:buClr>
                </a:pPr>
                <a:r>
                  <a:rPr kumimoji="1" lang="en-US" altLang="zh-CN" sz="1400" b="1" dirty="0">
                    <a:solidFill>
                      <a:srgbClr val="008F00"/>
                    </a:solidFill>
                    <a:latin typeface="+mj-lt"/>
                  </a:rPr>
                  <a:t>Veto.7:</a:t>
                </a:r>
              </a:p>
              <a:p>
                <a:pPr marL="285750" indent="-285750">
                  <a:buClr>
                    <a:srgbClr val="008F00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kumimoji="1" lang="en-US" altLang="zh-CN" sz="1400" dirty="0">
                    <a:latin typeface="+mj-lt"/>
                  </a:rPr>
                  <a:t>Veto6 + no activities </a:t>
                </a:r>
              </a:p>
              <a:p>
                <a:pPr>
                  <a:buClr>
                    <a:srgbClr val="008F00"/>
                  </a:buClr>
                </a:pPr>
                <a:r>
                  <a:rPr kumimoji="1" lang="en-US" altLang="zh-CN" sz="1400" dirty="0">
                    <a:latin typeface="+mj-lt"/>
                  </a:rPr>
                  <a:t>      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hr-HR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hr-HR" altLang="zh-CN" sz="14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</m:d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&lt;4.0 &amp;</m:t>
                    </m:r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MeV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 &amp; 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&gt;50 </m:t>
                    </m:r>
                    <m:r>
                      <m:rPr>
                        <m:sty m:val="p"/>
                      </m:rPr>
                      <a:rPr kumimoji="1" lang="en-US" altLang="zh-CN" sz="1400" b="0" i="1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zh-CN" sz="1400" dirty="0">
                    <a:latin typeface="+mj-lt"/>
                  </a:rPr>
                  <a:t>) </a:t>
                </a:r>
              </a:p>
              <a:p>
                <a:pPr>
                  <a:buClr>
                    <a:srgbClr val="FF0000"/>
                  </a:buClr>
                </a:pPr>
                <a:r>
                  <a:rPr kumimoji="1" lang="en-US" altLang="zh-CN" sz="1400" b="1" dirty="0">
                    <a:latin typeface="+mj-lt"/>
                  </a:rPr>
                  <a:t>      </a:t>
                </a:r>
                <a:r>
                  <a:rPr kumimoji="1" lang="en-US" altLang="zh-CN" sz="1400" dirty="0">
                    <a:latin typeface="+mj-lt"/>
                  </a:rPr>
                  <a:t>other than e-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den>
                    </m:f>
                  </m:oMath>
                </a14:m>
                <a:r>
                  <a:rPr kumimoji="1" lang="en-US" altLang="zh-CN" sz="1400" dirty="0">
                    <a:latin typeface="+mj-lt"/>
                  </a:rPr>
                  <a:t> in the main detector        </a:t>
                </a:r>
              </a:p>
            </p:txBody>
          </p:sp>
        </mc:Choice>
        <mc:Fallback xmlns="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1D43D350-9186-9E40-8E09-84017AAC7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20" y="690463"/>
                <a:ext cx="4686479" cy="3539430"/>
              </a:xfrm>
              <a:prstGeom prst="rect">
                <a:avLst/>
              </a:prstGeom>
              <a:blipFill>
                <a:blip r:embed="rId3"/>
                <a:stretch>
                  <a:fillRect l="-270" b="-1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A3E20DB-2AD1-5C4E-A3B0-F576EC98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30001" y="4176895"/>
            <a:ext cx="2625823" cy="27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8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Facts about the EIC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CDC5CA-7E02-4EEA-BD36-B67E70720637}"/>
              </a:ext>
            </a:extLst>
          </p:cNvPr>
          <p:cNvSpPr/>
          <p:nvPr/>
        </p:nvSpPr>
        <p:spPr bwMode="auto">
          <a:xfrm>
            <a:off x="533400" y="1190625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944AE-1E30-4D4F-9D42-EAC0B75B9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00" y="546598"/>
            <a:ext cx="3311295" cy="3553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E3BA33D-FF87-364C-912C-35D64333F7E1}"/>
              </a:ext>
            </a:extLst>
          </p:cNvPr>
          <p:cNvSpPr txBox="1"/>
          <p:nvPr/>
        </p:nvSpPr>
        <p:spPr>
          <a:xfrm>
            <a:off x="6430415" y="146890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+mj-lt"/>
              </a:rPr>
              <a:t>EIC at BNL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091FF-19CF-B244-A717-29D46C3AFCB7}"/>
              </a:ext>
            </a:extLst>
          </p:cNvPr>
          <p:cNvSpPr txBox="1"/>
          <p:nvPr/>
        </p:nvSpPr>
        <p:spPr>
          <a:xfrm>
            <a:off x="-48558" y="690488"/>
            <a:ext cx="522694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is the EIC:</a:t>
            </a:r>
          </a:p>
          <a:p>
            <a:pPr algn="ctr"/>
            <a:endParaRPr lang="en-US" sz="7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</a:endParaRPr>
          </a:p>
          <a:p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A high luminosity (10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33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– 10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34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cm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-2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30000" dirty="0">
                <a:latin typeface="+mj-lt"/>
                <a:ea typeface="Comic Sans MS" charset="0"/>
                <a:cs typeface="Comic Sans MS" charset="0"/>
              </a:rPr>
              <a:t>-1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) polarized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lectron proton /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i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on </a:t>
            </a:r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c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ollider with √</a:t>
            </a:r>
            <a:r>
              <a:rPr lang="en-US" sz="1600" dirty="0" err="1">
                <a:latin typeface="+mj-lt"/>
                <a:ea typeface="Comic Sans MS" charset="0"/>
                <a:cs typeface="Comic Sans MS" charset="0"/>
              </a:rPr>
              <a:t>s</a:t>
            </a:r>
            <a:r>
              <a:rPr lang="en-US" sz="1600" baseline="-25000" dirty="0" err="1">
                <a:latin typeface="+mj-lt"/>
                <a:ea typeface="Comic Sans MS" charset="0"/>
                <a:cs typeface="Comic Sans MS" charset="0"/>
              </a:rPr>
              <a:t>ep</a:t>
            </a:r>
            <a:r>
              <a:rPr lang="en-US" sz="1600" dirty="0">
                <a:latin typeface="+mj-lt"/>
                <a:ea typeface="Comic Sans MS" charset="0"/>
                <a:cs typeface="Comic Sans MS" charset="0"/>
              </a:rPr>
              <a:t> = 28 – 140 GeV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A2230-BFC1-5E48-A065-C14A755B51CE}"/>
              </a:ext>
            </a:extLst>
          </p:cNvPr>
          <p:cNvSpPr txBox="1"/>
          <p:nvPr/>
        </p:nvSpPr>
        <p:spPr>
          <a:xfrm>
            <a:off x="-443522" y="1850474"/>
            <a:ext cx="52184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What is new/different:</a:t>
            </a:r>
          </a:p>
          <a:p>
            <a:endParaRPr lang="en-US" sz="800" dirty="0">
              <a:solidFill>
                <a:srgbClr val="0000FF"/>
              </a:solidFill>
              <a:latin typeface="+mj-lt"/>
              <a:ea typeface="Comic Sans MS" charset="0"/>
              <a:cs typeface="Comic Sans MS" charset="0"/>
              <a:sym typeface="Wingdings"/>
            </a:endParaRPr>
          </a:p>
          <a:p>
            <a:pPr algn="ctr"/>
            <a:r>
              <a:rPr lang="en-US" sz="1600" dirty="0">
                <a:latin typeface="+mj-lt"/>
                <a:ea typeface="Comic Sans MS" charset="0"/>
                <a:cs typeface="Comic Sans MS" charset="0"/>
                <a:sym typeface="Wingdings"/>
              </a:rPr>
              <a:t>factor 100 to 1000 higher luminosity as HERA</a:t>
            </a:r>
          </a:p>
          <a:p>
            <a:pPr algn="ctr"/>
            <a:r>
              <a:rPr lang="en-US" sz="1600" dirty="0">
                <a:latin typeface="+mj-lt"/>
                <a:ea typeface="Comic Sans MS" charset="0"/>
                <a:cs typeface="Comic Sans MS" charset="0"/>
                <a:sym typeface="Wingdings"/>
              </a:rPr>
              <a:t>        both electrons and protons / light nuclei polarized, </a:t>
            </a:r>
          </a:p>
          <a:p>
            <a:pPr algn="ctr"/>
            <a:r>
              <a:rPr lang="en-US" sz="1600" dirty="0">
                <a:latin typeface="+mj-lt"/>
                <a:ea typeface="Comic Sans MS" charset="0"/>
                <a:cs typeface="Comic Sans MS" charset="0"/>
                <a:sym typeface="Wingdings"/>
              </a:rPr>
              <a:t>nuclear beams: d to U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Fixed Target Facilities i.e.:</a:t>
            </a:r>
            <a:endParaRPr lang="en-US" sz="1600" dirty="0">
              <a:latin typeface="+mj-lt"/>
              <a:ea typeface="Comic Sans MS" charset="0"/>
              <a:cs typeface="Comic Sans MS" charset="0"/>
              <a:sym typeface="Wingdings"/>
            </a:endParaRPr>
          </a:p>
          <a:p>
            <a:pPr algn="ctr"/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at minimum &gt; 2 decades increase in kinematic coverage in x and Q</a:t>
            </a:r>
            <a:r>
              <a:rPr lang="en-US" sz="1600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  <a:sym typeface="Wingdings"/>
              </a:rPr>
              <a:t>2</a:t>
            </a:r>
            <a:endParaRPr lang="en-US" sz="1600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  <a:sym typeface="Wingding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5D8667-D377-B843-9FEC-B9428EB7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565" y="3412277"/>
            <a:ext cx="2408130" cy="668152"/>
          </a:xfrm>
          <a:prstGeom prst="rect">
            <a:avLst/>
          </a:prstGeom>
        </p:spPr>
      </p:pic>
      <p:graphicFrame>
        <p:nvGraphicFramePr>
          <p:cNvPr id="23" name="Table 12">
            <a:extLst>
              <a:ext uri="{FF2B5EF4-FFF2-40B4-BE49-F238E27FC236}">
                <a16:creationId xmlns:a16="http://schemas.microsoft.com/office/drawing/2014/main" id="{FDB826CF-E15D-8841-9E61-AA3275D60C24}"/>
              </a:ext>
            </a:extLst>
          </p:cNvPr>
          <p:cNvGraphicFramePr>
            <a:graphicFrameLocks noGrp="1"/>
          </p:cNvGraphicFramePr>
          <p:nvPr/>
        </p:nvGraphicFramePr>
        <p:xfrm>
          <a:off x="0" y="3973699"/>
          <a:ext cx="6570784" cy="2873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511">
                  <a:extLst>
                    <a:ext uri="{9D8B030D-6E8A-4147-A177-3AD203B41FA5}">
                      <a16:colId xmlns:a16="http://schemas.microsoft.com/office/drawing/2014/main" val="593480347"/>
                    </a:ext>
                  </a:extLst>
                </a:gridCol>
                <a:gridCol w="3284273">
                  <a:extLst>
                    <a:ext uri="{9D8B030D-6E8A-4147-A177-3AD203B41FA5}">
                      <a16:colId xmlns:a16="http://schemas.microsoft.com/office/drawing/2014/main" val="3380033988"/>
                    </a:ext>
                  </a:extLst>
                </a:gridCol>
              </a:tblGrid>
              <a:tr h="2770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Double Ring Design Based on Existing RHIC Facilities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125154"/>
                  </a:ext>
                </a:extLst>
              </a:tr>
              <a:tr h="27705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+mj-lt"/>
                          <a:cs typeface="Arial" panose="020B0604020202020204" pitchFamily="34" charset="0"/>
                        </a:rPr>
                        <a:t>Hadron Storage Ring: </a:t>
                      </a:r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latin typeface="+mj-lt"/>
                          <a:cs typeface="Arial" panose="020B0604020202020204" pitchFamily="34" charset="0"/>
                        </a:rPr>
                        <a:t>40 - 275 GeV 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+mj-lt"/>
                          <a:cs typeface="Arial" panose="020B0604020202020204" pitchFamily="34" charset="0"/>
                        </a:rPr>
                        <a:t>Electron Storage Ring:  5 - 18 GeV 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755544"/>
                  </a:ext>
                </a:extLst>
              </a:tr>
              <a:tr h="277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RHIC Ring and Injector Complex: p to Pb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1160 bunces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Large Beam Current - 2.5 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194686"/>
                  </a:ext>
                </a:extLst>
              </a:tr>
              <a:tr h="272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1160 bunces @ 1A Beam Current 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9 MW Synchrotron Radiation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364962"/>
                  </a:ext>
                </a:extLst>
              </a:tr>
              <a:tr h="1642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 ns bunch spacing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26584"/>
                  </a:ext>
                </a:extLst>
              </a:tr>
              <a:tr h="277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Light ion beams (p, d, </a:t>
                      </a:r>
                      <a:r>
                        <a:rPr lang="en-US" sz="1200" baseline="30000" dirty="0"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He) polarized (L,T)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Polarized electron beams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83192"/>
                  </a:ext>
                </a:extLst>
              </a:tr>
              <a:tr h="277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Nuclear beams: d to 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+mj-lt"/>
                          <a:cs typeface="Arial" panose="020B0604020202020204" pitchFamily="34" charset="0"/>
                        </a:rPr>
                        <a:t>Electron Rapid Cycling Synchrotron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410792"/>
                  </a:ext>
                </a:extLst>
              </a:tr>
              <a:tr h="227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Requires Strong Cooling: new concept 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  <a:sym typeface="Wingdings" pitchFamily="2" charset="2"/>
                        </a:rPr>
                        <a:t>CEC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Spin Transparent Due to High Periodicity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84141"/>
                  </a:ext>
                </a:extLst>
              </a:tr>
              <a:tr h="23910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+mj-lt"/>
                          <a:cs typeface="Arial" panose="020B0604020202020204" pitchFamily="34" charset="0"/>
                        </a:rPr>
                        <a:t>High Luminosity Interaction Region(s)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mic Sans MS" panose="030F0902030302020204" pitchFamily="66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198062"/>
                  </a:ext>
                </a:extLst>
              </a:tr>
              <a:tr h="2770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25 mrad Crossing Angle with Crab Cavities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Comic Sans MS" panose="030F0902030302020204" pitchFamily="66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533807"/>
                  </a:ext>
                </a:extLst>
              </a:tr>
            </a:tbl>
          </a:graphicData>
        </a:graphic>
      </p:graphicFrame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47820443-11A7-4045-85BD-1CDADCE5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4253">
            <a:off x="7089619" y="4337067"/>
            <a:ext cx="1113502" cy="1440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D3EF7B-76A6-3F41-966C-FFCC41B31F17}"/>
              </a:ext>
            </a:extLst>
          </p:cNvPr>
          <p:cNvSpPr txBox="1"/>
          <p:nvPr/>
        </p:nvSpPr>
        <p:spPr>
          <a:xfrm>
            <a:off x="6570784" y="5940534"/>
            <a:ext cx="2361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www.bnl.gov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/files/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EIC_CDR_Final.pdf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FF7D26-BFFA-D54B-BB2A-DF024AAE19E2}"/>
              </a:ext>
            </a:extLst>
          </p:cNvPr>
          <p:cNvSpPr/>
          <p:nvPr/>
        </p:nvSpPr>
        <p:spPr>
          <a:xfrm>
            <a:off x="6842658" y="2295205"/>
            <a:ext cx="312982" cy="104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5D126-AFFB-8044-BBE3-385EB8E1A25F}"/>
              </a:ext>
            </a:extLst>
          </p:cNvPr>
          <p:cNvSpPr txBox="1"/>
          <p:nvPr/>
        </p:nvSpPr>
        <p:spPr>
          <a:xfrm>
            <a:off x="6223578" y="1892128"/>
            <a:ext cx="619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945200"/>
                </a:solidFill>
                <a:latin typeface="+mj-lt"/>
              </a:rPr>
              <a:t>Possible</a:t>
            </a:r>
          </a:p>
          <a:p>
            <a:pPr algn="ctr"/>
            <a:r>
              <a:rPr lang="en-US" sz="600" dirty="0">
                <a:solidFill>
                  <a:srgbClr val="945200"/>
                </a:solidFill>
                <a:latin typeface="+mj-lt"/>
              </a:rPr>
              <a:t>2</a:t>
            </a:r>
            <a:r>
              <a:rPr lang="en-US" sz="600" baseline="30000" dirty="0">
                <a:solidFill>
                  <a:srgbClr val="945200"/>
                </a:solidFill>
                <a:latin typeface="+mj-lt"/>
              </a:rPr>
              <a:t>nd</a:t>
            </a:r>
            <a:r>
              <a:rPr lang="en-US" sz="600" dirty="0">
                <a:solidFill>
                  <a:srgbClr val="945200"/>
                </a:solidFill>
                <a:latin typeface="+mj-lt"/>
              </a:rPr>
              <a:t> Detector </a:t>
            </a:r>
          </a:p>
          <a:p>
            <a:pPr algn="ctr"/>
            <a:r>
              <a:rPr lang="en-US" sz="600" dirty="0">
                <a:solidFill>
                  <a:srgbClr val="945200"/>
                </a:solidFill>
                <a:latin typeface="+mj-lt"/>
              </a:rPr>
              <a:t>Location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503113-7557-0743-8C7C-207086AF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D9257-EDA0-4F44-9389-B42B4FB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5F52CD-6AEE-D043-86A3-ED2F6CB9E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+mj-lt"/>
              </a:rPr>
              <a:t> Need a general purpose </a:t>
            </a:r>
            <a:r>
              <a:rPr lang="en-US" sz="2000" dirty="0" err="1">
                <a:latin typeface="+mj-lt"/>
              </a:rPr>
              <a:t>eA</a:t>
            </a:r>
            <a:r>
              <a:rPr lang="en-US" sz="2000" dirty="0">
                <a:latin typeface="+mj-lt"/>
              </a:rPr>
              <a:t> MC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nuclear effect in the initial state and hadronization 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smooth transition to non-linear QCD regime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modeling of nucleus and its breakup </a:t>
            </a:r>
          </a:p>
          <a:p>
            <a:pPr marL="457200" lvl="1" indent="0">
              <a:buNone/>
            </a:pPr>
            <a:r>
              <a:rPr lang="en-US" sz="1800" dirty="0">
                <a:latin typeface="+mj-lt"/>
              </a:rPr>
              <a:t>    </a:t>
            </a:r>
            <a:r>
              <a:rPr lang="en-US" sz="1800" dirty="0">
                <a:latin typeface="+mj-lt"/>
                <a:sym typeface="Wingdings" pitchFamily="2" charset="2"/>
              </a:rPr>
              <a:t> critical for to experimentally identify diffractive and coherent scattering</a:t>
            </a:r>
          </a:p>
          <a:p>
            <a:pPr marL="457200" lvl="1" indent="0"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  vetoing of incoherent scattering</a:t>
            </a:r>
          </a:p>
          <a:p>
            <a:pPr marL="457200" lvl="1" indent="0">
              <a:buNone/>
            </a:pPr>
            <a:endParaRPr lang="en-US" sz="800" dirty="0">
              <a:latin typeface="+mj-lt"/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800" dirty="0">
                <a:latin typeface="+mj-lt"/>
                <a:sym typeface="Wingdings" pitchFamily="2" charset="2"/>
              </a:rPr>
              <a:t>how to integrate polarization effects in </a:t>
            </a:r>
            <a:r>
              <a:rPr lang="en-US" sz="1800" dirty="0" err="1">
                <a:latin typeface="+mj-lt"/>
                <a:sym typeface="Wingdings" pitchFamily="2" charset="2"/>
              </a:rPr>
              <a:t>eA</a:t>
            </a:r>
            <a:r>
              <a:rPr lang="en-US" sz="1800" dirty="0">
                <a:latin typeface="+mj-lt"/>
                <a:sym typeface="Wingdings" pitchFamily="2" charset="2"/>
              </a:rPr>
              <a:t> MC  TMDs and hadronization</a:t>
            </a:r>
          </a:p>
          <a:p>
            <a:pPr lvl="1">
              <a:buFont typeface="Wingdings" pitchFamily="2" charset="2"/>
              <a:buChar char="Ø"/>
            </a:pPr>
            <a:endParaRPr lang="en-US" sz="1800" dirty="0">
              <a:latin typeface="+mj-lt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Current </a:t>
            </a:r>
            <a:r>
              <a:rPr lang="en-US" sz="2000" dirty="0" err="1">
                <a:solidFill>
                  <a:srgbClr val="0432FF"/>
                </a:solidFill>
                <a:latin typeface="+mj-lt"/>
                <a:sym typeface="Wingdings" pitchFamily="2" charset="2"/>
              </a:rPr>
              <a:t>eA</a:t>
            </a:r>
            <a:r>
              <a:rPr lang="en-US" sz="20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 generators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>
                <a:latin typeface="+mj-lt"/>
                <a:sym typeface="Wingdings" pitchFamily="2" charset="2"/>
              </a:rPr>
              <a:t> Beagle </a:t>
            </a:r>
            <a:r>
              <a:rPr lang="en-US" sz="2000" dirty="0" err="1">
                <a:latin typeface="+mj-lt"/>
                <a:sym typeface="Wingdings" pitchFamily="2" charset="2"/>
              </a:rPr>
              <a:t>nPDFs</a:t>
            </a:r>
            <a:r>
              <a:rPr lang="en-US" sz="2000" dirty="0">
                <a:latin typeface="+mj-lt"/>
                <a:sym typeface="Wingdings" pitchFamily="2" charset="2"/>
              </a:rPr>
              <a:t> + </a:t>
            </a:r>
            <a:r>
              <a:rPr lang="en-US" sz="2000" dirty="0"/>
              <a:t>modeling of nucleus and its breakup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 SATRE based on dipole model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 focus on VM production and diffraction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dirty="0"/>
              <a:t> no modeling nucleus breakup</a:t>
            </a:r>
          </a:p>
          <a:p>
            <a:pPr lvl="1">
              <a:buFont typeface="Wingdings" pitchFamily="2" charset="2"/>
              <a:buChar char="Ø"/>
            </a:pPr>
            <a:endParaRPr lang="en-US" sz="1800" dirty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Would be excellent to have </a:t>
            </a:r>
            <a:r>
              <a:rPr lang="en-US" dirty="0" err="1"/>
              <a:t>Angantyr</a:t>
            </a:r>
            <a:r>
              <a:rPr lang="en-US" dirty="0"/>
              <a:t> also for </a:t>
            </a:r>
            <a:r>
              <a:rPr lang="en-US" dirty="0" err="1"/>
              <a:t>eA</a:t>
            </a:r>
            <a:endParaRPr lang="en-US" sz="2000" dirty="0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FC360-7B1B-014F-9370-35C0F61A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E336-25A4-F14C-B753-FC5F1281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546C35-DBC0-634B-81C5-ACEFD95B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for </a:t>
            </a:r>
            <a:r>
              <a:rPr lang="en-US" dirty="0" err="1"/>
              <a:t>eA</a:t>
            </a:r>
            <a:r>
              <a:rPr lang="en-US" dirty="0"/>
              <a:t> MC</a:t>
            </a:r>
          </a:p>
        </p:txBody>
      </p:sp>
    </p:spTree>
    <p:extLst>
      <p:ext uri="{BB962C8B-B14F-4D97-AF65-F5344CB8AC3E}">
        <p14:creationId xmlns:p14="http://schemas.microsoft.com/office/powerpoint/2010/main" val="259209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ack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F88DDBD-5E04-424F-AAEE-1B978A78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3429000"/>
            <a:ext cx="8128000" cy="22733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5F3F4-5088-FB43-9CEE-73758005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2536-74F8-7544-BA33-43995986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A6904E-AB08-4940-875B-F3D905E4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21FBC-FEF9-A54E-97F2-009EB2DF2EE5}"/>
              </a:ext>
            </a:extLst>
          </p:cNvPr>
          <p:cNvSpPr txBox="1"/>
          <p:nvPr/>
        </p:nvSpPr>
        <p:spPr>
          <a:xfrm>
            <a:off x="1180687" y="985579"/>
            <a:ext cx="67826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Monte Carlo Generators will be crucial to </a:t>
            </a:r>
          </a:p>
          <a:p>
            <a:pPr algn="ctr"/>
            <a:r>
              <a:rPr lang="en-US" sz="2800" dirty="0">
                <a:latin typeface="+mj-lt"/>
              </a:rPr>
              <a:t>fully realize the scientific promise of the </a:t>
            </a:r>
          </a:p>
          <a:p>
            <a:pPr algn="ctr"/>
            <a:r>
              <a:rPr lang="en-US" sz="2800" dirty="0">
                <a:latin typeface="+mj-lt"/>
              </a:rPr>
              <a:t>diverse EIC physics program</a:t>
            </a:r>
          </a:p>
        </p:txBody>
      </p:sp>
    </p:spTree>
    <p:extLst>
      <p:ext uri="{BB962C8B-B14F-4D97-AF65-F5344CB8AC3E}">
        <p14:creationId xmlns:p14="http://schemas.microsoft.com/office/powerpoint/2010/main" val="1236605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09600"/>
          </a:xfrm>
        </p:spPr>
        <p:txBody>
          <a:bodyPr>
            <a:normAutofit/>
          </a:bodyPr>
          <a:lstStyle/>
          <a:p>
            <a:r>
              <a:rPr lang="en-US" i="0" dirty="0"/>
              <a:t>can </a:t>
            </a:r>
            <a:r>
              <a:rPr lang="en-US" i="0" cap="none" dirty="0"/>
              <a:t>EIC</a:t>
            </a:r>
            <a:r>
              <a:rPr lang="en-US" i="0" dirty="0"/>
              <a:t> discover a new state of matter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762003"/>
            <a:ext cx="4138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Is the proton a runaway popcorn machine?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30752" y="2314589"/>
            <a:ext cx="3881437" cy="2965450"/>
            <a:chOff x="4203171" y="1163638"/>
            <a:chExt cx="3881437" cy="2965450"/>
          </a:xfrm>
        </p:grpSpPr>
        <p:pic>
          <p:nvPicPr>
            <p:cNvPr id="18" name="Picture 7" descr="cteq-pdfs-10gev2-lin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71" y="1163638"/>
              <a:ext cx="3881437" cy="29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737" y="1885902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057" y="1835939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2" name="Straight Arrow Connector 21"/>
            <p:cNvCxnSpPr>
              <a:stCxn id="20" idx="1"/>
            </p:cNvCxnSpPr>
            <p:nvPr/>
          </p:nvCxnSpPr>
          <p:spPr bwMode="auto">
            <a:xfrm flipH="1" flipV="1">
              <a:off x="5312833" y="2106083"/>
              <a:ext cx="2093904" cy="1984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6" name="Picture 25" descr="201109-omag-cora-popcorn-main-600x4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" y="1576977"/>
            <a:ext cx="3460750" cy="23706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861734" y="291682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1634" y="264589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34" y="252312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0601" y="200877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65529" y="312257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95575" y="2422222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50534" y="305229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26972" y="2266722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20046" y="2802831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18267" y="226277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04925" y="3247027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cxnSp>
        <p:nvCxnSpPr>
          <p:cNvPr id="156" name="Straight Arrow Connector 155"/>
          <p:cNvCxnSpPr/>
          <p:nvPr/>
        </p:nvCxnSpPr>
        <p:spPr bwMode="auto">
          <a:xfrm flipH="1" flipV="1">
            <a:off x="6614585" y="984258"/>
            <a:ext cx="476250" cy="15451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5990162" y="1132422"/>
            <a:ext cx="57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3933" y="5355178"/>
            <a:ext cx="76771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+mj-lt"/>
              </a:rPr>
              <a:t>Does this rise get tamed ?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Important to understand the initial condition for heavy ion collisions</a:t>
            </a:r>
          </a:p>
          <a:p>
            <a:pPr algn="ctr"/>
            <a:r>
              <a:rPr lang="en-US" sz="2000" dirty="0">
                <a:latin typeface="+mj-lt"/>
              </a:rPr>
              <a:t>till today only ambiguous hints</a:t>
            </a:r>
          </a:p>
        </p:txBody>
      </p:sp>
      <p:sp>
        <p:nvSpPr>
          <p:cNvPr id="7" name="Freeform 6"/>
          <p:cNvSpPr/>
          <p:nvPr/>
        </p:nvSpPr>
        <p:spPr>
          <a:xfrm>
            <a:off x="5080000" y="1735666"/>
            <a:ext cx="1947333" cy="677333"/>
          </a:xfrm>
          <a:custGeom>
            <a:avLst/>
            <a:gdLst>
              <a:gd name="connsiteX0" fmla="*/ 1830916 w 1830916"/>
              <a:gd name="connsiteY0" fmla="*/ 1143000 h 1143000"/>
              <a:gd name="connsiteX1" fmla="*/ 0 w 1830916"/>
              <a:gd name="connsiteY1" fmla="*/ 0 h 1143000"/>
              <a:gd name="connsiteX2" fmla="*/ 0 w 1830916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0916" h="1143000">
                <a:moveTo>
                  <a:pt x="1830916" y="11430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0">
            <a:solidFill>
              <a:srgbClr val="FF0000"/>
            </a:solidFill>
            <a:tailEnd type="stealth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5" descr="20140628_1401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9" y="1626779"/>
            <a:ext cx="4064000" cy="2286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A2A27C-FABF-D946-8817-C937ACC33BAE}"/>
              </a:ext>
            </a:extLst>
          </p:cNvPr>
          <p:cNvSpPr txBox="1"/>
          <p:nvPr/>
        </p:nvSpPr>
        <p:spPr>
          <a:xfrm>
            <a:off x="2435680" y="2698537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BE42F7-2AB3-2841-8452-A9773620526C}"/>
              </a:ext>
            </a:extLst>
          </p:cNvPr>
          <p:cNvSpPr txBox="1"/>
          <p:nvPr/>
        </p:nvSpPr>
        <p:spPr>
          <a:xfrm>
            <a:off x="1133022" y="1807426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84B4C4-EE58-CD4B-9360-8ADA41A1B14C}"/>
              </a:ext>
            </a:extLst>
          </p:cNvPr>
          <p:cNvSpPr txBox="1"/>
          <p:nvPr/>
        </p:nvSpPr>
        <p:spPr>
          <a:xfrm>
            <a:off x="1907422" y="2031999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4E6EC6-8F0F-1745-B17A-A26979CAEF5B}"/>
              </a:ext>
            </a:extLst>
          </p:cNvPr>
          <p:cNvSpPr txBox="1"/>
          <p:nvPr/>
        </p:nvSpPr>
        <p:spPr>
          <a:xfrm>
            <a:off x="958698" y="2423659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605767-6BF5-8941-9CA4-58564AF189FC}"/>
              </a:ext>
            </a:extLst>
          </p:cNvPr>
          <p:cNvSpPr txBox="1"/>
          <p:nvPr/>
        </p:nvSpPr>
        <p:spPr>
          <a:xfrm>
            <a:off x="785889" y="2905339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CE70EB-DC4D-FA49-B718-66D935C5F8A7}"/>
              </a:ext>
            </a:extLst>
          </p:cNvPr>
          <p:cNvSpPr txBox="1"/>
          <p:nvPr/>
        </p:nvSpPr>
        <p:spPr>
          <a:xfrm>
            <a:off x="3054956" y="2126405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883313-AFCC-C746-9A59-598CD96D64AB}"/>
              </a:ext>
            </a:extLst>
          </p:cNvPr>
          <p:cNvSpPr txBox="1"/>
          <p:nvPr/>
        </p:nvSpPr>
        <p:spPr>
          <a:xfrm>
            <a:off x="2324706" y="286723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1FC95B-13A6-7846-AFA5-BBF3A9A96F3A}"/>
              </a:ext>
            </a:extLst>
          </p:cNvPr>
          <p:cNvSpPr txBox="1"/>
          <p:nvPr/>
        </p:nvSpPr>
        <p:spPr>
          <a:xfrm>
            <a:off x="1562706" y="218990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CC822-12EE-FA44-98C6-1983B48DDDA4}"/>
              </a:ext>
            </a:extLst>
          </p:cNvPr>
          <p:cNvSpPr txBox="1"/>
          <p:nvPr/>
        </p:nvSpPr>
        <p:spPr>
          <a:xfrm>
            <a:off x="1580921" y="2487449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17B9AF-2222-ED44-BA27-652100179A91}"/>
              </a:ext>
            </a:extLst>
          </p:cNvPr>
          <p:cNvSpPr txBox="1"/>
          <p:nvPr/>
        </p:nvSpPr>
        <p:spPr>
          <a:xfrm>
            <a:off x="2392439" y="2077722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3CDA7-6920-B542-A27C-3E21AB50F407}"/>
              </a:ext>
            </a:extLst>
          </p:cNvPr>
          <p:cNvSpPr txBox="1"/>
          <p:nvPr/>
        </p:nvSpPr>
        <p:spPr>
          <a:xfrm>
            <a:off x="2922717" y="312758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</p:spTree>
    <p:extLst>
      <p:ext uri="{BB962C8B-B14F-4D97-AF65-F5344CB8AC3E}">
        <p14:creationId xmlns:p14="http://schemas.microsoft.com/office/powerpoint/2010/main" val="26822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157" grpId="0"/>
      <p:bldP spid="158" grpId="0"/>
      <p:bldP spid="7" grpId="0" animBg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AFFDF-D520-134B-9303-DB12F4C5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4608-9A1F-9B40-BE91-90EA925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91124-71A0-3A46-9D4B-FA7A0AA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Impact on the Knowledge of 1D Nuclear PDFs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942-96CD-954D-9E75-578E612C2F69}"/>
              </a:ext>
            </a:extLst>
          </p:cNvPr>
          <p:cNvSpPr txBox="1"/>
          <p:nvPr/>
        </p:nvSpPr>
        <p:spPr>
          <a:xfrm>
            <a:off x="909594" y="635006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4E2B-A9CA-C24E-A7D3-5D0EC8240E20}"/>
              </a:ext>
            </a:extLst>
          </p:cNvPr>
          <p:cNvSpPr txBox="1"/>
          <p:nvPr/>
        </p:nvSpPr>
        <p:spPr>
          <a:xfrm>
            <a:off x="5920615" y="1209088"/>
            <a:ext cx="35197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+mj-lt"/>
                <a:cs typeface="Comic Sans MS"/>
              </a:rPr>
              <a:t>Ratio of PDF of </a:t>
            </a:r>
            <a:r>
              <a:rPr lang="en-US" sz="1600" b="1" dirty="0" err="1">
                <a:solidFill>
                  <a:srgbClr val="0000FF"/>
                </a:solidFill>
                <a:latin typeface="+mj-lt"/>
                <a:cs typeface="Comic Sans MS"/>
              </a:rPr>
              <a:t>Pb</a:t>
            </a:r>
            <a:r>
              <a:rPr lang="en-US" sz="1600" b="1" dirty="0">
                <a:solidFill>
                  <a:srgbClr val="0000FF"/>
                </a:solidFill>
                <a:latin typeface="+mj-lt"/>
                <a:cs typeface="Comic Sans MS"/>
              </a:rPr>
              <a:t> over Proton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  <a:cs typeface="Comic Sans MS"/>
              </a:rPr>
              <a:t>Without EIC, large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Comic Sans MS"/>
              </a:rPr>
              <a:t>     uncertainties 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latin typeface="+mj-lt"/>
                <a:cs typeface="Comic Sans MS"/>
                <a:sym typeface="Wingdings"/>
              </a:rPr>
              <a:t>   </a:t>
            </a:r>
            <a:r>
              <a:rPr lang="en-US" sz="1600" b="1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600" b="1" dirty="0">
                <a:latin typeface="+mj-lt"/>
                <a:cs typeface="Comic Sans MS"/>
                <a:sym typeface="Wingdings"/>
              </a:rPr>
              <a:t> </a:t>
            </a:r>
            <a:r>
              <a:rPr lang="en-US" sz="1600" dirty="0">
                <a:latin typeface="+mj-lt"/>
                <a:cs typeface="Comic Sans MS"/>
              </a:rPr>
              <a:t>With EIC 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significantly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         reduced uncertainties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  <a:cs typeface="Comic Sans MS"/>
              </a:rPr>
              <a:t>Complementary to RHIC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Comic Sans MS"/>
              </a:rPr>
              <a:t>    and LHC </a:t>
            </a:r>
            <a:r>
              <a:rPr lang="en-US" sz="1600" dirty="0" err="1">
                <a:latin typeface="+mj-lt"/>
                <a:cs typeface="Comic Sans MS"/>
              </a:rPr>
              <a:t>pA</a:t>
            </a:r>
            <a:r>
              <a:rPr lang="en-US" sz="1600" dirty="0">
                <a:latin typeface="+mj-lt"/>
                <a:cs typeface="Comic Sans MS"/>
              </a:rPr>
              <a:t> data.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Comic Sans MS"/>
              </a:rPr>
              <a:t>    Provides information 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Comic Sans MS"/>
              </a:rPr>
              <a:t>    initial state for heavy 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cs typeface="Comic Sans MS"/>
              </a:rPr>
              <a:t>    collisions.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Does the nucleus behave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    like a proton at low-x? 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relevant to very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high-energy cosmic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ray studies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critical input to AA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  <a:cs typeface="Comic Sans MS"/>
              </a:rPr>
              <a:t>arXiv:1708.05654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83BC-B560-0240-9B80-6596804A69FD}"/>
              </a:ext>
            </a:extLst>
          </p:cNvPr>
          <p:cNvSpPr txBox="1"/>
          <p:nvPr/>
        </p:nvSpPr>
        <p:spPr>
          <a:xfrm>
            <a:off x="4109994" y="577579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CBF85-5F93-1449-B77B-907F0618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1766" r="2069" b="2848"/>
          <a:stretch/>
        </p:blipFill>
        <p:spPr>
          <a:xfrm>
            <a:off x="178675" y="1162248"/>
            <a:ext cx="5618181" cy="3247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63BD-C671-5345-B1D6-5A7FBFF3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4175740"/>
            <a:ext cx="5896303" cy="1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E861FAD-F528-E94E-B8D9-C2B6B88E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02" y="4167573"/>
            <a:ext cx="2306251" cy="15325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Far-forward physics at EIC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F91FA-21AF-DF46-A3A8-5E96F6BF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3" y="1196800"/>
            <a:ext cx="1814316" cy="128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/>
              <p:nvPr/>
            </p:nvSpPr>
            <p:spPr>
              <a:xfrm>
                <a:off x="3041362" y="3465465"/>
                <a:ext cx="3395734" cy="754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Meson structure: 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350" dirty="0">
                    <a:latin typeface="+mj-lt"/>
                  </a:rPr>
                  <a:t>with neutron tagging (ep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50" dirty="0">
                    <a:latin typeface="+mj-lt"/>
                  </a:rPr>
                  <a:t>e’ n X)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350" dirty="0">
                    <a:latin typeface="+mj-lt"/>
                  </a:rPr>
                  <a:t>Lambda 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50" dirty="0">
                    <a:latin typeface="+mj-lt"/>
                  </a:rPr>
                  <a:t>p</a:t>
                </a:r>
                <a14:m>
                  <m:oMath xmlns:m="http://schemas.openxmlformats.org/officeDocument/2006/math"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35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35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3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35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350"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62" y="3465465"/>
                <a:ext cx="3395734" cy="754053"/>
              </a:xfrm>
              <a:prstGeom prst="rect">
                <a:avLst/>
              </a:prstGeom>
              <a:blipFill>
                <a:blip r:embed="rId4"/>
                <a:stretch>
                  <a:fillRect l="-372"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CD0D097-E287-8742-B239-CD67DA040D37}"/>
              </a:ext>
            </a:extLst>
          </p:cNvPr>
          <p:cNvSpPr/>
          <p:nvPr/>
        </p:nvSpPr>
        <p:spPr>
          <a:xfrm>
            <a:off x="259488" y="646262"/>
            <a:ext cx="2238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e+p</a:t>
            </a:r>
            <a:r>
              <a:rPr lang="en-US" sz="1600" dirty="0">
                <a:latin typeface="+mj-lt"/>
              </a:rPr>
              <a:t> DVCS events with proton tagging.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/>
              <p:nvPr/>
            </p:nvSpPr>
            <p:spPr>
              <a:xfrm>
                <a:off x="-53539" y="3379998"/>
                <a:ext cx="32205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Saturation (coherent/incoherent</a:t>
                </a:r>
              </a:p>
              <a:p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𝜓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production)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539" y="3379998"/>
                <a:ext cx="3220515" cy="584775"/>
              </a:xfrm>
              <a:prstGeom prst="rect">
                <a:avLst/>
              </a:prstGeom>
              <a:blipFill>
                <a:blip r:embed="rId5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2C2942E-A34A-FB4B-8205-FD946A23A798}"/>
              </a:ext>
            </a:extLst>
          </p:cNvPr>
          <p:cNvSpPr/>
          <p:nvPr/>
        </p:nvSpPr>
        <p:spPr>
          <a:xfrm>
            <a:off x="16179" y="646262"/>
            <a:ext cx="2725258" cy="1930714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63A4320-7C44-9149-B7BB-C2953F0D5AA8}"/>
              </a:ext>
            </a:extLst>
          </p:cNvPr>
          <p:cNvSpPr/>
          <p:nvPr/>
        </p:nvSpPr>
        <p:spPr>
          <a:xfrm>
            <a:off x="3077042" y="3367684"/>
            <a:ext cx="3220515" cy="2421629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B08BE00-0C08-E24D-B908-DB51F298E0C3}"/>
              </a:ext>
            </a:extLst>
          </p:cNvPr>
          <p:cNvSpPr/>
          <p:nvPr/>
        </p:nvSpPr>
        <p:spPr>
          <a:xfrm>
            <a:off x="51619" y="3364893"/>
            <a:ext cx="2921170" cy="2424421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5A1AE4-8295-DF47-B400-3C2C369D0ABE}"/>
              </a:ext>
            </a:extLst>
          </p:cNvPr>
          <p:cNvGrpSpPr/>
          <p:nvPr/>
        </p:nvGrpSpPr>
        <p:grpSpPr>
          <a:xfrm>
            <a:off x="2803467" y="1442217"/>
            <a:ext cx="2626907" cy="1855471"/>
            <a:chOff x="5756371" y="3805396"/>
            <a:chExt cx="3175972" cy="24869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C2B3D4-31E2-B54D-9903-9EB8CCA1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E96DC9F9-CA18-F649-8138-F34902A0C422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0B1525-B689-994C-8AB9-DD96B73EAF90}"/>
                </a:ext>
              </a:extLst>
            </p:cNvPr>
            <p:cNvSpPr txBox="1"/>
            <p:nvPr/>
          </p:nvSpPr>
          <p:spPr>
            <a:xfrm>
              <a:off x="8271078" y="5370612"/>
              <a:ext cx="661265" cy="46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Rapidity</a:t>
              </a:r>
            </a:p>
            <a:p>
              <a:r>
                <a:rPr lang="en-US" sz="825" dirty="0"/>
                <a:t>gap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A5C99E5-C186-4641-A544-7D68C66CED15}"/>
              </a:ext>
            </a:extLst>
          </p:cNvPr>
          <p:cNvSpPr/>
          <p:nvPr/>
        </p:nvSpPr>
        <p:spPr>
          <a:xfrm>
            <a:off x="3558910" y="1332293"/>
            <a:ext cx="1200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Diffraction</a:t>
            </a:r>
            <a:r>
              <a:rPr lang="en-US" sz="1350" dirty="0">
                <a:latin typeface="+mj-lt"/>
              </a:rPr>
              <a:t>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CAC1A28-91FB-654D-B48F-420570C69C4B}"/>
              </a:ext>
            </a:extLst>
          </p:cNvPr>
          <p:cNvSpPr/>
          <p:nvPr/>
        </p:nvSpPr>
        <p:spPr>
          <a:xfrm>
            <a:off x="2870057" y="1361917"/>
            <a:ext cx="2598475" cy="194366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4F1B902-B83D-A641-A64E-B048E52F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644" y="1587309"/>
            <a:ext cx="2285718" cy="168542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F736A18-E5F8-B44F-B96C-D2AB85C03C89}"/>
              </a:ext>
            </a:extLst>
          </p:cNvPr>
          <p:cNvSpPr/>
          <p:nvPr/>
        </p:nvSpPr>
        <p:spPr>
          <a:xfrm>
            <a:off x="5818051" y="1119877"/>
            <a:ext cx="3309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+mj-lt"/>
              </a:rPr>
              <a:t>e+d</a:t>
            </a:r>
            <a:r>
              <a:rPr lang="en-US" sz="1600" dirty="0">
                <a:latin typeface="+mj-lt"/>
              </a:rPr>
              <a:t> incoherent J/Psi events with proton or neutron tagging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CB0E01B-8ACE-F341-A59A-DE7C2C4B630E}"/>
              </a:ext>
            </a:extLst>
          </p:cNvPr>
          <p:cNvSpPr/>
          <p:nvPr/>
        </p:nvSpPr>
        <p:spPr>
          <a:xfrm>
            <a:off x="5695636" y="1105883"/>
            <a:ext cx="3395734" cy="2209983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90DF70-43FE-F54E-9A26-91225476F84A}"/>
              </a:ext>
            </a:extLst>
          </p:cNvPr>
          <p:cNvSpPr/>
          <p:nvPr/>
        </p:nvSpPr>
        <p:spPr>
          <a:xfrm>
            <a:off x="6437800" y="3724615"/>
            <a:ext cx="26535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e+He3 with spectator proton tagging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Tagging of coherent light ions (d, He3, He4) from coherent scattering.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e+Au</a:t>
            </a:r>
            <a:r>
              <a:rPr lang="en-US" sz="1600" dirty="0">
                <a:latin typeface="+mj-lt"/>
              </a:rPr>
              <a:t> events with neutron tagging to veto breakup and photon acceptance.</a:t>
            </a:r>
          </a:p>
          <a:p>
            <a:r>
              <a:rPr lang="en-US" sz="1600" dirty="0">
                <a:latin typeface="+mj-lt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867F3-2E38-4C49-989E-67EF049115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5"/>
          <a:stretch/>
        </p:blipFill>
        <p:spPr>
          <a:xfrm>
            <a:off x="97576" y="4004440"/>
            <a:ext cx="2853501" cy="156867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F62A2C-8FD7-A34A-8435-9AA1FA1E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82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2E9-3EFE-5840-8A95-72AC6CBE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EIC: A Unique Collider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5E0F4-0FCD-174B-863E-1BDD14E6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3B1CB-5053-444A-A764-97CA0B6D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7C077-BF62-914D-A5CB-6A5A52CC62D1}"/>
              </a:ext>
            </a:extLst>
          </p:cNvPr>
          <p:cNvCxnSpPr>
            <a:cxnSpLocks/>
          </p:cNvCxnSpPr>
          <p:nvPr/>
        </p:nvCxnSpPr>
        <p:spPr>
          <a:xfrm>
            <a:off x="4572000" y="522900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7FB0E-6B4C-5E44-B62B-750ECFE9AAB2}"/>
              </a:ext>
            </a:extLst>
          </p:cNvPr>
          <p:cNvCxnSpPr>
            <a:cxnSpLocks/>
          </p:cNvCxnSpPr>
          <p:nvPr/>
        </p:nvCxnSpPr>
        <p:spPr>
          <a:xfrm>
            <a:off x="192505" y="915720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50121-26E9-944C-8D16-BBA47F66AA0F}"/>
              </a:ext>
            </a:extLst>
          </p:cNvPr>
          <p:cNvSpPr txBox="1"/>
          <p:nvPr/>
        </p:nvSpPr>
        <p:spPr>
          <a:xfrm>
            <a:off x="1863748" y="50016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4204-91D5-4E4C-8529-B1156E2357B1}"/>
              </a:ext>
            </a:extLst>
          </p:cNvPr>
          <p:cNvSpPr txBox="1"/>
          <p:nvPr/>
        </p:nvSpPr>
        <p:spPr>
          <a:xfrm>
            <a:off x="5850556" y="508866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LHC /RHIC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D8B9A-8F4D-D945-9DFF-AE34F1828941}"/>
              </a:ext>
            </a:extLst>
          </p:cNvPr>
          <p:cNvSpPr txBox="1"/>
          <p:nvPr/>
        </p:nvSpPr>
        <p:spPr>
          <a:xfrm>
            <a:off x="225172" y="1015066"/>
            <a:ext cx="389401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collide different beam species: ep &amp; </a:t>
            </a:r>
            <a:r>
              <a:rPr lang="en-US" sz="1600" dirty="0" err="1">
                <a:latin typeface="+mj-lt"/>
              </a:rPr>
              <a:t>eA</a:t>
            </a:r>
            <a:endParaRPr lang="en-US" sz="1600" dirty="0">
              <a:latin typeface="+mj-lt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+mj-lt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600" dirty="0">
                <a:latin typeface="+mj-lt"/>
                <a:sym typeface="Wingdings" pitchFamily="2" charset="2"/>
              </a:rPr>
              <a:t>synchrotron radiation</a:t>
            </a:r>
            <a:endParaRPr lang="en-US" sz="1600" dirty="0">
              <a:latin typeface="+mj-lt"/>
            </a:endParaRPr>
          </a:p>
          <a:p>
            <a:pPr algn="l"/>
            <a:endParaRPr lang="en-US" sz="10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latin typeface="+mj-lt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Small bunch spacing:  &gt;= 9ns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crossing angle: 25mrad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+mj-lt"/>
            </a:endParaRPr>
          </a:p>
          <a:p>
            <a:r>
              <a:rPr lang="en-US" sz="1600" dirty="0">
                <a:latin typeface="+mj-lt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factor 6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 stat uncertainty: </a:t>
            </a:r>
            <a:r>
              <a:rPr lang="en-US" sz="1600" b="1" i="1" dirty="0">
                <a:latin typeface="+mj-lt"/>
                <a:sym typeface="Symbol" charset="2"/>
              </a:rPr>
              <a:t>~ 1/(P</a:t>
            </a:r>
            <a:r>
              <a:rPr lang="en-US" sz="1600" b="1" i="1" baseline="-25000" dirty="0">
                <a:latin typeface="+mj-lt"/>
                <a:sym typeface="Symbol" charset="2"/>
              </a:rPr>
              <a:t>1</a:t>
            </a:r>
            <a:r>
              <a:rPr lang="en-US" sz="1600" b="1" i="1" dirty="0">
                <a:latin typeface="+mj-lt"/>
                <a:sym typeface="Symbol" charset="2"/>
              </a:rPr>
              <a:t>P</a:t>
            </a:r>
            <a:r>
              <a:rPr lang="en-US" sz="1600" b="1" i="1" baseline="-25000" dirty="0">
                <a:latin typeface="+mj-lt"/>
                <a:sym typeface="Symbol" charset="2"/>
              </a:rPr>
              <a:t>2</a:t>
            </a:r>
            <a:r>
              <a:rPr lang="en-US" sz="1600" b="1" i="1" baseline="38000" dirty="0">
                <a:latin typeface="+mj-lt"/>
                <a:sym typeface="Symbol" charset="2"/>
              </a:rPr>
              <a:t> </a:t>
            </a:r>
            <a:r>
              <a:rPr lang="en-US" sz="1600" b="1" i="1" dirty="0">
                <a:latin typeface="+mj-lt"/>
                <a:sym typeface="Symbol" charset="2"/>
              </a:rPr>
              <a:t>(L </a:t>
            </a:r>
            <a:r>
              <a:rPr lang="en-US" sz="1600" b="1" i="1" dirty="0" err="1">
                <a:latin typeface="+mj-lt"/>
                <a:sym typeface="Symbol" charset="2"/>
              </a:rPr>
              <a:t>dt</a:t>
            </a:r>
            <a:r>
              <a:rPr lang="en-US" sz="1600" b="1" i="1" dirty="0">
                <a:latin typeface="+mj-lt"/>
                <a:sym typeface="Symbol" charset="2"/>
              </a:rPr>
              <a:t> )</a:t>
            </a:r>
            <a:r>
              <a:rPr lang="en-US" sz="1600" b="1" i="1" baseline="38000" dirty="0">
                <a:latin typeface="+mj-lt"/>
                <a:sym typeface="Symbol" charset="2"/>
              </a:rPr>
              <a:t>1/2</a:t>
            </a:r>
            <a:r>
              <a:rPr lang="en-US" sz="1600" b="1" i="1" dirty="0">
                <a:latin typeface="+mj-lt"/>
                <a:sym typeface="Symbol" charset="2"/>
              </a:rPr>
              <a:t>)</a:t>
            </a:r>
            <a:r>
              <a:rPr lang="en-US" sz="1600" b="1" dirty="0">
                <a:latin typeface="+mj-lt"/>
                <a:sym typeface="Symbol" charset="2"/>
              </a:rPr>
              <a:t> </a:t>
            </a:r>
            <a:endParaRPr lang="en-US" sz="1600" dirty="0">
              <a:latin typeface="+mj-lt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E655D-7234-2C4A-AC2D-BFB3E2EEC81F}"/>
              </a:ext>
            </a:extLst>
          </p:cNvPr>
          <p:cNvSpPr txBox="1"/>
          <p:nvPr/>
        </p:nvSpPr>
        <p:spPr>
          <a:xfrm>
            <a:off x="4692991" y="1003221"/>
            <a:ext cx="438293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collide the same beam species: pp, </a:t>
            </a:r>
            <a:r>
              <a:rPr lang="en-US" sz="1600" dirty="0" err="1">
                <a:latin typeface="+mj-lt"/>
              </a:rPr>
              <a:t>pA</a:t>
            </a:r>
            <a:r>
              <a:rPr lang="en-US" sz="1600" dirty="0">
                <a:latin typeface="+mj-lt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+mj-lt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+mj-lt"/>
            </a:endParaRPr>
          </a:p>
          <a:p>
            <a:pPr algn="l"/>
            <a:endParaRPr lang="en-US" sz="10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+mj-lt"/>
              <a:sym typeface="Wingdings" pitchFamily="2" charset="2"/>
            </a:endParaRPr>
          </a:p>
          <a:p>
            <a:r>
              <a:rPr lang="en-US" sz="1600" dirty="0">
                <a:latin typeface="+mj-lt"/>
              </a:rPr>
              <a:t>moderate bunch spacing: 25 ns</a:t>
            </a:r>
          </a:p>
          <a:p>
            <a:endParaRPr lang="en-US" sz="1000" dirty="0">
              <a:latin typeface="+mj-lt"/>
            </a:endParaRPr>
          </a:p>
          <a:p>
            <a:r>
              <a:rPr lang="en-US" sz="1600" dirty="0">
                <a:latin typeface="+mj-lt"/>
              </a:rPr>
              <a:t>no crossing angle yet</a:t>
            </a:r>
          </a:p>
          <a:p>
            <a:endParaRPr lang="en-US" sz="1000" dirty="0">
              <a:latin typeface="+mj-lt"/>
            </a:endParaRPr>
          </a:p>
          <a:p>
            <a:r>
              <a:rPr lang="en-US" sz="1600" dirty="0">
                <a:latin typeface="+mj-lt"/>
                <a:sym typeface="Wingdings" pitchFamily="2" charset="2"/>
              </a:rPr>
              <a:t>LHC </a:t>
            </a:r>
            <a:r>
              <a:rPr lang="en-US" sz="1600" dirty="0">
                <a:latin typeface="+mj-lt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+mj-lt"/>
                <a:sym typeface="Wingdings" pitchFamily="2" charset="2"/>
              </a:rPr>
              <a:t>factor 2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RHIC wide </a:t>
            </a:r>
            <a:r>
              <a:rPr lang="en-US" sz="1600" dirty="0">
                <a:latin typeface="+mj-lt"/>
              </a:rPr>
              <a:t>range in center of mass energies </a:t>
            </a:r>
            <a:r>
              <a:rPr lang="en-US" sz="1600" dirty="0">
                <a:latin typeface="+mj-lt"/>
                <a:sym typeface="Wingdings" pitchFamily="2" charset="2"/>
              </a:rPr>
              <a:t>: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+mj-lt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+mj-lt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+mj-lt"/>
                <a:sym typeface="Wingdings" pitchFamily="2" charset="2"/>
              </a:rPr>
              <a:t> stat uncertainty: ~1/</a:t>
            </a:r>
            <a:r>
              <a:rPr lang="en-US" sz="1600" b="1" i="1" dirty="0">
                <a:latin typeface="+mj-lt"/>
                <a:sym typeface="Symbol" charset="2"/>
              </a:rPr>
              <a:t>(L </a:t>
            </a:r>
            <a:r>
              <a:rPr lang="en-US" sz="1600" b="1" i="1" dirty="0" err="1">
                <a:latin typeface="+mj-lt"/>
                <a:sym typeface="Symbol" charset="2"/>
              </a:rPr>
              <a:t>dt</a:t>
            </a:r>
            <a:r>
              <a:rPr lang="en-US" sz="1600" b="1" i="1" dirty="0">
                <a:latin typeface="+mj-lt"/>
                <a:sym typeface="Symbol" charset="2"/>
              </a:rPr>
              <a:t> )</a:t>
            </a:r>
            <a:r>
              <a:rPr lang="en-US" sz="1600" b="1" i="1" baseline="38000" dirty="0">
                <a:latin typeface="+mj-lt"/>
                <a:sym typeface="Symbol" charset="2"/>
              </a:rPr>
              <a:t>1/2</a:t>
            </a:r>
            <a:endParaRPr lang="en-US" sz="1600" dirty="0">
              <a:latin typeface="+mj-lt"/>
              <a:sym typeface="Wingdings" pitchFamily="2" charset="2"/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DA42FB49-25E3-8949-A1DB-677404CBF4C9}"/>
              </a:ext>
            </a:extLst>
          </p:cNvPr>
          <p:cNvSpPr/>
          <p:nvPr/>
        </p:nvSpPr>
        <p:spPr bwMode="auto">
          <a:xfrm>
            <a:off x="22532" y="5873300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DB492-0725-A04D-A841-2E0E6602DC3F}"/>
              </a:ext>
            </a:extLst>
          </p:cNvPr>
          <p:cNvSpPr txBox="1"/>
          <p:nvPr/>
        </p:nvSpPr>
        <p:spPr>
          <a:xfrm>
            <a:off x="516788" y="6050988"/>
            <a:ext cx="86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+mj-lt"/>
              </a:rPr>
              <a:t>Differences impact detector acceptance and possible detector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29759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82485"/>
            <a:ext cx="4902010" cy="56119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reduced synchrotron radiation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  <a:latin typeface="+mj-lt"/>
              </a:rPr>
              <a:t>But significant loss of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  <a:latin typeface="+mj-lt"/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Actual collision point moves laterally during bunch interaction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Challenges</a:t>
            </a:r>
          </a:p>
          <a:p>
            <a:pPr marL="102870" lvl="2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 Bunch rotation (crabbing) is not linear due to finite </a:t>
            </a:r>
          </a:p>
          <a:p>
            <a:pPr marL="102870" lvl="2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400" dirty="0">
                <a:latin typeface="+mj-lt"/>
              </a:rPr>
              <a:t>    wavelength of RF resonators (crab cavities)</a:t>
            </a:r>
          </a:p>
          <a:p>
            <a:pPr marL="102870" lvl="2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 Severe beam dynamics effects</a:t>
            </a:r>
          </a:p>
          <a:p>
            <a:pPr marL="102870" lvl="2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 Physical size of crab cavities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344908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246560" cy="2456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CD9A-8A80-BE45-8A03-FB000981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A51059B3-DF88-2949-BE80-CA9638C131F7}"/>
              </a:ext>
            </a:extLst>
          </p:cNvPr>
          <p:cNvSpPr/>
          <p:nvPr/>
        </p:nvSpPr>
        <p:spPr bwMode="auto">
          <a:xfrm>
            <a:off x="4598069" y="5673979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CEC35-025D-1849-89C5-8CE918258ACB}"/>
              </a:ext>
            </a:extLst>
          </p:cNvPr>
          <p:cNvSpPr txBox="1"/>
          <p:nvPr/>
        </p:nvSpPr>
        <p:spPr>
          <a:xfrm>
            <a:off x="5028526" y="5548059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Significant impact on main and </a:t>
            </a:r>
          </a:p>
          <a:p>
            <a:pPr algn="l"/>
            <a:r>
              <a:rPr lang="en-US" dirty="0">
                <a:latin typeface="+mj-lt"/>
              </a:rPr>
              <a:t>forward detector acceptance </a:t>
            </a:r>
          </a:p>
        </p:txBody>
      </p:sp>
    </p:spTree>
    <p:extLst>
      <p:ext uri="{BB962C8B-B14F-4D97-AF65-F5344CB8AC3E}">
        <p14:creationId xmlns:p14="http://schemas.microsoft.com/office/powerpoint/2010/main" val="23951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experimentally?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l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5" y="1478256"/>
            <a:ext cx="4582217" cy="313425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1C318201-944D-B349-AE0A-FAD65513B931}"/>
              </a:ext>
            </a:extLst>
          </p:cNvPr>
          <p:cNvSpPr txBox="1"/>
          <p:nvPr/>
        </p:nvSpPr>
        <p:spPr>
          <a:xfrm>
            <a:off x="5044076" y="5000656"/>
            <a:ext cx="3435858" cy="1169551"/>
          </a:xfrm>
          <a:prstGeom prst="rect">
            <a:avLst/>
          </a:prstGeom>
          <a:noFill/>
          <a:ln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8000"/>
                </a:solidFill>
                <a:latin typeface="Comic Sans MS" panose="030F0902030302020204" pitchFamily="66" charset="0"/>
              </a:rPr>
              <a:t>US-EIC: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polarization, ion species together with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its luminosity and √s coverage makes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it a completely unique machine world-wide.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EBA0F39-8CD1-4740-AE33-BECA7EC804D4}"/>
              </a:ext>
            </a:extLst>
          </p:cNvPr>
          <p:cNvSpPr txBox="1"/>
          <p:nvPr/>
        </p:nvSpPr>
        <p:spPr>
          <a:xfrm>
            <a:off x="220202" y="1113375"/>
            <a:ext cx="3939072" cy="30777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Luminosity - √s Energy and EIC Physics: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EBA48-5E46-3B44-92AF-C5C3AEE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88" y="1192156"/>
            <a:ext cx="3939072" cy="370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7E2301-AA30-DF48-B6BE-37F0927E9BA1}"/>
              </a:ext>
            </a:extLst>
          </p:cNvPr>
          <p:cNvSpPr/>
          <p:nvPr/>
        </p:nvSpPr>
        <p:spPr>
          <a:xfrm>
            <a:off x="5168430" y="1305301"/>
            <a:ext cx="1469437" cy="95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85AE3-58FB-2D4D-946B-FBB2C986D7BC}"/>
              </a:ext>
            </a:extLst>
          </p:cNvPr>
          <p:cNvSpPr/>
          <p:nvPr/>
        </p:nvSpPr>
        <p:spPr>
          <a:xfrm>
            <a:off x="5477434" y="3914775"/>
            <a:ext cx="2337829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A70AE-0416-CB4B-A94A-0C4DF3C66547}"/>
              </a:ext>
            </a:extLst>
          </p:cNvPr>
          <p:cNvSpPr/>
          <p:nvPr/>
        </p:nvSpPr>
        <p:spPr>
          <a:xfrm>
            <a:off x="5821775" y="3400424"/>
            <a:ext cx="880004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A1E6D-3643-0A43-9942-F1CACD59EEAA}"/>
              </a:ext>
            </a:extLst>
          </p:cNvPr>
          <p:cNvSpPr/>
          <p:nvPr/>
        </p:nvSpPr>
        <p:spPr>
          <a:xfrm>
            <a:off x="7470364" y="2871785"/>
            <a:ext cx="880004" cy="63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5560C-DD0E-6145-B948-640BD2548EF1}"/>
              </a:ext>
            </a:extLst>
          </p:cNvPr>
          <p:cNvSpPr/>
          <p:nvPr/>
        </p:nvSpPr>
        <p:spPr>
          <a:xfrm>
            <a:off x="6622877" y="3132944"/>
            <a:ext cx="594887" cy="386250"/>
          </a:xfrm>
          <a:prstGeom prst="rect">
            <a:avLst/>
          </a:prstGeom>
          <a:solidFill>
            <a:srgbClr val="FF9300"/>
          </a:solidFill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4" grpId="0" animBg="1"/>
      <p:bldP spid="12" grpId="0" animBg="1"/>
      <p:bldP spid="13" grpId="0" animBg="1"/>
      <p:bldP spid="1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2077-7480-C34D-AD0C-7C596E90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8642"/>
          </a:xfrm>
        </p:spPr>
        <p:txBody>
          <a:bodyPr>
            <a:normAutofit/>
          </a:bodyPr>
          <a:lstStyle/>
          <a:p>
            <a:r>
              <a:rPr lang="en-US" dirty="0"/>
              <a:t>Progress: Luminosity at lower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4D9ED-0CE0-EE44-BF73-098C69EB2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6874"/>
            <a:ext cx="9144000" cy="908739"/>
          </a:xfrm>
        </p:spPr>
        <p:txBody>
          <a:bodyPr>
            <a:normAutofit/>
          </a:bodyPr>
          <a:lstStyle/>
          <a:p>
            <a:r>
              <a:rPr lang="en-US" sz="2000" dirty="0"/>
              <a:t> Simplest way change focusing scheme of final focusing quads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432FF"/>
                </a:solidFill>
              </a:rPr>
              <a:t>Advantage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2600"/>
                </a:solidFill>
              </a:rPr>
              <a:t>independent of Interaction Region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can be done both at IP-6 and/or IP-8</a:t>
            </a:r>
            <a:r>
              <a:rPr lang="en-US" sz="1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E125-0B26-5C42-86D1-42FE3EA3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0D804-5A49-DB44-9554-99D58D3552EE}"/>
              </a:ext>
            </a:extLst>
          </p:cNvPr>
          <p:cNvSpPr txBox="1"/>
          <p:nvPr/>
        </p:nvSpPr>
        <p:spPr>
          <a:xfrm>
            <a:off x="475117" y="1338155"/>
            <a:ext cx="4555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change polarity of quads DDF to FDF 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n</a:t>
            </a:r>
            <a:r>
              <a:rPr lang="en-US" sz="1600" dirty="0"/>
              <a:t>eeds to be done only on the rear side (incoming hadron beam) hadron quads 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 change polarity of quads at low E</a:t>
            </a:r>
            <a:r>
              <a:rPr lang="en-US" sz="1600" baseline="-25000" dirty="0">
                <a:solidFill>
                  <a:srgbClr val="0432FF"/>
                </a:solidFill>
                <a:sym typeface="Wingdings" pitchFamily="2" charset="2"/>
              </a:rPr>
              <a:t>CM</a:t>
            </a:r>
            <a:r>
              <a:rPr lang="en-US" sz="1600" dirty="0">
                <a:sym typeface="Wingdings" pitchFamily="2" charset="2"/>
              </a:rPr>
              <a:t> 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347C8-9454-8C4B-925B-7C58EB8C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24" y="1365588"/>
            <a:ext cx="4630376" cy="108524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C8F804E-75A5-F048-99D9-A49CAB8CF17F}"/>
              </a:ext>
            </a:extLst>
          </p:cNvPr>
          <p:cNvSpPr/>
          <p:nvPr/>
        </p:nvSpPr>
        <p:spPr>
          <a:xfrm>
            <a:off x="6941485" y="1315994"/>
            <a:ext cx="1727398" cy="1152319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7B216B-5C5E-E543-9787-9C4BE940BBA4}"/>
              </a:ext>
            </a:extLst>
          </p:cNvPr>
          <p:cNvCxnSpPr>
            <a:cxnSpLocks/>
          </p:cNvCxnSpPr>
          <p:nvPr/>
        </p:nvCxnSpPr>
        <p:spPr>
          <a:xfrm flipH="1">
            <a:off x="7137077" y="2479741"/>
            <a:ext cx="19659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DF847BC-BAC4-8048-804A-381BBA463675}"/>
              </a:ext>
            </a:extLst>
          </p:cNvPr>
          <p:cNvSpPr txBox="1"/>
          <p:nvPr/>
        </p:nvSpPr>
        <p:spPr>
          <a:xfrm>
            <a:off x="7336891" y="2415727"/>
            <a:ext cx="144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CD2402-C00F-BC43-9EF6-D17F2EA972E6}"/>
                  </a:ext>
                </a:extLst>
              </p:cNvPr>
              <p:cNvSpPr txBox="1"/>
              <p:nvPr/>
            </p:nvSpPr>
            <p:spPr>
              <a:xfrm>
                <a:off x="119903" y="5127253"/>
                <a:ext cx="55327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But</a:t>
                </a:r>
                <a:r>
                  <a:rPr lang="en-US" sz="1600" dirty="0"/>
                  <a:t> nothing is for free, there is a direct impact on the low </a:t>
                </a:r>
                <a:r>
                  <a:rPr lang="en-US" sz="1600" dirty="0" err="1"/>
                  <a:t>p</a:t>
                </a:r>
                <a:r>
                  <a:rPr lang="en-US" sz="1600" baseline="-25000" dirty="0" err="1"/>
                  <a:t>T</a:t>
                </a:r>
                <a:r>
                  <a:rPr lang="en-US" sz="1600" dirty="0"/>
                  <a:t> acceptance for forward scattered particles ~</a:t>
                </a: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/>
                  <a:t> (at RP)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beam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divergency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′∗</m:t>
                        </m:r>
                      </m:sup>
                    </m:sSup>
                  </m:oMath>
                </a14:m>
                <a:endParaRPr lang="en-US" sz="1600" dirty="0"/>
              </a:p>
              <a:p>
                <a:r>
                  <a:rPr lang="en-US" sz="1600" dirty="0"/>
                  <a:t>Luminosity increases if </a:t>
                </a: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* ↓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′∗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↑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Highest luminosity </a:t>
                </a:r>
                <a:r>
                  <a:rPr lang="en-US" sz="16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 smallest low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p</a:t>
                </a:r>
                <a:r>
                  <a:rPr lang="en-US" sz="1600" baseline="-25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 acceptance at far forward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CD2402-C00F-BC43-9EF6-D17F2EA97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03" y="5127253"/>
                <a:ext cx="5532751" cy="1569660"/>
              </a:xfrm>
              <a:prstGeom prst="rect">
                <a:avLst/>
              </a:prstGeom>
              <a:blipFill>
                <a:blip r:embed="rId3"/>
                <a:stretch>
                  <a:fillRect l="-458" t="-806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F223D4B1-07AA-114F-9B14-19364ED49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" t="3665"/>
          <a:stretch/>
        </p:blipFill>
        <p:spPr>
          <a:xfrm>
            <a:off x="2349926" y="2486127"/>
            <a:ext cx="4446948" cy="2497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EED3BE-DC40-3840-9901-A169AC21E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615" y="4993573"/>
            <a:ext cx="2726478" cy="183666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3809E-7870-5342-9510-6E82E366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EICUG: Yellow Report (YR) Initiative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57" y="1640235"/>
            <a:ext cx="730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Detector requirements and design driven by EIC Physics program and defined by EIC 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57" y="2472928"/>
            <a:ext cx="604845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Physics Topics ➝ Processes ➝ Detector Requirements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9" y="3196174"/>
            <a:ext cx="3025444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432FF"/>
                </a:solidFill>
                <a:latin typeface="+mj-lt"/>
              </a:rPr>
              <a:t>Physics Working Group: </a:t>
            </a:r>
          </a:p>
          <a:p>
            <a:r>
              <a:rPr lang="en-US" sz="1600" dirty="0">
                <a:latin typeface="+mj-lt"/>
              </a:rPr>
              <a:t>Inclusive Reactions</a:t>
            </a:r>
          </a:p>
          <a:p>
            <a:r>
              <a:rPr lang="en-US" sz="1600" dirty="0">
                <a:latin typeface="+mj-lt"/>
              </a:rPr>
              <a:t>Semi-Inclusive Reactions</a:t>
            </a:r>
          </a:p>
          <a:p>
            <a:r>
              <a:rPr lang="en-US" sz="1600" dirty="0">
                <a:latin typeface="+mj-lt"/>
              </a:rPr>
              <a:t>Jets, Heavy Quarks</a:t>
            </a:r>
          </a:p>
          <a:p>
            <a:r>
              <a:rPr lang="en-US" sz="1600" dirty="0">
                <a:latin typeface="+mj-lt"/>
              </a:rPr>
              <a:t>Exclusive Reactions</a:t>
            </a:r>
          </a:p>
          <a:p>
            <a:r>
              <a:rPr lang="en-US" sz="1600" dirty="0">
                <a:latin typeface="+mj-lt"/>
              </a:rPr>
              <a:t>Diffractive Reactions &amp; Tagging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3444" y="3196174"/>
            <a:ext cx="324800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432FF"/>
                </a:solidFill>
                <a:latin typeface="+mj-lt"/>
              </a:rPr>
              <a:t>Detector Working Group:</a:t>
            </a:r>
          </a:p>
          <a:p>
            <a:r>
              <a:rPr lang="en-US" sz="1400" dirty="0">
                <a:latin typeface="+mj-lt"/>
              </a:rPr>
              <a:t>Tracking + Vertexing</a:t>
            </a:r>
          </a:p>
          <a:p>
            <a:r>
              <a:rPr lang="en-US" sz="1400" dirty="0">
                <a:latin typeface="+mj-lt"/>
              </a:rPr>
              <a:t>Particle ID</a:t>
            </a:r>
          </a:p>
          <a:p>
            <a:r>
              <a:rPr lang="en-US" sz="1400" dirty="0">
                <a:latin typeface="+mj-lt"/>
              </a:rPr>
              <a:t>Calorimetry</a:t>
            </a:r>
          </a:p>
          <a:p>
            <a:r>
              <a:rPr lang="en-US" sz="1400" dirty="0">
                <a:latin typeface="+mj-lt"/>
              </a:rPr>
              <a:t>DAQ/Electronics</a:t>
            </a:r>
          </a:p>
          <a:p>
            <a:r>
              <a:rPr lang="en-US" sz="1400" dirty="0">
                <a:latin typeface="+mj-lt"/>
              </a:rPr>
              <a:t>Polarimetry/Ancillary Detectors</a:t>
            </a:r>
          </a:p>
          <a:p>
            <a:r>
              <a:rPr lang="en-US" sz="1400" dirty="0">
                <a:latin typeface="+mj-lt"/>
              </a:rPr>
              <a:t>Central Detector: Integration &amp; Magnet</a:t>
            </a:r>
          </a:p>
          <a:p>
            <a:r>
              <a:rPr lang="en-US" sz="1400" dirty="0">
                <a:latin typeface="+mj-lt"/>
              </a:rPr>
              <a:t>Far- Forward Detector &amp; IR Integration</a:t>
            </a:r>
          </a:p>
        </p:txBody>
      </p:sp>
      <p:sp>
        <p:nvSpPr>
          <p:cNvPr id="3" name="Left-Right Arrow 2"/>
          <p:cNvSpPr/>
          <p:nvPr/>
        </p:nvSpPr>
        <p:spPr>
          <a:xfrm>
            <a:off x="3003252" y="3858227"/>
            <a:ext cx="957232" cy="484632"/>
          </a:xfrm>
          <a:prstGeom prst="leftRigh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91259"/>
            <a:ext cx="388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altLang="en-US" sz="1600" b="1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The EIC Users Group: </a:t>
            </a:r>
            <a:r>
              <a:rPr lang="en-US" altLang="en-US" sz="1600" dirty="0">
                <a:latin typeface="+mj-lt"/>
                <a:cs typeface="Arial" panose="020B0604020202020204" pitchFamily="34" charset="0"/>
              </a:rPr>
              <a:t>EICUG.ORG</a:t>
            </a:r>
          </a:p>
          <a:p>
            <a:r>
              <a:rPr lang="en-US" sz="1600" b="1" dirty="0">
                <a:solidFill>
                  <a:srgbClr val="0432FF"/>
                </a:solidFill>
                <a:latin typeface="+mj-lt"/>
              </a:rPr>
              <a:t>Report: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https://</a:t>
            </a:r>
            <a:r>
              <a:rPr lang="en-US" sz="1600" dirty="0" err="1">
                <a:latin typeface="+mj-lt"/>
              </a:rPr>
              <a:t>arxiv.org</a:t>
            </a:r>
            <a:r>
              <a:rPr lang="en-US" sz="1600" dirty="0">
                <a:latin typeface="+mj-lt"/>
              </a:rPr>
              <a:t>/abs/2103.05419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00" y="2544486"/>
            <a:ext cx="1483706" cy="192009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761AF1-986E-E94E-9224-DF687995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199418-6D26-AC49-B697-BD171D362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600" y="506702"/>
            <a:ext cx="1483706" cy="19200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BBF529-6A32-204C-AEDC-07CF5105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00" y="4660133"/>
            <a:ext cx="1483707" cy="1920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66769"/>
            <a:ext cx="839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700" b="1" dirty="0">
                <a:solidFill>
                  <a:srgbClr val="0432FF"/>
                </a:solidFill>
                <a:latin typeface="+mj-lt"/>
              </a:rPr>
              <a:t>Provides</a:t>
            </a:r>
            <a:r>
              <a:rPr lang="en-US" sz="2700" dirty="0">
                <a:latin typeface="+mj-lt"/>
              </a:rPr>
              <a:t> </a:t>
            </a:r>
            <a:r>
              <a:rPr lang="en-US" sz="2700" b="1" dirty="0">
                <a:solidFill>
                  <a:srgbClr val="0432FF"/>
                </a:solidFill>
                <a:latin typeface="+mj-lt"/>
              </a:rPr>
              <a:t>critical input for detector proposals</a:t>
            </a:r>
            <a:endParaRPr lang="en-US" sz="2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8466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4A1E5-D4F0-2B4F-A0E1-5EF289C4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General Purpose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04856B-8CBF-D642-A836-E7D4749B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B98D9-F5F2-6C4A-AAB6-34EC294B0B8F}"/>
              </a:ext>
            </a:extLst>
          </p:cNvPr>
          <p:cNvSpPr txBox="1"/>
          <p:nvPr/>
        </p:nvSpPr>
        <p:spPr>
          <a:xfrm>
            <a:off x="1674961" y="481171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3F633B-1DC8-DD4D-8F66-37B4D4181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" b="1559"/>
          <a:stretch/>
        </p:blipFill>
        <p:spPr>
          <a:xfrm>
            <a:off x="59540" y="822579"/>
            <a:ext cx="4063623" cy="24303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33DE14-0AC2-2F40-A8F5-294BD699190C}"/>
              </a:ext>
            </a:extLst>
          </p:cNvPr>
          <p:cNvCxnSpPr>
            <a:cxnSpLocks/>
          </p:cNvCxnSpPr>
          <p:nvPr/>
        </p:nvCxnSpPr>
        <p:spPr>
          <a:xfrm>
            <a:off x="59540" y="780617"/>
            <a:ext cx="3900410" cy="0"/>
          </a:xfrm>
          <a:prstGeom prst="straightConnector1">
            <a:avLst/>
          </a:prstGeom>
          <a:ln w="19050">
            <a:solidFill>
              <a:srgbClr val="0432FF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7EA3E35-27D6-9143-A756-C051A6D8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4394" y="3467527"/>
            <a:ext cx="4183587" cy="316026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B9ABE-0B8C-AF44-AAC4-820D24B2D84C}"/>
              </a:ext>
            </a:extLst>
          </p:cNvPr>
          <p:cNvCxnSpPr>
            <a:cxnSpLocks/>
          </p:cNvCxnSpPr>
          <p:nvPr/>
        </p:nvCxnSpPr>
        <p:spPr>
          <a:xfrm flipV="1">
            <a:off x="2502339" y="3182582"/>
            <a:ext cx="1216906" cy="36317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B25F01-196E-194F-ABD8-0B01B64A5876}"/>
              </a:ext>
            </a:extLst>
          </p:cNvPr>
          <p:cNvCxnSpPr>
            <a:cxnSpLocks/>
          </p:cNvCxnSpPr>
          <p:nvPr/>
        </p:nvCxnSpPr>
        <p:spPr>
          <a:xfrm flipH="1" flipV="1">
            <a:off x="69093" y="3165854"/>
            <a:ext cx="2093631" cy="379903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D82D22A-A326-4568-B17A-39DA24BFE937}"/>
              </a:ext>
            </a:extLst>
          </p:cNvPr>
          <p:cNvSpPr/>
          <p:nvPr/>
        </p:nvSpPr>
        <p:spPr>
          <a:xfrm>
            <a:off x="2162724" y="3545757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CDD72-D5FA-3749-9714-183122036171}"/>
              </a:ext>
            </a:extLst>
          </p:cNvPr>
          <p:cNvSpPr txBox="1"/>
          <p:nvPr/>
        </p:nvSpPr>
        <p:spPr>
          <a:xfrm>
            <a:off x="4119139" y="639290"/>
            <a:ext cx="1803400" cy="276999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calorimeters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29468-4996-8349-A522-C19437754BBA}"/>
              </a:ext>
            </a:extLst>
          </p:cNvPr>
          <p:cNvSpPr txBox="1"/>
          <p:nvPr/>
        </p:nvSpPr>
        <p:spPr>
          <a:xfrm>
            <a:off x="7162734" y="637848"/>
            <a:ext cx="1447800" cy="276999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e/m calorimeters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66BC7-F276-B54B-A468-E73AF95202F3}"/>
              </a:ext>
            </a:extLst>
          </p:cNvPr>
          <p:cNvSpPr txBox="1"/>
          <p:nvPr/>
        </p:nvSpPr>
        <p:spPr>
          <a:xfrm>
            <a:off x="6461594" y="943316"/>
            <a:ext cx="2138373" cy="276999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DIRC,  RICH detectors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18205-2D78-F440-AB25-ED0CD83F8AF6}"/>
              </a:ext>
            </a:extLst>
          </p:cNvPr>
          <p:cNvSpPr txBox="1"/>
          <p:nvPr/>
        </p:nvSpPr>
        <p:spPr>
          <a:xfrm>
            <a:off x="4112678" y="937743"/>
            <a:ext cx="1133645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E0310-D4D2-7942-8482-EAB1528A8C97}"/>
              </a:ext>
            </a:extLst>
          </p:cNvPr>
          <p:cNvSpPr txBox="1"/>
          <p:nvPr/>
        </p:nvSpPr>
        <p:spPr>
          <a:xfrm>
            <a:off x="5291144" y="937743"/>
            <a:ext cx="1125629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 trackers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7DD25-BEAC-0842-AC0F-87ED5B04825F}"/>
              </a:ext>
            </a:extLst>
          </p:cNvPr>
          <p:cNvSpPr txBox="1"/>
          <p:nvPr/>
        </p:nvSpPr>
        <p:spPr>
          <a:xfrm>
            <a:off x="5991043" y="639640"/>
            <a:ext cx="1103187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coils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8A7444-8DA6-B647-8D5F-AC23B400F680}"/>
              </a:ext>
            </a:extLst>
          </p:cNvPr>
          <p:cNvSpPr txBox="1"/>
          <p:nvPr/>
        </p:nvSpPr>
        <p:spPr>
          <a:xfrm>
            <a:off x="4215331" y="1307046"/>
            <a:ext cx="49298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Overall detector requirements:</a:t>
            </a:r>
            <a:endParaRPr lang="en-US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Large rapidity (-4 &lt; </a:t>
            </a:r>
            <a:r>
              <a:rPr lang="en-US" sz="1600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Comic Sans MS" charset="0"/>
              </a:rPr>
              <a:t>h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&lt; 4) coverage; and far beyond especially in far-forward detector regions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Large acceptance for diffraction, tagging, neutrons from nuclear breakup: critical for physics program</a:t>
            </a:r>
          </a:p>
          <a:p>
            <a:pPr lvl="1">
              <a:buClr>
                <a:srgbClr val="0000FF"/>
              </a:buClr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      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 Integration into IR from the beginning critical</a:t>
            </a:r>
          </a:p>
          <a:p>
            <a:pPr lvl="1">
              <a:buClr>
                <a:srgbClr val="0000FF"/>
              </a:buClr>
            </a:pPr>
            <a:r>
              <a:rPr lang="en-US" sz="1400" dirty="0">
                <a:solidFill>
                  <a:srgbClr val="0432FF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        </a:t>
            </a: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Many ancillary detector along the beam lines: </a:t>
            </a:r>
          </a:p>
          <a:p>
            <a:pPr lvl="1">
              <a:buClr>
                <a:srgbClr val="0000FF"/>
              </a:buClr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       low-Q</a:t>
            </a:r>
            <a:r>
              <a:rPr lang="en-US" sz="1400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tagger, Roman Pots, Zero-Degree </a:t>
            </a:r>
          </a:p>
          <a:p>
            <a:pPr lvl="1">
              <a:buClr>
                <a:srgbClr val="0000FF"/>
              </a:buClr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       Calorimeter, ….</a:t>
            </a:r>
            <a:endParaRPr lang="en-US" sz="1600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precision low mass tracking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small (</a:t>
            </a:r>
            <a:r>
              <a:rPr lang="en-US" sz="1400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Comic Sans MS" charset="0"/>
              </a:rPr>
              <a:t>m</a:t>
            </a: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-vertex Silicon) and large radius (gaseous-based) tracking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Electromagnetic and Hadronic Calorimetry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equal coverage of tracking and EM-calorimetry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performance PID to separate e, </a:t>
            </a:r>
            <a:r>
              <a:rPr lang="en-US" sz="1600" dirty="0">
                <a:solidFill>
                  <a:srgbClr val="322F31"/>
                </a:solidFill>
                <a:latin typeface="Symbol" pitchFamily="2" charset="2"/>
                <a:ea typeface="Symbol" charset="2"/>
                <a:cs typeface="Symbol" charset="2"/>
              </a:rPr>
              <a:t>p</a:t>
            </a: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, K, p 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     track level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good e/h separation critical for scattered electron identification</a:t>
            </a:r>
          </a:p>
          <a:p>
            <a:pPr marL="342900" indent="-34290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Maximum scientific flexibility</a:t>
            </a:r>
          </a:p>
          <a:p>
            <a:pPr marL="742950" lvl="1" indent="-285750">
              <a:buClr>
                <a:srgbClr val="0432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Streaming DAQ 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integrating AI/ML</a:t>
            </a:r>
            <a:endParaRPr lang="en-US" sz="1400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control of systematics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luminosity monitor, electron &amp; hadron Polarimetry</a:t>
            </a:r>
            <a:endParaRPr lang="en-US" sz="1400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CBB77C-CDFD-2D4F-A61A-B2FE6E3DE6D9}"/>
              </a:ext>
            </a:extLst>
          </p:cNvPr>
          <p:cNvSpPr/>
          <p:nvPr/>
        </p:nvSpPr>
        <p:spPr>
          <a:xfrm>
            <a:off x="1928691" y="5563941"/>
            <a:ext cx="1319573" cy="5032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40BBAC-BE72-1D4F-B535-4F0AB51F541D}"/>
              </a:ext>
            </a:extLst>
          </p:cNvPr>
          <p:cNvSpPr/>
          <p:nvPr/>
        </p:nvSpPr>
        <p:spPr>
          <a:xfrm rot="19397371">
            <a:off x="615129" y="5609620"/>
            <a:ext cx="1209795" cy="2959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EBCD0-4A08-9245-BA93-1C0BD0943498}"/>
              </a:ext>
            </a:extLst>
          </p:cNvPr>
          <p:cNvSpPr/>
          <p:nvPr/>
        </p:nvSpPr>
        <p:spPr>
          <a:xfrm rot="16200000">
            <a:off x="3308944" y="5087153"/>
            <a:ext cx="798786" cy="5032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1EF3A8-3013-A64C-A3DB-4439CD380A36}"/>
              </a:ext>
            </a:extLst>
          </p:cNvPr>
          <p:cNvSpPr/>
          <p:nvPr/>
        </p:nvSpPr>
        <p:spPr>
          <a:xfrm rot="20691698">
            <a:off x="1007665" y="4784807"/>
            <a:ext cx="798786" cy="33237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E83092-5234-9249-A338-9EE9BA3A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590960D-6CDE-5749-BFA4-2EF7A68821EC}"/>
              </a:ext>
            </a:extLst>
          </p:cNvPr>
          <p:cNvSpPr/>
          <p:nvPr/>
        </p:nvSpPr>
        <p:spPr>
          <a:xfrm>
            <a:off x="1595745" y="5233212"/>
            <a:ext cx="918449" cy="2959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78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58CDEC6-A23F-B94C-B912-BBE5208D6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" r="51304" b="22333"/>
          <a:stretch/>
        </p:blipFill>
        <p:spPr>
          <a:xfrm>
            <a:off x="4345880" y="2772062"/>
            <a:ext cx="4783443" cy="4085938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D807A3A-F8BE-ED44-81AD-1648FE22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160">
            <a:off x="134636" y="1210954"/>
            <a:ext cx="4207512" cy="2777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586"/>
          </a:xfrm>
        </p:spPr>
        <p:txBody>
          <a:bodyPr>
            <a:normAutofit/>
          </a:bodyPr>
          <a:lstStyle/>
          <a:p>
            <a:r>
              <a:rPr lang="en-US" dirty="0"/>
              <a:t>EIC General Purpose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19281F-BF02-D94A-9ADB-3B3FE6822608}"/>
              </a:ext>
            </a:extLst>
          </p:cNvPr>
          <p:cNvSpPr txBox="1"/>
          <p:nvPr/>
        </p:nvSpPr>
        <p:spPr>
          <a:xfrm>
            <a:off x="4519299" y="609661"/>
            <a:ext cx="4568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YR: EIC general purpose Detector around </a:t>
            </a:r>
          </a:p>
          <a:p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a new 3T Solenoid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Hermetic coverage: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+mj-lt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&lt;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&lt; 178</a:t>
            </a:r>
            <a:r>
              <a:rPr lang="en-US" sz="1600" baseline="30000" dirty="0">
                <a:latin typeface="+mj-lt"/>
                <a:cs typeface="Arial" panose="020B0604020202020204" pitchFamily="34" charset="0"/>
              </a:rPr>
              <a:t>o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(-4&lt;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h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&lt;4 ) with full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F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coverage</a:t>
            </a:r>
          </a:p>
          <a:p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cs typeface="Arial" panose="020B0604020202020204" pitchFamily="34" charset="0"/>
                <a:sym typeface="Wingdings" pitchFamily="2" charset="2"/>
              </a:rPr>
              <a:t> as close as possible to 4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600" dirty="0">
                <a:latin typeface="+mj-lt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0A011-54C3-5242-9709-2C862E0438E8}"/>
              </a:ext>
            </a:extLst>
          </p:cNvPr>
          <p:cNvSpPr txBox="1"/>
          <p:nvPr/>
        </p:nvSpPr>
        <p:spPr>
          <a:xfrm>
            <a:off x="0" y="5426370"/>
            <a:ext cx="451929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Technologies based on Generic EIC Detector R&amp;D developed by EIC-UG members </a:t>
            </a:r>
          </a:p>
          <a:p>
            <a:r>
              <a:rPr lang="en-US" sz="1200" b="1" dirty="0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https://</a:t>
            </a:r>
            <a:r>
              <a:rPr lang="en-US" sz="1200" b="1" dirty="0" err="1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wiki.bnl.gov</a:t>
            </a:r>
            <a:r>
              <a:rPr lang="en-US" sz="1200" b="1" dirty="0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/conferences/</a:t>
            </a:r>
            <a:r>
              <a:rPr lang="en-US" sz="1200" b="1" dirty="0" err="1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index.php</a:t>
            </a:r>
            <a:r>
              <a:rPr lang="en-US" sz="1200" b="1" dirty="0">
                <a:solidFill>
                  <a:srgbClr val="FF9300"/>
                </a:solidFill>
                <a:latin typeface="+mj-lt"/>
                <a:cs typeface="Arial" panose="020B0604020202020204" pitchFamily="34" charset="0"/>
              </a:rPr>
              <a:t>/EIC_R%25D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3375B6-45F6-2549-83DD-EBFB59422CA1}"/>
              </a:ext>
            </a:extLst>
          </p:cNvPr>
          <p:cNvSpPr txBox="1"/>
          <p:nvPr/>
        </p:nvSpPr>
        <p:spPr>
          <a:xfrm rot="21068685">
            <a:off x="2261495" y="804069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384301-A15A-3E43-B991-EF019DAFFC66}"/>
              </a:ext>
            </a:extLst>
          </p:cNvPr>
          <p:cNvSpPr txBox="1"/>
          <p:nvPr/>
        </p:nvSpPr>
        <p:spPr>
          <a:xfrm rot="20945091">
            <a:off x="686537" y="1069002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609F85-927B-4C47-B078-15A9A628E7AB}"/>
              </a:ext>
            </a:extLst>
          </p:cNvPr>
          <p:cNvCxnSpPr>
            <a:cxnSpLocks/>
          </p:cNvCxnSpPr>
          <p:nvPr/>
        </p:nvCxnSpPr>
        <p:spPr>
          <a:xfrm flipH="1">
            <a:off x="1930615" y="725853"/>
            <a:ext cx="1736208" cy="272138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D65E3A-B13C-214F-8D70-0D0E14A11A9B}"/>
              </a:ext>
            </a:extLst>
          </p:cNvPr>
          <p:cNvCxnSpPr>
            <a:cxnSpLocks/>
          </p:cNvCxnSpPr>
          <p:nvPr/>
        </p:nvCxnSpPr>
        <p:spPr>
          <a:xfrm flipV="1">
            <a:off x="215100" y="1004008"/>
            <a:ext cx="1702534" cy="288171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183948-7006-5547-B81A-6C815923DFBA}"/>
              </a:ext>
            </a:extLst>
          </p:cNvPr>
          <p:cNvSpPr txBox="1"/>
          <p:nvPr/>
        </p:nvSpPr>
        <p:spPr>
          <a:xfrm>
            <a:off x="4510698" y="1982317"/>
            <a:ext cx="46866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Most likely detector technologies further refined by current detector proposal process</a:t>
            </a:r>
          </a:p>
          <a:p>
            <a:r>
              <a:rPr lang="en-US" sz="1000" dirty="0">
                <a:latin typeface="+mj-lt"/>
              </a:rPr>
              <a:t>https://</a:t>
            </a:r>
            <a:r>
              <a:rPr lang="en-US" sz="1000" dirty="0" err="1">
                <a:latin typeface="+mj-lt"/>
              </a:rPr>
              <a:t>www.bnl.gov</a:t>
            </a:r>
            <a:r>
              <a:rPr lang="en-US" sz="1000" dirty="0">
                <a:latin typeface="+mj-lt"/>
              </a:rPr>
              <a:t>/</a:t>
            </a:r>
            <a:r>
              <a:rPr lang="en-US" sz="1000" dirty="0" err="1">
                <a:latin typeface="+mj-lt"/>
              </a:rPr>
              <a:t>eic</a:t>
            </a:r>
            <a:r>
              <a:rPr lang="en-US" sz="1000" dirty="0">
                <a:latin typeface="+mj-lt"/>
              </a:rPr>
              <a:t>/</a:t>
            </a:r>
            <a:r>
              <a:rPr lang="en-US" sz="1000" dirty="0" err="1">
                <a:latin typeface="+mj-lt"/>
              </a:rPr>
              <a:t>CFC.php</a:t>
            </a:r>
            <a:endParaRPr lang="en-US" sz="1000" dirty="0"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8E357F-EF61-AE4B-9DE9-F02038CDA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139" y="4024370"/>
            <a:ext cx="1881264" cy="12419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B279B1-91A9-AA4C-B5D3-C239E69F7038}"/>
              </a:ext>
            </a:extLst>
          </p:cNvPr>
          <p:cNvSpPr/>
          <p:nvPr/>
        </p:nvSpPr>
        <p:spPr>
          <a:xfrm rot="20709399">
            <a:off x="948778" y="2332278"/>
            <a:ext cx="2066858" cy="448665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EBABE-3150-D241-A3AA-69303871A4B0}"/>
              </a:ext>
            </a:extLst>
          </p:cNvPr>
          <p:cNvCxnSpPr/>
          <p:nvPr/>
        </p:nvCxnSpPr>
        <p:spPr>
          <a:xfrm>
            <a:off x="965771" y="2833630"/>
            <a:ext cx="1276192" cy="119074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0B67F8-1F29-DA4F-A827-B6FEDE403B1B}"/>
              </a:ext>
            </a:extLst>
          </p:cNvPr>
          <p:cNvCxnSpPr>
            <a:stCxn id="5" idx="6"/>
          </p:cNvCxnSpPr>
          <p:nvPr/>
        </p:nvCxnSpPr>
        <p:spPr>
          <a:xfrm>
            <a:off x="2981150" y="2291870"/>
            <a:ext cx="1126253" cy="17325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604012-4F03-704A-B19C-D8EADDEF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5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BB5FE-FCA9-6249-A071-4BC00CA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883"/>
            <a:ext cx="8839220" cy="39658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7B74D-5B52-EA40-907D-F0AC7699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Far forward (hadron going) region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130E1B-2DF9-4C41-A366-EF826EB7A266}"/>
                  </a:ext>
                </a:extLst>
              </p:cNvPr>
              <p:cNvSpPr txBox="1"/>
              <p:nvPr/>
            </p:nvSpPr>
            <p:spPr>
              <a:xfrm>
                <a:off x="4572000" y="6228852"/>
                <a:ext cx="1505027" cy="5423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𝑛𝑢𝑐𝑙𝑒𝑜𝑛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130E1B-2DF9-4C41-A366-EF826EB7A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228852"/>
                <a:ext cx="1505027" cy="542393"/>
              </a:xfrm>
              <a:prstGeom prst="rect">
                <a:avLst/>
              </a:prstGeom>
              <a:blipFill>
                <a:blip r:embed="rId3"/>
                <a:stretch>
                  <a:fillRect l="-1681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F9E2B7-E858-4042-A079-B16C26EBADF0}"/>
              </a:ext>
            </a:extLst>
          </p:cNvPr>
          <p:cNvCxnSpPr/>
          <p:nvPr/>
        </p:nvCxnSpPr>
        <p:spPr>
          <a:xfrm flipH="1" flipV="1">
            <a:off x="8245646" y="5540676"/>
            <a:ext cx="737330" cy="33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-Point Star 8">
            <a:extLst>
              <a:ext uri="{FF2B5EF4-FFF2-40B4-BE49-F238E27FC236}">
                <a16:creationId xmlns:a16="http://schemas.microsoft.com/office/drawing/2014/main" id="{F289B0B9-B21D-A845-BBE5-9BA57DC7947D}"/>
              </a:ext>
            </a:extLst>
          </p:cNvPr>
          <p:cNvSpPr/>
          <p:nvPr/>
        </p:nvSpPr>
        <p:spPr>
          <a:xfrm>
            <a:off x="8883621" y="5710913"/>
            <a:ext cx="198711" cy="3382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0685C-C478-4B44-8D01-A049DDCE6F92}"/>
              </a:ext>
            </a:extLst>
          </p:cNvPr>
          <p:cNvSpPr txBox="1"/>
          <p:nvPr/>
        </p:nvSpPr>
        <p:spPr>
          <a:xfrm>
            <a:off x="8767076" y="6064971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38F78-787C-E146-A7E3-59F41C6CF0B0}"/>
              </a:ext>
            </a:extLst>
          </p:cNvPr>
          <p:cNvSpPr txBox="1"/>
          <p:nvPr/>
        </p:nvSpPr>
        <p:spPr>
          <a:xfrm rot="1255364">
            <a:off x="8655983" y="5219255"/>
            <a:ext cx="89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p/A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1F476EB-E2A0-0548-84D0-9AB77D14BF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1764820"/>
                  </p:ext>
                </p:extLst>
              </p:nvPr>
            </p:nvGraphicFramePr>
            <p:xfrm>
              <a:off x="38720" y="4508757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19131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Angular accept. [</a:t>
                          </a:r>
                          <a:r>
                            <a:rPr lang="en-US" sz="1200" dirty="0" err="1"/>
                            <a:t>mrad</a:t>
                          </a:r>
                          <a:r>
                            <a:rPr lang="en-US" sz="120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</a:t>
                          </a:r>
                          <a:r>
                            <a:rPr lang="en-US" sz="1200" baseline="-25000" dirty="0"/>
                            <a:t>T</a:t>
                          </a:r>
                          <a:r>
                            <a:rPr lang="en-US" sz="1200" dirty="0"/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60727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&lt;5.5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pT</a:t>
                          </a:r>
                          <a:r>
                            <a:rPr lang="en-US" sz="1200" dirty="0"/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0*&lt;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&lt;5.0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*Low </a:t>
                          </a:r>
                          <a:r>
                            <a:rPr lang="en-US" sz="1200" dirty="0" err="1"/>
                            <a:t>p</a:t>
                          </a:r>
                          <a:r>
                            <a:rPr lang="en-US" sz="1200" baseline="-25000" dirty="0" err="1"/>
                            <a:t>T</a:t>
                          </a:r>
                          <a:r>
                            <a:rPr lang="en-US" sz="1200" dirty="0"/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ea typeface="Cambria Math" panose="02040503050406030204" pitchFamily="18" charset="0"/>
                            </a:rPr>
                            <a:t>0.&lt;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 dirty="0"/>
                            <a:t> &lt; 5.0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dirty="0"/>
                            <a:t>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5.5&lt;</m:t>
                                </m:r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&lt;20.0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r>
                            <a:rPr lang="en-US" sz="1200" dirty="0"/>
                            <a:t>(4.6&lt;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&lt;5.9)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High </a:t>
                          </a:r>
                          <a:r>
                            <a:rPr lang="en-US" sz="1200" dirty="0" err="1"/>
                            <a:t>p</a:t>
                          </a:r>
                          <a:r>
                            <a:rPr lang="en-US" sz="1200" baseline="-25000" dirty="0" err="1"/>
                            <a:t>T</a:t>
                          </a:r>
                          <a:r>
                            <a:rPr lang="en-US" sz="1200" dirty="0"/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1F476EB-E2A0-0548-84D0-9AB77D14BF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1764820"/>
                  </p:ext>
                </p:extLst>
              </p:nvPr>
            </p:nvGraphicFramePr>
            <p:xfrm>
              <a:off x="38720" y="4508757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Angular accept. [</a:t>
                          </a:r>
                          <a:r>
                            <a:rPr lang="en-US" sz="1200" dirty="0" err="1"/>
                            <a:t>mrad</a:t>
                          </a:r>
                          <a:r>
                            <a:rPr lang="en-US" sz="1200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</a:t>
                          </a:r>
                          <a:r>
                            <a:rPr lang="en-US" sz="1200" baseline="-25000" dirty="0"/>
                            <a:t>T</a:t>
                          </a:r>
                          <a:r>
                            <a:rPr lang="en-US" sz="1200" dirty="0"/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8182" r="-101724" b="-5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pT</a:t>
                          </a:r>
                          <a:r>
                            <a:rPr lang="en-US" sz="1200" dirty="0"/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3889" r="-101724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*Low </a:t>
                          </a:r>
                          <a:r>
                            <a:rPr lang="en-US" sz="1200" dirty="0" err="1"/>
                            <a:t>p</a:t>
                          </a:r>
                          <a:r>
                            <a:rPr lang="en-US" sz="1200" baseline="-25000" dirty="0" err="1"/>
                            <a:t>T</a:t>
                          </a:r>
                          <a:r>
                            <a:rPr lang="en-US" sz="1200" dirty="0"/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86275" r="-101724" b="-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405556" r="-101724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High </a:t>
                          </a:r>
                          <a:r>
                            <a:rPr lang="en-US" sz="1200" dirty="0" err="1"/>
                            <a:t>p</a:t>
                          </a:r>
                          <a:r>
                            <a:rPr lang="en-US" sz="1200" baseline="-25000" dirty="0" err="1"/>
                            <a:t>T</a:t>
                          </a:r>
                          <a:r>
                            <a:rPr lang="en-US" sz="1200" dirty="0"/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8DC96E-7D68-6546-ADBC-A7C5A80F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774DC-7211-0841-A122-91CF2921D3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46863" y="554067"/>
            <a:ext cx="3050345" cy="23042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7A73024-B593-AB40-9E6C-F337B4905C53}"/>
              </a:ext>
            </a:extLst>
          </p:cNvPr>
          <p:cNvSpPr/>
          <p:nvPr/>
        </p:nvSpPr>
        <p:spPr>
          <a:xfrm rot="1772609">
            <a:off x="4072544" y="1611423"/>
            <a:ext cx="1518803" cy="59551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B8EF30BA-8A9A-1B44-A36A-ED268F796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673" y="1629758"/>
            <a:ext cx="3651327" cy="21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1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/var/folders/88/4yywdmbx463b9wnzk2b_cr5c0000gn/T/com.microsoft.Powerpoint/WebArchiveCopyPasteTempFiles/AAAAAElFTkSuQmCC">
            <a:extLst>
              <a:ext uri="{FF2B5EF4-FFF2-40B4-BE49-F238E27FC236}">
                <a16:creationId xmlns:a16="http://schemas.microsoft.com/office/drawing/2014/main" id="{E6FA7302-3645-5A45-985D-EAF31250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77" y="517110"/>
            <a:ext cx="5062599" cy="29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IR-Integration and Interfaces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28B56F-219F-0B44-B9FB-86EAD32ABC96}"/>
              </a:ext>
            </a:extLst>
          </p:cNvPr>
          <p:cNvCxnSpPr>
            <a:cxnSpLocks/>
          </p:cNvCxnSpPr>
          <p:nvPr/>
        </p:nvCxnSpPr>
        <p:spPr>
          <a:xfrm flipH="1">
            <a:off x="4417621" y="2571617"/>
            <a:ext cx="967840" cy="3325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7D5452-6C61-7147-B656-574F0BC4385F}"/>
              </a:ext>
            </a:extLst>
          </p:cNvPr>
          <p:cNvSpPr txBox="1"/>
          <p:nvPr/>
        </p:nvSpPr>
        <p:spPr>
          <a:xfrm rot="20445982">
            <a:off x="4595288" y="2691745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Electrons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89705-28C7-A343-B145-0C45B91E2A9F}"/>
              </a:ext>
            </a:extLst>
          </p:cNvPr>
          <p:cNvSpPr txBox="1"/>
          <p:nvPr/>
        </p:nvSpPr>
        <p:spPr>
          <a:xfrm>
            <a:off x="-20551" y="845252"/>
            <a:ext cx="458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Space Constrains: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-4.5 m – IP – +5m not negotiable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50 cm space to 1</a:t>
            </a:r>
            <a:r>
              <a:rPr lang="en-US" baseline="30000" dirty="0">
                <a:latin typeface="+mj-lt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IR-magnet occupied by vacuum pumps, valves, …..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IP moved 81 cm towards ring inside compared to RHIC; y: 432 cm above floor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no installation possible in collider hall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066EE3-1C8E-4547-8B38-F50E32A99FF4}"/>
              </a:ext>
            </a:extLst>
          </p:cNvPr>
          <p:cNvCxnSpPr>
            <a:cxnSpLocks/>
          </p:cNvCxnSpPr>
          <p:nvPr/>
        </p:nvCxnSpPr>
        <p:spPr>
          <a:xfrm flipV="1">
            <a:off x="8093034" y="1871623"/>
            <a:ext cx="71679" cy="26663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AA2A63-B787-7048-8A95-625621A5B9A2}"/>
              </a:ext>
            </a:extLst>
          </p:cNvPr>
          <p:cNvSpPr txBox="1"/>
          <p:nvPr/>
        </p:nvSpPr>
        <p:spPr>
          <a:xfrm>
            <a:off x="7865247" y="2075460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+mj-lt"/>
              </a:rPr>
              <a:t>RCS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656EF-6DFE-2F48-934A-C4BF7EB9C23D}"/>
              </a:ext>
            </a:extLst>
          </p:cNvPr>
          <p:cNvSpPr txBox="1"/>
          <p:nvPr/>
        </p:nvSpPr>
        <p:spPr>
          <a:xfrm>
            <a:off x="-20551" y="3388096"/>
            <a:ext cx="9010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9.5 long detector does not fit through the door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Door-Size: 823 cm x 823 cm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endcap hadron calorimeters need to stay in collider hall, if detector rolls in</a:t>
            </a:r>
          </a:p>
          <a:p>
            <a:pPr lvl="1">
              <a:buClr>
                <a:srgbClr val="0432FF"/>
              </a:buClr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     assembly hall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RCS to IP: radial distance 335.2 cm at a height of 372 cm from floor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Maximum outer radius ~ 3.2 m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Fringe field requirements for solenoid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fringe field at both endcaps impacting the IR magnets:   &lt; 5 gauss 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the fringe field radial along z to impact the RCS:   &lt; 0.007 Tm 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BA9824-EBC7-3349-BA2C-E07A69187392}"/>
              </a:ext>
            </a:extLst>
          </p:cNvPr>
          <p:cNvCxnSpPr>
            <a:cxnSpLocks/>
          </p:cNvCxnSpPr>
          <p:nvPr/>
        </p:nvCxnSpPr>
        <p:spPr>
          <a:xfrm flipV="1">
            <a:off x="8093034" y="1135518"/>
            <a:ext cx="907453" cy="2723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403963-A73A-6142-8BF9-85B1D63E5BC1}"/>
              </a:ext>
            </a:extLst>
          </p:cNvPr>
          <p:cNvSpPr txBox="1"/>
          <p:nvPr/>
        </p:nvSpPr>
        <p:spPr>
          <a:xfrm rot="20505727">
            <a:off x="8213175" y="1233734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Hadrons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BE8C9-25E9-5145-B73F-C772F048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80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1CBF2-E5B8-9A40-B936-3BA614E7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2D3E5-CD14-C448-BA33-2B19A99A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67896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Detector: Complementary is Key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D5A1-38FD-CA4D-8F3C-515BE46E8BF1}"/>
              </a:ext>
            </a:extLst>
          </p:cNvPr>
          <p:cNvSpPr txBox="1"/>
          <p:nvPr/>
        </p:nvSpPr>
        <p:spPr>
          <a:xfrm>
            <a:off x="-1" y="670142"/>
            <a:ext cx="912932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want from “Complementary”</a:t>
            </a:r>
          </a:p>
          <a:p>
            <a:pPr algn="l"/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Cross-checking important results (obvious!)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Many examples of wrong turns in history of nuclear and particle physics.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Independent cross checks (detector, community, analysis tools) are essential for timely verifications and corrections </a:t>
            </a:r>
          </a:p>
          <a:p>
            <a:pPr lvl="1">
              <a:buClr>
                <a:srgbClr val="0432FF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 Calibration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data gave well beyond the √2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statistical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improvement …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Different dominating H1, ZEUS systematics…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Effectively use H1 electrons with ZEUS hadrons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… not all optimal solutions have to be in one detector… </a:t>
            </a:r>
          </a:p>
          <a:p>
            <a:pPr lvl="1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Technology Redundancy</a:t>
            </a:r>
          </a:p>
          <a:p>
            <a:pPr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by applying different detector technologies and philosophies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to similar physics aims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mitigates technology risk vs. unforeseen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differently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optimises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precision and systematics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primary physics focuses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EIC has unusually broad physics program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(from exclusive single particle production to high multiplicity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complex nuclear fragmentation)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Impossible to optimize for the full program in a single detector.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E55D0-C115-DF42-814C-7728A4EE6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41" y="1913272"/>
            <a:ext cx="2004627" cy="19061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9B98BD4-CEA1-3340-888B-1FBE3252418F}"/>
              </a:ext>
            </a:extLst>
          </p:cNvPr>
          <p:cNvGrpSpPr/>
          <p:nvPr/>
        </p:nvGrpSpPr>
        <p:grpSpPr>
          <a:xfrm>
            <a:off x="7716238" y="1925981"/>
            <a:ext cx="1375300" cy="717009"/>
            <a:chOff x="5257800" y="1752600"/>
            <a:chExt cx="3733800" cy="2133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43BEC0-59C4-C84D-9717-7BF0A75A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1752600"/>
              <a:ext cx="3312010" cy="1769311"/>
            </a:xfrm>
            <a:prstGeom prst="rect">
              <a:avLst/>
            </a:prstGeom>
          </p:spPr>
        </p:pic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C5745422-3FB2-0648-A0B5-6540EAED6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1752600"/>
              <a:ext cx="3733800" cy="21336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Trebuchet MS"/>
              </a:endParaRPr>
            </a:p>
          </p:txBody>
        </p:sp>
      </p:grpSp>
      <p:sp>
        <p:nvSpPr>
          <p:cNvPr id="10" name="Line 22">
            <a:extLst>
              <a:ext uri="{FF2B5EF4-FFF2-40B4-BE49-F238E27FC236}">
                <a16:creationId xmlns:a16="http://schemas.microsoft.com/office/drawing/2014/main" id="{B4AB3AFC-FC6D-D94A-AE6F-4750D06AE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94178" y="2476279"/>
            <a:ext cx="934235" cy="50835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rebuchet MS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03E95C3-354C-3543-B7F1-5B3D6072C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7"/>
          <a:stretch/>
        </p:blipFill>
        <p:spPr>
          <a:xfrm>
            <a:off x="5413575" y="3831932"/>
            <a:ext cx="3578737" cy="2214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C03D2C-6CCC-3945-B30F-D4D746FDC982}"/>
              </a:ext>
            </a:extLst>
          </p:cNvPr>
          <p:cNvSpPr txBox="1"/>
          <p:nvPr/>
        </p:nvSpPr>
        <p:spPr>
          <a:xfrm>
            <a:off x="6567910" y="4718632"/>
            <a:ext cx="10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ATLAS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C67CC-BD5A-7747-A31C-129CCBCA110F}"/>
              </a:ext>
            </a:extLst>
          </p:cNvPr>
          <p:cNvSpPr txBox="1"/>
          <p:nvPr/>
        </p:nvSpPr>
        <p:spPr>
          <a:xfrm>
            <a:off x="8088644" y="495377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CMS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093A5-F79E-A448-BC72-F4F12E0F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38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DB7F-095D-CF4C-9442-C706DCEB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15572" cy="570605"/>
          </a:xfrm>
        </p:spPr>
        <p:txBody>
          <a:bodyPr>
            <a:normAutofit/>
          </a:bodyPr>
          <a:lstStyle/>
          <a:p>
            <a:r>
              <a:rPr lang="en-US" dirty="0"/>
              <a:t>Complementarity for 1</a:t>
            </a:r>
            <a:r>
              <a:rPr lang="en-US" baseline="30000" dirty="0"/>
              <a:t>st</a:t>
            </a:r>
            <a:r>
              <a:rPr lang="en-US" dirty="0"/>
              <a:t>-IR &amp; 2</a:t>
            </a:r>
            <a:r>
              <a:rPr lang="en-US" baseline="30000" dirty="0"/>
              <a:t>nd</a:t>
            </a:r>
            <a:r>
              <a:rPr lang="en-US" dirty="0"/>
              <a:t>-IR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AC166-6516-2245-9A8C-48FA8AFE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FD899-F261-9547-BB85-0D6E64F2B6AB}"/>
              </a:ext>
            </a:extLst>
          </p:cNvPr>
          <p:cNvSpPr txBox="1"/>
          <p:nvPr/>
        </p:nvSpPr>
        <p:spPr>
          <a:xfrm>
            <a:off x="10274" y="707633"/>
            <a:ext cx="911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  <a:cs typeface="Arial" panose="020B0604020202020204" pitchFamily="34" charset="0"/>
              </a:rPr>
              <a:t>Since CD-1 we made significant progress in the preliminary design for the 2</a:t>
            </a:r>
            <a:r>
              <a:rPr lang="en-US" sz="2000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Comic Sans MS" panose="030F0902030302020204" pitchFamily="66" charset="0"/>
                <a:cs typeface="Arial" panose="020B0604020202020204" pitchFamily="34" charset="0"/>
              </a:rPr>
              <a:t> IR with a focus on complementarity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BE3EA3-F832-6447-8211-61FC887F85C5}"/>
              </a:ext>
            </a:extLst>
          </p:cNvPr>
          <p:cNvCxnSpPr/>
          <p:nvPr/>
        </p:nvCxnSpPr>
        <p:spPr>
          <a:xfrm>
            <a:off x="10274" y="1818526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1126EA-5205-2247-96DC-63BFB2840E0F}"/>
              </a:ext>
            </a:extLst>
          </p:cNvPr>
          <p:cNvCxnSpPr/>
          <p:nvPr/>
        </p:nvCxnSpPr>
        <p:spPr>
          <a:xfrm>
            <a:off x="5763796" y="1388628"/>
            <a:ext cx="0" cy="5356357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3D047-5999-104D-BB33-0C589E1237B1}"/>
              </a:ext>
            </a:extLst>
          </p:cNvPr>
          <p:cNvCxnSpPr/>
          <p:nvPr/>
        </p:nvCxnSpPr>
        <p:spPr>
          <a:xfrm>
            <a:off x="2289422" y="1388628"/>
            <a:ext cx="0" cy="5356357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169E77-B75D-0A47-8E0E-106B1EE8F7EF}"/>
              </a:ext>
            </a:extLst>
          </p:cNvPr>
          <p:cNvSpPr txBox="1"/>
          <p:nvPr/>
        </p:nvSpPr>
        <p:spPr>
          <a:xfrm>
            <a:off x="6811596" y="1343601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IR (IP-8)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6C1A5-90BC-F241-99E2-9E31CAA02815}"/>
              </a:ext>
            </a:extLst>
          </p:cNvPr>
          <p:cNvSpPr txBox="1"/>
          <p:nvPr/>
        </p:nvSpPr>
        <p:spPr>
          <a:xfrm>
            <a:off x="3414158" y="1343601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en-US" sz="2400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st</a:t>
            </a:r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IR (IP-6)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6677-BF51-A941-AD21-E1040E1AAE2D}"/>
              </a:ext>
            </a:extLst>
          </p:cNvPr>
          <p:cNvSpPr txBox="1"/>
          <p:nvPr/>
        </p:nvSpPr>
        <p:spPr>
          <a:xfrm>
            <a:off x="92466" y="183165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Geometry: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8F1A3-D1F7-B44A-8929-02E50788B60C}"/>
              </a:ext>
            </a:extLst>
          </p:cNvPr>
          <p:cNvSpPr txBox="1"/>
          <p:nvPr/>
        </p:nvSpPr>
        <p:spPr>
          <a:xfrm>
            <a:off x="2289422" y="1831654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ring inside to 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3A09B-7257-5C43-A2C5-DD5CF49F7550}"/>
              </a:ext>
            </a:extLst>
          </p:cNvPr>
          <p:cNvSpPr txBox="1"/>
          <p:nvPr/>
        </p:nvSpPr>
        <p:spPr>
          <a:xfrm>
            <a:off x="6767235" y="182866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ring outside to inside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2212C3-C07E-9744-9A94-FA8F56533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57"/>
          <a:stretch/>
        </p:blipFill>
        <p:spPr>
          <a:xfrm>
            <a:off x="5003438" y="1858952"/>
            <a:ext cx="1499323" cy="1061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E05E9B-6809-2A45-8D0F-56DB98555C91}"/>
              </a:ext>
            </a:extLst>
          </p:cNvPr>
          <p:cNvSpPr txBox="1"/>
          <p:nvPr/>
        </p:nvSpPr>
        <p:spPr>
          <a:xfrm>
            <a:off x="2322629" y="2343988"/>
            <a:ext cx="2770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tunnel and assembly hall</a:t>
            </a:r>
          </a:p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are larger</a:t>
            </a:r>
          </a:p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Tunnel: ⦰ </a:t>
            </a:r>
            <a:r>
              <a:rPr lang="en-US" dirty="0">
                <a:latin typeface="Comic Sans MS" panose="030F0902030302020204" pitchFamily="66" charset="0"/>
              </a:rPr>
              <a:t>7m +/- 140m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739D7-6422-9E40-B3DF-2B88D3B191B3}"/>
              </a:ext>
            </a:extLst>
          </p:cNvPr>
          <p:cNvSpPr txBox="1"/>
          <p:nvPr/>
        </p:nvSpPr>
        <p:spPr>
          <a:xfrm>
            <a:off x="6493995" y="2335025"/>
            <a:ext cx="263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tunnel and assembly hall are smaller</a:t>
            </a:r>
          </a:p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Tunnel: ⦰ 6.3m to 60m then 5.3m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343EF-6E4C-7942-9360-421095C31C1D}"/>
              </a:ext>
            </a:extLst>
          </p:cNvPr>
          <p:cNvSpPr txBox="1"/>
          <p:nvPr/>
        </p:nvSpPr>
        <p:spPr>
          <a:xfrm>
            <a:off x="101953" y="3509682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Crossing Angle: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F7F6F-50F9-214E-BE09-EE513521A57E}"/>
              </a:ext>
            </a:extLst>
          </p:cNvPr>
          <p:cNvSpPr txBox="1"/>
          <p:nvPr/>
        </p:nvSpPr>
        <p:spPr>
          <a:xfrm>
            <a:off x="3534975" y="3511833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25 </a:t>
            </a:r>
            <a:r>
              <a:rPr lang="en-US" dirty="0" err="1">
                <a:latin typeface="Comic Sans MS" panose="030F0902030302020204" pitchFamily="66" charset="0"/>
                <a:cs typeface="Arial" panose="020B0604020202020204" pitchFamily="34" charset="0"/>
              </a:rPr>
              <a:t>mrad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8569E-CCC6-BE44-B402-F2A77327FF01}"/>
              </a:ext>
            </a:extLst>
          </p:cNvPr>
          <p:cNvSpPr txBox="1"/>
          <p:nvPr/>
        </p:nvSpPr>
        <p:spPr>
          <a:xfrm>
            <a:off x="6727100" y="351711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35 </a:t>
            </a:r>
            <a:r>
              <a:rPr lang="en-US" dirty="0" err="1">
                <a:latin typeface="Comic Sans MS" panose="030F0902030302020204" pitchFamily="66" charset="0"/>
                <a:cs typeface="Arial" panose="020B0604020202020204" pitchFamily="34" charset="0"/>
              </a:rPr>
              <a:t>mrad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secondary focus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F8DCF9-B46A-114D-BC47-766866F33BE9}"/>
              </a:ext>
            </a:extLst>
          </p:cNvPr>
          <p:cNvSpPr txBox="1"/>
          <p:nvPr/>
        </p:nvSpPr>
        <p:spPr>
          <a:xfrm>
            <a:off x="3195866" y="4002451"/>
            <a:ext cx="5118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different blind spots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different forward detectors and acceptances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different acceptance of central detector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90448-A164-284E-BF80-75BE77863C67}"/>
              </a:ext>
            </a:extLst>
          </p:cNvPr>
          <p:cNvSpPr txBox="1"/>
          <p:nvPr/>
        </p:nvSpPr>
        <p:spPr>
          <a:xfrm>
            <a:off x="3523729" y="4950554"/>
            <a:ext cx="4491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more luminosity at lower E</a:t>
            </a:r>
            <a:r>
              <a:rPr lang="en-US" baseline="-25000" dirty="0">
                <a:latin typeface="Comic Sans MS" panose="030F0902030302020204" pitchFamily="66" charset="0"/>
                <a:cs typeface="Arial" panose="020B0604020202020204" pitchFamily="34" charset="0"/>
              </a:rPr>
              <a:t>CM</a:t>
            </a:r>
            <a:endParaRPr lang="en-US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optimize Doublet focusing FDD vs. FDF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impact of far forward </a:t>
            </a:r>
            <a:r>
              <a:rPr lang="en-US" dirty="0" err="1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 acceptance</a:t>
            </a:r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FA659-1565-184B-9012-9727C76D2D44}"/>
              </a:ext>
            </a:extLst>
          </p:cNvPr>
          <p:cNvSpPr txBox="1"/>
          <p:nvPr/>
        </p:nvSpPr>
        <p:spPr>
          <a:xfrm>
            <a:off x="113680" y="5014707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D4FE0-1C69-F94E-A601-EC4ECF18F142}"/>
              </a:ext>
            </a:extLst>
          </p:cNvPr>
          <p:cNvSpPr txBox="1"/>
          <p:nvPr/>
        </p:nvSpPr>
        <p:spPr>
          <a:xfrm>
            <a:off x="92466" y="5924366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Experiment: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193F74-334B-F843-AB48-F2965AEAF2EF}"/>
              </a:ext>
            </a:extLst>
          </p:cNvPr>
          <p:cNvSpPr txBox="1"/>
          <p:nvPr/>
        </p:nvSpPr>
        <p:spPr>
          <a:xfrm>
            <a:off x="4681074" y="5862722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1.5 Tesla or 3 Tesla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F93FA5-56E7-0D47-9F32-A3DE25ED34BB}"/>
              </a:ext>
            </a:extLst>
          </p:cNvPr>
          <p:cNvSpPr txBox="1"/>
          <p:nvPr/>
        </p:nvSpPr>
        <p:spPr>
          <a:xfrm>
            <a:off x="3746622" y="6165785"/>
            <a:ext cx="401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different subdetector technologies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790DF-EF60-C64E-9B01-61692DBF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70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415A-ED57-924F-9069-0B8A0352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499"/>
          </a:xfrm>
        </p:spPr>
        <p:txBody>
          <a:bodyPr>
            <a:noAutofit/>
          </a:bodyPr>
          <a:lstStyle/>
          <a:p>
            <a:r>
              <a:rPr lang="en-US" sz="3600" dirty="0"/>
              <a:t>Progress – Interaction Region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B6379-6844-2049-B456-75949CCC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71" y="4209075"/>
            <a:ext cx="4572000" cy="13819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 </a:t>
            </a:r>
            <a:r>
              <a:rPr lang="en-US" sz="1900" dirty="0"/>
              <a:t>Initiated with accelerator colleagues change request to shift forward IR magnets by 0.5 m to provide more space to detector </a:t>
            </a:r>
            <a:r>
              <a:rPr lang="en-US" sz="19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900" dirty="0">
                <a:sym typeface="Wingdings" pitchFamily="2" charset="2"/>
              </a:rPr>
              <a:t> -4.5 m to +5m</a:t>
            </a:r>
            <a:r>
              <a:rPr lang="en-US" sz="1900" dirty="0"/>
              <a:t> </a:t>
            </a:r>
          </a:p>
          <a:p>
            <a:pPr lvl="1"/>
            <a:r>
              <a:rPr lang="en-US" sz="1700" dirty="0"/>
              <a:t>approved and now new baseline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EDEB7-C3EB-994E-9B52-5466033A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EDC35-DE46-CE43-A3A2-1B1ED47F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878" y="953657"/>
            <a:ext cx="4183587" cy="316026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446310A-6A8E-4145-9CFC-B3F9800D04FD}"/>
              </a:ext>
            </a:extLst>
          </p:cNvPr>
          <p:cNvSpPr/>
          <p:nvPr/>
        </p:nvSpPr>
        <p:spPr>
          <a:xfrm>
            <a:off x="2026044" y="3079898"/>
            <a:ext cx="1319573" cy="5032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75861-F77A-F845-AF55-865E6C1F9759}"/>
              </a:ext>
            </a:extLst>
          </p:cNvPr>
          <p:cNvSpPr/>
          <p:nvPr/>
        </p:nvSpPr>
        <p:spPr>
          <a:xfrm rot="19397371">
            <a:off x="701596" y="3092766"/>
            <a:ext cx="1319573" cy="2959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552739-A6A2-AF47-9A31-9137BF05F7DE}"/>
              </a:ext>
            </a:extLst>
          </p:cNvPr>
          <p:cNvSpPr/>
          <p:nvPr/>
        </p:nvSpPr>
        <p:spPr>
          <a:xfrm rot="16200000">
            <a:off x="3406297" y="2603110"/>
            <a:ext cx="798786" cy="503227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17AF2-951C-0047-9A8D-CDFEE920956C}"/>
              </a:ext>
            </a:extLst>
          </p:cNvPr>
          <p:cNvSpPr/>
          <p:nvPr/>
        </p:nvSpPr>
        <p:spPr>
          <a:xfrm rot="20691698">
            <a:off x="1105018" y="2300764"/>
            <a:ext cx="798786" cy="33237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09631-6CFE-D249-BD25-6028A9E4B07D}"/>
              </a:ext>
            </a:extLst>
          </p:cNvPr>
          <p:cNvSpPr/>
          <p:nvPr/>
        </p:nvSpPr>
        <p:spPr>
          <a:xfrm>
            <a:off x="2606269" y="1692234"/>
            <a:ext cx="580419" cy="1387664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7766EC-C661-BE43-BDE9-9CB2159F7848}"/>
              </a:ext>
            </a:extLst>
          </p:cNvPr>
          <p:cNvCxnSpPr/>
          <p:nvPr/>
        </p:nvCxnSpPr>
        <p:spPr>
          <a:xfrm>
            <a:off x="3186688" y="2286001"/>
            <a:ext cx="4868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CD5525-475F-B847-81A6-1CB4B78E634C}"/>
              </a:ext>
            </a:extLst>
          </p:cNvPr>
          <p:cNvSpPr txBox="1"/>
          <p:nvPr/>
        </p:nvSpPr>
        <p:spPr>
          <a:xfrm>
            <a:off x="3673749" y="2147501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0.5 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A87ABE-D5F8-884B-A194-1DBCA7CC40FF}"/>
              </a:ext>
            </a:extLst>
          </p:cNvPr>
          <p:cNvCxnSpPr/>
          <p:nvPr/>
        </p:nvCxnSpPr>
        <p:spPr>
          <a:xfrm>
            <a:off x="28428" y="1025343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24E0F-5941-B14D-8C60-7ADD3F5B2922}"/>
              </a:ext>
            </a:extLst>
          </p:cNvPr>
          <p:cNvCxnSpPr>
            <a:cxnSpLocks/>
          </p:cNvCxnSpPr>
          <p:nvPr/>
        </p:nvCxnSpPr>
        <p:spPr>
          <a:xfrm>
            <a:off x="4564729" y="571500"/>
            <a:ext cx="7271" cy="6286499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68BDDD-086D-9041-B15E-E95691F5AFE6}"/>
              </a:ext>
            </a:extLst>
          </p:cNvPr>
          <p:cNvSpPr txBox="1"/>
          <p:nvPr/>
        </p:nvSpPr>
        <p:spPr>
          <a:xfrm>
            <a:off x="5930372" y="555479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+mj-lt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+mj-lt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+mj-lt"/>
              </a:rPr>
              <a:t> IR (IP-8)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9826C-777D-7B48-8776-32CFD1F40EFD}"/>
              </a:ext>
            </a:extLst>
          </p:cNvPr>
          <p:cNvSpPr txBox="1"/>
          <p:nvPr/>
        </p:nvSpPr>
        <p:spPr>
          <a:xfrm>
            <a:off x="1407572" y="56095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+mj-lt"/>
              </a:rPr>
              <a:t>1</a:t>
            </a:r>
            <a:r>
              <a:rPr lang="en-US" sz="2400" b="1" baseline="30000" dirty="0">
                <a:solidFill>
                  <a:srgbClr val="0432FF"/>
                </a:solidFill>
                <a:latin typeface="+mj-lt"/>
              </a:rPr>
              <a:t>st</a:t>
            </a:r>
            <a:r>
              <a:rPr lang="en-US" sz="2400" b="1" dirty="0">
                <a:solidFill>
                  <a:srgbClr val="0432FF"/>
                </a:solidFill>
                <a:latin typeface="+mj-lt"/>
              </a:rPr>
              <a:t> IR (IP-6)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CB6E5E-3FA9-8A46-9BE0-41444713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78" y="5430179"/>
            <a:ext cx="1903222" cy="13141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354AF0-97DD-864B-BDD3-FFD107A9559C}"/>
              </a:ext>
            </a:extLst>
          </p:cNvPr>
          <p:cNvSpPr txBox="1"/>
          <p:nvPr/>
        </p:nvSpPr>
        <p:spPr>
          <a:xfrm>
            <a:off x="4564728" y="4628394"/>
            <a:ext cx="454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focus enables: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low P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acceptance, DVCS on nuclei, Light ion tagging, Diffraction, improved Gluon imaging by detection of (A-1) nuclei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411888-8E4A-8345-B0E8-26379075CABD}"/>
              </a:ext>
            </a:extLst>
          </p:cNvPr>
          <p:cNvSpPr txBox="1"/>
          <p:nvPr/>
        </p:nvSpPr>
        <p:spPr>
          <a:xfrm>
            <a:off x="4564728" y="3381032"/>
            <a:ext cx="4548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/>
              <a:t>IR-8: </a:t>
            </a:r>
            <a:r>
              <a:rPr lang="en-US" b="1" dirty="0"/>
              <a:t>pre-conceptual </a:t>
            </a:r>
            <a:r>
              <a:rPr lang="en-US" dirty="0"/>
              <a:t>design with 35 </a:t>
            </a:r>
            <a:r>
              <a:rPr lang="en-US" dirty="0" err="1"/>
              <a:t>mr</a:t>
            </a:r>
            <a:r>
              <a:rPr lang="en-US" dirty="0"/>
              <a:t> crossing angle and secondary focus passed on to proto-collaborations for science complementary checks.</a:t>
            </a:r>
          </a:p>
        </p:txBody>
      </p:sp>
      <p:pic>
        <p:nvPicPr>
          <p:cNvPr id="26" name="4QeUhgG8WYTp_LdCi6Sq5Tf9vdnb7cSCE0N6-JQH2NS6JfssBLZPnnmM_YAReoJLOATc2VhlAoazvAEF9W0whkbgXMWe5EH9nNfjvxhRWEuZuvqwsFdvIppWim1ME6Tn4hfkiaM.png" descr="4QeUhgG8WYTp_LdCi6Sq5Tf9vdnb7cSCE0N6-JQH2NS6JfssBLZPnnmM_YAReoJLOATc2VhlAoazvAEF9W0whkbgXMWe5EH9nNfjvxhRWEuZuvqwsFdvIppWim1ME6Tn4hfkiaM.png">
            <a:extLst>
              <a:ext uri="{FF2B5EF4-FFF2-40B4-BE49-F238E27FC236}">
                <a16:creationId xmlns:a16="http://schemas.microsoft.com/office/drawing/2014/main" id="{BF799E05-DE4C-5944-9F2B-5421C81EC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342" y="1070691"/>
            <a:ext cx="4335451" cy="2153619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Forward acceptance not azimuthally symmetric because of electron quad">
            <a:extLst>
              <a:ext uri="{FF2B5EF4-FFF2-40B4-BE49-F238E27FC236}">
                <a16:creationId xmlns:a16="http://schemas.microsoft.com/office/drawing/2014/main" id="{608FC8FD-1E5D-3643-9330-B7024D5C2633}"/>
              </a:ext>
            </a:extLst>
          </p:cNvPr>
          <p:cNvSpPr txBox="1"/>
          <p:nvPr/>
        </p:nvSpPr>
        <p:spPr>
          <a:xfrm>
            <a:off x="7809190" y="2686092"/>
            <a:ext cx="1334810" cy="471924"/>
          </a:xfrm>
          <a:prstGeom prst="rect">
            <a:avLst/>
          </a:prstGeom>
          <a:ln w="254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133" b="0"/>
            </a:pPr>
            <a:r>
              <a:rPr sz="800" dirty="0"/>
              <a:t>Forward acceptance not azimuthally symmetric because of electron quad</a:t>
            </a:r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67893969-04BE-8E44-A72D-921212A26320}"/>
              </a:ext>
            </a:extLst>
          </p:cNvPr>
          <p:cNvSpPr/>
          <p:nvPr/>
        </p:nvSpPr>
        <p:spPr>
          <a:xfrm flipH="1" flipV="1">
            <a:off x="8725844" y="2234412"/>
            <a:ext cx="38146" cy="51797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Solenoid…">
            <a:extLst>
              <a:ext uri="{FF2B5EF4-FFF2-40B4-BE49-F238E27FC236}">
                <a16:creationId xmlns:a16="http://schemas.microsoft.com/office/drawing/2014/main" id="{DFF436C0-E58C-A44B-902D-4932838363FD}"/>
              </a:ext>
            </a:extLst>
          </p:cNvPr>
          <p:cNvSpPr txBox="1"/>
          <p:nvPr/>
        </p:nvSpPr>
        <p:spPr>
          <a:xfrm>
            <a:off x="4973958" y="2466953"/>
            <a:ext cx="50494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rPr sz="800" dirty="0"/>
              <a:t>Solenoid</a:t>
            </a:r>
          </a:p>
          <a:p>
            <a:pPr>
              <a:defRPr>
                <a:solidFill>
                  <a:schemeClr val="accent3"/>
                </a:solidFill>
              </a:defRPr>
            </a:pPr>
            <a:r>
              <a:rPr sz="800" dirty="0"/>
              <a:t>Dipole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800" dirty="0"/>
              <a:t>p Quad</a:t>
            </a:r>
          </a:p>
          <a:p>
            <a:pPr>
              <a:defRPr>
                <a:solidFill>
                  <a:srgbClr val="CD99FF"/>
                </a:solidFill>
              </a:defRPr>
            </a:pPr>
            <a:r>
              <a:rPr sz="800" dirty="0"/>
              <a:t>e Quad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C91CC60-E264-0E45-AEBF-C42DC3B0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89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BFFDC-17FE-4E48-8728-A02218EB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46964-B83D-6C49-A03B-98851C1E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4687" y="3574750"/>
            <a:ext cx="4865770" cy="3434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Status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Curved Right Arrow 10">
            <a:extLst>
              <a:ext uri="{FF2B5EF4-FFF2-40B4-BE49-F238E27FC236}">
                <a16:creationId xmlns:a16="http://schemas.microsoft.com/office/drawing/2014/main" id="{C47E4C04-4A49-F046-AACF-74FADBC55DBA}"/>
              </a:ext>
            </a:extLst>
          </p:cNvPr>
          <p:cNvSpPr/>
          <p:nvPr/>
        </p:nvSpPr>
        <p:spPr bwMode="auto">
          <a:xfrm>
            <a:off x="69662" y="470267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32846-71E1-004C-80D3-48C855A851F4}"/>
              </a:ext>
            </a:extLst>
          </p:cNvPr>
          <p:cNvSpPr txBox="1"/>
          <p:nvPr/>
        </p:nvSpPr>
        <p:spPr>
          <a:xfrm>
            <a:off x="541642" y="315549"/>
            <a:ext cx="5166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j-lt"/>
              </a:rPr>
              <a:t>January 2020: CD-0 &amp; site selection </a:t>
            </a:r>
            <a:r>
              <a:rPr lang="en-US" sz="2000" dirty="0">
                <a:latin typeface="+mj-lt"/>
                <a:sym typeface="Wingdings" pitchFamily="2" charset="2"/>
              </a:rPr>
              <a:t> BNL</a:t>
            </a:r>
          </a:p>
          <a:p>
            <a:r>
              <a:rPr lang="en-US" sz="20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June 28</a:t>
            </a:r>
            <a:r>
              <a:rPr lang="en-US" sz="2000" baseline="300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th</a:t>
            </a:r>
            <a:r>
              <a:rPr lang="en-US" sz="20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 2021: </a:t>
            </a:r>
            <a:r>
              <a:rPr lang="en-US" sz="2000" dirty="0">
                <a:solidFill>
                  <a:srgbClr val="0432FF"/>
                </a:solidFill>
                <a:latin typeface="+mj-lt"/>
              </a:rPr>
              <a:t>EIC received CD-1</a:t>
            </a:r>
            <a:endParaRPr lang="en-US" sz="2000" dirty="0">
              <a:solidFill>
                <a:srgbClr val="0432FF"/>
              </a:solidFill>
              <a:latin typeface="+mj-lt"/>
              <a:sym typeface="Wingdings" pitchFamily="2" charset="2"/>
            </a:endParaRP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0008CD33-E9B2-4A4F-98E3-A35424806BF9}"/>
              </a:ext>
            </a:extLst>
          </p:cNvPr>
          <p:cNvGraphicFramePr>
            <a:graphicFrameLocks noGrp="1"/>
          </p:cNvGraphicFramePr>
          <p:nvPr/>
        </p:nvGraphicFramePr>
        <p:xfrm>
          <a:off x="69662" y="909625"/>
          <a:ext cx="7644438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732">
                  <a:extLst>
                    <a:ext uri="{9D8B030D-6E8A-4147-A177-3AD203B41FA5}">
                      <a16:colId xmlns:a16="http://schemas.microsoft.com/office/drawing/2014/main" val="4088100529"/>
                    </a:ext>
                  </a:extLst>
                </a:gridCol>
                <a:gridCol w="2109853">
                  <a:extLst>
                    <a:ext uri="{9D8B030D-6E8A-4147-A177-3AD203B41FA5}">
                      <a16:colId xmlns:a16="http://schemas.microsoft.com/office/drawing/2014/main" val="4000952207"/>
                    </a:ext>
                  </a:extLst>
                </a:gridCol>
                <a:gridCol w="2109853">
                  <a:extLst>
                    <a:ext uri="{9D8B030D-6E8A-4147-A177-3AD203B41FA5}">
                      <a16:colId xmlns:a16="http://schemas.microsoft.com/office/drawing/2014/main" val="668395095"/>
                    </a:ext>
                  </a:extLst>
                </a:gridCol>
              </a:tblGrid>
              <a:tr h="26785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Accelerator Technical Reviews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-- Autumn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755421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Preliminary Design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854427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Proposals Submitted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768719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Selection of Project Detector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838946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Earned Value Tracking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677082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Clarify In-kind Deliverables - Agreements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Summer/Fall 2022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52137"/>
                  </a:ext>
                </a:extLst>
              </a:tr>
              <a:tr h="267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for CD-2 Approval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Baselining the project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265322"/>
                  </a:ext>
                </a:extLst>
              </a:tr>
              <a:tr h="5157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for CD-3 Approval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for 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CD-4  Early Project Completion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2024</a:t>
                      </a:r>
                    </a:p>
                    <a:p>
                      <a:pPr algn="r"/>
                      <a:endParaRPr lang="en-US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400" b="1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of Construction</a:t>
                      </a:r>
                    </a:p>
                    <a:p>
                      <a:pPr algn="r"/>
                      <a:endParaRPr lang="en-US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Start of Operation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058071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2D57C9-8F7A-6540-8F22-76F6170A673B}"/>
              </a:ext>
            </a:extLst>
          </p:cNvPr>
          <p:cNvCxnSpPr/>
          <p:nvPr/>
        </p:nvCxnSpPr>
        <p:spPr>
          <a:xfrm>
            <a:off x="5946668" y="3847844"/>
            <a:ext cx="0" cy="2701694"/>
          </a:xfrm>
          <a:prstGeom prst="line">
            <a:avLst/>
          </a:prstGeom>
          <a:ln w="28575">
            <a:solidFill>
              <a:srgbClr val="00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F2D9589-131E-EF46-8FF6-6DEC318BBAB9}"/>
              </a:ext>
            </a:extLst>
          </p:cNvPr>
          <p:cNvSpPr/>
          <p:nvPr/>
        </p:nvSpPr>
        <p:spPr>
          <a:xfrm>
            <a:off x="5946668" y="4737697"/>
            <a:ext cx="194182" cy="98191"/>
          </a:xfrm>
          <a:prstGeom prst="rightArrow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6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A5280-78DE-412B-8B52-2E04914C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347950"/>
            <a:ext cx="4752446" cy="31120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Worldwide Interest in EIC Physics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EA49C-B1C3-49A5-99F4-11A56DD05104}"/>
              </a:ext>
            </a:extLst>
          </p:cNvPr>
          <p:cNvSpPr txBox="1">
            <a:spLocks/>
          </p:cNvSpPr>
          <p:nvPr/>
        </p:nvSpPr>
        <p:spPr>
          <a:xfrm>
            <a:off x="-46763" y="875234"/>
            <a:ext cx="6594432" cy="900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700" dirty="0">
                <a:solidFill>
                  <a:srgbClr val="0432FF"/>
                </a:solidFill>
                <a:latin typeface="+mj-lt"/>
              </a:rPr>
              <a:t>Formed 2016</a:t>
            </a:r>
            <a:r>
              <a:rPr lang="is-IS" sz="1700" dirty="0">
                <a:latin typeface="+mj-lt"/>
              </a:rPr>
              <a:t> </a:t>
            </a:r>
          </a:p>
          <a:p>
            <a:pPr algn="l"/>
            <a:r>
              <a:rPr lang="is-IS" sz="1700" b="0" dirty="0">
                <a:latin typeface="+mj-lt"/>
              </a:rPr>
              <a:t>November 2021: 1298 collaborators </a:t>
            </a:r>
            <a:r>
              <a:rPr lang="is-IS" sz="1700" b="0" dirty="0"/>
              <a:t>36 countries, 264 institutions </a:t>
            </a:r>
            <a:r>
              <a:rPr lang="is-IS" sz="1700" b="0" dirty="0">
                <a:latin typeface="+mj-lt"/>
              </a:rPr>
              <a:t>(Exp. 799, Theorists 324, Acc. Sci. 161),  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700" b="0" dirty="0">
                <a:solidFill>
                  <a:srgbClr val="000000"/>
                </a:solidFill>
                <a:latin typeface="+mj-lt"/>
              </a:rPr>
              <a:t>Size of EICUG has continuously grown since its formation, especially after the award of CD0 / site-selection.</a:t>
            </a:r>
          </a:p>
          <a:p>
            <a:pPr marL="285750" indent="-285750" algn="l">
              <a:spcAft>
                <a:spcPts val="6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700" b="0" dirty="0">
                <a:solidFill>
                  <a:srgbClr val="000000"/>
                </a:solidFill>
                <a:latin typeface="+mj-lt"/>
              </a:rPr>
              <a:t>Expect growth to continue through the phases </a:t>
            </a:r>
          </a:p>
          <a:p>
            <a:pPr algn="l">
              <a:spcAft>
                <a:spcPts val="600"/>
              </a:spcAft>
              <a:buClr>
                <a:srgbClr val="0432FF"/>
              </a:buClr>
            </a:pPr>
            <a:r>
              <a:rPr lang="en-US" sz="1700" b="0" dirty="0">
                <a:solidFill>
                  <a:srgbClr val="000000"/>
                </a:solidFill>
                <a:latin typeface="+mj-lt"/>
              </a:rPr>
              <a:t>     of the EIC project.</a:t>
            </a:r>
          </a:p>
          <a:p>
            <a:pPr algn="l"/>
            <a:endParaRPr lang="en-US" sz="1700" b="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E5F45-2668-4EB5-8C06-61F4F7DA12C8}"/>
              </a:ext>
            </a:extLst>
          </p:cNvPr>
          <p:cNvSpPr txBox="1"/>
          <p:nvPr/>
        </p:nvSpPr>
        <p:spPr>
          <a:xfrm>
            <a:off x="766193" y="3059668"/>
            <a:ext cx="336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E5F962-331A-4E64-996A-A555F0853C93}"/>
              </a:ext>
            </a:extLst>
          </p:cNvPr>
          <p:cNvSpPr/>
          <p:nvPr/>
        </p:nvSpPr>
        <p:spPr>
          <a:xfrm>
            <a:off x="20220" y="530637"/>
            <a:ext cx="4115229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+mj-lt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500549-D8E6-2240-90E6-D2DA779810DC}"/>
              </a:ext>
            </a:extLst>
          </p:cNvPr>
          <p:cNvSpPr txBox="1"/>
          <p:nvPr/>
        </p:nvSpPr>
        <p:spPr>
          <a:xfrm>
            <a:off x="4752446" y="2643813"/>
            <a:ext cx="43915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Experimental Program Activities:</a:t>
            </a:r>
            <a:endParaRPr lang="en-US" sz="2000" dirty="0">
              <a:solidFill>
                <a:srgbClr val="322F31"/>
              </a:solidFill>
              <a:latin typeface="+mj-lt"/>
              <a:ea typeface="Comic Sans MS" charset="0"/>
              <a:cs typeface="Comic Sans MS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BNL and TJNAF Jointly Leading Process to Select Project Detector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2020: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Call for Expressions of Interest (EOI)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https://www.bnl.gov/eic/EOI.php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2021: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March 2021: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for Collaboration Proposals for       Detectors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https://www.bnl.gov/eic/CFC.php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Deadline: 1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December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Decision on Project Detector March 2022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Formation of 3 proto-collaborations started right after call was issued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ATHENA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https://sites.temple.edu/eicatip6/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CORE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https://eic.jlab.org/core/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ECCE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https://www.ecce-eic.org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700BC049-370E-9545-9FB3-A29AF53A25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5" t="6189" b="7028"/>
          <a:stretch/>
        </p:blipFill>
        <p:spPr>
          <a:xfrm>
            <a:off x="6333292" y="566384"/>
            <a:ext cx="2736443" cy="2164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52145-5C66-564B-8610-142845F08DA9}"/>
              </a:ext>
            </a:extLst>
          </p:cNvPr>
          <p:cNvSpPr txBox="1"/>
          <p:nvPr/>
        </p:nvSpPr>
        <p:spPr>
          <a:xfrm>
            <a:off x="6625057" y="12946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31%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D6655-C38C-104D-B963-C56B7417EBDE}"/>
              </a:ext>
            </a:extLst>
          </p:cNvPr>
          <p:cNvSpPr txBox="1"/>
          <p:nvPr/>
        </p:nvSpPr>
        <p:spPr>
          <a:xfrm>
            <a:off x="7378349" y="19692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35%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A4148-B34A-DC4B-B0BF-4C830A30869E}"/>
              </a:ext>
            </a:extLst>
          </p:cNvPr>
          <p:cNvSpPr txBox="1"/>
          <p:nvPr/>
        </p:nvSpPr>
        <p:spPr>
          <a:xfrm>
            <a:off x="7378349" y="9496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25%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EB33E-0E1E-FE42-B494-2FC7B10DBBAB}"/>
              </a:ext>
            </a:extLst>
          </p:cNvPr>
          <p:cNvSpPr txBox="1"/>
          <p:nvPr/>
        </p:nvSpPr>
        <p:spPr>
          <a:xfrm>
            <a:off x="7968018" y="1381805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9%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7E643-C72E-6B45-A343-F9242C8F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8C42B-6C40-DD4F-8994-A70F6464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4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9">
            <a:extLst>
              <a:ext uri="{FF2B5EF4-FFF2-40B4-BE49-F238E27FC236}">
                <a16:creationId xmlns:a16="http://schemas.microsoft.com/office/drawing/2014/main" id="{32E94F96-7010-304A-9510-C9BA7EF5FE7A}"/>
              </a:ext>
            </a:extLst>
          </p:cNvPr>
          <p:cNvSpPr>
            <a:spLocks/>
          </p:cNvSpPr>
          <p:nvPr/>
        </p:nvSpPr>
        <p:spPr bwMode="auto">
          <a:xfrm>
            <a:off x="154519" y="3374099"/>
            <a:ext cx="8775700" cy="723900"/>
          </a:xfrm>
          <a:prstGeom prst="rect">
            <a:avLst/>
          </a:prstGeom>
          <a:solidFill>
            <a:srgbClr val="FF6FCF">
              <a:alpha val="25000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32B20-9E7E-5448-87EC-17F1C094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72DE2-1758-D347-A6DF-4CEB69CA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Cambridge HEP Seminar, February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91DEB-0003-D24E-B9C0-F8934CF8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9F051F-C5A4-7941-9536-719B73BF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Imaging Quarks and Gluons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5627D9-CC0D-DF4B-A98D-3B77473814B0}"/>
              </a:ext>
            </a:extLst>
          </p:cNvPr>
          <p:cNvSpPr>
            <a:spLocks/>
          </p:cNvSpPr>
          <p:nvPr/>
        </p:nvSpPr>
        <p:spPr bwMode="auto">
          <a:xfrm>
            <a:off x="186271" y="1436828"/>
            <a:ext cx="8775700" cy="19304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16EC8F6A-89DB-3640-B54F-9DA50C5C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1" y="1932128"/>
            <a:ext cx="876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9">
            <a:extLst>
              <a:ext uri="{FF2B5EF4-FFF2-40B4-BE49-F238E27FC236}">
                <a16:creationId xmlns:a16="http://schemas.microsoft.com/office/drawing/2014/main" id="{AE132932-2912-4446-B325-20BBA8990949}"/>
              </a:ext>
            </a:extLst>
          </p:cNvPr>
          <p:cNvSpPr>
            <a:spLocks/>
          </p:cNvSpPr>
          <p:nvPr/>
        </p:nvSpPr>
        <p:spPr bwMode="auto">
          <a:xfrm>
            <a:off x="922871" y="2198828"/>
            <a:ext cx="1571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transv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. mom. dep. PDF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32BA09C9-948F-3D49-8AFE-CF8C17090FAE}"/>
              </a:ext>
            </a:extLst>
          </p:cNvPr>
          <p:cNvSpPr>
            <a:spLocks/>
          </p:cNvSpPr>
          <p:nvPr/>
        </p:nvSpPr>
        <p:spPr bwMode="auto">
          <a:xfrm>
            <a:off x="211671" y="2236928"/>
            <a:ext cx="481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2+1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D83F7FC3-A8F7-814F-AF3B-FADE7627FF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2721" y="1359040"/>
            <a:ext cx="273050" cy="5603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4" name="Picture 32">
            <a:extLst>
              <a:ext uri="{FF2B5EF4-FFF2-40B4-BE49-F238E27FC236}">
                <a16:creationId xmlns:a16="http://schemas.microsoft.com/office/drawing/2014/main" id="{8241C073-6E6B-FB40-ADFB-D32F5BEC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84" y="1446353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3">
            <a:extLst>
              <a:ext uri="{FF2B5EF4-FFF2-40B4-BE49-F238E27FC236}">
                <a16:creationId xmlns:a16="http://schemas.microsoft.com/office/drawing/2014/main" id="{D9C579CB-A23D-6C4E-9CAA-2FE86D98C702}"/>
              </a:ext>
            </a:extLst>
          </p:cNvPr>
          <p:cNvSpPr>
            <a:spLocks/>
          </p:cNvSpPr>
          <p:nvPr/>
        </p:nvSpPr>
        <p:spPr bwMode="auto">
          <a:xfrm>
            <a:off x="1049871" y="2414728"/>
            <a:ext cx="1338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semi-inclusive DIS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AE26D765-2A06-F448-97A5-A1302887024F}"/>
              </a:ext>
            </a:extLst>
          </p:cNvPr>
          <p:cNvSpPr>
            <a:spLocks/>
          </p:cNvSpPr>
          <p:nvPr/>
        </p:nvSpPr>
        <p:spPr bwMode="auto">
          <a:xfrm>
            <a:off x="184150" y="753167"/>
            <a:ext cx="8775700" cy="677311"/>
          </a:xfrm>
          <a:prstGeom prst="rect">
            <a:avLst/>
          </a:prstGeom>
          <a:solidFill>
            <a:srgbClr val="FFFA83">
              <a:alpha val="39999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6CD12E57-3F48-5843-B22C-18FD4068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391062"/>
            <a:ext cx="444500" cy="2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3833F5C6-4051-CE46-9673-FD1F51F0D31A}"/>
              </a:ext>
            </a:extLst>
          </p:cNvPr>
          <p:cNvSpPr>
            <a:spLocks/>
          </p:cNvSpPr>
          <p:nvPr/>
        </p:nvSpPr>
        <p:spPr bwMode="auto">
          <a:xfrm>
            <a:off x="2548715" y="3606964"/>
            <a:ext cx="1093788" cy="1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parton</a:t>
            </a:r>
            <a:r>
              <a: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densities</a:t>
            </a: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B43434B-1826-8742-BBD4-937CF8B4BCEA}"/>
              </a:ext>
            </a:extLst>
          </p:cNvPr>
          <p:cNvSpPr>
            <a:spLocks/>
          </p:cNvSpPr>
          <p:nvPr/>
        </p:nvSpPr>
        <p:spPr bwMode="auto">
          <a:xfrm>
            <a:off x="209550" y="1024078"/>
            <a:ext cx="481013" cy="2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4+1-D</a:t>
            </a:r>
          </a:p>
        </p:txBody>
      </p:sp>
      <p:pic>
        <p:nvPicPr>
          <p:cNvPr id="24" name="Picture 60">
            <a:extLst>
              <a:ext uri="{FF2B5EF4-FFF2-40B4-BE49-F238E27FC236}">
                <a16:creationId xmlns:a16="http://schemas.microsoft.com/office/drawing/2014/main" id="{71CEFB04-E0FF-0043-BAEA-373A9308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44" y="1132549"/>
            <a:ext cx="151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61">
            <a:extLst>
              <a:ext uri="{FF2B5EF4-FFF2-40B4-BE49-F238E27FC236}">
                <a16:creationId xmlns:a16="http://schemas.microsoft.com/office/drawing/2014/main" id="{3C22CD7C-7CA3-6246-9ED1-1DE03A8FB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957" y="2627974"/>
            <a:ext cx="287338" cy="7096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FA6CB19C-55BD-BE4E-ACC5-970CA31FB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3194" y="2650199"/>
            <a:ext cx="290513" cy="6683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" name="Picture 63">
            <a:extLst>
              <a:ext uri="{FF2B5EF4-FFF2-40B4-BE49-F238E27FC236}">
                <a16:creationId xmlns:a16="http://schemas.microsoft.com/office/drawing/2014/main" id="{428BD0A8-4011-334F-902E-565E5D91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57" y="2737512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4">
            <a:extLst>
              <a:ext uri="{FF2B5EF4-FFF2-40B4-BE49-F238E27FC236}">
                <a16:creationId xmlns:a16="http://schemas.microsoft.com/office/drawing/2014/main" id="{6FA0DF2D-5CC7-F143-8225-B590E249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07" y="2723224"/>
            <a:ext cx="571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5">
            <a:extLst>
              <a:ext uri="{FF2B5EF4-FFF2-40B4-BE49-F238E27FC236}">
                <a16:creationId xmlns:a16="http://schemas.microsoft.com/office/drawing/2014/main" id="{BFB2F570-B5CB-4147-A14B-2429F2BE9399}"/>
              </a:ext>
            </a:extLst>
          </p:cNvPr>
          <p:cNvSpPr>
            <a:spLocks/>
          </p:cNvSpPr>
          <p:nvPr/>
        </p:nvSpPr>
        <p:spPr bwMode="auto">
          <a:xfrm>
            <a:off x="211669" y="3545549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E0C7A26C-F137-1A4C-B9DE-D59A0304C9EB}"/>
              </a:ext>
            </a:extLst>
          </p:cNvPr>
          <p:cNvSpPr>
            <a:spLocks/>
          </p:cNvSpPr>
          <p:nvPr/>
        </p:nvSpPr>
        <p:spPr bwMode="auto">
          <a:xfrm>
            <a:off x="2392894" y="818224"/>
            <a:ext cx="1357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Wigner function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90434E-DF11-9941-957B-14D8B774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38" y="1932140"/>
            <a:ext cx="88953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241428-2B1E-6444-8287-A1E1D0592AE4}"/>
              </a:ext>
            </a:extLst>
          </p:cNvPr>
          <p:cNvSpPr>
            <a:spLocks/>
          </p:cNvSpPr>
          <p:nvPr/>
        </p:nvSpPr>
        <p:spPr bwMode="auto">
          <a:xfrm>
            <a:off x="3559362" y="2198840"/>
            <a:ext cx="1464556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impact par. dep. PDF</a:t>
            </a:r>
          </a:p>
        </p:txBody>
      </p:sp>
      <p:pic>
        <p:nvPicPr>
          <p:cNvPr id="39" name="Picture 37">
            <a:extLst>
              <a:ext uri="{FF2B5EF4-FFF2-40B4-BE49-F238E27FC236}">
                <a16:creationId xmlns:a16="http://schemas.microsoft.com/office/drawing/2014/main" id="{ED90C982-5B77-DE4E-B745-717E974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84" y="1440015"/>
            <a:ext cx="571844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38">
            <a:extLst>
              <a:ext uri="{FF2B5EF4-FFF2-40B4-BE49-F238E27FC236}">
                <a16:creationId xmlns:a16="http://schemas.microsoft.com/office/drawing/2014/main" id="{EF9DE9A2-55D9-D241-BC8F-B8FAB225EB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37124" y="1359052"/>
            <a:ext cx="252564" cy="5286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41" name="Line 39">
            <a:extLst>
              <a:ext uri="{FF2B5EF4-FFF2-40B4-BE49-F238E27FC236}">
                <a16:creationId xmlns:a16="http://schemas.microsoft.com/office/drawing/2014/main" id="{CFDE37C2-A018-224D-9420-05B051230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9139" y="2062315"/>
            <a:ext cx="1205638" cy="7938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3244CDC5-1DF6-9744-B2F1-71F61D08FEE9}"/>
              </a:ext>
            </a:extLst>
          </p:cNvPr>
          <p:cNvSpPr>
            <a:spLocks/>
          </p:cNvSpPr>
          <p:nvPr/>
        </p:nvSpPr>
        <p:spPr bwMode="auto">
          <a:xfrm>
            <a:off x="2495097" y="1828952"/>
            <a:ext cx="10722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not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 related by</a:t>
            </a:r>
          </a:p>
          <a:p>
            <a:pPr>
              <a:spcBef>
                <a:spcPts val="500"/>
              </a:spcBef>
            </a:pP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Fourier transf.</a:t>
            </a:r>
          </a:p>
        </p:txBody>
      </p:sp>
      <p:grpSp>
        <p:nvGrpSpPr>
          <p:cNvPr id="44" name="Group 49">
            <a:extLst>
              <a:ext uri="{FF2B5EF4-FFF2-40B4-BE49-F238E27FC236}">
                <a16:creationId xmlns:a16="http://schemas.microsoft.com/office/drawing/2014/main" id="{0CCDAA46-563A-5346-8AB7-9CB13257937D}"/>
              </a:ext>
            </a:extLst>
          </p:cNvPr>
          <p:cNvGrpSpPr>
            <a:grpSpLocks/>
          </p:cNvGrpSpPr>
          <p:nvPr/>
        </p:nvGrpSpPr>
        <p:grpSpPr bwMode="auto">
          <a:xfrm>
            <a:off x="5460410" y="1936372"/>
            <a:ext cx="1196508" cy="1841500"/>
            <a:chOff x="-169" y="0"/>
            <a:chExt cx="753" cy="1160"/>
          </a:xfrm>
        </p:grpSpPr>
        <p:pic>
          <p:nvPicPr>
            <p:cNvPr id="47" name="Picture 43">
              <a:extLst>
                <a:ext uri="{FF2B5EF4-FFF2-40B4-BE49-F238E27FC236}">
                  <a16:creationId xmlns:a16="http://schemas.microsoft.com/office/drawing/2014/main" id="{F6B9B64B-1F9E-A24C-ABBC-60D8DAA4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935"/>
              <a:ext cx="2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9F1C56A8-93A8-944F-9BDA-BB5F2430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" y="1044"/>
              <a:ext cx="54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form factor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00B844-7250-DF44-926E-6BFCCF5F0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4" cy="927"/>
              <a:chOff x="0" y="0"/>
              <a:chExt cx="584" cy="927"/>
            </a:xfrm>
          </p:grpSpPr>
          <p:pic>
            <p:nvPicPr>
              <p:cNvPr id="50" name="Picture 45">
                <a:extLst>
                  <a:ext uri="{FF2B5EF4-FFF2-40B4-BE49-F238E27FC236}">
                    <a16:creationId xmlns:a16="http://schemas.microsoft.com/office/drawing/2014/main" id="{9F6F5CB3-FBD3-DD45-BC3D-D9455CD2A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6">
                <a:extLst>
                  <a:ext uri="{FF2B5EF4-FFF2-40B4-BE49-F238E27FC236}">
                    <a16:creationId xmlns:a16="http://schemas.microsoft.com/office/drawing/2014/main" id="{2ED9EB8C-8761-784C-88EC-6D97C60A7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" y="392"/>
                <a:ext cx="239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Line 47">
                <a:extLst>
                  <a:ext uri="{FF2B5EF4-FFF2-40B4-BE49-F238E27FC236}">
                    <a16:creationId xmlns:a16="http://schemas.microsoft.com/office/drawing/2014/main" id="{78F7941D-18B9-7845-84E2-3825030FD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" y="155"/>
                <a:ext cx="17" cy="77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5" name="Line 50">
            <a:extLst>
              <a:ext uri="{FF2B5EF4-FFF2-40B4-BE49-F238E27FC236}">
                <a16:creationId xmlns:a16="http://schemas.microsoft.com/office/drawing/2014/main" id="{C7650D6F-919C-3F42-858F-F387A03E82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1468" y="2060197"/>
            <a:ext cx="675320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" name="Picture 51">
            <a:extLst>
              <a:ext uri="{FF2B5EF4-FFF2-40B4-BE49-F238E27FC236}">
                <a16:creationId xmlns:a16="http://schemas.microsoft.com/office/drawing/2014/main" id="{E264E7E3-C0D6-E448-A16F-A3929926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06" y="1796672"/>
            <a:ext cx="5211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557E73-9EEA-7A4D-87E3-22CE512F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18" y="1925791"/>
            <a:ext cx="91516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5CA4BD6-5D5E-944C-A4DF-0BCF9AE74667}"/>
              </a:ext>
            </a:extLst>
          </p:cNvPr>
          <p:cNvSpPr>
            <a:spLocks/>
          </p:cNvSpPr>
          <p:nvPr/>
        </p:nvSpPr>
        <p:spPr bwMode="auto">
          <a:xfrm>
            <a:off x="7434812" y="2192491"/>
            <a:ext cx="11566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generalized PDF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F8F10-5D71-4441-9D4B-A2D3CF360105}"/>
              </a:ext>
            </a:extLst>
          </p:cNvPr>
          <p:cNvSpPr>
            <a:spLocks/>
          </p:cNvSpPr>
          <p:nvPr/>
        </p:nvSpPr>
        <p:spPr bwMode="auto">
          <a:xfrm>
            <a:off x="7358549" y="2421091"/>
            <a:ext cx="14124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exclusive processes</a:t>
            </a:r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D54745A2-1494-6143-B957-03FAD76E0B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773863" y="2060729"/>
            <a:ext cx="695903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B362C7-2D95-394C-ADAC-273EF56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47" y="1798791"/>
            <a:ext cx="52113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ig02-1">
            <a:extLst>
              <a:ext uri="{FF2B5EF4-FFF2-40B4-BE49-F238E27FC236}">
                <a16:creationId xmlns:a16="http://schemas.microsoft.com/office/drawing/2014/main" id="{AB7C54F9-A164-654D-87C1-ECC205C3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75230" y="2907035"/>
            <a:ext cx="742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5C8316F-D154-8D4D-B877-5FB9A13FA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3275" y="3382531"/>
            <a:ext cx="1097280" cy="925830"/>
          </a:xfrm>
          <a:prstGeom prst="rect">
            <a:avLst/>
          </a:prstGeom>
        </p:spPr>
      </p:pic>
      <p:pic>
        <p:nvPicPr>
          <p:cNvPr id="61" name="Picture 60" descr="plot-gpdHGb.eps">
            <a:extLst>
              <a:ext uri="{FF2B5EF4-FFF2-40B4-BE49-F238E27FC236}">
                <a16:creationId xmlns:a16="http://schemas.microsoft.com/office/drawing/2014/main" id="{8A78C0DB-9329-6449-9DE1-007D70D29A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56" y="2416316"/>
            <a:ext cx="1047750" cy="688975"/>
          </a:xfrm>
          <a:prstGeom prst="rect">
            <a:avLst/>
          </a:prstGeom>
        </p:spPr>
      </p:pic>
      <p:pic>
        <p:nvPicPr>
          <p:cNvPr id="62" name="Picture 16" descr="spddt_fig">
            <a:extLst>
              <a:ext uri="{FF2B5EF4-FFF2-40B4-BE49-F238E27FC236}">
                <a16:creationId xmlns:a16="http://schemas.microsoft.com/office/drawing/2014/main" id="{4749C652-EA99-A04D-A020-D8F9113B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t="5919" b="5919"/>
          <a:stretch>
            <a:fillRect/>
          </a:stretch>
        </p:blipFill>
        <p:spPr bwMode="auto">
          <a:xfrm>
            <a:off x="7186615" y="2618839"/>
            <a:ext cx="1570036" cy="1002334"/>
          </a:xfrm>
          <a:prstGeom prst="rect">
            <a:avLst/>
          </a:prstGeom>
          <a:noFill/>
        </p:spPr>
      </p:pic>
      <p:pic>
        <p:nvPicPr>
          <p:cNvPr id="63" name="Picture 62" descr="tmd_profile_final.eps">
            <a:extLst>
              <a:ext uri="{FF2B5EF4-FFF2-40B4-BE49-F238E27FC236}">
                <a16:creationId xmlns:a16="http://schemas.microsoft.com/office/drawing/2014/main" id="{06A0725B-F19B-774B-9F18-78E77D5E42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" y="2429544"/>
            <a:ext cx="1422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139297-EDA3-C242-BB2E-04191F1D159C}"/>
              </a:ext>
            </a:extLst>
          </p:cNvPr>
          <p:cNvSpPr txBox="1"/>
          <p:nvPr/>
        </p:nvSpPr>
        <p:spPr>
          <a:xfrm>
            <a:off x="3955313" y="871870"/>
            <a:ext cx="33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QCD genetic map of nucleons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974D8-ACF3-B24A-B4A6-E1A8273506AB}"/>
              </a:ext>
            </a:extLst>
          </p:cNvPr>
          <p:cNvSpPr txBox="1"/>
          <p:nvPr/>
        </p:nvSpPr>
        <p:spPr>
          <a:xfrm>
            <a:off x="262542" y="4457882"/>
            <a:ext cx="869327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latin typeface="+mj-lt"/>
              </a:rPr>
              <a:t>MCs will be critical to extract the physics from the EIC data</a:t>
            </a:r>
          </a:p>
          <a:p>
            <a:pPr algn="l"/>
            <a:endParaRPr lang="en-US" sz="2200" dirty="0">
              <a:latin typeface="+mj-lt"/>
            </a:endParaRPr>
          </a:p>
          <a:p>
            <a:pPr algn="ctr"/>
            <a:r>
              <a:rPr lang="en-US" sz="2200" dirty="0">
                <a:latin typeface="+mj-lt"/>
              </a:rPr>
              <a:t>need MC, which integrate the beam effects, i.e. crossing angle, </a:t>
            </a:r>
          </a:p>
          <a:p>
            <a:pPr algn="ctr"/>
            <a:r>
              <a:rPr lang="en-US" sz="2200" dirty="0">
                <a:latin typeface="+mj-lt"/>
              </a:rPr>
              <a:t>and physics we want  to measure to provide unbiased/unfolded data </a:t>
            </a:r>
          </a:p>
          <a:p>
            <a:pPr algn="ctr"/>
            <a:r>
              <a:rPr lang="en-US" sz="2200" dirty="0">
                <a:latin typeface="+mj-lt"/>
              </a:rPr>
              <a:t>to theory community</a:t>
            </a:r>
          </a:p>
        </p:txBody>
      </p:sp>
    </p:spTree>
    <p:extLst>
      <p:ext uri="{BB962C8B-B14F-4D97-AF65-F5344CB8AC3E}">
        <p14:creationId xmlns:p14="http://schemas.microsoft.com/office/powerpoint/2010/main" val="28477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4B740-5A7B-C449-B640-1CD7DDE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349F5-1424-4442-B6EF-DCEF5542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Cambridge HEP Seminar, February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72F14-286D-0C4A-8104-6F5534B1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7AE2D-2848-F24D-B04A-278F07FF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SIDIS@EIC Can Teach 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C0673-BE4B-3F40-BFE5-FA00D621D1E0}"/>
              </a:ext>
            </a:extLst>
          </p:cNvPr>
          <p:cNvGrpSpPr/>
          <p:nvPr/>
        </p:nvGrpSpPr>
        <p:grpSpPr>
          <a:xfrm>
            <a:off x="0" y="465403"/>
            <a:ext cx="5191281" cy="3925964"/>
            <a:chOff x="0" y="457165"/>
            <a:chExt cx="5191281" cy="39259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74A9D-D0DC-4448-A382-53FE8579E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90" t="3101" r="6391" b="12713"/>
            <a:stretch/>
          </p:blipFill>
          <p:spPr>
            <a:xfrm>
              <a:off x="0" y="457165"/>
              <a:ext cx="5191281" cy="39259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86D3E-9C88-B948-8482-8B18F3A0AE51}"/>
                </a:ext>
              </a:extLst>
            </p:cNvPr>
            <p:cNvSpPr txBox="1"/>
            <p:nvPr/>
          </p:nvSpPr>
          <p:spPr>
            <a:xfrm>
              <a:off x="2748364" y="3137175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5 GeV x 100 GeV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492D1-C3B3-504E-BABD-7CC3466A899C}"/>
              </a:ext>
            </a:extLst>
          </p:cNvPr>
          <p:cNvGrpSpPr/>
          <p:nvPr/>
        </p:nvGrpSpPr>
        <p:grpSpPr>
          <a:xfrm>
            <a:off x="4029740" y="2959914"/>
            <a:ext cx="5114260" cy="3909632"/>
            <a:chOff x="4029740" y="2918724"/>
            <a:chExt cx="5114260" cy="39096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8E688F-A3C9-9146-B56F-5573A03E1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29" t="2481" r="7231" b="13489"/>
            <a:stretch/>
          </p:blipFill>
          <p:spPr>
            <a:xfrm>
              <a:off x="4029740" y="2918724"/>
              <a:ext cx="5114260" cy="39096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FEE9-7517-704E-99CF-6DF1DA362257}"/>
                </a:ext>
              </a:extLst>
            </p:cNvPr>
            <p:cNvSpPr txBox="1"/>
            <p:nvPr/>
          </p:nvSpPr>
          <p:spPr>
            <a:xfrm>
              <a:off x="6784902" y="5677786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20 GeV x 250 GeV</a:t>
              </a:r>
            </a:p>
          </p:txBody>
        </p:sp>
      </p:grpSp>
      <p:sp>
        <p:nvSpPr>
          <p:cNvPr id="17" name="AutoShape 49">
            <a:extLst>
              <a:ext uri="{FF2B5EF4-FFF2-40B4-BE49-F238E27FC236}">
                <a16:creationId xmlns:a16="http://schemas.microsoft.com/office/drawing/2014/main" id="{3C5D721A-3E6D-B64C-ACCD-688563B46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66" y="5129031"/>
            <a:ext cx="536475" cy="3637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100000">
                <a:srgbClr val="0000FF"/>
              </a:gs>
              <a:gs pos="0">
                <a:srgbClr val="0000FF">
                  <a:alpha val="64000"/>
                </a:srgbClr>
              </a:gs>
              <a:gs pos="5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C1112-A9A5-854A-A1BB-E22CC2590C49}"/>
              </a:ext>
            </a:extLst>
          </p:cNvPr>
          <p:cNvSpPr txBox="1"/>
          <p:nvPr/>
        </p:nvSpPr>
        <p:spPr>
          <a:xfrm>
            <a:off x="690212" y="5004174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very precise 3d cross section</a:t>
            </a:r>
          </a:p>
          <a:p>
            <a:pPr algn="l"/>
            <a:r>
              <a:rPr lang="en-US" dirty="0">
                <a:latin typeface="+mj-lt"/>
              </a:rPr>
              <a:t>covering a wide kinematics in</a:t>
            </a:r>
          </a:p>
          <a:p>
            <a:pPr algn="l"/>
            <a:r>
              <a:rPr lang="en-US" dirty="0">
                <a:latin typeface="+mj-lt"/>
              </a:rPr>
              <a:t>z,x,Q</a:t>
            </a:r>
            <a:r>
              <a:rPr lang="en-US" baseline="30000" dirty="0">
                <a:latin typeface="+mj-lt"/>
              </a:rPr>
              <a:t>2</a:t>
            </a:r>
          </a:p>
        </p:txBody>
      </p:sp>
      <p:pic>
        <p:nvPicPr>
          <p:cNvPr id="18" name="Picture 17" descr="sidis-diagram.eps">
            <a:extLst>
              <a:ext uri="{FF2B5EF4-FFF2-40B4-BE49-F238E27FC236}">
                <a16:creationId xmlns:a16="http://schemas.microsoft.com/office/drawing/2014/main" id="{105985BD-A84C-6B45-AB58-2696D3B4E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051562"/>
            <a:ext cx="1990282" cy="1342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EB9A66-2655-2346-A53D-0AFF356DC5AE}"/>
              </a:ext>
            </a:extLst>
          </p:cNvPr>
          <p:cNvSpPr txBox="1"/>
          <p:nvPr/>
        </p:nvSpPr>
        <p:spPr>
          <a:xfrm>
            <a:off x="6108509" y="720095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(SI)DIS:</a:t>
            </a:r>
          </a:p>
        </p:txBody>
      </p:sp>
    </p:spTree>
    <p:extLst>
      <p:ext uri="{BB962C8B-B14F-4D97-AF65-F5344CB8AC3E}">
        <p14:creationId xmlns:p14="http://schemas.microsoft.com/office/powerpoint/2010/main" val="20512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24573-3F4C-8742-9510-23B63284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450"/>
            <a:ext cx="5600700" cy="37147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AEE82-8ACD-C442-9566-F83D5CC8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BC2E5-63D7-994D-9CD3-799C6512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Cambridge HEP Seminar, February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FDE4-62E0-7B40-8E14-FE03F28C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C7C337-5B6F-B646-8E24-52649C51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Constrain from SIDIS@EIC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932C2-AF20-A742-B113-E7ACB32BE5A6}"/>
              </a:ext>
            </a:extLst>
          </p:cNvPr>
          <p:cNvSpPr txBox="1"/>
          <p:nvPr/>
        </p:nvSpPr>
        <p:spPr>
          <a:xfrm>
            <a:off x="114300" y="4953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√s=45 GeV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12CBC-DCC3-F048-8156-6A547B18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200400"/>
            <a:ext cx="56007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0A713-3E3E-0543-9739-53EB27D6117F}"/>
              </a:ext>
            </a:extLst>
          </p:cNvPr>
          <p:cNvSpPr txBox="1"/>
          <p:nvPr/>
        </p:nvSpPr>
        <p:spPr>
          <a:xfrm>
            <a:off x="228600" y="47752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omic Sans MS" panose="030F0902030302020204" pitchFamily="66" charset="0"/>
              </a:rPr>
              <a:t>If you want to know </a:t>
            </a:r>
          </a:p>
          <a:p>
            <a:pPr algn="l"/>
            <a:r>
              <a:rPr lang="en-US" sz="2000" dirty="0">
                <a:latin typeface="Comic Sans MS" panose="030F0902030302020204" pitchFamily="66" charset="0"/>
              </a:rPr>
              <a:t>s-PDF ask the EIC</a:t>
            </a:r>
          </a:p>
          <a:p>
            <a:pPr algn="l"/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impact grows with √s </a:t>
            </a:r>
            <a:endParaRPr lang="en-US" sz="20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F9F19-83EC-B646-B338-8E4BF42FF58C}"/>
              </a:ext>
            </a:extLst>
          </p:cNvPr>
          <p:cNvSpPr txBox="1"/>
          <p:nvPr/>
        </p:nvSpPr>
        <p:spPr>
          <a:xfrm>
            <a:off x="5402391" y="637802"/>
            <a:ext cx="357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Use reweighting method to define EIC SIDIS data impact on collinear unpolarized PDFs and Fragmentation functions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296613-3F44-474A-AEA6-C971EA148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97"/>
          <a:stretch/>
        </p:blipFill>
        <p:spPr>
          <a:xfrm>
            <a:off x="5486473" y="1427594"/>
            <a:ext cx="2021052" cy="55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E11794-F462-944D-94E7-261FC1906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465" y="2072373"/>
            <a:ext cx="1968500" cy="55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EE4109-2B54-204D-AA54-9F14FBB66494}"/>
              </a:ext>
            </a:extLst>
          </p:cNvPr>
          <p:cNvSpPr txBox="1"/>
          <p:nvPr/>
        </p:nvSpPr>
        <p:spPr>
          <a:xfrm>
            <a:off x="5402391" y="1226148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Correlation factor of observable 𝓞 to a flavor </a:t>
            </a:r>
            <a:r>
              <a:rPr lang="en-US" sz="1200" dirty="0" err="1">
                <a:latin typeface="Comic Sans MS" panose="030F0902030302020204" pitchFamily="66" charset="0"/>
              </a:rPr>
              <a:t>i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05AC2B-C78C-5743-A662-2CF14B4E874D}"/>
              </a:ext>
            </a:extLst>
          </p:cNvPr>
          <p:cNvCxnSpPr>
            <a:cxnSpLocks/>
          </p:cNvCxnSpPr>
          <p:nvPr/>
        </p:nvCxnSpPr>
        <p:spPr>
          <a:xfrm>
            <a:off x="7459371" y="1766082"/>
            <a:ext cx="869294" cy="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831A09-5269-C14C-B04F-6FBDF9A3DF88}"/>
              </a:ext>
            </a:extLst>
          </p:cNvPr>
          <p:cNvSpPr txBox="1"/>
          <p:nvPr/>
        </p:nvSpPr>
        <p:spPr>
          <a:xfrm>
            <a:off x="7408729" y="1400848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account for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uncertainties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ED0A66-A079-1E46-9C1E-94169D051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2429" y="1793900"/>
            <a:ext cx="473507" cy="307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A0F0F3-1E61-6948-B5CC-40F51692169F}"/>
              </a:ext>
            </a:extLst>
          </p:cNvPr>
          <p:cNvSpPr txBox="1"/>
          <p:nvPr/>
        </p:nvSpPr>
        <p:spPr>
          <a:xfrm>
            <a:off x="7726357" y="2509660"/>
            <a:ext cx="1401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Symbol" pitchFamily="2" charset="2"/>
              </a:rPr>
              <a:t>D</a:t>
            </a:r>
            <a:r>
              <a:rPr lang="en-US" sz="1000" dirty="0">
                <a:latin typeface="Comic Sans MS" panose="030F0902030302020204" pitchFamily="66" charset="0"/>
              </a:rPr>
              <a:t> PDF in Observable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908806-E0EB-F344-87D9-BD918A43C848}"/>
              </a:ext>
            </a:extLst>
          </p:cNvPr>
          <p:cNvSpPr txBox="1"/>
          <p:nvPr/>
        </p:nvSpPr>
        <p:spPr>
          <a:xfrm>
            <a:off x="7658378" y="2198635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Symbol" pitchFamily="2" charset="2"/>
              </a:rPr>
              <a:t>d</a:t>
            </a:r>
            <a:r>
              <a:rPr lang="en-US" sz="1000" dirty="0">
                <a:latin typeface="Comic Sans MS" panose="030F0902030302020204" pitchFamily="66" charset="0"/>
              </a:rPr>
              <a:t>𝓞 : exp. uncertainty</a:t>
            </a:r>
            <a:r>
              <a:rPr lang="en-US" sz="1000" dirty="0">
                <a:latin typeface="Symbol" pitchFamily="2" charset="2"/>
              </a:rPr>
              <a:t>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Observable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BC4D3-4916-124B-BF5E-290FABB87C29}"/>
              </a:ext>
            </a:extLst>
          </p:cNvPr>
          <p:cNvSpPr txBox="1"/>
          <p:nvPr/>
        </p:nvSpPr>
        <p:spPr>
          <a:xfrm>
            <a:off x="5486473" y="294414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√s=145 GeV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324ED2-153B-C44D-AD50-A9CF494E6D1A}"/>
              </a:ext>
            </a:extLst>
          </p:cNvPr>
          <p:cNvSpPr txBox="1"/>
          <p:nvPr/>
        </p:nvSpPr>
        <p:spPr>
          <a:xfrm rot="20700000">
            <a:off x="1561718" y="1732235"/>
            <a:ext cx="5941050" cy="23083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Needs from MC: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precise QED corrections to lepton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precise modeling of initial &amp; finale state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&amp; hard interaction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can we extract PDFs and FF from MC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less bias than what we do now?</a:t>
            </a:r>
            <a:endParaRPr lang="en-US" sz="24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2"/>
            <a:ext cx="9144000" cy="584669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What do we know: Mass of the Proton, Pion, Kaon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5BFB0-4B02-4CAE-8A17-77C56032014B}"/>
              </a:ext>
            </a:extLst>
          </p:cNvPr>
          <p:cNvSpPr txBox="1"/>
          <p:nvPr/>
        </p:nvSpPr>
        <p:spPr>
          <a:xfrm>
            <a:off x="1218961" y="584715"/>
            <a:ext cx="470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  <a:latin typeface="+mj-lt"/>
              </a:rPr>
              <a:t>Visible world: </a:t>
            </a:r>
            <a:r>
              <a:rPr lang="en-US" sz="1600" i="1" dirty="0">
                <a:latin typeface="+mj-lt"/>
              </a:rPr>
              <a:t>mainly made of light quarks – its mass emerges from quark-gluon interactions.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C65C3-15FB-4CFF-8847-7623292972F1}"/>
              </a:ext>
            </a:extLst>
          </p:cNvPr>
          <p:cNvSpPr/>
          <p:nvPr/>
        </p:nvSpPr>
        <p:spPr>
          <a:xfrm>
            <a:off x="2204228" y="5402574"/>
            <a:ext cx="683000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latin typeface="+mj-lt"/>
                <a:cs typeface="Arial" panose="020B0604020202020204" pitchFamily="34" charset="0"/>
              </a:rPr>
              <a:t>For the </a:t>
            </a:r>
            <a:r>
              <a:rPr lang="en-US" sz="1600" i="1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proton</a:t>
            </a:r>
            <a:r>
              <a:rPr lang="en-US" sz="1600" i="1" dirty="0">
                <a:latin typeface="+mj-lt"/>
                <a:cs typeface="Arial" panose="020B0604020202020204" pitchFamily="34" charset="0"/>
              </a:rPr>
              <a:t> the EIC will allow determination of an important term contributing to the proton mass, the so-called “QCD trace anomaly”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latin typeface="+mj-lt"/>
                <a:cs typeface="Arial" panose="020B0604020202020204" pitchFamily="34" charset="0"/>
              </a:rPr>
              <a:t>For the </a:t>
            </a:r>
            <a:r>
              <a:rPr lang="en-US" sz="1600" i="1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pion and the kaon </a:t>
            </a:r>
            <a:r>
              <a:rPr lang="en-US" sz="1600" i="1" dirty="0">
                <a:latin typeface="+mj-lt"/>
                <a:cs typeface="Arial" panose="020B0604020202020204" pitchFamily="34" charset="0"/>
              </a:rPr>
              <a:t>the EIC will allow determination of the quark and gluon contributions to mass with the Sullivan process.</a:t>
            </a:r>
          </a:p>
        </p:txBody>
      </p:sp>
      <p:pic>
        <p:nvPicPr>
          <p:cNvPr id="25" name="Picture 24" descr="Screen Shot 2017-04-11 at 12.48.51 PM.png">
            <a:extLst>
              <a:ext uri="{FF2B5EF4-FFF2-40B4-BE49-F238E27FC236}">
                <a16:creationId xmlns:a16="http://schemas.microsoft.com/office/drawing/2014/main" id="{FECEF901-FA16-454C-95B6-B41A8A5B4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14" y="5281290"/>
            <a:ext cx="1588296" cy="13153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BAD4DF-8747-443B-A01F-10A5A5EEDC8B}"/>
              </a:ext>
            </a:extLst>
          </p:cNvPr>
          <p:cNvGrpSpPr/>
          <p:nvPr/>
        </p:nvGrpSpPr>
        <p:grpSpPr>
          <a:xfrm>
            <a:off x="2696301" y="1349019"/>
            <a:ext cx="3316898" cy="1522018"/>
            <a:chOff x="2676525" y="1281782"/>
            <a:chExt cx="3316898" cy="15220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A744B4-6639-4F27-A717-08DFB6F2A236}"/>
                </a:ext>
              </a:extLst>
            </p:cNvPr>
            <p:cNvSpPr txBox="1"/>
            <p:nvPr/>
          </p:nvSpPr>
          <p:spPr>
            <a:xfrm>
              <a:off x="2676525" y="1634249"/>
              <a:ext cx="3316898" cy="1169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Quark structure: </a:t>
              </a:r>
              <a:r>
                <a:rPr lang="en-US" sz="1400" dirty="0" err="1">
                  <a:latin typeface="+mj-lt"/>
                  <a:cs typeface="Arial" panose="020B0604020202020204" pitchFamily="34" charset="0"/>
                </a:rPr>
                <a:t>uud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Mass ~ 940 MeV (~1 GeV)</a:t>
              </a:r>
            </a:p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Most of mass generated by dynamics.</a:t>
              </a:r>
            </a:p>
            <a:p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rgbClr val="0432FF"/>
                  </a:solidFill>
                  <a:latin typeface="+mj-lt"/>
                  <a:cs typeface="Arial" panose="020B0604020202020204" pitchFamily="34" charset="0"/>
                </a:rPr>
                <a:t>Gluon rise discovered by HERA e-p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E33F86-B80E-42D5-BDA8-890B1335B5CE}"/>
                </a:ext>
              </a:extLst>
            </p:cNvPr>
            <p:cNvSpPr txBox="1"/>
            <p:nvPr/>
          </p:nvSpPr>
          <p:spPr>
            <a:xfrm>
              <a:off x="2676525" y="1281782"/>
              <a:ext cx="809837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Proton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CE5BA8-E0B2-4D9B-837A-6E52C8E70F6C}"/>
              </a:ext>
            </a:extLst>
          </p:cNvPr>
          <p:cNvGrpSpPr/>
          <p:nvPr/>
        </p:nvGrpSpPr>
        <p:grpSpPr>
          <a:xfrm>
            <a:off x="424813" y="3516088"/>
            <a:ext cx="4226713" cy="1632296"/>
            <a:chOff x="424813" y="3084196"/>
            <a:chExt cx="4226713" cy="16322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91D816-BEC9-4137-98F2-1CA9B13DD16C}"/>
                </a:ext>
              </a:extLst>
            </p:cNvPr>
            <p:cNvSpPr txBox="1"/>
            <p:nvPr/>
          </p:nvSpPr>
          <p:spPr>
            <a:xfrm>
              <a:off x="424813" y="3441800"/>
              <a:ext cx="2940837" cy="1169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Quark structure: </a:t>
              </a:r>
              <a:r>
                <a:rPr lang="en-US" sz="1400" dirty="0" err="1">
                  <a:latin typeface="+mj-lt"/>
                  <a:cs typeface="Arial" panose="020B0604020202020204" pitchFamily="34" charset="0"/>
                </a:rPr>
                <a:t>ud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Mass ~ 140 MeV</a:t>
              </a:r>
            </a:p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Exists only if mass is dynamically</a:t>
              </a:r>
            </a:p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	                  generated.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Empty or full of gluons?</a:t>
              </a:r>
            </a:p>
          </p:txBody>
        </p:sp>
        <p:pic>
          <p:nvPicPr>
            <p:cNvPr id="1026" name="Picture 2" descr="Pion - Wikipedia">
              <a:extLst>
                <a:ext uri="{FF2B5EF4-FFF2-40B4-BE49-F238E27FC236}">
                  <a16:creationId xmlns:a16="http://schemas.microsoft.com/office/drawing/2014/main" id="{415D733A-C701-4575-9652-DC3E7AFCD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651" y="3430617"/>
              <a:ext cx="1285875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0C41CA-DADD-4DC3-BF39-10FA28284FFF}"/>
                </a:ext>
              </a:extLst>
            </p:cNvPr>
            <p:cNvSpPr txBox="1"/>
            <p:nvPr/>
          </p:nvSpPr>
          <p:spPr>
            <a:xfrm>
              <a:off x="428174" y="3084196"/>
              <a:ext cx="593432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Pion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1F075B-F7D0-4C0B-A64F-98BD974727E2}"/>
              </a:ext>
            </a:extLst>
          </p:cNvPr>
          <p:cNvGrpSpPr/>
          <p:nvPr/>
        </p:nvGrpSpPr>
        <p:grpSpPr>
          <a:xfrm>
            <a:off x="4857862" y="3517899"/>
            <a:ext cx="4227535" cy="1641668"/>
            <a:chOff x="4857862" y="3086007"/>
            <a:chExt cx="4227535" cy="16416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A352CE-F1F7-41C6-A1E9-3FBB28316975}"/>
                </a:ext>
              </a:extLst>
            </p:cNvPr>
            <p:cNvSpPr txBox="1"/>
            <p:nvPr/>
          </p:nvSpPr>
          <p:spPr>
            <a:xfrm>
              <a:off x="4857862" y="3441800"/>
              <a:ext cx="2882404" cy="1169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Quark structure: us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Mass ~ 490 MeV</a:t>
              </a:r>
            </a:p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Boundary between emergent- </a:t>
              </a:r>
            </a:p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     and Higgs-mass mechanisms.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More or less gluons than in pion?</a:t>
              </a:r>
            </a:p>
          </p:txBody>
        </p:sp>
        <p:pic>
          <p:nvPicPr>
            <p:cNvPr id="1028" name="Picture 4" descr="Kaon - Simple English Wikipedia, the free encyclopedia">
              <a:extLst>
                <a:ext uri="{FF2B5EF4-FFF2-40B4-BE49-F238E27FC236}">
                  <a16:creationId xmlns:a16="http://schemas.microsoft.com/office/drawing/2014/main" id="{83A7F495-4CA5-47D7-A72F-3655E9B68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522" y="3441800"/>
              <a:ext cx="1285875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2CA1DD-8954-4D58-8285-6301B1898A17}"/>
                </a:ext>
              </a:extLst>
            </p:cNvPr>
            <p:cNvSpPr txBox="1"/>
            <p:nvPr/>
          </p:nvSpPr>
          <p:spPr>
            <a:xfrm>
              <a:off x="4857862" y="3086007"/>
              <a:ext cx="662361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Kaon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59FDC6F-0AD3-3241-B0DC-514DA70B178F}"/>
              </a:ext>
            </a:extLst>
          </p:cNvPr>
          <p:cNvSpPr txBox="1"/>
          <p:nvPr/>
        </p:nvSpPr>
        <p:spPr>
          <a:xfrm>
            <a:off x="5418655" y="795228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Density of quarks or gluons </a:t>
            </a:r>
          </a:p>
          <a:p>
            <a:pPr algn="ctr"/>
            <a:r>
              <a:rPr lang="en-US" sz="1200" dirty="0">
                <a:latin typeface="+mj-lt"/>
              </a:rPr>
              <a:t>inside the proton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D760B6-4FF8-4544-B18E-EC7E62178143}"/>
              </a:ext>
            </a:extLst>
          </p:cNvPr>
          <p:cNvGrpSpPr/>
          <p:nvPr/>
        </p:nvGrpSpPr>
        <p:grpSpPr>
          <a:xfrm>
            <a:off x="6188706" y="1191997"/>
            <a:ext cx="2955294" cy="2324355"/>
            <a:chOff x="6059675" y="1982638"/>
            <a:chExt cx="2955294" cy="232435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49A72A-B15E-D240-B2AA-0735CF48E041}"/>
                </a:ext>
              </a:extLst>
            </p:cNvPr>
            <p:cNvGrpSpPr/>
            <p:nvPr/>
          </p:nvGrpSpPr>
          <p:grpSpPr>
            <a:xfrm>
              <a:off x="6264540" y="1982638"/>
              <a:ext cx="2385351" cy="2141190"/>
              <a:chOff x="6264540" y="1040751"/>
              <a:chExt cx="2385351" cy="2141190"/>
            </a:xfrm>
          </p:grpSpPr>
          <p:pic>
            <p:nvPicPr>
              <p:cNvPr id="40" name="Picture 7">
                <a:extLst>
                  <a:ext uri="{FF2B5EF4-FFF2-40B4-BE49-F238E27FC236}">
                    <a16:creationId xmlns:a16="http://schemas.microsoft.com/office/drawing/2014/main" id="{B044098E-69BB-724D-807E-1974413B00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6" t="6880" r="5273" b="4040"/>
              <a:stretch/>
            </p:blipFill>
            <p:spPr bwMode="auto">
              <a:xfrm>
                <a:off x="6264540" y="1040751"/>
                <a:ext cx="2385351" cy="214119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74B2A0D0-8989-2B46-867E-36A227615D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0345" y="1524554"/>
                <a:ext cx="235782" cy="235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4">
                <a:extLst>
                  <a:ext uri="{FF2B5EF4-FFF2-40B4-BE49-F238E27FC236}">
                    <a16:creationId xmlns:a16="http://schemas.microsoft.com/office/drawing/2014/main" id="{5643357D-E059-9B43-A999-CA2675CCB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1605" y="1474071"/>
                <a:ext cx="323700" cy="32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6675F23-E241-E248-B543-B2E2408F423C}"/>
                  </a:ext>
                </a:extLst>
              </p:cNvPr>
              <p:cNvCxnSpPr>
                <a:cxnSpLocks/>
                <a:stCxn id="41" idx="1"/>
              </p:cNvCxnSpPr>
              <p:nvPr/>
            </p:nvCxnSpPr>
            <p:spPr bwMode="auto">
              <a:xfrm flipH="1" flipV="1">
                <a:off x="7129404" y="1626923"/>
                <a:ext cx="1170941" cy="15522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43C337F-1A6B-8041-8255-B299B54EB7A4}"/>
                  </a:ext>
                </a:extLst>
              </p:cNvPr>
              <p:cNvSpPr txBox="1"/>
              <p:nvPr/>
            </p:nvSpPr>
            <p:spPr>
              <a:xfrm rot="660000">
                <a:off x="6832881" y="1099056"/>
                <a:ext cx="11694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gluon ocean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6C78F8F-E1CE-F34F-9D83-973D9DE31E88}"/>
                  </a:ext>
                </a:extLst>
              </p:cNvPr>
              <p:cNvSpPr txBox="1"/>
              <p:nvPr/>
            </p:nvSpPr>
            <p:spPr>
              <a:xfrm rot="660000">
                <a:off x="6880222" y="1273641"/>
                <a:ext cx="101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FF"/>
                    </a:solidFill>
                  </a:rPr>
                  <a:t>quark sea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8E772E-EA08-6E41-9CAB-87FA09A82245}"/>
                </a:ext>
              </a:extLst>
            </p:cNvPr>
            <p:cNvSpPr txBox="1"/>
            <p:nvPr/>
          </p:nvSpPr>
          <p:spPr>
            <a:xfrm rot="16200000">
              <a:off x="5742893" y="2394326"/>
              <a:ext cx="1013419" cy="307777"/>
            </a:xfrm>
            <a:prstGeom prst="rect">
              <a:avLst/>
            </a:prstGeom>
            <a:solidFill>
              <a:srgbClr val="D7FFF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q,g</a:t>
              </a:r>
              <a:r>
                <a:rPr lang="en-US" sz="1400" dirty="0"/>
                <a:t> Density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324751-32DA-1849-BC15-B9B0DFBCD168}"/>
                </a:ext>
              </a:extLst>
            </p:cNvPr>
            <p:cNvSpPr txBox="1"/>
            <p:nvPr/>
          </p:nvSpPr>
          <p:spPr>
            <a:xfrm>
              <a:off x="6059675" y="4060772"/>
              <a:ext cx="295529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Fraction of overall proton momentum carried by </a:t>
              </a:r>
              <a:r>
                <a:rPr lang="en-US" sz="1000" dirty="0" err="1"/>
                <a:t>q,g</a:t>
              </a:r>
              <a:endParaRPr lang="en-US" sz="1000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9C65544-396A-854F-9F5A-3FD8C8BA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B839E-36A5-0141-8111-6150EBEDAC0C}"/>
              </a:ext>
            </a:extLst>
          </p:cNvPr>
          <p:cNvGrpSpPr/>
          <p:nvPr/>
        </p:nvGrpSpPr>
        <p:grpSpPr>
          <a:xfrm>
            <a:off x="8421" y="1330425"/>
            <a:ext cx="2657153" cy="1169632"/>
            <a:chOff x="8421" y="1330425"/>
            <a:chExt cx="2657153" cy="11696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87F00F4-1845-0441-A11E-9B4E63440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445" t="34773" r="11101" b="5280"/>
            <a:stretch/>
          </p:blipFill>
          <p:spPr>
            <a:xfrm flipH="1">
              <a:off x="8421" y="1330425"/>
              <a:ext cx="2657153" cy="11696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D681A4-FAD2-634D-8DF3-C22F77F840AE}"/>
                </a:ext>
              </a:extLst>
            </p:cNvPr>
            <p:cNvSpPr txBox="1"/>
            <p:nvPr/>
          </p:nvSpPr>
          <p:spPr>
            <a:xfrm>
              <a:off x="551257" y="1517227"/>
              <a:ext cx="598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latin typeface="+mj-lt"/>
                </a:rPr>
                <a:t>GeV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F57CEA-EDB5-B94E-8491-D869335D6018}"/>
                </a:ext>
              </a:extLst>
            </p:cNvPr>
            <p:cNvSpPr txBox="1"/>
            <p:nvPr/>
          </p:nvSpPr>
          <p:spPr>
            <a:xfrm>
              <a:off x="1606709" y="1524238"/>
              <a:ext cx="626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latin typeface="+mj-lt"/>
                </a:rPr>
                <a:t>MeV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033B325-9C66-CD48-81BB-D310B796282F}"/>
                </a:ext>
              </a:extLst>
            </p:cNvPr>
            <p:cNvSpPr txBox="1"/>
            <p:nvPr/>
          </p:nvSpPr>
          <p:spPr>
            <a:xfrm>
              <a:off x="48563" y="1724386"/>
              <a:ext cx="809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+mj-lt"/>
                </a:rPr>
                <a:t>nucleon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1467AD-A24D-8F40-BBC6-D395DEE79A2D}"/>
                </a:ext>
              </a:extLst>
            </p:cNvPr>
            <p:cNvSpPr txBox="1"/>
            <p:nvPr/>
          </p:nvSpPr>
          <p:spPr>
            <a:xfrm>
              <a:off x="1947562" y="1608720"/>
              <a:ext cx="626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+mj-lt"/>
                </a:rPr>
                <a:t>quark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/>
          <a:lstStyle/>
          <a:p>
            <a:r>
              <a:rPr lang="en-US" dirty="0"/>
              <a:t>The Spin of the Proton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12301C-596B-6E4A-9A95-A58A568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4904" y="764464"/>
            <a:ext cx="6635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FF"/>
                </a:solidFill>
                <a:latin typeface="+mj-lt"/>
                <a:ea typeface="Comic Sans MS" charset="0"/>
                <a:cs typeface="Comic Sans MS" charset="0"/>
              </a:rPr>
              <a:t>SPIN is one of the fundamental properties of matter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all elementary particles, but the Higgs carry spin</a:t>
            </a:r>
          </a:p>
          <a:p>
            <a:pPr algn="ctr"/>
            <a:r>
              <a:rPr lang="en-US" sz="2000" dirty="0">
                <a:latin typeface="+mj-lt"/>
                <a:ea typeface="Comic Sans MS" charset="0"/>
                <a:cs typeface="Comic Sans MS" charset="0"/>
              </a:rPr>
              <a:t>Spin cannot be explained by a static picture of the proton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1263" y="1739736"/>
            <a:ext cx="7021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Comic Sans MS" charset="0"/>
                <a:cs typeface="Comic Sans MS" charset="0"/>
              </a:rPr>
              <a:t>It is more than the number </a:t>
            </a:r>
            <a:r>
              <a:rPr lang="en-US" sz="2000" dirty="0">
                <a:solidFill>
                  <a:srgbClr val="FF00FF"/>
                </a:solidFill>
                <a:latin typeface="+mj-lt"/>
                <a:ea typeface="Comic Sans MS" charset="0"/>
                <a:cs typeface="Comic Sans MS" charset="0"/>
              </a:rPr>
              <a:t>½</a:t>
            </a:r>
            <a:r>
              <a:rPr lang="en-US" sz="2000" dirty="0">
                <a:latin typeface="+mj-lt"/>
                <a:ea typeface="Comic Sans MS" charset="0"/>
                <a:cs typeface="Comic Sans MS" charset="0"/>
              </a:rPr>
              <a:t> ! It is the interplay between</a:t>
            </a:r>
          </a:p>
          <a:p>
            <a:pPr algn="ctr"/>
            <a:r>
              <a:rPr lang="en-US" sz="2000" dirty="0">
                <a:latin typeface="+mj-lt"/>
                <a:ea typeface="Comic Sans MS" charset="0"/>
                <a:cs typeface="Comic Sans MS" charset="0"/>
              </a:rPr>
              <a:t>the intrinsic properties and interactions of quarks and gluons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408516" y="1525300"/>
            <a:ext cx="643480" cy="32128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444291" y="3081902"/>
          <a:ext cx="6007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8" name="Equation" r:id="rId3" imgW="6007100" imgH="533400" progId="Equation.DSMT4">
                  <p:embed/>
                </p:oleObj>
              </mc:Choice>
              <mc:Fallback>
                <p:oleObj name="Equation" r:id="rId3" imgW="6007100" imgH="533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291" y="3081902"/>
                        <a:ext cx="6007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9"/>
          <p:cNvSpPr>
            <a:spLocks noChangeAspect="1"/>
          </p:cNvSpPr>
          <p:nvPr/>
        </p:nvSpPr>
        <p:spPr bwMode="auto">
          <a:xfrm rot="5400000" flipH="1">
            <a:off x="6677047" y="2482030"/>
            <a:ext cx="236723" cy="1258957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2038" y="2510647"/>
            <a:ext cx="9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total</a:t>
            </a:r>
          </a:p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5925" y="2569824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4761" y="2526113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192" y="2460159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do we know:</a:t>
            </a:r>
          </a:p>
        </p:txBody>
      </p:sp>
      <p:sp>
        <p:nvSpPr>
          <p:cNvPr id="20" name="AutoShape 9"/>
          <p:cNvSpPr>
            <a:spLocks noChangeAspect="1"/>
          </p:cNvSpPr>
          <p:nvPr/>
        </p:nvSpPr>
        <p:spPr bwMode="auto">
          <a:xfrm rot="5400000" flipH="1">
            <a:off x="3925931" y="2449132"/>
            <a:ext cx="214338" cy="126183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4" name="AutoShape 9"/>
          <p:cNvSpPr>
            <a:spLocks noChangeAspect="1"/>
          </p:cNvSpPr>
          <p:nvPr/>
        </p:nvSpPr>
        <p:spPr bwMode="auto">
          <a:xfrm rot="5400000" flipH="1">
            <a:off x="5323700" y="2503682"/>
            <a:ext cx="205436" cy="1191895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4791A4-209F-E34E-9DA5-198A5A6FD0F1}"/>
              </a:ext>
            </a:extLst>
          </p:cNvPr>
          <p:cNvSpPr/>
          <p:nvPr/>
        </p:nvSpPr>
        <p:spPr>
          <a:xfrm>
            <a:off x="7505118" y="4385810"/>
            <a:ext cx="733801" cy="161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GM2434B-1.jpg">
            <a:extLst>
              <a:ext uri="{FF2B5EF4-FFF2-40B4-BE49-F238E27FC236}">
                <a16:creationId xmlns:a16="http://schemas.microsoft.com/office/drawing/2014/main" id="{0A27DFE7-14DB-6649-8A19-BFC7C5F5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815" r="23889" b="12407"/>
          <a:stretch/>
        </p:blipFill>
        <p:spPr>
          <a:xfrm rot="720000">
            <a:off x="7761724" y="2894990"/>
            <a:ext cx="1036474" cy="1227668"/>
          </a:xfrm>
          <a:prstGeom prst="rect">
            <a:avLst/>
          </a:prstGeom>
        </p:spPr>
      </p:pic>
      <p:pic>
        <p:nvPicPr>
          <p:cNvPr id="18" name="Picture 17" descr="A picture containing clock, room, table&#10;&#10;Description automatically generated">
            <a:extLst>
              <a:ext uri="{FF2B5EF4-FFF2-40B4-BE49-F238E27FC236}">
                <a16:creationId xmlns:a16="http://schemas.microsoft.com/office/drawing/2014/main" id="{4B72449C-B7DB-B942-A070-39D3FDD02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09" y="3585943"/>
            <a:ext cx="792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_Q2.v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3" y="1909233"/>
            <a:ext cx="4537710" cy="4537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9" y="11545"/>
            <a:ext cx="9040091" cy="609600"/>
          </a:xfrm>
        </p:spPr>
        <p:txBody>
          <a:bodyPr>
            <a:normAutofit/>
          </a:bodyPr>
          <a:lstStyle/>
          <a:p>
            <a:r>
              <a:rPr lang="en-US" dirty="0"/>
              <a:t>How to decompose the Spin of the Proton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2545" r="12102" b="3887"/>
          <a:stretch/>
        </p:blipFill>
        <p:spPr>
          <a:xfrm>
            <a:off x="5168347" y="2476829"/>
            <a:ext cx="3880287" cy="37920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8200" y="1758861"/>
            <a:ext cx="4904913" cy="1907580"/>
            <a:chOff x="149742" y="3812109"/>
            <a:chExt cx="4904913" cy="1907580"/>
          </a:xfrm>
        </p:grpSpPr>
        <p:pic>
          <p:nvPicPr>
            <p:cNvPr id="10" name="Picture 9" descr="uli_dis.diagra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7" y="3812109"/>
              <a:ext cx="4774338" cy="19075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742" y="4792657"/>
              <a:ext cx="8803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+mj-lt"/>
                </a:rPr>
                <a:t>g</a:t>
              </a:r>
              <a:r>
                <a:rPr lang="en-US" sz="3200" baseline="-25000" dirty="0">
                  <a:solidFill>
                    <a:srgbClr val="0000FF"/>
                  </a:solidFill>
                  <a:latin typeface="+mj-lt"/>
                </a:rPr>
                <a:t>1 </a:t>
              </a:r>
              <a:r>
                <a:rPr lang="en-US" sz="3200" dirty="0">
                  <a:solidFill>
                    <a:srgbClr val="0000FF"/>
                  </a:solidFill>
                  <a:latin typeface="+mj-lt"/>
                </a:rPr>
                <a:t>~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7051" y="4656206"/>
              <a:ext cx="3722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+mj-lt"/>
                </a:rPr>
                <a:t>-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607399"/>
            <a:ext cx="5659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Comic Sans MS" charset="0"/>
                <a:cs typeface="Comic Sans MS" charset="0"/>
              </a:rPr>
              <a:t>To determine the contribution of quarks and gluons</a:t>
            </a:r>
          </a:p>
          <a:p>
            <a:r>
              <a:rPr lang="en-US" dirty="0">
                <a:latin typeface="+mj-lt"/>
                <a:ea typeface="Comic Sans MS" charset="0"/>
                <a:cs typeface="Comic Sans MS" charset="0"/>
              </a:rPr>
              <a:t>to the spin of the proton, one needs to measure </a:t>
            </a:r>
          </a:p>
          <a:p>
            <a:r>
              <a:rPr lang="en-US" dirty="0">
                <a:latin typeface="+mj-lt"/>
                <a:ea typeface="Comic Sans MS" charset="0"/>
                <a:cs typeface="Comic Sans MS" charset="0"/>
              </a:rPr>
              <a:t>the cross-section difference </a:t>
            </a:r>
            <a:r>
              <a:rPr lang="en-US" i="1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1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as function of 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x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and 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latin typeface="+mj-lt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867" y="4009910"/>
            <a:ext cx="37962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quark contribution:</a:t>
            </a:r>
          </a:p>
          <a:p>
            <a:r>
              <a:rPr lang="en-US" dirty="0">
                <a:latin typeface="+mj-lt"/>
                <a:ea typeface="Comic Sans MS" charset="0"/>
                <a:cs typeface="Comic Sans MS" charset="0"/>
              </a:rPr>
              <a:t>The integral of 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+mj-lt"/>
                <a:ea typeface="Comic Sans MS" charset="0"/>
                <a:cs typeface="Comic Sans MS" charset="0"/>
              </a:rPr>
              <a:t>1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over 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x</a:t>
            </a:r>
            <a:r>
              <a:rPr lang="en-US" dirty="0">
                <a:latin typeface="+mj-lt"/>
                <a:ea typeface="Comic Sans MS" charset="0"/>
                <a:cs typeface="Comic Sans MS" charset="0"/>
              </a:rPr>
              <a:t> from 0 to 1</a:t>
            </a:r>
          </a:p>
          <a:p>
            <a:endParaRPr lang="en-US" sz="800" dirty="0">
              <a:latin typeface="+mj-lt"/>
              <a:ea typeface="Comic Sans MS" charset="0"/>
              <a:cs typeface="Comic Sans MS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gluon contribution:</a:t>
            </a:r>
          </a:p>
          <a:p>
            <a:pPr>
              <a:buClr>
                <a:srgbClr val="0000FF"/>
              </a:buClr>
            </a:pPr>
            <a:r>
              <a:rPr lang="en-US" i="1" dirty="0">
                <a:uFill>
                  <a:solidFill>
                    <a:srgbClr val="032CE2"/>
                  </a:solidFill>
                </a:uFill>
                <a:latin typeface="+mj-lt"/>
                <a:ea typeface="Comic Sans MS" charset="0"/>
                <a:cs typeface="Comic Sans MS" charset="0"/>
              </a:rPr>
              <a:t>d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+mj-lt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(x,Q</a:t>
            </a:r>
            <a:r>
              <a:rPr lang="en-US" i="1" baseline="31999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)/dlnQ</a:t>
            </a:r>
            <a:r>
              <a:rPr lang="en-US" i="1" baseline="31999" dirty="0"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+mj-lt"/>
                <a:ea typeface="Comic Sans MS" charset="0"/>
                <a:cs typeface="Comic Sans MS" charset="0"/>
              </a:rPr>
              <a:t> </a:t>
            </a:r>
            <a:r>
              <a:rPr lang="en-US" i="1" dirty="0">
                <a:latin typeface="+mj-lt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i="1" dirty="0">
                <a:latin typeface="Symbol" pitchFamily="2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i="1" dirty="0">
                <a:latin typeface="+mj-lt"/>
                <a:ea typeface="Comic Sans MS" charset="0"/>
                <a:cs typeface="Comic Sans MS" charset="0"/>
                <a:sym typeface="Wingdings"/>
              </a:rPr>
              <a:t>g(x,Q</a:t>
            </a:r>
            <a:r>
              <a:rPr lang="en-US" i="1" baseline="30000" dirty="0">
                <a:latin typeface="+mj-lt"/>
                <a:ea typeface="Comic Sans MS" charset="0"/>
                <a:cs typeface="Comic Sans MS" charset="0"/>
                <a:sym typeface="Wingdings"/>
              </a:rPr>
              <a:t>2</a:t>
            </a:r>
            <a:r>
              <a:rPr lang="en-US" i="1" dirty="0">
                <a:latin typeface="+mj-lt"/>
                <a:ea typeface="Comic Sans MS" charset="0"/>
                <a:cs typeface="Comic Sans MS" charset="0"/>
                <a:sym typeface="Wingdings"/>
              </a:rPr>
              <a:t>)</a:t>
            </a:r>
            <a:endParaRPr lang="en-US" i="1" baseline="30000" dirty="0">
              <a:latin typeface="+mj-lt"/>
              <a:ea typeface="Comic Sans MS" charset="0"/>
              <a:cs typeface="Comic Sans MS" charset="0"/>
            </a:endParaRPr>
          </a:p>
          <a:p>
            <a:endParaRPr lang="en-US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8446" y="1805347"/>
            <a:ext cx="344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  <a:ea typeface="Comic Sans MS" charset="0"/>
                <a:cs typeface="Comic Sans MS" charset="0"/>
              </a:rPr>
              <a:t>The current knowledge about </a:t>
            </a:r>
            <a:r>
              <a:rPr lang="en-US" i="1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1</a:t>
            </a:r>
          </a:p>
          <a:p>
            <a:pPr algn="ctr"/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as function of </a:t>
            </a:r>
            <a:r>
              <a:rPr lang="en-US" i="1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x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at </a:t>
            </a:r>
            <a:r>
              <a:rPr lang="en-US" i="1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=10 GeV</a:t>
            </a:r>
            <a:r>
              <a:rPr lang="en-US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pic>
        <p:nvPicPr>
          <p:cNvPr id="17" name="droppedImage.png">
            <a:extLst>
              <a:ext uri="{FF2B5EF4-FFF2-40B4-BE49-F238E27FC236}">
                <a16:creationId xmlns:a16="http://schemas.microsoft.com/office/drawing/2014/main" id="{87E4B1D4-A6DE-3940-97BD-0B99A5C0C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80" y="474593"/>
            <a:ext cx="1604513" cy="1408328"/>
          </a:xfrm>
          <a:prstGeom prst="rect">
            <a:avLst/>
          </a:prstGeom>
          <a:ln w="12700">
            <a:rou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C7CAA5-22DB-AC47-80EA-DFA3BEC6F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2545" r="12102" b="3887"/>
          <a:stretch/>
        </p:blipFill>
        <p:spPr>
          <a:xfrm>
            <a:off x="195920" y="2437152"/>
            <a:ext cx="3880287" cy="37920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C68AC8-B1DF-E04A-A75F-79CA8D81A3BC}"/>
              </a:ext>
            </a:extLst>
          </p:cNvPr>
          <p:cNvSpPr txBox="1"/>
          <p:nvPr/>
        </p:nvSpPr>
        <p:spPr>
          <a:xfrm>
            <a:off x="493903" y="1805347"/>
            <a:ext cx="344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  <a:ea typeface="Comic Sans MS" charset="0"/>
                <a:cs typeface="Comic Sans MS" charset="0"/>
              </a:rPr>
              <a:t>The current knowledge about </a:t>
            </a:r>
            <a:r>
              <a:rPr lang="en-US" i="1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1</a:t>
            </a:r>
          </a:p>
          <a:p>
            <a:pPr algn="ctr"/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as function of </a:t>
            </a:r>
            <a:r>
              <a:rPr lang="en-US" i="1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x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 at </a:t>
            </a:r>
            <a:r>
              <a:rPr lang="en-US" i="1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=10 GeV</a:t>
            </a:r>
            <a:r>
              <a:rPr lang="en-US" baseline="300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6A17BC-6E09-984A-BBB8-57C55FF456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01106" y="3078744"/>
            <a:ext cx="4067323" cy="3052697"/>
          </a:xfrm>
          <a:prstGeom prst="rect">
            <a:avLst/>
          </a:prstGeom>
        </p:spPr>
      </p:pic>
      <p:sp>
        <p:nvSpPr>
          <p:cNvPr id="21" name="Right Brace 20">
            <a:extLst>
              <a:ext uri="{FF2B5EF4-FFF2-40B4-BE49-F238E27FC236}">
                <a16:creationId xmlns:a16="http://schemas.microsoft.com/office/drawing/2014/main" id="{00CD8CD4-55A2-2F4D-8864-7654B4BCB9C4}"/>
              </a:ext>
            </a:extLst>
          </p:cNvPr>
          <p:cNvSpPr/>
          <p:nvPr/>
        </p:nvSpPr>
        <p:spPr>
          <a:xfrm rot="5400000">
            <a:off x="2931701" y="5175431"/>
            <a:ext cx="125553" cy="1956217"/>
          </a:xfrm>
          <a:prstGeom prst="rightBrace">
            <a:avLst>
              <a:gd name="adj1" fmla="val 8333"/>
              <a:gd name="adj2" fmla="val 50396"/>
            </a:avLst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Curved Up Arrow 21">
            <a:extLst>
              <a:ext uri="{FF2B5EF4-FFF2-40B4-BE49-F238E27FC236}">
                <a16:creationId xmlns:a16="http://schemas.microsoft.com/office/drawing/2014/main" id="{C8FE9723-5D19-B94B-8E41-402E81A7F067}"/>
              </a:ext>
            </a:extLst>
          </p:cNvPr>
          <p:cNvSpPr/>
          <p:nvPr/>
        </p:nvSpPr>
        <p:spPr>
          <a:xfrm>
            <a:off x="2928137" y="6229226"/>
            <a:ext cx="4703067" cy="376744"/>
          </a:xfrm>
          <a:prstGeom prst="curvedUpArrow">
            <a:avLst/>
          </a:prstGeom>
          <a:gradFill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54A2D7-CAF7-EE42-9FBC-CA41962E8F01}"/>
              </a:ext>
            </a:extLst>
          </p:cNvPr>
          <p:cNvSpPr txBox="1"/>
          <p:nvPr/>
        </p:nvSpPr>
        <p:spPr>
          <a:xfrm rot="20700000">
            <a:off x="1086762" y="2226158"/>
            <a:ext cx="6869188" cy="19389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Needs from MC: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+mj-lt"/>
                <a:cs typeface="Comic Sans MS"/>
              </a:rPr>
              <a:t>polarization included in all stages of simulation</a:t>
            </a:r>
          </a:p>
          <a:p>
            <a:r>
              <a:rPr lang="en-US" sz="2400" dirty="0">
                <a:latin typeface="+mj-lt"/>
                <a:cs typeface="Comic Sans MS"/>
              </a:rPr>
              <a:t>    initial state, hard-scattering,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+mj-lt"/>
                <a:cs typeface="Comic Sans MS"/>
              </a:rPr>
              <a:t>parton</a:t>
            </a:r>
            <a:r>
              <a:rPr lang="en-US" sz="2400" dirty="0">
                <a:latin typeface="+mj-lt"/>
                <a:cs typeface="Comic Sans MS"/>
              </a:rPr>
              <a:t> showers, QED corrections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solidFill>
                  <a:srgbClr val="FF00FF"/>
                </a:solidFill>
                <a:latin typeface="+mj-lt"/>
                <a:cs typeface="Comic Sans MS"/>
                <a:sym typeface="Wingdings" pitchFamily="2" charset="2"/>
              </a:rPr>
              <a:t>same goal less bias in the final results</a:t>
            </a:r>
          </a:p>
        </p:txBody>
      </p:sp>
    </p:spTree>
    <p:extLst>
      <p:ext uri="{BB962C8B-B14F-4D97-AF65-F5344CB8AC3E}">
        <p14:creationId xmlns:p14="http://schemas.microsoft.com/office/powerpoint/2010/main" val="39776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20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err="1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4119</Words>
  <Application>Microsoft Macintosh PowerPoint</Application>
  <PresentationFormat>On-screen Show (4:3)</PresentationFormat>
  <Paragraphs>761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Bookman Old Style</vt:lpstr>
      <vt:lpstr>Calibri</vt:lpstr>
      <vt:lpstr>Cambria Math</vt:lpstr>
      <vt:lpstr>Comic Sans MS</vt:lpstr>
      <vt:lpstr>Courier New</vt:lpstr>
      <vt:lpstr>Helvetica</vt:lpstr>
      <vt:lpstr>Symbol</vt:lpstr>
      <vt:lpstr>Times New Roman</vt:lpstr>
      <vt:lpstr>Trebuchet MS</vt:lpstr>
      <vt:lpstr>Wingdings</vt:lpstr>
      <vt:lpstr>Office Theme</vt:lpstr>
      <vt:lpstr>Equation</vt:lpstr>
      <vt:lpstr>The electron-ion collider --  A world-wide unique collider  to unravel the mysteries  of visible matter</vt:lpstr>
      <vt:lpstr>Facts about the EIC</vt:lpstr>
      <vt:lpstr>EICUG: Yellow Report (YR) Initiative </vt:lpstr>
      <vt:lpstr>The Path to Imaging Quarks and Gluons</vt:lpstr>
      <vt:lpstr>What SIDIS@EIC Can Teach Us</vt:lpstr>
      <vt:lpstr>PDF Constrain from SIDIS@EIC</vt:lpstr>
      <vt:lpstr>What do we know: Mass of the Proton, Pion, Kaon</vt:lpstr>
      <vt:lpstr>The Spin of the Proton</vt:lpstr>
      <vt:lpstr>How to decompose the Spin of the Proton</vt:lpstr>
      <vt:lpstr>2+1 dimensional Imaging of Quarks &amp; Gluons</vt:lpstr>
      <vt:lpstr>Momentum Imaging: Jets at EIC</vt:lpstr>
      <vt:lpstr>2+1d-Imaging in coordinate space </vt:lpstr>
      <vt:lpstr>What about the gluon: J/ψ</vt:lpstr>
      <vt:lpstr>What about Nuclei?</vt:lpstr>
      <vt:lpstr>nPDFs before and after EIC</vt:lpstr>
      <vt:lpstr>Studying non-linear effects</vt:lpstr>
      <vt:lpstr>can EIC discover a new state of matter</vt:lpstr>
      <vt:lpstr>EIC: Spatial Gluon Distribution from dσ/dt</vt:lpstr>
      <vt:lpstr>Vetoing Incoherent Events</vt:lpstr>
      <vt:lpstr>Needs for eA MC</vt:lpstr>
      <vt:lpstr>Summary</vt:lpstr>
      <vt:lpstr>PowerPoint Presentation</vt:lpstr>
      <vt:lpstr>can EIC discover a new state of matter</vt:lpstr>
      <vt:lpstr>EIC: Impact on the Knowledge of 1D Nuclear PDFs</vt:lpstr>
      <vt:lpstr>Far-forward physics at EIC </vt:lpstr>
      <vt:lpstr>The EIC: A Unique Collider</vt:lpstr>
      <vt:lpstr>Why a Crossing Angle</vt:lpstr>
      <vt:lpstr>What is needed experimentally?</vt:lpstr>
      <vt:lpstr>Progress: Luminosity at lower Ecm</vt:lpstr>
      <vt:lpstr>EIC General Purpose Detector</vt:lpstr>
      <vt:lpstr>EIC General Purpose Detector</vt:lpstr>
      <vt:lpstr>Far forward (hadron going) region </vt:lpstr>
      <vt:lpstr>Progress: IR-Integration and Interfaces</vt:lpstr>
      <vt:lpstr>2ndDetector: Complementary is Key </vt:lpstr>
      <vt:lpstr>Complementarity for 1st-IR &amp; 2nd-IR</vt:lpstr>
      <vt:lpstr>Progress – Interaction Region</vt:lpstr>
      <vt:lpstr>EIC Project Status </vt:lpstr>
      <vt:lpstr>Worldwide Interest in EIC 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605</cp:revision>
  <dcterms:created xsi:type="dcterms:W3CDTF">2019-04-29T20:50:32Z</dcterms:created>
  <dcterms:modified xsi:type="dcterms:W3CDTF">2021-11-18T16:38:04Z</dcterms:modified>
</cp:coreProperties>
</file>