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Montserrat SemiBold"/>
      <p:regular r:id="rId37"/>
      <p:bold r:id="rId38"/>
      <p:italic r:id="rId39"/>
      <p:boldItalic r:id="rId40"/>
    </p:embeddedFont>
    <p:embeddedFont>
      <p:font typeface="Poppins"/>
      <p:regular r:id="rId41"/>
      <p:bold r:id="rId42"/>
      <p:italic r:id="rId43"/>
      <p:boldItalic r:id="rId44"/>
    </p:embeddedFont>
    <p:embeddedFont>
      <p:font typeface="Old Standard TT"/>
      <p:regular r:id="rId45"/>
      <p:bold r:id="rId46"/>
      <p: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boldItalic.fntdata"/><Relationship Id="rId20" Type="http://schemas.openxmlformats.org/officeDocument/2006/relationships/slide" Target="slides/slide14.xml"/><Relationship Id="rId42" Type="http://schemas.openxmlformats.org/officeDocument/2006/relationships/font" Target="fonts/Poppins-bold.fntdata"/><Relationship Id="rId41" Type="http://schemas.openxmlformats.org/officeDocument/2006/relationships/font" Target="fonts/Poppins-regular.fntdata"/><Relationship Id="rId22" Type="http://schemas.openxmlformats.org/officeDocument/2006/relationships/slide" Target="slides/slide16.xml"/><Relationship Id="rId44" Type="http://schemas.openxmlformats.org/officeDocument/2006/relationships/font" Target="fonts/Poppins-boldItalic.fntdata"/><Relationship Id="rId21" Type="http://schemas.openxmlformats.org/officeDocument/2006/relationships/slide" Target="slides/slide15.xml"/><Relationship Id="rId43" Type="http://schemas.openxmlformats.org/officeDocument/2006/relationships/font" Target="fonts/Poppins-italic.fntdata"/><Relationship Id="rId24" Type="http://schemas.openxmlformats.org/officeDocument/2006/relationships/slide" Target="slides/slide18.xml"/><Relationship Id="rId46" Type="http://schemas.openxmlformats.org/officeDocument/2006/relationships/font" Target="fonts/OldStandardTT-bold.fntdata"/><Relationship Id="rId23" Type="http://schemas.openxmlformats.org/officeDocument/2006/relationships/slide" Target="slides/slide17.xml"/><Relationship Id="rId45" Type="http://schemas.openxmlformats.org/officeDocument/2006/relationships/font" Target="fonts/OldStandardT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OldStandardTT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MontserratSemiBold-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SemiBo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0e0702c8a_0_5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0e0702c8a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c1b37e010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c1b37e01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Depending on the collision energy the source of transverse energy production could be soft multiparticle production or hard scattering Jets.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c1b37e010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c1b37e0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c1b37e010_0_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c1b37e01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83f449577_0_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83f44957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c1b37e010_0_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fc1b37e01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1fd3fabf2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01fd3fabf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0a972440c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0a972440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c1b37e010_0_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c1b37e01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Hadronisation is expected to be more relevant at small transverse momenta, while the hard parton radiation is expected to contribute more significantly at high p</a:t>
            </a:r>
            <a:r>
              <a:rPr lang="en" sz="1000">
                <a:solidFill>
                  <a:schemeClr val="dk1"/>
                </a:solidFill>
              </a:rPr>
              <a:t>∗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0a972440c_0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0a972440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because the main process by which charm quarks are produced involves boson gluon fusion process, → cc̄ which in turn depends on the gluon distribution inside the proton.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0f75d9e06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0f75d9e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1fd3fabf2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1fd3fabf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 2 and 3 slides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23d45195b_0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023d45195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fc6012d8e0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fc6012d8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23d45195b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023d45195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d17172655_0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d1717265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19a6a29a0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019a6a29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d17172655_0_7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d1717265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d1717265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fd1717265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1fd3fabf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01fd3fabf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20d2d0a92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20d2d0a9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550">
                <a:solidFill>
                  <a:schemeClr val="dk1"/>
                </a:solidFill>
              </a:rPr>
              <a:t>Multiplicity distribution refers to  set of probabilities(P</a:t>
            </a:r>
            <a:r>
              <a:rPr lang="en" sz="1150">
                <a:solidFill>
                  <a:schemeClr val="dk1"/>
                </a:solidFill>
              </a:rPr>
              <a:t>n</a:t>
            </a:r>
            <a:r>
              <a:rPr lang="en" sz="1550">
                <a:solidFill>
                  <a:schemeClr val="dk1"/>
                </a:solidFill>
              </a:rPr>
              <a:t>) associated with the occurrence of the number of hadrons, n, in the phase space region under observation.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1fd3fabf2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01fd3fabf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d68bc4f26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d68bc4f2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00a972440c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00a972440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d17172655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d1717265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Borrowing from the basic ideas of dipole cascades,</a:t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Firstly, the ordering variable should exhibit a symmetry in emitter and spectator momenta, such that the dipole-like picture can be reinterpreted as a dipole picture in the soft limit. At the sametime, the splitting functions are regularized in the soft anticollinear region using partial fractioning of the soft eikonal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Catani–Seymour approach. They are then modified to satisfy the ordinary sum rules in the collinear limit. This leads  to an invariant formulation of the parton-shower algorithm, which is in complete analogy to the standard DGLAP case.</a:t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d1f6367ae_0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d1f6367a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➔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d1f6367ae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d1f6367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83f449577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83f4495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3d45195b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23d45195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83f449577_0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83f44957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Relationship Id="rId5" Type="http://schemas.openxmlformats.org/officeDocument/2006/relationships/image" Target="../media/image22.png"/><Relationship Id="rId6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4.png"/><Relationship Id="rId6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9" Type="http://schemas.openxmlformats.org/officeDocument/2006/relationships/image" Target="../media/image34.png"/><Relationship Id="rId5" Type="http://schemas.openxmlformats.org/officeDocument/2006/relationships/image" Target="../media/image42.png"/><Relationship Id="rId6" Type="http://schemas.openxmlformats.org/officeDocument/2006/relationships/image" Target="../media/image33.png"/><Relationship Id="rId7" Type="http://schemas.openxmlformats.org/officeDocument/2006/relationships/image" Target="../media/image39.png"/><Relationship Id="rId8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53.png"/><Relationship Id="rId5" Type="http://schemas.openxmlformats.org/officeDocument/2006/relationships/image" Target="../media/image6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arxiv.org/abs/1502.01683" TargetMode="External"/><Relationship Id="rId4" Type="http://schemas.openxmlformats.org/officeDocument/2006/relationships/hyperlink" Target="https://rivet.hepforge.org/analyses/H1_1994_S2919893.html" TargetMode="External"/><Relationship Id="rId11" Type="http://schemas.openxmlformats.org/officeDocument/2006/relationships/hyperlink" Target="https://rivet.hepforge.org/analyses/ZEUS_2001_I568665.html" TargetMode="External"/><Relationship Id="rId10" Type="http://schemas.openxmlformats.org/officeDocument/2006/relationships/hyperlink" Target="https://rivet.hepforge.org/analyses/HERA_2015_I1353667.html" TargetMode="External"/><Relationship Id="rId9" Type="http://schemas.openxmlformats.org/officeDocument/2006/relationships/hyperlink" Target="https://rivet.hepforge.org/analyses/H1_2015_I1343110.html" TargetMode="External"/><Relationship Id="rId5" Type="http://schemas.openxmlformats.org/officeDocument/2006/relationships/hyperlink" Target="https://rivet.hepforge.org/analyses/H1_2000_S4129130.html" TargetMode="External"/><Relationship Id="rId6" Type="http://schemas.openxmlformats.org/officeDocument/2006/relationships/hyperlink" Target="https://rivet.hepforge.org/analyses/H1_2007_I746380.html" TargetMode="External"/><Relationship Id="rId7" Type="http://schemas.openxmlformats.org/officeDocument/2006/relationships/hyperlink" Target="https://rivet.hepforge.org/analyses/H1_2009_I810046.html" TargetMode="External"/><Relationship Id="rId8" Type="http://schemas.openxmlformats.org/officeDocument/2006/relationships/hyperlink" Target="https://rivet.hepforge.org/analyses/H1_2013_I1217865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1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6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5" Type="http://schemas.openxmlformats.org/officeDocument/2006/relationships/image" Target="../media/image52.png"/><Relationship Id="rId6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560675" y="2157350"/>
            <a:ext cx="8564700" cy="1706400"/>
          </a:xfrm>
          <a:prstGeom prst="rect">
            <a:avLst/>
          </a:prstGeom>
          <a:effectLst>
            <a:reflection blurRad="0" dir="0" dist="0" endA="0" endPos="30000" fadeDir="5400012" kx="0" rotWithShape="0" algn="bl" stPos="0" sy="-100000" ky="0"/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4859"/>
              <a:buNone/>
            </a:pPr>
            <a:r>
              <a:rPr lang="en" sz="2840"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Monte Carlo Data Comparisons and Validation</a:t>
            </a:r>
            <a:endParaRPr i="1" sz="1762">
              <a:solidFill>
                <a:schemeClr val="accent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179"/>
              <a:buNone/>
            </a:pPr>
            <a:r>
              <a:rPr i="1" lang="en" sz="1762">
                <a:latin typeface="Montserrat SemiBold"/>
                <a:ea typeface="Montserrat SemiBold"/>
                <a:cs typeface="Montserrat SemiBold"/>
                <a:sym typeface="Montserrat SemiBold"/>
              </a:rPr>
              <a:t>MC Software Working Group, India</a:t>
            </a:r>
            <a:endParaRPr i="1" sz="1762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6179"/>
              <a:buNone/>
            </a:pPr>
            <a:r>
              <a:t/>
            </a:r>
            <a:endParaRPr i="1" sz="1762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b="1" sz="448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4572000" y="2973975"/>
            <a:ext cx="4571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Vaibhavi Gawas</a:t>
            </a:r>
            <a:endParaRPr sz="24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Indian Institute of Technology Madras</a:t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450" y="3759075"/>
            <a:ext cx="1127625" cy="1109150"/>
          </a:xfrm>
          <a:prstGeom prst="rect">
            <a:avLst/>
          </a:prstGeom>
          <a:noFill/>
          <a:ln cap="flat" cmpd="sng" w="28575">
            <a:solidFill>
              <a:srgbClr val="00B0B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25"/>
          <p:cNvPicPr preferRelativeResize="0"/>
          <p:nvPr/>
        </p:nvPicPr>
        <p:blipFill rotWithShape="1">
          <a:blip r:embed="rId4">
            <a:alphaModFix/>
          </a:blip>
          <a:srcRect b="20483" l="5867" r="4695" t="0"/>
          <a:stretch/>
        </p:blipFill>
        <p:spPr>
          <a:xfrm>
            <a:off x="694750" y="213450"/>
            <a:ext cx="7715251" cy="1797625"/>
          </a:xfrm>
          <a:prstGeom prst="rect">
            <a:avLst/>
          </a:prstGeom>
          <a:noFill/>
          <a:ln cap="flat" cmpd="sng" w="28575">
            <a:solidFill>
              <a:srgbClr val="00B0B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075" y="3759075"/>
            <a:ext cx="1201600" cy="1109150"/>
          </a:xfrm>
          <a:prstGeom prst="rect">
            <a:avLst/>
          </a:prstGeom>
          <a:noFill/>
          <a:ln cap="flat" cmpd="sng" w="28575">
            <a:solidFill>
              <a:srgbClr val="00B0B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8100" y="3759075"/>
            <a:ext cx="1201600" cy="1109150"/>
          </a:xfrm>
          <a:prstGeom prst="rect">
            <a:avLst/>
          </a:prstGeom>
          <a:noFill/>
          <a:ln cap="flat" cmpd="sng" w="28575">
            <a:solidFill>
              <a:srgbClr val="00B0B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p34"/>
          <p:cNvCxnSpPr/>
          <p:nvPr/>
        </p:nvCxnSpPr>
        <p:spPr>
          <a:xfrm>
            <a:off x="152400" y="431675"/>
            <a:ext cx="3772200" cy="72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34"/>
          <p:cNvSpPr txBox="1"/>
          <p:nvPr/>
        </p:nvSpPr>
        <p:spPr>
          <a:xfrm>
            <a:off x="60500" y="-45000"/>
            <a:ext cx="8483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Average Transverse Energy Flow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4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 txBox="1"/>
          <p:nvPr/>
        </p:nvSpPr>
        <p:spPr>
          <a:xfrm>
            <a:off x="1975900" y="1374675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350" y="487525"/>
            <a:ext cx="5046001" cy="46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/>
        </p:nvSpPr>
        <p:spPr>
          <a:xfrm>
            <a:off x="60500" y="887725"/>
            <a:ext cx="3778800" cy="2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Characterize the system at extreme conditions of temperature and energy density.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Central region: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Forward  region: 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(photon fragmentation region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&lt;math xmlns=&quot;http://www.w3.org/1998/Math/MathML&quot;&gt;&lt;msub&gt;&lt;mi&gt;E&lt;/mi&gt;&lt;mi&gt;T&lt;/mi&gt;&lt;/msub&gt;&lt;mo&gt;=&lt;/mo&gt;&lt;mstyle displaystyle=&quot;false&quot;&gt;&lt;munder&gt;&lt;mo&gt;&amp;#x2211;&lt;/mo&gt;&lt;mi&gt;i&lt;/mi&gt;&lt;/munder&gt;&lt;/mstyle&gt;&lt;msub&gt;&lt;mi&gt;E&lt;/mi&gt;&lt;mi&gt;i&lt;/mi&gt;&lt;/msub&gt;&lt;mi&gt;sin&lt;/mi&gt;&lt;mfenced&gt;&lt;msub&gt;&lt;mi&gt;&amp;#x3D5;&lt;/mi&gt;&lt;mi&gt;i&lt;/mi&gt;&lt;/msub&gt;&lt;/mfenced&gt;&lt;mspace linebreak=&quot;newline&quot;/&gt;&lt;mspace linebreak=&quot;newline&quot;/&gt;&lt;/math&gt;" id="220" name="Google Shape;220;p34" title="E subscript T equals begin inline style sum for i of end style E subscript i sin open parentheses ϕ subscript i close parentheses&#10;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13" y="3540625"/>
            <a:ext cx="2671374" cy="73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o&gt;-&lt;/mo&gt;&lt;mn&gt;0&lt;/mn&gt;&lt;mo&gt;.&lt;/mo&gt;&lt;mn&gt;5&lt;/mn&gt;&lt;mo&gt;&amp;#xA0;&lt;/mo&gt;&lt;mo&gt;&amp;lt;&lt;/mo&gt;&lt;mo&gt;&amp;#xA0;&lt;/mo&gt;&lt;mi&gt;&amp;#x3B7;&lt;/mi&gt;&lt;mo&gt;&amp;#xA0;&lt;/mo&gt;&lt;mo&gt;&amp;lt;&lt;/mo&gt;&lt;mo&gt;&amp;#xA0;&lt;/mo&gt;&lt;mn&gt;0&lt;/mn&gt;&lt;mo&gt;.&lt;/mo&gt;&lt;mn&gt;5&lt;/mn&gt;&lt;mspace linebreak=&quot;newline&quot;/&gt;&lt;/math&gt;" id="221" name="Google Shape;221;p34" title="negative 0.5 space less than space eta space less than space 0.5&#10;"/>
          <p:cNvPicPr preferRelativeResize="0"/>
          <p:nvPr/>
        </p:nvPicPr>
        <p:blipFill rotWithShape="1">
          <a:blip r:embed="rId5">
            <a:alphaModFix/>
          </a:blip>
          <a:srcRect b="-25109" l="0" r="0" t="0"/>
          <a:stretch/>
        </p:blipFill>
        <p:spPr>
          <a:xfrm>
            <a:off x="1975900" y="1969938"/>
            <a:ext cx="1784124" cy="32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n&gt;2&lt;/mn&gt;&lt;mo&gt;&amp;#xA0;&lt;/mo&gt;&lt;mo&gt;&amp;lt;&lt;/mo&gt;&lt;mo&gt;&amp;#xA0;&lt;/mo&gt;&lt;mi&gt;&amp;#x3B7;&lt;/mi&gt;&lt;mo&gt;&amp;#xA0;&lt;/mo&gt;&lt;mo&gt;&amp;lt;&lt;/mo&gt;&lt;mo&gt;&amp;#xA0;&lt;/mo&gt;&lt;mn&gt;3&lt;/mn&gt;&lt;/math&gt;" id="222" name="Google Shape;222;p34" title="2 space less than space eta space less than space 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5750" y="2717863"/>
            <a:ext cx="1106650" cy="22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/>
          <p:nvPr/>
        </p:nvSpPr>
        <p:spPr>
          <a:xfrm>
            <a:off x="2075750" y="4473150"/>
            <a:ext cx="249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Top panel: Pythia8</a:t>
            </a:r>
            <a:endParaRPr>
              <a:solidFill>
                <a:srgbClr val="00B0B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Bottom Panel: Sherpa2</a:t>
            </a:r>
            <a:endParaRPr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35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35"/>
          <p:cNvSpPr txBox="1"/>
          <p:nvPr/>
        </p:nvSpPr>
        <p:spPr>
          <a:xfrm>
            <a:off x="60500" y="-45000"/>
            <a:ext cx="8483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Transverse Energy Flow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5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5"/>
          <p:cNvSpPr txBox="1"/>
          <p:nvPr/>
        </p:nvSpPr>
        <p:spPr>
          <a:xfrm>
            <a:off x="1975900" y="1374675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4" name="Google Shape;23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 rotWithShape="1">
          <a:blip r:embed="rId3">
            <a:alphaModFix/>
          </a:blip>
          <a:srcRect b="0" l="49397" r="0" t="0"/>
          <a:stretch/>
        </p:blipFill>
        <p:spPr>
          <a:xfrm>
            <a:off x="2303600" y="723300"/>
            <a:ext cx="2203699" cy="405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723300"/>
            <a:ext cx="4449076" cy="4055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/>
        </p:nvSpPr>
        <p:spPr>
          <a:xfrm>
            <a:off x="255950" y="841000"/>
            <a:ext cx="17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5"/>
          <p:cNvSpPr txBox="1"/>
          <p:nvPr/>
        </p:nvSpPr>
        <p:spPr>
          <a:xfrm>
            <a:off x="-97500" y="767875"/>
            <a:ext cx="24621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Source of transverse energy production: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Soft multiparticle production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Hard scattering jets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Defines the ‘explosiveness’ of              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   collision event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901800" y="4317525"/>
            <a:ext cx="209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 Sherpa2 tunings</a:t>
            </a:r>
            <a:endParaRPr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p36"/>
          <p:cNvCxnSpPr/>
          <p:nvPr/>
        </p:nvCxnSpPr>
        <p:spPr>
          <a:xfrm flipH="1" rot="10800000">
            <a:off x="152400" y="426575"/>
            <a:ext cx="4393800" cy="51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36"/>
          <p:cNvSpPr txBox="1"/>
          <p:nvPr/>
        </p:nvSpPr>
        <p:spPr>
          <a:xfrm>
            <a:off x="60950" y="-45000"/>
            <a:ext cx="84834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Transverse Energy-Energy Correlation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6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6"/>
          <p:cNvSpPr txBox="1"/>
          <p:nvPr/>
        </p:nvSpPr>
        <p:spPr>
          <a:xfrm>
            <a:off x="1975900" y="1374675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-28800" y="487525"/>
            <a:ext cx="63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36"/>
          <p:cNvSpPr txBox="1"/>
          <p:nvPr/>
        </p:nvSpPr>
        <p:spPr>
          <a:xfrm>
            <a:off x="207200" y="537175"/>
            <a:ext cx="3632100" cy="26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An event shape observable- for QCD tests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he measurements of energy weighted angular distributions of hadron pairs.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Independent of hadronization of the primary partons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511850" y="3266475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lt;math xmlns=&quot;http://www.w3.org/1998/Math/MathML&quot;&gt;&lt;msub&gt;&lt;msup&gt;&lt;mi&gt;&amp;#x3C9;&lt;/mi&gt;&lt;mn&gt;2&lt;/mn&gt;&lt;/msup&gt;&lt;mrow&gt;&lt;mi&gt;i&lt;/mi&gt;&lt;mi&gt;j&lt;/mi&gt;&lt;mo&gt;&amp;#xA0;&lt;/mo&gt;&lt;/mrow&gt;&lt;/msub&gt;&lt;mo&gt;=&lt;/mo&gt;&lt;mo&gt;&amp;#xA0;&lt;/mo&gt;&lt;msup&gt;&lt;mfenced&gt;&lt;mrow&gt;&lt;msub&gt;&lt;mi&gt;&amp;#x3B7;&lt;/mi&gt;&lt;mi&gt;i&lt;/mi&gt;&lt;/msub&gt;&lt;mo&gt;-&lt;/mo&gt;&lt;msub&gt;&lt;mi&gt;&amp;#x3B7;&lt;/mi&gt;&lt;mi&gt;j&lt;/mi&gt;&lt;/msub&gt;&lt;/mrow&gt;&lt;/mfenced&gt;&lt;mn&gt;2&lt;/mn&gt;&lt;/msup&gt;&lt;mo&gt;+&lt;/mo&gt;&lt;msup&gt;&lt;mfenced&gt;&lt;mrow&gt;&lt;msub&gt;&lt;mi&gt;&amp;#x3D5;&lt;/mi&gt;&lt;mi&gt;i&lt;/mi&gt;&lt;/msub&gt;&lt;mo&gt;-&lt;/mo&gt;&lt;msub&gt;&lt;mi&gt;&amp;#x3D5;&lt;/mi&gt;&lt;mi&gt;j&lt;/mi&gt;&lt;/msub&gt;&lt;/mrow&gt;&lt;/mfenced&gt;&lt;mn&gt;2&lt;/mn&gt;&lt;/msup&gt;&lt;/math&gt;" id="254" name="Google Shape;254;p36" title="omega squared subscript i j space end subscript equals space open parentheses eta subscript i minus eta subscript j close parentheses squared plus open parentheses ϕ subscript i minus ϕ subscript j close parentheses squa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00" y="3160963"/>
            <a:ext cx="2653048" cy="30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frac&gt;&lt;mn&gt;1&lt;/mn&gt;&lt;mrow&gt;&lt;mi&gt;N&lt;/mi&gt;&lt;mi&gt;&amp;#x394;&lt;/mi&gt;&lt;mi&gt;&amp;#x3C9;&lt;/mi&gt;&lt;/mrow&gt;&lt;/mfrac&gt;&lt;mstyle displaystyle=&quot;false&quot;&gt;&lt;munder&gt;&lt;mo&gt;&amp;#x2211;&lt;/mo&gt;&lt;mi&gt;N&lt;/mi&gt;&lt;/munder&gt;&lt;/mstyle&gt;&lt;mstyle displaystyle=&quot;false&quot;&gt;&lt;munder&gt;&lt;mo&gt;&amp;#x2211;&lt;/mo&gt;&lt;mrow&gt;&lt;mi&gt;i&lt;/mi&gt;&lt;mo&gt;,&lt;/mo&gt;&lt;mi&gt;j&lt;/mi&gt;&lt;mo&gt;,&lt;/mo&gt;&lt;mi&gt;i&lt;/mi&gt;&lt;mo&gt;!&lt;/mo&gt;&lt;mo&gt;=&lt;/mo&gt;&lt;mi&gt;j&lt;/mi&gt;&lt;/mrow&gt;&lt;/munder&gt;&lt;/mstyle&gt;&lt;mfrac&gt;&lt;mrow&gt;&lt;msub&gt;&lt;mi&gt;E&lt;/mi&gt;&lt;mrow&gt;&lt;mi&gt;T&lt;/mi&gt;&lt;mi&gt;i&lt;/mi&gt;&lt;/mrow&gt;&lt;/msub&gt;&lt;msub&gt;&lt;mi&gt;E&lt;/mi&gt;&lt;mrow&gt;&lt;mi&gt;T&lt;/mi&gt;&lt;mi&gt;j&lt;/mi&gt;&lt;/mrow&gt;&lt;/msub&gt;&lt;/mrow&gt;&lt;msup&gt;&lt;msub&gt;&lt;mi&gt;p&lt;/mi&gt;&lt;mrow&gt;&lt;mi&gt;T&lt;/mi&gt;&lt;mi&gt;e&lt;/mi&gt;&lt;/mrow&gt;&lt;/msub&gt;&lt;mn&gt;2&lt;/mn&gt;&lt;/msup&gt;&lt;/mfrac&gt;&lt;msubsup&gt;&lt;mo&gt;&amp;#x222B;&lt;/mo&gt;&lt;mrow&gt;&lt;mi&gt;&amp;#x3C9;&lt;/mi&gt;&lt;mo&gt;-&lt;/mo&gt;&lt;mfrac&gt;&lt;mrow&gt;&lt;mi&gt;&amp;#x394;&lt;/mi&gt;&lt;mi&gt;&amp;#x3C9;&lt;/mi&gt;&lt;/mrow&gt;&lt;mn&gt;2&lt;/mn&gt;&lt;/mfrac&gt;&lt;/mrow&gt;&lt;mrow&gt;&lt;mi&gt;&amp;#x3C9;&lt;/mi&gt;&lt;mo&gt;+&lt;/mo&gt;&lt;mfrac&gt;&lt;mrow&gt;&lt;mi&gt;&amp;#x394;&lt;/mi&gt;&lt;mi&gt;&amp;#x3C9;&lt;/mi&gt;&lt;/mrow&gt;&lt;mn&gt;2&lt;/mn&gt;&lt;/mfrac&gt;&lt;/mrow&gt;&lt;/msubsup&gt;&lt;mi&gt;&amp;#x3B4;&lt;/mi&gt;&lt;mfenced&gt;&lt;mrow&gt;&lt;msup&gt;&lt;mi&gt;&amp;#x3C9;&lt;/mi&gt;&lt;mo&gt;'&lt;/mo&gt;&lt;/msup&gt;&lt;mo&gt;-&lt;/mo&gt;&lt;msub&gt;&lt;mi&gt;&amp;#x3C9;&lt;/mi&gt;&lt;mrow&gt;&lt;mi&gt;i&lt;/mi&gt;&lt;mi&gt;j&lt;/mi&gt;&lt;/mrow&gt;&lt;/msub&gt;&lt;/mrow&gt;&lt;/mfenced&gt;&lt;mo&gt;d&lt;/mo&gt;&lt;msup&gt;&lt;mi&gt;&amp;#x3C9;&lt;/mi&gt;&lt;mo&gt;'&lt;/mo&gt;&lt;/msup&gt;&lt;mspace linebreak=&quot;newline&quot;/&gt;&lt;mspace linebreak=&quot;newline&quot;/&gt;&lt;/math&gt;" id="255" name="Google Shape;255;p36" title="fraction numerator 1 over denominator N capital delta omega end fraction begin inline style sum for N of end style begin inline style sum for i comma j comma i factorial equals j of end style fraction numerator E subscript T i end subscript E subscript T j end subscript over denominator p subscript T e end subscript squared end fraction integral subscript omega minus fraction numerator capital delta omega over denominator 2 end fraction end subscript superscript omega plus fraction numerator capital delta omega over denominator 2 end fraction end superscript delta open parentheses omega to the power of apostrophe minus omega subscript i j end subscript close parentheses d omega to the power of apostrophe&#10;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613" y="3624925"/>
            <a:ext cx="3769274" cy="7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1225" y="548475"/>
            <a:ext cx="5119126" cy="450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 txBox="1"/>
          <p:nvPr/>
        </p:nvSpPr>
        <p:spPr>
          <a:xfrm>
            <a:off x="2132975" y="4326900"/>
            <a:ext cx="241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Left</a:t>
            </a:r>
            <a:r>
              <a:rPr lang="en">
                <a:solidFill>
                  <a:srgbClr val="00B0B0"/>
                </a:solidFill>
              </a:rPr>
              <a:t> panel: Herwig7</a:t>
            </a:r>
            <a:endParaRPr>
              <a:solidFill>
                <a:srgbClr val="00B0B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Right Panel: Sherpa2</a:t>
            </a:r>
            <a:endParaRPr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37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37"/>
          <p:cNvSpPr txBox="1"/>
          <p:nvPr/>
        </p:nvSpPr>
        <p:spPr>
          <a:xfrm>
            <a:off x="60500" y="-45000"/>
            <a:ext cx="77400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Hadronization Tests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7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1975900" y="1350900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-28800" y="721500"/>
            <a:ext cx="36444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Charged Particle Multiplicity and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Associated Observables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Scaled charged particle spectra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Average         Distribution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D* Meson Cross section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   Meson Cross section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&lt;math xmlns=&quot;http://www.w3.org/1998/Math/MathML&quot;&gt;&lt;msup&gt;&lt;msub&gt;&lt;mi&gt;p&lt;/mi&gt;&lt;mi&gt;T&lt;/mi&gt;&lt;/msub&gt;&lt;mn&gt;2&lt;/mn&gt;&lt;/msup&gt;&lt;/math&gt;" id="270" name="Google Shape;270;p37" title="p subscript T squa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538" y="2135350"/>
            <a:ext cx="292117" cy="2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 txBox="1"/>
          <p:nvPr/>
        </p:nvSpPr>
        <p:spPr>
          <a:xfrm>
            <a:off x="3997800" y="693500"/>
            <a:ext cx="407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B0"/>
                </a:solidFill>
              </a:rPr>
              <a:t>Event selection kinematics</a:t>
            </a:r>
            <a:endParaRPr b="1" sz="1800">
              <a:solidFill>
                <a:srgbClr val="00B0B0"/>
              </a:solidFill>
            </a:endParaRPr>
          </a:p>
        </p:txBody>
      </p:sp>
      <p:pic>
        <p:nvPicPr>
          <p:cNvPr descr="&lt;math xmlns=&quot;http://www.w3.org/1998/Math/MathML&quot;&gt;&lt;mi&gt;&amp;#x3D5;&lt;/mi&gt;&lt;/math&gt;" id="272" name="Google Shape;272;p37" title="ϕ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25" y="3179150"/>
            <a:ext cx="170295" cy="2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/>
          <p:cNvPicPr preferRelativeResize="0"/>
          <p:nvPr/>
        </p:nvPicPr>
        <p:blipFill rotWithShape="1">
          <a:blip r:embed="rId5">
            <a:alphaModFix/>
          </a:blip>
          <a:srcRect b="2849" l="34664" r="22766" t="28161"/>
          <a:stretch/>
        </p:blipFill>
        <p:spPr>
          <a:xfrm>
            <a:off x="4161100" y="1155200"/>
            <a:ext cx="3985250" cy="36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Google Shape;278;p38"/>
          <p:cNvCxnSpPr/>
          <p:nvPr/>
        </p:nvCxnSpPr>
        <p:spPr>
          <a:xfrm>
            <a:off x="152400" y="431675"/>
            <a:ext cx="3540600" cy="72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p38"/>
          <p:cNvSpPr txBox="1"/>
          <p:nvPr/>
        </p:nvSpPr>
        <p:spPr>
          <a:xfrm>
            <a:off x="85325" y="-45000"/>
            <a:ext cx="8459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Charged Particle Multiplicity  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8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 txBox="1"/>
          <p:nvPr/>
        </p:nvSpPr>
        <p:spPr>
          <a:xfrm>
            <a:off x="-54700" y="1232525"/>
            <a:ext cx="27423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550"/>
              <a:t>Set of probabilities(P</a:t>
            </a:r>
            <a:r>
              <a:rPr lang="en" sz="1150"/>
              <a:t>n</a:t>
            </a:r>
            <a:r>
              <a:rPr lang="en" sz="1550"/>
              <a:t>) associated with the occurrence of the number of hadrons, n, in the phase space region under observation.</a:t>
            </a:r>
            <a:endParaRPr sz="1550"/>
          </a:p>
        </p:txBody>
      </p:sp>
      <p:pic>
        <p:nvPicPr>
          <p:cNvPr id="284" name="Google Shape;2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437" y="492750"/>
            <a:ext cx="2614374" cy="23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024" y="2708400"/>
            <a:ext cx="2615200" cy="23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7025" y="492750"/>
            <a:ext cx="2615200" cy="226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5963" y="2708400"/>
            <a:ext cx="2566826" cy="23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8"/>
          <p:cNvSpPr txBox="1"/>
          <p:nvPr/>
        </p:nvSpPr>
        <p:spPr>
          <a:xfrm>
            <a:off x="439650" y="4253775"/>
            <a:ext cx="274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Left</a:t>
            </a:r>
            <a:r>
              <a:rPr lang="en">
                <a:solidFill>
                  <a:srgbClr val="00B0B0"/>
                </a:solidFill>
              </a:rPr>
              <a:t> panel: Pythia8, Herwig</a:t>
            </a:r>
            <a:endParaRPr>
              <a:solidFill>
                <a:srgbClr val="00B0B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Right Panel: Sherpa2</a:t>
            </a:r>
            <a:endParaRPr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Google Shape;293;p39"/>
          <p:cNvCxnSpPr/>
          <p:nvPr/>
        </p:nvCxnSpPr>
        <p:spPr>
          <a:xfrm flipH="1" rot="10800000">
            <a:off x="152400" y="426575"/>
            <a:ext cx="4332900" cy="51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39"/>
          <p:cNvSpPr txBox="1"/>
          <p:nvPr/>
        </p:nvSpPr>
        <p:spPr>
          <a:xfrm>
            <a:off x="97500" y="-45000"/>
            <a:ext cx="84465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Mean of </a:t>
            </a: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Charged Particle Multiplicity  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-28800" y="487525"/>
            <a:ext cx="63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000" y="487525"/>
            <a:ext cx="2707050" cy="23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450" y="487525"/>
            <a:ext cx="2760626" cy="23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0425" y="2876450"/>
            <a:ext cx="2760626" cy="22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3050" y="2876450"/>
            <a:ext cx="2846897" cy="22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/>
          <p:nvPr/>
        </p:nvSpPr>
        <p:spPr>
          <a:xfrm>
            <a:off x="255950" y="755675"/>
            <a:ext cx="2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39"/>
          <p:cNvPicPr preferRelativeResize="0"/>
          <p:nvPr/>
        </p:nvPicPr>
        <p:blipFill rotWithShape="1">
          <a:blip r:embed="rId7">
            <a:alphaModFix/>
          </a:blip>
          <a:srcRect b="18705" l="32856" r="37641" t="65513"/>
          <a:stretch/>
        </p:blipFill>
        <p:spPr>
          <a:xfrm>
            <a:off x="204700" y="2152363"/>
            <a:ext cx="2145300" cy="8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9"/>
          <p:cNvSpPr txBox="1"/>
          <p:nvPr/>
        </p:nvSpPr>
        <p:spPr>
          <a:xfrm>
            <a:off x="-207200" y="1479875"/>
            <a:ext cx="323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Generalised Dispersions upto 4th order</a:t>
            </a:r>
            <a:endParaRPr/>
          </a:p>
        </p:txBody>
      </p:sp>
      <p:sp>
        <p:nvSpPr>
          <p:cNvPr id="306" name="Google Shape;306;p39"/>
          <p:cNvSpPr txBox="1"/>
          <p:nvPr/>
        </p:nvSpPr>
        <p:spPr>
          <a:xfrm>
            <a:off x="-207200" y="943575"/>
            <a:ext cx="341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&lt;n&gt; is mean charged multiplicity</a:t>
            </a:r>
            <a:endParaRPr/>
          </a:p>
        </p:txBody>
      </p:sp>
      <p:sp>
        <p:nvSpPr>
          <p:cNvPr id="307" name="Google Shape;307;p39"/>
          <p:cNvSpPr txBox="1"/>
          <p:nvPr/>
        </p:nvSpPr>
        <p:spPr>
          <a:xfrm>
            <a:off x="-207200" y="3217725"/>
            <a:ext cx="31641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Char char="●"/>
            </a:pPr>
            <a:r>
              <a:rPr lang="en" sz="1550"/>
              <a:t>These observables can d</a:t>
            </a:r>
            <a:r>
              <a:rPr lang="en" sz="1550"/>
              <a:t>irectly measure the correlation strength among particles</a:t>
            </a:r>
            <a:endParaRPr/>
          </a:p>
        </p:txBody>
      </p:sp>
      <p:sp>
        <p:nvSpPr>
          <p:cNvPr id="308" name="Google Shape;308;p39"/>
          <p:cNvSpPr txBox="1"/>
          <p:nvPr/>
        </p:nvSpPr>
        <p:spPr>
          <a:xfrm>
            <a:off x="1389475" y="4578850"/>
            <a:ext cx="231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 Pythia8, Herwig7</a:t>
            </a:r>
            <a:endParaRPr>
              <a:solidFill>
                <a:srgbClr val="00B0B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0B0"/>
              </a:solidFill>
            </a:endParaRPr>
          </a:p>
        </p:txBody>
      </p:sp>
      <p:sp>
        <p:nvSpPr>
          <p:cNvPr id="309" name="Google Shape;309;p39"/>
          <p:cNvSpPr txBox="1"/>
          <p:nvPr/>
        </p:nvSpPr>
        <p:spPr>
          <a:xfrm>
            <a:off x="-207200" y="2303600"/>
            <a:ext cx="4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/>
          <p:nvPr/>
        </p:nvSpPr>
        <p:spPr>
          <a:xfrm>
            <a:off x="48925" y="-45000"/>
            <a:ext cx="84954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Scaled Charged Particle Spectra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0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075" y="431675"/>
            <a:ext cx="5413374" cy="4810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sub&gt;&lt;mi&gt;x&lt;/mi&gt;&lt;mi&gt;L&lt;/mi&gt;&lt;/msub&gt;&lt;mo&gt;=&lt;/mo&gt;&lt;mo&gt;&amp;#xA0;&lt;/mo&gt;&lt;mfrac&gt;&lt;mrow&gt;&lt;mn&gt;2&lt;/mn&gt;&lt;msubsup&gt;&lt;mi&gt;p&lt;/mi&gt;&lt;mi&gt;z&lt;/mi&gt;&lt;mo&gt;*&lt;/mo&gt;&lt;/msubsup&gt;&lt;/mrow&gt;&lt;mi&gt;W&lt;/mi&gt;&lt;/mfrac&gt;&lt;/math&gt;" id="320" name="Google Shape;320;p40" title="x subscript L equals space fraction numerator 2 p subscript z superscript asterisk times over denominator W end fr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00" y="2768013"/>
            <a:ext cx="1391725" cy="8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 txBox="1"/>
          <p:nvPr/>
        </p:nvSpPr>
        <p:spPr>
          <a:xfrm>
            <a:off x="-28800" y="743500"/>
            <a:ext cx="3088200" cy="17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observable is presented in hadronic CoM frame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Minimised effect of transverse boost from virtual photon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z* is direction of the virtual photon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cxnSp>
        <p:nvCxnSpPr>
          <p:cNvPr id="322" name="Google Shape;322;p40"/>
          <p:cNvCxnSpPr/>
          <p:nvPr/>
        </p:nvCxnSpPr>
        <p:spPr>
          <a:xfrm>
            <a:off x="48925" y="435575"/>
            <a:ext cx="3839100" cy="3300"/>
          </a:xfrm>
          <a:prstGeom prst="straightConnector1">
            <a:avLst/>
          </a:prstGeom>
          <a:noFill/>
          <a:ln cap="flat" cmpd="sng" w="28575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3" name="Google Shape;323;p40"/>
          <p:cNvSpPr txBox="1"/>
          <p:nvPr/>
        </p:nvSpPr>
        <p:spPr>
          <a:xfrm>
            <a:off x="1986700" y="4558450"/>
            <a:ext cx="16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Herwig7</a:t>
            </a:r>
            <a:endParaRPr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41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41"/>
          <p:cNvSpPr txBox="1"/>
          <p:nvPr/>
        </p:nvSpPr>
        <p:spPr>
          <a:xfrm>
            <a:off x="60500" y="-45000"/>
            <a:ext cx="8483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Average           Distribution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1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1"/>
          <p:cNvSpPr txBox="1"/>
          <p:nvPr/>
        </p:nvSpPr>
        <p:spPr>
          <a:xfrm>
            <a:off x="1975900" y="1374675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-28800" y="487525"/>
            <a:ext cx="63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41"/>
          <p:cNvSpPr txBox="1"/>
          <p:nvPr/>
        </p:nvSpPr>
        <p:spPr>
          <a:xfrm>
            <a:off x="511850" y="3266475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lt;math xmlns=&quot;http://www.w3.org/1998/Math/MathML&quot;&gt;&lt;msup&gt;&lt;msub&gt;&lt;mi&gt;p&lt;/mi&gt;&lt;mi&gt;T&lt;/mi&gt;&lt;/msub&gt;&lt;mn&gt;2&lt;/mn&gt;&lt;/msup&gt;&lt;/math&gt;" id="337" name="Google Shape;337;p41" title="p subscript T squa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894" y="-17775"/>
            <a:ext cx="510106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 rotWithShape="1">
          <a:blip r:embed="rId4">
            <a:alphaModFix/>
          </a:blip>
          <a:srcRect b="58244" l="0" r="0" t="0"/>
          <a:stretch/>
        </p:blipFill>
        <p:spPr>
          <a:xfrm>
            <a:off x="2457320" y="1119225"/>
            <a:ext cx="6563830" cy="3165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sub&gt;&lt;mi&gt;x&lt;/mi&gt;&lt;mi&gt;L&lt;/mi&gt;&lt;/msub&gt;&lt;mo&gt;=&lt;/mo&gt;&lt;mo&gt;&amp;#xA0;&lt;/mo&gt;&lt;mfrac&gt;&lt;mrow&gt;&lt;mn&gt;2&lt;/mn&gt;&lt;msubsup&gt;&lt;mi&gt;p&lt;/mi&gt;&lt;mi&gt;z&lt;/mi&gt;&lt;mo&gt;*&lt;/mo&gt;&lt;/msubsup&gt;&lt;/mrow&gt;&lt;mi&gt;W&lt;/mi&gt;&lt;/mfrac&gt;&lt;/math&gt;" id="339" name="Google Shape;339;p41" title="x subscript L equals space fraction numerator 2 p subscript z superscript asterisk times over denominator W end frac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75" y="2086338"/>
            <a:ext cx="1391725" cy="8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1"/>
          <p:cNvSpPr txBox="1"/>
          <p:nvPr/>
        </p:nvSpPr>
        <p:spPr>
          <a:xfrm>
            <a:off x="-121875" y="910250"/>
            <a:ext cx="283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Hadronization</a:t>
            </a:r>
            <a:r>
              <a:rPr lang="en"/>
              <a:t> is expected at  lower pT values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Higher pT- hard parton radiation</a:t>
            </a:r>
            <a:endParaRPr/>
          </a:p>
        </p:txBody>
      </p:sp>
      <p:pic>
        <p:nvPicPr>
          <p:cNvPr id="341" name="Google Shape;341;p41"/>
          <p:cNvPicPr preferRelativeResize="0"/>
          <p:nvPr/>
        </p:nvPicPr>
        <p:blipFill rotWithShape="1">
          <a:blip r:embed="rId6">
            <a:alphaModFix/>
          </a:blip>
          <a:srcRect b="19864" l="33050" r="38744" t="38534"/>
          <a:stretch/>
        </p:blipFill>
        <p:spPr>
          <a:xfrm>
            <a:off x="251563" y="3071475"/>
            <a:ext cx="2462075" cy="198534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1"/>
          <p:cNvSpPr txBox="1"/>
          <p:nvPr/>
        </p:nvSpPr>
        <p:spPr>
          <a:xfrm>
            <a:off x="7621850" y="4205000"/>
            <a:ext cx="249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Left</a:t>
            </a:r>
            <a:r>
              <a:rPr lang="en">
                <a:solidFill>
                  <a:srgbClr val="00B0B0"/>
                </a:solidFill>
              </a:rPr>
              <a:t>:Herwig7</a:t>
            </a:r>
            <a:endParaRPr>
              <a:solidFill>
                <a:srgbClr val="00B0B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Rightl: Pythia</a:t>
            </a:r>
            <a:endParaRPr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7" name="Google Shape;347;p42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8" name="Google Shape;348;p42"/>
          <p:cNvSpPr txBox="1"/>
          <p:nvPr/>
        </p:nvSpPr>
        <p:spPr>
          <a:xfrm>
            <a:off x="60500" y="-45000"/>
            <a:ext cx="8483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D* Meson Cross-section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349" name="Google Shape;349;p42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2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2"/>
          <p:cNvSpPr txBox="1"/>
          <p:nvPr/>
        </p:nvSpPr>
        <p:spPr>
          <a:xfrm>
            <a:off x="1975900" y="1374675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3" name="Google Shape;353;p42"/>
          <p:cNvSpPr txBox="1"/>
          <p:nvPr/>
        </p:nvSpPr>
        <p:spPr>
          <a:xfrm>
            <a:off x="-28800" y="487525"/>
            <a:ext cx="63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2"/>
          <p:cNvSpPr txBox="1"/>
          <p:nvPr/>
        </p:nvSpPr>
        <p:spPr>
          <a:xfrm>
            <a:off x="0" y="1021800"/>
            <a:ext cx="3234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Charm production: involves gluon-gluon fusion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Studying gluon distribution inside proton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Testing QCD predictions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600" y="140372"/>
            <a:ext cx="2693850" cy="243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5050" y="177700"/>
            <a:ext cx="2611125" cy="243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400" y="2675400"/>
            <a:ext cx="2693850" cy="23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5050" y="2675400"/>
            <a:ext cx="2580605" cy="23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2"/>
          <p:cNvSpPr txBox="1"/>
          <p:nvPr/>
        </p:nvSpPr>
        <p:spPr>
          <a:xfrm>
            <a:off x="1085650" y="4253800"/>
            <a:ext cx="274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Left panel: Pythia8, Herwig</a:t>
            </a:r>
            <a:endParaRPr>
              <a:solidFill>
                <a:srgbClr val="00B0B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Right Panel: Sherpa2</a:t>
            </a:r>
            <a:endParaRPr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5" name="Google Shape;365;p43"/>
          <p:cNvCxnSpPr/>
          <p:nvPr/>
        </p:nvCxnSpPr>
        <p:spPr>
          <a:xfrm>
            <a:off x="48775" y="341275"/>
            <a:ext cx="24741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43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7" name="Google Shape;367;p43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3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3"/>
          <p:cNvSpPr txBox="1"/>
          <p:nvPr/>
        </p:nvSpPr>
        <p:spPr>
          <a:xfrm>
            <a:off x="1975900" y="1374675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0" name="Google Shape;37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43"/>
          <p:cNvSpPr txBox="1"/>
          <p:nvPr/>
        </p:nvSpPr>
        <p:spPr>
          <a:xfrm>
            <a:off x="-187925" y="951463"/>
            <a:ext cx="2710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Strange quark</a:t>
            </a:r>
            <a:r>
              <a:rPr lang="en"/>
              <a:t> production and </a:t>
            </a:r>
            <a:r>
              <a:rPr lang="en"/>
              <a:t>hadronization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Production through gluon-gluon fusion also possible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Testing QCD theories in </a:t>
            </a:r>
            <a:r>
              <a:rPr lang="en"/>
              <a:t>neutral</a:t>
            </a:r>
            <a:r>
              <a:rPr lang="en"/>
              <a:t> current DIS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3"/>
          <p:cNvSpPr txBox="1"/>
          <p:nvPr/>
        </p:nvSpPr>
        <p:spPr>
          <a:xfrm>
            <a:off x="-28800" y="-97500"/>
            <a:ext cx="3563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    Meson Production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3" name="Google Shape;3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575" y="410400"/>
            <a:ext cx="2199414" cy="198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700" y="410388"/>
            <a:ext cx="2199425" cy="198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4825" y="410388"/>
            <a:ext cx="2138974" cy="198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3950" y="2742375"/>
            <a:ext cx="2037201" cy="198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4150" y="2723725"/>
            <a:ext cx="2138974" cy="198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2575" y="2723725"/>
            <a:ext cx="2210750" cy="1939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&gt;&amp;#x3D5;&lt;/mi&gt;&lt;/math&gt;" id="379" name="Google Shape;379;p43" title="ϕ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775" y="-503"/>
            <a:ext cx="237175" cy="3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3"/>
          <p:cNvSpPr txBox="1"/>
          <p:nvPr/>
        </p:nvSpPr>
        <p:spPr>
          <a:xfrm>
            <a:off x="111450" y="4047625"/>
            <a:ext cx="274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Top</a:t>
            </a:r>
            <a:r>
              <a:rPr lang="en">
                <a:solidFill>
                  <a:srgbClr val="00B0B0"/>
                </a:solidFill>
              </a:rPr>
              <a:t> panel: Pythia8, Herwig</a:t>
            </a:r>
            <a:endParaRPr>
              <a:solidFill>
                <a:srgbClr val="00B0B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B0"/>
                </a:solidFill>
              </a:rPr>
              <a:t>Bottom Panel: Sherpa2</a:t>
            </a:r>
            <a:endParaRPr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6"/>
          <p:cNvCxnSpPr/>
          <p:nvPr/>
        </p:nvCxnSpPr>
        <p:spPr>
          <a:xfrm flipH="1" rot="10800000">
            <a:off x="152400" y="560650"/>
            <a:ext cx="1883100" cy="159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26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60375" y="72450"/>
            <a:ext cx="31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</a:rPr>
              <a:t>Motivation</a:t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152400" y="808950"/>
            <a:ext cx="3431100" cy="4090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Validate the electron-proton collision MC-data generated by three MCEGs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Determine which MCEG tunings explains the e-p collision physics the best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3857670" y="808950"/>
            <a:ext cx="4991100" cy="4090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Why Monte Carlo Studies?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The Monte Carlo event generators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Experimental e-p collision data: HERA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Deep Inelastic Scattering Kinematics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Analyses and Results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Summary, Outlook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3766200" y="72450"/>
            <a:ext cx="2998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</a:rPr>
              <a:t>Content</a:t>
            </a:r>
            <a:endParaRPr b="1" sz="2700">
              <a:solidFill>
                <a:schemeClr val="lt1"/>
              </a:solidFill>
            </a:endParaRPr>
          </a:p>
        </p:txBody>
      </p:sp>
      <p:cxnSp>
        <p:nvCxnSpPr>
          <p:cNvPr id="122" name="Google Shape;122;p26"/>
          <p:cNvCxnSpPr/>
          <p:nvPr/>
        </p:nvCxnSpPr>
        <p:spPr>
          <a:xfrm>
            <a:off x="3857675" y="552175"/>
            <a:ext cx="1538100" cy="30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44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6" name="Google Shape;386;p44"/>
          <p:cNvSpPr txBox="1"/>
          <p:nvPr/>
        </p:nvSpPr>
        <p:spPr>
          <a:xfrm>
            <a:off x="60500" y="-45000"/>
            <a:ext cx="77400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Photoproduction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387" name="Google Shape;387;p44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8" name="Google Shape;388;p44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4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4"/>
          <p:cNvSpPr txBox="1"/>
          <p:nvPr/>
        </p:nvSpPr>
        <p:spPr>
          <a:xfrm>
            <a:off x="1975900" y="1350900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-28800" y="578750"/>
            <a:ext cx="630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Photoproduction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Diffractive dijet production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44"/>
          <p:cNvSpPr txBox="1"/>
          <p:nvPr/>
        </p:nvSpPr>
        <p:spPr>
          <a:xfrm>
            <a:off x="5813850" y="723300"/>
            <a:ext cx="320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0B0"/>
                </a:solidFill>
              </a:rPr>
              <a:t>Event selection kinematics</a:t>
            </a:r>
            <a:endParaRPr b="1" sz="1800">
              <a:solidFill>
                <a:srgbClr val="00B0B0"/>
              </a:solidFill>
            </a:endParaRPr>
          </a:p>
        </p:txBody>
      </p:sp>
      <p:pic>
        <p:nvPicPr>
          <p:cNvPr id="394" name="Google Shape;394;p44"/>
          <p:cNvPicPr preferRelativeResize="0"/>
          <p:nvPr/>
        </p:nvPicPr>
        <p:blipFill rotWithShape="1">
          <a:blip r:embed="rId3">
            <a:alphaModFix/>
          </a:blip>
          <a:srcRect b="0" l="0" r="48480" t="9804"/>
          <a:stretch/>
        </p:blipFill>
        <p:spPr>
          <a:xfrm>
            <a:off x="-28800" y="1429500"/>
            <a:ext cx="2759001" cy="234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4"/>
          <p:cNvPicPr preferRelativeResize="0"/>
          <p:nvPr/>
        </p:nvPicPr>
        <p:blipFill rotWithShape="1">
          <a:blip r:embed="rId4">
            <a:alphaModFix/>
          </a:blip>
          <a:srcRect b="2327" l="34732" r="28584" t="21857"/>
          <a:stretch/>
        </p:blipFill>
        <p:spPr>
          <a:xfrm>
            <a:off x="6144175" y="1314325"/>
            <a:ext cx="2882199" cy="33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4"/>
          <p:cNvPicPr preferRelativeResize="0"/>
          <p:nvPr/>
        </p:nvPicPr>
        <p:blipFill rotWithShape="1">
          <a:blip r:embed="rId5">
            <a:alphaModFix/>
          </a:blip>
          <a:srcRect b="20633" l="27244" r="24034" t="27182"/>
          <a:stretch/>
        </p:blipFill>
        <p:spPr>
          <a:xfrm>
            <a:off x="2730200" y="1603075"/>
            <a:ext cx="3349299" cy="201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1" name="Google Shape;401;p45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2" name="Google Shape;402;p45"/>
          <p:cNvSpPr txBox="1"/>
          <p:nvPr/>
        </p:nvSpPr>
        <p:spPr>
          <a:xfrm>
            <a:off x="60500" y="-45000"/>
            <a:ext cx="8483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Diffractive Photoproduction of Dijets in ZEUS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5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45"/>
          <p:cNvSpPr txBox="1"/>
          <p:nvPr/>
        </p:nvSpPr>
        <p:spPr>
          <a:xfrm>
            <a:off x="511850" y="3266475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45"/>
          <p:cNvPicPr preferRelativeResize="0"/>
          <p:nvPr/>
        </p:nvPicPr>
        <p:blipFill rotWithShape="1">
          <a:blip r:embed="rId3">
            <a:alphaModFix/>
          </a:blip>
          <a:srcRect b="0" l="36527" r="17397" t="29903"/>
          <a:stretch/>
        </p:blipFill>
        <p:spPr>
          <a:xfrm>
            <a:off x="3342300" y="396153"/>
            <a:ext cx="5518674" cy="472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5"/>
          <p:cNvPicPr preferRelativeResize="0"/>
          <p:nvPr/>
        </p:nvPicPr>
        <p:blipFill rotWithShape="1">
          <a:blip r:embed="rId4">
            <a:alphaModFix/>
          </a:blip>
          <a:srcRect b="6372" l="33057" r="46282" t="29256"/>
          <a:stretch/>
        </p:blipFill>
        <p:spPr>
          <a:xfrm>
            <a:off x="621625" y="621600"/>
            <a:ext cx="2307276" cy="40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5"/>
          <p:cNvSpPr txBox="1"/>
          <p:nvPr/>
        </p:nvSpPr>
        <p:spPr>
          <a:xfrm>
            <a:off x="182825" y="548475"/>
            <a:ext cx="11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sp>
        <p:nvSpPr>
          <p:cNvPr id="410" name="Google Shape;410;p45"/>
          <p:cNvSpPr txBox="1"/>
          <p:nvPr/>
        </p:nvSpPr>
        <p:spPr>
          <a:xfrm>
            <a:off x="182825" y="1590625"/>
            <a:ext cx="11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sp>
        <p:nvSpPr>
          <p:cNvPr id="411" name="Google Shape;411;p45"/>
          <p:cNvSpPr txBox="1"/>
          <p:nvPr/>
        </p:nvSpPr>
        <p:spPr>
          <a:xfrm>
            <a:off x="231675" y="3900375"/>
            <a:ext cx="11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6" name="Google Shape;416;p46"/>
          <p:cNvCxnSpPr/>
          <p:nvPr/>
        </p:nvCxnSpPr>
        <p:spPr>
          <a:xfrm>
            <a:off x="152400" y="431675"/>
            <a:ext cx="5003400" cy="72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46"/>
          <p:cNvSpPr txBox="1"/>
          <p:nvPr/>
        </p:nvSpPr>
        <p:spPr>
          <a:xfrm>
            <a:off x="152400" y="-45000"/>
            <a:ext cx="83919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Diffractive Dijet in Photoproduction in H1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418" name="Google Shape;418;p46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9" name="Google Shape;419;p46"/>
          <p:cNvSpPr txBox="1"/>
          <p:nvPr/>
        </p:nvSpPr>
        <p:spPr>
          <a:xfrm>
            <a:off x="-28800" y="487525"/>
            <a:ext cx="63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46"/>
          <p:cNvSpPr txBox="1"/>
          <p:nvPr/>
        </p:nvSpPr>
        <p:spPr>
          <a:xfrm>
            <a:off x="511850" y="3266475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2" name="Google Shape;422;p46"/>
          <p:cNvPicPr preferRelativeResize="0"/>
          <p:nvPr/>
        </p:nvPicPr>
        <p:blipFill rotWithShape="1">
          <a:blip r:embed="rId3">
            <a:alphaModFix/>
          </a:blip>
          <a:srcRect b="19627" l="40088" r="21383" t="48513"/>
          <a:stretch/>
        </p:blipFill>
        <p:spPr>
          <a:xfrm>
            <a:off x="3449325" y="1314325"/>
            <a:ext cx="5694676" cy="275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6"/>
          <p:cNvPicPr preferRelativeResize="0"/>
          <p:nvPr/>
        </p:nvPicPr>
        <p:blipFill rotWithShape="1">
          <a:blip r:embed="rId4">
            <a:alphaModFix/>
          </a:blip>
          <a:srcRect b="18197" l="43216" r="23836" t="28824"/>
          <a:stretch/>
        </p:blipFill>
        <p:spPr>
          <a:xfrm>
            <a:off x="60500" y="1211725"/>
            <a:ext cx="3281801" cy="28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6"/>
          <p:cNvSpPr txBox="1"/>
          <p:nvPr/>
        </p:nvSpPr>
        <p:spPr>
          <a:xfrm>
            <a:off x="329075" y="651725"/>
            <a:ext cx="246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Total Crossection of  photoproduction</a:t>
            </a:r>
            <a:endParaRPr sz="1500"/>
          </a:p>
        </p:txBody>
      </p:sp>
      <p:sp>
        <p:nvSpPr>
          <p:cNvPr id="425" name="Google Shape;425;p46"/>
          <p:cNvSpPr txBox="1"/>
          <p:nvPr/>
        </p:nvSpPr>
        <p:spPr>
          <a:xfrm>
            <a:off x="3656525" y="651725"/>
            <a:ext cx="229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Transverse energy of leading jet</a:t>
            </a:r>
            <a:endParaRPr sz="1500"/>
          </a:p>
        </p:txBody>
      </p:sp>
      <p:sp>
        <p:nvSpPr>
          <p:cNvPr id="426" name="Google Shape;426;p46"/>
          <p:cNvSpPr txBox="1"/>
          <p:nvPr/>
        </p:nvSpPr>
        <p:spPr>
          <a:xfrm>
            <a:off x="6459775" y="651725"/>
            <a:ext cx="246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Invariant mass of the remnant </a:t>
            </a:r>
            <a:endParaRPr sz="1500"/>
          </a:p>
        </p:txBody>
      </p:sp>
      <p:sp>
        <p:nvSpPr>
          <p:cNvPr id="427" name="Google Shape;427;p46"/>
          <p:cNvSpPr txBox="1"/>
          <p:nvPr/>
        </p:nvSpPr>
        <p:spPr>
          <a:xfrm>
            <a:off x="329075" y="4083100"/>
            <a:ext cx="274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H1: 237 pb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Pythia: 200 pb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3" name="Google Shape;433;p47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7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7"/>
          <p:cNvSpPr/>
          <p:nvPr/>
        </p:nvSpPr>
        <p:spPr>
          <a:xfrm>
            <a:off x="50125" y="0"/>
            <a:ext cx="4572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7"/>
          <p:cNvSpPr txBox="1"/>
          <p:nvPr/>
        </p:nvSpPr>
        <p:spPr>
          <a:xfrm>
            <a:off x="121875" y="-45000"/>
            <a:ext cx="248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 Summary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438" name="Google Shape;438;p47"/>
          <p:cNvSpPr txBox="1"/>
          <p:nvPr/>
        </p:nvSpPr>
        <p:spPr>
          <a:xfrm>
            <a:off x="4985050" y="1094100"/>
            <a:ext cx="35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cxnSp>
        <p:nvCxnSpPr>
          <p:cNvPr id="439" name="Google Shape;439;p47"/>
          <p:cNvCxnSpPr/>
          <p:nvPr/>
        </p:nvCxnSpPr>
        <p:spPr>
          <a:xfrm>
            <a:off x="280325" y="426600"/>
            <a:ext cx="1535700" cy="12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0" name="Google Shape;440;p47"/>
          <p:cNvSpPr txBox="1"/>
          <p:nvPr/>
        </p:nvSpPr>
        <p:spPr>
          <a:xfrm>
            <a:off x="121875" y="632000"/>
            <a:ext cx="43026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Transverse Energy Flow and Correlation</a:t>
            </a:r>
            <a:endParaRPr b="1" sz="15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Sherpa and Herwig shows better results compared to Pythia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All MC tunings perform relatively better in the higher bjorken x than in lower x regions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1" name="Google Shape;441;p47"/>
          <p:cNvSpPr txBox="1"/>
          <p:nvPr/>
        </p:nvSpPr>
        <p:spPr>
          <a:xfrm>
            <a:off x="105625" y="1927375"/>
            <a:ext cx="4461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Charged Particle Multiplicity</a:t>
            </a:r>
            <a:endParaRPr b="1" sz="15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Pythia-LO shows better results in comparison to Herwig NLO and LO tunings for  mean multiplicity and generalised dispersion measurements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2" name="Google Shape;442;p47"/>
          <p:cNvSpPr txBox="1"/>
          <p:nvPr/>
        </p:nvSpPr>
        <p:spPr>
          <a:xfrm>
            <a:off x="42675" y="3138300"/>
            <a:ext cx="4640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Scaled Charged Particle spectra</a:t>
            </a:r>
            <a:endParaRPr b="1" sz="15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Herwig NLO and Powheg comes closest at explaining the HERA data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3" name="Google Shape;443;p47"/>
          <p:cNvSpPr txBox="1"/>
          <p:nvPr/>
        </p:nvSpPr>
        <p:spPr>
          <a:xfrm>
            <a:off x="4683000" y="865375"/>
            <a:ext cx="4461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D Meson Production</a:t>
            </a:r>
            <a:endParaRPr b="1" sz="15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Relatively, </a:t>
            </a:r>
            <a:r>
              <a:rPr lang="en">
                <a:solidFill>
                  <a:schemeClr val="lt1"/>
                </a:solidFill>
              </a:rPr>
              <a:t>Herwig NLO best explains the data.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Sherpa tunings deviates from the data structure for certain measurements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4" name="Google Shape;444;p47"/>
          <p:cNvSpPr txBox="1"/>
          <p:nvPr/>
        </p:nvSpPr>
        <p:spPr>
          <a:xfrm>
            <a:off x="42675" y="3942150"/>
            <a:ext cx="4461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Average Momentum distribution</a:t>
            </a:r>
            <a:endParaRPr b="1" sz="15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Sherpa tunings shows a large scaling difference between MCEG data and HERA data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5" name="Google Shape;445;p47"/>
          <p:cNvSpPr txBox="1"/>
          <p:nvPr/>
        </p:nvSpPr>
        <p:spPr>
          <a:xfrm>
            <a:off x="4683000" y="1927375"/>
            <a:ext cx="4461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     </a:t>
            </a:r>
            <a:r>
              <a:rPr b="1" lang="en" sz="1500">
                <a:solidFill>
                  <a:schemeClr val="lt1"/>
                </a:solidFill>
              </a:rPr>
              <a:t>Meson Production</a:t>
            </a:r>
            <a:endParaRPr b="1" sz="15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The shape of the data is explained well by all MCs, but none of the MCs fit the data exactly well.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6" name="Google Shape;446;p47"/>
          <p:cNvSpPr txBox="1"/>
          <p:nvPr/>
        </p:nvSpPr>
        <p:spPr>
          <a:xfrm>
            <a:off x="4622125" y="2989375"/>
            <a:ext cx="4461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Photo</a:t>
            </a:r>
            <a:r>
              <a:rPr b="1" lang="en" sz="1500">
                <a:solidFill>
                  <a:schemeClr val="lt1"/>
                </a:solidFill>
              </a:rPr>
              <a:t>Production</a:t>
            </a:r>
            <a:endParaRPr b="1" sz="15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Pythia-LO model performs quite well in terms on explaining the values and structure of Photoproduction related measurements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&lt;math xmlns=&quot;http://www.w3.org/1998/Math/MathML&quot;&gt;&lt;mi&gt;&amp;#x3C6;&lt;/mi&gt;&lt;/math&gt;" id="447" name="Google Shape;447;p47" title="ph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516" y="2047875"/>
            <a:ext cx="217533" cy="2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8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3" name="Google Shape;453;p48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8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8"/>
          <p:cNvSpPr/>
          <p:nvPr/>
        </p:nvSpPr>
        <p:spPr>
          <a:xfrm>
            <a:off x="50125" y="0"/>
            <a:ext cx="4572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" sz="1800">
                <a:solidFill>
                  <a:schemeClr val="lt1"/>
                </a:solidFill>
              </a:rPr>
              <a:t>The HERA analyses have been </a:t>
            </a:r>
            <a:r>
              <a:rPr lang="en" sz="1800">
                <a:solidFill>
                  <a:schemeClr val="lt1"/>
                </a:solidFill>
              </a:rPr>
              <a:t>compared</a:t>
            </a:r>
            <a:r>
              <a:rPr lang="en" sz="1800">
                <a:solidFill>
                  <a:schemeClr val="lt1"/>
                </a:solidFill>
              </a:rPr>
              <a:t> to different MCEGs 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" sz="1800">
                <a:solidFill>
                  <a:schemeClr val="lt1"/>
                </a:solidFill>
              </a:rPr>
              <a:t>Several comparisons studies are now available and </a:t>
            </a:r>
            <a:r>
              <a:rPr lang="en" sz="1800">
                <a:solidFill>
                  <a:schemeClr val="lt1"/>
                </a:solidFill>
              </a:rPr>
              <a:t>would</a:t>
            </a:r>
            <a:r>
              <a:rPr lang="en" sz="1800">
                <a:solidFill>
                  <a:schemeClr val="lt1"/>
                </a:solidFill>
              </a:rPr>
              <a:t> be published very soon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8"/>
          <p:cNvSpPr txBox="1"/>
          <p:nvPr/>
        </p:nvSpPr>
        <p:spPr>
          <a:xfrm>
            <a:off x="146250" y="-45000"/>
            <a:ext cx="8539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 Outlook</a:t>
            </a:r>
            <a:endParaRPr b="1" sz="2300">
              <a:solidFill>
                <a:schemeClr val="lt1"/>
              </a:solidFill>
            </a:endParaRPr>
          </a:p>
        </p:txBody>
      </p:sp>
      <p:cxnSp>
        <p:nvCxnSpPr>
          <p:cNvPr id="458" name="Google Shape;458;p48"/>
          <p:cNvCxnSpPr/>
          <p:nvPr/>
        </p:nvCxnSpPr>
        <p:spPr>
          <a:xfrm flipH="1" rot="10800000">
            <a:off x="280325" y="423775"/>
            <a:ext cx="1695600" cy="15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48"/>
          <p:cNvSpPr txBox="1"/>
          <p:nvPr/>
        </p:nvSpPr>
        <p:spPr>
          <a:xfrm>
            <a:off x="4985050" y="1094100"/>
            <a:ext cx="3548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" sz="1800">
                <a:solidFill>
                  <a:schemeClr val="lt1"/>
                </a:solidFill>
              </a:rPr>
              <a:t>Interpretation of these analyses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" sz="1800">
                <a:solidFill>
                  <a:schemeClr val="lt1"/>
                </a:solidFill>
              </a:rPr>
              <a:t>Explaining the performance of different MCEGs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lang="en" sz="1800">
                <a:solidFill>
                  <a:schemeClr val="lt1"/>
                </a:solidFill>
              </a:rPr>
              <a:t>Consecutive improvements in MCEGs’ performance for ep collisions remains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49"/>
          <p:cNvCxnSpPr/>
          <p:nvPr/>
        </p:nvCxnSpPr>
        <p:spPr>
          <a:xfrm>
            <a:off x="152400" y="431675"/>
            <a:ext cx="1797900" cy="72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" name="Google Shape;465;p49"/>
          <p:cNvSpPr txBox="1"/>
          <p:nvPr/>
        </p:nvSpPr>
        <p:spPr>
          <a:xfrm>
            <a:off x="60500" y="-44998"/>
            <a:ext cx="77400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References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66" name="Google Shape;466;p49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49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9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9"/>
          <p:cNvSpPr txBox="1"/>
          <p:nvPr/>
        </p:nvSpPr>
        <p:spPr>
          <a:xfrm>
            <a:off x="-28800" y="721500"/>
            <a:ext cx="6304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49"/>
          <p:cNvSpPr/>
          <p:nvPr/>
        </p:nvSpPr>
        <p:spPr>
          <a:xfrm>
            <a:off x="4572000" y="13475"/>
            <a:ext cx="4572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9"/>
          <p:cNvSpPr txBox="1"/>
          <p:nvPr/>
        </p:nvSpPr>
        <p:spPr>
          <a:xfrm>
            <a:off x="4843575" y="-45000"/>
            <a:ext cx="303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Acknowledgement</a:t>
            </a:r>
            <a:endParaRPr b="1" sz="2300">
              <a:solidFill>
                <a:schemeClr val="lt1"/>
              </a:solidFill>
            </a:endParaRPr>
          </a:p>
        </p:txBody>
      </p:sp>
      <p:cxnSp>
        <p:nvCxnSpPr>
          <p:cNvPr id="473" name="Google Shape;473;p49"/>
          <p:cNvCxnSpPr/>
          <p:nvPr/>
        </p:nvCxnSpPr>
        <p:spPr>
          <a:xfrm>
            <a:off x="4899725" y="436325"/>
            <a:ext cx="2742300" cy="2400"/>
          </a:xfrm>
          <a:prstGeom prst="straightConnector1">
            <a:avLst/>
          </a:prstGeom>
          <a:noFill/>
          <a:ln cap="flat" cmpd="sng" w="28575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4" name="Google Shape;474;p49"/>
          <p:cNvSpPr txBox="1"/>
          <p:nvPr/>
        </p:nvSpPr>
        <p:spPr>
          <a:xfrm>
            <a:off x="4400000" y="493800"/>
            <a:ext cx="4744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Akhil Mithran (IIT Bombay)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Chinmay Seth (IIT Madras)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Dr. Christian Berliech (Lund University)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Dr. Ilkka Helenius 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(</a:t>
            </a:r>
            <a:r>
              <a:rPr lang="en" sz="1800">
                <a:solidFill>
                  <a:schemeClr val="lt1"/>
                </a:solidFill>
              </a:rPr>
              <a:t>University of Jyväskylä </a:t>
            </a:r>
            <a:r>
              <a:rPr lang="en" sz="1800">
                <a:solidFill>
                  <a:schemeClr val="lt1"/>
                </a:solidFill>
              </a:rPr>
              <a:t>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Dr. Markus </a:t>
            </a:r>
            <a:r>
              <a:rPr lang="en" sz="1800">
                <a:solidFill>
                  <a:schemeClr val="lt1"/>
                </a:solidFill>
              </a:rPr>
              <a:t>Diefenthaler </a:t>
            </a:r>
            <a:r>
              <a:rPr lang="en" sz="1800">
                <a:solidFill>
                  <a:schemeClr val="lt1"/>
                </a:solidFill>
              </a:rPr>
              <a:t>(Jefferson Lab)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Dr. Prabhakar Palni (Goa University)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Dr. Prabhat Pujahari (IIT Madras)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Pranjal Verma (IIT Madras)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Dr. Sadhana Dash (IIT Bombay)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Dr. Simon Plaetzer (University of Graz )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75" name="Google Shape;475;p49"/>
          <p:cNvSpPr txBox="1"/>
          <p:nvPr/>
        </p:nvSpPr>
        <p:spPr>
          <a:xfrm>
            <a:off x="60500" y="438875"/>
            <a:ext cx="40449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</a:t>
            </a:r>
            <a:r>
              <a:rPr lang="en"/>
              <a:t>nnurev.nucl.012809.104458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Eur. Phys. J. C (2013) 73:2406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Eur.Phys.J.C55:177-191,2008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arXiv:1502.01683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Eur.Phys.J.C23:615,2002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Eur.Phys.J.C 61 (2009) 185-205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Z.Phys.C63:377-390,1994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Eur.Phys.J.C12:595-607,2000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RIVET Analysis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H1_1994_S2919893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H1_2000_S4129130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H1_2007_I746380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H1_2009_I810046</a:t>
            </a:r>
            <a:r>
              <a:rPr lang="en"/>
              <a:t>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H1_2013_I1217865</a:t>
            </a:r>
            <a:r>
              <a:rPr lang="en"/>
              <a:t>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H1_2015_I1343110</a:t>
            </a:r>
            <a:r>
              <a:rPr lang="en"/>
              <a:t>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HERA_2015_I1353667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11"/>
              </a:rPr>
              <a:t>ZEUS_2001_I568665</a:t>
            </a:r>
            <a:r>
              <a:rPr lang="en"/>
              <a:t> </a:t>
            </a:r>
            <a:endParaRPr sz="1700"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1" name="Google Shape;481;p50"/>
          <p:cNvSpPr/>
          <p:nvPr/>
        </p:nvSpPr>
        <p:spPr>
          <a:xfrm>
            <a:off x="135425" y="146250"/>
            <a:ext cx="8873150" cy="4851000"/>
          </a:xfrm>
          <a:prstGeom prst="flowChartProcess">
            <a:avLst/>
          </a:prstGeom>
          <a:solidFill>
            <a:schemeClr val="lt2"/>
          </a:solidFill>
          <a:ln cap="flat" cmpd="sng" w="152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0"/>
          <p:cNvSpPr/>
          <p:nvPr/>
        </p:nvSpPr>
        <p:spPr>
          <a:xfrm>
            <a:off x="999450" y="1761150"/>
            <a:ext cx="7044900" cy="1407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52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00B0B0"/>
                </a:solidFill>
              </a:rPr>
              <a:t>THANK YOU!</a:t>
            </a:r>
            <a:endParaRPr b="1" sz="5000">
              <a:solidFill>
                <a:srgbClr val="00B0B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51"/>
          <p:cNvSpPr txBox="1"/>
          <p:nvPr/>
        </p:nvSpPr>
        <p:spPr>
          <a:xfrm>
            <a:off x="3485875" y="877575"/>
            <a:ext cx="4192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</a:rPr>
              <a:t>BACKUP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3" name="Google Shape;493;p52"/>
          <p:cNvCxnSpPr/>
          <p:nvPr/>
        </p:nvCxnSpPr>
        <p:spPr>
          <a:xfrm flipH="1" rot="10800000">
            <a:off x="152400" y="426575"/>
            <a:ext cx="4332900" cy="51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Google Shape;494;p52"/>
          <p:cNvSpPr txBox="1"/>
          <p:nvPr/>
        </p:nvSpPr>
        <p:spPr>
          <a:xfrm>
            <a:off x="97500" y="-45000"/>
            <a:ext cx="84465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Generalised Moments Distribution</a:t>
            </a: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495" name="Google Shape;495;p52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6" name="Google Shape;496;p52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2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2"/>
          <p:cNvSpPr txBox="1"/>
          <p:nvPr/>
        </p:nvSpPr>
        <p:spPr>
          <a:xfrm>
            <a:off x="-28800" y="487525"/>
            <a:ext cx="63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52"/>
          <p:cNvSpPr txBox="1"/>
          <p:nvPr/>
        </p:nvSpPr>
        <p:spPr>
          <a:xfrm>
            <a:off x="255950" y="755675"/>
            <a:ext cx="2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0" name="Google Shape;50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550" y="122000"/>
            <a:ext cx="2862750" cy="25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25" y="2204075"/>
            <a:ext cx="3277399" cy="27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7550" y="2632700"/>
            <a:ext cx="2862750" cy="242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2"/>
          <p:cNvPicPr preferRelativeResize="0"/>
          <p:nvPr/>
        </p:nvPicPr>
        <p:blipFill rotWithShape="1">
          <a:blip r:embed="rId6">
            <a:alphaModFix/>
          </a:blip>
          <a:srcRect b="40042" l="34790" r="36679" t="49741"/>
          <a:stretch/>
        </p:blipFill>
        <p:spPr>
          <a:xfrm>
            <a:off x="1096950" y="1232525"/>
            <a:ext cx="2608824" cy="52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Google Shape;508;p53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9" name="Google Shape;509;p53"/>
          <p:cNvSpPr txBox="1"/>
          <p:nvPr/>
        </p:nvSpPr>
        <p:spPr>
          <a:xfrm>
            <a:off x="60500" y="-45000"/>
            <a:ext cx="8483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Average Transverse Energy Flow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510" name="Google Shape;510;p53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1" name="Google Shape;511;p53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3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3"/>
          <p:cNvSpPr txBox="1"/>
          <p:nvPr/>
        </p:nvSpPr>
        <p:spPr>
          <a:xfrm>
            <a:off x="1975900" y="1374675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4" name="Google Shape;514;p53"/>
          <p:cNvSpPr txBox="1"/>
          <p:nvPr/>
        </p:nvSpPr>
        <p:spPr>
          <a:xfrm>
            <a:off x="-28800" y="487525"/>
            <a:ext cx="63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53"/>
          <p:cNvSpPr txBox="1"/>
          <p:nvPr/>
        </p:nvSpPr>
        <p:spPr>
          <a:xfrm>
            <a:off x="85325" y="431675"/>
            <a:ext cx="36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7" name="Google Shape;51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3300"/>
            <a:ext cx="4354900" cy="405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23300"/>
            <a:ext cx="4449076" cy="40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27"/>
          <p:cNvCxnSpPr/>
          <p:nvPr/>
        </p:nvCxnSpPr>
        <p:spPr>
          <a:xfrm>
            <a:off x="152400" y="431675"/>
            <a:ext cx="3760200" cy="72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7"/>
          <p:cNvSpPr txBox="1"/>
          <p:nvPr/>
        </p:nvSpPr>
        <p:spPr>
          <a:xfrm>
            <a:off x="60600" y="-85325"/>
            <a:ext cx="70206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Why Monte Carlo studies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7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1975900" y="1350900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-28800" y="1032200"/>
            <a:ext cx="79635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Underlying physics models for highly complex systems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Event selection and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Background estimation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Theory Predictions: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discoveries of new particle and interactions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Testing the capabilities of current MCEG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Predictions for future experiments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3" name="Google Shape;523;p54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4" name="Google Shape;524;p54"/>
          <p:cNvSpPr txBox="1"/>
          <p:nvPr/>
        </p:nvSpPr>
        <p:spPr>
          <a:xfrm>
            <a:off x="60500" y="-45000"/>
            <a:ext cx="8483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Photoproduction and Diffractive Dijet Production in H1 and Zeus</a:t>
            </a:r>
            <a:endParaRPr b="1" sz="2800">
              <a:solidFill>
                <a:srgbClr val="00B0B0"/>
              </a:solidFill>
            </a:endParaRPr>
          </a:p>
        </p:txBody>
      </p:sp>
      <p:sp>
        <p:nvSpPr>
          <p:cNvPr id="525" name="Google Shape;525;p54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6" name="Google Shape;526;p54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4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54"/>
          <p:cNvSpPr txBox="1"/>
          <p:nvPr/>
        </p:nvSpPr>
        <p:spPr>
          <a:xfrm>
            <a:off x="511850" y="3266475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0" name="Google Shape;53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950" y="621600"/>
            <a:ext cx="2600550" cy="22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1475" y="621600"/>
            <a:ext cx="2516801" cy="216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9975" y="2788575"/>
            <a:ext cx="2600550" cy="22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788575"/>
            <a:ext cx="2475749" cy="22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28"/>
          <p:cNvCxnSpPr/>
          <p:nvPr/>
        </p:nvCxnSpPr>
        <p:spPr>
          <a:xfrm>
            <a:off x="152400" y="431675"/>
            <a:ext cx="5539500" cy="72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8"/>
          <p:cNvSpPr txBox="1"/>
          <p:nvPr/>
        </p:nvSpPr>
        <p:spPr>
          <a:xfrm flipH="1">
            <a:off x="73150" y="-45000"/>
            <a:ext cx="7556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Monte Carlo Event Generators: Pythia8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8"/>
          <p:cNvSpPr/>
          <p:nvPr/>
        </p:nvSpPr>
        <p:spPr>
          <a:xfrm>
            <a:off x="4401750" y="792250"/>
            <a:ext cx="4619400" cy="392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b="1" lang="en" sz="1450">
                <a:solidFill>
                  <a:schemeClr val="lt1"/>
                </a:solidFill>
              </a:rPr>
              <a:t>A generator written in modern program language: C++ </a:t>
            </a:r>
            <a:endParaRPr b="1" sz="145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b="1" lang="en" sz="1450">
                <a:solidFill>
                  <a:schemeClr val="lt1"/>
                </a:solidFill>
              </a:rPr>
              <a:t>Mainly built for for needs of LHC experiments </a:t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lt1"/>
                </a:solidFill>
              </a:rPr>
              <a:t>For EIC related analyses </a:t>
            </a:r>
            <a:endParaRPr b="1" sz="1450">
              <a:solidFill>
                <a:schemeClr val="lt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➔"/>
            </a:pPr>
            <a:r>
              <a:rPr b="1" lang="en" sz="1450">
                <a:solidFill>
                  <a:schemeClr val="lt1"/>
                </a:solidFill>
              </a:rPr>
              <a:t>Default parton shower for DIS-type events: dipole showers</a:t>
            </a:r>
            <a:endParaRPr b="1" sz="1450">
              <a:solidFill>
                <a:schemeClr val="lt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➔"/>
            </a:pPr>
            <a:r>
              <a:rPr b="1" lang="en" sz="1450">
                <a:solidFill>
                  <a:schemeClr val="lt1"/>
                </a:solidFill>
              </a:rPr>
              <a:t>Completely new parton-shower model: DIRE.</a:t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New Photoproduction model</a:t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Hadronization: Lund string fragmentation</a:t>
            </a:r>
            <a:endParaRPr b="1" sz="14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Generating events in intermediate</a:t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Heavy ion model</a:t>
            </a:r>
            <a:endParaRPr b="1" sz="1450">
              <a:solidFill>
                <a:schemeClr val="lt1"/>
              </a:solidFill>
            </a:endParaRPr>
          </a:p>
        </p:txBody>
      </p:sp>
      <p:sp>
        <p:nvSpPr>
          <p:cNvPr id="143" name="Google Shape;143;p28"/>
          <p:cNvSpPr/>
          <p:nvPr/>
        </p:nvSpPr>
        <p:spPr>
          <a:xfrm>
            <a:off x="231575" y="1072575"/>
            <a:ext cx="4010100" cy="337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Pythia8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</a:rPr>
              <a:t>Herwig7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</a:rPr>
              <a:t>Sherpa2</a:t>
            </a:r>
            <a:endParaRPr b="1" sz="3100">
              <a:solidFill>
                <a:schemeClr val="dk1"/>
              </a:solidFill>
            </a:endParaRPr>
          </a:p>
        </p:txBody>
      </p:sp>
      <p:pic>
        <p:nvPicPr>
          <p:cNvPr descr="&lt;math style=&quot;font-family:Arial&quot; xmlns=&quot;http://www.w3.org/1998/Math/MathML&quot;&gt;&lt;msup&gt;&lt;mi&gt;Q&lt;/mi&gt;&lt;mn&gt;2&lt;/mn&gt;&lt;/msup&gt;&lt;/math&gt;" id="144" name="Google Shape;144;p28" title="Q squa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2374" y="4068999"/>
            <a:ext cx="291350" cy="2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/>
        </p:nvSpPr>
        <p:spPr>
          <a:xfrm>
            <a:off x="6179525" y="4785800"/>
            <a:ext cx="290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https://pythia.org/documentation/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9"/>
          <p:cNvCxnSpPr/>
          <p:nvPr/>
        </p:nvCxnSpPr>
        <p:spPr>
          <a:xfrm flipH="1" rot="10800000">
            <a:off x="152400" y="426575"/>
            <a:ext cx="6356100" cy="51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9"/>
          <p:cNvSpPr txBox="1"/>
          <p:nvPr/>
        </p:nvSpPr>
        <p:spPr>
          <a:xfrm>
            <a:off x="60950" y="-45000"/>
            <a:ext cx="70203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The Monte Carlo Event Generators: Herwig7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9"/>
          <p:cNvSpPr/>
          <p:nvPr/>
        </p:nvSpPr>
        <p:spPr>
          <a:xfrm>
            <a:off x="4460950" y="816625"/>
            <a:ext cx="4560300" cy="394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lt1"/>
                </a:solidFill>
              </a:rPr>
              <a:t>Focus on </a:t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QCD dynamics for parton shower algorithms </a:t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Improving the hard processes </a:t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lt1"/>
                </a:solidFill>
              </a:rPr>
              <a:t>Two different parton shower modules </a:t>
            </a:r>
            <a:endParaRPr b="1" sz="1450">
              <a:solidFill>
                <a:schemeClr val="lt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➔"/>
            </a:pPr>
            <a:r>
              <a:rPr b="1" lang="en" sz="1450">
                <a:solidFill>
                  <a:schemeClr val="lt1"/>
                </a:solidFill>
              </a:rPr>
              <a:t>Angular-ordered (’QTilde’) algorithm </a:t>
            </a:r>
            <a:endParaRPr b="1" sz="1450">
              <a:solidFill>
                <a:schemeClr val="lt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➔"/>
            </a:pPr>
            <a:r>
              <a:rPr b="1" lang="en" sz="1450">
                <a:solidFill>
                  <a:schemeClr val="lt1"/>
                </a:solidFill>
              </a:rPr>
              <a:t>Dipoles stretched by colour charges.</a:t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Multi parton interaction</a:t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Cluster hadronization model</a:t>
            </a:r>
            <a:endParaRPr b="1" sz="1450">
              <a:solidFill>
                <a:schemeClr val="lt1"/>
              </a:solidFill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231575" y="1072575"/>
            <a:ext cx="4010100" cy="337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</a:rPr>
              <a:t>Pythia8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Herwig7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</a:rPr>
              <a:t>Sherpa2</a:t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6508500" y="4765525"/>
            <a:ext cx="257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https://herwig.hepforge.org/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30"/>
          <p:cNvCxnSpPr/>
          <p:nvPr/>
        </p:nvCxnSpPr>
        <p:spPr>
          <a:xfrm flipH="1" rot="10800000">
            <a:off x="152400" y="426575"/>
            <a:ext cx="6405000" cy="51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30"/>
          <p:cNvSpPr txBox="1"/>
          <p:nvPr/>
        </p:nvSpPr>
        <p:spPr>
          <a:xfrm>
            <a:off x="97500" y="-45000"/>
            <a:ext cx="69834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The Monte Carlo Event Generators: Sherpa2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62" name="Google Shape;16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30"/>
          <p:cNvSpPr/>
          <p:nvPr/>
        </p:nvSpPr>
        <p:spPr>
          <a:xfrm>
            <a:off x="4251000" y="843625"/>
            <a:ext cx="4841700" cy="371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➔"/>
            </a:pPr>
            <a:r>
              <a:rPr b="1" lang="en" sz="1450">
                <a:solidFill>
                  <a:schemeClr val="lt1"/>
                </a:solidFill>
              </a:rPr>
              <a:t>Two built-in matrix element generators, A</a:t>
            </a:r>
            <a:r>
              <a:rPr b="1" lang="en" sz="1200">
                <a:solidFill>
                  <a:schemeClr val="lt1"/>
                </a:solidFill>
              </a:rPr>
              <a:t>MEGIC </a:t>
            </a:r>
            <a:r>
              <a:rPr b="1" lang="en" sz="1450">
                <a:solidFill>
                  <a:schemeClr val="lt1"/>
                </a:solidFill>
              </a:rPr>
              <a:t>and C</a:t>
            </a:r>
            <a:r>
              <a:rPr b="1" lang="en" sz="1200">
                <a:solidFill>
                  <a:schemeClr val="lt1"/>
                </a:solidFill>
              </a:rPr>
              <a:t>OMIX: </a:t>
            </a:r>
            <a:r>
              <a:rPr b="1" lang="en" sz="1450">
                <a:solidFill>
                  <a:schemeClr val="lt1"/>
                </a:solidFill>
              </a:rPr>
              <a:t>Merging of leading-order matrix elements with parton showers</a:t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For the simulation of parton-level events within the Standard Model and beyond, </a:t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For the decay of heavy resonances</a:t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Default parton-showering algorithm: CS shower</a:t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DIRE shower</a:t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lt1"/>
              </a:solidFill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➔"/>
            </a:pPr>
            <a:r>
              <a:rPr b="1" lang="en" sz="1450">
                <a:solidFill>
                  <a:schemeClr val="lt1"/>
                </a:solidFill>
              </a:rPr>
              <a:t>Cluster Hadronization</a:t>
            </a:r>
            <a:endParaRPr b="1" sz="145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"/>
          <p:cNvSpPr/>
          <p:nvPr/>
        </p:nvSpPr>
        <p:spPr>
          <a:xfrm>
            <a:off x="231575" y="1072575"/>
            <a:ext cx="3831600" cy="337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</a:rPr>
              <a:t>Pythia8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</a:rPr>
              <a:t>Herwig7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Sherpa2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4251000" y="4765525"/>
            <a:ext cx="48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https://sherpa.hepforge.org/doc/SHERPA-MC-2.2.5.html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31"/>
          <p:cNvCxnSpPr/>
          <p:nvPr/>
        </p:nvCxnSpPr>
        <p:spPr>
          <a:xfrm>
            <a:off x="152400" y="431675"/>
            <a:ext cx="5697900" cy="72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31"/>
          <p:cNvSpPr txBox="1"/>
          <p:nvPr/>
        </p:nvSpPr>
        <p:spPr>
          <a:xfrm>
            <a:off x="73125" y="-45000"/>
            <a:ext cx="8324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Experimental e-p Collision Data: HERA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31"/>
          <p:cNvSpPr/>
          <p:nvPr/>
        </p:nvSpPr>
        <p:spPr>
          <a:xfrm>
            <a:off x="158850" y="788163"/>
            <a:ext cx="8826300" cy="483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B0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H1, ZEUS experiments: Testing the MCEG data against these experimental datasets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4838275" y="1621050"/>
            <a:ext cx="3634200" cy="2559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B0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100+ papers </a:t>
            </a:r>
            <a:r>
              <a:rPr lang="en"/>
              <a:t>published</a:t>
            </a:r>
            <a:r>
              <a:rPr lang="en"/>
              <a:t> since 1994 by H1 and ZEUS collaborations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H1: Five Rivet Analysis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H1+ZEUS: One Rivet Analysis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ZEUS: Three Rivet Analysis</a:t>
            </a:r>
            <a:endParaRPr/>
          </a:p>
        </p:txBody>
      </p:sp>
      <p:sp>
        <p:nvSpPr>
          <p:cNvPr id="178" name="Google Shape;178;p31"/>
          <p:cNvSpPr/>
          <p:nvPr/>
        </p:nvSpPr>
        <p:spPr>
          <a:xfrm>
            <a:off x="152400" y="1840450"/>
            <a:ext cx="4259700" cy="2096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B0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HERA: electron-proton collisi</a:t>
            </a:r>
            <a:r>
              <a:rPr lang="en"/>
              <a:t>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</a:t>
            </a:r>
            <a:r>
              <a:rPr lang="en"/>
              <a:t>roton structure at sma</a:t>
            </a:r>
            <a:r>
              <a:rPr lang="en"/>
              <a:t>ll x and high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QCD tests provided new insights into strong force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Study of charm and beauty production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Diffractive scattering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lt;math style=&quot;font-family:Arial&quot; xmlns=&quot;http://www.w3.org/1998/Math/MathML&quot;&gt;&lt;msup&gt;&lt;mi&gt;Q&lt;/mi&gt;&lt;mn&gt;2&lt;/mn&gt;&lt;/msup&gt;&lt;/math&gt;" id="179" name="Google Shape;179;p31" title="Q squa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625" y="2571750"/>
            <a:ext cx="217816" cy="17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32"/>
          <p:cNvCxnSpPr/>
          <p:nvPr/>
        </p:nvCxnSpPr>
        <p:spPr>
          <a:xfrm flipH="1" rot="10800000">
            <a:off x="152400" y="414275"/>
            <a:ext cx="2273100" cy="1740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32"/>
          <p:cNvSpPr txBox="1"/>
          <p:nvPr/>
        </p:nvSpPr>
        <p:spPr>
          <a:xfrm>
            <a:off x="60500" y="-85325"/>
            <a:ext cx="2933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DIS Kinematics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2"/>
          <p:cNvSpPr txBox="1"/>
          <p:nvPr/>
        </p:nvSpPr>
        <p:spPr>
          <a:xfrm>
            <a:off x="3802775" y="719125"/>
            <a:ext cx="35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0" l="0" r="48822" t="5589"/>
          <a:stretch/>
        </p:blipFill>
        <p:spPr>
          <a:xfrm>
            <a:off x="1901400" y="632000"/>
            <a:ext cx="3234275" cy="28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 rotWithShape="1">
          <a:blip r:embed="rId4">
            <a:alphaModFix/>
          </a:blip>
          <a:srcRect b="32169" l="26282" r="47568" t="39082"/>
          <a:stretch/>
        </p:blipFill>
        <p:spPr>
          <a:xfrm>
            <a:off x="204175" y="2516025"/>
            <a:ext cx="3399175" cy="223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 rotWithShape="1">
          <a:blip r:embed="rId5">
            <a:alphaModFix/>
          </a:blip>
          <a:srcRect b="10880" l="34126" r="9624" t="34828"/>
          <a:stretch/>
        </p:blipFill>
        <p:spPr>
          <a:xfrm>
            <a:off x="5135675" y="1032198"/>
            <a:ext cx="3885474" cy="210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33"/>
          <p:cNvCxnSpPr/>
          <p:nvPr/>
        </p:nvCxnSpPr>
        <p:spPr>
          <a:xfrm>
            <a:off x="152400" y="431675"/>
            <a:ext cx="3030000" cy="0"/>
          </a:xfrm>
          <a:prstGeom prst="straightConnector1">
            <a:avLst/>
          </a:prstGeom>
          <a:noFill/>
          <a:ln cap="flat" cmpd="sng" w="38100">
            <a:solidFill>
              <a:srgbClr val="00B0B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33"/>
          <p:cNvSpPr txBox="1"/>
          <p:nvPr/>
        </p:nvSpPr>
        <p:spPr>
          <a:xfrm>
            <a:off x="60500" y="-45000"/>
            <a:ext cx="77400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Parton Shower Tests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-28800" y="632000"/>
            <a:ext cx="3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4985050" y="914125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5728550" y="6216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"/>
          <p:cNvSpPr txBox="1"/>
          <p:nvPr/>
        </p:nvSpPr>
        <p:spPr>
          <a:xfrm>
            <a:off x="1975900" y="1350900"/>
            <a:ext cx="47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-28800" y="431675"/>
            <a:ext cx="7585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Average transverse energy in central and forward regions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Transverse energy in low and high bjorken x, high and low Q regions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Transverse energy-energy correlation in high and low bjorken x regions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426600" y="1986700"/>
            <a:ext cx="387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B0B0"/>
                </a:solidFill>
              </a:rPr>
              <a:t>Event Selection and Kinematics</a:t>
            </a:r>
            <a:endParaRPr b="1" sz="1500">
              <a:solidFill>
                <a:srgbClr val="00B0B0"/>
              </a:solidFill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5807" l="34172" r="24203" t="34869"/>
          <a:stretch/>
        </p:blipFill>
        <p:spPr>
          <a:xfrm>
            <a:off x="503397" y="2402200"/>
            <a:ext cx="3312803" cy="26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474747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