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1"/>
  </p:notesMasterIdLst>
  <p:sldIdLst>
    <p:sldId id="256" r:id="rId5"/>
    <p:sldId id="2251" r:id="rId6"/>
    <p:sldId id="3808" r:id="rId7"/>
    <p:sldId id="3804" r:id="rId8"/>
    <p:sldId id="346" r:id="rId9"/>
    <p:sldId id="3777" r:id="rId10"/>
    <p:sldId id="3810" r:id="rId11"/>
    <p:sldId id="3803" r:id="rId12"/>
    <p:sldId id="269" r:id="rId13"/>
    <p:sldId id="3665" r:id="rId14"/>
    <p:sldId id="469" r:id="rId15"/>
    <p:sldId id="3683" r:id="rId16"/>
    <p:sldId id="3811" r:id="rId17"/>
    <p:sldId id="257" r:id="rId18"/>
    <p:sldId id="3812" r:id="rId19"/>
    <p:sldId id="3809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7367" autoAdjust="0"/>
    <p:restoredTop sz="94646"/>
  </p:normalViewPr>
  <p:slideViewPr>
    <p:cSldViewPr snapToGrid="0" snapToObjects="1">
      <p:cViewPr varScale="1">
        <p:scale>
          <a:sx n="156" d="100"/>
          <a:sy n="156" d="100"/>
        </p:scale>
        <p:origin x="1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EICUG membership @ time of EICUG Meetings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v>EICUG membership</c:v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Sheet1!$A$3:$A$9</c:f>
              <c:strCache>
                <c:ptCount val="7"/>
                <c:pt idx="0">
                  <c:v>Jan-16</c:v>
                </c:pt>
                <c:pt idx="1">
                  <c:v>Jul-16</c:v>
                </c:pt>
                <c:pt idx="2">
                  <c:v>Jul-17</c:v>
                </c:pt>
                <c:pt idx="3">
                  <c:v>Jul-18</c:v>
                </c:pt>
                <c:pt idx="4">
                  <c:v>Jul-19</c:v>
                </c:pt>
                <c:pt idx="5">
                  <c:v>Jul-20</c:v>
                </c:pt>
                <c:pt idx="6">
                  <c:v>Now</c:v>
                </c:pt>
              </c:strCache>
            </c:strRef>
          </c:cat>
          <c:val>
            <c:numRef>
              <c:f>Sheet1!$B$3:$B$9</c:f>
              <c:numCache>
                <c:formatCode>General</c:formatCode>
                <c:ptCount val="7"/>
                <c:pt idx="0">
                  <c:v>397</c:v>
                </c:pt>
                <c:pt idx="1">
                  <c:v>600</c:v>
                </c:pt>
                <c:pt idx="2">
                  <c:v>697</c:v>
                </c:pt>
                <c:pt idx="3">
                  <c:v>807</c:v>
                </c:pt>
                <c:pt idx="4">
                  <c:v>925</c:v>
                </c:pt>
                <c:pt idx="5">
                  <c:v>1092</c:v>
                </c:pt>
                <c:pt idx="6">
                  <c:v>1278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3A2-4FE2-8C57-A96F571813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6242936"/>
        <c:axId val="566245232"/>
      </c:lineChart>
      <c:catAx>
        <c:axId val="56624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245232"/>
        <c:crosses val="autoZero"/>
        <c:auto val="1"/>
        <c:lblAlgn val="ctr"/>
        <c:lblOffset val="100"/>
        <c:noMultiLvlLbl val="0"/>
      </c:catAx>
      <c:valAx>
        <c:axId val="566245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66242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lt1">
                  <a:lumMod val="8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200" b="1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2255C-AFDB-4D22-8373-2F4CFC10746D}" type="datetimeFigureOut">
              <a:rPr lang="en-US" smtClean="0"/>
              <a:t>9/29/21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E146D-72E3-4D17-8794-005420F3EB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71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49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E146D-72E3-4D17-8794-005420F3EB3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34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7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3CCF5B-DD94-5F4F-8A58-4E2556D752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702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CF5B-DD94-5F4F-8A58-4E2556D752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769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4B7A38-86DD-4622-844E-2813CF5B6E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32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76664" y="2790092"/>
            <a:ext cx="5821505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Talk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08443" y="4642339"/>
            <a:ext cx="5289726" cy="580292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 ,Title</a:t>
            </a:r>
          </a:p>
          <a:p>
            <a:r>
              <a:rPr lang="en-US" dirty="0"/>
              <a:t>Event</a:t>
            </a:r>
          </a:p>
          <a:p>
            <a:r>
              <a:rPr lang="en-US" dirty="0"/>
              <a:t>Dates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400192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43300" y="6362006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38538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43300" y="6349480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43300" y="631031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43300" y="635635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30691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43300" y="6336954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C4BE9006-42DF-4C65-9314-FEB6DE8658B3}" type="datetime1">
              <a:rPr lang="en-US" smtClean="0"/>
              <a:t>9/29/21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45E5-B96D-4C8D-947E-45F782E41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2834" y="1654052"/>
            <a:ext cx="5922941" cy="1774948"/>
          </a:xfrm>
        </p:spPr>
        <p:txBody>
          <a:bodyPr>
            <a:normAutofit/>
          </a:bodyPr>
          <a:lstStyle/>
          <a:p>
            <a:r>
              <a:rPr lang="en-US" dirty="0"/>
              <a:t>EIC Project Overview</a:t>
            </a:r>
            <a:br>
              <a:rPr lang="en-US" dirty="0"/>
            </a:br>
            <a:endParaRPr lang="en-US" sz="2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F1F55E-30EE-4C1A-8892-83A289C0D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6864" y="3429000"/>
            <a:ext cx="5230906" cy="1980560"/>
          </a:xfrm>
        </p:spPr>
        <p:txBody>
          <a:bodyPr>
            <a:normAutofit/>
          </a:bodyPr>
          <a:lstStyle/>
          <a:p>
            <a:r>
              <a:rPr lang="en-US" dirty="0"/>
              <a:t>Jim Yeck, EIC Project Director</a:t>
            </a:r>
          </a:p>
          <a:p>
            <a:pPr>
              <a:spcBef>
                <a:spcPts val="1800"/>
              </a:spcBef>
            </a:pPr>
            <a:r>
              <a:rPr lang="en-US" dirty="0"/>
              <a:t>Discussion with NSF</a:t>
            </a:r>
          </a:p>
          <a:p>
            <a:r>
              <a:rPr lang="en-US" sz="1400" dirty="0"/>
              <a:t>September 29, 2021</a:t>
            </a:r>
          </a:p>
        </p:txBody>
      </p:sp>
    </p:spTree>
    <p:extLst>
      <p:ext uri="{BB962C8B-B14F-4D97-AF65-F5344CB8AC3E}">
        <p14:creationId xmlns:p14="http://schemas.microsoft.com/office/powerpoint/2010/main" val="1092042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64536-34B2-624A-9138-7ADC66D92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8B431A7-483C-7E49-8A77-14368447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5124"/>
            <a:ext cx="9174848" cy="5419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2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485ED1-0CAE-0C4A-A80E-4F0939F8C2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726" y="4427157"/>
            <a:ext cx="2348812" cy="1750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89A88F-6B2A-B348-9BC3-C54EDC4145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2246" y="1512293"/>
            <a:ext cx="3861186" cy="466559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EA53345-EDFB-534E-9CC7-67EED1C3C59D}"/>
              </a:ext>
            </a:extLst>
          </p:cNvPr>
          <p:cNvSpPr txBox="1">
            <a:spLocks/>
          </p:cNvSpPr>
          <p:nvPr/>
        </p:nvSpPr>
        <p:spPr>
          <a:xfrm>
            <a:off x="6036426" y="2344652"/>
            <a:ext cx="2598550" cy="3263504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Hadron Storage Ring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Electron </a:t>
            </a:r>
            <a:r>
              <a:rPr lang="en-US" sz="2000" dirty="0">
                <a:solidFill>
                  <a:prstClr val="black"/>
                </a:solidFill>
              </a:rPr>
              <a:t>I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njector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C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omplex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t> with Rapid Cycling Synchrotron</a:t>
            </a:r>
          </a:p>
          <a:p>
            <a:pPr>
              <a:defRPr/>
            </a:pPr>
            <a:r>
              <a:rPr lang="en-US" sz="2000" dirty="0">
                <a:solidFill>
                  <a:prstClr val="black"/>
                </a:solidFill>
              </a:rPr>
              <a:t>Electron Storage Ring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000" dirty="0"/>
              <a:t>Strong hadron cooling completes the facility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C7A226-0743-4C9C-B6F2-A1F27C912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11899"/>
            <a:ext cx="20574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0BC3B92-7DA1-7D43-941F-5D036740D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140" y="296883"/>
            <a:ext cx="8775860" cy="1398554"/>
          </a:xfrm>
        </p:spPr>
        <p:txBody>
          <a:bodyPr>
            <a:normAutofit fontScale="90000"/>
          </a:bodyPr>
          <a:lstStyle/>
          <a:p>
            <a:r>
              <a:rPr lang="en-US" dirty="0"/>
              <a:t>Relativistic Heavy Ion Collider (RHIC) Transformed into an Electron-Ion Collider</a:t>
            </a:r>
          </a:p>
        </p:txBody>
      </p:sp>
    </p:spTree>
    <p:extLst>
      <p:ext uri="{BB962C8B-B14F-4D97-AF65-F5344CB8AC3E}">
        <p14:creationId xmlns:p14="http://schemas.microsoft.com/office/powerpoint/2010/main" val="22362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A760E-9237-3440-86DA-A54B65EA7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999" y="-116873"/>
            <a:ext cx="7886700" cy="1221773"/>
          </a:xfrm>
        </p:spPr>
        <p:txBody>
          <a:bodyPr>
            <a:normAutofit/>
          </a:bodyPr>
          <a:lstStyle/>
          <a:p>
            <a:r>
              <a:rPr lang="en-US" dirty="0"/>
              <a:t>CD-1 Total Project Cost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483A84-5A0F-3A49-96AB-232D0FC59C73}"/>
              </a:ext>
            </a:extLst>
          </p:cNvPr>
          <p:cNvGraphicFramePr>
            <a:graphicFrameLocks noGrp="1"/>
          </p:cNvGraphicFramePr>
          <p:nvPr/>
        </p:nvGraphicFramePr>
        <p:xfrm>
          <a:off x="541604" y="935764"/>
          <a:ext cx="7827491" cy="429175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65862">
                  <a:extLst>
                    <a:ext uri="{9D8B030D-6E8A-4147-A177-3AD203B41FA5}">
                      <a16:colId xmlns:a16="http://schemas.microsoft.com/office/drawing/2014/main" val="1474505070"/>
                    </a:ext>
                  </a:extLst>
                </a:gridCol>
                <a:gridCol w="3541999">
                  <a:extLst>
                    <a:ext uri="{9D8B030D-6E8A-4147-A177-3AD203B41FA5}">
                      <a16:colId xmlns:a16="http://schemas.microsoft.com/office/drawing/2014/main" val="4226065603"/>
                    </a:ext>
                  </a:extLst>
                </a:gridCol>
                <a:gridCol w="1610678">
                  <a:extLst>
                    <a:ext uri="{9D8B030D-6E8A-4147-A177-3AD203B41FA5}">
                      <a16:colId xmlns:a16="http://schemas.microsoft.com/office/drawing/2014/main" val="2298116259"/>
                    </a:ext>
                  </a:extLst>
                </a:gridCol>
                <a:gridCol w="954476">
                  <a:extLst>
                    <a:ext uri="{9D8B030D-6E8A-4147-A177-3AD203B41FA5}">
                      <a16:colId xmlns:a16="http://schemas.microsoft.com/office/drawing/2014/main" val="3234083595"/>
                    </a:ext>
                  </a:extLst>
                </a:gridCol>
                <a:gridCol w="954476">
                  <a:extLst>
                    <a:ext uri="{9D8B030D-6E8A-4147-A177-3AD203B41FA5}">
                      <a16:colId xmlns:a16="http://schemas.microsoft.com/office/drawing/2014/main" val="2495794404"/>
                    </a:ext>
                  </a:extLst>
                </a:gridCol>
              </a:tblGrid>
              <a:tr h="356681">
                <a:tc>
                  <a:txBody>
                    <a:bodyPr/>
                    <a:lstStyle/>
                    <a:p>
                      <a:r>
                        <a:rPr lang="en-US" sz="1600" dirty="0"/>
                        <a:t>WBS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Description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WBS Manager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Total M$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DOE M$</a:t>
                      </a:r>
                    </a:p>
                  </a:txBody>
                  <a:tcPr marL="89170" marR="89170" marT="44585" marB="44585"/>
                </a:tc>
                <a:extLst>
                  <a:ext uri="{0D108BD9-81ED-4DB2-BD59-A6C34878D82A}">
                    <a16:rowId xmlns:a16="http://schemas.microsoft.com/office/drawing/2014/main" val="3323274178"/>
                  </a:ext>
                </a:extLst>
              </a:tr>
              <a:tr h="356681">
                <a:tc>
                  <a:txBody>
                    <a:bodyPr/>
                    <a:lstStyle/>
                    <a:p>
                      <a:r>
                        <a:rPr lang="en-US" sz="1600" b="1" dirty="0"/>
                        <a:t>6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Electron-Ion Collider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J. Yeck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$   1,751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$  1,509</a:t>
                      </a:r>
                    </a:p>
                  </a:txBody>
                  <a:tcPr marL="89170" marR="89170" marT="44585" marB="44585"/>
                </a:tc>
                <a:extLst>
                  <a:ext uri="{0D108BD9-81ED-4DB2-BD59-A6C34878D82A}">
                    <a16:rowId xmlns:a16="http://schemas.microsoft.com/office/drawing/2014/main" val="111296108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6.01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Project Management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D. Hatton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  97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  97</a:t>
                      </a:r>
                    </a:p>
                  </a:txBody>
                  <a:tcPr marL="89170" marR="89170" marT="44585" marB="44585"/>
                </a:tc>
                <a:extLst>
                  <a:ext uri="{0D108BD9-81ED-4DB2-BD59-A6C34878D82A}">
                    <a16:rowId xmlns:a16="http://schemas.microsoft.com/office/drawing/2014/main" val="1087324217"/>
                  </a:ext>
                </a:extLst>
              </a:tr>
              <a:tr h="383781">
                <a:tc>
                  <a:txBody>
                    <a:bodyPr/>
                    <a:lstStyle/>
                    <a:p>
                      <a:r>
                        <a:rPr lang="en-US" sz="1600" dirty="0"/>
                        <a:t>6.02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Accelerator Dev &amp; R&amp;D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M. Blaskiewicz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  66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  66</a:t>
                      </a:r>
                    </a:p>
                  </a:txBody>
                  <a:tcPr marL="89170" marR="89170" marT="44585" marB="44585"/>
                </a:tc>
                <a:extLst>
                  <a:ext uri="{0D108BD9-81ED-4DB2-BD59-A6C34878D82A}">
                    <a16:rowId xmlns:a16="http://schemas.microsoft.com/office/drawing/2014/main" val="4272582938"/>
                  </a:ext>
                </a:extLst>
              </a:tr>
              <a:tr h="356681">
                <a:tc>
                  <a:txBody>
                    <a:bodyPr/>
                    <a:lstStyle/>
                    <a:p>
                      <a:r>
                        <a:rPr lang="en-US" sz="1600" dirty="0"/>
                        <a:t>6.03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Electron Injector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V. Ranjbar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186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161</a:t>
                      </a:r>
                    </a:p>
                  </a:txBody>
                  <a:tcPr marL="89170" marR="89170" marT="44585" marB="44585"/>
                </a:tc>
                <a:extLst>
                  <a:ext uri="{0D108BD9-81ED-4DB2-BD59-A6C34878D82A}">
                    <a16:rowId xmlns:a16="http://schemas.microsoft.com/office/drawing/2014/main" val="1710675622"/>
                  </a:ext>
                </a:extLst>
              </a:tr>
              <a:tr h="356681">
                <a:tc>
                  <a:txBody>
                    <a:bodyPr/>
                    <a:lstStyle/>
                    <a:p>
                      <a:r>
                        <a:rPr lang="en-US" sz="1600" dirty="0"/>
                        <a:t>6.04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Electron Storage Ring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C. Montag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293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268</a:t>
                      </a:r>
                    </a:p>
                  </a:txBody>
                  <a:tcPr marL="89170" marR="89170" marT="44585" marB="44585"/>
                </a:tc>
                <a:extLst>
                  <a:ext uri="{0D108BD9-81ED-4DB2-BD59-A6C34878D82A}">
                    <a16:rowId xmlns:a16="http://schemas.microsoft.com/office/drawing/2014/main" val="1282703004"/>
                  </a:ext>
                </a:extLst>
              </a:tr>
              <a:tr h="356681">
                <a:tc>
                  <a:txBody>
                    <a:bodyPr/>
                    <a:lstStyle/>
                    <a:p>
                      <a:r>
                        <a:rPr lang="en-US" sz="1600" dirty="0"/>
                        <a:t>6.05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Hadron Ring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V. Ptitsyn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187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187</a:t>
                      </a:r>
                    </a:p>
                  </a:txBody>
                  <a:tcPr marL="89170" marR="89170" marT="44585" marB="44585"/>
                </a:tc>
                <a:extLst>
                  <a:ext uri="{0D108BD9-81ED-4DB2-BD59-A6C34878D82A}">
                    <a16:rowId xmlns:a16="http://schemas.microsoft.com/office/drawing/2014/main" val="1353423965"/>
                  </a:ext>
                </a:extLst>
              </a:tr>
              <a:tr h="364719">
                <a:tc>
                  <a:txBody>
                    <a:bodyPr/>
                    <a:lstStyle/>
                    <a:p>
                      <a:r>
                        <a:rPr lang="en-US" sz="1600" dirty="0"/>
                        <a:t>6.06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Interaction Regions &amp; Detector Interface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G. McIntyre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183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183</a:t>
                      </a:r>
                    </a:p>
                  </a:txBody>
                  <a:tcPr marL="89170" marR="89170" marT="44585" marB="44585"/>
                </a:tc>
                <a:extLst>
                  <a:ext uri="{0D108BD9-81ED-4DB2-BD59-A6C34878D82A}">
                    <a16:rowId xmlns:a16="http://schemas.microsoft.com/office/drawing/2014/main" val="3785485470"/>
                  </a:ext>
                </a:extLst>
              </a:tr>
              <a:tr h="356681">
                <a:tc>
                  <a:txBody>
                    <a:bodyPr/>
                    <a:lstStyle/>
                    <a:p>
                      <a:r>
                        <a:rPr lang="en-US" sz="1600" dirty="0"/>
                        <a:t>6.07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Accelerator Support Systems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J. Tuozzolo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216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216</a:t>
                      </a:r>
                    </a:p>
                  </a:txBody>
                  <a:tcPr marL="89170" marR="89170" marT="44585" marB="44585"/>
                </a:tc>
                <a:extLst>
                  <a:ext uri="{0D108BD9-81ED-4DB2-BD59-A6C34878D82A}">
                    <a16:rowId xmlns:a16="http://schemas.microsoft.com/office/drawing/2014/main" val="3108695181"/>
                  </a:ext>
                </a:extLst>
              </a:tr>
              <a:tr h="356792">
                <a:tc>
                  <a:txBody>
                    <a:bodyPr/>
                    <a:lstStyle/>
                    <a:p>
                      <a:r>
                        <a:rPr lang="en-US" sz="1600" dirty="0"/>
                        <a:t>6.08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Infrastructure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C. Folz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203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103</a:t>
                      </a:r>
                    </a:p>
                  </a:txBody>
                  <a:tcPr marL="89170" marR="89170" marT="44585" marB="44585"/>
                </a:tc>
                <a:extLst>
                  <a:ext uri="{0D108BD9-81ED-4DB2-BD59-A6C34878D82A}">
                    <a16:rowId xmlns:a16="http://schemas.microsoft.com/office/drawing/2014/main" val="3878840666"/>
                  </a:ext>
                </a:extLst>
              </a:tr>
              <a:tr h="356681">
                <a:tc>
                  <a:txBody>
                    <a:bodyPr/>
                    <a:lstStyle/>
                    <a:p>
                      <a:r>
                        <a:rPr lang="en-US" sz="1600" dirty="0"/>
                        <a:t>6.09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Pre-Operations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W. Fischer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  75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  75</a:t>
                      </a:r>
                    </a:p>
                  </a:txBody>
                  <a:tcPr marL="89170" marR="89170" marT="44585" marB="44585"/>
                </a:tc>
                <a:extLst>
                  <a:ext uri="{0D108BD9-81ED-4DB2-BD59-A6C34878D82A}">
                    <a16:rowId xmlns:a16="http://schemas.microsoft.com/office/drawing/2014/main" val="777209500"/>
                  </a:ext>
                </a:extLst>
              </a:tr>
              <a:tr h="356681">
                <a:tc>
                  <a:txBody>
                    <a:bodyPr/>
                    <a:lstStyle/>
                    <a:p>
                      <a:r>
                        <a:rPr lang="en-US" sz="1600" dirty="0"/>
                        <a:t>6.10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EIC Detector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R. Ent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245</a:t>
                      </a:r>
                    </a:p>
                  </a:txBody>
                  <a:tcPr marL="89170" marR="89170" marT="44585" marB="44585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      152</a:t>
                      </a:r>
                    </a:p>
                  </a:txBody>
                  <a:tcPr marL="89170" marR="89170" marT="44585" marB="44585"/>
                </a:tc>
                <a:extLst>
                  <a:ext uri="{0D108BD9-81ED-4DB2-BD59-A6C34878D82A}">
                    <a16:rowId xmlns:a16="http://schemas.microsoft.com/office/drawing/2014/main" val="1353682757"/>
                  </a:ext>
                </a:extLst>
              </a:tr>
            </a:tbl>
          </a:graphicData>
        </a:graphic>
      </p:graphicFrame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B9733F6-FF69-4C32-BDE4-1BBFAE30C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05D3D2-6358-4AA9-B926-830F094B387F}"/>
              </a:ext>
            </a:extLst>
          </p:cNvPr>
          <p:cNvSpPr/>
          <p:nvPr/>
        </p:nvSpPr>
        <p:spPr>
          <a:xfrm>
            <a:off x="595542" y="5425172"/>
            <a:ext cx="5268485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/>
            <a:r>
              <a:rPr lang="en-US" dirty="0"/>
              <a:t>$100M contribution from New York State</a:t>
            </a:r>
          </a:p>
          <a:p>
            <a:pPr lvl="1"/>
            <a:r>
              <a:rPr lang="en-US" dirty="0"/>
              <a:t>$  ~93M anticipated detector in-kind</a:t>
            </a:r>
          </a:p>
          <a:p>
            <a:pPr lvl="1"/>
            <a:r>
              <a:rPr lang="en-US" dirty="0"/>
              <a:t>$  ~49M anticipated accelerator in-kind</a:t>
            </a:r>
          </a:p>
        </p:txBody>
      </p:sp>
    </p:spTree>
    <p:extLst>
      <p:ext uri="{BB962C8B-B14F-4D97-AF65-F5344CB8AC3E}">
        <p14:creationId xmlns:p14="http://schemas.microsoft.com/office/powerpoint/2010/main" val="298613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121" y="108661"/>
            <a:ext cx="8358371" cy="1325563"/>
          </a:xfrm>
        </p:spPr>
        <p:txBody>
          <a:bodyPr>
            <a:normAutofit/>
          </a:bodyPr>
          <a:lstStyle/>
          <a:p>
            <a:r>
              <a:rPr lang="en-US" dirty="0"/>
              <a:t>DOE Funding Profile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6AD74-9C9C-4541-BF37-8AEF77DF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2BF891-CEF1-4FC9-9C52-7C14D6DB0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25" y="1170526"/>
            <a:ext cx="9144000" cy="526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46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130869"/>
            <a:ext cx="7886700" cy="1325563"/>
          </a:xfrm>
        </p:spPr>
        <p:txBody>
          <a:bodyPr/>
          <a:lstStyle/>
          <a:p>
            <a:r>
              <a:rPr lang="en-US" dirty="0"/>
              <a:t>Reference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CEB32-5665-4078-9BAC-7F0C2CFC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F5077F-72F4-4E83-AD40-500DF20E4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19" y="1192175"/>
            <a:ext cx="7403631" cy="51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130869"/>
            <a:ext cx="7886700" cy="1325563"/>
          </a:xfrm>
        </p:spPr>
        <p:txBody>
          <a:bodyPr/>
          <a:lstStyle/>
          <a:p>
            <a:r>
              <a:rPr lang="en-US" dirty="0"/>
              <a:t>Reference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CEB32-5665-4078-9BAC-7F0C2CFC3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4627A-6B88-404D-BBB4-CFBAAFEF5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20" t="2543" r="-145" b="-2543"/>
          <a:stretch/>
        </p:blipFill>
        <p:spPr>
          <a:xfrm rot="5400000">
            <a:off x="1920240" y="-365760"/>
            <a:ext cx="5669280" cy="85344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40C38C-03DA-6147-A040-0706FB07E49F}"/>
              </a:ext>
            </a:extLst>
          </p:cNvPr>
          <p:cNvSpPr txBox="1"/>
          <p:nvPr/>
        </p:nvSpPr>
        <p:spPr>
          <a:xfrm>
            <a:off x="1305392" y="5254569"/>
            <a:ext cx="5453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Notional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1317E2-D10A-5149-A054-6C17580A29C1}"/>
              </a:ext>
            </a:extLst>
          </p:cNvPr>
          <p:cNvSpPr txBox="1"/>
          <p:nvPr/>
        </p:nvSpPr>
        <p:spPr>
          <a:xfrm>
            <a:off x="1416114" y="5470013"/>
            <a:ext cx="5870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 Schedule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A49CF8-A087-FD42-97E3-B13C86368C31}"/>
              </a:ext>
            </a:extLst>
          </p:cNvPr>
          <p:cNvSpPr txBox="1"/>
          <p:nvPr/>
        </p:nvSpPr>
        <p:spPr>
          <a:xfrm>
            <a:off x="3123045" y="5385964"/>
            <a:ext cx="2057400" cy="215444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800" i="1" dirty="0"/>
              <a:t>Generic Detector R&amp;D</a:t>
            </a:r>
          </a:p>
        </p:txBody>
      </p:sp>
    </p:spTree>
    <p:extLst>
      <p:ext uri="{BB962C8B-B14F-4D97-AF65-F5344CB8AC3E}">
        <p14:creationId xmlns:p14="http://schemas.microsoft.com/office/powerpoint/2010/main" val="311979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6580"/>
            <a:ext cx="8515350" cy="1309168"/>
          </a:xfrm>
        </p:spPr>
        <p:txBody>
          <a:bodyPr>
            <a:normAutofit/>
          </a:bodyPr>
          <a:lstStyle/>
          <a:p>
            <a:r>
              <a:rPr lang="en-US" sz="2700" b="1" dirty="0"/>
              <a:t>CD-2/3A Approval Timeline – January </a:t>
            </a:r>
            <a:r>
              <a:rPr lang="en-US" sz="28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700" b="1" dirty="0"/>
              <a:t>April 2023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5184"/>
            <a:ext cx="7950271" cy="47987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b="1" dirty="0"/>
              <a:t>Assumptions</a:t>
            </a:r>
          </a:p>
          <a:p>
            <a:r>
              <a:rPr lang="en-US" sz="1800" dirty="0"/>
              <a:t>Funding ($70 million in FY2022,…)</a:t>
            </a:r>
          </a:p>
          <a:p>
            <a:r>
              <a:rPr lang="en-US" sz="1800" dirty="0"/>
              <a:t>Resources (people, purchases, contracts)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Schedule</a:t>
            </a:r>
          </a:p>
          <a:p>
            <a:pPr>
              <a:tabLst>
                <a:tab pos="7762875" algn="r"/>
              </a:tabLst>
            </a:pPr>
            <a:r>
              <a:rPr lang="en-US" sz="1800" dirty="0"/>
              <a:t>DOE Mini Review (confirm CD-2/3A goal)	October 19-21, 2021</a:t>
            </a:r>
          </a:p>
          <a:p>
            <a:pPr>
              <a:tabLst>
                <a:tab pos="7762875" algn="r"/>
              </a:tabLst>
            </a:pPr>
            <a:r>
              <a:rPr lang="en-US" sz="1800" dirty="0"/>
              <a:t>DOE Status Review (confirm plans for OPA/ICR reviews)	April TBD 2022</a:t>
            </a:r>
          </a:p>
          <a:p>
            <a:pPr>
              <a:tabLst>
                <a:tab pos="7762875" algn="r"/>
              </a:tabLst>
            </a:pPr>
            <a:r>
              <a:rPr lang="en-US" sz="1800" dirty="0"/>
              <a:t>First Draft Baseline/Start EVMS (practice w/ August data)	September 2022</a:t>
            </a:r>
          </a:p>
          <a:p>
            <a:pPr>
              <a:tabLst>
                <a:tab pos="7762875" algn="r"/>
              </a:tabLst>
            </a:pPr>
            <a:r>
              <a:rPr lang="en-US" sz="1800" dirty="0"/>
              <a:t>Preliminary Design Complete	</a:t>
            </a:r>
            <a:r>
              <a:rPr lang="en-US" sz="1800" dirty="0">
                <a:sym typeface="Wingdings" panose="05000000000000000000" pitchFamily="2" charset="2"/>
              </a:rPr>
              <a:t>November 2022</a:t>
            </a:r>
          </a:p>
          <a:p>
            <a:pPr>
              <a:tabLst>
                <a:tab pos="7762875" algn="r"/>
              </a:tabLst>
            </a:pPr>
            <a:r>
              <a:rPr lang="en-US" sz="1800" dirty="0">
                <a:sym typeface="Wingdings" panose="05000000000000000000" pitchFamily="2" charset="2"/>
              </a:rPr>
              <a:t>Final Design/Maturity Readiness for CD-3A Items	November 2022</a:t>
            </a:r>
          </a:p>
          <a:p>
            <a:pPr>
              <a:tabLst>
                <a:tab pos="7762875" algn="r"/>
              </a:tabLst>
            </a:pPr>
            <a:r>
              <a:rPr lang="en-US" sz="1800" dirty="0">
                <a:sym typeface="Wingdings" panose="05000000000000000000" pitchFamily="2" charset="2"/>
              </a:rPr>
              <a:t>Freeze Data for CD-2 Reviews	November 2022</a:t>
            </a:r>
          </a:p>
          <a:p>
            <a:pPr>
              <a:tabLst>
                <a:tab pos="7762875" algn="r"/>
              </a:tabLst>
            </a:pPr>
            <a:r>
              <a:rPr lang="en-US" sz="1800" dirty="0">
                <a:sym typeface="Wingdings" panose="05000000000000000000" pitchFamily="2" charset="2"/>
              </a:rPr>
              <a:t>Preliminary Design Review	November 2022</a:t>
            </a:r>
          </a:p>
          <a:p>
            <a:pPr>
              <a:tabLst>
                <a:tab pos="7762875" algn="r"/>
              </a:tabLst>
            </a:pPr>
            <a:r>
              <a:rPr lang="en-US" sz="1800" dirty="0">
                <a:sym typeface="Wingdings" panose="05000000000000000000" pitchFamily="2" charset="2"/>
              </a:rPr>
              <a:t>Director’s Review	Early December 2022</a:t>
            </a:r>
          </a:p>
          <a:p>
            <a:pPr>
              <a:tabLst>
                <a:tab pos="7762875" algn="r"/>
              </a:tabLst>
            </a:pPr>
            <a:r>
              <a:rPr lang="en-US" sz="1800" dirty="0">
                <a:sym typeface="Wingdings" panose="05000000000000000000" pitchFamily="2" charset="2"/>
              </a:rPr>
              <a:t>Director’s Review Feedback/Corrections	December2022</a:t>
            </a:r>
          </a:p>
          <a:p>
            <a:pPr>
              <a:tabLst>
                <a:tab pos="7762875" algn="r"/>
              </a:tabLst>
            </a:pPr>
            <a:r>
              <a:rPr lang="en-US" sz="1800" dirty="0">
                <a:sym typeface="Wingdings" panose="05000000000000000000" pitchFamily="2" charset="2"/>
              </a:rPr>
              <a:t>DOE OPA Review and ICR	Late January 2023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57230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68713-611A-4A80-A310-123C79D89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44" y="96365"/>
            <a:ext cx="8236713" cy="1325563"/>
          </a:xfrm>
        </p:spPr>
        <p:txBody>
          <a:bodyPr/>
          <a:lstStyle/>
          <a:p>
            <a:r>
              <a:rPr lang="en-US" dirty="0"/>
              <a:t>Bringing the Electron-Ion Collider to Realization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1E1E5-EF56-48FB-9714-9C28120AA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4E44B-245B-42E4-934C-1381249868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91" y="1417853"/>
            <a:ext cx="7252408" cy="5048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1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6085-75E7-E84E-B281-761C480C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9236467" cy="636373"/>
          </a:xfrm>
        </p:spPr>
        <p:txBody>
          <a:bodyPr>
            <a:noAutofit/>
          </a:bodyPr>
          <a:lstStyle/>
          <a:p>
            <a:r>
              <a:rPr lang="en-US" sz="3200" dirty="0"/>
              <a:t>Worldwide Interest in EIC Science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2A11E-00D6-5048-8BD6-926A9B4FE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3F498E-6B24-4616-A936-9F6453EFCB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0213" y="636374"/>
            <a:ext cx="5146304" cy="3347892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DBD15EC1-6370-4E78-9785-A08100BF72F5}"/>
              </a:ext>
            </a:extLst>
          </p:cNvPr>
          <p:cNvSpPr/>
          <p:nvPr/>
        </p:nvSpPr>
        <p:spPr bwMode="auto">
          <a:xfrm>
            <a:off x="533400" y="1143000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6E59DB-6A23-4D63-A322-8B09CA4BBD12}"/>
              </a:ext>
            </a:extLst>
          </p:cNvPr>
          <p:cNvSpPr txBox="1"/>
          <p:nvPr/>
        </p:nvSpPr>
        <p:spPr>
          <a:xfrm>
            <a:off x="5631534" y="641201"/>
            <a:ext cx="306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Map of institution’s locations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15DFCD-B384-41DB-9BD5-83E550B393A2}"/>
              </a:ext>
            </a:extLst>
          </p:cNvPr>
          <p:cNvSpPr/>
          <p:nvPr/>
        </p:nvSpPr>
        <p:spPr>
          <a:xfrm>
            <a:off x="149207" y="647040"/>
            <a:ext cx="3692314" cy="1200329"/>
          </a:xfrm>
          <a:prstGeom prst="rect">
            <a:avLst/>
          </a:prstGeom>
          <a:ln w="254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The EIC User Group: 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EICUG.ORG, Formed 2016</a:t>
            </a:r>
          </a:p>
          <a:p>
            <a:pPr lvl="0" defTabSz="457200">
              <a:spcBef>
                <a:spcPct val="0"/>
              </a:spcBef>
              <a:defRPr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May 9, 2021: 1278 collaborators, 34 countries, 257 institutions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E199680-0BAD-454D-8378-C5DB1A4D8355}"/>
              </a:ext>
            </a:extLst>
          </p:cNvPr>
          <p:cNvGraphicFramePr>
            <a:graphicFrameLocks/>
          </p:cNvGraphicFramePr>
          <p:nvPr/>
        </p:nvGraphicFramePr>
        <p:xfrm>
          <a:off x="469087" y="1965325"/>
          <a:ext cx="3052553" cy="292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A03CDC5E-E02A-456C-9D56-94A7E559D0C7}"/>
              </a:ext>
            </a:extLst>
          </p:cNvPr>
          <p:cNvGrpSpPr/>
          <p:nvPr/>
        </p:nvGrpSpPr>
        <p:grpSpPr>
          <a:xfrm>
            <a:off x="5523973" y="3984266"/>
            <a:ext cx="3281026" cy="2539609"/>
            <a:chOff x="5857422" y="4089170"/>
            <a:chExt cx="3132996" cy="250339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471859-E4DE-4DEF-B124-B68089621A9E}"/>
                </a:ext>
              </a:extLst>
            </p:cNvPr>
            <p:cNvSpPr/>
            <p:nvPr/>
          </p:nvSpPr>
          <p:spPr>
            <a:xfrm>
              <a:off x="5857422" y="5989752"/>
              <a:ext cx="3132996" cy="6028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Chart, pie chart&#10;&#10;Description automatically generated">
              <a:extLst>
                <a:ext uri="{FF2B5EF4-FFF2-40B4-BE49-F238E27FC236}">
                  <a16:creationId xmlns:a16="http://schemas.microsoft.com/office/drawing/2014/main" id="{3EC62B96-6940-491E-B0DB-DEEF8B4B7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455" t="82098" r="51314"/>
            <a:stretch/>
          </p:blipFill>
          <p:spPr>
            <a:xfrm>
              <a:off x="6548782" y="5989752"/>
              <a:ext cx="1750276" cy="369332"/>
            </a:xfrm>
            <a:prstGeom prst="rect">
              <a:avLst/>
            </a:prstGeom>
          </p:spPr>
        </p:pic>
        <p:pic>
          <p:nvPicPr>
            <p:cNvPr id="15" name="Picture 14" descr="Chart, pie chart&#10;&#10;Description automatically generated">
              <a:extLst>
                <a:ext uri="{FF2B5EF4-FFF2-40B4-BE49-F238E27FC236}">
                  <a16:creationId xmlns:a16="http://schemas.microsoft.com/office/drawing/2014/main" id="{121203D3-1DEE-4564-9D07-0426F8A03F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242" t="3088" r="13007" b="17754"/>
            <a:stretch/>
          </p:blipFill>
          <p:spPr>
            <a:xfrm>
              <a:off x="5857422" y="4089170"/>
              <a:ext cx="3132996" cy="1924256"/>
            </a:xfrm>
            <a:prstGeom prst="rect">
              <a:avLst/>
            </a:prstGeom>
          </p:spPr>
        </p:pic>
        <p:pic>
          <p:nvPicPr>
            <p:cNvPr id="16" name="Picture 15" descr="Chart, pie chart&#10;&#10;Description automatically generated">
              <a:extLst>
                <a:ext uri="{FF2B5EF4-FFF2-40B4-BE49-F238E27FC236}">
                  <a16:creationId xmlns:a16="http://schemas.microsoft.com/office/drawing/2014/main" id="{3C1B593F-CDDF-486B-856B-BEA770E6E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400" t="82098" r="-1"/>
            <a:stretch/>
          </p:blipFill>
          <p:spPr>
            <a:xfrm>
              <a:off x="6467806" y="6223235"/>
              <a:ext cx="1912227" cy="369332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C6C3269-6DAC-40BD-8C38-7C27F20CAD0C}"/>
              </a:ext>
            </a:extLst>
          </p:cNvPr>
          <p:cNvSpPr txBox="1"/>
          <p:nvPr/>
        </p:nvSpPr>
        <p:spPr>
          <a:xfrm>
            <a:off x="405926" y="5074183"/>
            <a:ext cx="514630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600"/>
              </a:spcAft>
              <a:buClr>
                <a:srgbClr val="0000CC"/>
              </a:buClr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EICUG membership has continuously grown since its formation</a:t>
            </a:r>
          </a:p>
          <a:p>
            <a:pPr marL="285750" indent="-285750">
              <a:spcAft>
                <a:spcPts val="600"/>
              </a:spcAft>
              <a:buClr>
                <a:srgbClr val="0000CC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international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184854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92474-BDCB-4AB5-9EE7-00E9CE99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68" y="237113"/>
            <a:ext cx="5820937" cy="1069391"/>
          </a:xfrm>
        </p:spPr>
        <p:txBody>
          <a:bodyPr/>
          <a:lstStyle/>
          <a:p>
            <a:r>
              <a:rPr lang="en-US" dirty="0"/>
              <a:t>Project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59CAD-CD6D-4406-A92A-8FE4489FB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068" y="1515071"/>
            <a:ext cx="6728569" cy="4882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Project Design Goals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High Luminosity: L= 10</a:t>
            </a:r>
            <a:r>
              <a:rPr lang="en-US" sz="1800" baseline="30000" dirty="0"/>
              <a:t>33</a:t>
            </a:r>
            <a:r>
              <a:rPr lang="en-US" sz="1800" dirty="0"/>
              <a:t> – 10</a:t>
            </a:r>
            <a:r>
              <a:rPr lang="en-US" sz="1800" baseline="30000" dirty="0"/>
              <a:t>34</a:t>
            </a:r>
            <a:r>
              <a:rPr lang="en-US" sz="1800" dirty="0"/>
              <a:t>cm</a:t>
            </a:r>
            <a:r>
              <a:rPr lang="en-US" sz="1800" baseline="30000" dirty="0"/>
              <a:t>-2</a:t>
            </a:r>
            <a:r>
              <a:rPr lang="en-US" sz="1800" dirty="0"/>
              <a:t>sec</a:t>
            </a:r>
            <a:r>
              <a:rPr lang="en-US" sz="1800" baseline="30000" dirty="0"/>
              <a:t>-1</a:t>
            </a:r>
            <a:r>
              <a:rPr lang="en-US" sz="1800" dirty="0"/>
              <a:t>, 10 – 100 fb</a:t>
            </a:r>
            <a:r>
              <a:rPr lang="en-US" sz="1800" baseline="30000" dirty="0"/>
              <a:t>-1</a:t>
            </a:r>
            <a:r>
              <a:rPr lang="en-US" sz="1800" dirty="0"/>
              <a:t>/year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Highly Polarized Beams:  70%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Large Center of Mass Energy Range: </a:t>
            </a:r>
            <a:r>
              <a:rPr lang="en-US" sz="1800" dirty="0" err="1"/>
              <a:t>E</a:t>
            </a:r>
            <a:r>
              <a:rPr lang="en-US" sz="1800" baseline="-25000" dirty="0" err="1"/>
              <a:t>cm</a:t>
            </a:r>
            <a:r>
              <a:rPr lang="en-US" sz="1800" dirty="0"/>
              <a:t> = 20 – 140 GeV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Large Ion Species Range:  protons – Uranium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Large Detector Acceptance and Good Background Conditions</a:t>
            </a:r>
          </a:p>
          <a:p>
            <a:pPr>
              <a:tabLst>
                <a:tab pos="6454775" algn="r"/>
              </a:tabLst>
            </a:pPr>
            <a:r>
              <a:rPr lang="en-US" sz="1800" dirty="0"/>
              <a:t>Accommodate a Second Interaction Region (IR)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000" dirty="0"/>
              <a:t>Conceptual design scope and expected performance meets or exceed NSAC Long Range Plan (2015) and the EIC White Paper requirements endorsed by NAS (2018)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510081-424D-4B32-B391-A2DF3BE2E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3C379-7B6B-4A6B-B4FF-BC78A9B6B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266" y="28546"/>
            <a:ext cx="2014454" cy="202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511349-5D5B-4638-9735-720B689D67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02" b="5563"/>
          <a:stretch/>
        </p:blipFill>
        <p:spPr>
          <a:xfrm>
            <a:off x="7130266" y="2229492"/>
            <a:ext cx="2013734" cy="202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87172-0F49-4921-B2BC-7F83178398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716"/>
          <a:stretch/>
        </p:blipFill>
        <p:spPr>
          <a:xfrm>
            <a:off x="7130266" y="4371854"/>
            <a:ext cx="2013734" cy="202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589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79B6E-280A-4F4B-9063-54522232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5426"/>
            <a:ext cx="7886700" cy="1325563"/>
          </a:xfrm>
        </p:spPr>
        <p:txBody>
          <a:bodyPr/>
          <a:lstStyle/>
          <a:p>
            <a:r>
              <a:rPr lang="en-US" dirty="0"/>
              <a:t>BNL &amp; TJNAF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EBFD0-87B9-4947-926C-1ACFD5ADA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90435"/>
            <a:ext cx="7886700" cy="103780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sz="2400" dirty="0"/>
              <a:t>Partnership established between Brookhaven National Laboratory and Thomas Jefferson National Accelerator Facility</a:t>
            </a:r>
          </a:p>
          <a:p>
            <a:endParaRPr lang="en-US" sz="2400" dirty="0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DD8386E-E72E-DD44-9697-697B568FE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324"/>
          <a:stretch/>
        </p:blipFill>
        <p:spPr>
          <a:xfrm>
            <a:off x="2212253" y="2161113"/>
            <a:ext cx="587375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0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9EC00-5C32-4AA3-BACD-C3C206E52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99A9-3B37-44B3-9B40-5D6828362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748" y="1727411"/>
            <a:ext cx="8208504" cy="46181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International and Domestic Partners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EIC is actively promoting a culture of interdisciplinary and multi-institutional collaboration for both the accelerator and experimental program.</a:t>
            </a:r>
          </a:p>
          <a:p>
            <a:pPr lvl="1">
              <a:lnSpc>
                <a:spcPct val="100000"/>
              </a:lnSpc>
            </a:pPr>
            <a:r>
              <a:rPr lang="en-US" sz="1800" dirty="0"/>
              <a:t>International and domestic partners are being pursued.  Bi-lateral meetings with potential partners are underway to discuss opportunities in the accelerator and experimental areas.</a:t>
            </a:r>
          </a:p>
          <a:p>
            <a:pPr lvl="1"/>
            <a:r>
              <a:rPr lang="en-US" sz="1800" dirty="0"/>
              <a:t>Accelerator Partnership Activities (Assume ~5% In-kind, pursuing 10% goal).</a:t>
            </a:r>
          </a:p>
          <a:p>
            <a:pPr lvl="2"/>
            <a:r>
              <a:rPr lang="en-US" sz="1800" dirty="0"/>
              <a:t>In-kind contributions to the accelerator design and hardware expected</a:t>
            </a:r>
          </a:p>
          <a:p>
            <a:pPr lvl="1"/>
            <a:r>
              <a:rPr lang="en-US" sz="1800" dirty="0"/>
              <a:t>Detector Partnership Activities (Assume ~30% In-kind)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Expressions of Interest (</a:t>
            </a:r>
            <a:r>
              <a:rPr lang="en-US" sz="1800" dirty="0" err="1"/>
              <a:t>EoI</a:t>
            </a:r>
            <a:r>
              <a:rPr lang="en-US" sz="1800" dirty="0"/>
              <a:t>) submitted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Call for Collaboration Proposals for Detector(s) - March 2021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Collaboration Proposals Due – December 2021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en-US" sz="1800" dirty="0"/>
              <a:t>EIC Project Detector Defined – March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5A522-44F5-4379-B397-D2918834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50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9EC00-5C32-4AA3-BACD-C3C206E52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99A9-3B37-44B3-9B40-5D6828362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York State</a:t>
            </a:r>
          </a:p>
          <a:p>
            <a:pPr lvl="1"/>
            <a:r>
              <a:rPr lang="en-US" dirty="0"/>
              <a:t>New York State committed $100M for EIC infrastructure</a:t>
            </a:r>
          </a:p>
          <a:p>
            <a:pPr lvl="1"/>
            <a:r>
              <a:rPr lang="en-US" dirty="0"/>
              <a:t>Support will be provided by the Empire State Development (ESD) Corporation whose overall objective is to promote a vigorous and growing state economy, encourage business investment and job creation, and support diverse, prosperous, local economies across New York State.</a:t>
            </a:r>
          </a:p>
          <a:p>
            <a:pPr lvl="2"/>
            <a:r>
              <a:rPr lang="en-US" dirty="0"/>
              <a:t>Application submitted</a:t>
            </a:r>
          </a:p>
          <a:p>
            <a:pPr lvl="2"/>
            <a:r>
              <a:rPr lang="en-US" dirty="0"/>
              <a:t>ESD Board approved</a:t>
            </a:r>
          </a:p>
          <a:p>
            <a:pPr lvl="2"/>
            <a:r>
              <a:rPr lang="en-US" dirty="0"/>
              <a:t>Preparing final agreement (BNL, DOE, NYS)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5A522-44F5-4379-B397-D2918834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25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77BF74-7D60-1043-A4A0-C19C855476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1" t="14638" r="15897" b="2091"/>
          <a:stretch/>
        </p:blipFill>
        <p:spPr>
          <a:xfrm rot="5400000">
            <a:off x="1803933" y="-771180"/>
            <a:ext cx="5562600" cy="9061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91A85F-6D2D-4066-9C0A-225A6D676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68274"/>
            <a:ext cx="7886700" cy="1325563"/>
          </a:xfrm>
        </p:spPr>
        <p:txBody>
          <a:bodyPr/>
          <a:lstStyle/>
          <a:p>
            <a:r>
              <a:rPr lang="en-US" dirty="0"/>
              <a:t>EIC Project 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4672B-03B8-40E5-A71E-42D854941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242D39-8261-A04D-8FFD-2B25B7506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3" y="978347"/>
            <a:ext cx="9144000" cy="371619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AA71848-5E6F-A64C-BA8D-A9AE9F2A7193}"/>
              </a:ext>
            </a:extLst>
          </p:cNvPr>
          <p:cNvSpPr/>
          <p:nvPr/>
        </p:nvSpPr>
        <p:spPr>
          <a:xfrm>
            <a:off x="13233" y="2770909"/>
            <a:ext cx="9117534" cy="65809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306"/>
          </a:xfrm>
        </p:spPr>
        <p:txBody>
          <a:bodyPr/>
          <a:lstStyle/>
          <a:p>
            <a:r>
              <a:rPr lang="en-US" dirty="0"/>
              <a:t>EIC Scope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9469F-3F4E-4454-AB2C-051704594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50700-B9BC-4799-96ED-69E3F5F27F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0707" y="535323"/>
            <a:ext cx="8755532" cy="465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Rev0320" id="{C38FA3BC-D5E8-45AA-9958-C7D74A2F1A4E}" vid="{67C37C4C-5F29-447A-9403-234B2450ED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4" ma:contentTypeDescription="Create a new document." ma:contentTypeScope="" ma:versionID="0a505f3872db3378c6f17715516d6a7a">
  <xsd:schema xmlns:xsd="http://www.w3.org/2001/XMLSchema" xmlns:xs="http://www.w3.org/2001/XMLSchema" xmlns:p="http://schemas.microsoft.com/office/2006/metadata/properties" xmlns:ns2="9e4a43c1-b2a9-408a-8cac-448eda25f0f3" xmlns:ns3="dd7425a4-fa23-406d-b478-3c2992d2d4ba" targetNamespace="http://schemas.microsoft.com/office/2006/metadata/properties" ma:root="true" ma:fieldsID="99bb50b59841c63bd5cf07e832f74f6d" ns2:_="" ns3:_="">
    <xsd:import namespace="9e4a43c1-b2a9-408a-8cac-448eda25f0f3"/>
    <xsd:import namespace="dd7425a4-fa23-406d-b478-3c2992d2d4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BE1C32-E9FB-4546-8A97-5A6C142FF51B}">
  <ds:schemaRefs>
    <ds:schemaRef ds:uri="http://purl.org/dc/elements/1.1/"/>
    <ds:schemaRef ds:uri="http://schemas.microsoft.com/office/2006/metadata/properties"/>
    <ds:schemaRef ds:uri="9e4a43c1-b2a9-408a-8cac-448eda25f0f3"/>
    <ds:schemaRef ds:uri="http://purl.org/dc/terms/"/>
    <ds:schemaRef ds:uri="dd7425a4-fa23-406d-b478-3c2992d2d4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62265F2-8425-47D4-B883-E86218C529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0D9E7D-B6F2-43DF-BDEA-D732F3B705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1794</TotalTime>
  <Words>713</Words>
  <Application>Microsoft Macintosh PowerPoint</Application>
  <PresentationFormat>On-screen Show (4:3)</PresentationFormat>
  <Paragraphs>156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EIC Project Overview </vt:lpstr>
      <vt:lpstr>Bringing the Electron-Ion Collider to Realization</vt:lpstr>
      <vt:lpstr>Worldwide Interest in EIC Science</vt:lpstr>
      <vt:lpstr>Project Requirements</vt:lpstr>
      <vt:lpstr>BNL &amp; TJNAF</vt:lpstr>
      <vt:lpstr>EIC Partnerships</vt:lpstr>
      <vt:lpstr>EIC Partnerships</vt:lpstr>
      <vt:lpstr>EIC Project Organization</vt:lpstr>
      <vt:lpstr>EIC Scope</vt:lpstr>
      <vt:lpstr>PowerPoint Presentation</vt:lpstr>
      <vt:lpstr>Relativistic Heavy Ion Collider (RHIC) Transformed into an Electron-Ion Collider</vt:lpstr>
      <vt:lpstr>CD-1 Total Project Cost</vt:lpstr>
      <vt:lpstr>DOE Funding Profile</vt:lpstr>
      <vt:lpstr>Reference Schedule</vt:lpstr>
      <vt:lpstr>Reference Schedule</vt:lpstr>
      <vt:lpstr>CD-2/3A Approval Timeline – January  April 2023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Bowman, Tiffany</dc:creator>
  <cp:lastModifiedBy>jim yeck</cp:lastModifiedBy>
  <cp:revision>37</cp:revision>
  <dcterms:created xsi:type="dcterms:W3CDTF">2020-03-06T15:05:08Z</dcterms:created>
  <dcterms:modified xsi:type="dcterms:W3CDTF">2021-09-29T18:05:02Z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</Properties>
</file>