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376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7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8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7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3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46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6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05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9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6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9/27/21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23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A fire on a rocky beach&#10;&#10;Description automatically generated with low confidence">
            <a:extLst>
              <a:ext uri="{FF2B5EF4-FFF2-40B4-BE49-F238E27FC236}">
                <a16:creationId xmlns:a16="http://schemas.microsoft.com/office/drawing/2014/main" id="{8BF4B43A-A82B-4A53-90D8-538B378F68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84" r="1" b="1"/>
          <a:stretch/>
        </p:blipFill>
        <p:spPr>
          <a:xfrm>
            <a:off x="36771" y="-41188"/>
            <a:ext cx="12191999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50BB85F-3090-3A4A-9DA0-97DB448B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28" y="41198"/>
            <a:ext cx="6960672" cy="857559"/>
          </a:xfrm>
        </p:spPr>
        <p:txBody>
          <a:bodyPr/>
          <a:lstStyle/>
          <a:p>
            <a:r>
              <a:rPr lang="en-US" sz="3200" dirty="0"/>
              <a:t>Next steps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8EC00D-D763-514F-8AAD-841A01F69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81143"/>
            <a:ext cx="11343503" cy="5642079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Implementation of detector components</a:t>
            </a:r>
          </a:p>
          <a:p>
            <a:pPr lvl="2"/>
            <a:r>
              <a:rPr lang="en-US" sz="2000" b="1" dirty="0">
                <a:solidFill>
                  <a:srgbClr val="FFFF00"/>
                </a:solidFill>
              </a:rPr>
              <a:t>Separate file (either C++ or GDML) for each component</a:t>
            </a:r>
          </a:p>
          <a:p>
            <a:pPr marL="457200" lvl="4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 Individual region</a:t>
            </a:r>
            <a:endParaRPr lang="en-US" sz="2000" b="1" dirty="0">
              <a:solidFill>
                <a:srgbClr val="FFFF00"/>
              </a:solidFill>
            </a:endParaRPr>
          </a:p>
          <a:p>
            <a:pPr lvl="2"/>
            <a:r>
              <a:rPr lang="en-US" sz="2000" b="1" dirty="0">
                <a:solidFill>
                  <a:srgbClr val="FFFF00"/>
                </a:solidFill>
              </a:rPr>
              <a:t>ATHENA, ECCE or a conceptual design detector</a:t>
            </a:r>
          </a:p>
          <a:p>
            <a:pPr marL="274320" lvl="2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 Calorimeter is in particular demanded for fast simulation studies</a:t>
            </a:r>
            <a:endParaRPr lang="en-US" sz="2000" b="1" dirty="0">
              <a:solidFill>
                <a:srgbClr val="FFFF00"/>
              </a:solidFill>
            </a:endParaRPr>
          </a:p>
          <a:p>
            <a:pPr lvl="2"/>
            <a:r>
              <a:rPr lang="en-US" sz="2000" b="1" dirty="0">
                <a:solidFill>
                  <a:srgbClr val="FFFF00"/>
                </a:solidFill>
              </a:rPr>
              <a:t>Associated sensitive detector is preferred but not mandatory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Test-beam setup</a:t>
            </a:r>
          </a:p>
          <a:p>
            <a:pPr marL="0" lvl="1"/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 To be implemented as a component </a:t>
            </a:r>
            <a:r>
              <a:rPr lang="en-US" sz="2000" b="1" dirty="0">
                <a:solidFill>
                  <a:srgbClr val="FFFF00"/>
                </a:solidFill>
              </a:rPr>
              <a:t>(either C++ or GDML)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After-burner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 Also an option to turn off pre-assigned decay procedure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Physics list options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 Neutron HP, optical photon processes, cut-per-regions</a:t>
            </a:r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60B09DB-D34B-D545-9BF9-3A73F96D2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4516" y="-41188"/>
            <a:ext cx="2157484" cy="12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8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B85F-3090-3A4A-9DA0-97DB448B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28" y="41198"/>
            <a:ext cx="6960672" cy="857559"/>
          </a:xfrm>
        </p:spPr>
        <p:txBody>
          <a:bodyPr/>
          <a:lstStyle/>
          <a:p>
            <a:r>
              <a:rPr lang="en-US" sz="3200" dirty="0"/>
              <a:t>Next steps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8EC00D-D763-514F-8AAD-841A01F69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81143"/>
            <a:ext cx="11343503" cy="5642079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Implementation of detector components</a:t>
            </a:r>
          </a:p>
          <a:p>
            <a:pPr lvl="2"/>
            <a:r>
              <a:rPr lang="en-US" sz="2000" b="1" dirty="0">
                <a:solidFill>
                  <a:srgbClr val="FFFF00"/>
                </a:solidFill>
              </a:rPr>
              <a:t>Separate file (either C++ or GDML) for each component</a:t>
            </a:r>
          </a:p>
          <a:p>
            <a:pPr marL="457200" lvl="4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 Individual region</a:t>
            </a:r>
            <a:endParaRPr lang="en-US" sz="2000" b="1" dirty="0">
              <a:solidFill>
                <a:srgbClr val="FFFF00"/>
              </a:solidFill>
            </a:endParaRPr>
          </a:p>
          <a:p>
            <a:pPr lvl="2"/>
            <a:r>
              <a:rPr lang="en-US" sz="2000" b="1" dirty="0">
                <a:solidFill>
                  <a:srgbClr val="FFFF00"/>
                </a:solidFill>
              </a:rPr>
              <a:t>ATHENA, ECCE or a conceptual design detector</a:t>
            </a:r>
          </a:p>
          <a:p>
            <a:pPr marL="274320" lvl="2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 Calorimeter is in particular demanded for fast simulation studies</a:t>
            </a:r>
            <a:endParaRPr lang="en-US" sz="2000" b="1" dirty="0">
              <a:solidFill>
                <a:srgbClr val="FFFF00"/>
              </a:solidFill>
            </a:endParaRPr>
          </a:p>
          <a:p>
            <a:pPr lvl="2"/>
            <a:r>
              <a:rPr lang="en-US" sz="2000" b="1" dirty="0">
                <a:solidFill>
                  <a:srgbClr val="FFFF00"/>
                </a:solidFill>
              </a:rPr>
              <a:t>Associated sensitive detector is preferred but not mandatory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Test-beam setup</a:t>
            </a:r>
          </a:p>
          <a:p>
            <a:pPr marL="0" lvl="1"/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 To be implemented as a component </a:t>
            </a:r>
            <a:r>
              <a:rPr lang="en-US" sz="2000" b="1" dirty="0">
                <a:solidFill>
                  <a:srgbClr val="FFFF00"/>
                </a:solidFill>
              </a:rPr>
              <a:t>(either C++ or GDML)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After-burner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 Also an option to turn off pre-assigned decay procedure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Physics list options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 Neutron HP, optical photon processes, cut-per-regions</a:t>
            </a:r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60B09DB-D34B-D545-9BF9-3A73F96D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516" y="-41188"/>
            <a:ext cx="2157484" cy="12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4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theme/theme1.xml><?xml version="1.0" encoding="utf-8"?>
<a:theme xmlns:a="http://schemas.openxmlformats.org/drawingml/2006/main" name="PortalVTI">
  <a:themeElements>
    <a:clrScheme name="AnalogousFromRegularSeedLeftStep">
      <a:dk1>
        <a:srgbClr val="000000"/>
      </a:dk1>
      <a:lt1>
        <a:srgbClr val="FFFFFF"/>
      </a:lt1>
      <a:dk2>
        <a:srgbClr val="22213D"/>
      </a:dk2>
      <a:lt2>
        <a:srgbClr val="E2E4E8"/>
      </a:lt2>
      <a:accent1>
        <a:srgbClr val="D49626"/>
      </a:accent1>
      <a:accent2>
        <a:srgbClr val="D54317"/>
      </a:accent2>
      <a:accent3>
        <a:srgbClr val="E7294D"/>
      </a:accent3>
      <a:accent4>
        <a:srgbClr val="D5178A"/>
      </a:accent4>
      <a:accent5>
        <a:srgbClr val="E329E7"/>
      </a:accent5>
      <a:accent6>
        <a:srgbClr val="8217D5"/>
      </a:accent6>
      <a:hlink>
        <a:srgbClr val="3F6DBF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182</Words>
  <Application>Microsoft Macintosh PowerPoint</Application>
  <PresentationFormat>Widescreen</PresentationFormat>
  <Paragraphs>26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Trade Gothic Next Cond</vt:lpstr>
      <vt:lpstr>Trade Gothic Next Light</vt:lpstr>
      <vt:lpstr>PortalVTI</vt:lpstr>
      <vt:lpstr>Next steps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steps</dc:title>
  <dc:creator>Asai, Makoto</dc:creator>
  <cp:lastModifiedBy>Asai, Makoto</cp:lastModifiedBy>
  <cp:revision>1</cp:revision>
  <dcterms:created xsi:type="dcterms:W3CDTF">2021-09-28T00:06:36Z</dcterms:created>
  <dcterms:modified xsi:type="dcterms:W3CDTF">2021-09-28T15:03:02Z</dcterms:modified>
</cp:coreProperties>
</file>