
<file path=[Content_Types].xml><?xml version="1.0" encoding="utf-8"?>
<Types xmlns="http://schemas.openxmlformats.org/package/2006/content-types">
  <Default Extension="xml" ContentType="application/xml"/>
  <Default Extension="jpg" ContentType="image/jpeg"/>
  <Default Extension="tiff" ContentType="image/tiff"/>
  <Default Extension="emf" ContentType="image/x-emf"/>
  <Default Extension="jpeg" ContentType="image/jpeg"/>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66" r:id="rId2"/>
  </p:sldMasterIdLst>
  <p:sldIdLst>
    <p:sldId id="256" r:id="rId3"/>
    <p:sldId id="257" r:id="rId4"/>
    <p:sldId id="266" r:id="rId5"/>
    <p:sldId id="270" r:id="rId6"/>
    <p:sldId id="271" r:id="rId7"/>
    <p:sldId id="272" r:id="rId8"/>
    <p:sldId id="273" r:id="rId9"/>
    <p:sldId id="274" r:id="rId10"/>
    <p:sldId id="261" r:id="rId11"/>
    <p:sldId id="263" r:id="rId12"/>
    <p:sldId id="264" r:id="rId13"/>
    <p:sldId id="265" r:id="rId14"/>
    <p:sldId id="277" r:id="rId15"/>
    <p:sldId id="278" r:id="rId16"/>
  </p:sldIdLst>
  <p:sldSz cx="12192000" cy="6858000"/>
  <p:notesSz cx="6858000" cy="9144000"/>
  <p:defaultTextStyle>
    <a:defPPr>
      <a:defRPr lang="en-GB"/>
    </a:defPPr>
    <a:lvl1pPr algn="l" rtl="0" fontAlgn="base">
      <a:spcBef>
        <a:spcPct val="0"/>
      </a:spcBef>
      <a:spcAft>
        <a:spcPct val="0"/>
      </a:spcAft>
      <a:defRPr sz="2800" b="1"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800" b="1"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800" b="1"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800" b="1"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800" b="1" kern="1200">
        <a:solidFill>
          <a:schemeClr val="tx1"/>
        </a:solidFill>
        <a:latin typeface="Arial" charset="0"/>
        <a:ea typeface="ＭＳ Ｐゴシック" charset="0"/>
        <a:cs typeface="ＭＳ Ｐゴシック" charset="0"/>
      </a:defRPr>
    </a:lvl5pPr>
    <a:lvl6pPr marL="2286000" algn="l" defTabSz="457200" rtl="0" eaLnBrk="1" latinLnBrk="0" hangingPunct="1">
      <a:defRPr sz="2800" b="1" kern="1200">
        <a:solidFill>
          <a:schemeClr val="tx1"/>
        </a:solidFill>
        <a:latin typeface="Arial" charset="0"/>
        <a:ea typeface="ＭＳ Ｐゴシック" charset="0"/>
        <a:cs typeface="ＭＳ Ｐゴシック" charset="0"/>
      </a:defRPr>
    </a:lvl6pPr>
    <a:lvl7pPr marL="2743200" algn="l" defTabSz="457200" rtl="0" eaLnBrk="1" latinLnBrk="0" hangingPunct="1">
      <a:defRPr sz="2800" b="1" kern="1200">
        <a:solidFill>
          <a:schemeClr val="tx1"/>
        </a:solidFill>
        <a:latin typeface="Arial" charset="0"/>
        <a:ea typeface="ＭＳ Ｐゴシック" charset="0"/>
        <a:cs typeface="ＭＳ Ｐゴシック" charset="0"/>
      </a:defRPr>
    </a:lvl7pPr>
    <a:lvl8pPr marL="3200400" algn="l" defTabSz="457200" rtl="0" eaLnBrk="1" latinLnBrk="0" hangingPunct="1">
      <a:defRPr sz="2800" b="1" kern="1200">
        <a:solidFill>
          <a:schemeClr val="tx1"/>
        </a:solidFill>
        <a:latin typeface="Arial" charset="0"/>
        <a:ea typeface="ＭＳ Ｐゴシック" charset="0"/>
        <a:cs typeface="ＭＳ Ｐゴシック" charset="0"/>
      </a:defRPr>
    </a:lvl8pPr>
    <a:lvl9pPr marL="3657600" algn="l" defTabSz="457200" rtl="0" eaLnBrk="1" latinLnBrk="0" hangingPunct="1">
      <a:defRPr sz="2800" b="1"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745"/>
    <p:restoredTop sz="94709"/>
  </p:normalViewPr>
  <p:slideViewPr>
    <p:cSldViewPr snapToGrid="0" snapToObjects="1">
      <p:cViewPr varScale="1">
        <p:scale>
          <a:sx n="92" d="100"/>
          <a:sy n="92" d="100"/>
        </p:scale>
        <p:origin x="-112" y="-2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7410" name="Rectangle 2"/>
          <p:cNvSpPr>
            <a:spLocks noGrp="1" noChangeArrowheads="1"/>
          </p:cNvSpPr>
          <p:nvPr>
            <p:ph type="ctrTitle"/>
          </p:nvPr>
        </p:nvSpPr>
        <p:spPr>
          <a:xfrm>
            <a:off x="914400" y="1752600"/>
            <a:ext cx="10363200" cy="1143000"/>
          </a:xfrm>
          <a:prstGeom prst="rect">
            <a:avLst/>
          </a:prstGeom>
          <a:noFill/>
        </p:spPr>
        <p:txBody>
          <a:bodyPr/>
          <a:lstStyle>
            <a:lvl1pPr algn="ctr">
              <a:defRPr/>
            </a:lvl1pPr>
          </a:lstStyle>
          <a:p>
            <a:r>
              <a:rPr lang="en-GB"/>
              <a:t>Click to edit Master title style</a:t>
            </a:r>
            <a:endParaRPr lang="en-GB" dirty="0"/>
          </a:p>
        </p:txBody>
      </p:sp>
      <p:sp>
        <p:nvSpPr>
          <p:cNvPr id="17411" name="Rectangle 3"/>
          <p:cNvSpPr>
            <a:spLocks noGrp="1" noChangeArrowheads="1"/>
          </p:cNvSpPr>
          <p:nvPr>
            <p:ph type="subTitle" idx="1"/>
          </p:nvPr>
        </p:nvSpPr>
        <p:spPr>
          <a:xfrm>
            <a:off x="1828800" y="3886200"/>
            <a:ext cx="8534400" cy="1752600"/>
          </a:xfrm>
        </p:spPr>
        <p:txBody>
          <a:bodyPr/>
          <a:lstStyle>
            <a:lvl1pPr marL="0" indent="0" algn="ctr">
              <a:buFontTx/>
              <a:buNone/>
              <a:defRPr/>
            </a:lvl1pPr>
          </a:lstStyle>
          <a:p>
            <a:r>
              <a:rPr lang="en-GB"/>
              <a:t>Click to edit Master subtitle style</a:t>
            </a:r>
            <a:endParaRPr lang="en-GB" dirty="0"/>
          </a:p>
        </p:txBody>
      </p:sp>
      <p:cxnSp>
        <p:nvCxnSpPr>
          <p:cNvPr id="7" name="Straight Connector 6"/>
          <p:cNvCxnSpPr>
            <a:cxnSpLocks/>
          </p:cNvCxnSpPr>
          <p:nvPr/>
        </p:nvCxnSpPr>
        <p:spPr bwMode="auto">
          <a:xfrm>
            <a:off x="914400" y="2895600"/>
            <a:ext cx="10363200" cy="0"/>
          </a:xfrm>
          <a:prstGeom prst="line">
            <a:avLst/>
          </a:prstGeom>
          <a:ln>
            <a:solidFill>
              <a:srgbClr val="FF0000"/>
            </a:solidFill>
            <a:headEnd type="none" w="med" len="med"/>
            <a:tailEnd type="none" w="med" len="med"/>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22203569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10BC88B-FBEF-3546-98C2-B776753D032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DE8C803B-3375-9F4C-AC84-3D1EF915F39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7CE3946C-CE4F-C44E-BB5C-2241E6FE5C5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47C0DDB2-BAFF-D64A-9FC8-517A305C98D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745F21E9-FF84-5349-BD53-1FD0DD5CB40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3B85D6EC-4F07-CC46-896B-AC46655F3223}"/>
              </a:ext>
            </a:extLst>
          </p:cNvPr>
          <p:cNvSpPr>
            <a:spLocks noGrp="1"/>
          </p:cNvSpPr>
          <p:nvPr>
            <p:ph type="dt" sz="half" idx="10"/>
          </p:nvPr>
        </p:nvSpPr>
        <p:spPr/>
        <p:txBody>
          <a:bodyPr/>
          <a:lstStyle/>
          <a:p>
            <a:fld id="{2FC179B7-15BB-AE4C-A8FC-E7745D8A7D07}" type="datetimeFigureOut">
              <a:rPr lang="en-US" smtClean="0"/>
              <a:t>30/09/21</a:t>
            </a:fld>
            <a:endParaRPr lang="en-US"/>
          </a:p>
        </p:txBody>
      </p:sp>
      <p:sp>
        <p:nvSpPr>
          <p:cNvPr id="8" name="Footer Placeholder 7">
            <a:extLst>
              <a:ext uri="{FF2B5EF4-FFF2-40B4-BE49-F238E27FC236}">
                <a16:creationId xmlns:a16="http://schemas.microsoft.com/office/drawing/2014/main" xmlns="" id="{998BF388-733E-5749-932F-83FA57F4428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5A1E4E5A-D87F-CF4C-A903-8F2E387354EA}"/>
              </a:ext>
            </a:extLst>
          </p:cNvPr>
          <p:cNvSpPr>
            <a:spLocks noGrp="1"/>
          </p:cNvSpPr>
          <p:nvPr>
            <p:ph type="sldNum" sz="quarter" idx="12"/>
          </p:nvPr>
        </p:nvSpPr>
        <p:spPr/>
        <p:txBody>
          <a:bodyPr/>
          <a:lstStyle/>
          <a:p>
            <a:fld id="{26185860-F231-CD41-B229-C7198706920C}" type="slidenum">
              <a:rPr lang="en-US" smtClean="0"/>
              <a:t>‹n.›</a:t>
            </a:fld>
            <a:endParaRPr lang="en-US"/>
          </a:p>
        </p:txBody>
      </p:sp>
    </p:spTree>
    <p:extLst>
      <p:ext uri="{BB962C8B-B14F-4D97-AF65-F5344CB8AC3E}">
        <p14:creationId xmlns:p14="http://schemas.microsoft.com/office/powerpoint/2010/main" val="24727109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EDCBD46-86D6-5F49-983F-B1494360816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E7EF09D7-2515-5B46-B978-4EB8292BB482}"/>
              </a:ext>
            </a:extLst>
          </p:cNvPr>
          <p:cNvSpPr>
            <a:spLocks noGrp="1"/>
          </p:cNvSpPr>
          <p:nvPr>
            <p:ph type="dt" sz="half" idx="10"/>
          </p:nvPr>
        </p:nvSpPr>
        <p:spPr/>
        <p:txBody>
          <a:bodyPr/>
          <a:lstStyle/>
          <a:p>
            <a:fld id="{2FC179B7-15BB-AE4C-A8FC-E7745D8A7D07}" type="datetimeFigureOut">
              <a:rPr lang="en-US" smtClean="0"/>
              <a:t>30/09/21</a:t>
            </a:fld>
            <a:endParaRPr lang="en-US"/>
          </a:p>
        </p:txBody>
      </p:sp>
      <p:sp>
        <p:nvSpPr>
          <p:cNvPr id="4" name="Footer Placeholder 3">
            <a:extLst>
              <a:ext uri="{FF2B5EF4-FFF2-40B4-BE49-F238E27FC236}">
                <a16:creationId xmlns:a16="http://schemas.microsoft.com/office/drawing/2014/main" xmlns="" id="{0ED0A42E-946C-804E-9C6E-EC72F214A7E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0B5B9CD3-7441-284A-9940-28BDA59DE946}"/>
              </a:ext>
            </a:extLst>
          </p:cNvPr>
          <p:cNvSpPr>
            <a:spLocks noGrp="1"/>
          </p:cNvSpPr>
          <p:nvPr>
            <p:ph type="sldNum" sz="quarter" idx="12"/>
          </p:nvPr>
        </p:nvSpPr>
        <p:spPr/>
        <p:txBody>
          <a:bodyPr/>
          <a:lstStyle/>
          <a:p>
            <a:fld id="{26185860-F231-CD41-B229-C7198706920C}" type="slidenum">
              <a:rPr lang="en-US" smtClean="0"/>
              <a:t>‹n.›</a:t>
            </a:fld>
            <a:endParaRPr lang="en-US"/>
          </a:p>
        </p:txBody>
      </p:sp>
    </p:spTree>
    <p:extLst>
      <p:ext uri="{BB962C8B-B14F-4D97-AF65-F5344CB8AC3E}">
        <p14:creationId xmlns:p14="http://schemas.microsoft.com/office/powerpoint/2010/main" val="4930903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8AE7566F-AB9B-D842-ABFE-644690EF0A02}"/>
              </a:ext>
            </a:extLst>
          </p:cNvPr>
          <p:cNvSpPr>
            <a:spLocks noGrp="1"/>
          </p:cNvSpPr>
          <p:nvPr>
            <p:ph type="dt" sz="half" idx="10"/>
          </p:nvPr>
        </p:nvSpPr>
        <p:spPr/>
        <p:txBody>
          <a:bodyPr/>
          <a:lstStyle/>
          <a:p>
            <a:fld id="{2FC179B7-15BB-AE4C-A8FC-E7745D8A7D07}" type="datetimeFigureOut">
              <a:rPr lang="en-US" smtClean="0"/>
              <a:t>30/09/21</a:t>
            </a:fld>
            <a:endParaRPr lang="en-US"/>
          </a:p>
        </p:txBody>
      </p:sp>
      <p:sp>
        <p:nvSpPr>
          <p:cNvPr id="3" name="Footer Placeholder 2">
            <a:extLst>
              <a:ext uri="{FF2B5EF4-FFF2-40B4-BE49-F238E27FC236}">
                <a16:creationId xmlns:a16="http://schemas.microsoft.com/office/drawing/2014/main" xmlns="" id="{8A28A261-BA8B-0745-842E-3990CEDA9F5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EA1E3A3A-8AD1-A941-859A-80DEE6B8792B}"/>
              </a:ext>
            </a:extLst>
          </p:cNvPr>
          <p:cNvSpPr>
            <a:spLocks noGrp="1"/>
          </p:cNvSpPr>
          <p:nvPr>
            <p:ph type="sldNum" sz="quarter" idx="12"/>
          </p:nvPr>
        </p:nvSpPr>
        <p:spPr/>
        <p:txBody>
          <a:bodyPr/>
          <a:lstStyle/>
          <a:p>
            <a:fld id="{26185860-F231-CD41-B229-C7198706920C}" type="slidenum">
              <a:rPr lang="en-US" smtClean="0"/>
              <a:t>‹n.›</a:t>
            </a:fld>
            <a:endParaRPr lang="en-US"/>
          </a:p>
        </p:txBody>
      </p:sp>
    </p:spTree>
    <p:extLst>
      <p:ext uri="{BB962C8B-B14F-4D97-AF65-F5344CB8AC3E}">
        <p14:creationId xmlns:p14="http://schemas.microsoft.com/office/powerpoint/2010/main" val="16080600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3F5FB42-7715-4447-9F3A-8B7A9CE166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84E63AB9-2917-F743-AB42-0189D9B7510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49598A2B-E7E3-C146-A3B0-44BE4D1144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3F7765BB-5CB6-434D-B12B-35E3925F51EF}"/>
              </a:ext>
            </a:extLst>
          </p:cNvPr>
          <p:cNvSpPr>
            <a:spLocks noGrp="1"/>
          </p:cNvSpPr>
          <p:nvPr>
            <p:ph type="dt" sz="half" idx="10"/>
          </p:nvPr>
        </p:nvSpPr>
        <p:spPr/>
        <p:txBody>
          <a:bodyPr/>
          <a:lstStyle/>
          <a:p>
            <a:fld id="{2FC179B7-15BB-AE4C-A8FC-E7745D8A7D07}" type="datetimeFigureOut">
              <a:rPr lang="en-US" smtClean="0"/>
              <a:t>30/09/21</a:t>
            </a:fld>
            <a:endParaRPr lang="en-US"/>
          </a:p>
        </p:txBody>
      </p:sp>
      <p:sp>
        <p:nvSpPr>
          <p:cNvPr id="6" name="Footer Placeholder 5">
            <a:extLst>
              <a:ext uri="{FF2B5EF4-FFF2-40B4-BE49-F238E27FC236}">
                <a16:creationId xmlns:a16="http://schemas.microsoft.com/office/drawing/2014/main" xmlns="" id="{57E11308-3AD7-E94E-8321-CEE2E38DAAA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7D0A9BDD-8614-9B4D-AE9C-6E2654C675AF}"/>
              </a:ext>
            </a:extLst>
          </p:cNvPr>
          <p:cNvSpPr>
            <a:spLocks noGrp="1"/>
          </p:cNvSpPr>
          <p:nvPr>
            <p:ph type="sldNum" sz="quarter" idx="12"/>
          </p:nvPr>
        </p:nvSpPr>
        <p:spPr/>
        <p:txBody>
          <a:bodyPr/>
          <a:lstStyle/>
          <a:p>
            <a:fld id="{26185860-F231-CD41-B229-C7198706920C}" type="slidenum">
              <a:rPr lang="en-US" smtClean="0"/>
              <a:t>‹n.›</a:t>
            </a:fld>
            <a:endParaRPr lang="en-US"/>
          </a:p>
        </p:txBody>
      </p:sp>
    </p:spTree>
    <p:extLst>
      <p:ext uri="{BB962C8B-B14F-4D97-AF65-F5344CB8AC3E}">
        <p14:creationId xmlns:p14="http://schemas.microsoft.com/office/powerpoint/2010/main" val="25665218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5973D6C-6CC6-4A4A-802B-3A8C91833E8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7E02C5E8-313D-3148-A9E2-3B060BB77FA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C88CE12B-A502-A54F-8733-8BF4B3388B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4CB47642-340E-0546-89E5-5AA524247B39}"/>
              </a:ext>
            </a:extLst>
          </p:cNvPr>
          <p:cNvSpPr>
            <a:spLocks noGrp="1"/>
          </p:cNvSpPr>
          <p:nvPr>
            <p:ph type="dt" sz="half" idx="10"/>
          </p:nvPr>
        </p:nvSpPr>
        <p:spPr/>
        <p:txBody>
          <a:bodyPr/>
          <a:lstStyle/>
          <a:p>
            <a:fld id="{2FC179B7-15BB-AE4C-A8FC-E7745D8A7D07}" type="datetimeFigureOut">
              <a:rPr lang="en-US" smtClean="0"/>
              <a:t>30/09/21</a:t>
            </a:fld>
            <a:endParaRPr lang="en-US"/>
          </a:p>
        </p:txBody>
      </p:sp>
      <p:sp>
        <p:nvSpPr>
          <p:cNvPr id="6" name="Footer Placeholder 5">
            <a:extLst>
              <a:ext uri="{FF2B5EF4-FFF2-40B4-BE49-F238E27FC236}">
                <a16:creationId xmlns:a16="http://schemas.microsoft.com/office/drawing/2014/main" xmlns="" id="{AD5978DB-6B83-904A-9200-F46AA43BE1C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45330824-DE31-7A43-A00C-F868ECC81F54}"/>
              </a:ext>
            </a:extLst>
          </p:cNvPr>
          <p:cNvSpPr>
            <a:spLocks noGrp="1"/>
          </p:cNvSpPr>
          <p:nvPr>
            <p:ph type="sldNum" sz="quarter" idx="12"/>
          </p:nvPr>
        </p:nvSpPr>
        <p:spPr/>
        <p:txBody>
          <a:bodyPr/>
          <a:lstStyle/>
          <a:p>
            <a:fld id="{26185860-F231-CD41-B229-C7198706920C}" type="slidenum">
              <a:rPr lang="en-US" smtClean="0"/>
              <a:t>‹n.›</a:t>
            </a:fld>
            <a:endParaRPr lang="en-US"/>
          </a:p>
        </p:txBody>
      </p:sp>
    </p:spTree>
    <p:extLst>
      <p:ext uri="{BB962C8B-B14F-4D97-AF65-F5344CB8AC3E}">
        <p14:creationId xmlns:p14="http://schemas.microsoft.com/office/powerpoint/2010/main" val="15876095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26A36EA-9564-B041-96CD-640EAB78CE7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D2061F06-1BFC-E644-9AF4-EC1032371A6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6C84AC0-FC3C-1644-B65E-0D27BFEBDCD7}"/>
              </a:ext>
            </a:extLst>
          </p:cNvPr>
          <p:cNvSpPr>
            <a:spLocks noGrp="1"/>
          </p:cNvSpPr>
          <p:nvPr>
            <p:ph type="dt" sz="half" idx="10"/>
          </p:nvPr>
        </p:nvSpPr>
        <p:spPr/>
        <p:txBody>
          <a:bodyPr/>
          <a:lstStyle/>
          <a:p>
            <a:fld id="{2FC179B7-15BB-AE4C-A8FC-E7745D8A7D07}" type="datetimeFigureOut">
              <a:rPr lang="en-US" smtClean="0"/>
              <a:t>30/09/21</a:t>
            </a:fld>
            <a:endParaRPr lang="en-US"/>
          </a:p>
        </p:txBody>
      </p:sp>
      <p:sp>
        <p:nvSpPr>
          <p:cNvPr id="5" name="Footer Placeholder 4">
            <a:extLst>
              <a:ext uri="{FF2B5EF4-FFF2-40B4-BE49-F238E27FC236}">
                <a16:creationId xmlns:a16="http://schemas.microsoft.com/office/drawing/2014/main" xmlns="" id="{1C33E701-AACD-AF44-A8F3-BD3E8B6AC3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8262ED6-CBD6-2A4A-A8CF-81DDA28BB69D}"/>
              </a:ext>
            </a:extLst>
          </p:cNvPr>
          <p:cNvSpPr>
            <a:spLocks noGrp="1"/>
          </p:cNvSpPr>
          <p:nvPr>
            <p:ph type="sldNum" sz="quarter" idx="12"/>
          </p:nvPr>
        </p:nvSpPr>
        <p:spPr/>
        <p:txBody>
          <a:bodyPr/>
          <a:lstStyle/>
          <a:p>
            <a:fld id="{26185860-F231-CD41-B229-C7198706920C}" type="slidenum">
              <a:rPr lang="en-US" smtClean="0"/>
              <a:t>‹n.›</a:t>
            </a:fld>
            <a:endParaRPr lang="en-US"/>
          </a:p>
        </p:txBody>
      </p:sp>
    </p:spTree>
    <p:extLst>
      <p:ext uri="{BB962C8B-B14F-4D97-AF65-F5344CB8AC3E}">
        <p14:creationId xmlns:p14="http://schemas.microsoft.com/office/powerpoint/2010/main" val="35224869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AECEDD08-E195-8A47-A312-5ED15D34588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6DC8FF7C-C8B4-9740-8AA8-1105CCAA033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3F4A576-FDEC-754D-8D12-02F96804A969}"/>
              </a:ext>
            </a:extLst>
          </p:cNvPr>
          <p:cNvSpPr>
            <a:spLocks noGrp="1"/>
          </p:cNvSpPr>
          <p:nvPr>
            <p:ph type="dt" sz="half" idx="10"/>
          </p:nvPr>
        </p:nvSpPr>
        <p:spPr/>
        <p:txBody>
          <a:bodyPr/>
          <a:lstStyle/>
          <a:p>
            <a:fld id="{2FC179B7-15BB-AE4C-A8FC-E7745D8A7D07}" type="datetimeFigureOut">
              <a:rPr lang="en-US" smtClean="0"/>
              <a:t>30/09/21</a:t>
            </a:fld>
            <a:endParaRPr lang="en-US"/>
          </a:p>
        </p:txBody>
      </p:sp>
      <p:sp>
        <p:nvSpPr>
          <p:cNvPr id="5" name="Footer Placeholder 4">
            <a:extLst>
              <a:ext uri="{FF2B5EF4-FFF2-40B4-BE49-F238E27FC236}">
                <a16:creationId xmlns:a16="http://schemas.microsoft.com/office/drawing/2014/main" xmlns="" id="{87D85E52-F937-5D47-91C2-329B4048A9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0CDF924-60C7-544F-B3D8-51B1BA4BBF42}"/>
              </a:ext>
            </a:extLst>
          </p:cNvPr>
          <p:cNvSpPr>
            <a:spLocks noGrp="1"/>
          </p:cNvSpPr>
          <p:nvPr>
            <p:ph type="sldNum" sz="quarter" idx="12"/>
          </p:nvPr>
        </p:nvSpPr>
        <p:spPr/>
        <p:txBody>
          <a:bodyPr/>
          <a:lstStyle/>
          <a:p>
            <a:fld id="{26185860-F231-CD41-B229-C7198706920C}" type="slidenum">
              <a:rPr lang="en-US" smtClean="0"/>
              <a:t>‹n.›</a:t>
            </a:fld>
            <a:endParaRPr lang="en-US"/>
          </a:p>
        </p:txBody>
      </p:sp>
    </p:spTree>
    <p:extLst>
      <p:ext uri="{BB962C8B-B14F-4D97-AF65-F5344CB8AC3E}">
        <p14:creationId xmlns:p14="http://schemas.microsoft.com/office/powerpoint/2010/main" val="27373332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3200" y="57600"/>
            <a:ext cx="11785600" cy="609600"/>
          </a:xfrm>
          <a:prstGeom prst="rect">
            <a:avLst/>
          </a:prstGeom>
        </p:spPr>
        <p:txBody>
          <a:bodyPr/>
          <a:lstStyle/>
          <a:p>
            <a:r>
              <a:rPr lang="en-GB"/>
              <a:t>Click to edit Master title style</a:t>
            </a:r>
            <a:endParaRPr lang="en-US" dirty="0"/>
          </a:p>
        </p:txBody>
      </p:sp>
      <p:sp>
        <p:nvSpPr>
          <p:cNvPr id="3" name="Content Placeholder 2"/>
          <p:cNvSpPr>
            <a:spLocks noGrp="1"/>
          </p:cNvSpPr>
          <p:nvPr>
            <p:ph idx="1"/>
          </p:nvPr>
        </p:nvSpPr>
        <p:spPr>
          <a:xfrm>
            <a:off x="203200" y="777767"/>
            <a:ext cx="11785600" cy="5805597"/>
          </a:xfrm>
        </p:spPr>
        <p:txBody>
          <a:bodyPr/>
          <a:lstStyle>
            <a:lvl1pPr>
              <a:spcBef>
                <a:spcPts val="480"/>
              </a:spcBef>
              <a:defRPr/>
            </a:lvl1pPr>
            <a:lvl2pPr>
              <a:lnSpc>
                <a:spcPct val="100000"/>
              </a:lnSpc>
              <a:spcBef>
                <a:spcPts val="432"/>
              </a:spcBef>
              <a:defRPr/>
            </a:lvl2pPr>
            <a:lvl3pPr>
              <a:lnSpc>
                <a:spcPct val="100000"/>
              </a:lnSpc>
              <a:spcBef>
                <a:spcPts val="432"/>
              </a:spcBef>
              <a:defRPr/>
            </a:lvl3pPr>
            <a:lvl4pPr>
              <a:lnSpc>
                <a:spcPct val="100000"/>
              </a:lnSpc>
              <a:spcBef>
                <a:spcPts val="432"/>
              </a:spcBef>
              <a:defRPr/>
            </a:lvl4pPr>
            <a:lvl5pPr>
              <a:lnSpc>
                <a:spcPct val="100000"/>
              </a:lnSpc>
              <a:spcBef>
                <a:spcPts val="432"/>
              </a:spcBef>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Footer Placeholder 3"/>
          <p:cNvSpPr>
            <a:spLocks noGrp="1"/>
          </p:cNvSpPr>
          <p:nvPr>
            <p:ph type="ftr" sz="quarter" idx="10"/>
          </p:nvPr>
        </p:nvSpPr>
        <p:spPr/>
        <p:txBody>
          <a:bodyPr/>
          <a:lstStyle/>
          <a:p>
            <a:endParaRPr lang="en-GB"/>
          </a:p>
        </p:txBody>
      </p:sp>
    </p:spTree>
    <p:extLst>
      <p:ext uri="{BB962C8B-B14F-4D97-AF65-F5344CB8AC3E}">
        <p14:creationId xmlns:p14="http://schemas.microsoft.com/office/powerpoint/2010/main" val="23751253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03200" y="58444"/>
            <a:ext cx="11785600" cy="609600"/>
          </a:xfrm>
          <a:prstGeom prst="rect">
            <a:avLst/>
          </a:prstGeom>
        </p:spPr>
        <p:txBody>
          <a:bodyPr/>
          <a:lstStyle/>
          <a:p>
            <a:r>
              <a:rPr lang="en-GB"/>
              <a:t>Click to edit Master title style</a:t>
            </a:r>
            <a:endParaRPr lang="en-US"/>
          </a:p>
        </p:txBody>
      </p:sp>
      <p:sp>
        <p:nvSpPr>
          <p:cNvPr id="3" name="Content Placeholder 2"/>
          <p:cNvSpPr>
            <a:spLocks noGrp="1"/>
          </p:cNvSpPr>
          <p:nvPr>
            <p:ph sz="half" idx="1"/>
          </p:nvPr>
        </p:nvSpPr>
        <p:spPr>
          <a:xfrm>
            <a:off x="203200" y="777766"/>
            <a:ext cx="5799016" cy="5805599"/>
          </a:xfrm>
        </p:spPr>
        <p:txBody>
          <a:bodyPr/>
          <a:lstStyle>
            <a:lvl1pPr>
              <a:spcBef>
                <a:spcPts val="480"/>
              </a:spcBef>
              <a:defRPr sz="2000"/>
            </a:lvl1pPr>
            <a:lvl2pPr>
              <a:spcBef>
                <a:spcPts val="432"/>
              </a:spcBef>
              <a:defRPr sz="1800"/>
            </a:lvl2pPr>
            <a:lvl3pPr>
              <a:spcBef>
                <a:spcPts val="432"/>
              </a:spcBef>
              <a:defRPr sz="1800"/>
            </a:lvl3pPr>
            <a:lvl4pPr>
              <a:spcBef>
                <a:spcPts val="432"/>
              </a:spcBef>
              <a:defRPr sz="1800"/>
            </a:lvl4pPr>
            <a:lvl5pPr>
              <a:spcBef>
                <a:spcPts val="432"/>
              </a:spcBef>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189784" y="777765"/>
            <a:ext cx="5799016" cy="5805600"/>
          </a:xfrm>
        </p:spPr>
        <p:txBody>
          <a:bodyPr/>
          <a:lstStyle>
            <a:lvl1pPr>
              <a:spcBef>
                <a:spcPts val="480"/>
              </a:spcBef>
              <a:defRPr sz="2000"/>
            </a:lvl1pPr>
            <a:lvl2pPr>
              <a:spcBef>
                <a:spcPts val="432"/>
              </a:spcBef>
              <a:defRPr sz="1800"/>
            </a:lvl2pPr>
            <a:lvl3pPr>
              <a:spcBef>
                <a:spcPts val="432"/>
              </a:spcBef>
              <a:defRPr sz="1800"/>
            </a:lvl3pPr>
            <a:lvl4pPr>
              <a:spcBef>
                <a:spcPts val="432"/>
              </a:spcBef>
              <a:defRPr sz="1800"/>
            </a:lvl4pPr>
            <a:lvl5pPr>
              <a:spcBef>
                <a:spcPts val="432"/>
              </a:spcBef>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Footer Placeholder 4"/>
          <p:cNvSpPr>
            <a:spLocks noGrp="1"/>
          </p:cNvSpPr>
          <p:nvPr>
            <p:ph type="ftr" sz="quarter" idx="10"/>
          </p:nvPr>
        </p:nvSpPr>
        <p:spPr/>
        <p:txBody>
          <a:bodyPr/>
          <a:lstStyle/>
          <a:p>
            <a:endParaRPr lang="en-GB"/>
          </a:p>
        </p:txBody>
      </p:sp>
    </p:spTree>
    <p:extLst>
      <p:ext uri="{BB962C8B-B14F-4D97-AF65-F5344CB8AC3E}">
        <p14:creationId xmlns:p14="http://schemas.microsoft.com/office/powerpoint/2010/main" val="7680914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03200" y="57600"/>
            <a:ext cx="11785600" cy="609600"/>
          </a:xfrm>
          <a:prstGeom prst="rect">
            <a:avLst/>
          </a:prstGeom>
        </p:spPr>
        <p:txBody>
          <a:bodyPr/>
          <a:lstStyle/>
          <a:p>
            <a:r>
              <a:rPr lang="en-GB"/>
              <a:t>Click to edit Master title style</a:t>
            </a:r>
            <a:endParaRPr lang="en-US"/>
          </a:p>
        </p:txBody>
      </p:sp>
      <p:sp>
        <p:nvSpPr>
          <p:cNvPr id="3" name="Footer Placeholder 2"/>
          <p:cNvSpPr>
            <a:spLocks noGrp="1"/>
          </p:cNvSpPr>
          <p:nvPr>
            <p:ph type="ftr" sz="quarter" idx="10"/>
          </p:nvPr>
        </p:nvSpPr>
        <p:spPr/>
        <p:txBody>
          <a:bodyPr/>
          <a:lstStyle/>
          <a:p>
            <a:endParaRPr lang="en-GB"/>
          </a:p>
        </p:txBody>
      </p:sp>
    </p:spTree>
    <p:extLst>
      <p:ext uri="{BB962C8B-B14F-4D97-AF65-F5344CB8AC3E}">
        <p14:creationId xmlns:p14="http://schemas.microsoft.com/office/powerpoint/2010/main" val="1449655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5002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E1F2F7B-4D80-9649-A054-88A51322F5F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8FEFAEE8-1136-D847-AFF4-1E893676522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81ECECE4-217A-464F-998C-F6816F19E3C8}"/>
              </a:ext>
            </a:extLst>
          </p:cNvPr>
          <p:cNvSpPr>
            <a:spLocks noGrp="1"/>
          </p:cNvSpPr>
          <p:nvPr>
            <p:ph type="dt" sz="half" idx="10"/>
          </p:nvPr>
        </p:nvSpPr>
        <p:spPr/>
        <p:txBody>
          <a:bodyPr/>
          <a:lstStyle/>
          <a:p>
            <a:fld id="{2FC179B7-15BB-AE4C-A8FC-E7745D8A7D07}" type="datetimeFigureOut">
              <a:rPr lang="en-US" smtClean="0"/>
              <a:t>30/09/21</a:t>
            </a:fld>
            <a:endParaRPr lang="en-US"/>
          </a:p>
        </p:txBody>
      </p:sp>
      <p:sp>
        <p:nvSpPr>
          <p:cNvPr id="5" name="Footer Placeholder 4">
            <a:extLst>
              <a:ext uri="{FF2B5EF4-FFF2-40B4-BE49-F238E27FC236}">
                <a16:creationId xmlns:a16="http://schemas.microsoft.com/office/drawing/2014/main" xmlns="" id="{B580C8FD-775E-5C4E-8964-98EB0702FF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CA9C5EE4-AABA-7F45-9705-335E2BC0AD00}"/>
              </a:ext>
            </a:extLst>
          </p:cNvPr>
          <p:cNvSpPr>
            <a:spLocks noGrp="1"/>
          </p:cNvSpPr>
          <p:nvPr>
            <p:ph type="sldNum" sz="quarter" idx="12"/>
          </p:nvPr>
        </p:nvSpPr>
        <p:spPr/>
        <p:txBody>
          <a:bodyPr/>
          <a:lstStyle/>
          <a:p>
            <a:fld id="{26185860-F231-CD41-B229-C7198706920C}" type="slidenum">
              <a:rPr lang="en-US" smtClean="0"/>
              <a:t>‹n.›</a:t>
            </a:fld>
            <a:endParaRPr lang="en-US"/>
          </a:p>
        </p:txBody>
      </p:sp>
    </p:spTree>
    <p:extLst>
      <p:ext uri="{BB962C8B-B14F-4D97-AF65-F5344CB8AC3E}">
        <p14:creationId xmlns:p14="http://schemas.microsoft.com/office/powerpoint/2010/main" val="1997925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4F4EF5B-A55B-C44F-AFA4-76905D62A5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D50012B8-FB68-9A4E-869D-D84A5EEC0C8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DC6C87E-ADA7-DB49-9D3E-512FEF8B4923}"/>
              </a:ext>
            </a:extLst>
          </p:cNvPr>
          <p:cNvSpPr>
            <a:spLocks noGrp="1"/>
          </p:cNvSpPr>
          <p:nvPr>
            <p:ph type="dt" sz="half" idx="10"/>
          </p:nvPr>
        </p:nvSpPr>
        <p:spPr/>
        <p:txBody>
          <a:bodyPr/>
          <a:lstStyle/>
          <a:p>
            <a:fld id="{2FC179B7-15BB-AE4C-A8FC-E7745D8A7D07}" type="datetimeFigureOut">
              <a:rPr lang="en-US" smtClean="0"/>
              <a:t>30/09/21</a:t>
            </a:fld>
            <a:endParaRPr lang="en-US"/>
          </a:p>
        </p:txBody>
      </p:sp>
      <p:sp>
        <p:nvSpPr>
          <p:cNvPr id="5" name="Footer Placeholder 4">
            <a:extLst>
              <a:ext uri="{FF2B5EF4-FFF2-40B4-BE49-F238E27FC236}">
                <a16:creationId xmlns:a16="http://schemas.microsoft.com/office/drawing/2014/main" xmlns="" id="{72002B22-87E4-2C46-A762-509782F839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4A23F8B-8CCF-A448-8AA8-73EA0FF78540}"/>
              </a:ext>
            </a:extLst>
          </p:cNvPr>
          <p:cNvSpPr>
            <a:spLocks noGrp="1"/>
          </p:cNvSpPr>
          <p:nvPr>
            <p:ph type="sldNum" sz="quarter" idx="12"/>
          </p:nvPr>
        </p:nvSpPr>
        <p:spPr/>
        <p:txBody>
          <a:bodyPr/>
          <a:lstStyle/>
          <a:p>
            <a:fld id="{26185860-F231-CD41-B229-C7198706920C}" type="slidenum">
              <a:rPr lang="en-US" smtClean="0"/>
              <a:t>‹n.›</a:t>
            </a:fld>
            <a:endParaRPr lang="en-US"/>
          </a:p>
        </p:txBody>
      </p:sp>
    </p:spTree>
    <p:extLst>
      <p:ext uri="{BB962C8B-B14F-4D97-AF65-F5344CB8AC3E}">
        <p14:creationId xmlns:p14="http://schemas.microsoft.com/office/powerpoint/2010/main" val="30590182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E4BA82-9B39-C345-93EC-A357DBAB032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2AF2E9B8-9122-394F-8218-71371C54D8F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0B5BA7D5-99DA-F047-B94E-3141EF41DF39}"/>
              </a:ext>
            </a:extLst>
          </p:cNvPr>
          <p:cNvSpPr>
            <a:spLocks noGrp="1"/>
          </p:cNvSpPr>
          <p:nvPr>
            <p:ph type="dt" sz="half" idx="10"/>
          </p:nvPr>
        </p:nvSpPr>
        <p:spPr/>
        <p:txBody>
          <a:bodyPr/>
          <a:lstStyle/>
          <a:p>
            <a:fld id="{2FC179B7-15BB-AE4C-A8FC-E7745D8A7D07}" type="datetimeFigureOut">
              <a:rPr lang="en-US" smtClean="0"/>
              <a:t>30/09/21</a:t>
            </a:fld>
            <a:endParaRPr lang="en-US"/>
          </a:p>
        </p:txBody>
      </p:sp>
      <p:sp>
        <p:nvSpPr>
          <p:cNvPr id="5" name="Footer Placeholder 4">
            <a:extLst>
              <a:ext uri="{FF2B5EF4-FFF2-40B4-BE49-F238E27FC236}">
                <a16:creationId xmlns:a16="http://schemas.microsoft.com/office/drawing/2014/main" xmlns="" id="{32931C65-DBC8-FB44-AD38-25005D5424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8A366E90-B19C-5A44-B28D-ECE5E80943E9}"/>
              </a:ext>
            </a:extLst>
          </p:cNvPr>
          <p:cNvSpPr>
            <a:spLocks noGrp="1"/>
          </p:cNvSpPr>
          <p:nvPr>
            <p:ph type="sldNum" sz="quarter" idx="12"/>
          </p:nvPr>
        </p:nvSpPr>
        <p:spPr/>
        <p:txBody>
          <a:bodyPr/>
          <a:lstStyle/>
          <a:p>
            <a:fld id="{26185860-F231-CD41-B229-C7198706920C}" type="slidenum">
              <a:rPr lang="en-US" smtClean="0"/>
              <a:t>‹n.›</a:t>
            </a:fld>
            <a:endParaRPr lang="en-US"/>
          </a:p>
        </p:txBody>
      </p:sp>
    </p:spTree>
    <p:extLst>
      <p:ext uri="{BB962C8B-B14F-4D97-AF65-F5344CB8AC3E}">
        <p14:creationId xmlns:p14="http://schemas.microsoft.com/office/powerpoint/2010/main" val="15000618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0488E99-9BC2-394B-8469-46BAA316DC8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E6354F31-C58E-CE47-AD40-35AE1CAF7A4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7B1880FF-F9E5-5C4E-B71F-0631E4FC5BA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9F0EA941-1214-694B-A91E-4E86D777E3B2}"/>
              </a:ext>
            </a:extLst>
          </p:cNvPr>
          <p:cNvSpPr>
            <a:spLocks noGrp="1"/>
          </p:cNvSpPr>
          <p:nvPr>
            <p:ph type="dt" sz="half" idx="10"/>
          </p:nvPr>
        </p:nvSpPr>
        <p:spPr/>
        <p:txBody>
          <a:bodyPr/>
          <a:lstStyle/>
          <a:p>
            <a:fld id="{2FC179B7-15BB-AE4C-A8FC-E7745D8A7D07}" type="datetimeFigureOut">
              <a:rPr lang="en-US" smtClean="0"/>
              <a:t>30/09/21</a:t>
            </a:fld>
            <a:endParaRPr lang="en-US"/>
          </a:p>
        </p:txBody>
      </p:sp>
      <p:sp>
        <p:nvSpPr>
          <p:cNvPr id="6" name="Footer Placeholder 5">
            <a:extLst>
              <a:ext uri="{FF2B5EF4-FFF2-40B4-BE49-F238E27FC236}">
                <a16:creationId xmlns:a16="http://schemas.microsoft.com/office/drawing/2014/main" xmlns="" id="{9E8A2982-D10E-F442-8E62-1C42EB27730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490B50BC-7D1A-B44C-9350-52B9F0A7C6AE}"/>
              </a:ext>
            </a:extLst>
          </p:cNvPr>
          <p:cNvSpPr>
            <a:spLocks noGrp="1"/>
          </p:cNvSpPr>
          <p:nvPr>
            <p:ph type="sldNum" sz="quarter" idx="12"/>
          </p:nvPr>
        </p:nvSpPr>
        <p:spPr/>
        <p:txBody>
          <a:bodyPr/>
          <a:lstStyle/>
          <a:p>
            <a:fld id="{26185860-F231-CD41-B229-C7198706920C}" type="slidenum">
              <a:rPr lang="en-US" smtClean="0"/>
              <a:t>‹n.›</a:t>
            </a:fld>
            <a:endParaRPr lang="en-US"/>
          </a:p>
        </p:txBody>
      </p:sp>
    </p:spTree>
    <p:extLst>
      <p:ext uri="{BB962C8B-B14F-4D97-AF65-F5344CB8AC3E}">
        <p14:creationId xmlns:p14="http://schemas.microsoft.com/office/powerpoint/2010/main" val="50215741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6.xml"/><Relationship Id="rId12" Type="http://schemas.openxmlformats.org/officeDocument/2006/relationships/theme" Target="../theme/theme2.xml"/><Relationship Id="rId1" Type="http://schemas.openxmlformats.org/officeDocument/2006/relationships/slideLayout" Target="../slideLayouts/slideLayout6.xml"/><Relationship Id="rId2" Type="http://schemas.openxmlformats.org/officeDocument/2006/relationships/slideLayout" Target="../slideLayouts/slideLayout7.xml"/><Relationship Id="rId3" Type="http://schemas.openxmlformats.org/officeDocument/2006/relationships/slideLayout" Target="../slideLayouts/slideLayout8.xml"/><Relationship Id="rId4" Type="http://schemas.openxmlformats.org/officeDocument/2006/relationships/slideLayout" Target="../slideLayouts/slideLayout9.xml"/><Relationship Id="rId5" Type="http://schemas.openxmlformats.org/officeDocument/2006/relationships/slideLayout" Target="../slideLayouts/slideLayout10.xml"/><Relationship Id="rId6" Type="http://schemas.openxmlformats.org/officeDocument/2006/relationships/slideLayout" Target="../slideLayouts/slideLayout11.xml"/><Relationship Id="rId7" Type="http://schemas.openxmlformats.org/officeDocument/2006/relationships/slideLayout" Target="../slideLayouts/slideLayout12.xml"/><Relationship Id="rId8" Type="http://schemas.openxmlformats.org/officeDocument/2006/relationships/slideLayout" Target="../slideLayouts/slideLayout13.xml"/><Relationship Id="rId9" Type="http://schemas.openxmlformats.org/officeDocument/2006/relationships/slideLayout" Target="../slideLayouts/slideLayout14.xml"/><Relationship Id="rId10"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8" name="Rectangle 3"/>
          <p:cNvSpPr>
            <a:spLocks noGrp="1" noChangeArrowheads="1"/>
          </p:cNvSpPr>
          <p:nvPr>
            <p:ph type="body" idx="1"/>
          </p:nvPr>
        </p:nvSpPr>
        <p:spPr bwMode="auto">
          <a:xfrm>
            <a:off x="203200" y="777766"/>
            <a:ext cx="11785600" cy="580559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marL="1006475" marR="0" lvl="3" indent="-285750" algn="l" defTabSz="914400" rtl="0" eaLnBrk="1" fontAlgn="base" latinLnBrk="0" hangingPunct="1">
              <a:lnSpc>
                <a:spcPct val="100000"/>
              </a:lnSpc>
              <a:spcBef>
                <a:spcPts val="0"/>
              </a:spcBef>
              <a:spcAft>
                <a:spcPct val="0"/>
              </a:spcAft>
              <a:buClrTx/>
              <a:buSzTx/>
              <a:buFont typeface="Arial" charset="0"/>
              <a:buChar char="•"/>
              <a:tabLst/>
              <a:defRPr/>
            </a:pPr>
            <a:r>
              <a:rPr lang="en-US" dirty="0"/>
              <a:t>Fourth level </a:t>
            </a:r>
          </a:p>
          <a:p>
            <a:pPr marL="1177925" marR="0" lvl="4" indent="-285750" algn="l" defTabSz="914400" rtl="0" eaLnBrk="1" fontAlgn="base" latinLnBrk="0" hangingPunct="1">
              <a:lnSpc>
                <a:spcPct val="100000"/>
              </a:lnSpc>
              <a:spcBef>
                <a:spcPts val="0"/>
              </a:spcBef>
              <a:spcAft>
                <a:spcPct val="0"/>
              </a:spcAft>
              <a:buClrTx/>
              <a:buSzTx/>
              <a:buFont typeface="Arial" charset="0"/>
              <a:buChar char="•"/>
              <a:tabLst/>
              <a:defRPr/>
            </a:pPr>
            <a:r>
              <a:rPr lang="en-US" dirty="0"/>
              <a:t>Fifth level</a:t>
            </a:r>
          </a:p>
        </p:txBody>
      </p:sp>
      <p:sp>
        <p:nvSpPr>
          <p:cNvPr id="1041" name="Text Box 17"/>
          <p:cNvSpPr txBox="1">
            <a:spLocks noChangeArrowheads="1"/>
          </p:cNvSpPr>
          <p:nvPr/>
        </p:nvSpPr>
        <p:spPr bwMode="auto">
          <a:xfrm>
            <a:off x="11476781" y="6580189"/>
            <a:ext cx="385042" cy="276999"/>
          </a:xfrm>
          <a:prstGeom prst="rect">
            <a:avLst/>
          </a:prstGeom>
          <a:noFill/>
          <a:ln w="9525">
            <a:noFill/>
            <a:miter lim="800000"/>
            <a:headEnd/>
            <a:tailEnd/>
          </a:ln>
          <a:effectLst/>
        </p:spPr>
        <p:txBody>
          <a:bodyPr wrap="none">
            <a:prstTxWarp prst="textNoShape">
              <a:avLst/>
            </a:prstTxWarp>
            <a:spAutoFit/>
          </a:bodyPr>
          <a:lstStyle/>
          <a:p>
            <a:pPr>
              <a:defRPr/>
            </a:pPr>
            <a:fld id="{3DEE9498-3658-864A-8F2B-4CEB5B3DA934}" type="slidenum">
              <a:rPr lang="en-US" sz="1200" smtClean="0">
                <a:solidFill>
                  <a:schemeClr val="bg1">
                    <a:lumMod val="65000"/>
                  </a:schemeClr>
                </a:solidFill>
              </a:rPr>
              <a:pPr>
                <a:defRPr/>
              </a:pPr>
              <a:t>‹n.›</a:t>
            </a:fld>
            <a:endParaRPr lang="en-US" sz="1200" dirty="0">
              <a:solidFill>
                <a:schemeClr val="bg1">
                  <a:lumMod val="65000"/>
                </a:schemeClr>
              </a:solidFill>
            </a:endParaRPr>
          </a:p>
        </p:txBody>
      </p:sp>
      <p:sp>
        <p:nvSpPr>
          <p:cNvPr id="8" name="Rectangle 2"/>
          <p:cNvSpPr>
            <a:spLocks noGrp="1" noChangeArrowheads="1"/>
          </p:cNvSpPr>
          <p:nvPr>
            <p:ph type="title"/>
          </p:nvPr>
        </p:nvSpPr>
        <p:spPr bwMode="auto">
          <a:xfrm>
            <a:off x="203200" y="58444"/>
            <a:ext cx="1178560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endParaRPr lang="en-US" dirty="0"/>
          </a:p>
        </p:txBody>
      </p:sp>
      <p:cxnSp>
        <p:nvCxnSpPr>
          <p:cNvPr id="9" name="Straight Connector 8"/>
          <p:cNvCxnSpPr>
            <a:cxnSpLocks/>
          </p:cNvCxnSpPr>
          <p:nvPr/>
        </p:nvCxnSpPr>
        <p:spPr bwMode="auto">
          <a:xfrm>
            <a:off x="203200" y="685800"/>
            <a:ext cx="11785600" cy="0"/>
          </a:xfrm>
          <a:prstGeom prst="line">
            <a:avLst/>
          </a:prstGeom>
          <a:ln>
            <a:solidFill>
              <a:srgbClr val="FF0000"/>
            </a:solidFill>
            <a:headEnd type="none" w="med" len="med"/>
            <a:tailEnd type="none" w="med" len="med"/>
          </a:ln>
        </p:spPr>
        <p:style>
          <a:lnRef idx="3">
            <a:schemeClr val="accent4"/>
          </a:lnRef>
          <a:fillRef idx="0">
            <a:schemeClr val="accent4"/>
          </a:fillRef>
          <a:effectRef idx="2">
            <a:schemeClr val="accent4"/>
          </a:effectRef>
          <a:fontRef idx="minor">
            <a:schemeClr val="tx1"/>
          </a:fontRef>
        </p:style>
      </p:cxnSp>
      <p:sp>
        <p:nvSpPr>
          <p:cNvPr id="4" name="Footer Placeholder 3"/>
          <p:cNvSpPr>
            <a:spLocks noGrp="1"/>
          </p:cNvSpPr>
          <p:nvPr>
            <p:ph type="ftr" sz="quarter" idx="3"/>
          </p:nvPr>
        </p:nvSpPr>
        <p:spPr>
          <a:xfrm>
            <a:off x="203200" y="6580189"/>
            <a:ext cx="7950200" cy="276999"/>
          </a:xfrm>
          <a:prstGeom prst="rect">
            <a:avLst/>
          </a:prstGeom>
        </p:spPr>
        <p:txBody>
          <a:bodyPr vert="horz" lIns="91440" tIns="45720" rIns="91440" bIns="45720" rtlCol="0" anchor="ctr"/>
          <a:lstStyle>
            <a:lvl1pPr algn="l">
              <a:defRPr sz="1200" b="0">
                <a:solidFill>
                  <a:schemeClr val="tx1">
                    <a:tint val="75000"/>
                  </a:schemeClr>
                </a:solidFill>
              </a:defRPr>
            </a:lvl1pPr>
          </a:lstStyle>
          <a:p>
            <a:endParaRPr lang="en-GB"/>
          </a:p>
        </p:txBody>
      </p:sp>
    </p:spTree>
    <p:extLst>
      <p:ext uri="{BB962C8B-B14F-4D97-AF65-F5344CB8AC3E}">
        <p14:creationId xmlns:p14="http://schemas.microsoft.com/office/powerpoint/2010/main" val="3129226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lgn="l" rtl="0" eaLnBrk="1" fontAlgn="base" hangingPunct="1">
        <a:spcBef>
          <a:spcPct val="0"/>
        </a:spcBef>
        <a:spcAft>
          <a:spcPct val="0"/>
        </a:spcAft>
        <a:defRPr sz="2400">
          <a:solidFill>
            <a:schemeClr val="tx1"/>
          </a:solidFill>
          <a:latin typeface="+mj-lt"/>
          <a:ea typeface="ＭＳ Ｐゴシック" charset="-128"/>
          <a:cs typeface="ＭＳ Ｐゴシック" charset="-128"/>
        </a:defRPr>
      </a:lvl1pPr>
      <a:lvl2pPr algn="ctr" rtl="0" eaLnBrk="1" fontAlgn="base" hangingPunct="1">
        <a:spcBef>
          <a:spcPct val="0"/>
        </a:spcBef>
        <a:spcAft>
          <a:spcPct val="0"/>
        </a:spcAft>
        <a:defRPr sz="3200">
          <a:solidFill>
            <a:schemeClr val="bg1"/>
          </a:solidFill>
          <a:latin typeface="Lucida Sans" charset="0"/>
          <a:ea typeface="ＭＳ Ｐゴシック" charset="-128"/>
          <a:cs typeface="ＭＳ Ｐゴシック" charset="-128"/>
        </a:defRPr>
      </a:lvl2pPr>
      <a:lvl3pPr algn="ctr" rtl="0" eaLnBrk="1" fontAlgn="base" hangingPunct="1">
        <a:spcBef>
          <a:spcPct val="0"/>
        </a:spcBef>
        <a:spcAft>
          <a:spcPct val="0"/>
        </a:spcAft>
        <a:defRPr sz="3200">
          <a:solidFill>
            <a:schemeClr val="bg1"/>
          </a:solidFill>
          <a:latin typeface="Lucida Sans" charset="0"/>
          <a:ea typeface="ＭＳ Ｐゴシック" charset="-128"/>
          <a:cs typeface="ＭＳ Ｐゴシック" charset="-128"/>
        </a:defRPr>
      </a:lvl3pPr>
      <a:lvl4pPr algn="ctr" rtl="0" eaLnBrk="1" fontAlgn="base" hangingPunct="1">
        <a:spcBef>
          <a:spcPct val="0"/>
        </a:spcBef>
        <a:spcAft>
          <a:spcPct val="0"/>
        </a:spcAft>
        <a:defRPr sz="3200">
          <a:solidFill>
            <a:schemeClr val="bg1"/>
          </a:solidFill>
          <a:latin typeface="Lucida Sans" charset="0"/>
          <a:ea typeface="ＭＳ Ｐゴシック" charset="-128"/>
          <a:cs typeface="ＭＳ Ｐゴシック" charset="-128"/>
        </a:defRPr>
      </a:lvl4pPr>
      <a:lvl5pPr algn="ctr" rtl="0" eaLnBrk="1" fontAlgn="base" hangingPunct="1">
        <a:spcBef>
          <a:spcPct val="0"/>
        </a:spcBef>
        <a:spcAft>
          <a:spcPct val="0"/>
        </a:spcAft>
        <a:defRPr sz="3200">
          <a:solidFill>
            <a:schemeClr val="bg1"/>
          </a:solidFill>
          <a:latin typeface="Lucida Sans" charset="0"/>
          <a:ea typeface="ＭＳ Ｐゴシック" charset="-128"/>
          <a:cs typeface="ＭＳ Ｐゴシック" charset="-128"/>
        </a:defRPr>
      </a:lvl5pPr>
      <a:lvl6pPr marL="457200" algn="ctr" rtl="0" eaLnBrk="1" fontAlgn="base" hangingPunct="1">
        <a:spcBef>
          <a:spcPct val="0"/>
        </a:spcBef>
        <a:spcAft>
          <a:spcPct val="0"/>
        </a:spcAft>
        <a:defRPr sz="3200">
          <a:solidFill>
            <a:schemeClr val="bg1"/>
          </a:solidFill>
          <a:latin typeface="Lucida Sans" charset="0"/>
        </a:defRPr>
      </a:lvl6pPr>
      <a:lvl7pPr marL="914400" algn="ctr" rtl="0" eaLnBrk="1" fontAlgn="base" hangingPunct="1">
        <a:spcBef>
          <a:spcPct val="0"/>
        </a:spcBef>
        <a:spcAft>
          <a:spcPct val="0"/>
        </a:spcAft>
        <a:defRPr sz="3200">
          <a:solidFill>
            <a:schemeClr val="bg1"/>
          </a:solidFill>
          <a:latin typeface="Lucida Sans" charset="0"/>
        </a:defRPr>
      </a:lvl7pPr>
      <a:lvl8pPr marL="1371600" algn="ctr" rtl="0" eaLnBrk="1" fontAlgn="base" hangingPunct="1">
        <a:spcBef>
          <a:spcPct val="0"/>
        </a:spcBef>
        <a:spcAft>
          <a:spcPct val="0"/>
        </a:spcAft>
        <a:defRPr sz="3200">
          <a:solidFill>
            <a:schemeClr val="bg1"/>
          </a:solidFill>
          <a:latin typeface="Lucida Sans" charset="0"/>
        </a:defRPr>
      </a:lvl8pPr>
      <a:lvl9pPr marL="1828800" algn="ctr" rtl="0" eaLnBrk="1" fontAlgn="base" hangingPunct="1">
        <a:spcBef>
          <a:spcPct val="0"/>
        </a:spcBef>
        <a:spcAft>
          <a:spcPct val="0"/>
        </a:spcAft>
        <a:defRPr sz="3200">
          <a:solidFill>
            <a:schemeClr val="bg1"/>
          </a:solidFill>
          <a:latin typeface="Lucida Sans" charset="0"/>
        </a:defRPr>
      </a:lvl9pPr>
    </p:titleStyle>
    <p:bodyStyle>
      <a:lvl1pPr marL="187325" indent="-187325" algn="l" rtl="0" eaLnBrk="1" fontAlgn="base" hangingPunct="1">
        <a:lnSpc>
          <a:spcPct val="100000"/>
        </a:lnSpc>
        <a:spcBef>
          <a:spcPts val="0"/>
        </a:spcBef>
        <a:spcAft>
          <a:spcPct val="0"/>
        </a:spcAft>
        <a:buSzPct val="100000"/>
        <a:buFont typeface="Arial" charset="0"/>
        <a:buChar char="•"/>
        <a:defRPr sz="2000">
          <a:solidFill>
            <a:schemeClr val="bg2"/>
          </a:solidFill>
          <a:latin typeface="+mn-lt"/>
          <a:ea typeface="ＭＳ Ｐゴシック" charset="-128"/>
          <a:cs typeface="ＭＳ Ｐゴシック" charset="-128"/>
        </a:defRPr>
      </a:lvl1pPr>
      <a:lvl2pPr marL="663575" indent="-285750" algn="l" rtl="0" eaLnBrk="1" fontAlgn="base" hangingPunct="1">
        <a:lnSpc>
          <a:spcPct val="100000"/>
        </a:lnSpc>
        <a:spcBef>
          <a:spcPts val="0"/>
        </a:spcBef>
        <a:spcAft>
          <a:spcPct val="0"/>
        </a:spcAft>
        <a:buFont typeface="Arial" charset="0"/>
        <a:buChar char="•"/>
        <a:defRPr>
          <a:solidFill>
            <a:srgbClr val="000066"/>
          </a:solidFill>
          <a:latin typeface="+mn-lt"/>
          <a:ea typeface="ＭＳ Ｐゴシック" charset="-128"/>
        </a:defRPr>
      </a:lvl2pPr>
      <a:lvl3pPr marL="854075" indent="-285750" algn="l" rtl="0" eaLnBrk="1" fontAlgn="base" hangingPunct="1">
        <a:lnSpc>
          <a:spcPct val="100000"/>
        </a:lnSpc>
        <a:spcBef>
          <a:spcPts val="0"/>
        </a:spcBef>
        <a:spcAft>
          <a:spcPct val="0"/>
        </a:spcAft>
        <a:buFont typeface="Arial" charset="0"/>
        <a:buChar char="•"/>
        <a:defRPr>
          <a:solidFill>
            <a:srgbClr val="000066"/>
          </a:solidFill>
          <a:latin typeface="+mn-lt"/>
          <a:ea typeface="ＭＳ Ｐゴシック" charset="-128"/>
        </a:defRPr>
      </a:lvl3pPr>
      <a:lvl4pPr marL="1006475" marR="0" indent="-285750" algn="l" defTabSz="914400" rtl="0" eaLnBrk="1" fontAlgn="base" latinLnBrk="0" hangingPunct="1">
        <a:lnSpc>
          <a:spcPct val="100000"/>
        </a:lnSpc>
        <a:spcBef>
          <a:spcPts val="0"/>
        </a:spcBef>
        <a:spcAft>
          <a:spcPct val="0"/>
        </a:spcAft>
        <a:buClrTx/>
        <a:buSzTx/>
        <a:buFont typeface="Arial" charset="0"/>
        <a:buChar char="•"/>
        <a:tabLst/>
        <a:defRPr>
          <a:solidFill>
            <a:srgbClr val="000066"/>
          </a:solidFill>
          <a:latin typeface="+mn-lt"/>
          <a:ea typeface="ＭＳ Ｐゴシック" charset="-128"/>
        </a:defRPr>
      </a:lvl4pPr>
      <a:lvl5pPr marL="1177925" indent="-285750" algn="l" rtl="0" eaLnBrk="1" fontAlgn="base" hangingPunct="1">
        <a:lnSpc>
          <a:spcPct val="100000"/>
        </a:lnSpc>
        <a:spcBef>
          <a:spcPts val="0"/>
        </a:spcBef>
        <a:spcAft>
          <a:spcPct val="0"/>
        </a:spcAft>
        <a:buFont typeface="Arial" charset="0"/>
        <a:buChar char="•"/>
        <a:defRPr>
          <a:solidFill>
            <a:srgbClr val="000066"/>
          </a:solidFill>
          <a:latin typeface="+mn-lt"/>
          <a:ea typeface="ＭＳ Ｐゴシック" charset="-128"/>
        </a:defRPr>
      </a:lvl5pPr>
      <a:lvl6pPr marL="1409700" indent="6350" algn="l" rtl="0" eaLnBrk="1" fontAlgn="base" hangingPunct="1">
        <a:lnSpc>
          <a:spcPct val="85000"/>
        </a:lnSpc>
        <a:spcBef>
          <a:spcPct val="60000"/>
        </a:spcBef>
        <a:spcAft>
          <a:spcPct val="0"/>
        </a:spcAft>
        <a:defRPr>
          <a:solidFill>
            <a:srgbClr val="000066"/>
          </a:solidFill>
          <a:latin typeface="+mn-lt"/>
          <a:ea typeface="ＭＳ Ｐゴシック" charset="-128"/>
        </a:defRPr>
      </a:lvl6pPr>
      <a:lvl7pPr marL="1866900" indent="6350" algn="l" rtl="0" eaLnBrk="1" fontAlgn="base" hangingPunct="1">
        <a:lnSpc>
          <a:spcPct val="85000"/>
        </a:lnSpc>
        <a:spcBef>
          <a:spcPct val="60000"/>
        </a:spcBef>
        <a:spcAft>
          <a:spcPct val="0"/>
        </a:spcAft>
        <a:defRPr>
          <a:solidFill>
            <a:srgbClr val="000066"/>
          </a:solidFill>
          <a:latin typeface="+mn-lt"/>
          <a:ea typeface="ＭＳ Ｐゴシック" charset="-128"/>
        </a:defRPr>
      </a:lvl7pPr>
      <a:lvl8pPr marL="2324100" indent="6350" algn="l" rtl="0" eaLnBrk="1" fontAlgn="base" hangingPunct="1">
        <a:lnSpc>
          <a:spcPct val="85000"/>
        </a:lnSpc>
        <a:spcBef>
          <a:spcPct val="60000"/>
        </a:spcBef>
        <a:spcAft>
          <a:spcPct val="0"/>
        </a:spcAft>
        <a:defRPr>
          <a:solidFill>
            <a:srgbClr val="000066"/>
          </a:solidFill>
          <a:latin typeface="+mn-lt"/>
          <a:ea typeface="ＭＳ Ｐゴシック" charset="-128"/>
        </a:defRPr>
      </a:lvl8pPr>
      <a:lvl9pPr marL="2781300" indent="6350" algn="l" rtl="0" eaLnBrk="1" fontAlgn="base" hangingPunct="1">
        <a:lnSpc>
          <a:spcPct val="85000"/>
        </a:lnSpc>
        <a:spcBef>
          <a:spcPct val="60000"/>
        </a:spcBef>
        <a:spcAft>
          <a:spcPct val="0"/>
        </a:spcAft>
        <a:defRPr>
          <a:solidFill>
            <a:srgbClr val="000066"/>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8E0B3E9C-0AC6-DA4C-B933-BD6142EB1F9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F8467630-18D8-B246-9E93-EBE228DA640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70EECEB-6F2D-4F4E-BF64-A8E222216B5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C179B7-15BB-AE4C-A8FC-E7745D8A7D07}" type="datetimeFigureOut">
              <a:rPr lang="en-US" smtClean="0"/>
              <a:t>30/09/21</a:t>
            </a:fld>
            <a:endParaRPr lang="en-US"/>
          </a:p>
        </p:txBody>
      </p:sp>
      <p:sp>
        <p:nvSpPr>
          <p:cNvPr id="5" name="Footer Placeholder 4">
            <a:extLst>
              <a:ext uri="{FF2B5EF4-FFF2-40B4-BE49-F238E27FC236}">
                <a16:creationId xmlns:a16="http://schemas.microsoft.com/office/drawing/2014/main" xmlns="" id="{88211C87-A7FA-3F43-98AD-BADC92A57C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F696A23B-4799-1C46-A7E8-C6E18E4370F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185860-F231-CD41-B229-C7198706920C}" type="slidenum">
              <a:rPr lang="en-US" smtClean="0"/>
              <a:t>‹n.›</a:t>
            </a:fld>
            <a:endParaRPr lang="en-US"/>
          </a:p>
        </p:txBody>
      </p:sp>
    </p:spTree>
    <p:extLst>
      <p:ext uri="{BB962C8B-B14F-4D97-AF65-F5344CB8AC3E}">
        <p14:creationId xmlns:p14="http://schemas.microsoft.com/office/powerpoint/2010/main" val="3573606852"/>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tiff"/><Relationship Id="rId3" Type="http://schemas.openxmlformats.org/officeDocument/2006/relationships/hyperlink" Target="https://indico.bnl.gov/event/13175/contributions/54419/"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emf"/><Relationship Id="rId3" Type="http://schemas.openxmlformats.org/officeDocument/2006/relationships/hyperlink" Target="https://indico.bnl.gov/event/13175/contributions/54419/"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hyperlink" Target="https://indico.bnl.gov/event/13175/contributions/54419/" TargetMode="External"/><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8.tiff"/><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hyperlink" Target="https://indico.bnl.gov/event/12601/"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jpg"/><Relationship Id="rId3"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86DA818-5239-8B49-BAF2-D878E842F3F3}"/>
              </a:ext>
            </a:extLst>
          </p:cNvPr>
          <p:cNvSpPr>
            <a:spLocks noGrp="1"/>
          </p:cNvSpPr>
          <p:nvPr>
            <p:ph type="ctrTitle"/>
          </p:nvPr>
        </p:nvSpPr>
        <p:spPr/>
        <p:txBody>
          <a:bodyPr/>
          <a:lstStyle/>
          <a:p>
            <a:r>
              <a:rPr lang="en-GB" sz="3600" dirty="0" smtClean="0"/>
              <a:t>Update from Tracking WG:</a:t>
            </a:r>
            <a:br>
              <a:rPr lang="en-GB" sz="3600" dirty="0" smtClean="0"/>
            </a:br>
            <a:r>
              <a:rPr lang="en-GB" dirty="0" smtClean="0"/>
              <a:t>Converging </a:t>
            </a:r>
            <a:r>
              <a:rPr lang="en-GB" dirty="0"/>
              <a:t>on tracker baseline 2.0</a:t>
            </a:r>
          </a:p>
        </p:txBody>
      </p:sp>
      <p:sp>
        <p:nvSpPr>
          <p:cNvPr id="3" name="Subtitle 2">
            <a:extLst>
              <a:ext uri="{FF2B5EF4-FFF2-40B4-BE49-F238E27FC236}">
                <a16:creationId xmlns:a16="http://schemas.microsoft.com/office/drawing/2014/main" xmlns="" id="{AF0CCDD6-432A-7845-84D9-A3557DAD0DC8}"/>
              </a:ext>
            </a:extLst>
          </p:cNvPr>
          <p:cNvSpPr>
            <a:spLocks noGrp="1"/>
          </p:cNvSpPr>
          <p:nvPr>
            <p:ph type="subTitle" idx="1"/>
          </p:nvPr>
        </p:nvSpPr>
        <p:spPr/>
        <p:txBody>
          <a:bodyPr/>
          <a:lstStyle/>
          <a:p>
            <a:r>
              <a:rPr lang="en-GB" dirty="0"/>
              <a:t>F. </a:t>
            </a:r>
            <a:r>
              <a:rPr lang="en-GB" dirty="0" err="1"/>
              <a:t>Bossu</a:t>
            </a:r>
            <a:r>
              <a:rPr lang="en-GB" dirty="0"/>
              <a:t>, D. Elia, L. </a:t>
            </a:r>
            <a:r>
              <a:rPr lang="en-GB" dirty="0" err="1"/>
              <a:t>Gonella</a:t>
            </a:r>
            <a:r>
              <a:rPr lang="en-GB" dirty="0"/>
              <a:t>, M. </a:t>
            </a:r>
            <a:r>
              <a:rPr lang="en-GB" dirty="0" err="1"/>
              <a:t>Posik</a:t>
            </a:r>
            <a:endParaRPr lang="en-GB" dirty="0"/>
          </a:p>
          <a:p>
            <a:r>
              <a:rPr lang="en-GB" dirty="0"/>
              <a:t>with input from Ernst, Nick, Rey, </a:t>
            </a:r>
            <a:r>
              <a:rPr lang="en-GB" dirty="0" err="1"/>
              <a:t>Shujie</a:t>
            </a:r>
            <a:endParaRPr lang="en-GB" dirty="0"/>
          </a:p>
          <a:p>
            <a:endParaRPr lang="en-GB" dirty="0"/>
          </a:p>
          <a:p>
            <a:r>
              <a:rPr lang="en-GB" dirty="0"/>
              <a:t>ATHENA </a:t>
            </a:r>
            <a:r>
              <a:rPr lang="en-GB" dirty="0" smtClean="0"/>
              <a:t>bi-weekly meeting</a:t>
            </a:r>
            <a:endParaRPr lang="en-GB" dirty="0"/>
          </a:p>
          <a:p>
            <a:r>
              <a:rPr lang="en-GB" dirty="0" smtClean="0"/>
              <a:t>30</a:t>
            </a:r>
            <a:r>
              <a:rPr lang="en-GB" dirty="0" smtClean="0"/>
              <a:t> </a:t>
            </a:r>
            <a:r>
              <a:rPr lang="en-GB" dirty="0"/>
              <a:t>September 2020</a:t>
            </a:r>
          </a:p>
        </p:txBody>
      </p:sp>
    </p:spTree>
    <p:extLst>
      <p:ext uri="{BB962C8B-B14F-4D97-AF65-F5344CB8AC3E}">
        <p14:creationId xmlns:p14="http://schemas.microsoft.com/office/powerpoint/2010/main" val="337901846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873E6B4-E7E2-BD44-A2D2-3F711D48B178}"/>
              </a:ext>
            </a:extLst>
          </p:cNvPr>
          <p:cNvSpPr>
            <a:spLocks noGrp="1"/>
          </p:cNvSpPr>
          <p:nvPr>
            <p:ph type="title"/>
          </p:nvPr>
        </p:nvSpPr>
        <p:spPr>
          <a:xfrm>
            <a:off x="825674" y="298944"/>
            <a:ext cx="10515600" cy="1325563"/>
          </a:xfrm>
        </p:spPr>
        <p:txBody>
          <a:bodyPr>
            <a:normAutofit/>
          </a:bodyPr>
          <a:lstStyle/>
          <a:p>
            <a:pPr algn="ctr"/>
            <a:r>
              <a:rPr lang="en-US" sz="3200" dirty="0">
                <a:latin typeface="Helvetica" pitchFamily="2" charset="0"/>
              </a:rPr>
              <a:t>Baseline Tracking Configurations for ATHENA</a:t>
            </a:r>
          </a:p>
        </p:txBody>
      </p:sp>
      <p:sp>
        <p:nvSpPr>
          <p:cNvPr id="5" name="TextBox 4">
            <a:extLst>
              <a:ext uri="{FF2B5EF4-FFF2-40B4-BE49-F238E27FC236}">
                <a16:creationId xmlns:a16="http://schemas.microsoft.com/office/drawing/2014/main" xmlns="" id="{0BA3C6F6-A94B-F54B-A66E-414DCFC8B73D}"/>
              </a:ext>
            </a:extLst>
          </p:cNvPr>
          <p:cNvSpPr txBox="1"/>
          <p:nvPr/>
        </p:nvSpPr>
        <p:spPr>
          <a:xfrm>
            <a:off x="11781183" y="6550222"/>
            <a:ext cx="284052"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Helvetica" pitchFamily="2" charset="0"/>
                <a:ea typeface="+mn-ea"/>
                <a:cs typeface="+mn-cs"/>
              </a:rPr>
              <a:t>2</a:t>
            </a:r>
          </a:p>
        </p:txBody>
      </p:sp>
      <p:sp>
        <p:nvSpPr>
          <p:cNvPr id="11" name="Rectangle 10">
            <a:extLst>
              <a:ext uri="{FF2B5EF4-FFF2-40B4-BE49-F238E27FC236}">
                <a16:creationId xmlns:a16="http://schemas.microsoft.com/office/drawing/2014/main" xmlns="" id="{C4FB4CC4-B797-FE45-8D04-3ADE4F328C07}"/>
              </a:ext>
            </a:extLst>
          </p:cNvPr>
          <p:cNvSpPr/>
          <p:nvPr/>
        </p:nvSpPr>
        <p:spPr>
          <a:xfrm>
            <a:off x="1176403" y="1305605"/>
            <a:ext cx="10429416"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Helvetica" pitchFamily="2" charset="0"/>
                <a:ea typeface="+mn-ea"/>
                <a:cs typeface="+mn-cs"/>
              </a:rPr>
              <a:t>Vertexing layers and inner disks are identical; single-track DCA performance is near-identical:</a:t>
            </a:r>
          </a:p>
        </p:txBody>
      </p:sp>
      <p:pic>
        <p:nvPicPr>
          <p:cNvPr id="6" name="Picture 5">
            <a:extLst>
              <a:ext uri="{FF2B5EF4-FFF2-40B4-BE49-F238E27FC236}">
                <a16:creationId xmlns:a16="http://schemas.microsoft.com/office/drawing/2014/main" xmlns="" id="{D762483C-499C-634A-9BD8-C33E5C98E699}"/>
              </a:ext>
            </a:extLst>
          </p:cNvPr>
          <p:cNvPicPr>
            <a:picLocks noChangeAspect="1"/>
          </p:cNvPicPr>
          <p:nvPr/>
        </p:nvPicPr>
        <p:blipFill>
          <a:blip r:embed="rId2"/>
          <a:stretch>
            <a:fillRect/>
          </a:stretch>
        </p:blipFill>
        <p:spPr>
          <a:xfrm>
            <a:off x="1176403" y="1941269"/>
            <a:ext cx="6539945" cy="4608953"/>
          </a:xfrm>
          <a:prstGeom prst="rect">
            <a:avLst/>
          </a:prstGeom>
        </p:spPr>
      </p:pic>
      <p:sp>
        <p:nvSpPr>
          <p:cNvPr id="12" name="Rectangle 11">
            <a:extLst>
              <a:ext uri="{FF2B5EF4-FFF2-40B4-BE49-F238E27FC236}">
                <a16:creationId xmlns:a16="http://schemas.microsoft.com/office/drawing/2014/main" xmlns="" id="{49C0108C-A107-A44A-9D9F-1F6589BA0039}"/>
              </a:ext>
            </a:extLst>
          </p:cNvPr>
          <p:cNvSpPr/>
          <p:nvPr/>
        </p:nvSpPr>
        <p:spPr>
          <a:xfrm>
            <a:off x="8706633" y="2821351"/>
            <a:ext cx="3074550" cy="138499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Helvetica" pitchFamily="2" charset="0"/>
                <a:ea typeface="+mn-ea"/>
                <a:cs typeface="+mn-cs"/>
              </a:rPr>
              <a:t>filled symbols – hybrid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Helvetica" pitchFamily="2" charset="0"/>
                <a:ea typeface="+mn-ea"/>
                <a:cs typeface="+mn-cs"/>
              </a:rPr>
              <a:t>open symbols – all-silicon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Helvetica"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Helvetica"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i="0" u="none" strike="noStrike" kern="1200" cap="none" spc="0" normalizeH="0" baseline="0" noProof="0" dirty="0">
                <a:ln>
                  <a:noFill/>
                </a:ln>
                <a:solidFill>
                  <a:srgbClr val="FF0000"/>
                </a:solidFill>
                <a:effectLst/>
                <a:uLnTx/>
                <a:uFillTx/>
                <a:latin typeface="Helvetica" pitchFamily="2" charset="0"/>
                <a:ea typeface="+mn-ea"/>
                <a:cs typeface="+mn-cs"/>
              </a:rPr>
              <a:t>Note, these fast-simulations are obviously very, very preliminary.</a:t>
            </a:r>
          </a:p>
        </p:txBody>
      </p:sp>
      <p:sp>
        <p:nvSpPr>
          <p:cNvPr id="7" name="TextBox 6">
            <a:extLst>
              <a:ext uri="{FF2B5EF4-FFF2-40B4-BE49-F238E27FC236}">
                <a16:creationId xmlns:a16="http://schemas.microsoft.com/office/drawing/2014/main" xmlns="" id="{DFF1344E-A93F-8146-A1C8-E950B976B955}"/>
              </a:ext>
            </a:extLst>
          </p:cNvPr>
          <p:cNvSpPr txBox="1"/>
          <p:nvPr/>
        </p:nvSpPr>
        <p:spPr>
          <a:xfrm>
            <a:off x="84581" y="55618"/>
            <a:ext cx="3195145" cy="400110"/>
          </a:xfrm>
          <a:prstGeom prst="rect">
            <a:avLst/>
          </a:prstGeom>
          <a:noFill/>
        </p:spPr>
        <p:txBody>
          <a:bodyPr wrap="square" rtlCol="0">
            <a:spAutoFit/>
          </a:bodyPr>
          <a:lstStyle/>
          <a:p>
            <a:r>
              <a:rPr lang="en-GB" sz="2000" dirty="0"/>
              <a:t>E. </a:t>
            </a:r>
            <a:r>
              <a:rPr lang="en-GB" sz="2000" dirty="0" err="1"/>
              <a:t>Sichtermann</a:t>
            </a:r>
            <a:endParaRPr lang="en-GB" sz="2000" dirty="0"/>
          </a:p>
        </p:txBody>
      </p:sp>
    </p:spTree>
    <p:extLst>
      <p:ext uri="{BB962C8B-B14F-4D97-AF65-F5344CB8AC3E}">
        <p14:creationId xmlns:p14="http://schemas.microsoft.com/office/powerpoint/2010/main" val="9282556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873E6B4-E7E2-BD44-A2D2-3F711D48B178}"/>
              </a:ext>
            </a:extLst>
          </p:cNvPr>
          <p:cNvSpPr>
            <a:spLocks noGrp="1"/>
          </p:cNvSpPr>
          <p:nvPr>
            <p:ph type="title"/>
          </p:nvPr>
        </p:nvSpPr>
        <p:spPr>
          <a:xfrm>
            <a:off x="825674" y="298944"/>
            <a:ext cx="10515600" cy="1325563"/>
          </a:xfrm>
        </p:spPr>
        <p:txBody>
          <a:bodyPr>
            <a:normAutofit/>
          </a:bodyPr>
          <a:lstStyle/>
          <a:p>
            <a:pPr algn="ctr"/>
            <a:r>
              <a:rPr lang="en-US" sz="3200" dirty="0">
                <a:latin typeface="Helvetica" pitchFamily="2" charset="0"/>
              </a:rPr>
              <a:t>Baseline Tracking Configurations for ATHENA</a:t>
            </a:r>
          </a:p>
        </p:txBody>
      </p:sp>
      <p:sp>
        <p:nvSpPr>
          <p:cNvPr id="5" name="TextBox 4">
            <a:extLst>
              <a:ext uri="{FF2B5EF4-FFF2-40B4-BE49-F238E27FC236}">
                <a16:creationId xmlns:a16="http://schemas.microsoft.com/office/drawing/2014/main" xmlns="" id="{0BA3C6F6-A94B-F54B-A66E-414DCFC8B73D}"/>
              </a:ext>
            </a:extLst>
          </p:cNvPr>
          <p:cNvSpPr txBox="1"/>
          <p:nvPr/>
        </p:nvSpPr>
        <p:spPr>
          <a:xfrm>
            <a:off x="11781183" y="6550222"/>
            <a:ext cx="284052"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Helvetica" pitchFamily="2" charset="0"/>
                <a:ea typeface="+mn-ea"/>
                <a:cs typeface="+mn-cs"/>
              </a:rPr>
              <a:t>3</a:t>
            </a:r>
          </a:p>
        </p:txBody>
      </p:sp>
      <p:sp>
        <p:nvSpPr>
          <p:cNvPr id="11" name="Rectangle 10">
            <a:extLst>
              <a:ext uri="{FF2B5EF4-FFF2-40B4-BE49-F238E27FC236}">
                <a16:creationId xmlns:a16="http://schemas.microsoft.com/office/drawing/2014/main" xmlns="" id="{C4FB4CC4-B797-FE45-8D04-3ADE4F328C07}"/>
              </a:ext>
            </a:extLst>
          </p:cNvPr>
          <p:cNvSpPr/>
          <p:nvPr/>
        </p:nvSpPr>
        <p:spPr>
          <a:xfrm>
            <a:off x="1176403" y="1305605"/>
            <a:ext cx="10429416"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Helvetica" pitchFamily="2" charset="0"/>
                <a:ea typeface="+mn-ea"/>
                <a:cs typeface="+mn-cs"/>
              </a:rPr>
              <a:t>Tracking layers and disks are, obviously, somewhat different; performance is comparable.</a:t>
            </a:r>
          </a:p>
        </p:txBody>
      </p:sp>
      <p:sp>
        <p:nvSpPr>
          <p:cNvPr id="12" name="Rectangle 11">
            <a:extLst>
              <a:ext uri="{FF2B5EF4-FFF2-40B4-BE49-F238E27FC236}">
                <a16:creationId xmlns:a16="http://schemas.microsoft.com/office/drawing/2014/main" xmlns="" id="{49C0108C-A107-A44A-9D9F-1F6589BA0039}"/>
              </a:ext>
            </a:extLst>
          </p:cNvPr>
          <p:cNvSpPr/>
          <p:nvPr/>
        </p:nvSpPr>
        <p:spPr>
          <a:xfrm>
            <a:off x="8706633" y="2821351"/>
            <a:ext cx="3074550" cy="138499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Helvetica" pitchFamily="2" charset="0"/>
                <a:ea typeface="+mn-ea"/>
                <a:cs typeface="+mn-cs"/>
              </a:rPr>
              <a:t>filled symbols – hybrid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Helvetica" pitchFamily="2" charset="0"/>
                <a:ea typeface="+mn-ea"/>
                <a:cs typeface="+mn-cs"/>
              </a:rPr>
              <a:t>open symbols – all-silicon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Helvetica"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Helvetica"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i="0" u="none" strike="noStrike" kern="1200" cap="none" spc="0" normalizeH="0" baseline="0" noProof="0" dirty="0">
                <a:ln>
                  <a:noFill/>
                </a:ln>
                <a:solidFill>
                  <a:srgbClr val="FF0000"/>
                </a:solidFill>
                <a:effectLst/>
                <a:uLnTx/>
                <a:uFillTx/>
                <a:latin typeface="Helvetica" pitchFamily="2" charset="0"/>
                <a:ea typeface="+mn-ea"/>
                <a:cs typeface="+mn-cs"/>
              </a:rPr>
              <a:t>Note, these fast-simulations are obviously very, very preliminary.</a:t>
            </a:r>
          </a:p>
        </p:txBody>
      </p:sp>
      <p:pic>
        <p:nvPicPr>
          <p:cNvPr id="4" name="Picture 3">
            <a:extLst>
              <a:ext uri="{FF2B5EF4-FFF2-40B4-BE49-F238E27FC236}">
                <a16:creationId xmlns:a16="http://schemas.microsoft.com/office/drawing/2014/main" xmlns="" id="{487BC42D-6C0A-F34E-8FBE-5E7F4A82A745}"/>
              </a:ext>
            </a:extLst>
          </p:cNvPr>
          <p:cNvPicPr>
            <a:picLocks noChangeAspect="1"/>
          </p:cNvPicPr>
          <p:nvPr/>
        </p:nvPicPr>
        <p:blipFill>
          <a:blip r:embed="rId2"/>
          <a:stretch>
            <a:fillRect/>
          </a:stretch>
        </p:blipFill>
        <p:spPr>
          <a:xfrm>
            <a:off x="1176403" y="1878905"/>
            <a:ext cx="6628440" cy="4671318"/>
          </a:xfrm>
          <a:prstGeom prst="rect">
            <a:avLst/>
          </a:prstGeom>
        </p:spPr>
      </p:pic>
      <p:sp>
        <p:nvSpPr>
          <p:cNvPr id="7" name="TextBox 6">
            <a:extLst>
              <a:ext uri="{FF2B5EF4-FFF2-40B4-BE49-F238E27FC236}">
                <a16:creationId xmlns:a16="http://schemas.microsoft.com/office/drawing/2014/main" xmlns="" id="{69885F61-8DB2-504C-A3C9-84167560BA38}"/>
              </a:ext>
            </a:extLst>
          </p:cNvPr>
          <p:cNvSpPr txBox="1"/>
          <p:nvPr/>
        </p:nvSpPr>
        <p:spPr>
          <a:xfrm>
            <a:off x="84581" y="55618"/>
            <a:ext cx="3195145" cy="400110"/>
          </a:xfrm>
          <a:prstGeom prst="rect">
            <a:avLst/>
          </a:prstGeom>
          <a:noFill/>
        </p:spPr>
        <p:txBody>
          <a:bodyPr wrap="square" rtlCol="0">
            <a:spAutoFit/>
          </a:bodyPr>
          <a:lstStyle/>
          <a:p>
            <a:r>
              <a:rPr lang="en-GB" sz="2000" dirty="0"/>
              <a:t>E. </a:t>
            </a:r>
            <a:r>
              <a:rPr lang="en-GB" sz="2000" dirty="0" err="1"/>
              <a:t>Sichtermann</a:t>
            </a:r>
            <a:endParaRPr lang="en-GB" sz="2000" dirty="0"/>
          </a:p>
        </p:txBody>
      </p:sp>
    </p:spTree>
    <p:extLst>
      <p:ext uri="{BB962C8B-B14F-4D97-AF65-F5344CB8AC3E}">
        <p14:creationId xmlns:p14="http://schemas.microsoft.com/office/powerpoint/2010/main" val="38094681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873E6B4-E7E2-BD44-A2D2-3F711D48B178}"/>
              </a:ext>
            </a:extLst>
          </p:cNvPr>
          <p:cNvSpPr>
            <a:spLocks noGrp="1"/>
          </p:cNvSpPr>
          <p:nvPr>
            <p:ph type="title"/>
          </p:nvPr>
        </p:nvSpPr>
        <p:spPr>
          <a:xfrm>
            <a:off x="825674" y="298944"/>
            <a:ext cx="10515600" cy="1325563"/>
          </a:xfrm>
        </p:spPr>
        <p:txBody>
          <a:bodyPr>
            <a:normAutofit/>
          </a:bodyPr>
          <a:lstStyle/>
          <a:p>
            <a:pPr algn="ctr"/>
            <a:r>
              <a:rPr lang="en-US" sz="3200" dirty="0">
                <a:latin typeface="Helvetica" pitchFamily="2" charset="0"/>
              </a:rPr>
              <a:t>Baseline Tracking Configurations for ATHENA</a:t>
            </a:r>
          </a:p>
        </p:txBody>
      </p:sp>
      <p:sp>
        <p:nvSpPr>
          <p:cNvPr id="5" name="TextBox 4">
            <a:extLst>
              <a:ext uri="{FF2B5EF4-FFF2-40B4-BE49-F238E27FC236}">
                <a16:creationId xmlns:a16="http://schemas.microsoft.com/office/drawing/2014/main" xmlns="" id="{0BA3C6F6-A94B-F54B-A66E-414DCFC8B73D}"/>
              </a:ext>
            </a:extLst>
          </p:cNvPr>
          <p:cNvSpPr txBox="1"/>
          <p:nvPr/>
        </p:nvSpPr>
        <p:spPr>
          <a:xfrm>
            <a:off x="11781183" y="6550222"/>
            <a:ext cx="284052"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Helvetica" pitchFamily="2" charset="0"/>
                <a:ea typeface="+mn-ea"/>
                <a:cs typeface="+mn-cs"/>
              </a:rPr>
              <a:t>4</a:t>
            </a:r>
          </a:p>
        </p:txBody>
      </p:sp>
      <p:sp>
        <p:nvSpPr>
          <p:cNvPr id="11" name="Rectangle 10">
            <a:extLst>
              <a:ext uri="{FF2B5EF4-FFF2-40B4-BE49-F238E27FC236}">
                <a16:creationId xmlns:a16="http://schemas.microsoft.com/office/drawing/2014/main" xmlns="" id="{C4FB4CC4-B797-FE45-8D04-3ADE4F328C07}"/>
              </a:ext>
            </a:extLst>
          </p:cNvPr>
          <p:cNvSpPr/>
          <p:nvPr/>
        </p:nvSpPr>
        <p:spPr>
          <a:xfrm>
            <a:off x="1176403" y="1305605"/>
            <a:ext cx="10429416"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Helvetica" pitchFamily="2" charset="0"/>
                <a:ea typeface="+mn-ea"/>
                <a:cs typeface="+mn-cs"/>
              </a:rPr>
              <a:t>6 disks in the hadron direction appears favorable (</a:t>
            </a:r>
            <a:r>
              <a:rPr kumimoji="0" lang="en-US" sz="1800" i="0" u="none" strike="noStrike" kern="1200" cap="none" spc="0" normalizeH="0" baseline="0" noProof="0" dirty="0">
                <a:ln>
                  <a:noFill/>
                </a:ln>
                <a:solidFill>
                  <a:prstClr val="black"/>
                </a:solidFill>
                <a:effectLst/>
                <a:uLnTx/>
                <a:uFillTx/>
                <a:latin typeface="Helvetica" pitchFamily="2" charset="0"/>
                <a:ea typeface="+mn-ea"/>
                <a:cs typeface="+mn-cs"/>
              </a:rPr>
              <a:t>all-silicon results only</a:t>
            </a:r>
            <a:r>
              <a:rPr kumimoji="0" lang="en-US" sz="1800" b="0" i="0" u="none" strike="noStrike" kern="1200" cap="none" spc="0" normalizeH="0" baseline="0" noProof="0" dirty="0">
                <a:ln>
                  <a:noFill/>
                </a:ln>
                <a:solidFill>
                  <a:prstClr val="black"/>
                </a:solidFill>
                <a:effectLst/>
                <a:uLnTx/>
                <a:uFillTx/>
                <a:latin typeface="Helvetica" pitchFamily="2" charset="0"/>
                <a:ea typeface="+mn-ea"/>
                <a:cs typeface="+mn-cs"/>
              </a:rPr>
              <a:t>):</a:t>
            </a:r>
          </a:p>
        </p:txBody>
      </p:sp>
      <p:sp>
        <p:nvSpPr>
          <p:cNvPr id="12" name="Rectangle 11">
            <a:extLst>
              <a:ext uri="{FF2B5EF4-FFF2-40B4-BE49-F238E27FC236}">
                <a16:creationId xmlns:a16="http://schemas.microsoft.com/office/drawing/2014/main" xmlns="" id="{49C0108C-A107-A44A-9D9F-1F6589BA0039}"/>
              </a:ext>
            </a:extLst>
          </p:cNvPr>
          <p:cNvSpPr/>
          <p:nvPr/>
        </p:nvSpPr>
        <p:spPr>
          <a:xfrm>
            <a:off x="8706633" y="2821351"/>
            <a:ext cx="3074550" cy="1384995"/>
          </a:xfrm>
          <a:prstGeom prst="rect">
            <a:avLst/>
          </a:prstGeom>
        </p:spPr>
        <p:txBody>
          <a:bodyPr wrap="square">
            <a:spAutoFit/>
          </a:bodyPr>
          <a:lstStyle/>
          <a:p>
            <a:pPr lvl="0" fontAlgn="auto">
              <a:spcBef>
                <a:spcPts val="0"/>
              </a:spcBef>
              <a:spcAft>
                <a:spcPts val="0"/>
              </a:spcAft>
              <a:defRPr/>
            </a:pPr>
            <a:r>
              <a:rPr lang="en-US" sz="1400" b="0" dirty="0">
                <a:solidFill>
                  <a:prstClr val="black"/>
                </a:solidFill>
                <a:latin typeface="Helvetica" pitchFamily="2" charset="0"/>
              </a:rPr>
              <a:t>filled symbols – 5-disks</a:t>
            </a:r>
          </a:p>
          <a:p>
            <a:pPr lvl="0" fontAlgn="auto">
              <a:spcBef>
                <a:spcPts val="0"/>
              </a:spcBef>
              <a:spcAft>
                <a:spcPts val="0"/>
              </a:spcAft>
              <a:defRPr/>
            </a:pPr>
            <a:r>
              <a:rPr lang="en-US" sz="1400" b="0" dirty="0">
                <a:solidFill>
                  <a:prstClr val="black"/>
                </a:solidFill>
                <a:latin typeface="Helvetica" pitchFamily="2" charset="0"/>
              </a:rPr>
              <a:t>open symbols – 6-disks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i="0" u="none" strike="noStrike" kern="1200" cap="none" spc="0" normalizeH="0" baseline="0" noProof="0" dirty="0">
              <a:ln>
                <a:noFill/>
              </a:ln>
              <a:solidFill>
                <a:prstClr val="black"/>
              </a:solidFill>
              <a:effectLst/>
              <a:uLnTx/>
              <a:uFillTx/>
              <a:latin typeface="Helvetica"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i="0" u="none" strike="noStrike" kern="1200" cap="none" spc="0" normalizeH="0" baseline="0" noProof="0" dirty="0">
              <a:ln>
                <a:noFill/>
              </a:ln>
              <a:solidFill>
                <a:prstClr val="black"/>
              </a:solidFill>
              <a:effectLst/>
              <a:uLnTx/>
              <a:uFillTx/>
              <a:latin typeface="Helvetica"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i="0" u="none" strike="noStrike" kern="1200" cap="none" spc="0" normalizeH="0" baseline="0" noProof="0" dirty="0">
                <a:ln>
                  <a:noFill/>
                </a:ln>
                <a:solidFill>
                  <a:srgbClr val="FF0000"/>
                </a:solidFill>
                <a:effectLst/>
                <a:uLnTx/>
                <a:uFillTx/>
                <a:latin typeface="Helvetica" pitchFamily="2" charset="0"/>
                <a:ea typeface="+mn-ea"/>
                <a:cs typeface="+mn-cs"/>
              </a:rPr>
              <a:t>Note, these fast-simulations are obviously very, very preliminary.</a:t>
            </a:r>
          </a:p>
        </p:txBody>
      </p:sp>
      <p:pic>
        <p:nvPicPr>
          <p:cNvPr id="6" name="Picture 5">
            <a:extLst>
              <a:ext uri="{FF2B5EF4-FFF2-40B4-BE49-F238E27FC236}">
                <a16:creationId xmlns:a16="http://schemas.microsoft.com/office/drawing/2014/main" xmlns="" id="{037E8449-5B50-5B44-B3A4-6749D123DE2F}"/>
              </a:ext>
            </a:extLst>
          </p:cNvPr>
          <p:cNvPicPr>
            <a:picLocks noChangeAspect="1"/>
          </p:cNvPicPr>
          <p:nvPr/>
        </p:nvPicPr>
        <p:blipFill>
          <a:blip r:embed="rId2"/>
          <a:stretch>
            <a:fillRect/>
          </a:stretch>
        </p:blipFill>
        <p:spPr>
          <a:xfrm>
            <a:off x="1176403" y="1882938"/>
            <a:ext cx="6622715" cy="4667284"/>
          </a:xfrm>
          <a:prstGeom prst="rect">
            <a:avLst/>
          </a:prstGeom>
        </p:spPr>
      </p:pic>
      <p:sp>
        <p:nvSpPr>
          <p:cNvPr id="7" name="TextBox 6">
            <a:extLst>
              <a:ext uri="{FF2B5EF4-FFF2-40B4-BE49-F238E27FC236}">
                <a16:creationId xmlns:a16="http://schemas.microsoft.com/office/drawing/2014/main" xmlns="" id="{0D0594CA-D15C-3842-8073-803E6FE2A231}"/>
              </a:ext>
            </a:extLst>
          </p:cNvPr>
          <p:cNvSpPr txBox="1"/>
          <p:nvPr/>
        </p:nvSpPr>
        <p:spPr>
          <a:xfrm>
            <a:off x="84581" y="55618"/>
            <a:ext cx="3195145" cy="400110"/>
          </a:xfrm>
          <a:prstGeom prst="rect">
            <a:avLst/>
          </a:prstGeom>
          <a:noFill/>
        </p:spPr>
        <p:txBody>
          <a:bodyPr wrap="square" rtlCol="0">
            <a:spAutoFit/>
          </a:bodyPr>
          <a:lstStyle/>
          <a:p>
            <a:r>
              <a:rPr lang="en-GB" sz="2000" dirty="0"/>
              <a:t>E. </a:t>
            </a:r>
            <a:r>
              <a:rPr lang="en-GB" sz="2000" dirty="0" err="1"/>
              <a:t>Sichtermann</a:t>
            </a:r>
            <a:endParaRPr lang="en-GB" sz="2000" dirty="0"/>
          </a:p>
        </p:txBody>
      </p:sp>
    </p:spTree>
    <p:extLst>
      <p:ext uri="{BB962C8B-B14F-4D97-AF65-F5344CB8AC3E}">
        <p14:creationId xmlns:p14="http://schemas.microsoft.com/office/powerpoint/2010/main" val="19036532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64A9A2D-0115-9640-B57C-6A59D912E325}"/>
              </a:ext>
            </a:extLst>
          </p:cNvPr>
          <p:cNvSpPr>
            <a:spLocks noGrp="1"/>
          </p:cNvSpPr>
          <p:nvPr>
            <p:ph type="title"/>
          </p:nvPr>
        </p:nvSpPr>
        <p:spPr>
          <a:xfrm>
            <a:off x="203200" y="57600"/>
            <a:ext cx="11785600" cy="609600"/>
          </a:xfrm>
        </p:spPr>
        <p:txBody>
          <a:bodyPr/>
          <a:lstStyle/>
          <a:p>
            <a:r>
              <a:rPr lang="en-GB" dirty="0" smtClean="0"/>
              <a:t>Conclusion </a:t>
            </a:r>
            <a:r>
              <a:rPr lang="mr-IN" dirty="0" smtClean="0"/>
              <a:t>–</a:t>
            </a:r>
            <a:r>
              <a:rPr lang="en-GB" dirty="0" smtClean="0"/>
              <a:t> Action items</a:t>
            </a:r>
            <a:endParaRPr lang="en-GB" dirty="0"/>
          </a:p>
        </p:txBody>
      </p:sp>
      <p:sp>
        <p:nvSpPr>
          <p:cNvPr id="9" name="Content Placeholder 8">
            <a:extLst>
              <a:ext uri="{FF2B5EF4-FFF2-40B4-BE49-F238E27FC236}">
                <a16:creationId xmlns:a16="http://schemas.microsoft.com/office/drawing/2014/main" xmlns="" id="{44DB4CA9-B65D-914B-9E9D-C43E918C38FA}"/>
              </a:ext>
            </a:extLst>
          </p:cNvPr>
          <p:cNvSpPr>
            <a:spLocks noGrp="1"/>
          </p:cNvSpPr>
          <p:nvPr>
            <p:ph idx="1"/>
          </p:nvPr>
        </p:nvSpPr>
        <p:spPr/>
        <p:txBody>
          <a:bodyPr/>
          <a:lstStyle/>
          <a:p>
            <a:r>
              <a:rPr lang="en-GB" dirty="0"/>
              <a:t>We believe the current design works for physics, integration and cost (and keeps everybody happy)</a:t>
            </a:r>
          </a:p>
          <a:p>
            <a:endParaRPr lang="en-GB" dirty="0"/>
          </a:p>
          <a:p>
            <a:r>
              <a:rPr lang="en-GB" dirty="0"/>
              <a:t>What is missing before giving the configuration to the SW WG</a:t>
            </a:r>
          </a:p>
          <a:p>
            <a:pPr lvl="1"/>
            <a:r>
              <a:rPr lang="en-GB" dirty="0"/>
              <a:t>Benchmark plots in Fun4All</a:t>
            </a:r>
          </a:p>
          <a:p>
            <a:pPr lvl="2"/>
            <a:r>
              <a:rPr lang="en-GB" dirty="0"/>
              <a:t>Consider also large GEM behind </a:t>
            </a:r>
            <a:r>
              <a:rPr lang="en-GB" dirty="0" err="1"/>
              <a:t>mRICH</a:t>
            </a:r>
            <a:r>
              <a:rPr lang="en-GB" dirty="0"/>
              <a:t> and behind </a:t>
            </a:r>
            <a:r>
              <a:rPr lang="en-GB" dirty="0" err="1"/>
              <a:t>dRICH</a:t>
            </a:r>
            <a:endParaRPr lang="en-GB" dirty="0"/>
          </a:p>
          <a:p>
            <a:pPr lvl="1"/>
            <a:endParaRPr lang="en-GB" dirty="0"/>
          </a:p>
          <a:p>
            <a:pPr lvl="1"/>
            <a:r>
              <a:rPr lang="en-GB" dirty="0"/>
              <a:t>(Hopefully brief) Check with engineers about integration of the two GEMs rings</a:t>
            </a:r>
          </a:p>
          <a:p>
            <a:pPr lvl="1"/>
            <a:endParaRPr lang="en-GB" dirty="0"/>
          </a:p>
          <a:p>
            <a:pPr lvl="1"/>
            <a:r>
              <a:rPr lang="en-GB" dirty="0"/>
              <a:t>Define support and services thickness along cone and cylinders with optimised routing</a:t>
            </a:r>
          </a:p>
          <a:p>
            <a:pPr lvl="1"/>
            <a:endParaRPr lang="en-GB" dirty="0"/>
          </a:p>
          <a:p>
            <a:pPr lvl="1"/>
            <a:r>
              <a:rPr lang="en-GB" dirty="0"/>
              <a:t>Test with the shifted magnetic field</a:t>
            </a:r>
          </a:p>
          <a:p>
            <a:endParaRPr lang="en-GB" dirty="0"/>
          </a:p>
          <a:p>
            <a:r>
              <a:rPr lang="en-GB" dirty="0"/>
              <a:t>We expect we can be ready by mid of next week, that should be in time for when the SW WG plans to work on the next configuration</a:t>
            </a:r>
          </a:p>
        </p:txBody>
      </p:sp>
    </p:spTree>
    <p:extLst>
      <p:ext uri="{BB962C8B-B14F-4D97-AF65-F5344CB8AC3E}">
        <p14:creationId xmlns:p14="http://schemas.microsoft.com/office/powerpoint/2010/main" val="5472741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3676397-4CAC-D242-8F1D-359341968022}"/>
              </a:ext>
            </a:extLst>
          </p:cNvPr>
          <p:cNvSpPr>
            <a:spLocks noGrp="1"/>
          </p:cNvSpPr>
          <p:nvPr>
            <p:ph type="title"/>
          </p:nvPr>
        </p:nvSpPr>
        <p:spPr/>
        <p:txBody>
          <a:bodyPr/>
          <a:lstStyle/>
          <a:p>
            <a:r>
              <a:rPr lang="en-GB" dirty="0"/>
              <a:t>Outcome of the </a:t>
            </a:r>
            <a:r>
              <a:rPr lang="en-GB" dirty="0" smtClean="0"/>
              <a:t>yesterday’s Integration meeting</a:t>
            </a:r>
            <a:endParaRPr lang="en-GB" dirty="0"/>
          </a:p>
        </p:txBody>
      </p:sp>
      <p:sp>
        <p:nvSpPr>
          <p:cNvPr id="3" name="Content Placeholder 2">
            <a:extLst>
              <a:ext uri="{FF2B5EF4-FFF2-40B4-BE49-F238E27FC236}">
                <a16:creationId xmlns:a16="http://schemas.microsoft.com/office/drawing/2014/main" xmlns="" id="{C50F8711-2469-1C4E-84D1-FB65BF170B68}"/>
              </a:ext>
            </a:extLst>
          </p:cNvPr>
          <p:cNvSpPr>
            <a:spLocks noGrp="1"/>
          </p:cNvSpPr>
          <p:nvPr>
            <p:ph idx="1"/>
          </p:nvPr>
        </p:nvSpPr>
        <p:spPr/>
        <p:txBody>
          <a:bodyPr/>
          <a:lstStyle/>
          <a:p>
            <a:r>
              <a:rPr lang="en-GB" dirty="0"/>
              <a:t>Barrel and forward region – OK</a:t>
            </a:r>
          </a:p>
          <a:p>
            <a:endParaRPr lang="en-GB" dirty="0"/>
          </a:p>
          <a:p>
            <a:r>
              <a:rPr lang="en-GB" dirty="0"/>
              <a:t>For backward region – to check</a:t>
            </a:r>
          </a:p>
          <a:p>
            <a:pPr lvl="1"/>
            <a:r>
              <a:rPr lang="en-GB" dirty="0"/>
              <a:t>Adding GEM rings adds material in the negative direction</a:t>
            </a:r>
          </a:p>
          <a:p>
            <a:pPr lvl="1"/>
            <a:r>
              <a:rPr lang="en-GB" dirty="0"/>
              <a:t>How much larger would a silicon disk need to be to give the extra tracking points in 1.1 &lt; |eta| &lt; 1.7? And what material would this larger disk have?</a:t>
            </a:r>
          </a:p>
          <a:p>
            <a:pPr lvl="1"/>
            <a:r>
              <a:rPr lang="en-GB" dirty="0"/>
              <a:t>If we keep the GEM rings, would the material to support the silicon disks in front of the GEM be tolerable?</a:t>
            </a:r>
          </a:p>
          <a:p>
            <a:pPr lvl="1"/>
            <a:r>
              <a:rPr lang="en-GB" dirty="0"/>
              <a:t>If we do not converge within one week, no GEM disks in the backward region (for the proposal)</a:t>
            </a:r>
          </a:p>
        </p:txBody>
      </p:sp>
    </p:spTree>
    <p:extLst>
      <p:ext uri="{BB962C8B-B14F-4D97-AF65-F5344CB8AC3E}">
        <p14:creationId xmlns:p14="http://schemas.microsoft.com/office/powerpoint/2010/main" val="25840146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7DB180C-B17D-444F-A571-CF3ABA4C7147}"/>
              </a:ext>
            </a:extLst>
          </p:cNvPr>
          <p:cNvSpPr>
            <a:spLocks noGrp="1"/>
          </p:cNvSpPr>
          <p:nvPr>
            <p:ph type="title"/>
          </p:nvPr>
        </p:nvSpPr>
        <p:spPr/>
        <p:txBody>
          <a:bodyPr/>
          <a:lstStyle/>
          <a:p>
            <a:r>
              <a:rPr lang="en-GB" dirty="0"/>
              <a:t>Introduction</a:t>
            </a:r>
          </a:p>
        </p:txBody>
      </p:sp>
      <p:sp>
        <p:nvSpPr>
          <p:cNvPr id="3" name="Content Placeholder 2">
            <a:extLst>
              <a:ext uri="{FF2B5EF4-FFF2-40B4-BE49-F238E27FC236}">
                <a16:creationId xmlns:a16="http://schemas.microsoft.com/office/drawing/2014/main" xmlns="" id="{72F5576C-BBE5-9643-A735-45060B543BEE}"/>
              </a:ext>
            </a:extLst>
          </p:cNvPr>
          <p:cNvSpPr>
            <a:spLocks noGrp="1"/>
          </p:cNvSpPr>
          <p:nvPr>
            <p:ph idx="1"/>
          </p:nvPr>
        </p:nvSpPr>
        <p:spPr>
          <a:xfrm>
            <a:off x="203200" y="777767"/>
            <a:ext cx="5756166" cy="5805597"/>
          </a:xfrm>
        </p:spPr>
        <p:txBody>
          <a:bodyPr/>
          <a:lstStyle/>
          <a:p>
            <a:r>
              <a:rPr lang="en-GB" dirty="0"/>
              <a:t>Aspects that have been considered to converge on the detector concept for the ATHENA proposal (baseline 2.0) are</a:t>
            </a:r>
          </a:p>
          <a:p>
            <a:pPr lvl="1"/>
            <a:r>
              <a:rPr lang="en-GB" dirty="0"/>
              <a:t>Physics</a:t>
            </a:r>
          </a:p>
          <a:p>
            <a:pPr lvl="1"/>
            <a:r>
              <a:rPr lang="en-GB" dirty="0"/>
              <a:t>Integration </a:t>
            </a:r>
          </a:p>
          <a:p>
            <a:pPr lvl="1"/>
            <a:r>
              <a:rPr lang="en-GB" dirty="0"/>
              <a:t>Cost</a:t>
            </a:r>
          </a:p>
          <a:p>
            <a:endParaRPr lang="en-GB" dirty="0"/>
          </a:p>
          <a:p>
            <a:r>
              <a:rPr lang="en-GB" dirty="0"/>
              <a:t>Plus… all the knowledge and technology developments from many years of eRD6 and eRD16/18/25</a:t>
            </a:r>
          </a:p>
          <a:p>
            <a:endParaRPr lang="en-GB" dirty="0"/>
          </a:p>
          <a:p>
            <a:pPr lvl="1"/>
            <a:endParaRPr lang="en-GB" dirty="0"/>
          </a:p>
        </p:txBody>
      </p:sp>
      <p:grpSp>
        <p:nvGrpSpPr>
          <p:cNvPr id="7" name="Group 6">
            <a:extLst>
              <a:ext uri="{FF2B5EF4-FFF2-40B4-BE49-F238E27FC236}">
                <a16:creationId xmlns:a16="http://schemas.microsoft.com/office/drawing/2014/main" xmlns="" id="{14C11F59-BF29-D54A-A057-E527802A16B8}"/>
              </a:ext>
            </a:extLst>
          </p:cNvPr>
          <p:cNvGrpSpPr/>
          <p:nvPr/>
        </p:nvGrpSpPr>
        <p:grpSpPr>
          <a:xfrm>
            <a:off x="6232634" y="1819302"/>
            <a:ext cx="5756166" cy="3722526"/>
            <a:chOff x="6157611" y="1662549"/>
            <a:chExt cx="5756166" cy="3722526"/>
          </a:xfrm>
        </p:grpSpPr>
        <p:pic>
          <p:nvPicPr>
            <p:cNvPr id="5" name="Picture 4">
              <a:extLst>
                <a:ext uri="{FF2B5EF4-FFF2-40B4-BE49-F238E27FC236}">
                  <a16:creationId xmlns:a16="http://schemas.microsoft.com/office/drawing/2014/main" xmlns="" id="{7E3AB4EC-F870-C24D-808D-F15ACD5B714B}"/>
                </a:ext>
              </a:extLst>
            </p:cNvPr>
            <p:cNvPicPr>
              <a:picLocks noChangeAspect="1"/>
            </p:cNvPicPr>
            <p:nvPr/>
          </p:nvPicPr>
          <p:blipFill>
            <a:blip r:embed="rId2"/>
            <a:stretch>
              <a:fillRect/>
            </a:stretch>
          </p:blipFill>
          <p:spPr>
            <a:xfrm>
              <a:off x="6195124" y="1662549"/>
              <a:ext cx="5681140" cy="3199306"/>
            </a:xfrm>
            <a:prstGeom prst="rect">
              <a:avLst/>
            </a:prstGeom>
          </p:spPr>
        </p:pic>
        <p:sp>
          <p:nvSpPr>
            <p:cNvPr id="6" name="TextBox 5">
              <a:extLst>
                <a:ext uri="{FF2B5EF4-FFF2-40B4-BE49-F238E27FC236}">
                  <a16:creationId xmlns:a16="http://schemas.microsoft.com/office/drawing/2014/main" xmlns="" id="{AB46E900-B7D7-3642-9D89-114448F91B59}"/>
                </a:ext>
              </a:extLst>
            </p:cNvPr>
            <p:cNvSpPr txBox="1"/>
            <p:nvPr/>
          </p:nvSpPr>
          <p:spPr>
            <a:xfrm>
              <a:off x="6157611" y="4861855"/>
              <a:ext cx="5756166" cy="523220"/>
            </a:xfrm>
            <a:prstGeom prst="rect">
              <a:avLst/>
            </a:prstGeom>
            <a:noFill/>
          </p:spPr>
          <p:txBody>
            <a:bodyPr wrap="square" rtlCol="0">
              <a:spAutoFit/>
            </a:bodyPr>
            <a:lstStyle/>
            <a:p>
              <a:r>
                <a:rPr lang="en-GB" sz="1400" b="0" dirty="0"/>
                <a:t>Thomas Ullrich, </a:t>
              </a:r>
              <a:r>
                <a:rPr lang="en-GB" sz="1400" b="0" dirty="0">
                  <a:hlinkClick r:id="rId3"/>
                </a:rPr>
                <a:t>https://indico.bnl.gov/event/13175/contributions/54419/</a:t>
              </a:r>
              <a:endParaRPr lang="en-GB" sz="1400" b="0" dirty="0"/>
            </a:p>
            <a:p>
              <a:endParaRPr lang="en-GB" sz="1400" b="0" dirty="0"/>
            </a:p>
          </p:txBody>
        </p:sp>
      </p:grpSp>
    </p:spTree>
    <p:extLst>
      <p:ext uri="{BB962C8B-B14F-4D97-AF65-F5344CB8AC3E}">
        <p14:creationId xmlns:p14="http://schemas.microsoft.com/office/powerpoint/2010/main" val="183498089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DF39A6F-1D85-BA43-A9D3-E0FA34CF9EC5}"/>
              </a:ext>
            </a:extLst>
          </p:cNvPr>
          <p:cNvSpPr>
            <a:spLocks noGrp="1"/>
          </p:cNvSpPr>
          <p:nvPr>
            <p:ph type="title"/>
          </p:nvPr>
        </p:nvSpPr>
        <p:spPr/>
        <p:txBody>
          <a:bodyPr/>
          <a:lstStyle/>
          <a:p>
            <a:r>
              <a:rPr lang="en-GB" dirty="0"/>
              <a:t>Barrel layout </a:t>
            </a:r>
          </a:p>
        </p:txBody>
      </p:sp>
      <p:sp>
        <p:nvSpPr>
          <p:cNvPr id="18" name="Content Placeholder 17">
            <a:extLst>
              <a:ext uri="{FF2B5EF4-FFF2-40B4-BE49-F238E27FC236}">
                <a16:creationId xmlns:a16="http://schemas.microsoft.com/office/drawing/2014/main" xmlns="" id="{1E238B00-4186-6A40-9067-EEFF2BADFBED}"/>
              </a:ext>
            </a:extLst>
          </p:cNvPr>
          <p:cNvSpPr>
            <a:spLocks noGrp="1"/>
          </p:cNvSpPr>
          <p:nvPr>
            <p:ph sz="half" idx="4294967295"/>
          </p:nvPr>
        </p:nvSpPr>
        <p:spPr>
          <a:xfrm>
            <a:off x="0" y="777875"/>
            <a:ext cx="5154613" cy="5805488"/>
          </a:xfrm>
        </p:spPr>
        <p:txBody>
          <a:bodyPr/>
          <a:lstStyle/>
          <a:p>
            <a:pPr marL="377825" lvl="1" indent="0">
              <a:buNone/>
            </a:pPr>
            <a:endParaRPr lang="en-GB" dirty="0"/>
          </a:p>
          <a:p>
            <a:pPr lvl="1"/>
            <a:endParaRPr lang="en-GB" dirty="0"/>
          </a:p>
        </p:txBody>
      </p:sp>
      <p:graphicFrame>
        <p:nvGraphicFramePr>
          <p:cNvPr id="21" name="Table 20">
            <a:extLst>
              <a:ext uri="{FF2B5EF4-FFF2-40B4-BE49-F238E27FC236}">
                <a16:creationId xmlns:a16="http://schemas.microsoft.com/office/drawing/2014/main" xmlns="" id="{4A93C39F-7DDA-D949-A65D-EEB0F58E2711}"/>
              </a:ext>
            </a:extLst>
          </p:cNvPr>
          <p:cNvGraphicFramePr>
            <a:graphicFrameLocks noGrp="1"/>
          </p:cNvGraphicFramePr>
          <p:nvPr>
            <p:extLst>
              <p:ext uri="{D42A27DB-BD31-4B8C-83A1-F6EECF244321}">
                <p14:modId xmlns:p14="http://schemas.microsoft.com/office/powerpoint/2010/main" val="85359294"/>
              </p:ext>
            </p:extLst>
          </p:nvPr>
        </p:nvGraphicFramePr>
        <p:xfrm>
          <a:off x="7427662" y="951026"/>
          <a:ext cx="3752125" cy="876300"/>
        </p:xfrm>
        <a:graphic>
          <a:graphicData uri="http://schemas.openxmlformats.org/drawingml/2006/table">
            <a:tbl>
              <a:tblPr>
                <a:tableStyleId>{5C22544A-7EE6-4342-B048-85BDC9FD1C3A}</a:tableStyleId>
              </a:tblPr>
              <a:tblGrid>
                <a:gridCol w="1032074">
                  <a:extLst>
                    <a:ext uri="{9D8B030D-6E8A-4147-A177-3AD203B41FA5}">
                      <a16:colId xmlns:a16="http://schemas.microsoft.com/office/drawing/2014/main" xmlns="" val="2070202646"/>
                    </a:ext>
                  </a:extLst>
                </a:gridCol>
                <a:gridCol w="1076446">
                  <a:extLst>
                    <a:ext uri="{9D8B030D-6E8A-4147-A177-3AD203B41FA5}">
                      <a16:colId xmlns:a16="http://schemas.microsoft.com/office/drawing/2014/main" xmlns="" val="2928319122"/>
                    </a:ext>
                  </a:extLst>
                </a:gridCol>
                <a:gridCol w="902825">
                  <a:extLst>
                    <a:ext uri="{9D8B030D-6E8A-4147-A177-3AD203B41FA5}">
                      <a16:colId xmlns:a16="http://schemas.microsoft.com/office/drawing/2014/main" xmlns="" val="829952957"/>
                    </a:ext>
                  </a:extLst>
                </a:gridCol>
                <a:gridCol w="740780">
                  <a:extLst>
                    <a:ext uri="{9D8B030D-6E8A-4147-A177-3AD203B41FA5}">
                      <a16:colId xmlns:a16="http://schemas.microsoft.com/office/drawing/2014/main" xmlns="" val="77184338"/>
                    </a:ext>
                  </a:extLst>
                </a:gridCol>
              </a:tblGrid>
              <a:tr h="266700">
                <a:tc>
                  <a:txBody>
                    <a:bodyPr/>
                    <a:lstStyle/>
                    <a:p>
                      <a:pPr algn="l" fontAlgn="b"/>
                      <a:r>
                        <a:rPr lang="en-GB" sz="1600" u="none" strike="noStrike">
                          <a:effectLst/>
                        </a:rPr>
                        <a:t>Si Vertex</a:t>
                      </a:r>
                      <a:endParaRPr lang="en-GB" sz="16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200" u="none" strike="noStrike" dirty="0">
                          <a:effectLst/>
                        </a:rPr>
                        <a:t>Radius (mm)</a:t>
                      </a:r>
                      <a:endParaRPr lang="en-GB" sz="12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GB" sz="1200" u="none" strike="noStrike">
                          <a:effectLst/>
                        </a:rPr>
                        <a:t>Length (cm)</a:t>
                      </a:r>
                      <a:endParaRPr lang="en-GB" sz="12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200" u="none" strike="noStrike" dirty="0">
                          <a:effectLst/>
                        </a:rPr>
                        <a:t>% X/X0</a:t>
                      </a:r>
                      <a:endParaRPr lang="en-GB" sz="12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754921592"/>
                  </a:ext>
                </a:extLst>
              </a:tr>
              <a:tr h="203200">
                <a:tc>
                  <a:txBody>
                    <a:bodyPr/>
                    <a:lstStyle/>
                    <a:p>
                      <a:pPr algn="l" fontAlgn="b"/>
                      <a:r>
                        <a:rPr lang="en-GB" sz="1200" u="none" strike="noStrike">
                          <a:effectLst/>
                        </a:rPr>
                        <a:t>Layer 1</a:t>
                      </a:r>
                      <a:endParaRPr lang="en-GB"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200" u="none" strike="noStrike" dirty="0">
                          <a:effectLst/>
                        </a:rPr>
                        <a:t>33</a:t>
                      </a:r>
                      <a:endParaRPr lang="en-GB"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GB" sz="1200" u="none" strike="noStrike">
                          <a:effectLst/>
                        </a:rPr>
                        <a:t>28</a:t>
                      </a:r>
                      <a:endParaRPr lang="en-GB"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200" u="none" strike="noStrike" dirty="0">
                          <a:effectLst/>
                        </a:rPr>
                        <a:t>0.05</a:t>
                      </a:r>
                      <a:endParaRPr lang="en-GB" sz="12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427568028"/>
                  </a:ext>
                </a:extLst>
              </a:tr>
              <a:tr h="203200">
                <a:tc>
                  <a:txBody>
                    <a:bodyPr/>
                    <a:lstStyle/>
                    <a:p>
                      <a:pPr algn="l" fontAlgn="b"/>
                      <a:r>
                        <a:rPr lang="en-GB" sz="1200" u="none" strike="noStrike">
                          <a:effectLst/>
                        </a:rPr>
                        <a:t>Layer 2</a:t>
                      </a:r>
                      <a:endParaRPr lang="en-GB"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200" u="none" strike="noStrike" dirty="0">
                          <a:effectLst/>
                        </a:rPr>
                        <a:t>44.1</a:t>
                      </a:r>
                      <a:endParaRPr lang="en-GB"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GB" sz="1200" u="none" strike="noStrike">
                          <a:effectLst/>
                        </a:rPr>
                        <a:t>28</a:t>
                      </a:r>
                      <a:endParaRPr lang="en-GB"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200" u="none" strike="noStrike" dirty="0">
                          <a:effectLst/>
                        </a:rPr>
                        <a:t>0.05</a:t>
                      </a:r>
                      <a:endParaRPr lang="en-GB" sz="12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478648805"/>
                  </a:ext>
                </a:extLst>
              </a:tr>
              <a:tr h="203200">
                <a:tc>
                  <a:txBody>
                    <a:bodyPr/>
                    <a:lstStyle/>
                    <a:p>
                      <a:pPr algn="l" fontAlgn="b"/>
                      <a:r>
                        <a:rPr lang="en-GB" sz="1200" u="none" strike="noStrike" dirty="0">
                          <a:effectLst/>
                        </a:rPr>
                        <a:t>Layer 3</a:t>
                      </a:r>
                      <a:endParaRPr lang="en-GB"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GB" sz="1200" u="none" strike="noStrike" dirty="0">
                          <a:effectLst/>
                        </a:rPr>
                        <a:t>55.1</a:t>
                      </a:r>
                      <a:endParaRPr lang="en-GB"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GB" sz="1200" u="none" strike="noStrike" dirty="0">
                          <a:effectLst/>
                        </a:rPr>
                        <a:t>28</a:t>
                      </a:r>
                      <a:endParaRPr lang="en-GB"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GB" sz="1200" u="none" strike="noStrike" dirty="0">
                          <a:effectLst/>
                        </a:rPr>
                        <a:t>0.05</a:t>
                      </a:r>
                      <a:endParaRPr lang="en-GB" sz="12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2266579957"/>
                  </a:ext>
                </a:extLst>
              </a:tr>
            </a:tbl>
          </a:graphicData>
        </a:graphic>
      </p:graphicFrame>
      <p:sp>
        <p:nvSpPr>
          <p:cNvPr id="22" name="Content Placeholder 3">
            <a:extLst>
              <a:ext uri="{FF2B5EF4-FFF2-40B4-BE49-F238E27FC236}">
                <a16:creationId xmlns:a16="http://schemas.microsoft.com/office/drawing/2014/main" xmlns="" id="{DD8BB8D5-45C0-C649-9759-0BED3A467C5A}"/>
              </a:ext>
            </a:extLst>
          </p:cNvPr>
          <p:cNvSpPr txBox="1">
            <a:spLocks/>
          </p:cNvSpPr>
          <p:nvPr/>
        </p:nvSpPr>
        <p:spPr>
          <a:xfrm>
            <a:off x="6688574" y="1877230"/>
            <a:ext cx="5230300" cy="1795182"/>
          </a:xfrm>
          <a:prstGeom prst="rect">
            <a:avLst/>
          </a:prstGeom>
        </p:spPr>
        <p:txBody>
          <a:bodyPr/>
          <a:lstStyle>
            <a:lvl1pPr marL="187325" indent="-187325" algn="l" rtl="0" eaLnBrk="1" fontAlgn="base" hangingPunct="1">
              <a:lnSpc>
                <a:spcPct val="100000"/>
              </a:lnSpc>
              <a:spcBef>
                <a:spcPts val="0"/>
              </a:spcBef>
              <a:spcAft>
                <a:spcPct val="0"/>
              </a:spcAft>
              <a:buSzPct val="100000"/>
              <a:buFont typeface="Arial" charset="0"/>
              <a:buChar char="•"/>
              <a:defRPr sz="2000">
                <a:solidFill>
                  <a:schemeClr val="bg2"/>
                </a:solidFill>
                <a:latin typeface="+mn-lt"/>
                <a:ea typeface="ＭＳ Ｐゴシック" charset="-128"/>
                <a:cs typeface="ＭＳ Ｐゴシック" charset="-128"/>
              </a:defRPr>
            </a:lvl1pPr>
            <a:lvl2pPr marL="663575" indent="-285750" algn="l" rtl="0" eaLnBrk="1" fontAlgn="base" hangingPunct="1">
              <a:lnSpc>
                <a:spcPct val="100000"/>
              </a:lnSpc>
              <a:spcBef>
                <a:spcPts val="0"/>
              </a:spcBef>
              <a:spcAft>
                <a:spcPct val="0"/>
              </a:spcAft>
              <a:buFont typeface="Arial" charset="0"/>
              <a:buChar char="•"/>
              <a:defRPr>
                <a:solidFill>
                  <a:srgbClr val="000066"/>
                </a:solidFill>
                <a:latin typeface="+mn-lt"/>
                <a:ea typeface="ＭＳ Ｐゴシック" charset="-128"/>
              </a:defRPr>
            </a:lvl2pPr>
            <a:lvl3pPr marL="854075" indent="-285750" algn="l" rtl="0" eaLnBrk="1" fontAlgn="base" hangingPunct="1">
              <a:lnSpc>
                <a:spcPct val="100000"/>
              </a:lnSpc>
              <a:spcBef>
                <a:spcPts val="0"/>
              </a:spcBef>
              <a:spcAft>
                <a:spcPct val="0"/>
              </a:spcAft>
              <a:buFont typeface="Arial" charset="0"/>
              <a:buChar char="•"/>
              <a:defRPr>
                <a:solidFill>
                  <a:srgbClr val="000066"/>
                </a:solidFill>
                <a:latin typeface="+mn-lt"/>
                <a:ea typeface="ＭＳ Ｐゴシック" charset="-128"/>
              </a:defRPr>
            </a:lvl3pPr>
            <a:lvl4pPr marL="1006475" marR="0" indent="-285750" algn="l" defTabSz="914400" rtl="0" eaLnBrk="1" fontAlgn="base" latinLnBrk="0" hangingPunct="1">
              <a:lnSpc>
                <a:spcPct val="100000"/>
              </a:lnSpc>
              <a:spcBef>
                <a:spcPts val="0"/>
              </a:spcBef>
              <a:spcAft>
                <a:spcPct val="0"/>
              </a:spcAft>
              <a:buClrTx/>
              <a:buSzTx/>
              <a:buFont typeface="Arial" charset="0"/>
              <a:buChar char="•"/>
              <a:tabLst/>
              <a:defRPr>
                <a:solidFill>
                  <a:srgbClr val="000066"/>
                </a:solidFill>
                <a:latin typeface="+mn-lt"/>
                <a:ea typeface="ＭＳ Ｐゴシック" charset="-128"/>
              </a:defRPr>
            </a:lvl4pPr>
            <a:lvl5pPr marL="1177925" indent="-285750" algn="l" rtl="0" eaLnBrk="1" fontAlgn="base" hangingPunct="1">
              <a:lnSpc>
                <a:spcPct val="100000"/>
              </a:lnSpc>
              <a:spcBef>
                <a:spcPts val="0"/>
              </a:spcBef>
              <a:spcAft>
                <a:spcPct val="0"/>
              </a:spcAft>
              <a:buFont typeface="Arial" charset="0"/>
              <a:buChar char="•"/>
              <a:defRPr>
                <a:solidFill>
                  <a:srgbClr val="000066"/>
                </a:solidFill>
                <a:latin typeface="+mn-lt"/>
                <a:ea typeface="ＭＳ Ｐゴシック" charset="-128"/>
              </a:defRPr>
            </a:lvl5pPr>
            <a:lvl6pPr marL="1409700" indent="6350" algn="l" rtl="0" eaLnBrk="1" fontAlgn="base" hangingPunct="1">
              <a:lnSpc>
                <a:spcPct val="85000"/>
              </a:lnSpc>
              <a:spcBef>
                <a:spcPct val="60000"/>
              </a:spcBef>
              <a:spcAft>
                <a:spcPct val="0"/>
              </a:spcAft>
              <a:defRPr>
                <a:solidFill>
                  <a:srgbClr val="000066"/>
                </a:solidFill>
                <a:latin typeface="+mn-lt"/>
                <a:ea typeface="ＭＳ Ｐゴシック" charset="-128"/>
              </a:defRPr>
            </a:lvl6pPr>
            <a:lvl7pPr marL="1866900" indent="6350" algn="l" rtl="0" eaLnBrk="1" fontAlgn="base" hangingPunct="1">
              <a:lnSpc>
                <a:spcPct val="85000"/>
              </a:lnSpc>
              <a:spcBef>
                <a:spcPct val="60000"/>
              </a:spcBef>
              <a:spcAft>
                <a:spcPct val="0"/>
              </a:spcAft>
              <a:defRPr>
                <a:solidFill>
                  <a:srgbClr val="000066"/>
                </a:solidFill>
                <a:latin typeface="+mn-lt"/>
                <a:ea typeface="ＭＳ Ｐゴシック" charset="-128"/>
              </a:defRPr>
            </a:lvl7pPr>
            <a:lvl8pPr marL="2324100" indent="6350" algn="l" rtl="0" eaLnBrk="1" fontAlgn="base" hangingPunct="1">
              <a:lnSpc>
                <a:spcPct val="85000"/>
              </a:lnSpc>
              <a:spcBef>
                <a:spcPct val="60000"/>
              </a:spcBef>
              <a:spcAft>
                <a:spcPct val="0"/>
              </a:spcAft>
              <a:defRPr>
                <a:solidFill>
                  <a:srgbClr val="000066"/>
                </a:solidFill>
                <a:latin typeface="+mn-lt"/>
                <a:ea typeface="ＭＳ Ｐゴシック" charset="-128"/>
              </a:defRPr>
            </a:lvl8pPr>
            <a:lvl9pPr marL="2781300" indent="6350" algn="l" rtl="0" eaLnBrk="1" fontAlgn="base" hangingPunct="1">
              <a:lnSpc>
                <a:spcPct val="85000"/>
              </a:lnSpc>
              <a:spcBef>
                <a:spcPct val="60000"/>
              </a:spcBef>
              <a:spcAft>
                <a:spcPct val="0"/>
              </a:spcAft>
              <a:defRPr>
                <a:solidFill>
                  <a:srgbClr val="000066"/>
                </a:solidFill>
                <a:latin typeface="+mn-lt"/>
                <a:ea typeface="ＭＳ Ｐゴシック" charset="-128"/>
              </a:defRPr>
            </a:lvl9pPr>
          </a:lstStyle>
          <a:p>
            <a:r>
              <a:rPr lang="en-GB" sz="1600" b="0" kern="0" dirty="0"/>
              <a:t>Three </a:t>
            </a:r>
            <a:r>
              <a:rPr lang="en-GB" sz="1600" b="0" kern="0" dirty="0" err="1"/>
              <a:t>vtx</a:t>
            </a:r>
            <a:r>
              <a:rPr lang="en-GB" sz="1600" b="0" kern="0" dirty="0"/>
              <a:t> layers for redundancy and low </a:t>
            </a:r>
            <a:r>
              <a:rPr lang="en-GB" sz="1600" b="0" kern="0" dirty="0" err="1"/>
              <a:t>pT</a:t>
            </a:r>
            <a:r>
              <a:rPr lang="en-GB" sz="1600" b="0" kern="0" dirty="0"/>
              <a:t>-threshold</a:t>
            </a:r>
          </a:p>
          <a:p>
            <a:r>
              <a:rPr lang="en-GB" sz="1600" b="0" kern="0" dirty="0"/>
              <a:t>Radii from 1</a:t>
            </a:r>
            <a:r>
              <a:rPr lang="en-GB" sz="1600" b="0" kern="0" baseline="30000" dirty="0"/>
              <a:t>st</a:t>
            </a:r>
            <a:r>
              <a:rPr lang="en-GB" sz="1600" b="0" kern="0" dirty="0"/>
              <a:t> engineering CAD model release based on possible stitched sensor size in phi</a:t>
            </a:r>
          </a:p>
          <a:p>
            <a:r>
              <a:rPr lang="en-GB" sz="1600" b="0" kern="0" dirty="0"/>
              <a:t>Length = 28 cm: max length of a single sensor on wafer, allows for services on one side only; helps low material in negative direction </a:t>
            </a:r>
          </a:p>
        </p:txBody>
      </p:sp>
      <p:graphicFrame>
        <p:nvGraphicFramePr>
          <p:cNvPr id="24" name="Table 23">
            <a:extLst>
              <a:ext uri="{FF2B5EF4-FFF2-40B4-BE49-F238E27FC236}">
                <a16:creationId xmlns:a16="http://schemas.microsoft.com/office/drawing/2014/main" xmlns="" id="{F8BBCA36-28AE-DD46-9C40-A4F5C2BCAFBA}"/>
              </a:ext>
            </a:extLst>
          </p:cNvPr>
          <p:cNvGraphicFramePr>
            <a:graphicFrameLocks noGrp="1"/>
          </p:cNvGraphicFramePr>
          <p:nvPr>
            <p:extLst>
              <p:ext uri="{D42A27DB-BD31-4B8C-83A1-F6EECF244321}">
                <p14:modId xmlns:p14="http://schemas.microsoft.com/office/powerpoint/2010/main" val="2263929208"/>
              </p:ext>
            </p:extLst>
          </p:nvPr>
        </p:nvGraphicFramePr>
        <p:xfrm>
          <a:off x="711159" y="4444345"/>
          <a:ext cx="4051379" cy="673100"/>
        </p:xfrm>
        <a:graphic>
          <a:graphicData uri="http://schemas.openxmlformats.org/drawingml/2006/table">
            <a:tbl>
              <a:tblPr>
                <a:tableStyleId>{5C22544A-7EE6-4342-B048-85BDC9FD1C3A}</a:tableStyleId>
              </a:tblPr>
              <a:tblGrid>
                <a:gridCol w="1187089">
                  <a:extLst>
                    <a:ext uri="{9D8B030D-6E8A-4147-A177-3AD203B41FA5}">
                      <a16:colId xmlns:a16="http://schemas.microsoft.com/office/drawing/2014/main" xmlns="" val="2267767256"/>
                    </a:ext>
                  </a:extLst>
                </a:gridCol>
                <a:gridCol w="972274">
                  <a:extLst>
                    <a:ext uri="{9D8B030D-6E8A-4147-A177-3AD203B41FA5}">
                      <a16:colId xmlns:a16="http://schemas.microsoft.com/office/drawing/2014/main" xmlns="" val="1190212251"/>
                    </a:ext>
                  </a:extLst>
                </a:gridCol>
                <a:gridCol w="1099594">
                  <a:extLst>
                    <a:ext uri="{9D8B030D-6E8A-4147-A177-3AD203B41FA5}">
                      <a16:colId xmlns:a16="http://schemas.microsoft.com/office/drawing/2014/main" xmlns="" val="4108829975"/>
                    </a:ext>
                  </a:extLst>
                </a:gridCol>
                <a:gridCol w="792422">
                  <a:extLst>
                    <a:ext uri="{9D8B030D-6E8A-4147-A177-3AD203B41FA5}">
                      <a16:colId xmlns:a16="http://schemas.microsoft.com/office/drawing/2014/main" xmlns="" val="367277064"/>
                    </a:ext>
                  </a:extLst>
                </a:gridCol>
              </a:tblGrid>
              <a:tr h="266700">
                <a:tc>
                  <a:txBody>
                    <a:bodyPr/>
                    <a:lstStyle/>
                    <a:p>
                      <a:pPr algn="l" fontAlgn="b"/>
                      <a:r>
                        <a:rPr lang="en-GB" sz="1600" u="none" strike="noStrike">
                          <a:effectLst/>
                        </a:rPr>
                        <a:t>Si Barrel</a:t>
                      </a:r>
                      <a:endParaRPr lang="en-GB" sz="16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200" u="none" strike="noStrike">
                          <a:effectLst/>
                        </a:rPr>
                        <a:t>Radius (cm) </a:t>
                      </a:r>
                      <a:endParaRPr lang="en-GB" sz="12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200" u="none" strike="noStrike">
                          <a:effectLst/>
                        </a:rPr>
                        <a:t>Length (cm)</a:t>
                      </a:r>
                      <a:endParaRPr lang="en-GB" sz="12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200" u="none" strike="noStrike" dirty="0">
                          <a:effectLst/>
                        </a:rPr>
                        <a:t>% X/X0</a:t>
                      </a:r>
                      <a:endParaRPr lang="en-GB" sz="12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3131499468"/>
                  </a:ext>
                </a:extLst>
              </a:tr>
              <a:tr h="203200">
                <a:tc>
                  <a:txBody>
                    <a:bodyPr/>
                    <a:lstStyle/>
                    <a:p>
                      <a:pPr algn="l" fontAlgn="b"/>
                      <a:r>
                        <a:rPr lang="en-GB" sz="1200" u="none" strike="noStrike">
                          <a:effectLst/>
                        </a:rPr>
                        <a:t>Layer 1</a:t>
                      </a:r>
                      <a:endParaRPr lang="en-GB"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200" u="none" strike="noStrike">
                          <a:effectLst/>
                        </a:rPr>
                        <a:t>13.38</a:t>
                      </a:r>
                      <a:endParaRPr lang="en-GB"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200" u="none" strike="noStrike">
                          <a:effectLst/>
                        </a:rPr>
                        <a:t>35.74</a:t>
                      </a:r>
                      <a:endParaRPr lang="en-GB"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200" u="none" strike="noStrike" dirty="0">
                          <a:effectLst/>
                        </a:rPr>
                        <a:t>0.55</a:t>
                      </a:r>
                      <a:endParaRPr lang="en-GB" sz="12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188077430"/>
                  </a:ext>
                </a:extLst>
              </a:tr>
              <a:tr h="203200">
                <a:tc>
                  <a:txBody>
                    <a:bodyPr/>
                    <a:lstStyle/>
                    <a:p>
                      <a:pPr algn="l" fontAlgn="b"/>
                      <a:r>
                        <a:rPr lang="en-GB" sz="1200" u="none" strike="noStrike">
                          <a:effectLst/>
                        </a:rPr>
                        <a:t>Layer 2</a:t>
                      </a:r>
                      <a:endParaRPr lang="en-GB"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200" u="none" strike="noStrike">
                          <a:effectLst/>
                        </a:rPr>
                        <a:t>18</a:t>
                      </a:r>
                      <a:endParaRPr lang="en-GB"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200" u="none" strike="noStrike">
                          <a:effectLst/>
                        </a:rPr>
                        <a:t>48.08</a:t>
                      </a:r>
                      <a:endParaRPr lang="en-GB"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200" u="none" strike="noStrike" dirty="0">
                          <a:effectLst/>
                        </a:rPr>
                        <a:t>0.55</a:t>
                      </a:r>
                      <a:endParaRPr lang="en-GB" sz="12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3214001473"/>
                  </a:ext>
                </a:extLst>
              </a:tr>
            </a:tbl>
          </a:graphicData>
        </a:graphic>
      </p:graphicFrame>
      <p:sp>
        <p:nvSpPr>
          <p:cNvPr id="25" name="Content Placeholder 3">
            <a:extLst>
              <a:ext uri="{FF2B5EF4-FFF2-40B4-BE49-F238E27FC236}">
                <a16:creationId xmlns:a16="http://schemas.microsoft.com/office/drawing/2014/main" xmlns="" id="{15A7308C-A399-754B-8507-BDD1A0216763}"/>
              </a:ext>
            </a:extLst>
          </p:cNvPr>
          <p:cNvSpPr txBox="1">
            <a:spLocks/>
          </p:cNvSpPr>
          <p:nvPr/>
        </p:nvSpPr>
        <p:spPr>
          <a:xfrm>
            <a:off x="203198" y="5177789"/>
            <a:ext cx="5230300" cy="1551770"/>
          </a:xfrm>
          <a:prstGeom prst="rect">
            <a:avLst/>
          </a:prstGeom>
        </p:spPr>
        <p:txBody>
          <a:bodyPr/>
          <a:lstStyle>
            <a:lvl1pPr marL="187325" indent="-187325" algn="l" rtl="0" eaLnBrk="1" fontAlgn="base" hangingPunct="1">
              <a:lnSpc>
                <a:spcPct val="100000"/>
              </a:lnSpc>
              <a:spcBef>
                <a:spcPts val="0"/>
              </a:spcBef>
              <a:spcAft>
                <a:spcPct val="0"/>
              </a:spcAft>
              <a:buSzPct val="100000"/>
              <a:buFont typeface="Arial" charset="0"/>
              <a:buChar char="•"/>
              <a:defRPr sz="2000">
                <a:solidFill>
                  <a:schemeClr val="bg2"/>
                </a:solidFill>
                <a:latin typeface="+mn-lt"/>
                <a:ea typeface="ＭＳ Ｐゴシック" charset="-128"/>
                <a:cs typeface="ＭＳ Ｐゴシック" charset="-128"/>
              </a:defRPr>
            </a:lvl1pPr>
            <a:lvl2pPr marL="663575" indent="-285750" algn="l" rtl="0" eaLnBrk="1" fontAlgn="base" hangingPunct="1">
              <a:lnSpc>
                <a:spcPct val="100000"/>
              </a:lnSpc>
              <a:spcBef>
                <a:spcPts val="0"/>
              </a:spcBef>
              <a:spcAft>
                <a:spcPct val="0"/>
              </a:spcAft>
              <a:buFont typeface="Arial" charset="0"/>
              <a:buChar char="•"/>
              <a:defRPr>
                <a:solidFill>
                  <a:srgbClr val="000066"/>
                </a:solidFill>
                <a:latin typeface="+mn-lt"/>
                <a:ea typeface="ＭＳ Ｐゴシック" charset="-128"/>
              </a:defRPr>
            </a:lvl2pPr>
            <a:lvl3pPr marL="854075" indent="-285750" algn="l" rtl="0" eaLnBrk="1" fontAlgn="base" hangingPunct="1">
              <a:lnSpc>
                <a:spcPct val="100000"/>
              </a:lnSpc>
              <a:spcBef>
                <a:spcPts val="0"/>
              </a:spcBef>
              <a:spcAft>
                <a:spcPct val="0"/>
              </a:spcAft>
              <a:buFont typeface="Arial" charset="0"/>
              <a:buChar char="•"/>
              <a:defRPr>
                <a:solidFill>
                  <a:srgbClr val="000066"/>
                </a:solidFill>
                <a:latin typeface="+mn-lt"/>
                <a:ea typeface="ＭＳ Ｐゴシック" charset="-128"/>
              </a:defRPr>
            </a:lvl3pPr>
            <a:lvl4pPr marL="1006475" marR="0" indent="-285750" algn="l" defTabSz="914400" rtl="0" eaLnBrk="1" fontAlgn="base" latinLnBrk="0" hangingPunct="1">
              <a:lnSpc>
                <a:spcPct val="100000"/>
              </a:lnSpc>
              <a:spcBef>
                <a:spcPts val="0"/>
              </a:spcBef>
              <a:spcAft>
                <a:spcPct val="0"/>
              </a:spcAft>
              <a:buClrTx/>
              <a:buSzTx/>
              <a:buFont typeface="Arial" charset="0"/>
              <a:buChar char="•"/>
              <a:tabLst/>
              <a:defRPr>
                <a:solidFill>
                  <a:srgbClr val="000066"/>
                </a:solidFill>
                <a:latin typeface="+mn-lt"/>
                <a:ea typeface="ＭＳ Ｐゴシック" charset="-128"/>
              </a:defRPr>
            </a:lvl4pPr>
            <a:lvl5pPr marL="1177925" indent="-285750" algn="l" rtl="0" eaLnBrk="1" fontAlgn="base" hangingPunct="1">
              <a:lnSpc>
                <a:spcPct val="100000"/>
              </a:lnSpc>
              <a:spcBef>
                <a:spcPts val="0"/>
              </a:spcBef>
              <a:spcAft>
                <a:spcPct val="0"/>
              </a:spcAft>
              <a:buFont typeface="Arial" charset="0"/>
              <a:buChar char="•"/>
              <a:defRPr>
                <a:solidFill>
                  <a:srgbClr val="000066"/>
                </a:solidFill>
                <a:latin typeface="+mn-lt"/>
                <a:ea typeface="ＭＳ Ｐゴシック" charset="-128"/>
              </a:defRPr>
            </a:lvl5pPr>
            <a:lvl6pPr marL="1409700" indent="6350" algn="l" rtl="0" eaLnBrk="1" fontAlgn="base" hangingPunct="1">
              <a:lnSpc>
                <a:spcPct val="85000"/>
              </a:lnSpc>
              <a:spcBef>
                <a:spcPct val="60000"/>
              </a:spcBef>
              <a:spcAft>
                <a:spcPct val="0"/>
              </a:spcAft>
              <a:defRPr>
                <a:solidFill>
                  <a:srgbClr val="000066"/>
                </a:solidFill>
                <a:latin typeface="+mn-lt"/>
                <a:ea typeface="ＭＳ Ｐゴシック" charset="-128"/>
              </a:defRPr>
            </a:lvl6pPr>
            <a:lvl7pPr marL="1866900" indent="6350" algn="l" rtl="0" eaLnBrk="1" fontAlgn="base" hangingPunct="1">
              <a:lnSpc>
                <a:spcPct val="85000"/>
              </a:lnSpc>
              <a:spcBef>
                <a:spcPct val="60000"/>
              </a:spcBef>
              <a:spcAft>
                <a:spcPct val="0"/>
              </a:spcAft>
              <a:defRPr>
                <a:solidFill>
                  <a:srgbClr val="000066"/>
                </a:solidFill>
                <a:latin typeface="+mn-lt"/>
                <a:ea typeface="ＭＳ Ｐゴシック" charset="-128"/>
              </a:defRPr>
            </a:lvl7pPr>
            <a:lvl8pPr marL="2324100" indent="6350" algn="l" rtl="0" eaLnBrk="1" fontAlgn="base" hangingPunct="1">
              <a:lnSpc>
                <a:spcPct val="85000"/>
              </a:lnSpc>
              <a:spcBef>
                <a:spcPct val="60000"/>
              </a:spcBef>
              <a:spcAft>
                <a:spcPct val="0"/>
              </a:spcAft>
              <a:defRPr>
                <a:solidFill>
                  <a:srgbClr val="000066"/>
                </a:solidFill>
                <a:latin typeface="+mn-lt"/>
                <a:ea typeface="ＭＳ Ｐゴシック" charset="-128"/>
              </a:defRPr>
            </a:lvl8pPr>
            <a:lvl9pPr marL="2781300" indent="6350" algn="l" rtl="0" eaLnBrk="1" fontAlgn="base" hangingPunct="1">
              <a:lnSpc>
                <a:spcPct val="85000"/>
              </a:lnSpc>
              <a:spcBef>
                <a:spcPct val="60000"/>
              </a:spcBef>
              <a:spcAft>
                <a:spcPct val="0"/>
              </a:spcAft>
              <a:defRPr>
                <a:solidFill>
                  <a:srgbClr val="000066"/>
                </a:solidFill>
                <a:latin typeface="+mn-lt"/>
                <a:ea typeface="ＭＳ Ｐゴシック" charset="-128"/>
              </a:defRPr>
            </a:lvl9pPr>
          </a:lstStyle>
          <a:p>
            <a:r>
              <a:rPr lang="en-GB" sz="1600" b="0" kern="0" dirty="0"/>
              <a:t>0.55% X/X0 might be conservative; Rey showed significant performance improvement for lower material in these layers; material optimisations to be looked into considering RD104 services reduction, inputs from engineers, etc. not necessarily for the proposal</a:t>
            </a:r>
          </a:p>
        </p:txBody>
      </p:sp>
      <p:grpSp>
        <p:nvGrpSpPr>
          <p:cNvPr id="30" name="Group 29">
            <a:extLst>
              <a:ext uri="{FF2B5EF4-FFF2-40B4-BE49-F238E27FC236}">
                <a16:creationId xmlns:a16="http://schemas.microsoft.com/office/drawing/2014/main" xmlns="" id="{B5F889D6-47F4-5749-8648-E363C0B7D601}"/>
              </a:ext>
            </a:extLst>
          </p:cNvPr>
          <p:cNvGrpSpPr/>
          <p:nvPr/>
        </p:nvGrpSpPr>
        <p:grpSpPr>
          <a:xfrm>
            <a:off x="203198" y="777875"/>
            <a:ext cx="6212250" cy="3520274"/>
            <a:chOff x="203198" y="777875"/>
            <a:chExt cx="6212250" cy="3520274"/>
          </a:xfrm>
        </p:grpSpPr>
        <p:pic>
          <p:nvPicPr>
            <p:cNvPr id="16" name="Picture 15">
              <a:extLst>
                <a:ext uri="{FF2B5EF4-FFF2-40B4-BE49-F238E27FC236}">
                  <a16:creationId xmlns:a16="http://schemas.microsoft.com/office/drawing/2014/main" xmlns="" id="{6D7118B2-75EB-9A45-8924-EF57D46A029C}"/>
                </a:ext>
              </a:extLst>
            </p:cNvPr>
            <p:cNvPicPr>
              <a:picLocks noChangeAspect="1"/>
            </p:cNvPicPr>
            <p:nvPr/>
          </p:nvPicPr>
          <p:blipFill>
            <a:blip r:embed="rId2"/>
            <a:stretch>
              <a:fillRect/>
            </a:stretch>
          </p:blipFill>
          <p:spPr>
            <a:xfrm>
              <a:off x="203198" y="777875"/>
              <a:ext cx="6212250" cy="3520274"/>
            </a:xfrm>
            <a:prstGeom prst="rect">
              <a:avLst/>
            </a:prstGeom>
            <a:ln w="28575">
              <a:solidFill>
                <a:srgbClr val="FF0000"/>
              </a:solidFill>
            </a:ln>
          </p:spPr>
        </p:pic>
        <p:sp>
          <p:nvSpPr>
            <p:cNvPr id="29" name="TextBox 28">
              <a:extLst>
                <a:ext uri="{FF2B5EF4-FFF2-40B4-BE49-F238E27FC236}">
                  <a16:creationId xmlns:a16="http://schemas.microsoft.com/office/drawing/2014/main" xmlns="" id="{B81E141C-F02D-D44F-ADBA-F1782DED0133}"/>
                </a:ext>
              </a:extLst>
            </p:cNvPr>
            <p:cNvSpPr txBox="1"/>
            <p:nvPr/>
          </p:nvSpPr>
          <p:spPr>
            <a:xfrm>
              <a:off x="535790" y="4010246"/>
              <a:ext cx="4226748" cy="246221"/>
            </a:xfrm>
            <a:prstGeom prst="rect">
              <a:avLst/>
            </a:prstGeom>
            <a:noFill/>
          </p:spPr>
          <p:txBody>
            <a:bodyPr wrap="square" rtlCol="0">
              <a:spAutoFit/>
            </a:bodyPr>
            <a:lstStyle/>
            <a:p>
              <a:r>
                <a:rPr lang="en-GB" sz="1000" b="0" dirty="0"/>
                <a:t>Thomas Ullrich, </a:t>
              </a:r>
              <a:r>
                <a:rPr lang="en-GB" sz="1000" b="0" dirty="0">
                  <a:hlinkClick r:id="rId3"/>
                </a:rPr>
                <a:t>https://indico.bnl.gov/event/13175/contributions/54419/</a:t>
              </a:r>
              <a:endParaRPr lang="en-GB" sz="1000" b="0" dirty="0"/>
            </a:p>
          </p:txBody>
        </p:sp>
      </p:grpSp>
      <p:graphicFrame>
        <p:nvGraphicFramePr>
          <p:cNvPr id="26" name="Table 25">
            <a:extLst>
              <a:ext uri="{FF2B5EF4-FFF2-40B4-BE49-F238E27FC236}">
                <a16:creationId xmlns:a16="http://schemas.microsoft.com/office/drawing/2014/main" xmlns="" id="{C2683AD2-AFFF-0F40-BD92-FD67D65A3933}"/>
              </a:ext>
            </a:extLst>
          </p:cNvPr>
          <p:cNvGraphicFramePr>
            <a:graphicFrameLocks noGrp="1"/>
          </p:cNvGraphicFramePr>
          <p:nvPr>
            <p:extLst>
              <p:ext uri="{D42A27DB-BD31-4B8C-83A1-F6EECF244321}">
                <p14:modId xmlns:p14="http://schemas.microsoft.com/office/powerpoint/2010/main" val="1937965877"/>
              </p:ext>
            </p:extLst>
          </p:nvPr>
        </p:nvGraphicFramePr>
        <p:xfrm>
          <a:off x="5357811" y="3867784"/>
          <a:ext cx="6765482" cy="1310005"/>
        </p:xfrm>
        <a:graphic>
          <a:graphicData uri="http://schemas.openxmlformats.org/drawingml/2006/table">
            <a:tbl>
              <a:tblPr>
                <a:tableStyleId>{5C22544A-7EE6-4342-B048-85BDC9FD1C3A}</a:tableStyleId>
              </a:tblPr>
              <a:tblGrid>
                <a:gridCol w="1483568">
                  <a:extLst>
                    <a:ext uri="{9D8B030D-6E8A-4147-A177-3AD203B41FA5}">
                      <a16:colId xmlns:a16="http://schemas.microsoft.com/office/drawing/2014/main" xmlns="" val="1812566295"/>
                    </a:ext>
                  </a:extLst>
                </a:gridCol>
                <a:gridCol w="1030147">
                  <a:extLst>
                    <a:ext uri="{9D8B030D-6E8A-4147-A177-3AD203B41FA5}">
                      <a16:colId xmlns:a16="http://schemas.microsoft.com/office/drawing/2014/main" xmlns="" val="2589487037"/>
                    </a:ext>
                  </a:extLst>
                </a:gridCol>
                <a:gridCol w="1088020">
                  <a:extLst>
                    <a:ext uri="{9D8B030D-6E8A-4147-A177-3AD203B41FA5}">
                      <a16:colId xmlns:a16="http://schemas.microsoft.com/office/drawing/2014/main" xmlns="" val="1627256240"/>
                    </a:ext>
                  </a:extLst>
                </a:gridCol>
                <a:gridCol w="1006998">
                  <a:extLst>
                    <a:ext uri="{9D8B030D-6E8A-4147-A177-3AD203B41FA5}">
                      <a16:colId xmlns:a16="http://schemas.microsoft.com/office/drawing/2014/main" xmlns="" val="3194405693"/>
                    </a:ext>
                  </a:extLst>
                </a:gridCol>
                <a:gridCol w="1064871">
                  <a:extLst>
                    <a:ext uri="{9D8B030D-6E8A-4147-A177-3AD203B41FA5}">
                      <a16:colId xmlns:a16="http://schemas.microsoft.com/office/drawing/2014/main" xmlns="" val="321794896"/>
                    </a:ext>
                  </a:extLst>
                </a:gridCol>
                <a:gridCol w="1091878">
                  <a:extLst>
                    <a:ext uri="{9D8B030D-6E8A-4147-A177-3AD203B41FA5}">
                      <a16:colId xmlns:a16="http://schemas.microsoft.com/office/drawing/2014/main" xmlns="" val="3599299887"/>
                    </a:ext>
                  </a:extLst>
                </a:gridCol>
              </a:tblGrid>
              <a:tr h="266700">
                <a:tc>
                  <a:txBody>
                    <a:bodyPr/>
                    <a:lstStyle/>
                    <a:p>
                      <a:pPr algn="l" fontAlgn="b"/>
                      <a:r>
                        <a:rPr lang="en-GB" sz="1600" u="none" strike="noStrike" dirty="0">
                          <a:effectLst/>
                        </a:rPr>
                        <a:t>Barrel MPGD Tracker (MM)</a:t>
                      </a:r>
                      <a:endParaRPr lang="en-GB"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GB" sz="1200" u="none" strike="noStrike" dirty="0">
                          <a:effectLst/>
                        </a:rPr>
                        <a:t>Radius (cm)</a:t>
                      </a:r>
                      <a:endParaRPr lang="en-GB" sz="12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GB" sz="1200" u="none" strike="noStrike">
                          <a:effectLst/>
                        </a:rPr>
                        <a:t>Length (cm)</a:t>
                      </a:r>
                      <a:endParaRPr lang="en-GB" sz="12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200" u="none" strike="noStrike">
                          <a:effectLst/>
                        </a:rPr>
                        <a:t>Area (m^2)</a:t>
                      </a:r>
                      <a:endParaRPr lang="en-GB" sz="12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200" u="none" strike="noStrike" dirty="0">
                          <a:effectLst/>
                        </a:rPr>
                        <a:t>Resolution (um)</a:t>
                      </a:r>
                      <a:endParaRPr lang="en-GB" sz="1200" b="1" i="0" u="none" strike="noStrike" dirty="0">
                        <a:solidFill>
                          <a:srgbClr val="000000"/>
                        </a:solidFill>
                        <a:effectLst/>
                        <a:latin typeface="Calibri" panose="020F0502020204030204" pitchFamily="34" charset="0"/>
                      </a:endParaRPr>
                    </a:p>
                  </a:txBody>
                  <a:tcPr marL="9525" marR="9525" marT="9525" marB="0" anchor="b"/>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GB" sz="1200" u="none" strike="noStrike" dirty="0">
                          <a:effectLst/>
                        </a:rPr>
                        <a:t>% X/X0 </a:t>
                      </a:r>
                      <a:endParaRPr lang="en-GB" sz="12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735028478"/>
                  </a:ext>
                </a:extLst>
              </a:tr>
              <a:tr h="203200">
                <a:tc>
                  <a:txBody>
                    <a:bodyPr/>
                    <a:lstStyle/>
                    <a:p>
                      <a:pPr algn="l" fontAlgn="b"/>
                      <a:r>
                        <a:rPr lang="en-GB" sz="1200" u="none" strike="noStrike">
                          <a:effectLst/>
                        </a:rPr>
                        <a:t>Layer 1</a:t>
                      </a:r>
                      <a:endParaRPr lang="en-GB"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200" u="none" strike="noStrike">
                          <a:effectLst/>
                        </a:rPr>
                        <a:t>47.72</a:t>
                      </a:r>
                      <a:endParaRPr lang="en-GB"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200" u="none" strike="noStrike">
                          <a:effectLst/>
                        </a:rPr>
                        <a:t>127.47</a:t>
                      </a:r>
                      <a:endParaRPr lang="en-GB"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200" u="none" strike="noStrike" dirty="0">
                          <a:effectLst/>
                        </a:rPr>
                        <a:t>3.82</a:t>
                      </a:r>
                      <a:endParaRPr lang="en-GB" sz="1200" b="0" i="0" u="none" strike="noStrike" dirty="0">
                        <a:solidFill>
                          <a:srgbClr val="000000"/>
                        </a:solidFill>
                        <a:effectLst/>
                        <a:latin typeface="Calibri" panose="020F0502020204030204" pitchFamily="34" charset="0"/>
                      </a:endParaRPr>
                    </a:p>
                  </a:txBody>
                  <a:tcPr marL="9525" marR="9525" marT="9525" marB="0" anchor="b"/>
                </a:tc>
                <a:tc rowSpan="4">
                  <a:txBody>
                    <a:bodyPr/>
                    <a:lstStyle/>
                    <a:p>
                      <a:pPr algn="ctr" fontAlgn="b"/>
                      <a:r>
                        <a:rPr lang="en-GB" sz="1200" u="none" strike="noStrike" dirty="0">
                          <a:effectLst/>
                        </a:rPr>
                        <a:t>150</a:t>
                      </a:r>
                      <a:endParaRPr lang="en-GB" sz="1200" b="0" i="0" u="none" strike="noStrike" dirty="0">
                        <a:solidFill>
                          <a:srgbClr val="000000"/>
                        </a:solidFill>
                        <a:effectLst/>
                        <a:latin typeface="Calibri" panose="020F0502020204030204" pitchFamily="34" charset="0"/>
                      </a:endParaRPr>
                    </a:p>
                  </a:txBody>
                  <a:tcPr marL="9525" marR="9525" marT="9525" marB="0" anchor="ctr"/>
                </a:tc>
                <a:tc rowSpan="4">
                  <a:txBody>
                    <a:bodyPr/>
                    <a:lstStyle/>
                    <a:p>
                      <a:pPr algn="ctr" fontAlgn="b"/>
                      <a:r>
                        <a:rPr lang="en-GB" sz="1200" u="none" strike="noStrike" dirty="0">
                          <a:effectLst/>
                        </a:rPr>
                        <a:t>0.4</a:t>
                      </a:r>
                      <a:endParaRPr lang="en-GB" sz="12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1647995873"/>
                  </a:ext>
                </a:extLst>
              </a:tr>
              <a:tr h="203200">
                <a:tc>
                  <a:txBody>
                    <a:bodyPr/>
                    <a:lstStyle/>
                    <a:p>
                      <a:pPr algn="l" fontAlgn="b"/>
                      <a:r>
                        <a:rPr lang="en-GB" sz="1200" u="none" strike="noStrike">
                          <a:effectLst/>
                        </a:rPr>
                        <a:t>Layer 2</a:t>
                      </a:r>
                      <a:endParaRPr lang="en-GB"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200" u="none" strike="noStrike">
                          <a:effectLst/>
                        </a:rPr>
                        <a:t>49.57</a:t>
                      </a:r>
                      <a:endParaRPr lang="en-GB"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200" u="none" strike="noStrike">
                          <a:effectLst/>
                        </a:rPr>
                        <a:t>127.47</a:t>
                      </a:r>
                      <a:endParaRPr lang="en-GB"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200" u="none" strike="noStrike">
                          <a:effectLst/>
                        </a:rPr>
                        <a:t>3.97</a:t>
                      </a:r>
                      <a:endParaRPr lang="en-GB" sz="1200" b="0" i="0" u="none" strike="noStrike">
                        <a:solidFill>
                          <a:srgbClr val="000000"/>
                        </a:solidFill>
                        <a:effectLst/>
                        <a:latin typeface="Calibri" panose="020F0502020204030204" pitchFamily="34" charset="0"/>
                      </a:endParaRPr>
                    </a:p>
                  </a:txBody>
                  <a:tcPr marL="9525" marR="9525" marT="9525" marB="0" anchor="b"/>
                </a:tc>
                <a:tc vMerge="1">
                  <a:txBody>
                    <a:bodyPr/>
                    <a:lstStyle/>
                    <a:p>
                      <a:pPr algn="l" fontAlgn="b"/>
                      <a:endParaRPr lang="en-GB" sz="1200" b="0" i="0" u="none" strike="noStrike" dirty="0">
                        <a:solidFill>
                          <a:srgbClr val="000000"/>
                        </a:solidFill>
                        <a:effectLst/>
                        <a:latin typeface="Calibri" panose="020F0502020204030204" pitchFamily="34" charset="0"/>
                      </a:endParaRPr>
                    </a:p>
                  </a:txBody>
                  <a:tcPr marL="9525" marR="9525" marT="9525" marB="0" anchor="b"/>
                </a:tc>
                <a:tc vMerge="1">
                  <a:txBody>
                    <a:bodyPr/>
                    <a:lstStyle/>
                    <a:p>
                      <a:pPr algn="l" fontAlgn="b"/>
                      <a:endParaRPr lang="en-GB" sz="12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234470028"/>
                  </a:ext>
                </a:extLst>
              </a:tr>
              <a:tr h="203200">
                <a:tc>
                  <a:txBody>
                    <a:bodyPr/>
                    <a:lstStyle/>
                    <a:p>
                      <a:pPr algn="l" fontAlgn="b"/>
                      <a:r>
                        <a:rPr lang="en-GB" sz="1200" u="none" strike="noStrike">
                          <a:effectLst/>
                        </a:rPr>
                        <a:t>Layer 3</a:t>
                      </a:r>
                      <a:endParaRPr lang="en-GB"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200" u="none" strike="noStrike">
                          <a:effectLst/>
                        </a:rPr>
                        <a:t>75.61</a:t>
                      </a:r>
                      <a:endParaRPr lang="en-GB"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200" u="none" strike="noStrike">
                          <a:effectLst/>
                        </a:rPr>
                        <a:t>201.98</a:t>
                      </a:r>
                      <a:endParaRPr lang="en-GB"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200" u="none" strike="noStrike">
                          <a:effectLst/>
                        </a:rPr>
                        <a:t>9.59</a:t>
                      </a:r>
                      <a:endParaRPr lang="en-GB" sz="1200" b="0" i="0" u="none" strike="noStrike">
                        <a:solidFill>
                          <a:srgbClr val="000000"/>
                        </a:solidFill>
                        <a:effectLst/>
                        <a:latin typeface="Calibri" panose="020F0502020204030204" pitchFamily="34" charset="0"/>
                      </a:endParaRPr>
                    </a:p>
                  </a:txBody>
                  <a:tcPr marL="9525" marR="9525" marT="9525" marB="0" anchor="b"/>
                </a:tc>
                <a:tc vMerge="1">
                  <a:txBody>
                    <a:bodyPr/>
                    <a:lstStyle/>
                    <a:p>
                      <a:pPr algn="l" fontAlgn="b"/>
                      <a:endParaRPr lang="en-GB" sz="1200" b="0" i="0" u="none" strike="noStrike" dirty="0">
                        <a:solidFill>
                          <a:srgbClr val="000000"/>
                        </a:solidFill>
                        <a:effectLst/>
                        <a:latin typeface="Calibri" panose="020F0502020204030204" pitchFamily="34" charset="0"/>
                      </a:endParaRPr>
                    </a:p>
                  </a:txBody>
                  <a:tcPr marL="9525" marR="9525" marT="9525" marB="0" anchor="b"/>
                </a:tc>
                <a:tc vMerge="1">
                  <a:txBody>
                    <a:bodyPr/>
                    <a:lstStyle/>
                    <a:p>
                      <a:pPr algn="l" fontAlgn="b"/>
                      <a:endParaRPr lang="en-GB" sz="12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2028498072"/>
                  </a:ext>
                </a:extLst>
              </a:tr>
              <a:tr h="203200">
                <a:tc>
                  <a:txBody>
                    <a:bodyPr/>
                    <a:lstStyle/>
                    <a:p>
                      <a:pPr algn="l" fontAlgn="b"/>
                      <a:r>
                        <a:rPr lang="en-GB" sz="1200" u="none" strike="noStrike">
                          <a:effectLst/>
                        </a:rPr>
                        <a:t>Layer 4</a:t>
                      </a:r>
                      <a:endParaRPr lang="en-GB"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200" u="none" strike="noStrike">
                          <a:effectLst/>
                        </a:rPr>
                        <a:t>77.47</a:t>
                      </a:r>
                      <a:endParaRPr lang="en-GB"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200" u="none" strike="noStrike">
                          <a:effectLst/>
                        </a:rPr>
                        <a:t>201.98</a:t>
                      </a:r>
                      <a:endParaRPr lang="en-GB"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200" u="none" strike="noStrike" dirty="0">
                          <a:effectLst/>
                        </a:rPr>
                        <a:t>9.83</a:t>
                      </a:r>
                      <a:endParaRPr lang="en-GB" sz="1200" b="0" i="0" u="none" strike="noStrike" dirty="0">
                        <a:solidFill>
                          <a:srgbClr val="000000"/>
                        </a:solidFill>
                        <a:effectLst/>
                        <a:latin typeface="Calibri" panose="020F0502020204030204" pitchFamily="34" charset="0"/>
                      </a:endParaRPr>
                    </a:p>
                  </a:txBody>
                  <a:tcPr marL="9525" marR="9525" marT="9525" marB="0" anchor="b"/>
                </a:tc>
                <a:tc vMerge="1">
                  <a:txBody>
                    <a:bodyPr/>
                    <a:lstStyle/>
                    <a:p>
                      <a:pPr algn="l" fontAlgn="b"/>
                      <a:endParaRPr lang="en-GB" sz="1200" b="0" i="0" u="none" strike="noStrike" dirty="0">
                        <a:solidFill>
                          <a:srgbClr val="000000"/>
                        </a:solidFill>
                        <a:effectLst/>
                        <a:latin typeface="Calibri" panose="020F0502020204030204" pitchFamily="34" charset="0"/>
                      </a:endParaRPr>
                    </a:p>
                  </a:txBody>
                  <a:tcPr marL="9525" marR="9525" marT="9525" marB="0" anchor="b"/>
                </a:tc>
                <a:tc vMerge="1">
                  <a:txBody>
                    <a:bodyPr/>
                    <a:lstStyle/>
                    <a:p>
                      <a:pPr algn="l" fontAlgn="b"/>
                      <a:endParaRPr lang="en-GB" sz="12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543922402"/>
                  </a:ext>
                </a:extLst>
              </a:tr>
            </a:tbl>
          </a:graphicData>
        </a:graphic>
      </p:graphicFrame>
      <p:sp>
        <p:nvSpPr>
          <p:cNvPr id="31" name="Content Placeholder 3">
            <a:extLst>
              <a:ext uri="{FF2B5EF4-FFF2-40B4-BE49-F238E27FC236}">
                <a16:creationId xmlns:a16="http://schemas.microsoft.com/office/drawing/2014/main" xmlns="" id="{97313E2A-82A3-F64A-AA92-6CFB2A6A469E}"/>
              </a:ext>
            </a:extLst>
          </p:cNvPr>
          <p:cNvSpPr txBox="1">
            <a:spLocks/>
          </p:cNvSpPr>
          <p:nvPr/>
        </p:nvSpPr>
        <p:spPr>
          <a:xfrm>
            <a:off x="5949487" y="5260893"/>
            <a:ext cx="6050888" cy="1551770"/>
          </a:xfrm>
          <a:prstGeom prst="rect">
            <a:avLst/>
          </a:prstGeom>
        </p:spPr>
        <p:txBody>
          <a:bodyPr/>
          <a:lstStyle>
            <a:lvl1pPr marL="187325" indent="-187325" algn="l" rtl="0" eaLnBrk="1" fontAlgn="base" hangingPunct="1">
              <a:lnSpc>
                <a:spcPct val="100000"/>
              </a:lnSpc>
              <a:spcBef>
                <a:spcPts val="0"/>
              </a:spcBef>
              <a:spcAft>
                <a:spcPct val="0"/>
              </a:spcAft>
              <a:buSzPct val="100000"/>
              <a:buFont typeface="Arial" charset="0"/>
              <a:buChar char="•"/>
              <a:defRPr sz="2000">
                <a:solidFill>
                  <a:schemeClr val="bg2"/>
                </a:solidFill>
                <a:latin typeface="+mn-lt"/>
                <a:ea typeface="ＭＳ Ｐゴシック" charset="-128"/>
                <a:cs typeface="ＭＳ Ｐゴシック" charset="-128"/>
              </a:defRPr>
            </a:lvl1pPr>
            <a:lvl2pPr marL="663575" indent="-285750" algn="l" rtl="0" eaLnBrk="1" fontAlgn="base" hangingPunct="1">
              <a:lnSpc>
                <a:spcPct val="100000"/>
              </a:lnSpc>
              <a:spcBef>
                <a:spcPts val="0"/>
              </a:spcBef>
              <a:spcAft>
                <a:spcPct val="0"/>
              </a:spcAft>
              <a:buFont typeface="Arial" charset="0"/>
              <a:buChar char="•"/>
              <a:defRPr>
                <a:solidFill>
                  <a:srgbClr val="000066"/>
                </a:solidFill>
                <a:latin typeface="+mn-lt"/>
                <a:ea typeface="ＭＳ Ｐゴシック" charset="-128"/>
              </a:defRPr>
            </a:lvl2pPr>
            <a:lvl3pPr marL="854075" indent="-285750" algn="l" rtl="0" eaLnBrk="1" fontAlgn="base" hangingPunct="1">
              <a:lnSpc>
                <a:spcPct val="100000"/>
              </a:lnSpc>
              <a:spcBef>
                <a:spcPts val="0"/>
              </a:spcBef>
              <a:spcAft>
                <a:spcPct val="0"/>
              </a:spcAft>
              <a:buFont typeface="Arial" charset="0"/>
              <a:buChar char="•"/>
              <a:defRPr>
                <a:solidFill>
                  <a:srgbClr val="000066"/>
                </a:solidFill>
                <a:latin typeface="+mn-lt"/>
                <a:ea typeface="ＭＳ Ｐゴシック" charset="-128"/>
              </a:defRPr>
            </a:lvl3pPr>
            <a:lvl4pPr marL="1006475" marR="0" indent="-285750" algn="l" defTabSz="914400" rtl="0" eaLnBrk="1" fontAlgn="base" latinLnBrk="0" hangingPunct="1">
              <a:lnSpc>
                <a:spcPct val="100000"/>
              </a:lnSpc>
              <a:spcBef>
                <a:spcPts val="0"/>
              </a:spcBef>
              <a:spcAft>
                <a:spcPct val="0"/>
              </a:spcAft>
              <a:buClrTx/>
              <a:buSzTx/>
              <a:buFont typeface="Arial" charset="0"/>
              <a:buChar char="•"/>
              <a:tabLst/>
              <a:defRPr>
                <a:solidFill>
                  <a:srgbClr val="000066"/>
                </a:solidFill>
                <a:latin typeface="+mn-lt"/>
                <a:ea typeface="ＭＳ Ｐゴシック" charset="-128"/>
              </a:defRPr>
            </a:lvl4pPr>
            <a:lvl5pPr marL="1177925" indent="-285750" algn="l" rtl="0" eaLnBrk="1" fontAlgn="base" hangingPunct="1">
              <a:lnSpc>
                <a:spcPct val="100000"/>
              </a:lnSpc>
              <a:spcBef>
                <a:spcPts val="0"/>
              </a:spcBef>
              <a:spcAft>
                <a:spcPct val="0"/>
              </a:spcAft>
              <a:buFont typeface="Arial" charset="0"/>
              <a:buChar char="•"/>
              <a:defRPr>
                <a:solidFill>
                  <a:srgbClr val="000066"/>
                </a:solidFill>
                <a:latin typeface="+mn-lt"/>
                <a:ea typeface="ＭＳ Ｐゴシック" charset="-128"/>
              </a:defRPr>
            </a:lvl5pPr>
            <a:lvl6pPr marL="1409700" indent="6350" algn="l" rtl="0" eaLnBrk="1" fontAlgn="base" hangingPunct="1">
              <a:lnSpc>
                <a:spcPct val="85000"/>
              </a:lnSpc>
              <a:spcBef>
                <a:spcPct val="60000"/>
              </a:spcBef>
              <a:spcAft>
                <a:spcPct val="0"/>
              </a:spcAft>
              <a:defRPr>
                <a:solidFill>
                  <a:srgbClr val="000066"/>
                </a:solidFill>
                <a:latin typeface="+mn-lt"/>
                <a:ea typeface="ＭＳ Ｐゴシック" charset="-128"/>
              </a:defRPr>
            </a:lvl6pPr>
            <a:lvl7pPr marL="1866900" indent="6350" algn="l" rtl="0" eaLnBrk="1" fontAlgn="base" hangingPunct="1">
              <a:lnSpc>
                <a:spcPct val="85000"/>
              </a:lnSpc>
              <a:spcBef>
                <a:spcPct val="60000"/>
              </a:spcBef>
              <a:spcAft>
                <a:spcPct val="0"/>
              </a:spcAft>
              <a:defRPr>
                <a:solidFill>
                  <a:srgbClr val="000066"/>
                </a:solidFill>
                <a:latin typeface="+mn-lt"/>
                <a:ea typeface="ＭＳ Ｐゴシック" charset="-128"/>
              </a:defRPr>
            </a:lvl7pPr>
            <a:lvl8pPr marL="2324100" indent="6350" algn="l" rtl="0" eaLnBrk="1" fontAlgn="base" hangingPunct="1">
              <a:lnSpc>
                <a:spcPct val="85000"/>
              </a:lnSpc>
              <a:spcBef>
                <a:spcPct val="60000"/>
              </a:spcBef>
              <a:spcAft>
                <a:spcPct val="0"/>
              </a:spcAft>
              <a:defRPr>
                <a:solidFill>
                  <a:srgbClr val="000066"/>
                </a:solidFill>
                <a:latin typeface="+mn-lt"/>
                <a:ea typeface="ＭＳ Ｐゴシック" charset="-128"/>
              </a:defRPr>
            </a:lvl8pPr>
            <a:lvl9pPr marL="2781300" indent="6350" algn="l" rtl="0" eaLnBrk="1" fontAlgn="base" hangingPunct="1">
              <a:lnSpc>
                <a:spcPct val="85000"/>
              </a:lnSpc>
              <a:spcBef>
                <a:spcPct val="60000"/>
              </a:spcBef>
              <a:spcAft>
                <a:spcPct val="0"/>
              </a:spcAft>
              <a:defRPr>
                <a:solidFill>
                  <a:srgbClr val="000066"/>
                </a:solidFill>
                <a:latin typeface="+mn-lt"/>
                <a:ea typeface="ＭＳ Ｐゴシック" charset="-128"/>
              </a:defRPr>
            </a:lvl9pPr>
          </a:lstStyle>
          <a:p>
            <a:r>
              <a:rPr lang="en-GB" sz="1600" b="0" kern="0" dirty="0"/>
              <a:t>Cheaper than silicon, no detrimental effect on performance</a:t>
            </a:r>
          </a:p>
          <a:p>
            <a:r>
              <a:rPr lang="en-GB" sz="1600" b="0" kern="0" dirty="0"/>
              <a:t>Further optimisation of number of layers requires pattern recognition in presence of background, not for the proposal</a:t>
            </a:r>
          </a:p>
          <a:p>
            <a:endParaRPr lang="en-GB" sz="1600" b="0" kern="0" dirty="0"/>
          </a:p>
          <a:p>
            <a:endParaRPr lang="en-GB" sz="1600" b="0" kern="0" dirty="0"/>
          </a:p>
        </p:txBody>
      </p:sp>
      <p:sp>
        <p:nvSpPr>
          <p:cNvPr id="3" name="TextBox 2">
            <a:extLst>
              <a:ext uri="{FF2B5EF4-FFF2-40B4-BE49-F238E27FC236}">
                <a16:creationId xmlns:a16="http://schemas.microsoft.com/office/drawing/2014/main" xmlns="" id="{96A7045C-0687-8B42-A892-8DC35EBCA801}"/>
              </a:ext>
            </a:extLst>
          </p:cNvPr>
          <p:cNvSpPr txBox="1"/>
          <p:nvPr/>
        </p:nvSpPr>
        <p:spPr>
          <a:xfrm>
            <a:off x="7021080" y="230487"/>
            <a:ext cx="3907702" cy="307777"/>
          </a:xfrm>
          <a:prstGeom prst="rect">
            <a:avLst/>
          </a:prstGeom>
          <a:noFill/>
        </p:spPr>
        <p:txBody>
          <a:bodyPr wrap="square" rtlCol="0">
            <a:spAutoFit/>
          </a:bodyPr>
          <a:lstStyle/>
          <a:p>
            <a:pPr algn="ctr"/>
            <a:r>
              <a:rPr lang="en-GB" sz="1400" b="0" dirty="0"/>
              <a:t>Si pixel pitch 10 um for </a:t>
            </a:r>
            <a:r>
              <a:rPr lang="en-GB" sz="1400" b="0" dirty="0" err="1"/>
              <a:t>vtx</a:t>
            </a:r>
            <a:r>
              <a:rPr lang="en-GB" sz="1400" b="0" dirty="0"/>
              <a:t> and barrel layers</a:t>
            </a:r>
          </a:p>
        </p:txBody>
      </p:sp>
    </p:spTree>
    <p:extLst>
      <p:ext uri="{BB962C8B-B14F-4D97-AF65-F5344CB8AC3E}">
        <p14:creationId xmlns:p14="http://schemas.microsoft.com/office/powerpoint/2010/main" val="233491419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33EF85E-914D-8B4C-93A0-EBEC5B2E34BC}"/>
              </a:ext>
            </a:extLst>
          </p:cNvPr>
          <p:cNvSpPr>
            <a:spLocks noGrp="1"/>
          </p:cNvSpPr>
          <p:nvPr>
            <p:ph type="title"/>
          </p:nvPr>
        </p:nvSpPr>
        <p:spPr/>
        <p:txBody>
          <a:bodyPr/>
          <a:lstStyle/>
          <a:p>
            <a:r>
              <a:rPr lang="en-GB" dirty="0"/>
              <a:t>Forward/backward regions: a bit of history</a:t>
            </a:r>
          </a:p>
        </p:txBody>
      </p:sp>
      <p:sp>
        <p:nvSpPr>
          <p:cNvPr id="3" name="Content Placeholder 2">
            <a:extLst>
              <a:ext uri="{FF2B5EF4-FFF2-40B4-BE49-F238E27FC236}">
                <a16:creationId xmlns:a16="http://schemas.microsoft.com/office/drawing/2014/main" xmlns="" id="{C137155C-4C23-E046-B17D-A4A9590A244E}"/>
              </a:ext>
            </a:extLst>
          </p:cNvPr>
          <p:cNvSpPr>
            <a:spLocks noGrp="1"/>
          </p:cNvSpPr>
          <p:nvPr>
            <p:ph idx="1"/>
          </p:nvPr>
        </p:nvSpPr>
        <p:spPr/>
        <p:txBody>
          <a:bodyPr/>
          <a:lstStyle/>
          <a:p>
            <a:r>
              <a:rPr lang="en-GB" dirty="0"/>
              <a:t>Critical to reduce material in front of </a:t>
            </a:r>
            <a:r>
              <a:rPr lang="en-GB" dirty="0" err="1"/>
              <a:t>EMCal</a:t>
            </a:r>
            <a:r>
              <a:rPr lang="en-GB" dirty="0"/>
              <a:t>, especially in the backward direction</a:t>
            </a:r>
          </a:p>
          <a:p>
            <a:r>
              <a:rPr lang="en-US" dirty="0"/>
              <a:t>The concern with all-silicon </a:t>
            </a:r>
            <a:r>
              <a:rPr lang="en-US" b="1" u="sng" dirty="0">
                <a:solidFill>
                  <a:srgbClr val="FF0000"/>
                </a:solidFill>
              </a:rPr>
              <a:t>was</a:t>
            </a:r>
            <a:r>
              <a:rPr lang="en-US" dirty="0"/>
              <a:t> the material 1 &lt; |eta| &lt; 2</a:t>
            </a:r>
          </a:p>
          <a:p>
            <a:pPr lvl="1"/>
            <a:r>
              <a:rPr lang="en-US" dirty="0"/>
              <a:t>Otherwise, good for performance, cost and integration</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5" name="TextBox 4">
            <a:extLst>
              <a:ext uri="{FF2B5EF4-FFF2-40B4-BE49-F238E27FC236}">
                <a16:creationId xmlns:a16="http://schemas.microsoft.com/office/drawing/2014/main" xmlns="" id="{750CA059-01F0-5344-BF79-90B513F1E66F}"/>
              </a:ext>
            </a:extLst>
          </p:cNvPr>
          <p:cNvSpPr txBox="1"/>
          <p:nvPr/>
        </p:nvSpPr>
        <p:spPr>
          <a:xfrm>
            <a:off x="7052001" y="2831245"/>
            <a:ext cx="639919" cy="369332"/>
          </a:xfrm>
          <a:prstGeom prst="rect">
            <a:avLst/>
          </a:prstGeom>
          <a:noFill/>
        </p:spPr>
        <p:txBody>
          <a:bodyPr wrap="none" rtlCol="0">
            <a:spAutoFit/>
          </a:bodyPr>
          <a:lstStyle/>
          <a:p>
            <a:r>
              <a:rPr lang="en-US" dirty="0">
                <a:solidFill>
                  <a:schemeClr val="bg1"/>
                </a:solidFill>
              </a:rPr>
              <a:t>GEM</a:t>
            </a:r>
          </a:p>
        </p:txBody>
      </p:sp>
      <p:pic>
        <p:nvPicPr>
          <p:cNvPr id="8" name="Picture 7">
            <a:extLst>
              <a:ext uri="{FF2B5EF4-FFF2-40B4-BE49-F238E27FC236}">
                <a16:creationId xmlns:a16="http://schemas.microsoft.com/office/drawing/2014/main" xmlns="" id="{756F65A7-94D4-924C-9988-075D88561D87}"/>
              </a:ext>
            </a:extLst>
          </p:cNvPr>
          <p:cNvPicPr>
            <a:picLocks noChangeAspect="1"/>
          </p:cNvPicPr>
          <p:nvPr/>
        </p:nvPicPr>
        <p:blipFill>
          <a:blip r:embed="rId2"/>
          <a:stretch>
            <a:fillRect/>
          </a:stretch>
        </p:blipFill>
        <p:spPr>
          <a:xfrm>
            <a:off x="1241752" y="2209072"/>
            <a:ext cx="4123693" cy="2614773"/>
          </a:xfrm>
          <a:prstGeom prst="rect">
            <a:avLst/>
          </a:prstGeom>
        </p:spPr>
      </p:pic>
      <p:pic>
        <p:nvPicPr>
          <p:cNvPr id="9" name="Picture 8">
            <a:extLst>
              <a:ext uri="{FF2B5EF4-FFF2-40B4-BE49-F238E27FC236}">
                <a16:creationId xmlns:a16="http://schemas.microsoft.com/office/drawing/2014/main" xmlns="" id="{E3D9561D-CB52-1345-A7AB-2B79B104B338}"/>
              </a:ext>
            </a:extLst>
          </p:cNvPr>
          <p:cNvPicPr>
            <a:picLocks noChangeAspect="1"/>
          </p:cNvPicPr>
          <p:nvPr/>
        </p:nvPicPr>
        <p:blipFill>
          <a:blip r:embed="rId3"/>
          <a:stretch>
            <a:fillRect/>
          </a:stretch>
        </p:blipFill>
        <p:spPr>
          <a:xfrm>
            <a:off x="5604715" y="2689061"/>
            <a:ext cx="6144815" cy="1983008"/>
          </a:xfrm>
          <a:prstGeom prst="rect">
            <a:avLst/>
          </a:prstGeom>
        </p:spPr>
      </p:pic>
    </p:spTree>
    <p:extLst>
      <p:ext uri="{BB962C8B-B14F-4D97-AF65-F5344CB8AC3E}">
        <p14:creationId xmlns:p14="http://schemas.microsoft.com/office/powerpoint/2010/main" val="259798370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D1C674E-CA7D-8446-8B39-05BCFA83C73D}"/>
              </a:ext>
            </a:extLst>
          </p:cNvPr>
          <p:cNvSpPr>
            <a:spLocks noGrp="1"/>
          </p:cNvSpPr>
          <p:nvPr>
            <p:ph type="title"/>
          </p:nvPr>
        </p:nvSpPr>
        <p:spPr>
          <a:xfrm>
            <a:off x="203200" y="57600"/>
            <a:ext cx="11785600" cy="609600"/>
          </a:xfrm>
        </p:spPr>
        <p:txBody>
          <a:bodyPr/>
          <a:lstStyle/>
          <a:p>
            <a:r>
              <a:rPr lang="en-GB" dirty="0"/>
              <a:t>Forward/backward regions: a bit of history</a:t>
            </a:r>
          </a:p>
        </p:txBody>
      </p:sp>
      <p:sp>
        <p:nvSpPr>
          <p:cNvPr id="3" name="Content Placeholder 2">
            <a:extLst>
              <a:ext uri="{FF2B5EF4-FFF2-40B4-BE49-F238E27FC236}">
                <a16:creationId xmlns:a16="http://schemas.microsoft.com/office/drawing/2014/main" xmlns="" id="{91F83BB1-73AC-2C4C-AD15-F30A3DB03AA3}"/>
              </a:ext>
            </a:extLst>
          </p:cNvPr>
          <p:cNvSpPr>
            <a:spLocks noGrp="1"/>
          </p:cNvSpPr>
          <p:nvPr>
            <p:ph idx="1"/>
          </p:nvPr>
        </p:nvSpPr>
        <p:spPr>
          <a:xfrm>
            <a:off x="203200" y="777767"/>
            <a:ext cx="11785600" cy="5805597"/>
          </a:xfrm>
        </p:spPr>
        <p:txBody>
          <a:bodyPr/>
          <a:lstStyle/>
          <a:p>
            <a:r>
              <a:rPr lang="en-US" dirty="0"/>
              <a:t>A projective configuration was introduced to reduce material over broad eta range</a:t>
            </a:r>
          </a:p>
          <a:p>
            <a:pPr lvl="1"/>
            <a:r>
              <a:rPr lang="en-US" dirty="0"/>
              <a:t>An all-Si projective tracker would do an excellent job meeting the physics requirements, but may get too expensive (~1+ meter disks at large |z|)</a:t>
            </a:r>
          </a:p>
          <a:p>
            <a:pPr lvl="1"/>
            <a:r>
              <a:rPr lang="en-US" dirty="0"/>
              <a:t>An all MPGD projective tracker will not meet the physics requirements</a:t>
            </a:r>
          </a:p>
          <a:p>
            <a:pPr lvl="1"/>
            <a:r>
              <a:rPr lang="en-US" dirty="0"/>
              <a:t>A hybrid Si-MPGD is best compromise though it will still have some services and support material in front of ECAL but it has to be as projective as possible for the two technologies to concentrate the high material thickness in clearly identified regions in phi rather than spread all across large eta range.</a:t>
            </a:r>
          </a:p>
        </p:txBody>
      </p:sp>
      <p:pic>
        <p:nvPicPr>
          <p:cNvPr id="6" name="Picture 5">
            <a:extLst>
              <a:ext uri="{FF2B5EF4-FFF2-40B4-BE49-F238E27FC236}">
                <a16:creationId xmlns:a16="http://schemas.microsoft.com/office/drawing/2014/main" xmlns="" id="{35081ABD-290F-254E-8F19-6FD246AEB42A}"/>
              </a:ext>
            </a:extLst>
          </p:cNvPr>
          <p:cNvPicPr>
            <a:picLocks noChangeAspect="1"/>
          </p:cNvPicPr>
          <p:nvPr/>
        </p:nvPicPr>
        <p:blipFill>
          <a:blip r:embed="rId2"/>
          <a:stretch>
            <a:fillRect/>
          </a:stretch>
        </p:blipFill>
        <p:spPr>
          <a:xfrm>
            <a:off x="310605" y="3547853"/>
            <a:ext cx="3558330" cy="2377066"/>
          </a:xfrm>
          <a:prstGeom prst="rect">
            <a:avLst/>
          </a:prstGeom>
        </p:spPr>
      </p:pic>
      <p:pic>
        <p:nvPicPr>
          <p:cNvPr id="7" name="Picture 6">
            <a:extLst>
              <a:ext uri="{FF2B5EF4-FFF2-40B4-BE49-F238E27FC236}">
                <a16:creationId xmlns:a16="http://schemas.microsoft.com/office/drawing/2014/main" xmlns="" id="{8F604FDF-F56A-394A-BDEF-1385C4B44471}"/>
              </a:ext>
            </a:extLst>
          </p:cNvPr>
          <p:cNvPicPr>
            <a:picLocks noChangeAspect="1"/>
          </p:cNvPicPr>
          <p:nvPr/>
        </p:nvPicPr>
        <p:blipFill>
          <a:blip r:embed="rId3"/>
          <a:stretch>
            <a:fillRect/>
          </a:stretch>
        </p:blipFill>
        <p:spPr>
          <a:xfrm>
            <a:off x="4132077" y="3561163"/>
            <a:ext cx="3469322" cy="2377066"/>
          </a:xfrm>
          <a:prstGeom prst="rect">
            <a:avLst/>
          </a:prstGeom>
        </p:spPr>
      </p:pic>
      <p:grpSp>
        <p:nvGrpSpPr>
          <p:cNvPr id="14" name="Group 13">
            <a:extLst>
              <a:ext uri="{FF2B5EF4-FFF2-40B4-BE49-F238E27FC236}">
                <a16:creationId xmlns:a16="http://schemas.microsoft.com/office/drawing/2014/main" xmlns="" id="{6D944C83-555C-0342-AD8F-5F2173053DA9}"/>
              </a:ext>
            </a:extLst>
          </p:cNvPr>
          <p:cNvGrpSpPr/>
          <p:nvPr/>
        </p:nvGrpSpPr>
        <p:grpSpPr>
          <a:xfrm>
            <a:off x="7712142" y="3547853"/>
            <a:ext cx="4276658" cy="2655752"/>
            <a:chOff x="7712142" y="3547853"/>
            <a:chExt cx="4276658" cy="2655752"/>
          </a:xfrm>
        </p:grpSpPr>
        <p:grpSp>
          <p:nvGrpSpPr>
            <p:cNvPr id="12" name="Group 11">
              <a:extLst>
                <a:ext uri="{FF2B5EF4-FFF2-40B4-BE49-F238E27FC236}">
                  <a16:creationId xmlns:a16="http://schemas.microsoft.com/office/drawing/2014/main" xmlns="" id="{42F78A38-A5B7-1C41-BC75-355655EFBFD8}"/>
                </a:ext>
              </a:extLst>
            </p:cNvPr>
            <p:cNvGrpSpPr/>
            <p:nvPr/>
          </p:nvGrpSpPr>
          <p:grpSpPr>
            <a:xfrm>
              <a:off x="7712142" y="3547853"/>
              <a:ext cx="4276658" cy="2655752"/>
              <a:chOff x="7897593" y="3534543"/>
              <a:chExt cx="4276658" cy="2655752"/>
            </a:xfrm>
          </p:grpSpPr>
          <p:pic>
            <p:nvPicPr>
              <p:cNvPr id="10" name="Picture 9">
                <a:extLst>
                  <a:ext uri="{FF2B5EF4-FFF2-40B4-BE49-F238E27FC236}">
                    <a16:creationId xmlns:a16="http://schemas.microsoft.com/office/drawing/2014/main" xmlns="" id="{4C53C4C2-6245-534A-BD3E-789CB4B3BCD7}"/>
                  </a:ext>
                </a:extLst>
              </p:cNvPr>
              <p:cNvPicPr>
                <a:picLocks noChangeAspect="1"/>
              </p:cNvPicPr>
              <p:nvPr/>
            </p:nvPicPr>
            <p:blipFill>
              <a:blip r:embed="rId4"/>
              <a:stretch>
                <a:fillRect/>
              </a:stretch>
            </p:blipFill>
            <p:spPr>
              <a:xfrm>
                <a:off x="7897593" y="3534543"/>
                <a:ext cx="4260467" cy="2403686"/>
              </a:xfrm>
              <a:prstGeom prst="rect">
                <a:avLst/>
              </a:prstGeom>
              <a:ln w="28575">
                <a:solidFill>
                  <a:srgbClr val="FF0000"/>
                </a:solidFill>
              </a:ln>
            </p:spPr>
          </p:pic>
          <p:sp>
            <p:nvSpPr>
              <p:cNvPr id="11" name="TextBox 10">
                <a:extLst>
                  <a:ext uri="{FF2B5EF4-FFF2-40B4-BE49-F238E27FC236}">
                    <a16:creationId xmlns:a16="http://schemas.microsoft.com/office/drawing/2014/main" xmlns="" id="{C56E4D65-3335-1744-A693-7CDED1591A9D}"/>
                  </a:ext>
                </a:extLst>
              </p:cNvPr>
              <p:cNvSpPr txBox="1"/>
              <p:nvPr/>
            </p:nvSpPr>
            <p:spPr>
              <a:xfrm>
                <a:off x="7947503" y="5944074"/>
                <a:ext cx="4226748" cy="246221"/>
              </a:xfrm>
              <a:prstGeom prst="rect">
                <a:avLst/>
              </a:prstGeom>
              <a:noFill/>
            </p:spPr>
            <p:txBody>
              <a:bodyPr wrap="square" rtlCol="0">
                <a:spAutoFit/>
              </a:bodyPr>
              <a:lstStyle/>
              <a:p>
                <a:r>
                  <a:rPr lang="en-GB" sz="1000" b="0" dirty="0"/>
                  <a:t>Thomas Ullrich, </a:t>
                </a:r>
                <a:r>
                  <a:rPr lang="en-GB" sz="1000" b="0" dirty="0">
                    <a:hlinkClick r:id="rId5"/>
                  </a:rPr>
                  <a:t>https://indico.bnl.gov/event/13175/contributions/54419/</a:t>
                </a:r>
                <a:endParaRPr lang="en-GB" sz="1000" b="0" dirty="0"/>
              </a:p>
            </p:txBody>
          </p:sp>
        </p:grpSp>
        <p:sp>
          <p:nvSpPr>
            <p:cNvPr id="13" name="Rectangle 12">
              <a:extLst>
                <a:ext uri="{FF2B5EF4-FFF2-40B4-BE49-F238E27FC236}">
                  <a16:creationId xmlns:a16="http://schemas.microsoft.com/office/drawing/2014/main" xmlns="" id="{6338E271-A8A3-A74A-B7E3-85A73CC74C70}"/>
                </a:ext>
              </a:extLst>
            </p:cNvPr>
            <p:cNvSpPr/>
            <p:nvPr/>
          </p:nvSpPr>
          <p:spPr bwMode="auto">
            <a:xfrm>
              <a:off x="7903406" y="5689547"/>
              <a:ext cx="3269534" cy="140669"/>
            </a:xfrm>
            <a:prstGeom prst="rect">
              <a:avLst/>
            </a:prstGeom>
            <a:solidFill>
              <a:srgbClr val="FFFF00">
                <a:alpha val="37000"/>
              </a:srgbClr>
            </a:solidFill>
            <a:ln w="9525" cap="flat" cmpd="sng" algn="ctr">
              <a:noFill/>
              <a:prstDash val="solid"/>
              <a:round/>
              <a:headEnd type="none" w="med" len="med"/>
              <a:tailEnd type="none" w="med" len="med"/>
            </a:ln>
            <a:effectLst>
              <a:outerShdw sx="1000" sy="1000" algn="ctr" rotWithShape="0">
                <a:srgbClr val="000000"/>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600" b="0" i="0" u="none" strike="noStrike" cap="none" normalizeH="0" baseline="0">
                <a:ln>
                  <a:noFill/>
                </a:ln>
                <a:solidFill>
                  <a:schemeClr val="tx1"/>
                </a:solidFill>
                <a:effectLst/>
                <a:latin typeface="Lucida Sans" charset="0"/>
              </a:endParaRPr>
            </a:p>
          </p:txBody>
        </p:sp>
      </p:grpSp>
    </p:spTree>
    <p:extLst>
      <p:ext uri="{BB962C8B-B14F-4D97-AF65-F5344CB8AC3E}">
        <p14:creationId xmlns:p14="http://schemas.microsoft.com/office/powerpoint/2010/main" val="26923961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0BF8C0C-275D-234D-84BE-1EC43D069701}"/>
              </a:ext>
            </a:extLst>
          </p:cNvPr>
          <p:cNvSpPr>
            <a:spLocks noGrp="1"/>
          </p:cNvSpPr>
          <p:nvPr>
            <p:ph type="title"/>
          </p:nvPr>
        </p:nvSpPr>
        <p:spPr/>
        <p:txBody>
          <a:bodyPr/>
          <a:lstStyle/>
          <a:p>
            <a:r>
              <a:rPr lang="en-GB" dirty="0"/>
              <a:t>Forward/backward regions: last week developments/findings </a:t>
            </a:r>
          </a:p>
        </p:txBody>
      </p:sp>
      <p:sp>
        <p:nvSpPr>
          <p:cNvPr id="3" name="Content Placeholder 2">
            <a:extLst>
              <a:ext uri="{FF2B5EF4-FFF2-40B4-BE49-F238E27FC236}">
                <a16:creationId xmlns:a16="http://schemas.microsoft.com/office/drawing/2014/main" xmlns="" id="{6CE1C590-543D-E341-A869-342F076D0EBD}"/>
              </a:ext>
            </a:extLst>
          </p:cNvPr>
          <p:cNvSpPr>
            <a:spLocks noGrp="1"/>
          </p:cNvSpPr>
          <p:nvPr>
            <p:ph idx="1"/>
          </p:nvPr>
        </p:nvSpPr>
        <p:spPr/>
        <p:txBody>
          <a:bodyPr/>
          <a:lstStyle/>
          <a:p>
            <a:r>
              <a:rPr lang="en-GB" dirty="0"/>
              <a:t>Projective configuration</a:t>
            </a:r>
          </a:p>
          <a:p>
            <a:pPr lvl="1"/>
            <a:r>
              <a:rPr lang="en-GB" dirty="0"/>
              <a:t>Meeting with engineers on 23 September; integration and service routing far from trivial, it would require significant engineering work to establish integration feasibility, not possible on the timescale of the proposal; the cost for integration could also become significant; different support materials could be needed for different structures</a:t>
            </a:r>
          </a:p>
          <a:p>
            <a:r>
              <a:rPr lang="en-GB" dirty="0"/>
              <a:t>All-silicon configuration</a:t>
            </a:r>
          </a:p>
          <a:p>
            <a:pPr lvl="1"/>
            <a:r>
              <a:rPr lang="en-GB" dirty="0"/>
              <a:t>See Ernst’s talk at Tracking WG meeting 28 September </a:t>
            </a:r>
            <a:r>
              <a:rPr lang="en-GB" dirty="0">
                <a:hlinkClick r:id="rId2"/>
              </a:rPr>
              <a:t>https://indico.bnl.gov/event/12601/</a:t>
            </a:r>
            <a:endParaRPr lang="en-GB" dirty="0"/>
          </a:p>
          <a:p>
            <a:pPr lvl="1"/>
            <a:r>
              <a:rPr lang="en-GB" dirty="0"/>
              <a:t>Bottomline: material in the all-silicon for </a:t>
            </a:r>
            <a:r>
              <a:rPr lang="en-US" dirty="0"/>
              <a:t>1 &lt; |eta| &lt; 2 </a:t>
            </a:r>
            <a:r>
              <a:rPr lang="en-GB" dirty="0"/>
              <a:t>can be reduced by choosing a different routing configuration for the services (use routing B instead of A)</a:t>
            </a:r>
          </a:p>
          <a:p>
            <a:pPr lvl="2"/>
            <a:r>
              <a:rPr lang="en-GB" dirty="0"/>
              <a:t>Also remember that RD104 addresses further services reduction so that will help further</a:t>
            </a:r>
          </a:p>
        </p:txBody>
      </p:sp>
      <p:pic>
        <p:nvPicPr>
          <p:cNvPr id="4" name="Picture 3">
            <a:extLst>
              <a:ext uri="{FF2B5EF4-FFF2-40B4-BE49-F238E27FC236}">
                <a16:creationId xmlns:a16="http://schemas.microsoft.com/office/drawing/2014/main" xmlns="" id="{94CE2970-ACDB-7044-BB5A-90183180479F}"/>
              </a:ext>
            </a:extLst>
          </p:cNvPr>
          <p:cNvPicPr>
            <a:picLocks noChangeAspect="1"/>
          </p:cNvPicPr>
          <p:nvPr/>
        </p:nvPicPr>
        <p:blipFill rotWithShape="1">
          <a:blip r:embed="rId3"/>
          <a:srcRect b="4304"/>
          <a:stretch/>
        </p:blipFill>
        <p:spPr>
          <a:xfrm>
            <a:off x="255921" y="4487867"/>
            <a:ext cx="6256424" cy="2095497"/>
          </a:xfrm>
          <a:prstGeom prst="rect">
            <a:avLst/>
          </a:prstGeom>
        </p:spPr>
      </p:pic>
      <p:pic>
        <p:nvPicPr>
          <p:cNvPr id="5" name="Picture 4">
            <a:extLst>
              <a:ext uri="{FF2B5EF4-FFF2-40B4-BE49-F238E27FC236}">
                <a16:creationId xmlns:a16="http://schemas.microsoft.com/office/drawing/2014/main" xmlns="" id="{4C01FB07-4C16-5B41-B153-BEE9E73C1D24}"/>
              </a:ext>
            </a:extLst>
          </p:cNvPr>
          <p:cNvPicPr>
            <a:picLocks noChangeAspect="1"/>
          </p:cNvPicPr>
          <p:nvPr/>
        </p:nvPicPr>
        <p:blipFill>
          <a:blip r:embed="rId4"/>
          <a:stretch>
            <a:fillRect/>
          </a:stretch>
        </p:blipFill>
        <p:spPr>
          <a:xfrm>
            <a:off x="6861579" y="4155106"/>
            <a:ext cx="4057551" cy="2645294"/>
          </a:xfrm>
          <a:prstGeom prst="rect">
            <a:avLst/>
          </a:prstGeom>
        </p:spPr>
      </p:pic>
    </p:spTree>
    <p:extLst>
      <p:ext uri="{BB962C8B-B14F-4D97-AF65-F5344CB8AC3E}">
        <p14:creationId xmlns:p14="http://schemas.microsoft.com/office/powerpoint/2010/main" val="7964039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64A9A2D-0115-9640-B57C-6A59D912E325}"/>
              </a:ext>
            </a:extLst>
          </p:cNvPr>
          <p:cNvSpPr>
            <a:spLocks noGrp="1"/>
          </p:cNvSpPr>
          <p:nvPr>
            <p:ph type="title"/>
          </p:nvPr>
        </p:nvSpPr>
        <p:spPr/>
        <p:txBody>
          <a:bodyPr/>
          <a:lstStyle/>
          <a:p>
            <a:r>
              <a:rPr lang="en-GB" dirty="0"/>
              <a:t>Forward/backward regions: new configuration</a:t>
            </a:r>
          </a:p>
        </p:txBody>
      </p:sp>
      <p:sp>
        <p:nvSpPr>
          <p:cNvPr id="3" name="Content Placeholder 2">
            <a:extLst>
              <a:ext uri="{FF2B5EF4-FFF2-40B4-BE49-F238E27FC236}">
                <a16:creationId xmlns:a16="http://schemas.microsoft.com/office/drawing/2014/main" xmlns="" id="{9A585C45-1D0F-DC41-800D-7F3F69F40FAF}"/>
              </a:ext>
            </a:extLst>
          </p:cNvPr>
          <p:cNvSpPr>
            <a:spLocks noGrp="1"/>
          </p:cNvSpPr>
          <p:nvPr>
            <p:ph idx="1"/>
          </p:nvPr>
        </p:nvSpPr>
        <p:spPr>
          <a:xfrm>
            <a:off x="5081514" y="777767"/>
            <a:ext cx="6907285" cy="5805597"/>
          </a:xfrm>
        </p:spPr>
        <p:txBody>
          <a:bodyPr/>
          <a:lstStyle/>
          <a:p>
            <a:r>
              <a:rPr lang="en-GB" dirty="0"/>
              <a:t>Backward region</a:t>
            </a:r>
          </a:p>
          <a:p>
            <a:pPr lvl="1"/>
            <a:r>
              <a:rPr lang="en-GB" sz="1600" dirty="0"/>
              <a:t>Five silicon disks, 10 um pixel pitch</a:t>
            </a:r>
          </a:p>
          <a:p>
            <a:pPr lvl="1"/>
            <a:r>
              <a:rPr lang="en-GB" sz="1600" dirty="0"/>
              <a:t>Disks 1 to 3 in the same position as all-silicon</a:t>
            </a:r>
          </a:p>
          <a:p>
            <a:pPr lvl="1"/>
            <a:r>
              <a:rPr lang="en-GB" sz="1600" dirty="0"/>
              <a:t>Disk 5 at -145 cm* (was -121cm in all-silicon)</a:t>
            </a:r>
          </a:p>
          <a:p>
            <a:pPr lvl="2"/>
            <a:r>
              <a:rPr lang="en-GB" sz="1600" dirty="0"/>
              <a:t>Better </a:t>
            </a:r>
            <a:r>
              <a:rPr lang="en-GB" sz="1600" dirty="0" err="1"/>
              <a:t>Bdl</a:t>
            </a:r>
            <a:endParaRPr lang="en-GB" sz="1600" dirty="0"/>
          </a:p>
          <a:p>
            <a:pPr lvl="2"/>
            <a:r>
              <a:rPr lang="en-GB" sz="1600" dirty="0"/>
              <a:t>Increased the </a:t>
            </a:r>
            <a:r>
              <a:rPr lang="en-GB" sz="1600" dirty="0" err="1"/>
              <a:t>pseudorapidity</a:t>
            </a:r>
            <a:r>
              <a:rPr lang="en-GB" sz="1600" dirty="0"/>
              <a:t> coverage</a:t>
            </a:r>
          </a:p>
          <a:p>
            <a:pPr lvl="1"/>
            <a:r>
              <a:rPr lang="en-GB" sz="1600" dirty="0"/>
              <a:t>Disk 4 equidistant from 3 and 5</a:t>
            </a:r>
          </a:p>
          <a:p>
            <a:pPr lvl="1"/>
            <a:r>
              <a:rPr lang="en-GB" sz="1600" dirty="0"/>
              <a:t>2x GEM rings to increase number of points in 1.1 &lt; |eta| &lt; 1.7 </a:t>
            </a:r>
          </a:p>
          <a:p>
            <a:pPr lvl="2"/>
            <a:r>
              <a:rPr lang="en-GB" sz="1600" dirty="0"/>
              <a:t>Z position chose to cap / close up the MPGD barrel and the overall tracking volume</a:t>
            </a:r>
          </a:p>
          <a:p>
            <a:pPr lvl="2"/>
            <a:r>
              <a:rPr lang="en-GB" sz="1600" dirty="0"/>
              <a:t>No overlap needed between Si and GEM</a:t>
            </a:r>
          </a:p>
          <a:p>
            <a:pPr lvl="1"/>
            <a:endParaRPr lang="en-GB" dirty="0"/>
          </a:p>
        </p:txBody>
      </p:sp>
      <p:pic>
        <p:nvPicPr>
          <p:cNvPr id="4" name="Picture 3">
            <a:extLst>
              <a:ext uri="{FF2B5EF4-FFF2-40B4-BE49-F238E27FC236}">
                <a16:creationId xmlns:a16="http://schemas.microsoft.com/office/drawing/2014/main" xmlns="" id="{C7726BE5-2772-A041-AA51-0A5A396AF440}"/>
              </a:ext>
            </a:extLst>
          </p:cNvPr>
          <p:cNvPicPr>
            <a:picLocks noChangeAspect="1"/>
          </p:cNvPicPr>
          <p:nvPr/>
        </p:nvPicPr>
        <p:blipFill>
          <a:blip r:embed="rId2"/>
          <a:stretch>
            <a:fillRect/>
          </a:stretch>
        </p:blipFill>
        <p:spPr>
          <a:xfrm>
            <a:off x="21861" y="1522940"/>
            <a:ext cx="5244220" cy="3933165"/>
          </a:xfrm>
          <a:prstGeom prst="rect">
            <a:avLst/>
          </a:prstGeom>
        </p:spPr>
      </p:pic>
      <p:graphicFrame>
        <p:nvGraphicFramePr>
          <p:cNvPr id="5" name="Table 4">
            <a:extLst>
              <a:ext uri="{FF2B5EF4-FFF2-40B4-BE49-F238E27FC236}">
                <a16:creationId xmlns:a16="http://schemas.microsoft.com/office/drawing/2014/main" xmlns="" id="{481A2DAE-4D95-414E-84AA-577F56E07429}"/>
              </a:ext>
            </a:extLst>
          </p:cNvPr>
          <p:cNvGraphicFramePr>
            <a:graphicFrameLocks noGrp="1"/>
          </p:cNvGraphicFramePr>
          <p:nvPr>
            <p:extLst>
              <p:ext uri="{D42A27DB-BD31-4B8C-83A1-F6EECF244321}">
                <p14:modId xmlns:p14="http://schemas.microsoft.com/office/powerpoint/2010/main" val="1687271772"/>
              </p:ext>
            </p:extLst>
          </p:nvPr>
        </p:nvGraphicFramePr>
        <p:xfrm>
          <a:off x="5648446" y="4288474"/>
          <a:ext cx="5232400" cy="1391285"/>
        </p:xfrm>
        <a:graphic>
          <a:graphicData uri="http://schemas.openxmlformats.org/drawingml/2006/table">
            <a:tbl>
              <a:tblPr>
                <a:tableStyleId>{5C22544A-7EE6-4342-B048-85BDC9FD1C3A}</a:tableStyleId>
              </a:tblPr>
              <a:tblGrid>
                <a:gridCol w="1053296">
                  <a:extLst>
                    <a:ext uri="{9D8B030D-6E8A-4147-A177-3AD203B41FA5}">
                      <a16:colId xmlns:a16="http://schemas.microsoft.com/office/drawing/2014/main" xmlns="" val="1482606489"/>
                    </a:ext>
                  </a:extLst>
                </a:gridCol>
                <a:gridCol w="879676">
                  <a:extLst>
                    <a:ext uri="{9D8B030D-6E8A-4147-A177-3AD203B41FA5}">
                      <a16:colId xmlns:a16="http://schemas.microsoft.com/office/drawing/2014/main" xmlns="" val="1669878311"/>
                    </a:ext>
                  </a:extLst>
                </a:gridCol>
                <a:gridCol w="1204567">
                  <a:extLst>
                    <a:ext uri="{9D8B030D-6E8A-4147-A177-3AD203B41FA5}">
                      <a16:colId xmlns:a16="http://schemas.microsoft.com/office/drawing/2014/main" xmlns="" val="2859072964"/>
                    </a:ext>
                  </a:extLst>
                </a:gridCol>
                <a:gridCol w="1267692">
                  <a:extLst>
                    <a:ext uri="{9D8B030D-6E8A-4147-A177-3AD203B41FA5}">
                      <a16:colId xmlns:a16="http://schemas.microsoft.com/office/drawing/2014/main" xmlns="" val="1963038965"/>
                    </a:ext>
                  </a:extLst>
                </a:gridCol>
                <a:gridCol w="827169">
                  <a:extLst>
                    <a:ext uri="{9D8B030D-6E8A-4147-A177-3AD203B41FA5}">
                      <a16:colId xmlns:a16="http://schemas.microsoft.com/office/drawing/2014/main" xmlns="" val="406526987"/>
                    </a:ext>
                  </a:extLst>
                </a:gridCol>
              </a:tblGrid>
              <a:tr h="266700">
                <a:tc>
                  <a:txBody>
                    <a:bodyPr/>
                    <a:lstStyle/>
                    <a:p>
                      <a:pPr algn="l" fontAlgn="b"/>
                      <a:r>
                        <a:rPr lang="en-GB" sz="1600" u="none" strike="noStrike">
                          <a:effectLst/>
                        </a:rPr>
                        <a:t>Si Disks</a:t>
                      </a:r>
                      <a:endParaRPr lang="en-GB" sz="16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200" u="none" strike="noStrike" dirty="0">
                          <a:effectLst/>
                        </a:rPr>
                        <a:t>Z Position (cm)</a:t>
                      </a:r>
                      <a:endParaRPr lang="en-GB" sz="12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GB" sz="1200" u="none" strike="noStrike">
                          <a:effectLst/>
                        </a:rPr>
                        <a:t>Inner Radius (cm)</a:t>
                      </a:r>
                      <a:endParaRPr lang="en-GB" sz="12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200" u="none" strike="noStrike">
                          <a:effectLst/>
                        </a:rPr>
                        <a:t>Outer Radius (cm)</a:t>
                      </a:r>
                      <a:endParaRPr lang="en-GB" sz="12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200" u="none" strike="noStrike" dirty="0">
                          <a:effectLst/>
                        </a:rPr>
                        <a:t>% X/X0</a:t>
                      </a:r>
                      <a:endParaRPr lang="en-GB" sz="12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627714612"/>
                  </a:ext>
                </a:extLst>
              </a:tr>
              <a:tr h="203200">
                <a:tc>
                  <a:txBody>
                    <a:bodyPr/>
                    <a:lstStyle/>
                    <a:p>
                      <a:pPr algn="l" fontAlgn="b"/>
                      <a:r>
                        <a:rPr lang="en-GB" sz="1200" u="none" strike="noStrike" dirty="0">
                          <a:effectLst/>
                        </a:rPr>
                        <a:t>Rear Disk 5</a:t>
                      </a:r>
                      <a:endParaRPr lang="en-GB"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GB" sz="1200" u="none" strike="noStrike" dirty="0">
                          <a:effectLst/>
                        </a:rPr>
                        <a:t>-145</a:t>
                      </a:r>
                      <a:endParaRPr lang="en-GB" sz="1200" b="0" i="0" u="none" strike="noStrike" dirty="0">
                        <a:solidFill>
                          <a:srgbClr val="FF0000"/>
                        </a:solidFill>
                        <a:effectLst/>
                        <a:latin typeface="Calibri" panose="020F0502020204030204" pitchFamily="34" charset="0"/>
                      </a:endParaRPr>
                    </a:p>
                  </a:txBody>
                  <a:tcPr marL="9525" marR="9525" marT="9525" marB="0" anchor="b"/>
                </a:tc>
                <a:tc>
                  <a:txBody>
                    <a:bodyPr/>
                    <a:lstStyle/>
                    <a:p>
                      <a:pPr algn="r" fontAlgn="b"/>
                      <a:endParaRPr lang="en-GB" sz="1200" b="0" i="0" u="none" strike="noStrike" dirty="0">
                        <a:solidFill>
                          <a:srgbClr val="FF0000"/>
                        </a:solidFill>
                        <a:effectLst/>
                        <a:latin typeface="Calibri" panose="020F0502020204030204" pitchFamily="34" charset="0"/>
                      </a:endParaRPr>
                    </a:p>
                  </a:txBody>
                  <a:tcPr marL="9525" marR="9525" marT="9525" marB="0" anchor="b"/>
                </a:tc>
                <a:tc>
                  <a:txBody>
                    <a:bodyPr/>
                    <a:lstStyle/>
                    <a:p>
                      <a:pPr algn="r" fontAlgn="b"/>
                      <a:r>
                        <a:rPr lang="en-GB" sz="1200" u="none" strike="noStrike">
                          <a:effectLst/>
                        </a:rPr>
                        <a:t>43.23</a:t>
                      </a:r>
                      <a:endParaRPr lang="en-GB"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200" u="none" strike="noStrike" dirty="0">
                          <a:effectLst/>
                        </a:rPr>
                        <a:t>0.24</a:t>
                      </a:r>
                      <a:endParaRPr lang="en-GB" sz="12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2315257051"/>
                  </a:ext>
                </a:extLst>
              </a:tr>
              <a:tr h="203200">
                <a:tc>
                  <a:txBody>
                    <a:bodyPr/>
                    <a:lstStyle/>
                    <a:p>
                      <a:pPr algn="l" fontAlgn="b"/>
                      <a:r>
                        <a:rPr lang="en-GB" sz="1200" u="none" strike="noStrike">
                          <a:effectLst/>
                        </a:rPr>
                        <a:t>Rear Disk 4</a:t>
                      </a:r>
                      <a:endParaRPr lang="en-GB"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200" u="none" strike="noStrike" dirty="0">
                          <a:effectLst/>
                        </a:rPr>
                        <a:t>-109</a:t>
                      </a:r>
                      <a:endParaRPr lang="en-GB" sz="1200" b="0" i="0" u="none" strike="noStrike" dirty="0">
                        <a:solidFill>
                          <a:srgbClr val="FF0000"/>
                        </a:solidFill>
                        <a:effectLst/>
                        <a:latin typeface="Calibri" panose="020F0502020204030204" pitchFamily="34" charset="0"/>
                      </a:endParaRPr>
                    </a:p>
                  </a:txBody>
                  <a:tcPr marL="9525" marR="9525" marT="9525" marB="0" anchor="b"/>
                </a:tc>
                <a:tc>
                  <a:txBody>
                    <a:bodyPr/>
                    <a:lstStyle/>
                    <a:p>
                      <a:pPr algn="r" fontAlgn="b"/>
                      <a:endParaRPr lang="en-GB" sz="1200" b="0" i="0" u="none" strike="noStrike" dirty="0">
                        <a:solidFill>
                          <a:srgbClr val="FF0000"/>
                        </a:solidFill>
                        <a:effectLst/>
                        <a:latin typeface="Calibri" panose="020F0502020204030204" pitchFamily="34" charset="0"/>
                      </a:endParaRPr>
                    </a:p>
                  </a:txBody>
                  <a:tcPr marL="9525" marR="9525" marT="9525" marB="0" anchor="b"/>
                </a:tc>
                <a:tc>
                  <a:txBody>
                    <a:bodyPr/>
                    <a:lstStyle/>
                    <a:p>
                      <a:pPr algn="r" fontAlgn="b"/>
                      <a:r>
                        <a:rPr lang="en-GB" sz="1200" u="none" strike="noStrike">
                          <a:effectLst/>
                        </a:rPr>
                        <a:t>43.23</a:t>
                      </a:r>
                      <a:endParaRPr lang="en-GB"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200" u="none" strike="noStrike" dirty="0">
                          <a:effectLst/>
                        </a:rPr>
                        <a:t>0.24</a:t>
                      </a:r>
                      <a:endParaRPr lang="en-GB" sz="12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3575733167"/>
                  </a:ext>
                </a:extLst>
              </a:tr>
              <a:tr h="203200">
                <a:tc>
                  <a:txBody>
                    <a:bodyPr/>
                    <a:lstStyle/>
                    <a:p>
                      <a:pPr algn="l" fontAlgn="b"/>
                      <a:r>
                        <a:rPr lang="en-GB" sz="1200" u="none" strike="noStrike">
                          <a:effectLst/>
                        </a:rPr>
                        <a:t>Rear Disk 3</a:t>
                      </a:r>
                      <a:endParaRPr lang="en-GB"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200" u="none" strike="noStrike" dirty="0">
                          <a:effectLst/>
                        </a:rPr>
                        <a:t>-73</a:t>
                      </a:r>
                      <a:endParaRPr lang="en-GB"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GB" sz="1200" u="none" strike="noStrike" dirty="0">
                          <a:effectLst/>
                        </a:rPr>
                        <a:t>3.5</a:t>
                      </a:r>
                      <a:endParaRPr lang="en-GB"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GB" sz="1200" u="none" strike="noStrike">
                          <a:effectLst/>
                        </a:rPr>
                        <a:t>43.23</a:t>
                      </a:r>
                      <a:endParaRPr lang="en-GB"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200" u="none" strike="noStrike" dirty="0">
                          <a:effectLst/>
                        </a:rPr>
                        <a:t>0.24</a:t>
                      </a:r>
                      <a:endParaRPr lang="en-GB" sz="12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772092981"/>
                  </a:ext>
                </a:extLst>
              </a:tr>
              <a:tr h="203200">
                <a:tc>
                  <a:txBody>
                    <a:bodyPr/>
                    <a:lstStyle/>
                    <a:p>
                      <a:pPr algn="l" fontAlgn="b"/>
                      <a:r>
                        <a:rPr lang="en-GB" sz="1200" u="none" strike="noStrike">
                          <a:effectLst/>
                        </a:rPr>
                        <a:t>Rear Disk 2</a:t>
                      </a:r>
                      <a:endParaRPr lang="en-GB"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200" u="none" strike="noStrike" dirty="0">
                          <a:effectLst/>
                        </a:rPr>
                        <a:t>-49</a:t>
                      </a:r>
                      <a:endParaRPr lang="en-GB"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GB" sz="1200" u="none" strike="noStrike">
                          <a:effectLst/>
                        </a:rPr>
                        <a:t>3.18</a:t>
                      </a:r>
                      <a:endParaRPr lang="en-GB"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200" u="none" strike="noStrike">
                          <a:effectLst/>
                        </a:rPr>
                        <a:t>36.26</a:t>
                      </a:r>
                      <a:endParaRPr lang="en-GB"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200" u="none" strike="noStrike" dirty="0">
                          <a:effectLst/>
                        </a:rPr>
                        <a:t>0.24</a:t>
                      </a:r>
                      <a:endParaRPr lang="en-GB" sz="12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3844130719"/>
                  </a:ext>
                </a:extLst>
              </a:tr>
              <a:tr h="203200">
                <a:tc>
                  <a:txBody>
                    <a:bodyPr/>
                    <a:lstStyle/>
                    <a:p>
                      <a:pPr algn="l" fontAlgn="b"/>
                      <a:r>
                        <a:rPr lang="en-GB" sz="1200" u="none" strike="noStrike" dirty="0">
                          <a:effectLst/>
                        </a:rPr>
                        <a:t>Rear Disk 1</a:t>
                      </a:r>
                      <a:endParaRPr lang="en-GB"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GB" sz="1200" u="none" strike="noStrike" dirty="0">
                          <a:effectLst/>
                        </a:rPr>
                        <a:t>-25</a:t>
                      </a:r>
                      <a:endParaRPr lang="en-GB"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GB" sz="1200" u="none" strike="noStrike">
                          <a:effectLst/>
                        </a:rPr>
                        <a:t>3.18</a:t>
                      </a:r>
                      <a:endParaRPr lang="en-GB"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200" u="none" strike="noStrike">
                          <a:effectLst/>
                        </a:rPr>
                        <a:t>18.5</a:t>
                      </a:r>
                      <a:endParaRPr lang="en-GB"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200" u="none" strike="noStrike" dirty="0">
                          <a:effectLst/>
                        </a:rPr>
                        <a:t>0.24</a:t>
                      </a:r>
                      <a:endParaRPr lang="en-GB" sz="12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968746848"/>
                  </a:ext>
                </a:extLst>
              </a:tr>
            </a:tbl>
          </a:graphicData>
        </a:graphic>
      </p:graphicFrame>
      <p:graphicFrame>
        <p:nvGraphicFramePr>
          <p:cNvPr id="6" name="Table 5">
            <a:extLst>
              <a:ext uri="{FF2B5EF4-FFF2-40B4-BE49-F238E27FC236}">
                <a16:creationId xmlns:a16="http://schemas.microsoft.com/office/drawing/2014/main" xmlns="" id="{54744F55-CD00-1746-A83C-F0EACC2A451E}"/>
              </a:ext>
            </a:extLst>
          </p:cNvPr>
          <p:cNvGraphicFramePr>
            <a:graphicFrameLocks noGrp="1"/>
          </p:cNvGraphicFramePr>
          <p:nvPr>
            <p:extLst>
              <p:ext uri="{D42A27DB-BD31-4B8C-83A1-F6EECF244321}">
                <p14:modId xmlns:p14="http://schemas.microsoft.com/office/powerpoint/2010/main" val="3826382237"/>
              </p:ext>
            </p:extLst>
          </p:nvPr>
        </p:nvGraphicFramePr>
        <p:xfrm>
          <a:off x="5648446" y="5790326"/>
          <a:ext cx="6019814" cy="903605"/>
        </p:xfrm>
        <a:graphic>
          <a:graphicData uri="http://schemas.openxmlformats.org/drawingml/2006/table">
            <a:tbl>
              <a:tblPr>
                <a:tableStyleId>{5C22544A-7EE6-4342-B048-85BDC9FD1C3A}</a:tableStyleId>
              </a:tblPr>
              <a:tblGrid>
                <a:gridCol w="1046386">
                  <a:extLst>
                    <a:ext uri="{9D8B030D-6E8A-4147-A177-3AD203B41FA5}">
                      <a16:colId xmlns:a16="http://schemas.microsoft.com/office/drawing/2014/main" xmlns="" val="1482606489"/>
                    </a:ext>
                  </a:extLst>
                </a:gridCol>
                <a:gridCol w="873905">
                  <a:extLst>
                    <a:ext uri="{9D8B030D-6E8A-4147-A177-3AD203B41FA5}">
                      <a16:colId xmlns:a16="http://schemas.microsoft.com/office/drawing/2014/main" xmlns="" val="1669878311"/>
                    </a:ext>
                  </a:extLst>
                </a:gridCol>
                <a:gridCol w="1196664">
                  <a:extLst>
                    <a:ext uri="{9D8B030D-6E8A-4147-A177-3AD203B41FA5}">
                      <a16:colId xmlns:a16="http://schemas.microsoft.com/office/drawing/2014/main" xmlns="" val="2859072964"/>
                    </a:ext>
                  </a:extLst>
                </a:gridCol>
                <a:gridCol w="1135910">
                  <a:extLst>
                    <a:ext uri="{9D8B030D-6E8A-4147-A177-3AD203B41FA5}">
                      <a16:colId xmlns:a16="http://schemas.microsoft.com/office/drawing/2014/main" xmlns="" val="1963038965"/>
                    </a:ext>
                  </a:extLst>
                </a:gridCol>
                <a:gridCol w="731151">
                  <a:extLst>
                    <a:ext uri="{9D8B030D-6E8A-4147-A177-3AD203B41FA5}">
                      <a16:colId xmlns:a16="http://schemas.microsoft.com/office/drawing/2014/main" xmlns="" val="406526987"/>
                    </a:ext>
                  </a:extLst>
                </a:gridCol>
                <a:gridCol w="1035798">
                  <a:extLst>
                    <a:ext uri="{9D8B030D-6E8A-4147-A177-3AD203B41FA5}">
                      <a16:colId xmlns:a16="http://schemas.microsoft.com/office/drawing/2014/main" xmlns="" val="4233661480"/>
                    </a:ext>
                  </a:extLst>
                </a:gridCol>
              </a:tblGrid>
              <a:tr h="266700">
                <a:tc>
                  <a:txBody>
                    <a:bodyPr/>
                    <a:lstStyle/>
                    <a:p>
                      <a:pPr algn="l" fontAlgn="b"/>
                      <a:r>
                        <a:rPr lang="en-GB" sz="1600" u="none" strike="noStrike" dirty="0">
                          <a:effectLst/>
                        </a:rPr>
                        <a:t>GEM Rings</a:t>
                      </a:r>
                      <a:endParaRPr lang="en-GB"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GB" sz="1200" u="none" strike="noStrike" dirty="0">
                          <a:effectLst/>
                        </a:rPr>
                        <a:t>Z Position (cm)</a:t>
                      </a:r>
                      <a:endParaRPr lang="en-GB" sz="12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GB" sz="1200" u="none" strike="noStrike" dirty="0">
                          <a:effectLst/>
                        </a:rPr>
                        <a:t>Inner Radius (cm)</a:t>
                      </a:r>
                      <a:endParaRPr lang="en-GB" sz="12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GB" sz="1200" u="none" strike="noStrike" dirty="0">
                          <a:effectLst/>
                        </a:rPr>
                        <a:t>Outer Radius (cm)</a:t>
                      </a:r>
                      <a:endParaRPr lang="en-GB" sz="12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GB" sz="1200" u="none" strike="noStrike" dirty="0">
                          <a:effectLst/>
                        </a:rPr>
                        <a:t>% X/X0</a:t>
                      </a:r>
                      <a:endParaRPr lang="en-GB" sz="12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GB" sz="1200" u="none" strike="noStrike" kern="1200" dirty="0">
                          <a:solidFill>
                            <a:schemeClr val="dk1"/>
                          </a:solidFill>
                          <a:effectLst/>
                          <a:latin typeface="+mn-lt"/>
                          <a:ea typeface="+mn-ea"/>
                          <a:cs typeface="+mn-cs"/>
                        </a:rPr>
                        <a:t>Resolution [um]**</a:t>
                      </a:r>
                    </a:p>
                  </a:txBody>
                  <a:tcPr marL="9525" marR="9525" marT="9525" marB="0" anchor="b"/>
                </a:tc>
                <a:extLst>
                  <a:ext uri="{0D108BD9-81ED-4DB2-BD59-A6C34878D82A}">
                    <a16:rowId xmlns:a16="http://schemas.microsoft.com/office/drawing/2014/main" xmlns="" val="1627714612"/>
                  </a:ext>
                </a:extLst>
              </a:tr>
              <a:tr h="203200">
                <a:tc>
                  <a:txBody>
                    <a:bodyPr/>
                    <a:lstStyle/>
                    <a:p>
                      <a:pPr algn="l" fontAlgn="b"/>
                      <a:r>
                        <a:rPr lang="en-GB" sz="1200" u="none" strike="noStrike" dirty="0">
                          <a:effectLst/>
                        </a:rPr>
                        <a:t>Rear Disk 1</a:t>
                      </a:r>
                      <a:endParaRPr lang="en-GB"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GB" sz="1200" b="0" i="0" u="none" strike="noStrike" dirty="0">
                          <a:solidFill>
                            <a:schemeClr val="tx1"/>
                          </a:solidFill>
                          <a:effectLst/>
                          <a:latin typeface="Calibri" panose="020F0502020204030204" pitchFamily="34" charset="0"/>
                        </a:rPr>
                        <a:t>-102</a:t>
                      </a:r>
                    </a:p>
                  </a:txBody>
                  <a:tcPr marL="9525" marR="9525" marT="9525" marB="0" anchor="b"/>
                </a:tc>
                <a:tc>
                  <a:txBody>
                    <a:bodyPr/>
                    <a:lstStyle/>
                    <a:p>
                      <a:pPr algn="r" fontAlgn="b"/>
                      <a:r>
                        <a:rPr lang="en-GB" sz="1200" b="0" i="0" u="none" strike="noStrike" dirty="0">
                          <a:solidFill>
                            <a:schemeClr val="tx1"/>
                          </a:solidFill>
                          <a:effectLst/>
                          <a:latin typeface="Calibri" panose="020F0502020204030204" pitchFamily="34" charset="0"/>
                        </a:rPr>
                        <a:t>43.5</a:t>
                      </a:r>
                    </a:p>
                  </a:txBody>
                  <a:tcPr marL="9525" marR="9525" marT="9525" marB="0" anchor="b"/>
                </a:tc>
                <a:tc>
                  <a:txBody>
                    <a:bodyPr/>
                    <a:lstStyle/>
                    <a:p>
                      <a:pPr algn="r" fontAlgn="b"/>
                      <a:r>
                        <a:rPr lang="en-GB" sz="1200" b="0" i="0" u="none" strike="noStrike" dirty="0">
                          <a:solidFill>
                            <a:schemeClr val="tx1"/>
                          </a:solidFill>
                          <a:effectLst/>
                          <a:latin typeface="Calibri" panose="020F0502020204030204" pitchFamily="34" charset="0"/>
                        </a:rPr>
                        <a:t>75.5</a:t>
                      </a:r>
                    </a:p>
                  </a:txBody>
                  <a:tcPr marL="9525" marR="9525" marT="9525" marB="0" anchor="b"/>
                </a:tc>
                <a:tc>
                  <a:txBody>
                    <a:bodyPr/>
                    <a:lstStyle/>
                    <a:p>
                      <a:pPr algn="r" fontAlgn="b"/>
                      <a:r>
                        <a:rPr lang="en-GB" sz="1200" u="none" strike="noStrike" kern="1200" dirty="0">
                          <a:solidFill>
                            <a:schemeClr val="dk1"/>
                          </a:solidFill>
                          <a:effectLst/>
                          <a:latin typeface="+mn-lt"/>
                          <a:ea typeface="+mn-ea"/>
                          <a:cs typeface="+mn-cs"/>
                        </a:rPr>
                        <a:t>0.4</a:t>
                      </a:r>
                    </a:p>
                  </a:txBody>
                  <a:tcPr marL="9525" marR="9525" marT="9525" marB="0" anchor="b"/>
                </a:tc>
                <a:tc>
                  <a:txBody>
                    <a:bodyPr/>
                    <a:lstStyle/>
                    <a:p>
                      <a:pPr marL="0" algn="r" defTabSz="457200" rtl="0" eaLnBrk="1" fontAlgn="b" latinLnBrk="0" hangingPunct="1"/>
                      <a:r>
                        <a:rPr lang="en-GB" sz="1200" u="none" strike="noStrike" kern="1200" dirty="0">
                          <a:solidFill>
                            <a:schemeClr val="dk1"/>
                          </a:solidFill>
                          <a:effectLst/>
                          <a:latin typeface="+mn-lt"/>
                          <a:ea typeface="+mn-ea"/>
                          <a:cs typeface="+mn-cs"/>
                        </a:rPr>
                        <a:t>250 x 50</a:t>
                      </a:r>
                    </a:p>
                  </a:txBody>
                  <a:tcPr marL="9525" marR="9525" marT="9525" marB="0" anchor="b"/>
                </a:tc>
                <a:extLst>
                  <a:ext uri="{0D108BD9-81ED-4DB2-BD59-A6C34878D82A}">
                    <a16:rowId xmlns:a16="http://schemas.microsoft.com/office/drawing/2014/main" xmlns="" val="2315257051"/>
                  </a:ext>
                </a:extLst>
              </a:tr>
              <a:tr h="203200">
                <a:tc>
                  <a:txBody>
                    <a:bodyPr/>
                    <a:lstStyle/>
                    <a:p>
                      <a:pPr algn="l" fontAlgn="b"/>
                      <a:r>
                        <a:rPr lang="en-GB" sz="1200" u="none" strike="noStrike" dirty="0">
                          <a:effectLst/>
                        </a:rPr>
                        <a:t>Rear Disk 2</a:t>
                      </a:r>
                      <a:endParaRPr lang="en-GB"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GB" sz="1200" b="0" i="0" u="none" strike="noStrike" dirty="0">
                          <a:solidFill>
                            <a:schemeClr val="tx1"/>
                          </a:solidFill>
                          <a:effectLst/>
                          <a:latin typeface="Calibri" panose="020F0502020204030204" pitchFamily="34" charset="0"/>
                        </a:rPr>
                        <a:t>-144.5</a:t>
                      </a:r>
                    </a:p>
                  </a:txBody>
                  <a:tcPr marL="9525" marR="9525" marT="9525" marB="0" anchor="b"/>
                </a:tc>
                <a:tc>
                  <a:txBody>
                    <a:bodyPr/>
                    <a:lstStyle/>
                    <a:p>
                      <a:pPr algn="r" fontAlgn="b"/>
                      <a:r>
                        <a:rPr lang="en-GB" sz="1200" b="0" i="0" u="none" strike="noStrike" dirty="0">
                          <a:solidFill>
                            <a:schemeClr val="tx1"/>
                          </a:solidFill>
                          <a:effectLst/>
                          <a:latin typeface="Calibri" panose="020F0502020204030204" pitchFamily="34" charset="0"/>
                        </a:rPr>
                        <a:t>43.5</a:t>
                      </a:r>
                    </a:p>
                  </a:txBody>
                  <a:tcPr marL="9525" marR="9525" marT="9525" marB="0" anchor="b"/>
                </a:tc>
                <a:tc>
                  <a:txBody>
                    <a:bodyPr/>
                    <a:lstStyle/>
                    <a:p>
                      <a:pPr algn="r" fontAlgn="b"/>
                      <a:r>
                        <a:rPr lang="en-GB" sz="1200" b="0" i="0" u="none" strike="noStrike" dirty="0">
                          <a:solidFill>
                            <a:schemeClr val="tx1"/>
                          </a:solidFill>
                          <a:effectLst/>
                          <a:latin typeface="Calibri" panose="020F0502020204030204" pitchFamily="34" charset="0"/>
                        </a:rPr>
                        <a:t>88.5</a:t>
                      </a:r>
                    </a:p>
                  </a:txBody>
                  <a:tcPr marL="9525" marR="9525" marT="9525" marB="0" anchor="b"/>
                </a:tc>
                <a:tc>
                  <a:txBody>
                    <a:bodyPr/>
                    <a:lstStyle/>
                    <a:p>
                      <a:pPr marL="0" algn="r" defTabSz="457200" rtl="0" eaLnBrk="1" fontAlgn="b" latinLnBrk="0" hangingPunct="1"/>
                      <a:r>
                        <a:rPr lang="en-GB" sz="1200" u="none" strike="noStrike" kern="1200" dirty="0">
                          <a:solidFill>
                            <a:schemeClr val="dk1"/>
                          </a:solidFill>
                          <a:effectLst/>
                          <a:latin typeface="+mn-lt"/>
                          <a:ea typeface="+mn-ea"/>
                          <a:cs typeface="+mn-cs"/>
                        </a:rPr>
                        <a:t>0.4</a:t>
                      </a:r>
                    </a:p>
                  </a:txBody>
                  <a:tcPr marL="9525" marR="9525" marT="9525" marB="0" anchor="b"/>
                </a:tc>
                <a:tc>
                  <a:txBody>
                    <a:bodyPr/>
                    <a:lstStyle/>
                    <a:p>
                      <a:pPr marL="0" marR="0" lvl="0" indent="0" algn="r" defTabSz="457200" rtl="0" eaLnBrk="1" fontAlgn="b" latinLnBrk="0" hangingPunct="1">
                        <a:lnSpc>
                          <a:spcPct val="100000"/>
                        </a:lnSpc>
                        <a:spcBef>
                          <a:spcPts val="0"/>
                        </a:spcBef>
                        <a:spcAft>
                          <a:spcPts val="0"/>
                        </a:spcAft>
                        <a:buClrTx/>
                        <a:buSzTx/>
                        <a:buFontTx/>
                        <a:buNone/>
                        <a:tabLst/>
                        <a:defRPr/>
                      </a:pPr>
                      <a:r>
                        <a:rPr lang="en-GB" sz="1200" u="none" strike="noStrike" kern="1200" dirty="0">
                          <a:solidFill>
                            <a:schemeClr val="dk1"/>
                          </a:solidFill>
                          <a:effectLst/>
                          <a:latin typeface="+mn-lt"/>
                          <a:ea typeface="+mn-ea"/>
                          <a:cs typeface="+mn-cs"/>
                        </a:rPr>
                        <a:t>250 x 50</a:t>
                      </a:r>
                    </a:p>
                  </a:txBody>
                  <a:tcPr marL="9525" marR="9525" marT="9525" marB="0" anchor="b"/>
                </a:tc>
                <a:extLst>
                  <a:ext uri="{0D108BD9-81ED-4DB2-BD59-A6C34878D82A}">
                    <a16:rowId xmlns:a16="http://schemas.microsoft.com/office/drawing/2014/main" xmlns="" val="3575733167"/>
                  </a:ext>
                </a:extLst>
              </a:tr>
            </a:tbl>
          </a:graphicData>
        </a:graphic>
      </p:graphicFrame>
      <p:sp>
        <p:nvSpPr>
          <p:cNvPr id="7" name="Rectangle 6">
            <a:extLst>
              <a:ext uri="{FF2B5EF4-FFF2-40B4-BE49-F238E27FC236}">
                <a16:creationId xmlns:a16="http://schemas.microsoft.com/office/drawing/2014/main" xmlns="" id="{A979B045-FB0C-F948-88F4-BC6A63349DC2}"/>
              </a:ext>
            </a:extLst>
          </p:cNvPr>
          <p:cNvSpPr/>
          <p:nvPr/>
        </p:nvSpPr>
        <p:spPr bwMode="auto">
          <a:xfrm rot="19493083">
            <a:off x="2697519" y="2187923"/>
            <a:ext cx="1795749" cy="1705723"/>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600" b="0" i="0" u="none" strike="noStrike" cap="none" normalizeH="0" baseline="0">
              <a:ln>
                <a:noFill/>
              </a:ln>
              <a:solidFill>
                <a:schemeClr val="tx1"/>
              </a:solidFill>
              <a:effectLst/>
              <a:latin typeface="Lucida Sans" charset="0"/>
            </a:endParaRPr>
          </a:p>
        </p:txBody>
      </p:sp>
      <p:sp>
        <p:nvSpPr>
          <p:cNvPr id="8" name="TextBox 7">
            <a:extLst>
              <a:ext uri="{FF2B5EF4-FFF2-40B4-BE49-F238E27FC236}">
                <a16:creationId xmlns:a16="http://schemas.microsoft.com/office/drawing/2014/main" xmlns="" id="{CFFD7534-78F5-2545-B496-7A9313321BEB}"/>
              </a:ext>
            </a:extLst>
          </p:cNvPr>
          <p:cNvSpPr txBox="1"/>
          <p:nvPr/>
        </p:nvSpPr>
        <p:spPr>
          <a:xfrm>
            <a:off x="681181" y="5366049"/>
            <a:ext cx="3741013" cy="1077218"/>
          </a:xfrm>
          <a:prstGeom prst="rect">
            <a:avLst/>
          </a:prstGeom>
          <a:noFill/>
        </p:spPr>
        <p:txBody>
          <a:bodyPr wrap="square" rtlCol="0">
            <a:spAutoFit/>
          </a:bodyPr>
          <a:lstStyle/>
          <a:p>
            <a:r>
              <a:rPr lang="en-GB" sz="1600" b="0" dirty="0"/>
              <a:t>* -150 cm should be possible, checking position of </a:t>
            </a:r>
            <a:r>
              <a:rPr lang="en-GB" sz="1600" b="0" dirty="0" err="1"/>
              <a:t>mRICH</a:t>
            </a:r>
            <a:endParaRPr lang="en-GB" sz="1600" b="0" dirty="0"/>
          </a:p>
          <a:p>
            <a:r>
              <a:rPr lang="en-GB" sz="1600" b="0" dirty="0"/>
              <a:t>** Resolution can be improved for this small size GEMs</a:t>
            </a:r>
          </a:p>
        </p:txBody>
      </p:sp>
    </p:spTree>
    <p:extLst>
      <p:ext uri="{BB962C8B-B14F-4D97-AF65-F5344CB8AC3E}">
        <p14:creationId xmlns:p14="http://schemas.microsoft.com/office/powerpoint/2010/main" val="37857482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64A9A2D-0115-9640-B57C-6A59D912E325}"/>
              </a:ext>
            </a:extLst>
          </p:cNvPr>
          <p:cNvSpPr>
            <a:spLocks noGrp="1"/>
          </p:cNvSpPr>
          <p:nvPr>
            <p:ph type="title"/>
          </p:nvPr>
        </p:nvSpPr>
        <p:spPr/>
        <p:txBody>
          <a:bodyPr/>
          <a:lstStyle/>
          <a:p>
            <a:r>
              <a:rPr lang="en-GB" dirty="0"/>
              <a:t>Forward/backward regions: new configuration</a:t>
            </a:r>
          </a:p>
        </p:txBody>
      </p:sp>
      <p:sp>
        <p:nvSpPr>
          <p:cNvPr id="3" name="Content Placeholder 2">
            <a:extLst>
              <a:ext uri="{FF2B5EF4-FFF2-40B4-BE49-F238E27FC236}">
                <a16:creationId xmlns:a16="http://schemas.microsoft.com/office/drawing/2014/main" xmlns="" id="{9A585C45-1D0F-DC41-800D-7F3F69F40FAF}"/>
              </a:ext>
            </a:extLst>
          </p:cNvPr>
          <p:cNvSpPr>
            <a:spLocks noGrp="1"/>
          </p:cNvSpPr>
          <p:nvPr>
            <p:ph idx="1"/>
          </p:nvPr>
        </p:nvSpPr>
        <p:spPr>
          <a:xfrm>
            <a:off x="5058136" y="777767"/>
            <a:ext cx="6930663" cy="5805597"/>
          </a:xfrm>
        </p:spPr>
        <p:txBody>
          <a:bodyPr/>
          <a:lstStyle/>
          <a:p>
            <a:r>
              <a:rPr lang="en-GB" dirty="0"/>
              <a:t>Forward region</a:t>
            </a:r>
          </a:p>
          <a:p>
            <a:pPr lvl="1"/>
            <a:r>
              <a:rPr lang="en-GB" sz="1600" dirty="0"/>
              <a:t>Six silicon disks, 10 um pixel pitch</a:t>
            </a:r>
          </a:p>
          <a:p>
            <a:pPr lvl="1"/>
            <a:r>
              <a:rPr lang="en-GB" sz="1600" dirty="0"/>
              <a:t>Disks 1 to 3 in the same position as all-silicon</a:t>
            </a:r>
          </a:p>
          <a:p>
            <a:pPr lvl="1"/>
            <a:r>
              <a:rPr lang="en-GB" sz="1600" dirty="0"/>
              <a:t>Disk 6 at +165* cm (was +121cm in all-silicon)</a:t>
            </a:r>
          </a:p>
          <a:p>
            <a:pPr lvl="2"/>
            <a:r>
              <a:rPr lang="en-GB" sz="1600" dirty="0"/>
              <a:t>Better </a:t>
            </a:r>
            <a:r>
              <a:rPr lang="en-GB" sz="1600" dirty="0" err="1"/>
              <a:t>Bdl</a:t>
            </a:r>
            <a:endParaRPr lang="en-GB" sz="1600" dirty="0"/>
          </a:p>
          <a:p>
            <a:pPr lvl="2"/>
            <a:r>
              <a:rPr lang="en-GB" sz="1600" dirty="0"/>
              <a:t>Increased the </a:t>
            </a:r>
            <a:r>
              <a:rPr lang="en-GB" sz="1600" dirty="0" err="1"/>
              <a:t>pseudorapidity</a:t>
            </a:r>
            <a:r>
              <a:rPr lang="en-GB" sz="1600" dirty="0"/>
              <a:t> coverage</a:t>
            </a:r>
          </a:p>
          <a:p>
            <a:pPr lvl="1"/>
            <a:r>
              <a:rPr lang="en-GB" sz="1600" dirty="0"/>
              <a:t>Disks 3 to 6 equidistant</a:t>
            </a:r>
          </a:p>
          <a:p>
            <a:pPr lvl="1"/>
            <a:r>
              <a:rPr lang="en-GB" sz="1600" dirty="0"/>
              <a:t>2x GEM rings to increase number of points in 1.1 &lt; |eta| &lt; 1.7</a:t>
            </a:r>
          </a:p>
          <a:p>
            <a:pPr lvl="2"/>
            <a:r>
              <a:rPr lang="en-GB" sz="1600" dirty="0"/>
              <a:t>Z position chose to cap / close up the MPGD barrel and the overall tracking volume</a:t>
            </a:r>
          </a:p>
          <a:p>
            <a:pPr lvl="2"/>
            <a:r>
              <a:rPr lang="en-GB" sz="1600" dirty="0"/>
              <a:t>No overlap needed between Si </a:t>
            </a:r>
            <a:r>
              <a:rPr lang="en-GB" sz="1600"/>
              <a:t>and GEM</a:t>
            </a:r>
            <a:endParaRPr lang="en-GB" sz="1600" dirty="0"/>
          </a:p>
          <a:p>
            <a:pPr lvl="2"/>
            <a:endParaRPr lang="en-GB" dirty="0"/>
          </a:p>
        </p:txBody>
      </p:sp>
      <p:pic>
        <p:nvPicPr>
          <p:cNvPr id="4" name="Picture 3">
            <a:extLst>
              <a:ext uri="{FF2B5EF4-FFF2-40B4-BE49-F238E27FC236}">
                <a16:creationId xmlns:a16="http://schemas.microsoft.com/office/drawing/2014/main" xmlns="" id="{C7726BE5-2772-A041-AA51-0A5A396AF440}"/>
              </a:ext>
            </a:extLst>
          </p:cNvPr>
          <p:cNvPicPr>
            <a:picLocks noChangeAspect="1"/>
          </p:cNvPicPr>
          <p:nvPr/>
        </p:nvPicPr>
        <p:blipFill>
          <a:blip r:embed="rId2"/>
          <a:stretch>
            <a:fillRect/>
          </a:stretch>
        </p:blipFill>
        <p:spPr>
          <a:xfrm>
            <a:off x="203200" y="1462417"/>
            <a:ext cx="5244220" cy="3933165"/>
          </a:xfrm>
          <a:prstGeom prst="rect">
            <a:avLst/>
          </a:prstGeom>
        </p:spPr>
      </p:pic>
      <p:graphicFrame>
        <p:nvGraphicFramePr>
          <p:cNvPr id="5" name="Table 4">
            <a:extLst>
              <a:ext uri="{FF2B5EF4-FFF2-40B4-BE49-F238E27FC236}">
                <a16:creationId xmlns:a16="http://schemas.microsoft.com/office/drawing/2014/main" xmlns="" id="{481A2DAE-4D95-414E-84AA-577F56E07429}"/>
              </a:ext>
            </a:extLst>
          </p:cNvPr>
          <p:cNvGraphicFramePr>
            <a:graphicFrameLocks noGrp="1"/>
          </p:cNvGraphicFramePr>
          <p:nvPr>
            <p:extLst>
              <p:ext uri="{D42A27DB-BD31-4B8C-83A1-F6EECF244321}">
                <p14:modId xmlns:p14="http://schemas.microsoft.com/office/powerpoint/2010/main" val="3420669226"/>
              </p:ext>
            </p:extLst>
          </p:nvPr>
        </p:nvGraphicFramePr>
        <p:xfrm>
          <a:off x="5566591" y="4354958"/>
          <a:ext cx="5232400" cy="1594485"/>
        </p:xfrm>
        <a:graphic>
          <a:graphicData uri="http://schemas.openxmlformats.org/drawingml/2006/table">
            <a:tbl>
              <a:tblPr>
                <a:tableStyleId>{5C22544A-7EE6-4342-B048-85BDC9FD1C3A}</a:tableStyleId>
              </a:tblPr>
              <a:tblGrid>
                <a:gridCol w="1053296">
                  <a:extLst>
                    <a:ext uri="{9D8B030D-6E8A-4147-A177-3AD203B41FA5}">
                      <a16:colId xmlns:a16="http://schemas.microsoft.com/office/drawing/2014/main" xmlns="" val="1482606489"/>
                    </a:ext>
                  </a:extLst>
                </a:gridCol>
                <a:gridCol w="879676">
                  <a:extLst>
                    <a:ext uri="{9D8B030D-6E8A-4147-A177-3AD203B41FA5}">
                      <a16:colId xmlns:a16="http://schemas.microsoft.com/office/drawing/2014/main" xmlns="" val="1669878311"/>
                    </a:ext>
                  </a:extLst>
                </a:gridCol>
                <a:gridCol w="1204567">
                  <a:extLst>
                    <a:ext uri="{9D8B030D-6E8A-4147-A177-3AD203B41FA5}">
                      <a16:colId xmlns:a16="http://schemas.microsoft.com/office/drawing/2014/main" xmlns="" val="2859072964"/>
                    </a:ext>
                  </a:extLst>
                </a:gridCol>
                <a:gridCol w="1267692">
                  <a:extLst>
                    <a:ext uri="{9D8B030D-6E8A-4147-A177-3AD203B41FA5}">
                      <a16:colId xmlns:a16="http://schemas.microsoft.com/office/drawing/2014/main" xmlns="" val="1963038965"/>
                    </a:ext>
                  </a:extLst>
                </a:gridCol>
                <a:gridCol w="827169">
                  <a:extLst>
                    <a:ext uri="{9D8B030D-6E8A-4147-A177-3AD203B41FA5}">
                      <a16:colId xmlns:a16="http://schemas.microsoft.com/office/drawing/2014/main" xmlns="" val="406526987"/>
                    </a:ext>
                  </a:extLst>
                </a:gridCol>
              </a:tblGrid>
              <a:tr h="266700">
                <a:tc>
                  <a:txBody>
                    <a:bodyPr/>
                    <a:lstStyle/>
                    <a:p>
                      <a:pPr algn="l" fontAlgn="b"/>
                      <a:r>
                        <a:rPr lang="en-GB" sz="1600" u="none" strike="noStrike">
                          <a:effectLst/>
                        </a:rPr>
                        <a:t>Si Disks</a:t>
                      </a:r>
                      <a:endParaRPr lang="en-GB" sz="16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200" u="none" strike="noStrike">
                          <a:effectLst/>
                        </a:rPr>
                        <a:t>Z Position (cm)</a:t>
                      </a:r>
                      <a:endParaRPr lang="en-GB" sz="12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200" u="none" strike="noStrike" dirty="0">
                          <a:effectLst/>
                        </a:rPr>
                        <a:t>Inner Radius (cm)</a:t>
                      </a:r>
                      <a:endParaRPr lang="en-GB" sz="12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GB" sz="1200" u="none" strike="noStrike">
                          <a:effectLst/>
                        </a:rPr>
                        <a:t>Outer Radius (cm)</a:t>
                      </a:r>
                      <a:endParaRPr lang="en-GB" sz="12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200" u="none" strike="noStrike" dirty="0">
                          <a:effectLst/>
                        </a:rPr>
                        <a:t>% X/X0</a:t>
                      </a:r>
                      <a:endParaRPr lang="en-GB" sz="12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627714612"/>
                  </a:ext>
                </a:extLst>
              </a:tr>
              <a:tr h="203200">
                <a:tc>
                  <a:txBody>
                    <a:bodyPr/>
                    <a:lstStyle/>
                    <a:p>
                      <a:pPr algn="l" fontAlgn="b"/>
                      <a:r>
                        <a:rPr lang="en-GB" sz="1200" u="none" strike="noStrike" dirty="0" err="1">
                          <a:effectLst/>
                        </a:rPr>
                        <a:t>Fwd</a:t>
                      </a:r>
                      <a:r>
                        <a:rPr lang="en-GB" sz="1200" u="none" strike="noStrike" dirty="0">
                          <a:effectLst/>
                        </a:rPr>
                        <a:t> Disk 6</a:t>
                      </a:r>
                      <a:endParaRPr lang="en-GB" sz="1200" b="0" i="0" u="none" strike="noStrike" dirty="0">
                        <a:solidFill>
                          <a:srgbClr val="000000"/>
                        </a:solidFill>
                        <a:effectLst/>
                        <a:latin typeface="Calibri" panose="020F0502020204030204" pitchFamily="34" charset="0"/>
                      </a:endParaRPr>
                    </a:p>
                  </a:txBody>
                  <a:tcPr marL="9525" marR="9525" marT="9525" marB="0" anchor="b"/>
                </a:tc>
                <a:tc>
                  <a:txBody>
                    <a:bodyPr/>
                    <a:lstStyle/>
                    <a:p>
                      <a:pPr marL="0" marR="0" lvl="0" indent="0" algn="r" defTabSz="457200" rtl="0" eaLnBrk="1" fontAlgn="b"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Lucida Sans"/>
                          <a:ea typeface="+mn-ea"/>
                          <a:cs typeface="+mn-cs"/>
                        </a:rPr>
                        <a:t>165</a:t>
                      </a:r>
                      <a:endParaRPr kumimoji="0" lang="en-GB"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9525" marR="9525" marT="9525" marB="0" anchor="b"/>
                </a:tc>
                <a:tc>
                  <a:txBody>
                    <a:bodyPr/>
                    <a:lstStyle/>
                    <a:p>
                      <a:pPr marL="0" marR="0" lvl="0" indent="0" algn="r" defTabSz="457200" rtl="0" eaLnBrk="1" fontAlgn="b"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9525" marR="9525" marT="9525" marB="0" anchor="b"/>
                </a:tc>
                <a:tc>
                  <a:txBody>
                    <a:bodyPr/>
                    <a:lstStyle/>
                    <a:p>
                      <a:pPr marL="0" marR="0" lvl="0" indent="0" algn="r" defTabSz="457200" rtl="0" eaLnBrk="1" fontAlgn="b" latinLnBrk="0" hangingPunct="1">
                        <a:lnSpc>
                          <a:spcPct val="100000"/>
                        </a:lnSpc>
                        <a:spcBef>
                          <a:spcPts val="0"/>
                        </a:spcBef>
                        <a:spcAft>
                          <a:spcPts val="0"/>
                        </a:spcAft>
                        <a:buClrTx/>
                        <a:buSzTx/>
                        <a:buFontTx/>
                        <a:buNone/>
                        <a:tabLst/>
                        <a:defRPr/>
                      </a:pPr>
                      <a:r>
                        <a:rPr lang="en-GB" sz="1200" u="none" strike="noStrike" dirty="0">
                          <a:effectLst/>
                        </a:rPr>
                        <a:t>43.23</a:t>
                      </a:r>
                      <a:endParaRPr lang="en-GB"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GB" sz="1200" u="none" strike="noStrike" dirty="0">
                          <a:effectLst/>
                        </a:rPr>
                        <a:t>0.24</a:t>
                      </a:r>
                      <a:endParaRPr lang="en-GB" sz="12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489943108"/>
                  </a:ext>
                </a:extLst>
              </a:tr>
              <a:tr h="203200">
                <a:tc>
                  <a:txBody>
                    <a:bodyPr/>
                    <a:lstStyle/>
                    <a:p>
                      <a:pPr algn="l" fontAlgn="b"/>
                      <a:r>
                        <a:rPr lang="en-GB" sz="1200" u="none" strike="noStrike" dirty="0" err="1">
                          <a:effectLst/>
                        </a:rPr>
                        <a:t>Fwd</a:t>
                      </a:r>
                      <a:r>
                        <a:rPr lang="en-GB" sz="1200" u="none" strike="noStrike" dirty="0">
                          <a:effectLst/>
                        </a:rPr>
                        <a:t> Disk 5</a:t>
                      </a:r>
                      <a:endParaRPr lang="en-GB"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endParaRPr lang="en-GB" sz="1200" b="0" i="0" u="none" strike="noStrike" dirty="0">
                        <a:solidFill>
                          <a:srgbClr val="FF0000"/>
                        </a:solidFill>
                        <a:effectLst/>
                        <a:latin typeface="Calibri" panose="020F0502020204030204" pitchFamily="34" charset="0"/>
                      </a:endParaRPr>
                    </a:p>
                  </a:txBody>
                  <a:tcPr marL="9525" marR="9525" marT="9525" marB="0" anchor="b"/>
                </a:tc>
                <a:tc>
                  <a:txBody>
                    <a:bodyPr/>
                    <a:lstStyle/>
                    <a:p>
                      <a:pPr algn="r" fontAlgn="b"/>
                      <a:endParaRPr lang="en-GB" sz="1200" b="0" i="0" u="none" strike="noStrike" dirty="0">
                        <a:solidFill>
                          <a:srgbClr val="FF0000"/>
                        </a:solidFill>
                        <a:effectLst/>
                        <a:latin typeface="Calibri" panose="020F0502020204030204" pitchFamily="34" charset="0"/>
                      </a:endParaRPr>
                    </a:p>
                  </a:txBody>
                  <a:tcPr marL="9525" marR="9525" marT="9525" marB="0" anchor="b"/>
                </a:tc>
                <a:tc>
                  <a:txBody>
                    <a:bodyPr/>
                    <a:lstStyle/>
                    <a:p>
                      <a:pPr algn="r" fontAlgn="b"/>
                      <a:r>
                        <a:rPr lang="en-GB" sz="1200" u="none" strike="noStrike" dirty="0">
                          <a:effectLst/>
                        </a:rPr>
                        <a:t>43.23</a:t>
                      </a:r>
                      <a:endParaRPr lang="en-GB"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GB" sz="1200" u="none" strike="noStrike" dirty="0">
                          <a:effectLst/>
                        </a:rPr>
                        <a:t>0.24</a:t>
                      </a:r>
                      <a:endParaRPr lang="en-GB" sz="12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2315257051"/>
                  </a:ext>
                </a:extLst>
              </a:tr>
              <a:tr h="203200">
                <a:tc>
                  <a:txBody>
                    <a:bodyPr/>
                    <a:lstStyle/>
                    <a:p>
                      <a:pPr algn="l" fontAlgn="b"/>
                      <a:r>
                        <a:rPr lang="en-GB" sz="1200" u="none" strike="noStrike" dirty="0" err="1">
                          <a:effectLst/>
                        </a:rPr>
                        <a:t>Fwd</a:t>
                      </a:r>
                      <a:r>
                        <a:rPr lang="en-GB" sz="1200" u="none" strike="noStrike" dirty="0">
                          <a:effectLst/>
                        </a:rPr>
                        <a:t> Disk 4</a:t>
                      </a:r>
                      <a:endParaRPr lang="en-GB"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endParaRPr lang="en-GB" sz="1200" b="0" i="0" u="none" strike="noStrike" dirty="0">
                        <a:solidFill>
                          <a:srgbClr val="FF0000"/>
                        </a:solidFill>
                        <a:effectLst/>
                        <a:latin typeface="Calibri" panose="020F0502020204030204" pitchFamily="34" charset="0"/>
                      </a:endParaRPr>
                    </a:p>
                  </a:txBody>
                  <a:tcPr marL="9525" marR="9525" marT="9525" marB="0" anchor="b"/>
                </a:tc>
                <a:tc>
                  <a:txBody>
                    <a:bodyPr/>
                    <a:lstStyle/>
                    <a:p>
                      <a:pPr algn="r" fontAlgn="b"/>
                      <a:endParaRPr lang="en-GB" sz="1200" b="0" i="0" u="none" strike="noStrike" dirty="0">
                        <a:solidFill>
                          <a:srgbClr val="FF0000"/>
                        </a:solidFill>
                        <a:effectLst/>
                        <a:latin typeface="Calibri" panose="020F0502020204030204" pitchFamily="34" charset="0"/>
                      </a:endParaRPr>
                    </a:p>
                  </a:txBody>
                  <a:tcPr marL="9525" marR="9525" marT="9525" marB="0" anchor="b"/>
                </a:tc>
                <a:tc>
                  <a:txBody>
                    <a:bodyPr/>
                    <a:lstStyle/>
                    <a:p>
                      <a:pPr algn="r" fontAlgn="b"/>
                      <a:r>
                        <a:rPr lang="en-GB" sz="1200" u="none" strike="noStrike">
                          <a:effectLst/>
                        </a:rPr>
                        <a:t>43.23</a:t>
                      </a:r>
                      <a:endParaRPr lang="en-GB"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200" u="none" strike="noStrike" dirty="0">
                          <a:effectLst/>
                        </a:rPr>
                        <a:t>0.24</a:t>
                      </a:r>
                      <a:endParaRPr lang="en-GB" sz="12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3575733167"/>
                  </a:ext>
                </a:extLst>
              </a:tr>
              <a:tr h="203200">
                <a:tc>
                  <a:txBody>
                    <a:bodyPr/>
                    <a:lstStyle/>
                    <a:p>
                      <a:pPr algn="l" fontAlgn="b"/>
                      <a:r>
                        <a:rPr lang="en-GB" sz="1200" u="none" strike="noStrike" dirty="0" err="1">
                          <a:effectLst/>
                        </a:rPr>
                        <a:t>Fwd</a:t>
                      </a:r>
                      <a:r>
                        <a:rPr lang="en-GB" sz="1200" u="none" strike="noStrike" dirty="0">
                          <a:effectLst/>
                        </a:rPr>
                        <a:t> Disk 3</a:t>
                      </a:r>
                      <a:endParaRPr lang="en-GB"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GB" sz="1200" u="none" strike="noStrike" dirty="0">
                          <a:effectLst/>
                        </a:rPr>
                        <a:t>73</a:t>
                      </a:r>
                      <a:endParaRPr lang="en-GB"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GB" sz="1200" u="none" strike="noStrike" dirty="0">
                          <a:effectLst/>
                        </a:rPr>
                        <a:t>3.5</a:t>
                      </a:r>
                      <a:endParaRPr lang="en-GB"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GB" sz="1200" u="none" strike="noStrike">
                          <a:effectLst/>
                        </a:rPr>
                        <a:t>43.23</a:t>
                      </a:r>
                      <a:endParaRPr lang="en-GB"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200" u="none" strike="noStrike" dirty="0">
                          <a:effectLst/>
                        </a:rPr>
                        <a:t>0.24</a:t>
                      </a:r>
                      <a:endParaRPr lang="en-GB" sz="12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772092981"/>
                  </a:ext>
                </a:extLst>
              </a:tr>
              <a:tr h="203200">
                <a:tc>
                  <a:txBody>
                    <a:bodyPr/>
                    <a:lstStyle/>
                    <a:p>
                      <a:pPr algn="l" fontAlgn="b"/>
                      <a:r>
                        <a:rPr lang="en-GB" sz="1200" u="none" strike="noStrike" dirty="0" err="1">
                          <a:effectLst/>
                        </a:rPr>
                        <a:t>Fwd</a:t>
                      </a:r>
                      <a:r>
                        <a:rPr lang="en-GB" sz="1200" u="none" strike="noStrike" dirty="0">
                          <a:effectLst/>
                        </a:rPr>
                        <a:t> Disk 2</a:t>
                      </a:r>
                      <a:endParaRPr lang="en-GB"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GB" sz="1200" u="none" strike="noStrike" dirty="0">
                          <a:effectLst/>
                        </a:rPr>
                        <a:t>49</a:t>
                      </a:r>
                      <a:endParaRPr lang="en-GB"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GB" sz="1200" u="none" strike="noStrike" dirty="0">
                          <a:effectLst/>
                        </a:rPr>
                        <a:t>3.18</a:t>
                      </a:r>
                      <a:endParaRPr lang="en-GB"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GB" sz="1200" u="none" strike="noStrike">
                          <a:effectLst/>
                        </a:rPr>
                        <a:t>36.26</a:t>
                      </a:r>
                      <a:endParaRPr lang="en-GB"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200" u="none" strike="noStrike" dirty="0">
                          <a:effectLst/>
                        </a:rPr>
                        <a:t>0.24</a:t>
                      </a:r>
                      <a:endParaRPr lang="en-GB" sz="12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3844130719"/>
                  </a:ext>
                </a:extLst>
              </a:tr>
              <a:tr h="203200">
                <a:tc>
                  <a:txBody>
                    <a:bodyPr/>
                    <a:lstStyle/>
                    <a:p>
                      <a:pPr algn="l" fontAlgn="b"/>
                      <a:r>
                        <a:rPr lang="en-GB" sz="1200" u="none" strike="noStrike" dirty="0" err="1">
                          <a:effectLst/>
                        </a:rPr>
                        <a:t>Fwd</a:t>
                      </a:r>
                      <a:r>
                        <a:rPr lang="en-GB" sz="1200" u="none" strike="noStrike" dirty="0">
                          <a:effectLst/>
                        </a:rPr>
                        <a:t> Disk 1</a:t>
                      </a:r>
                      <a:endParaRPr lang="en-GB"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GB" sz="1200" u="none" strike="noStrike" dirty="0">
                          <a:effectLst/>
                        </a:rPr>
                        <a:t>25</a:t>
                      </a:r>
                      <a:endParaRPr lang="en-GB"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GB" sz="1200" u="none" strike="noStrike" dirty="0">
                          <a:effectLst/>
                        </a:rPr>
                        <a:t>3.18</a:t>
                      </a:r>
                      <a:endParaRPr lang="en-GB"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GB" sz="1200" u="none" strike="noStrike" dirty="0">
                          <a:effectLst/>
                        </a:rPr>
                        <a:t>18.5</a:t>
                      </a:r>
                      <a:endParaRPr lang="en-GB"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GB" sz="1200" u="none" strike="noStrike" dirty="0">
                          <a:effectLst/>
                        </a:rPr>
                        <a:t>0.24</a:t>
                      </a:r>
                      <a:endParaRPr lang="en-GB" sz="12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968746848"/>
                  </a:ext>
                </a:extLst>
              </a:tr>
            </a:tbl>
          </a:graphicData>
        </a:graphic>
      </p:graphicFrame>
      <p:sp>
        <p:nvSpPr>
          <p:cNvPr id="8" name="TextBox 7">
            <a:extLst>
              <a:ext uri="{FF2B5EF4-FFF2-40B4-BE49-F238E27FC236}">
                <a16:creationId xmlns:a16="http://schemas.microsoft.com/office/drawing/2014/main" xmlns="" id="{2575BB50-294C-3D4B-BD23-625B343E73D1}"/>
              </a:ext>
            </a:extLst>
          </p:cNvPr>
          <p:cNvSpPr txBox="1"/>
          <p:nvPr/>
        </p:nvSpPr>
        <p:spPr>
          <a:xfrm>
            <a:off x="681181" y="5366049"/>
            <a:ext cx="3741013" cy="1077218"/>
          </a:xfrm>
          <a:prstGeom prst="rect">
            <a:avLst/>
          </a:prstGeom>
          <a:noFill/>
        </p:spPr>
        <p:txBody>
          <a:bodyPr wrap="square" rtlCol="0">
            <a:spAutoFit/>
          </a:bodyPr>
          <a:lstStyle/>
          <a:p>
            <a:r>
              <a:rPr lang="en-GB" sz="1600" b="0" dirty="0"/>
              <a:t>* +170 cm should be possible, checking position of </a:t>
            </a:r>
            <a:r>
              <a:rPr lang="en-GB" sz="1600" b="0" dirty="0" err="1"/>
              <a:t>dRICH</a:t>
            </a:r>
            <a:endParaRPr lang="en-GB" sz="1600" b="0" dirty="0"/>
          </a:p>
          <a:p>
            <a:r>
              <a:rPr lang="en-GB" sz="1600" b="0" dirty="0"/>
              <a:t>** Resolution can be improved for this small size GEMs</a:t>
            </a:r>
          </a:p>
        </p:txBody>
      </p:sp>
      <p:graphicFrame>
        <p:nvGraphicFramePr>
          <p:cNvPr id="9" name="Table 8">
            <a:extLst>
              <a:ext uri="{FF2B5EF4-FFF2-40B4-BE49-F238E27FC236}">
                <a16:creationId xmlns:a16="http://schemas.microsoft.com/office/drawing/2014/main" xmlns="" id="{0433C9A9-D37A-7243-B242-7C028BFC8834}"/>
              </a:ext>
            </a:extLst>
          </p:cNvPr>
          <p:cNvGraphicFramePr>
            <a:graphicFrameLocks noGrp="1"/>
          </p:cNvGraphicFramePr>
          <p:nvPr>
            <p:extLst>
              <p:ext uri="{D42A27DB-BD31-4B8C-83A1-F6EECF244321}">
                <p14:modId xmlns:p14="http://schemas.microsoft.com/office/powerpoint/2010/main" val="786375147"/>
              </p:ext>
            </p:extLst>
          </p:nvPr>
        </p:nvGraphicFramePr>
        <p:xfrm>
          <a:off x="5177307" y="6004727"/>
          <a:ext cx="6811492" cy="781685"/>
        </p:xfrm>
        <a:graphic>
          <a:graphicData uri="http://schemas.openxmlformats.org/drawingml/2006/table">
            <a:tbl>
              <a:tblPr>
                <a:tableStyleId>{5C22544A-7EE6-4342-B048-85BDC9FD1C3A}</a:tableStyleId>
              </a:tblPr>
              <a:tblGrid>
                <a:gridCol w="1183999">
                  <a:extLst>
                    <a:ext uri="{9D8B030D-6E8A-4147-A177-3AD203B41FA5}">
                      <a16:colId xmlns:a16="http://schemas.microsoft.com/office/drawing/2014/main" xmlns="" val="1482606489"/>
                    </a:ext>
                  </a:extLst>
                </a:gridCol>
                <a:gridCol w="988835">
                  <a:extLst>
                    <a:ext uri="{9D8B030D-6E8A-4147-A177-3AD203B41FA5}">
                      <a16:colId xmlns:a16="http://schemas.microsoft.com/office/drawing/2014/main" xmlns="" val="1669878311"/>
                    </a:ext>
                  </a:extLst>
                </a:gridCol>
                <a:gridCol w="1354039">
                  <a:extLst>
                    <a:ext uri="{9D8B030D-6E8A-4147-A177-3AD203B41FA5}">
                      <a16:colId xmlns:a16="http://schemas.microsoft.com/office/drawing/2014/main" xmlns="" val="2859072964"/>
                    </a:ext>
                  </a:extLst>
                </a:gridCol>
                <a:gridCol w="1285295">
                  <a:extLst>
                    <a:ext uri="{9D8B030D-6E8A-4147-A177-3AD203B41FA5}">
                      <a16:colId xmlns:a16="http://schemas.microsoft.com/office/drawing/2014/main" xmlns="" val="1963038965"/>
                    </a:ext>
                  </a:extLst>
                </a:gridCol>
                <a:gridCol w="827306">
                  <a:extLst>
                    <a:ext uri="{9D8B030D-6E8A-4147-A177-3AD203B41FA5}">
                      <a16:colId xmlns:a16="http://schemas.microsoft.com/office/drawing/2014/main" xmlns="" val="406526987"/>
                    </a:ext>
                  </a:extLst>
                </a:gridCol>
                <a:gridCol w="1172018">
                  <a:extLst>
                    <a:ext uri="{9D8B030D-6E8A-4147-A177-3AD203B41FA5}">
                      <a16:colId xmlns:a16="http://schemas.microsoft.com/office/drawing/2014/main" xmlns="" val="4233661480"/>
                    </a:ext>
                  </a:extLst>
                </a:gridCol>
              </a:tblGrid>
              <a:tr h="266700">
                <a:tc>
                  <a:txBody>
                    <a:bodyPr/>
                    <a:lstStyle/>
                    <a:p>
                      <a:pPr algn="l" fontAlgn="b"/>
                      <a:r>
                        <a:rPr lang="en-GB" sz="1600" u="none" strike="noStrike" dirty="0">
                          <a:effectLst/>
                        </a:rPr>
                        <a:t>GEM Rings</a:t>
                      </a:r>
                      <a:endParaRPr lang="en-GB"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GB" sz="1200" u="none" strike="noStrike" dirty="0">
                          <a:effectLst/>
                        </a:rPr>
                        <a:t>Z Position (cm)***</a:t>
                      </a:r>
                      <a:endParaRPr lang="en-GB" sz="12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GB" sz="1200" u="none" strike="noStrike">
                          <a:effectLst/>
                        </a:rPr>
                        <a:t>Inner Radius (cm)</a:t>
                      </a:r>
                      <a:endParaRPr lang="en-GB" sz="12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200" u="none" strike="noStrike" dirty="0">
                          <a:effectLst/>
                        </a:rPr>
                        <a:t>Outer Radius (cm)</a:t>
                      </a:r>
                      <a:endParaRPr lang="en-GB" sz="12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GB" sz="1200" u="none" strike="noStrike" dirty="0">
                          <a:effectLst/>
                        </a:rPr>
                        <a:t>% X/X0</a:t>
                      </a:r>
                      <a:endParaRPr lang="en-GB" sz="12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GB" sz="1200" u="none" strike="noStrike" kern="1200" dirty="0">
                          <a:solidFill>
                            <a:schemeClr val="dk1"/>
                          </a:solidFill>
                          <a:effectLst/>
                          <a:latin typeface="+mn-lt"/>
                          <a:ea typeface="+mn-ea"/>
                          <a:cs typeface="+mn-cs"/>
                        </a:rPr>
                        <a:t>Resolution [um]**</a:t>
                      </a:r>
                    </a:p>
                  </a:txBody>
                  <a:tcPr marL="9525" marR="9525" marT="9525" marB="0" anchor="b"/>
                </a:tc>
                <a:extLst>
                  <a:ext uri="{0D108BD9-81ED-4DB2-BD59-A6C34878D82A}">
                    <a16:rowId xmlns:a16="http://schemas.microsoft.com/office/drawing/2014/main" xmlns="" val="1627714612"/>
                  </a:ext>
                </a:extLst>
              </a:tr>
              <a:tr h="203200">
                <a:tc>
                  <a:txBody>
                    <a:bodyPr/>
                    <a:lstStyle/>
                    <a:p>
                      <a:pPr algn="l" fontAlgn="b"/>
                      <a:r>
                        <a:rPr lang="en-GB" sz="1200" u="none" strike="noStrike" dirty="0" err="1">
                          <a:effectLst/>
                        </a:rPr>
                        <a:t>Fwd</a:t>
                      </a:r>
                      <a:r>
                        <a:rPr lang="en-GB" sz="1200" u="none" strike="noStrike" dirty="0">
                          <a:effectLst/>
                        </a:rPr>
                        <a:t> Disk 1</a:t>
                      </a:r>
                      <a:endParaRPr lang="en-GB"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GB" sz="1200" b="0" i="0" u="none" strike="noStrike" dirty="0">
                          <a:solidFill>
                            <a:schemeClr val="tx1"/>
                          </a:solidFill>
                          <a:effectLst/>
                          <a:latin typeface="Calibri" panose="020F0502020204030204" pitchFamily="34" charset="0"/>
                        </a:rPr>
                        <a:t>+102</a:t>
                      </a:r>
                    </a:p>
                  </a:txBody>
                  <a:tcPr marL="9525" marR="9525" marT="9525" marB="0" anchor="b"/>
                </a:tc>
                <a:tc>
                  <a:txBody>
                    <a:bodyPr/>
                    <a:lstStyle/>
                    <a:p>
                      <a:pPr algn="r" fontAlgn="b"/>
                      <a:r>
                        <a:rPr lang="en-GB" sz="1200" b="0" i="0" u="none" strike="noStrike" dirty="0">
                          <a:solidFill>
                            <a:schemeClr val="tx1"/>
                          </a:solidFill>
                          <a:effectLst/>
                          <a:latin typeface="Calibri" panose="020F0502020204030204" pitchFamily="34" charset="0"/>
                        </a:rPr>
                        <a:t>43.5</a:t>
                      </a:r>
                    </a:p>
                  </a:txBody>
                  <a:tcPr marL="9525" marR="9525" marT="9525" marB="0" anchor="b"/>
                </a:tc>
                <a:tc>
                  <a:txBody>
                    <a:bodyPr/>
                    <a:lstStyle/>
                    <a:p>
                      <a:pPr algn="r" fontAlgn="b"/>
                      <a:r>
                        <a:rPr lang="en-GB" sz="1200" b="0" i="0" u="none" strike="noStrike" dirty="0">
                          <a:solidFill>
                            <a:schemeClr val="tx1"/>
                          </a:solidFill>
                          <a:effectLst/>
                          <a:latin typeface="Calibri" panose="020F0502020204030204" pitchFamily="34" charset="0"/>
                        </a:rPr>
                        <a:t>75.5</a:t>
                      </a:r>
                    </a:p>
                  </a:txBody>
                  <a:tcPr marL="9525" marR="9525" marT="9525" marB="0" anchor="b"/>
                </a:tc>
                <a:tc>
                  <a:txBody>
                    <a:bodyPr/>
                    <a:lstStyle/>
                    <a:p>
                      <a:pPr algn="r" fontAlgn="b"/>
                      <a:r>
                        <a:rPr lang="en-GB" sz="1200" u="none" strike="noStrike" kern="1200" dirty="0">
                          <a:solidFill>
                            <a:schemeClr val="dk1"/>
                          </a:solidFill>
                          <a:effectLst/>
                          <a:latin typeface="+mn-lt"/>
                          <a:ea typeface="+mn-ea"/>
                          <a:cs typeface="+mn-cs"/>
                        </a:rPr>
                        <a:t>0.4</a:t>
                      </a:r>
                    </a:p>
                  </a:txBody>
                  <a:tcPr marL="9525" marR="9525" marT="9525" marB="0" anchor="b"/>
                </a:tc>
                <a:tc>
                  <a:txBody>
                    <a:bodyPr/>
                    <a:lstStyle/>
                    <a:p>
                      <a:pPr marL="0" algn="r" defTabSz="457200" rtl="0" eaLnBrk="1" fontAlgn="b" latinLnBrk="0" hangingPunct="1"/>
                      <a:r>
                        <a:rPr lang="en-GB" sz="1200" u="none" strike="noStrike" kern="1200" dirty="0">
                          <a:solidFill>
                            <a:schemeClr val="dk1"/>
                          </a:solidFill>
                          <a:effectLst/>
                          <a:latin typeface="+mn-lt"/>
                          <a:ea typeface="+mn-ea"/>
                          <a:cs typeface="+mn-cs"/>
                        </a:rPr>
                        <a:t>250 x 50</a:t>
                      </a:r>
                    </a:p>
                  </a:txBody>
                  <a:tcPr marL="9525" marR="9525" marT="9525" marB="0" anchor="b"/>
                </a:tc>
                <a:extLst>
                  <a:ext uri="{0D108BD9-81ED-4DB2-BD59-A6C34878D82A}">
                    <a16:rowId xmlns:a16="http://schemas.microsoft.com/office/drawing/2014/main" xmlns="" val="2315257051"/>
                  </a:ext>
                </a:extLst>
              </a:tr>
              <a:tr h="203200">
                <a:tc>
                  <a:txBody>
                    <a:bodyPr/>
                    <a:lstStyle/>
                    <a:p>
                      <a:pPr algn="l" fontAlgn="b"/>
                      <a:r>
                        <a:rPr lang="en-GB" sz="1200" u="none" strike="noStrike" dirty="0" err="1">
                          <a:effectLst/>
                        </a:rPr>
                        <a:t>Fwd</a:t>
                      </a:r>
                      <a:r>
                        <a:rPr lang="en-GB" sz="1200" u="none" strike="noStrike" dirty="0">
                          <a:effectLst/>
                        </a:rPr>
                        <a:t> Disk 2</a:t>
                      </a:r>
                      <a:endParaRPr lang="en-GB"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GB" sz="1200" b="0" i="0" u="none" strike="noStrike" dirty="0">
                          <a:solidFill>
                            <a:schemeClr val="tx1"/>
                          </a:solidFill>
                          <a:effectLst/>
                          <a:latin typeface="Calibri" panose="020F0502020204030204" pitchFamily="34" charset="0"/>
                        </a:rPr>
                        <a:t>+164.5</a:t>
                      </a:r>
                    </a:p>
                  </a:txBody>
                  <a:tcPr marL="9525" marR="9525" marT="9525" marB="0" anchor="b"/>
                </a:tc>
                <a:tc>
                  <a:txBody>
                    <a:bodyPr/>
                    <a:lstStyle/>
                    <a:p>
                      <a:pPr algn="r" fontAlgn="b"/>
                      <a:r>
                        <a:rPr lang="en-GB" sz="1200" b="0" i="0" u="none" strike="noStrike" dirty="0">
                          <a:solidFill>
                            <a:schemeClr val="tx1"/>
                          </a:solidFill>
                          <a:effectLst/>
                          <a:latin typeface="Calibri" panose="020F0502020204030204" pitchFamily="34" charset="0"/>
                        </a:rPr>
                        <a:t>43.5</a:t>
                      </a:r>
                    </a:p>
                  </a:txBody>
                  <a:tcPr marL="9525" marR="9525" marT="9525" marB="0" anchor="b"/>
                </a:tc>
                <a:tc>
                  <a:txBody>
                    <a:bodyPr/>
                    <a:lstStyle/>
                    <a:p>
                      <a:pPr algn="r" fontAlgn="b"/>
                      <a:r>
                        <a:rPr lang="en-GB" sz="1200" b="0" i="0" u="none" strike="noStrike" dirty="0">
                          <a:solidFill>
                            <a:schemeClr val="tx1"/>
                          </a:solidFill>
                          <a:effectLst/>
                          <a:latin typeface="Calibri" panose="020F0502020204030204" pitchFamily="34" charset="0"/>
                        </a:rPr>
                        <a:t>88.5</a:t>
                      </a:r>
                    </a:p>
                  </a:txBody>
                  <a:tcPr marL="9525" marR="9525" marT="9525" marB="0" anchor="b"/>
                </a:tc>
                <a:tc>
                  <a:txBody>
                    <a:bodyPr/>
                    <a:lstStyle/>
                    <a:p>
                      <a:pPr marL="0" algn="r" defTabSz="457200" rtl="0" eaLnBrk="1" fontAlgn="b" latinLnBrk="0" hangingPunct="1"/>
                      <a:r>
                        <a:rPr lang="en-GB" sz="1200" u="none" strike="noStrike" kern="1200" dirty="0">
                          <a:solidFill>
                            <a:schemeClr val="dk1"/>
                          </a:solidFill>
                          <a:effectLst/>
                          <a:latin typeface="+mn-lt"/>
                          <a:ea typeface="+mn-ea"/>
                          <a:cs typeface="+mn-cs"/>
                        </a:rPr>
                        <a:t>0.4</a:t>
                      </a:r>
                    </a:p>
                  </a:txBody>
                  <a:tcPr marL="9525" marR="9525" marT="9525" marB="0" anchor="b"/>
                </a:tc>
                <a:tc>
                  <a:txBody>
                    <a:bodyPr/>
                    <a:lstStyle/>
                    <a:p>
                      <a:pPr marL="0" marR="0" lvl="0" indent="0" algn="r" defTabSz="457200" rtl="0" eaLnBrk="1" fontAlgn="b" latinLnBrk="0" hangingPunct="1">
                        <a:lnSpc>
                          <a:spcPct val="100000"/>
                        </a:lnSpc>
                        <a:spcBef>
                          <a:spcPts val="0"/>
                        </a:spcBef>
                        <a:spcAft>
                          <a:spcPts val="0"/>
                        </a:spcAft>
                        <a:buClrTx/>
                        <a:buSzTx/>
                        <a:buFontTx/>
                        <a:buNone/>
                        <a:tabLst/>
                        <a:defRPr/>
                      </a:pPr>
                      <a:r>
                        <a:rPr lang="en-GB" sz="1200" u="none" strike="noStrike" kern="1200" dirty="0">
                          <a:solidFill>
                            <a:schemeClr val="dk1"/>
                          </a:solidFill>
                          <a:effectLst/>
                          <a:latin typeface="+mn-lt"/>
                          <a:ea typeface="+mn-ea"/>
                          <a:cs typeface="+mn-cs"/>
                        </a:rPr>
                        <a:t>250 x 50</a:t>
                      </a:r>
                    </a:p>
                  </a:txBody>
                  <a:tcPr marL="9525" marR="9525" marT="9525" marB="0" anchor="b"/>
                </a:tc>
                <a:extLst>
                  <a:ext uri="{0D108BD9-81ED-4DB2-BD59-A6C34878D82A}">
                    <a16:rowId xmlns:a16="http://schemas.microsoft.com/office/drawing/2014/main" xmlns="" val="3575733167"/>
                  </a:ext>
                </a:extLst>
              </a:tr>
            </a:tbl>
          </a:graphicData>
        </a:graphic>
      </p:graphicFrame>
    </p:spTree>
    <p:extLst>
      <p:ext uri="{BB962C8B-B14F-4D97-AF65-F5344CB8AC3E}">
        <p14:creationId xmlns:p14="http://schemas.microsoft.com/office/powerpoint/2010/main" val="13429356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AB3771A0-95DA-4543-8EA3-678CD541197C}"/>
              </a:ext>
            </a:extLst>
          </p:cNvPr>
          <p:cNvPicPr>
            <a:picLocks noChangeAspect="1"/>
          </p:cNvPicPr>
          <p:nvPr/>
        </p:nvPicPr>
        <p:blipFill>
          <a:blip r:embed="rId2"/>
          <a:stretch>
            <a:fillRect/>
          </a:stretch>
        </p:blipFill>
        <p:spPr>
          <a:xfrm>
            <a:off x="657616" y="1290181"/>
            <a:ext cx="5244220" cy="3933165"/>
          </a:xfrm>
          <a:prstGeom prst="rect">
            <a:avLst/>
          </a:prstGeom>
        </p:spPr>
      </p:pic>
      <p:sp>
        <p:nvSpPr>
          <p:cNvPr id="2" name="Title 1">
            <a:extLst>
              <a:ext uri="{FF2B5EF4-FFF2-40B4-BE49-F238E27FC236}">
                <a16:creationId xmlns:a16="http://schemas.microsoft.com/office/drawing/2014/main" xmlns="" id="{C873E6B4-E7E2-BD44-A2D2-3F711D48B178}"/>
              </a:ext>
            </a:extLst>
          </p:cNvPr>
          <p:cNvSpPr>
            <a:spLocks noGrp="1"/>
          </p:cNvSpPr>
          <p:nvPr>
            <p:ph type="title"/>
          </p:nvPr>
        </p:nvSpPr>
        <p:spPr>
          <a:xfrm>
            <a:off x="838200" y="164708"/>
            <a:ext cx="10515600" cy="1325563"/>
          </a:xfrm>
        </p:spPr>
        <p:txBody>
          <a:bodyPr>
            <a:normAutofit/>
          </a:bodyPr>
          <a:lstStyle/>
          <a:p>
            <a:pPr algn="ctr"/>
            <a:r>
              <a:rPr lang="en-US" sz="3200" dirty="0">
                <a:latin typeface="Helvetica" pitchFamily="2" charset="0"/>
              </a:rPr>
              <a:t>Baseline Tracking Configurations for ATHENA</a:t>
            </a:r>
          </a:p>
        </p:txBody>
      </p:sp>
      <p:sp>
        <p:nvSpPr>
          <p:cNvPr id="3" name="Content Placeholder 2">
            <a:extLst>
              <a:ext uri="{FF2B5EF4-FFF2-40B4-BE49-F238E27FC236}">
                <a16:creationId xmlns:a16="http://schemas.microsoft.com/office/drawing/2014/main" xmlns="" id="{8ACBA3C0-F862-BC45-A4A8-CA7AE39F16B8}"/>
              </a:ext>
            </a:extLst>
          </p:cNvPr>
          <p:cNvSpPr>
            <a:spLocks noGrp="1"/>
          </p:cNvSpPr>
          <p:nvPr>
            <p:ph idx="1"/>
          </p:nvPr>
        </p:nvSpPr>
        <p:spPr>
          <a:xfrm>
            <a:off x="6259421" y="5186147"/>
            <a:ext cx="5805814" cy="1180622"/>
          </a:xfrm>
        </p:spPr>
        <p:txBody>
          <a:bodyPr>
            <a:normAutofit/>
          </a:bodyPr>
          <a:lstStyle/>
          <a:p>
            <a:pPr marL="0" indent="0">
              <a:buNone/>
            </a:pPr>
            <a:r>
              <a:rPr lang="en-US" sz="1800" dirty="0">
                <a:latin typeface="Helvetica" pitchFamily="2" charset="0"/>
              </a:rPr>
              <a:t>All Silicon Tracker Concept has been updated for</a:t>
            </a:r>
          </a:p>
          <a:p>
            <a:pPr lvl="1"/>
            <a:r>
              <a:rPr lang="en-US" sz="1400" dirty="0">
                <a:latin typeface="Helvetica" pitchFamily="2" charset="0"/>
              </a:rPr>
              <a:t>overall length, now -1.45m &lt; z &lt; 1.65m, 1 </a:t>
            </a:r>
            <a:r>
              <a:rPr lang="en-US" sz="1400" dirty="0" err="1">
                <a:latin typeface="Helvetica" pitchFamily="2" charset="0"/>
              </a:rPr>
              <a:t>addtl</a:t>
            </a:r>
            <a:r>
              <a:rPr lang="en-US" sz="1400" dirty="0">
                <a:latin typeface="Helvetica" pitchFamily="2" charset="0"/>
              </a:rPr>
              <a:t>. disk at large z,</a:t>
            </a:r>
          </a:p>
          <a:p>
            <a:pPr lvl="1"/>
            <a:r>
              <a:rPr lang="en-US" sz="1400" dirty="0">
                <a:latin typeface="Helvetica" pitchFamily="2" charset="0"/>
              </a:rPr>
              <a:t>vertexing barrel, now 3 layers and 280mm length,</a:t>
            </a:r>
          </a:p>
        </p:txBody>
      </p:sp>
      <p:sp>
        <p:nvSpPr>
          <p:cNvPr id="5" name="TextBox 4">
            <a:extLst>
              <a:ext uri="{FF2B5EF4-FFF2-40B4-BE49-F238E27FC236}">
                <a16:creationId xmlns:a16="http://schemas.microsoft.com/office/drawing/2014/main" xmlns="" id="{0BA3C6F6-A94B-F54B-A66E-414DCFC8B73D}"/>
              </a:ext>
            </a:extLst>
          </p:cNvPr>
          <p:cNvSpPr txBox="1"/>
          <p:nvPr/>
        </p:nvSpPr>
        <p:spPr>
          <a:xfrm>
            <a:off x="11781183" y="6550222"/>
            <a:ext cx="284052"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Helvetica" pitchFamily="2" charset="0"/>
                <a:ea typeface="+mn-ea"/>
                <a:cs typeface="+mn-cs"/>
              </a:rPr>
              <a:t>1</a:t>
            </a:r>
          </a:p>
        </p:txBody>
      </p:sp>
      <p:sp>
        <p:nvSpPr>
          <p:cNvPr id="11" name="Rectangle 10">
            <a:extLst>
              <a:ext uri="{FF2B5EF4-FFF2-40B4-BE49-F238E27FC236}">
                <a16:creationId xmlns:a16="http://schemas.microsoft.com/office/drawing/2014/main" xmlns="" id="{C4FB4CC4-B797-FE45-8D04-3ADE4F328C07}"/>
              </a:ext>
            </a:extLst>
          </p:cNvPr>
          <p:cNvSpPr/>
          <p:nvPr/>
        </p:nvSpPr>
        <p:spPr>
          <a:xfrm>
            <a:off x="838200" y="5223345"/>
            <a:ext cx="5111663" cy="144655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Helvetica" pitchFamily="2" charset="0"/>
                <a:ea typeface="+mn-ea"/>
                <a:cs typeface="+mn-cs"/>
              </a:rPr>
              <a:t>Hybrid Tracker Concept has been updated for</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Helvetica" pitchFamily="2" charset="0"/>
                <a:ea typeface="+mn-ea"/>
                <a:cs typeface="+mn-cs"/>
              </a:rPr>
              <a:t>overall length, now -1.45m &lt; z &lt; 1.65m,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Helvetica" pitchFamily="2" charset="0"/>
                <a:ea typeface="+mn-ea"/>
                <a:cs typeface="+mn-cs"/>
              </a:rPr>
              <a:t>vertexing barrel, still 3 layers but now 280mm length,</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Helvetica" pitchFamily="2" charset="0"/>
                <a:ea typeface="+mn-ea"/>
                <a:cs typeface="+mn-cs"/>
              </a:rPr>
              <a:t>cylindrical inner silicon subsystem(s),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Helvetica" pitchFamily="2" charset="0"/>
                <a:ea typeface="+mn-ea"/>
                <a:cs typeface="+mn-cs"/>
              </a:rPr>
              <a:t>2x4 GEM disks to complement tracking at large radii,</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dirty="0">
                <a:solidFill>
                  <a:prstClr val="black"/>
                </a:solidFill>
                <a:latin typeface="Helvetica" pitchFamily="2" charset="0"/>
                <a:ea typeface="+mn-ea"/>
                <a:cs typeface="+mn-cs"/>
              </a:rPr>
              <a:t>2+2 MM in the barrel</a:t>
            </a:r>
            <a:endParaRPr kumimoji="0" lang="en-US" sz="1400" b="0" i="0" u="none" strike="noStrike" kern="1200" cap="none" spc="0" normalizeH="0" baseline="0" noProof="0" dirty="0">
              <a:ln>
                <a:noFill/>
              </a:ln>
              <a:solidFill>
                <a:prstClr val="black"/>
              </a:solidFill>
              <a:effectLst/>
              <a:uLnTx/>
              <a:uFillTx/>
              <a:latin typeface="Helvetica" pitchFamily="2" charset="0"/>
              <a:ea typeface="+mn-ea"/>
              <a:cs typeface="+mn-cs"/>
            </a:endParaRPr>
          </a:p>
        </p:txBody>
      </p:sp>
      <p:pic>
        <p:nvPicPr>
          <p:cNvPr id="13" name="Picture 12">
            <a:extLst>
              <a:ext uri="{FF2B5EF4-FFF2-40B4-BE49-F238E27FC236}">
                <a16:creationId xmlns:a16="http://schemas.microsoft.com/office/drawing/2014/main" xmlns="" id="{EC0D1A81-ADAB-4840-95B0-26FCC4344AF0}"/>
              </a:ext>
            </a:extLst>
          </p:cNvPr>
          <p:cNvPicPr>
            <a:picLocks noChangeAspect="1"/>
          </p:cNvPicPr>
          <p:nvPr/>
        </p:nvPicPr>
        <p:blipFill>
          <a:blip r:embed="rId3"/>
          <a:stretch>
            <a:fillRect/>
          </a:stretch>
        </p:blipFill>
        <p:spPr>
          <a:xfrm>
            <a:off x="6082420" y="1291217"/>
            <a:ext cx="5242837" cy="3932128"/>
          </a:xfrm>
          <a:prstGeom prst="rect">
            <a:avLst/>
          </a:prstGeom>
        </p:spPr>
      </p:pic>
      <p:sp>
        <p:nvSpPr>
          <p:cNvPr id="4" name="TextBox 3">
            <a:extLst>
              <a:ext uri="{FF2B5EF4-FFF2-40B4-BE49-F238E27FC236}">
                <a16:creationId xmlns:a16="http://schemas.microsoft.com/office/drawing/2014/main" xmlns="" id="{5DB27B28-A992-8045-BBEC-28B0B6C556E5}"/>
              </a:ext>
            </a:extLst>
          </p:cNvPr>
          <p:cNvSpPr txBox="1"/>
          <p:nvPr/>
        </p:nvSpPr>
        <p:spPr>
          <a:xfrm>
            <a:off x="84581" y="55618"/>
            <a:ext cx="3195145" cy="400110"/>
          </a:xfrm>
          <a:prstGeom prst="rect">
            <a:avLst/>
          </a:prstGeom>
          <a:noFill/>
        </p:spPr>
        <p:txBody>
          <a:bodyPr wrap="square" rtlCol="0">
            <a:spAutoFit/>
          </a:bodyPr>
          <a:lstStyle/>
          <a:p>
            <a:r>
              <a:rPr lang="en-GB" sz="2000" dirty="0"/>
              <a:t>E. </a:t>
            </a:r>
            <a:r>
              <a:rPr lang="en-GB" sz="2000" dirty="0" err="1"/>
              <a:t>Sichtermann</a:t>
            </a:r>
            <a:endParaRPr lang="en-GB" sz="2000" dirty="0"/>
          </a:p>
        </p:txBody>
      </p:sp>
    </p:spTree>
    <p:extLst>
      <p:ext uri="{BB962C8B-B14F-4D97-AF65-F5344CB8AC3E}">
        <p14:creationId xmlns:p14="http://schemas.microsoft.com/office/powerpoint/2010/main" val="3218180553"/>
      </p:ext>
    </p:extLst>
  </p:cSld>
  <p:clrMapOvr>
    <a:masterClrMapping/>
  </p:clrMapOvr>
</p:sld>
</file>

<file path=ppt/theme/theme1.xml><?xml version="1.0" encoding="utf-8"?>
<a:theme xmlns:a="http://schemas.openxmlformats.org/drawingml/2006/main" name="Theme1">
  <a:themeElements>
    <a:clrScheme name="">
      <a:dk1>
        <a:srgbClr val="000000"/>
      </a:dk1>
      <a:lt1>
        <a:srgbClr val="FFFFFF"/>
      </a:lt1>
      <a:dk2>
        <a:srgbClr val="000000"/>
      </a:dk2>
      <a:lt2>
        <a:srgbClr val="000000"/>
      </a:lt2>
      <a:accent1>
        <a:srgbClr val="FF9900"/>
      </a:accent1>
      <a:accent2>
        <a:srgbClr val="00FFFF"/>
      </a:accent2>
      <a:accent3>
        <a:srgbClr val="FFFFFF"/>
      </a:accent3>
      <a:accent4>
        <a:srgbClr val="000000"/>
      </a:accent4>
      <a:accent5>
        <a:srgbClr val="FFCAAA"/>
      </a:accent5>
      <a:accent6>
        <a:srgbClr val="00E7E7"/>
      </a:accent6>
      <a:hlink>
        <a:srgbClr val="FF0000"/>
      </a:hlink>
      <a:folHlink>
        <a:srgbClr val="969696"/>
      </a:folHlink>
    </a:clrScheme>
    <a:fontScheme name="Blank Presentation">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a:ln>
              <a:noFill/>
            </a:ln>
            <a:solidFill>
              <a:schemeClr val="tx1"/>
            </a:solidFill>
            <a:effectLst/>
            <a:latin typeface="Lucida San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a:ln>
              <a:noFill/>
            </a:ln>
            <a:solidFill>
              <a:schemeClr val="tx1"/>
            </a:solidFill>
            <a:effectLst/>
            <a:latin typeface="Lucida Sans"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Blank Presentation 8">
        <a:dk1>
          <a:srgbClr val="000000"/>
        </a:dk1>
        <a:lt1>
          <a:srgbClr val="FFCC00"/>
        </a:lt1>
        <a:dk2>
          <a:srgbClr val="000099"/>
        </a:dk2>
        <a:lt2>
          <a:srgbClr val="FFCC00"/>
        </a:lt2>
        <a:accent1>
          <a:srgbClr val="FF9900"/>
        </a:accent1>
        <a:accent2>
          <a:srgbClr val="00FFFF"/>
        </a:accent2>
        <a:accent3>
          <a:srgbClr val="AAAACA"/>
        </a:accent3>
        <a:accent4>
          <a:srgbClr val="DAAE00"/>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Theme1" id="{0DA26441-62C4-9245-B4D6-F0B305D90C56}" vid="{45C169CD-1E92-EA4D-9A9B-F10E6BB7E66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Plain</Template>
  <TotalTime>273</TotalTime>
  <Words>1592</Words>
  <Application>Microsoft Macintosh PowerPoint</Application>
  <PresentationFormat>Personalizzato</PresentationFormat>
  <Paragraphs>281</Paragraphs>
  <Slides>14</Slides>
  <Notes>0</Notes>
  <HiddenSlides>0</HiddenSlides>
  <MMClips>0</MMClips>
  <ScaleCrop>false</ScaleCrop>
  <HeadingPairs>
    <vt:vector size="4" baseType="variant">
      <vt:variant>
        <vt:lpstr>Tema</vt:lpstr>
      </vt:variant>
      <vt:variant>
        <vt:i4>2</vt:i4>
      </vt:variant>
      <vt:variant>
        <vt:lpstr>Titoli diapositive</vt:lpstr>
      </vt:variant>
      <vt:variant>
        <vt:i4>14</vt:i4>
      </vt:variant>
    </vt:vector>
  </HeadingPairs>
  <TitlesOfParts>
    <vt:vector size="16" baseType="lpstr">
      <vt:lpstr>Theme1</vt:lpstr>
      <vt:lpstr>Office Theme</vt:lpstr>
      <vt:lpstr>Update from Tracking WG: Converging on tracker baseline 2.0</vt:lpstr>
      <vt:lpstr>Introduction</vt:lpstr>
      <vt:lpstr>Barrel layout </vt:lpstr>
      <vt:lpstr>Forward/backward regions: a bit of history</vt:lpstr>
      <vt:lpstr>Forward/backward regions: a bit of history</vt:lpstr>
      <vt:lpstr>Forward/backward regions: last week developments/findings </vt:lpstr>
      <vt:lpstr>Forward/backward regions: new configuration</vt:lpstr>
      <vt:lpstr>Forward/backward regions: new configuration</vt:lpstr>
      <vt:lpstr>Baseline Tracking Configurations for ATHENA</vt:lpstr>
      <vt:lpstr>Baseline Tracking Configurations for ATHENA</vt:lpstr>
      <vt:lpstr>Baseline Tracking Configurations for ATHENA</vt:lpstr>
      <vt:lpstr>Baseline Tracking Configurations for ATHENA</vt:lpstr>
      <vt:lpstr>Conclusion – Action items</vt:lpstr>
      <vt:lpstr>Outcome of the yesterday’s Integration meeting</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Gonella (Physics and Astronomy)</dc:creator>
  <cp:lastModifiedBy>Domenico Elia</cp:lastModifiedBy>
  <cp:revision>75</cp:revision>
  <dcterms:created xsi:type="dcterms:W3CDTF">2021-09-29T08:28:52Z</dcterms:created>
  <dcterms:modified xsi:type="dcterms:W3CDTF">2021-09-30T15:32:03Z</dcterms:modified>
</cp:coreProperties>
</file>