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7" r:id="rId2"/>
  </p:sldMasterIdLst>
  <p:notesMasterIdLst>
    <p:notesMasterId r:id="rId20"/>
  </p:notesMasterIdLst>
  <p:handoutMasterIdLst>
    <p:handoutMasterId r:id="rId21"/>
  </p:handoutMasterIdLst>
  <p:sldIdLst>
    <p:sldId id="1443" r:id="rId3"/>
    <p:sldId id="1416" r:id="rId4"/>
    <p:sldId id="1415" r:id="rId5"/>
    <p:sldId id="1418" r:id="rId6"/>
    <p:sldId id="1421" r:id="rId7"/>
    <p:sldId id="1420" r:id="rId8"/>
    <p:sldId id="1422" r:id="rId9"/>
    <p:sldId id="1423" r:id="rId10"/>
    <p:sldId id="1437" r:id="rId11"/>
    <p:sldId id="1442" r:id="rId12"/>
    <p:sldId id="1435" r:id="rId13"/>
    <p:sldId id="1438" r:id="rId14"/>
    <p:sldId id="1439" r:id="rId15"/>
    <p:sldId id="1440" r:id="rId16"/>
    <p:sldId id="1441" r:id="rId17"/>
    <p:sldId id="1445" r:id="rId18"/>
    <p:sldId id="144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FFCC"/>
    <a:srgbClr val="BAF3F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62"/>
    <p:restoredTop sz="91898" autoAdjust="0"/>
  </p:normalViewPr>
  <p:slideViewPr>
    <p:cSldViewPr snapToGrid="0" snapToObjects="1">
      <p:cViewPr varScale="1">
        <p:scale>
          <a:sx n="55" d="100"/>
          <a:sy n="55" d="100"/>
        </p:scale>
        <p:origin x="638" y="4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45" d="100"/>
          <a:sy n="45" d="100"/>
        </p:scale>
        <p:origin x="2179"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8EBF28-4B20-448D-A2DE-615A590B6E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1BD8AB-939B-44AB-93F6-99851FF8AF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5FFDD-0ED4-4F82-8808-61B72AD191E1}" type="datetimeFigureOut">
              <a:rPr lang="en-US" smtClean="0"/>
              <a:t>10/19/2021</a:t>
            </a:fld>
            <a:endParaRPr lang="en-US"/>
          </a:p>
        </p:txBody>
      </p:sp>
      <p:sp>
        <p:nvSpPr>
          <p:cNvPr id="4" name="Footer Placeholder 3">
            <a:extLst>
              <a:ext uri="{FF2B5EF4-FFF2-40B4-BE49-F238E27FC236}">
                <a16:creationId xmlns:a16="http://schemas.microsoft.com/office/drawing/2014/main" id="{279153FB-6D53-40A2-A920-4002D548E9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56FFB8-8EE7-47F2-99B1-B157EE9B2B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BB12F4-511E-4A6C-9E3A-3F762E8D5531}" type="slidenum">
              <a:rPr lang="en-US" smtClean="0"/>
              <a:t>‹#›</a:t>
            </a:fld>
            <a:endParaRPr lang="en-US"/>
          </a:p>
        </p:txBody>
      </p:sp>
    </p:spTree>
    <p:extLst>
      <p:ext uri="{BB962C8B-B14F-4D97-AF65-F5344CB8AC3E}">
        <p14:creationId xmlns:p14="http://schemas.microsoft.com/office/powerpoint/2010/main" val="7199904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5T18:48:32.628"/>
    </inkml:context>
    <inkml:brush xml:id="br0">
      <inkml:brushProperty name="width" value="0.1" units="cm"/>
      <inkml:brushProperty name="height" value="0.1" units="cm"/>
      <inkml:brushProperty name="color" value="#E71224"/>
      <inkml:brushProperty name="ignorePressure" value="1"/>
    </inkml:brush>
  </inkml:definitions>
  <inkml:trace contextRef="#ctx0" brushRef="#br0">1561 1290,'-2'-139,"5"-158,-2 278,2-1,-1 1,2 0,1 0,0 0,2 0,0 1,15-29,-8 21,12-33,-21 45,0 0,1 1,1 0,0 0,0 0,2 1,-1 0,1 1,1 0,18-17,2 6,0 0,2 2,0 1,47-19,51-18,-73 29,1 3,95-25,-9 20,158-11,138 12,-278 21,1151-28,-1226 35,307 14,-338-8,0 2,-1 3,-1 2,0 3,53 23,10 15,-55-24,130 43,-180-69,0 0,0 1,0 0,0 1,-1 0,0 1,17 13,-9-3,-1 1,30 36,26 30,-51-61,-1 2,0 1,-2 0,-1 2,29 57,-24-23,-13-33,0 0,31 52,101 168,-110-185,-21-43,0 1,-2 0,0 0,-2 1,0 0,7 45,11 175,-14-101,-9 197,-5-189,2-135,-1-1,0 0,-6 28,6-36,-1 0,-1 0,1-1,-1 1,0-1,0 1,0-1,-1 0,0-1,0 1,-8 7,-5 2,-1-1,-1-1,0-1,-1 0,0-2,0 0,-1-1,0-1,0-1,-36 5,-19-1,-129-1,-18-11,-76 1,227 8,1 3,-110 31,112-23,0-3,-120 9,-136-23,-155 11,-152 13,594-23,1 1,-1 3,-69 19,63-14,0-1,-54 4,-908 29,-17-44,941-3,-97-16,59 4,79 11,0-2,1-1,0-3,0-1,1-2,1-1,0-2,-41-26,40 20,-13-7,-57-44,95 63,0-1,0-1,1 0,1 0,0-1,1-1,1 0,-12-22,17 26,1 0,1 0,-1 0,2-1,-1 1,2-1,-1-15,4-87,2 54,-4-3,-1 31,2 0,5-38,-4 59,0 1,1 0,0-1,0 2,1-1,1 0,0 1,0 0,1 0,11-15,6-1,1 1,0 1,49-35,-56 47,1 0,-1 1,2 0,-1 2,2 0,-1 1,29-6,-27 9,0-2,-1 0,0-2,28-13,-30 14,1 0,0 2,0 0,1 1,-1 0,33 0,-19 1,41-8,7-10,-39 9,1 2,1 2,64-4,45 15,72-4,-222 0,1 1,-1 0,0-1,1 0,-1 0,0 0,0 0,0 0,0-1,0 1,0-1,0 0,0 0,-1 0,1 0,-1 0,0-1,1 1,-1-1,0 1,0-1,0 0,-1 0,1 0,1-5,0-3,0 0,-1 0,0 0,-1 0,0 0,-2-15,1-7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6824A-3AFF-4774-941B-42E2DE6A390E}" type="datetimeFigureOut">
              <a:rPr lang="en-US" smtClean="0"/>
              <a:t>10/19/2021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734D0D57-B726-4523-8E29-3732C4FFFFD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11AA9-5820-4D42-8932-5CB25AA129DA}" type="slidenum">
              <a:rPr lang="en-US" smtClean="0"/>
              <a:t>‹#›</a:t>
            </a:fld>
            <a:endParaRPr lang="en-US"/>
          </a:p>
        </p:txBody>
      </p:sp>
    </p:spTree>
    <p:extLst>
      <p:ext uri="{BB962C8B-B14F-4D97-AF65-F5344CB8AC3E}">
        <p14:creationId xmlns:p14="http://schemas.microsoft.com/office/powerpoint/2010/main" val="2432798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11AA9-5820-4D42-8932-5CB25AA129DA}" type="slidenum">
              <a:rPr lang="en-US" smtClean="0"/>
              <a:t>1</a:t>
            </a:fld>
            <a:endParaRPr lang="en-US"/>
          </a:p>
        </p:txBody>
      </p:sp>
    </p:spTree>
    <p:extLst>
      <p:ext uri="{BB962C8B-B14F-4D97-AF65-F5344CB8AC3E}">
        <p14:creationId xmlns:p14="http://schemas.microsoft.com/office/powerpoint/2010/main" val="2115621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3EEEC9DF-3385-40F7-AF39-7BE04C2163B5}"/>
              </a:ext>
            </a:extLst>
          </p:cNvPr>
          <p:cNvSpPr>
            <a:spLocks noGrp="1"/>
          </p:cNvSpPr>
          <p:nvPr>
            <p:ph type="sldNum" sz="quarter" idx="10"/>
          </p:nvPr>
        </p:nvSpPr>
        <p:spPr/>
        <p:txBody>
          <a:bodyPr/>
          <a:lstStyle/>
          <a:p>
            <a:fld id="{716D9922-87B3-6043-9531-5184EA303D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70"/>
          <p:cNvSpPr>
            <a:spLocks noGrp="1" noChangeArrowheads="1"/>
          </p:cNvSpPr>
          <p:nvPr>
            <p:ph type="sldNum" sz="quarter" idx="10"/>
          </p:nvPr>
        </p:nvSpPr>
        <p:spPr>
          <a:ln/>
        </p:spPr>
        <p:txBody>
          <a:bodyPr/>
          <a:lstStyle>
            <a:lvl1pPr>
              <a:defRPr/>
            </a:lvl1pPr>
          </a:lstStyle>
          <a:p>
            <a:pPr>
              <a:defRPr/>
            </a:pPr>
            <a:fld id="{4B2362EE-6F15-485B-B150-991B8C805544}" type="slidenum">
              <a:rPr lang="en-US"/>
              <a:pPr>
                <a:defRPr/>
              </a:pPr>
              <a:t>‹#›</a:t>
            </a:fld>
            <a:endParaRPr lang="en-US"/>
          </a:p>
        </p:txBody>
      </p:sp>
    </p:spTree>
    <p:extLst>
      <p:ext uri="{BB962C8B-B14F-4D97-AF65-F5344CB8AC3E}">
        <p14:creationId xmlns:p14="http://schemas.microsoft.com/office/powerpoint/2010/main" val="358258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70"/>
          <p:cNvSpPr>
            <a:spLocks noGrp="1" noChangeArrowheads="1"/>
          </p:cNvSpPr>
          <p:nvPr>
            <p:ph type="sldNum" sz="quarter" idx="10"/>
          </p:nvPr>
        </p:nvSpPr>
        <p:spPr>
          <a:ln/>
        </p:spPr>
        <p:txBody>
          <a:bodyPr/>
          <a:lstStyle>
            <a:lvl1pPr>
              <a:defRPr/>
            </a:lvl1pPr>
          </a:lstStyle>
          <a:p>
            <a:pPr>
              <a:defRPr/>
            </a:pPr>
            <a:fld id="{8ED0C254-CB5D-47C1-B3B3-2E4DFD2C032E}" type="slidenum">
              <a:rPr lang="en-US"/>
              <a:pPr>
                <a:defRPr/>
              </a:pPr>
              <a:t>‹#›</a:t>
            </a:fld>
            <a:endParaRPr lang="en-US"/>
          </a:p>
        </p:txBody>
      </p:sp>
    </p:spTree>
    <p:extLst>
      <p:ext uri="{BB962C8B-B14F-4D97-AF65-F5344CB8AC3E}">
        <p14:creationId xmlns:p14="http://schemas.microsoft.com/office/powerpoint/2010/main" val="4046888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70"/>
          <p:cNvSpPr>
            <a:spLocks noGrp="1" noChangeArrowheads="1"/>
          </p:cNvSpPr>
          <p:nvPr>
            <p:ph type="sldNum" sz="quarter" idx="10"/>
          </p:nvPr>
        </p:nvSpPr>
        <p:spPr>
          <a:ln/>
        </p:spPr>
        <p:txBody>
          <a:bodyPr/>
          <a:lstStyle>
            <a:lvl1pPr>
              <a:defRPr/>
            </a:lvl1pPr>
          </a:lstStyle>
          <a:p>
            <a:pPr>
              <a:defRPr/>
            </a:pPr>
            <a:fld id="{8BCE8109-2648-48B9-9821-1F200076BD9B}" type="slidenum">
              <a:rPr lang="en-US"/>
              <a:pPr>
                <a:defRPr/>
              </a:pPr>
              <a:t>‹#›</a:t>
            </a:fld>
            <a:endParaRPr lang="en-US"/>
          </a:p>
        </p:txBody>
      </p:sp>
    </p:spTree>
    <p:extLst>
      <p:ext uri="{BB962C8B-B14F-4D97-AF65-F5344CB8AC3E}">
        <p14:creationId xmlns:p14="http://schemas.microsoft.com/office/powerpoint/2010/main" val="157160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70"/>
          <p:cNvSpPr>
            <a:spLocks noGrp="1" noChangeArrowheads="1"/>
          </p:cNvSpPr>
          <p:nvPr>
            <p:ph type="sldNum" sz="quarter" idx="10"/>
          </p:nvPr>
        </p:nvSpPr>
        <p:spPr>
          <a:ln/>
        </p:spPr>
        <p:txBody>
          <a:bodyPr/>
          <a:lstStyle>
            <a:lvl1pPr>
              <a:defRPr/>
            </a:lvl1pPr>
          </a:lstStyle>
          <a:p>
            <a:pPr>
              <a:defRPr/>
            </a:pPr>
            <a:fld id="{1B396F68-5B82-437C-8E80-8980716A1624}" type="slidenum">
              <a:rPr lang="en-US"/>
              <a:pPr>
                <a:defRPr/>
              </a:pPr>
              <a:t>‹#›</a:t>
            </a:fld>
            <a:endParaRPr lang="en-US"/>
          </a:p>
        </p:txBody>
      </p:sp>
    </p:spTree>
    <p:extLst>
      <p:ext uri="{BB962C8B-B14F-4D97-AF65-F5344CB8AC3E}">
        <p14:creationId xmlns:p14="http://schemas.microsoft.com/office/powerpoint/2010/main" val="302184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52600" y="1066799"/>
            <a:ext cx="5526088"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370512"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70"/>
          <p:cNvSpPr>
            <a:spLocks noGrp="1" noChangeArrowheads="1"/>
          </p:cNvSpPr>
          <p:nvPr>
            <p:ph type="sldNum" sz="quarter" idx="10"/>
          </p:nvPr>
        </p:nvSpPr>
        <p:spPr>
          <a:ln/>
        </p:spPr>
        <p:txBody>
          <a:bodyPr/>
          <a:lstStyle>
            <a:lvl1pPr>
              <a:defRPr/>
            </a:lvl1pPr>
          </a:lstStyle>
          <a:p>
            <a:pPr>
              <a:defRPr/>
            </a:pPr>
            <a:fld id="{B105AB04-DBB2-40EC-A220-BB0728B5F17F}" type="slidenum">
              <a:rPr lang="en-US"/>
              <a:pPr>
                <a:defRPr/>
              </a:pPr>
              <a:t>‹#›</a:t>
            </a:fld>
            <a:endParaRPr lang="en-US"/>
          </a:p>
        </p:txBody>
      </p:sp>
    </p:spTree>
    <p:extLst>
      <p:ext uri="{BB962C8B-B14F-4D97-AF65-F5344CB8AC3E}">
        <p14:creationId xmlns:p14="http://schemas.microsoft.com/office/powerpoint/2010/main" val="1060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70"/>
          <p:cNvSpPr>
            <a:spLocks noGrp="1" noChangeArrowheads="1"/>
          </p:cNvSpPr>
          <p:nvPr>
            <p:ph type="sldNum" sz="quarter" idx="10"/>
          </p:nvPr>
        </p:nvSpPr>
        <p:spPr>
          <a:ln/>
        </p:spPr>
        <p:txBody>
          <a:bodyPr/>
          <a:lstStyle>
            <a:lvl1pPr>
              <a:defRPr/>
            </a:lvl1pPr>
          </a:lstStyle>
          <a:p>
            <a:pPr>
              <a:defRPr/>
            </a:pPr>
            <a:fld id="{A3E3FD0E-C321-43AF-BE24-E4C76F20C935}" type="slidenum">
              <a:rPr lang="en-US"/>
              <a:pPr>
                <a:defRPr/>
              </a:pPr>
              <a:t>‹#›</a:t>
            </a:fld>
            <a:endParaRPr lang="en-US"/>
          </a:p>
        </p:txBody>
      </p:sp>
    </p:spTree>
    <p:extLst>
      <p:ext uri="{BB962C8B-B14F-4D97-AF65-F5344CB8AC3E}">
        <p14:creationId xmlns:p14="http://schemas.microsoft.com/office/powerpoint/2010/main" val="1292225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143000"/>
            <a:ext cx="2133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143000"/>
            <a:ext cx="6248400" cy="4724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ln/>
        </p:spPr>
        <p:txBody>
          <a:bodyPr/>
          <a:lstStyle>
            <a:lvl1pPr>
              <a:defRPr/>
            </a:lvl1pPr>
          </a:lstStyle>
          <a:p>
            <a:pPr>
              <a:defRPr/>
            </a:pPr>
            <a:fld id="{F52F291F-0A73-4FBD-AC84-6FEB2985412C}" type="slidenum">
              <a:rPr lang="en-US"/>
              <a:pPr>
                <a:defRPr/>
              </a:pPr>
              <a:t>‹#›</a:t>
            </a:fld>
            <a:endParaRPr lang="en-US"/>
          </a:p>
        </p:txBody>
      </p:sp>
    </p:spTree>
    <p:extLst>
      <p:ext uri="{BB962C8B-B14F-4D97-AF65-F5344CB8AC3E}">
        <p14:creationId xmlns:p14="http://schemas.microsoft.com/office/powerpoint/2010/main" val="229472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3825"/>
            <a:ext cx="7391400" cy="914400"/>
          </a:xfrm>
        </p:spPr>
        <p:txBody>
          <a:bodyPr/>
          <a:lstStyle/>
          <a:p>
            <a:r>
              <a:rPr lang="en-US"/>
              <a:t>Click to edit Master title style</a:t>
            </a:r>
          </a:p>
        </p:txBody>
      </p:sp>
      <p:sp>
        <p:nvSpPr>
          <p:cNvPr id="3" name="Table Placeholder 2"/>
          <p:cNvSpPr>
            <a:spLocks noGrp="1"/>
          </p:cNvSpPr>
          <p:nvPr>
            <p:ph type="tbl" idx="1"/>
          </p:nvPr>
        </p:nvSpPr>
        <p:spPr>
          <a:xfrm>
            <a:off x="381000" y="1219200"/>
            <a:ext cx="8458200" cy="4648200"/>
          </a:xfrm>
        </p:spPr>
        <p:txBody>
          <a:bodyPr/>
          <a:lstStyle/>
          <a:p>
            <a:pPr lvl="0"/>
            <a:endParaRPr lang="en-US" noProof="0"/>
          </a:p>
        </p:txBody>
      </p:sp>
      <p:sp>
        <p:nvSpPr>
          <p:cNvPr id="4" name="Rectangle 2470"/>
          <p:cNvSpPr>
            <a:spLocks noGrp="1" noChangeArrowheads="1"/>
          </p:cNvSpPr>
          <p:nvPr>
            <p:ph type="sldNum" sz="quarter" idx="10"/>
          </p:nvPr>
        </p:nvSpPr>
        <p:spPr>
          <a:ln/>
        </p:spPr>
        <p:txBody>
          <a:bodyPr/>
          <a:lstStyle>
            <a:lvl1pPr>
              <a:defRPr/>
            </a:lvl1pPr>
          </a:lstStyle>
          <a:p>
            <a:pPr>
              <a:defRPr/>
            </a:pPr>
            <a:fld id="{53A3F52A-0F33-4726-BBA8-EDAA874ECD29}" type="slidenum">
              <a:rPr lang="en-US"/>
              <a:pPr>
                <a:defRPr/>
              </a:pPr>
              <a:t>‹#›</a:t>
            </a:fld>
            <a:endParaRPr lang="en-US"/>
          </a:p>
        </p:txBody>
      </p:sp>
    </p:spTree>
    <p:extLst>
      <p:ext uri="{BB962C8B-B14F-4D97-AF65-F5344CB8AC3E}">
        <p14:creationId xmlns:p14="http://schemas.microsoft.com/office/powerpoint/2010/main" val="54227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3825"/>
            <a:ext cx="7391400" cy="9144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1529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1529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70"/>
          <p:cNvSpPr>
            <a:spLocks noGrp="1" noChangeArrowheads="1"/>
          </p:cNvSpPr>
          <p:nvPr>
            <p:ph type="sldNum" sz="quarter" idx="10"/>
          </p:nvPr>
        </p:nvSpPr>
        <p:spPr>
          <a:ln/>
        </p:spPr>
        <p:txBody>
          <a:bodyPr/>
          <a:lstStyle>
            <a:lvl1pPr>
              <a:defRPr/>
            </a:lvl1pPr>
          </a:lstStyle>
          <a:p>
            <a:pPr>
              <a:defRPr/>
            </a:pPr>
            <a:fld id="{8AA81AE3-1B90-4EEC-BED3-D687FCF08E4F}" type="slidenum">
              <a:rPr lang="en-US"/>
              <a:pPr>
                <a:defRPr/>
              </a:pPr>
              <a:t>‹#›</a:t>
            </a:fld>
            <a:endParaRPr lang="en-US"/>
          </a:p>
        </p:txBody>
      </p:sp>
    </p:spTree>
    <p:extLst>
      <p:ext uri="{BB962C8B-B14F-4D97-AF65-F5344CB8AC3E}">
        <p14:creationId xmlns:p14="http://schemas.microsoft.com/office/powerpoint/2010/main" val="27768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eC PoP CeC">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211763"/>
          </a:xfrm>
        </p:spPr>
        <p:txBody>
          <a:bodyPr>
            <a:normAutofit/>
          </a:bodyPr>
          <a:lstStyle>
            <a:lvl1pPr marL="0" indent="0">
              <a:buNone/>
              <a:defRPr sz="2600" baseline="0">
                <a:latin typeface="Times New Roman" pitchFamily="18" charset="0"/>
              </a:defRPr>
            </a:lvl1pPr>
            <a:lvl2pPr marL="457200" indent="0">
              <a:buNone/>
              <a:defRPr sz="2600" baseline="0">
                <a:latin typeface="Times New Roman" pitchFamily="18" charset="0"/>
              </a:defRPr>
            </a:lvl2pPr>
            <a:lvl3pPr marL="225425" indent="-225425">
              <a:defRPr sz="2600" baseline="0">
                <a:latin typeface="Times New Roman" pitchFamily="18" charset="0"/>
              </a:defRPr>
            </a:lvl3pPr>
            <a:lvl4pPr marL="463550" indent="-238125">
              <a:defRPr sz="2600" baseline="0">
                <a:latin typeface="Times New Roman" pitchFamily="18" charset="0"/>
              </a:defRPr>
            </a:lvl4pPr>
            <a:lvl5pPr marL="1828800" indent="0">
              <a:buNone/>
              <a:defRPr sz="2600" baseline="0">
                <a:latin typeface="Times New Roman" pitchFamily="18" charset="0"/>
              </a:defRPr>
            </a:lvl5pPr>
          </a:lstStyle>
          <a:p>
            <a:pPr lvl="0"/>
            <a:r>
              <a:rPr lang="en-US" dirty="0"/>
              <a:t>Click to edit Master text styles</a:t>
            </a:r>
          </a:p>
          <a:p>
            <a:pPr lvl="2"/>
            <a:r>
              <a:rPr lang="en-US" dirty="0"/>
              <a:t>Second Level</a:t>
            </a:r>
          </a:p>
          <a:p>
            <a:pPr lvl="3"/>
            <a:r>
              <a:rPr lang="en-US" dirty="0"/>
              <a:t>Fourth level</a:t>
            </a:r>
          </a:p>
        </p:txBody>
      </p:sp>
      <p:sp>
        <p:nvSpPr>
          <p:cNvPr id="10" name="Title 9"/>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b="0" i="0" baseline="0">
                <a:solidFill>
                  <a:schemeClr val="tx1"/>
                </a:solidFill>
                <a:effectLst>
                  <a:outerShdw blurRad="38100" dist="38100" sx="1000" sy="1000" algn="tl">
                    <a:srgbClr val="000000"/>
                  </a:outerShdw>
                </a:effectLst>
                <a:latin typeface="+mj-lt"/>
              </a:defRPr>
            </a:lvl1pPr>
          </a:lstStyle>
          <a:p>
            <a:pPr>
              <a:defRPr/>
            </a:pPr>
            <a:endParaRPr lang="en-US"/>
          </a:p>
        </p:txBody>
      </p:sp>
    </p:spTree>
    <p:extLst>
      <p:ext uri="{BB962C8B-B14F-4D97-AF65-F5344CB8AC3E}">
        <p14:creationId xmlns:p14="http://schemas.microsoft.com/office/powerpoint/2010/main" val="382248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86600" y="6510022"/>
            <a:ext cx="2057400" cy="365125"/>
          </a:xfrm>
        </p:spPr>
        <p:txBody>
          <a:bodyPr/>
          <a:lstStyle>
            <a:lvl1pPr>
              <a:defRPr/>
            </a:lvl1pPr>
          </a:lstStyle>
          <a:p>
            <a:endParaRPr lang="en-US" dirty="0"/>
          </a:p>
        </p:txBody>
      </p:sp>
      <p:sp>
        <p:nvSpPr>
          <p:cNvPr id="12" name="Title 11">
            <a:extLst>
              <a:ext uri="{FF2B5EF4-FFF2-40B4-BE49-F238E27FC236}">
                <a16:creationId xmlns:a16="http://schemas.microsoft.com/office/drawing/2014/main" id="{3EA92A22-437A-4BE5-BD8B-5E415F7A5029}"/>
              </a:ext>
            </a:extLst>
          </p:cNvPr>
          <p:cNvSpPr>
            <a:spLocks noGrp="1"/>
          </p:cNvSpPr>
          <p:nvPr>
            <p:ph type="title"/>
          </p:nvPr>
        </p:nvSpPr>
        <p:spPr/>
        <p:txBody>
          <a:bodyPr>
            <a:normAutofit/>
          </a:bodyPr>
          <a:lstStyle>
            <a:lvl1pPr>
              <a:defRPr sz="3200"/>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3C593AC-EAF7-49AE-97DF-DFB77B7A04FF}"/>
              </a:ext>
            </a:extLst>
          </p:cNvPr>
          <p:cNvSpPr>
            <a:spLocks noGrp="1"/>
          </p:cNvSpPr>
          <p:nvPr>
            <p:ph type="ftr" sz="quarter" idx="13"/>
          </p:nvPr>
        </p:nvSpPr>
        <p:spPr>
          <a:xfrm>
            <a:off x="2979254" y="632128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
        <p:nvSpPr>
          <p:cNvPr id="7" name="Title 6">
            <a:extLst>
              <a:ext uri="{FF2B5EF4-FFF2-40B4-BE49-F238E27FC236}">
                <a16:creationId xmlns:a16="http://schemas.microsoft.com/office/drawing/2014/main" id="{81273FA7-A326-4940-A786-7C2D31D29A22}"/>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
        <p:nvSpPr>
          <p:cNvPr id="2" name="Title 1">
            <a:extLst>
              <a:ext uri="{FF2B5EF4-FFF2-40B4-BE49-F238E27FC236}">
                <a16:creationId xmlns:a16="http://schemas.microsoft.com/office/drawing/2014/main" id="{76F7AE43-26D5-4B13-B399-6E52131DEF61}"/>
              </a:ext>
            </a:extLst>
          </p:cNvPr>
          <p:cNvSpPr>
            <a:spLocks noGrp="1"/>
          </p:cNvSpPr>
          <p:nvPr>
            <p:ph type="title"/>
          </p:nvPr>
        </p:nvSpPr>
        <p:spPr/>
        <p:txBody>
          <a:bodyPr>
            <a:normAutofit/>
          </a:bodyPr>
          <a:lstStyle>
            <a:lvl1pPr>
              <a:defRPr sz="32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pPr>
                <a:defRPr/>
              </a:pPr>
              <a:t>‹#›</a:t>
            </a:fld>
            <a:endParaRPr lang="en-US"/>
          </a:p>
        </p:txBody>
      </p:sp>
    </p:spTree>
    <p:extLst>
      <p:ext uri="{BB962C8B-B14F-4D97-AF65-F5344CB8AC3E}">
        <p14:creationId xmlns:p14="http://schemas.microsoft.com/office/powerpoint/2010/main" val="272076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38100" y="0"/>
            <a:ext cx="9182100" cy="6859588"/>
          </a:xfrm>
          <a:prstGeom prst="rect">
            <a:avLst/>
          </a:prstGeom>
          <a:noFill/>
          <a:ln w="9525">
            <a:noFill/>
            <a:miter lim="800000"/>
            <a:headEnd/>
            <a:tailEnd/>
          </a:ln>
        </p:spPr>
      </p:pic>
      <p:sp>
        <p:nvSpPr>
          <p:cNvPr id="6" name="Rectangle 5"/>
          <p:cNvSpPr>
            <a:spLocks/>
          </p:cNvSpPr>
          <p:nvPr/>
        </p:nvSpPr>
        <p:spPr bwMode="auto">
          <a:xfrm>
            <a:off x="661471" y="4343400"/>
            <a:ext cx="4315939" cy="1600438"/>
          </a:xfrm>
          <a:prstGeom prst="rect">
            <a:avLst/>
          </a:prstGeom>
          <a:noFill/>
          <a:ln w="9525">
            <a:noFill/>
            <a:miter lim="800000"/>
            <a:headEnd/>
            <a:tailEnd/>
          </a:ln>
        </p:spPr>
        <p:txBody>
          <a:bodyPr wrap="none" lIns="0" tIns="0" rIns="57799" bIns="0">
            <a:spAutoFit/>
          </a:bodyPr>
          <a:lstStyle/>
          <a:p>
            <a:pPr marL="57150">
              <a:defRPr/>
            </a:pPr>
            <a:endParaRPr lang="en-US" sz="2000" dirty="0">
              <a:solidFill>
                <a:srgbClr val="F6E814"/>
              </a:solidFill>
              <a:latin typeface="Helvetica" pitchFamily="-84" charset="0"/>
            </a:endParaRPr>
          </a:p>
          <a:p>
            <a:pPr marL="57150">
              <a:defRPr/>
            </a:pPr>
            <a:r>
              <a:rPr lang="en-US" sz="2800" dirty="0">
                <a:solidFill>
                  <a:srgbClr val="F6E814"/>
                </a:solidFill>
                <a:latin typeface="Helvetica" pitchFamily="-84" charset="0"/>
              </a:rPr>
              <a:t>October</a:t>
            </a:r>
            <a:r>
              <a:rPr lang="en-US" sz="2800" baseline="0" dirty="0">
                <a:solidFill>
                  <a:srgbClr val="F6E814"/>
                </a:solidFill>
                <a:latin typeface="Helvetica" pitchFamily="-84" charset="0"/>
              </a:rPr>
              <a:t> 10-12,  </a:t>
            </a:r>
            <a:r>
              <a:rPr lang="en-US" sz="2800" dirty="0">
                <a:solidFill>
                  <a:srgbClr val="F6E814"/>
                </a:solidFill>
                <a:latin typeface="Helvetica" pitchFamily="-84" charset="0"/>
              </a:rPr>
              <a:t>2017</a:t>
            </a:r>
          </a:p>
          <a:p>
            <a:pPr marL="57150">
              <a:defRPr/>
            </a:pPr>
            <a:r>
              <a:rPr lang="en-US" sz="2800" dirty="0">
                <a:solidFill>
                  <a:srgbClr val="F6E814"/>
                </a:solidFill>
                <a:latin typeface="Helvetica" pitchFamily="-84" charset="0"/>
              </a:rPr>
              <a:t>EIC</a:t>
            </a:r>
            <a:r>
              <a:rPr lang="en-US" sz="2800" baseline="0" dirty="0">
                <a:solidFill>
                  <a:srgbClr val="F6E814"/>
                </a:solidFill>
                <a:latin typeface="Helvetica" pitchFamily="-84" charset="0"/>
              </a:rPr>
              <a:t> Collaboration Meeting</a:t>
            </a:r>
          </a:p>
          <a:p>
            <a:pPr marL="57150">
              <a:defRPr/>
            </a:pPr>
            <a:r>
              <a:rPr lang="en-US" sz="2800" baseline="0" dirty="0">
                <a:solidFill>
                  <a:srgbClr val="F6E814"/>
                </a:solidFill>
                <a:latin typeface="Helvetica" pitchFamily="-84" charset="0"/>
              </a:rPr>
              <a:t>BNL, Upton, NY</a:t>
            </a:r>
            <a:endParaRPr lang="en-US" sz="2800" dirty="0">
              <a:solidFill>
                <a:srgbClr val="F6E814"/>
              </a:solidFill>
              <a:latin typeface="Helvetica" pitchFamily="-84" charset="0"/>
            </a:endParaRPr>
          </a:p>
        </p:txBody>
      </p:sp>
      <p:sp>
        <p:nvSpPr>
          <p:cNvPr id="2" name="Title 1"/>
          <p:cNvSpPr>
            <a:spLocks noGrp="1"/>
          </p:cNvSpPr>
          <p:nvPr>
            <p:ph type="ctrTitle"/>
          </p:nvPr>
        </p:nvSpPr>
        <p:spPr>
          <a:xfrm>
            <a:off x="252046" y="1138604"/>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1241261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7924800" y="6324600"/>
            <a:ext cx="914400" cy="304800"/>
          </a:xfrm>
        </p:spPr>
        <p:txBody>
          <a:bodyPr/>
          <a:lstStyle>
            <a:lvl1pPr>
              <a:defRPr/>
            </a:lvl1pPr>
          </a:lstStyle>
          <a:p>
            <a:pPr>
              <a:defRPr/>
            </a:pPr>
            <a:fld id="{D3F3880F-CDBA-4B7B-B937-6EB3D39E0B79}" type="slidenum">
              <a:rPr lang="en-US"/>
              <a:pPr>
                <a:defRPr/>
              </a:pPr>
              <a:t>‹#›</a:t>
            </a:fld>
            <a:endParaRPr lang="en-US"/>
          </a:p>
        </p:txBody>
      </p:sp>
    </p:spTree>
    <p:extLst>
      <p:ext uri="{BB962C8B-B14F-4D97-AF65-F5344CB8AC3E}">
        <p14:creationId xmlns:p14="http://schemas.microsoft.com/office/powerpoint/2010/main" val="352875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70"/>
          <p:cNvSpPr>
            <a:spLocks noGrp="1" noChangeArrowheads="1"/>
          </p:cNvSpPr>
          <p:nvPr>
            <p:ph type="sldNum" sz="quarter" idx="10"/>
          </p:nvPr>
        </p:nvSpPr>
        <p:spPr>
          <a:ln/>
        </p:spPr>
        <p:txBody>
          <a:bodyPr/>
          <a:lstStyle>
            <a:lvl1pPr>
              <a:defRPr/>
            </a:lvl1pPr>
          </a:lstStyle>
          <a:p>
            <a:pPr>
              <a:defRPr/>
            </a:pPr>
            <a:fld id="{F9D646E0-9C44-4CA5-B957-698DB2930CA3}" type="slidenum">
              <a:rPr lang="en-US"/>
              <a:pPr>
                <a:defRPr/>
              </a:pPr>
              <a:t>‹#›</a:t>
            </a:fld>
            <a:endParaRPr lang="en-US"/>
          </a:p>
        </p:txBody>
      </p:sp>
    </p:spTree>
    <p:extLst>
      <p:ext uri="{BB962C8B-B14F-4D97-AF65-F5344CB8AC3E}">
        <p14:creationId xmlns:p14="http://schemas.microsoft.com/office/powerpoint/2010/main" val="315268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19200"/>
            <a:ext cx="4152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152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70"/>
          <p:cNvSpPr>
            <a:spLocks noGrp="1" noChangeArrowheads="1"/>
          </p:cNvSpPr>
          <p:nvPr>
            <p:ph type="sldNum" sz="quarter" idx="10"/>
          </p:nvPr>
        </p:nvSpPr>
        <p:spPr>
          <a:ln/>
        </p:spPr>
        <p:txBody>
          <a:bodyPr/>
          <a:lstStyle>
            <a:lvl1pPr>
              <a:defRPr/>
            </a:lvl1pPr>
          </a:lstStyle>
          <a:p>
            <a:pPr>
              <a:defRPr/>
            </a:pPr>
            <a:fld id="{A2897667-9798-4FFF-B8B8-BD082D0427CC}" type="slidenum">
              <a:rPr lang="en-US"/>
              <a:pPr>
                <a:defRPr/>
              </a:pPr>
              <a:t>‹#›</a:t>
            </a:fld>
            <a:endParaRPr lang="en-US"/>
          </a:p>
        </p:txBody>
      </p:sp>
    </p:spTree>
    <p:extLst>
      <p:ext uri="{BB962C8B-B14F-4D97-AF65-F5344CB8AC3E}">
        <p14:creationId xmlns:p14="http://schemas.microsoft.com/office/powerpoint/2010/main" val="3127187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jpe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6.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086600" y="6487913"/>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a:defRPr/>
              </a:pPr>
              <a:endParaRPr lang="en-US"/>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a:defRPr/>
              </a:pPr>
              <a:endParaRPr lang="en-US"/>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a:defRPr/>
              </a:pPr>
              <a:endParaRPr lang="en-US"/>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a:defRPr/>
              </a:pPr>
              <a:endParaRPr lang="en-US"/>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a:defRPr/>
              </a:pPr>
              <a:endParaRPr lang="en-US"/>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a:defRPr/>
              </a:pPr>
              <a:endParaRPr lang="en-US"/>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a:defRPr/>
              </a:pPr>
              <a:endParaRPr lang="en-US"/>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a:defRPr/>
              </a:pPr>
              <a:endParaRPr lang="en-US"/>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a:defRPr/>
              </a:pPr>
              <a:endParaRPr lang="en-US"/>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a:defRPr/>
              </a:pPr>
              <a:endParaRPr lang="en-US"/>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a:defRPr/>
              </a:pPr>
              <a:endParaRPr lang="en-US"/>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a:defRPr/>
              </a:pPr>
              <a:endParaRPr lang="en-US"/>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a:defRPr/>
              </a:pPr>
              <a:endParaRPr lang="en-US"/>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a:defRPr/>
              </a:pPr>
              <a:endParaRPr lang="en-US"/>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a:defRPr/>
              </a:pPr>
              <a:endParaRPr lang="en-US"/>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a:defRPr/>
              </a:pPr>
              <a:endParaRPr lang="en-US"/>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a:defRPr/>
              </a:pPr>
              <a:endParaRPr lang="en-US"/>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a:defRPr/>
              </a:pPr>
              <a:endParaRPr lang="en-US"/>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a:defRPr/>
              </a:pPr>
              <a:endParaRPr lang="en-US"/>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a:defRPr/>
              </a:pPr>
              <a:endParaRPr lang="en-US"/>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a:defRPr/>
              </a:pPr>
              <a:endParaRPr lang="en-US"/>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a:defRPr/>
              </a:pPr>
              <a:endParaRPr lang="en-US"/>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a:defRPr/>
              </a:pPr>
              <a:endParaRPr lang="en-US"/>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a:defRPr/>
              </a:pPr>
              <a:endParaRPr lang="en-US"/>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a:defRPr/>
              </a:pPr>
              <a:endParaRPr lang="en-US"/>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a:defRPr/>
              </a:pPr>
              <a:endParaRPr lang="en-US"/>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a:defRPr/>
              </a:pPr>
              <a:endParaRPr lang="en-US"/>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a:defRPr/>
              </a:pPr>
              <a:endParaRPr lang="en-US"/>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a:defRPr/>
              </a:pPr>
              <a:endParaRPr lang="en-US"/>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a:defRPr/>
              </a:pPr>
              <a:endParaRPr lang="en-US"/>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a:defRPr/>
              </a:pPr>
              <a:endParaRPr lang="en-US"/>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a:defRPr/>
              </a:pPr>
              <a:endParaRPr lang="en-US"/>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a:defRPr/>
              </a:pPr>
              <a:endParaRPr lang="en-US"/>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a:defRPr/>
              </a:pPr>
              <a:endParaRPr lang="en-US"/>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a:defRPr/>
              </a:pPr>
              <a:endParaRPr lang="en-US"/>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a:defRPr/>
              </a:pPr>
              <a:endParaRPr lang="en-US"/>
            </a:p>
          </p:txBody>
        </p:sp>
      </p:grpSp>
      <p:sp>
        <p:nvSpPr>
          <p:cNvPr id="4518" name="Rectangle 2470"/>
          <p:cNvSpPr>
            <a:spLocks noGrp="1" noChangeArrowheads="1"/>
          </p:cNvSpPr>
          <p:nvPr>
            <p:ph type="sldNum" sz="quarter" idx="4"/>
          </p:nvPr>
        </p:nvSpPr>
        <p:spPr bwMode="auto">
          <a:xfrm>
            <a:off x="228600" y="6324600"/>
            <a:ext cx="91440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900"/>
            </a:lvl1pPr>
          </a:lstStyle>
          <a:p>
            <a:pPr>
              <a:defRPr/>
            </a:pPr>
            <a:fld id="{999DC147-8904-44A6-92E7-0C14631ABD77}" type="slidenum">
              <a:rPr lang="en-US"/>
              <a:pPr>
                <a:defRPr/>
              </a:pPr>
              <a:t>‹#›</a:t>
            </a:fld>
            <a:endParaRPr lang="en-US" dirty="0"/>
          </a:p>
        </p:txBody>
      </p:sp>
      <p:sp>
        <p:nvSpPr>
          <p:cNvPr id="1030" name="Text Box 2474"/>
          <p:cNvSpPr txBox="1">
            <a:spLocks noChangeArrowheads="1"/>
          </p:cNvSpPr>
          <p:nvPr userDrawn="1"/>
        </p:nvSpPr>
        <p:spPr bwMode="auto">
          <a:xfrm>
            <a:off x="2579737" y="6591299"/>
            <a:ext cx="3962400" cy="533401"/>
          </a:xfrm>
          <a:prstGeom prst="rect">
            <a:avLst/>
          </a:prstGeom>
          <a:noFill/>
          <a:ln>
            <a:noFill/>
          </a:ln>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1200" b="0" i="0" baseline="0" dirty="0"/>
              <a:t>EIC Collaboration Meeting, BNL, October 10-12, 2017</a:t>
            </a:r>
            <a:endParaRPr lang="en-US" sz="1200" b="0" i="0" dirty="0"/>
          </a:p>
        </p:txBody>
      </p:sp>
      <p:grpSp>
        <p:nvGrpSpPr>
          <p:cNvPr id="3079" name="Group 2475"/>
          <p:cNvGrpSpPr>
            <a:grpSpLocks/>
          </p:cNvGrpSpPr>
          <p:nvPr userDrawn="1"/>
        </p:nvGrpSpPr>
        <p:grpSpPr bwMode="auto">
          <a:xfrm>
            <a:off x="381000" y="838200"/>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a:defRPr/>
              </a:pPr>
              <a:endParaRPr lang="en-US"/>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a:defRPr/>
              </a:pPr>
              <a:endParaRPr lang="en-US"/>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a:defRPr/>
              </a:pPr>
              <a:endParaRPr lang="en-US"/>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a:defRPr/>
              </a:pPr>
              <a:endParaRPr lang="en-US"/>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a:defRPr/>
              </a:pPr>
              <a:endParaRPr lang="en-US"/>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a:defRPr/>
              </a:pPr>
              <a:endParaRPr lang="en-US"/>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a:defRPr/>
              </a:pPr>
              <a:endParaRPr lang="en-US"/>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a:defRPr/>
              </a:pPr>
              <a:endParaRPr lang="en-US"/>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a:defRPr/>
              </a:pPr>
              <a:endParaRPr lang="en-US"/>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a:defRPr/>
              </a:pPr>
              <a:endParaRPr lang="en-US"/>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a:defRPr/>
              </a:pPr>
              <a:endParaRPr lang="en-US"/>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a:defRPr/>
              </a:pPr>
              <a:endParaRPr lang="en-US"/>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a:defRPr/>
              </a:pPr>
              <a:endParaRPr lang="en-US"/>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a:defRPr/>
              </a:pPr>
              <a:endParaRPr lang="en-US"/>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a:defRPr/>
              </a:pPr>
              <a:endParaRPr lang="en-US"/>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a:defRPr/>
              </a:pPr>
              <a:endParaRPr lang="en-US"/>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a:defRPr/>
              </a:pPr>
              <a:endParaRPr lang="en-US"/>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a:defRPr/>
              </a:pPr>
              <a:endParaRPr lang="en-US"/>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a:defRPr/>
              </a:pPr>
              <a:endParaRPr lang="en-US"/>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a:defRPr/>
              </a:pPr>
              <a:endParaRPr lang="en-US"/>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a:defRPr/>
              </a:pPr>
              <a:endParaRPr lang="en-US"/>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a:defRPr/>
              </a:pPr>
              <a:endParaRPr lang="en-US"/>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a:defRPr/>
              </a:pPr>
              <a:endParaRPr lang="en-US"/>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a:defRPr/>
              </a:pPr>
              <a:endParaRPr lang="en-US"/>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a:defRPr/>
              </a:pPr>
              <a:endParaRPr lang="en-US"/>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a:defRPr/>
              </a:pPr>
              <a:endParaRPr lang="en-US"/>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a:defRPr/>
              </a:pPr>
              <a:endParaRPr lang="en-US"/>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a:defRPr/>
              </a:pPr>
              <a:endParaRPr lang="en-US"/>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a:defRPr/>
              </a:pPr>
              <a:endParaRPr lang="en-US"/>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a:defRPr/>
              </a:pPr>
              <a:endParaRPr lang="en-US"/>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a:defRPr/>
              </a:pPr>
              <a:endParaRPr lang="en-US"/>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a:defRPr/>
              </a:pPr>
              <a:endParaRPr lang="en-US"/>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a:defRPr/>
              </a:pPr>
              <a:endParaRPr lang="en-US"/>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a:defRPr/>
              </a:pPr>
              <a:endParaRPr lang="en-US"/>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a:defRPr/>
              </a:pPr>
              <a:endParaRPr lang="en-US"/>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a:defRPr/>
              </a:pPr>
              <a:endParaRPr lang="en-US"/>
            </a:p>
          </p:txBody>
        </p:sp>
      </p:grpSp>
      <p:pic>
        <p:nvPicPr>
          <p:cNvPr id="3080" name="Picture 2513" descr="BNL Logo_Small"/>
          <p:cNvPicPr>
            <a:picLocks noChangeAspect="1" noChangeArrowheads="1"/>
          </p:cNvPicPr>
          <p:nvPr userDrawn="1"/>
        </p:nvPicPr>
        <p:blipFill>
          <a:blip r:embed="rId17"/>
          <a:srcRect/>
          <a:stretch>
            <a:fillRect/>
          </a:stretch>
        </p:blipFill>
        <p:spPr bwMode="auto">
          <a:xfrm>
            <a:off x="3581400" y="6019800"/>
            <a:ext cx="1763663" cy="609600"/>
          </a:xfrm>
          <a:prstGeom prst="rect">
            <a:avLst/>
          </a:prstGeom>
          <a:noFill/>
          <a:ln w="9525">
            <a:noFill/>
            <a:miter lim="800000"/>
            <a:headEnd/>
            <a:tailEnd/>
          </a:ln>
        </p:spPr>
      </p:pic>
      <p:pic>
        <p:nvPicPr>
          <p:cNvPr id="3081" name="Picture 2" descr="Screen Shot 2013-08-01 at 9.54.44 AM.png"/>
          <p:cNvPicPr>
            <a:picLocks noChangeAspect="1"/>
          </p:cNvPicPr>
          <p:nvPr userDrawn="1"/>
        </p:nvPicPr>
        <p:blipFill>
          <a:blip r:embed="rId18"/>
          <a:srcRect/>
          <a:stretch>
            <a:fillRect/>
          </a:stretch>
        </p:blipFill>
        <p:spPr bwMode="auto">
          <a:xfrm>
            <a:off x="1066800" y="6100762"/>
            <a:ext cx="762000" cy="757238"/>
          </a:xfrm>
          <a:prstGeom prst="rect">
            <a:avLst/>
          </a:prstGeom>
          <a:noFill/>
          <a:ln w="9525">
            <a:noFill/>
            <a:miter lim="800000"/>
            <a:headEnd/>
            <a:tailEnd/>
          </a:ln>
        </p:spPr>
      </p:pic>
      <p:pic>
        <p:nvPicPr>
          <p:cNvPr id="3082" name="Picture 4" descr="SC-Banner-CMYK-whitethumb[1]"/>
          <p:cNvPicPr>
            <a:picLocks noChangeAspect="1" noChangeArrowheads="1"/>
          </p:cNvPicPr>
          <p:nvPr userDrawn="1"/>
        </p:nvPicPr>
        <p:blipFill>
          <a:blip r:embed="rId19"/>
          <a:srcRect/>
          <a:stretch>
            <a:fillRect/>
          </a:stretch>
        </p:blipFill>
        <p:spPr bwMode="auto">
          <a:xfrm>
            <a:off x="6781800" y="6096000"/>
            <a:ext cx="1390650" cy="541338"/>
          </a:xfrm>
          <a:prstGeom prst="rect">
            <a:avLst/>
          </a:prstGeom>
          <a:noFill/>
          <a:ln w="9525">
            <a:noFill/>
            <a:miter lim="800000"/>
            <a:headEnd/>
            <a:tailEnd/>
          </a:ln>
        </p:spPr>
      </p:pic>
    </p:spTree>
    <p:extLst>
      <p:ext uri="{BB962C8B-B14F-4D97-AF65-F5344CB8AC3E}">
        <p14:creationId xmlns:p14="http://schemas.microsoft.com/office/powerpoint/2010/main" val="32753828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716" y="2344241"/>
            <a:ext cx="8338930" cy="1796085"/>
          </a:xfrm>
        </p:spPr>
        <p:txBody>
          <a:bodyPr>
            <a:normAutofit fontScale="90000"/>
          </a:bodyPr>
          <a:lstStyle/>
          <a:p>
            <a:r>
              <a:rPr lang="en-US" dirty="0">
                <a:solidFill>
                  <a:srgbClr val="FF0000"/>
                </a:solidFill>
              </a:rPr>
              <a:t>L</a:t>
            </a:r>
            <a:r>
              <a:rPr lang="en-US" dirty="0"/>
              <a:t>ow </a:t>
            </a:r>
            <a:r>
              <a:rPr lang="en-US" dirty="0">
                <a:solidFill>
                  <a:srgbClr val="FF0000"/>
                </a:solidFill>
              </a:rPr>
              <a:t>E</a:t>
            </a:r>
            <a:r>
              <a:rPr lang="en-US" dirty="0"/>
              <a:t>nergy </a:t>
            </a:r>
            <a:r>
              <a:rPr lang="en-US" dirty="0">
                <a:solidFill>
                  <a:srgbClr val="FF0000"/>
                </a:solidFill>
              </a:rPr>
              <a:t>R</a:t>
            </a:r>
            <a:r>
              <a:rPr lang="en-US" dirty="0"/>
              <a:t>HIC  </a:t>
            </a:r>
            <a:r>
              <a:rPr lang="en-US" dirty="0">
                <a:solidFill>
                  <a:srgbClr val="FF0000"/>
                </a:solidFill>
              </a:rPr>
              <a:t>e</a:t>
            </a:r>
            <a:r>
              <a:rPr lang="en-US" dirty="0"/>
              <a:t>lectron </a:t>
            </a:r>
            <a:r>
              <a:rPr lang="en-US" dirty="0">
                <a:solidFill>
                  <a:srgbClr val="FF0000"/>
                </a:solidFill>
              </a:rPr>
              <a:t>C</a:t>
            </a:r>
            <a:r>
              <a:rPr lang="en-US" dirty="0"/>
              <a:t>ooling (</a:t>
            </a:r>
            <a:r>
              <a:rPr lang="en-US" dirty="0" err="1"/>
              <a:t>LEReC</a:t>
            </a:r>
            <a:r>
              <a:rPr lang="en-US" dirty="0"/>
              <a:t>):</a:t>
            </a:r>
            <a:br>
              <a:rPr lang="en-US" dirty="0"/>
            </a:br>
            <a:br>
              <a:rPr lang="en-US" dirty="0"/>
            </a:br>
            <a:br>
              <a:rPr lang="en-US" sz="4000" dirty="0"/>
            </a:br>
            <a:r>
              <a:rPr lang="en-US" sz="4000" dirty="0"/>
              <a:t>Dispersive Cooling </a:t>
            </a:r>
            <a:br>
              <a:rPr lang="en-US" sz="3100" dirty="0"/>
            </a:br>
            <a:br>
              <a:rPr lang="en-US" dirty="0"/>
            </a:br>
            <a:endParaRPr lang="en-US" sz="3600" dirty="0"/>
          </a:p>
        </p:txBody>
      </p:sp>
      <p:sp>
        <p:nvSpPr>
          <p:cNvPr id="3" name="Subtitle 2"/>
          <p:cNvSpPr>
            <a:spLocks noGrp="1"/>
          </p:cNvSpPr>
          <p:nvPr>
            <p:ph type="subTitle" idx="1"/>
          </p:nvPr>
        </p:nvSpPr>
        <p:spPr>
          <a:xfrm>
            <a:off x="402534" y="4544608"/>
            <a:ext cx="5491311" cy="2313392"/>
          </a:xfrm>
        </p:spPr>
        <p:txBody>
          <a:bodyPr>
            <a:noAutofit/>
          </a:bodyPr>
          <a:lstStyle/>
          <a:p>
            <a:r>
              <a:rPr lang="en-US" dirty="0"/>
              <a:t>October 22, 2021</a:t>
            </a:r>
          </a:p>
          <a:p>
            <a:r>
              <a:rPr lang="en-US" dirty="0"/>
              <a:t>APEX workshop</a:t>
            </a:r>
          </a:p>
          <a:p>
            <a:r>
              <a:rPr lang="en-US" dirty="0"/>
              <a:t>BNL</a:t>
            </a:r>
          </a:p>
        </p:txBody>
      </p:sp>
      <p:graphicFrame>
        <p:nvGraphicFramePr>
          <p:cNvPr id="4" name="Table 3">
            <a:extLst>
              <a:ext uri="{FF2B5EF4-FFF2-40B4-BE49-F238E27FC236}">
                <a16:creationId xmlns:a16="http://schemas.microsoft.com/office/drawing/2014/main" id="{4B046947-523A-4BB5-8927-5400AFC12F36}"/>
              </a:ext>
            </a:extLst>
          </p:cNvPr>
          <p:cNvGraphicFramePr>
            <a:graphicFrameLocks noGrp="1"/>
          </p:cNvGraphicFramePr>
          <p:nvPr>
            <p:extLst>
              <p:ext uri="{D42A27DB-BD31-4B8C-83A1-F6EECF244321}">
                <p14:modId xmlns:p14="http://schemas.microsoft.com/office/powerpoint/2010/main" val="44471364"/>
              </p:ext>
            </p:extLst>
          </p:nvPr>
        </p:nvGraphicFramePr>
        <p:xfrm>
          <a:off x="569570" y="3039062"/>
          <a:ext cx="8004859" cy="1505546"/>
        </p:xfrm>
        <a:graphic>
          <a:graphicData uri="http://schemas.openxmlformats.org/drawingml/2006/table">
            <a:tbl>
              <a:tblPr>
                <a:tableStyleId>{5C22544A-7EE6-4342-B048-85BDC9FD1C3A}</a:tableStyleId>
              </a:tblPr>
              <a:tblGrid>
                <a:gridCol w="8004859">
                  <a:extLst>
                    <a:ext uri="{9D8B030D-6E8A-4147-A177-3AD203B41FA5}">
                      <a16:colId xmlns:a16="http://schemas.microsoft.com/office/drawing/2014/main" val="267821631"/>
                    </a:ext>
                  </a:extLst>
                </a:gridCol>
              </a:tblGrid>
              <a:tr h="1505546">
                <a:tc>
                  <a:txBody>
                    <a:bodyPr/>
                    <a:lstStyle/>
                    <a:p>
                      <a:pPr marL="0" marR="0">
                        <a:spcBef>
                          <a:spcPts val="0"/>
                        </a:spcBef>
                        <a:spcAft>
                          <a:spcPts val="0"/>
                        </a:spcAft>
                      </a:pPr>
                      <a:r>
                        <a:rPr lang="en-US" sz="2400" dirty="0">
                          <a:effectLst/>
                        </a:rPr>
                        <a:t>A. Fedotov, D. </a:t>
                      </a:r>
                      <a:r>
                        <a:rPr lang="en-US" sz="2400" dirty="0" err="1">
                          <a:effectLst/>
                        </a:rPr>
                        <a:t>Kayran</a:t>
                      </a:r>
                      <a:r>
                        <a:rPr lang="en-US" sz="2400" dirty="0">
                          <a:effectLst/>
                        </a:rPr>
                        <a:t>, S. Seletskiy, J. Kewisch, H. Zhao, V. Schoefer, G. Robert-Demolaize, Al Marusic, others</a:t>
                      </a:r>
                      <a:endParaRPr lang="en-US" sz="2400" dirty="0">
                        <a:effectLst/>
                        <a:latin typeface="Times New Roman" panose="02020603050405020304" pitchFamily="18" charset="0"/>
                        <a:ea typeface="Times New Roman" panose="02020603050405020304" pitchFamily="18" charset="0"/>
                      </a:endParaRPr>
                    </a:p>
                  </a:txBody>
                  <a:tcPr marL="9525" marR="9525" marT="9525" marB="9525" anchor="ctr">
                    <a:noFill/>
                  </a:tcPr>
                </a:tc>
                <a:extLst>
                  <a:ext uri="{0D108BD9-81ED-4DB2-BD59-A6C34878D82A}">
                    <a16:rowId xmlns:a16="http://schemas.microsoft.com/office/drawing/2014/main" val="2646128858"/>
                  </a:ext>
                </a:extLst>
              </a:tr>
            </a:tbl>
          </a:graphicData>
        </a:graphic>
      </p:graphicFrame>
    </p:spTree>
    <p:extLst>
      <p:ext uri="{BB962C8B-B14F-4D97-AF65-F5344CB8AC3E}">
        <p14:creationId xmlns:p14="http://schemas.microsoft.com/office/powerpoint/2010/main" val="882944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01BA9C-5201-4998-A05C-8FAA3D51CF2E}"/>
              </a:ext>
            </a:extLst>
          </p:cNvPr>
          <p:cNvSpPr>
            <a:spLocks noGrp="1"/>
          </p:cNvSpPr>
          <p:nvPr>
            <p:ph idx="1"/>
          </p:nvPr>
        </p:nvSpPr>
        <p:spPr>
          <a:xfrm>
            <a:off x="357808" y="1142352"/>
            <a:ext cx="8328991" cy="4573295"/>
          </a:xfrm>
        </p:spPr>
        <p:txBody>
          <a:bodyPr>
            <a:normAutofit/>
          </a:bodyPr>
          <a:lstStyle/>
          <a:p>
            <a:pPr marL="0" indent="0">
              <a:buNone/>
            </a:pPr>
            <a:endParaRPr lang="en-US" sz="2400" dirty="0"/>
          </a:p>
          <a:p>
            <a:pPr marL="457200" indent="-457200">
              <a:buAutoNum type="arabicPeriod" startAt="2"/>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1034FBBA-F90E-4B07-A177-DCE9E32F575A}"/>
              </a:ext>
            </a:extLst>
          </p:cNvPr>
          <p:cNvSpPr>
            <a:spLocks noGrp="1"/>
          </p:cNvSpPr>
          <p:nvPr>
            <p:ph type="sldNum" sz="quarter" idx="12"/>
          </p:nvPr>
        </p:nvSpPr>
        <p:spPr/>
        <p:txBody>
          <a:bodyPr/>
          <a:lstStyle/>
          <a:p>
            <a:r>
              <a:rPr lang="en-US" dirty="0"/>
              <a:t>10</a:t>
            </a:r>
          </a:p>
        </p:txBody>
      </p:sp>
      <p:sp>
        <p:nvSpPr>
          <p:cNvPr id="4" name="Title 3">
            <a:extLst>
              <a:ext uri="{FF2B5EF4-FFF2-40B4-BE49-F238E27FC236}">
                <a16:creationId xmlns:a16="http://schemas.microsoft.com/office/drawing/2014/main" id="{17E867A6-4CCD-4538-8223-DC8EFF7236DF}"/>
              </a:ext>
            </a:extLst>
          </p:cNvPr>
          <p:cNvSpPr>
            <a:spLocks noGrp="1"/>
          </p:cNvSpPr>
          <p:nvPr>
            <p:ph type="title"/>
          </p:nvPr>
        </p:nvSpPr>
        <p:spPr>
          <a:xfrm>
            <a:off x="357807" y="68839"/>
            <a:ext cx="8328991" cy="738117"/>
          </a:xfrm>
        </p:spPr>
        <p:txBody>
          <a:bodyPr>
            <a:normAutofit fontScale="90000"/>
          </a:bodyPr>
          <a:lstStyle/>
          <a:p>
            <a:r>
              <a:rPr lang="en-US" dirty="0"/>
              <a:t>Large transverse angle to suppress transverse cooling was introduced at 11:42</a:t>
            </a:r>
          </a:p>
        </p:txBody>
      </p:sp>
      <p:pic>
        <p:nvPicPr>
          <p:cNvPr id="4098" name="Picture 8">
            <a:extLst>
              <a:ext uri="{FF2B5EF4-FFF2-40B4-BE49-F238E27FC236}">
                <a16:creationId xmlns:a16="http://schemas.microsoft.com/office/drawing/2014/main" id="{3B025ADB-F06B-4255-8C55-ECF8B3557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68" y="1004932"/>
            <a:ext cx="3695571" cy="57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35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23CAD8-8C45-4417-91F3-9ADBDB96BEB4}"/>
              </a:ext>
            </a:extLst>
          </p:cNvPr>
          <p:cNvSpPr>
            <a:spLocks noGrp="1"/>
          </p:cNvSpPr>
          <p:nvPr>
            <p:ph idx="1"/>
          </p:nvPr>
        </p:nvSpPr>
        <p:spPr>
          <a:xfrm>
            <a:off x="407504" y="1690689"/>
            <a:ext cx="8328991" cy="3929132"/>
          </a:xfrm>
        </p:spPr>
        <p:txBody>
          <a:bodyPr/>
          <a:lstStyle/>
          <a:p>
            <a:endParaRPr lang="en-US" dirty="0"/>
          </a:p>
        </p:txBody>
      </p:sp>
      <p:sp>
        <p:nvSpPr>
          <p:cNvPr id="3" name="Slide Number Placeholder 2">
            <a:extLst>
              <a:ext uri="{FF2B5EF4-FFF2-40B4-BE49-F238E27FC236}">
                <a16:creationId xmlns:a16="http://schemas.microsoft.com/office/drawing/2014/main" id="{1A8DEF31-9C12-4931-8068-5A33CD9E3F86}"/>
              </a:ext>
            </a:extLst>
          </p:cNvPr>
          <p:cNvSpPr>
            <a:spLocks noGrp="1"/>
          </p:cNvSpPr>
          <p:nvPr>
            <p:ph type="sldNum" sz="quarter" idx="12"/>
          </p:nvPr>
        </p:nvSpPr>
        <p:spPr/>
        <p:txBody>
          <a:bodyPr/>
          <a:lstStyle/>
          <a:p>
            <a:endParaRPr lang="en-US" dirty="0"/>
          </a:p>
        </p:txBody>
      </p:sp>
      <p:sp>
        <p:nvSpPr>
          <p:cNvPr id="4" name="Title 3">
            <a:extLst>
              <a:ext uri="{FF2B5EF4-FFF2-40B4-BE49-F238E27FC236}">
                <a16:creationId xmlns:a16="http://schemas.microsoft.com/office/drawing/2014/main" id="{A79A7531-BB39-427A-B37D-8F84D6DAC133}"/>
              </a:ext>
            </a:extLst>
          </p:cNvPr>
          <p:cNvSpPr>
            <a:spLocks noGrp="1"/>
          </p:cNvSpPr>
          <p:nvPr>
            <p:ph type="title"/>
          </p:nvPr>
        </p:nvSpPr>
        <p:spPr>
          <a:xfrm>
            <a:off x="357809" y="276558"/>
            <a:ext cx="8328991" cy="1325563"/>
          </a:xfrm>
        </p:spPr>
        <p:txBody>
          <a:bodyPr/>
          <a:lstStyle/>
          <a:p>
            <a:r>
              <a:rPr lang="en-US" dirty="0"/>
              <a:t>June 24: introducing various energy spreads</a:t>
            </a:r>
          </a:p>
        </p:txBody>
      </p:sp>
      <p:pic>
        <p:nvPicPr>
          <p:cNvPr id="5" name="Picture 4">
            <a:extLst>
              <a:ext uri="{FF2B5EF4-FFF2-40B4-BE49-F238E27FC236}">
                <a16:creationId xmlns:a16="http://schemas.microsoft.com/office/drawing/2014/main" id="{45D8738F-281D-4B0D-8C05-560D10DB783A}"/>
              </a:ext>
            </a:extLst>
          </p:cNvPr>
          <p:cNvPicPr>
            <a:picLocks noChangeAspect="1"/>
          </p:cNvPicPr>
          <p:nvPr/>
        </p:nvPicPr>
        <p:blipFill>
          <a:blip r:embed="rId2"/>
          <a:stretch>
            <a:fillRect/>
          </a:stretch>
        </p:blipFill>
        <p:spPr>
          <a:xfrm>
            <a:off x="2787429" y="863783"/>
            <a:ext cx="2947997" cy="3142970"/>
          </a:xfrm>
          <a:prstGeom prst="rect">
            <a:avLst/>
          </a:prstGeom>
        </p:spPr>
      </p:pic>
      <p:pic>
        <p:nvPicPr>
          <p:cNvPr id="6" name="Picture 5">
            <a:extLst>
              <a:ext uri="{FF2B5EF4-FFF2-40B4-BE49-F238E27FC236}">
                <a16:creationId xmlns:a16="http://schemas.microsoft.com/office/drawing/2014/main" id="{2CBB1700-6550-4761-9EC5-E7A54D482675}"/>
              </a:ext>
            </a:extLst>
          </p:cNvPr>
          <p:cNvPicPr>
            <a:picLocks noChangeAspect="1"/>
          </p:cNvPicPr>
          <p:nvPr/>
        </p:nvPicPr>
        <p:blipFill>
          <a:blip r:embed="rId3"/>
          <a:stretch>
            <a:fillRect/>
          </a:stretch>
        </p:blipFill>
        <p:spPr>
          <a:xfrm>
            <a:off x="13446" y="3862960"/>
            <a:ext cx="2947997" cy="2995040"/>
          </a:xfrm>
          <a:prstGeom prst="rect">
            <a:avLst/>
          </a:prstGeom>
        </p:spPr>
      </p:pic>
      <p:pic>
        <p:nvPicPr>
          <p:cNvPr id="7" name="Picture 6">
            <a:extLst>
              <a:ext uri="{FF2B5EF4-FFF2-40B4-BE49-F238E27FC236}">
                <a16:creationId xmlns:a16="http://schemas.microsoft.com/office/drawing/2014/main" id="{EC1865BE-896B-414B-9DEE-9DAF0128352A}"/>
              </a:ext>
            </a:extLst>
          </p:cNvPr>
          <p:cNvPicPr>
            <a:picLocks noChangeAspect="1"/>
          </p:cNvPicPr>
          <p:nvPr/>
        </p:nvPicPr>
        <p:blipFill>
          <a:blip r:embed="rId4"/>
          <a:stretch>
            <a:fillRect/>
          </a:stretch>
        </p:blipFill>
        <p:spPr>
          <a:xfrm>
            <a:off x="5561411" y="3943690"/>
            <a:ext cx="3125389" cy="3001693"/>
          </a:xfrm>
          <a:prstGeom prst="rect">
            <a:avLst/>
          </a:prstGeom>
        </p:spPr>
      </p:pic>
      <p:sp>
        <p:nvSpPr>
          <p:cNvPr id="8" name="TextBox 7">
            <a:extLst>
              <a:ext uri="{FF2B5EF4-FFF2-40B4-BE49-F238E27FC236}">
                <a16:creationId xmlns:a16="http://schemas.microsoft.com/office/drawing/2014/main" id="{C73B00A2-D899-49BE-9C04-7C5A79FDA82B}"/>
              </a:ext>
            </a:extLst>
          </p:cNvPr>
          <p:cNvSpPr txBox="1"/>
          <p:nvPr/>
        </p:nvSpPr>
        <p:spPr>
          <a:xfrm>
            <a:off x="1230593" y="6320471"/>
            <a:ext cx="1556836" cy="369332"/>
          </a:xfrm>
          <a:prstGeom prst="rect">
            <a:avLst/>
          </a:prstGeom>
          <a:noFill/>
        </p:spPr>
        <p:txBody>
          <a:bodyPr wrap="none" rtlCol="0">
            <a:spAutoFit/>
          </a:bodyPr>
          <a:lstStyle/>
          <a:p>
            <a:r>
              <a:rPr lang="en-US" dirty="0">
                <a:solidFill>
                  <a:schemeClr val="bg1"/>
                </a:solidFill>
              </a:rPr>
              <a:t>Positive chirp</a:t>
            </a:r>
          </a:p>
        </p:txBody>
      </p:sp>
      <p:sp>
        <p:nvSpPr>
          <p:cNvPr id="9" name="TextBox 8">
            <a:extLst>
              <a:ext uri="{FF2B5EF4-FFF2-40B4-BE49-F238E27FC236}">
                <a16:creationId xmlns:a16="http://schemas.microsoft.com/office/drawing/2014/main" id="{46C70978-8A95-48B1-BA6A-569DEC8CE745}"/>
              </a:ext>
            </a:extLst>
          </p:cNvPr>
          <p:cNvSpPr txBox="1"/>
          <p:nvPr/>
        </p:nvSpPr>
        <p:spPr>
          <a:xfrm>
            <a:off x="6965911" y="6455574"/>
            <a:ext cx="1659429" cy="369332"/>
          </a:xfrm>
          <a:prstGeom prst="rect">
            <a:avLst/>
          </a:prstGeom>
          <a:noFill/>
        </p:spPr>
        <p:txBody>
          <a:bodyPr wrap="none" rtlCol="0">
            <a:spAutoFit/>
          </a:bodyPr>
          <a:lstStyle/>
          <a:p>
            <a:r>
              <a:rPr lang="en-US" dirty="0">
                <a:solidFill>
                  <a:schemeClr val="bg1"/>
                </a:solidFill>
              </a:rPr>
              <a:t>Negative chirp</a:t>
            </a:r>
          </a:p>
        </p:txBody>
      </p:sp>
      <p:sp>
        <p:nvSpPr>
          <p:cNvPr id="10" name="TextBox 9">
            <a:extLst>
              <a:ext uri="{FF2B5EF4-FFF2-40B4-BE49-F238E27FC236}">
                <a16:creationId xmlns:a16="http://schemas.microsoft.com/office/drawing/2014/main" id="{A9EF39C7-E828-4207-A563-07CBB7C87AB8}"/>
              </a:ext>
            </a:extLst>
          </p:cNvPr>
          <p:cNvSpPr txBox="1"/>
          <p:nvPr/>
        </p:nvSpPr>
        <p:spPr>
          <a:xfrm>
            <a:off x="3740967" y="3470589"/>
            <a:ext cx="992579" cy="369332"/>
          </a:xfrm>
          <a:prstGeom prst="rect">
            <a:avLst/>
          </a:prstGeom>
          <a:noFill/>
        </p:spPr>
        <p:txBody>
          <a:bodyPr wrap="none" rtlCol="0">
            <a:spAutoFit/>
          </a:bodyPr>
          <a:lstStyle/>
          <a:p>
            <a:r>
              <a:rPr lang="en-US" dirty="0">
                <a:solidFill>
                  <a:schemeClr val="bg1"/>
                </a:solidFill>
              </a:rPr>
              <a:t>nominal</a:t>
            </a:r>
          </a:p>
        </p:txBody>
      </p:sp>
    </p:spTree>
    <p:extLst>
      <p:ext uri="{BB962C8B-B14F-4D97-AF65-F5344CB8AC3E}">
        <p14:creationId xmlns:p14="http://schemas.microsoft.com/office/powerpoint/2010/main" val="92185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23CAD8-8C45-4417-91F3-9ADBDB96BEB4}"/>
              </a:ext>
            </a:extLst>
          </p:cNvPr>
          <p:cNvSpPr>
            <a:spLocks noGrp="1"/>
          </p:cNvSpPr>
          <p:nvPr>
            <p:ph idx="1"/>
          </p:nvPr>
        </p:nvSpPr>
        <p:spPr>
          <a:xfrm>
            <a:off x="407504" y="1243060"/>
            <a:ext cx="8328991" cy="4404706"/>
          </a:xfrm>
        </p:spPr>
        <p:txBody>
          <a:bodyPr>
            <a:normAutofit/>
          </a:bodyPr>
          <a:lstStyle/>
          <a:p>
            <a:pPr marL="0" indent="0">
              <a:buNone/>
            </a:pPr>
            <a:endParaRPr lang="en-US" dirty="0"/>
          </a:p>
        </p:txBody>
      </p:sp>
      <p:sp>
        <p:nvSpPr>
          <p:cNvPr id="3" name="Slide Number Placeholder 2">
            <a:extLst>
              <a:ext uri="{FF2B5EF4-FFF2-40B4-BE49-F238E27FC236}">
                <a16:creationId xmlns:a16="http://schemas.microsoft.com/office/drawing/2014/main" id="{1A8DEF31-9C12-4931-8068-5A33CD9E3F86}"/>
              </a:ext>
            </a:extLst>
          </p:cNvPr>
          <p:cNvSpPr>
            <a:spLocks noGrp="1"/>
          </p:cNvSpPr>
          <p:nvPr>
            <p:ph type="sldNum" sz="quarter" idx="12"/>
          </p:nvPr>
        </p:nvSpPr>
        <p:spPr/>
        <p:txBody>
          <a:bodyPr/>
          <a:lstStyle/>
          <a:p>
            <a:r>
              <a:rPr lang="en-US" dirty="0"/>
              <a:t>12</a:t>
            </a:r>
          </a:p>
        </p:txBody>
      </p:sp>
      <p:sp>
        <p:nvSpPr>
          <p:cNvPr id="4" name="Title 3">
            <a:extLst>
              <a:ext uri="{FF2B5EF4-FFF2-40B4-BE49-F238E27FC236}">
                <a16:creationId xmlns:a16="http://schemas.microsoft.com/office/drawing/2014/main" id="{A79A7531-BB39-427A-B37D-8F84D6DAC133}"/>
              </a:ext>
            </a:extLst>
          </p:cNvPr>
          <p:cNvSpPr>
            <a:spLocks noGrp="1"/>
          </p:cNvSpPr>
          <p:nvPr>
            <p:ph type="title"/>
          </p:nvPr>
        </p:nvSpPr>
        <p:spPr/>
        <p:txBody>
          <a:bodyPr/>
          <a:lstStyle/>
          <a:p>
            <a:r>
              <a:rPr lang="en-US" dirty="0"/>
              <a:t>Experimental data, June 24 (with and without negative energy chirp)</a:t>
            </a:r>
          </a:p>
        </p:txBody>
      </p:sp>
      <p:pic>
        <p:nvPicPr>
          <p:cNvPr id="1026" name="Picture 1">
            <a:extLst>
              <a:ext uri="{FF2B5EF4-FFF2-40B4-BE49-F238E27FC236}">
                <a16:creationId xmlns:a16="http://schemas.microsoft.com/office/drawing/2014/main" id="{E790D346-0BA4-437A-AF07-E826856E0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98" y="1690689"/>
            <a:ext cx="8759211" cy="41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8EAE1417-6A3C-4D19-BD59-D6DDCB1BB162}"/>
              </a:ext>
            </a:extLst>
          </p:cNvPr>
          <p:cNvCxnSpPr>
            <a:cxnSpLocks/>
          </p:cNvCxnSpPr>
          <p:nvPr/>
        </p:nvCxnSpPr>
        <p:spPr>
          <a:xfrm flipV="1">
            <a:off x="1690255" y="5527964"/>
            <a:ext cx="0" cy="373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D819A43-5EB6-450D-9F4F-91D655CB4899}"/>
              </a:ext>
            </a:extLst>
          </p:cNvPr>
          <p:cNvCxnSpPr/>
          <p:nvPr/>
        </p:nvCxnSpPr>
        <p:spPr>
          <a:xfrm flipH="1" flipV="1">
            <a:off x="2909455" y="4946073"/>
            <a:ext cx="124690" cy="896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3416882-4D0F-46E7-8508-F7CD5FB5DA1C}"/>
              </a:ext>
            </a:extLst>
          </p:cNvPr>
          <p:cNvSpPr txBox="1"/>
          <p:nvPr/>
        </p:nvSpPr>
        <p:spPr>
          <a:xfrm>
            <a:off x="1168317" y="5941956"/>
            <a:ext cx="1043876" cy="369332"/>
          </a:xfrm>
          <a:prstGeom prst="rect">
            <a:avLst/>
          </a:prstGeom>
          <a:noFill/>
        </p:spPr>
        <p:txBody>
          <a:bodyPr wrap="none" rtlCol="0">
            <a:spAutoFit/>
          </a:bodyPr>
          <a:lstStyle/>
          <a:p>
            <a:r>
              <a:rPr lang="en-US" dirty="0"/>
              <a:t>No chirp</a:t>
            </a:r>
          </a:p>
        </p:txBody>
      </p:sp>
      <p:sp>
        <p:nvSpPr>
          <p:cNvPr id="11" name="TextBox 10">
            <a:extLst>
              <a:ext uri="{FF2B5EF4-FFF2-40B4-BE49-F238E27FC236}">
                <a16:creationId xmlns:a16="http://schemas.microsoft.com/office/drawing/2014/main" id="{60B69AA1-B7D5-4CDB-8405-84BC9F1DFF34}"/>
              </a:ext>
            </a:extLst>
          </p:cNvPr>
          <p:cNvSpPr txBox="1"/>
          <p:nvPr/>
        </p:nvSpPr>
        <p:spPr>
          <a:xfrm>
            <a:off x="2757055" y="5842164"/>
            <a:ext cx="684803" cy="369332"/>
          </a:xfrm>
          <a:prstGeom prst="rect">
            <a:avLst/>
          </a:prstGeom>
          <a:noFill/>
        </p:spPr>
        <p:txBody>
          <a:bodyPr wrap="none" rtlCol="0">
            <a:spAutoFit/>
          </a:bodyPr>
          <a:lstStyle/>
          <a:p>
            <a:r>
              <a:rPr lang="en-US" dirty="0"/>
              <a:t>chirp</a:t>
            </a:r>
          </a:p>
        </p:txBody>
      </p:sp>
      <p:sp>
        <p:nvSpPr>
          <p:cNvPr id="5" name="TextBox 4">
            <a:extLst>
              <a:ext uri="{FF2B5EF4-FFF2-40B4-BE49-F238E27FC236}">
                <a16:creationId xmlns:a16="http://schemas.microsoft.com/office/drawing/2014/main" id="{AC9655D0-3FE5-44C1-9F1F-3FE86E122D7A}"/>
              </a:ext>
            </a:extLst>
          </p:cNvPr>
          <p:cNvSpPr txBox="1"/>
          <p:nvPr/>
        </p:nvSpPr>
        <p:spPr>
          <a:xfrm>
            <a:off x="3441858" y="1768986"/>
            <a:ext cx="2813591" cy="369332"/>
          </a:xfrm>
          <a:prstGeom prst="rect">
            <a:avLst/>
          </a:prstGeom>
          <a:noFill/>
        </p:spPr>
        <p:txBody>
          <a:bodyPr wrap="none" rtlCol="0">
            <a:spAutoFit/>
          </a:bodyPr>
          <a:lstStyle/>
          <a:p>
            <a:r>
              <a:rPr lang="en-US" dirty="0"/>
              <a:t>Longitudinal bunch length</a:t>
            </a:r>
          </a:p>
        </p:txBody>
      </p:sp>
      <p:sp>
        <p:nvSpPr>
          <p:cNvPr id="7" name="TextBox 6">
            <a:extLst>
              <a:ext uri="{FF2B5EF4-FFF2-40B4-BE49-F238E27FC236}">
                <a16:creationId xmlns:a16="http://schemas.microsoft.com/office/drawing/2014/main" id="{D285667D-468F-4AC4-8E2E-5C358EB91B1E}"/>
              </a:ext>
            </a:extLst>
          </p:cNvPr>
          <p:cNvSpPr txBox="1"/>
          <p:nvPr/>
        </p:nvSpPr>
        <p:spPr>
          <a:xfrm>
            <a:off x="3754582" y="3208059"/>
            <a:ext cx="2057038" cy="369332"/>
          </a:xfrm>
          <a:prstGeom prst="rect">
            <a:avLst/>
          </a:prstGeom>
          <a:noFill/>
        </p:spPr>
        <p:txBody>
          <a:bodyPr wrap="none" rtlCol="0">
            <a:spAutoFit/>
          </a:bodyPr>
          <a:lstStyle/>
          <a:p>
            <a:r>
              <a:rPr lang="en-US" dirty="0"/>
              <a:t>Vertical beam size</a:t>
            </a:r>
          </a:p>
        </p:txBody>
      </p:sp>
    </p:spTree>
    <p:extLst>
      <p:ext uri="{BB962C8B-B14F-4D97-AF65-F5344CB8AC3E}">
        <p14:creationId xmlns:p14="http://schemas.microsoft.com/office/powerpoint/2010/main" val="113991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23CAD8-8C45-4417-91F3-9ADBDB96BEB4}"/>
              </a:ext>
            </a:extLst>
          </p:cNvPr>
          <p:cNvSpPr>
            <a:spLocks noGrp="1"/>
          </p:cNvSpPr>
          <p:nvPr>
            <p:ph idx="1"/>
          </p:nvPr>
        </p:nvSpPr>
        <p:spPr>
          <a:xfrm>
            <a:off x="407504" y="1243060"/>
            <a:ext cx="8328991" cy="4404706"/>
          </a:xfrm>
        </p:spPr>
        <p:txBody>
          <a:bodyPr>
            <a:normAutofit/>
          </a:bodyPr>
          <a:lstStyle/>
          <a:p>
            <a:pPr marL="0" indent="0">
              <a:buNone/>
            </a:pPr>
            <a:endParaRPr lang="en-US" dirty="0"/>
          </a:p>
        </p:txBody>
      </p:sp>
      <p:sp>
        <p:nvSpPr>
          <p:cNvPr id="3" name="Slide Number Placeholder 2">
            <a:extLst>
              <a:ext uri="{FF2B5EF4-FFF2-40B4-BE49-F238E27FC236}">
                <a16:creationId xmlns:a16="http://schemas.microsoft.com/office/drawing/2014/main" id="{1A8DEF31-9C12-4931-8068-5A33CD9E3F86}"/>
              </a:ext>
            </a:extLst>
          </p:cNvPr>
          <p:cNvSpPr>
            <a:spLocks noGrp="1"/>
          </p:cNvSpPr>
          <p:nvPr>
            <p:ph type="sldNum" sz="quarter" idx="12"/>
          </p:nvPr>
        </p:nvSpPr>
        <p:spPr/>
        <p:txBody>
          <a:bodyPr/>
          <a:lstStyle/>
          <a:p>
            <a:r>
              <a:rPr lang="en-US" dirty="0"/>
              <a:t>13</a:t>
            </a:r>
          </a:p>
        </p:txBody>
      </p:sp>
      <p:sp>
        <p:nvSpPr>
          <p:cNvPr id="4" name="Title 3">
            <a:extLst>
              <a:ext uri="{FF2B5EF4-FFF2-40B4-BE49-F238E27FC236}">
                <a16:creationId xmlns:a16="http://schemas.microsoft.com/office/drawing/2014/main" id="{A79A7531-BB39-427A-B37D-8F84D6DAC133}"/>
              </a:ext>
            </a:extLst>
          </p:cNvPr>
          <p:cNvSpPr>
            <a:spLocks noGrp="1"/>
          </p:cNvSpPr>
          <p:nvPr>
            <p:ph type="title"/>
          </p:nvPr>
        </p:nvSpPr>
        <p:spPr>
          <a:xfrm>
            <a:off x="407502" y="87397"/>
            <a:ext cx="8328991" cy="1325563"/>
          </a:xfrm>
        </p:spPr>
        <p:txBody>
          <a:bodyPr/>
          <a:lstStyle/>
          <a:p>
            <a:r>
              <a:rPr lang="en-US" dirty="0"/>
              <a:t>Without and with energy chirp</a:t>
            </a:r>
          </a:p>
        </p:txBody>
      </p:sp>
      <p:pic>
        <p:nvPicPr>
          <p:cNvPr id="2050" name="Picture 1">
            <a:extLst>
              <a:ext uri="{FF2B5EF4-FFF2-40B4-BE49-F238E27FC236}">
                <a16:creationId xmlns:a16="http://schemas.microsoft.com/office/drawing/2014/main" id="{97884946-5851-4DCE-AE09-9179FFEC8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14" y="969876"/>
            <a:ext cx="8688569" cy="443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40E2DD4-503B-4796-887E-D4F7596EAC45}"/>
              </a:ext>
            </a:extLst>
          </p:cNvPr>
          <p:cNvSpPr txBox="1"/>
          <p:nvPr/>
        </p:nvSpPr>
        <p:spPr>
          <a:xfrm>
            <a:off x="1736926" y="5610051"/>
            <a:ext cx="5570756" cy="1200329"/>
          </a:xfrm>
          <a:prstGeom prst="rect">
            <a:avLst/>
          </a:prstGeom>
          <a:noFill/>
        </p:spPr>
        <p:txBody>
          <a:bodyPr wrap="none" rtlCol="0">
            <a:spAutoFit/>
          </a:bodyPr>
          <a:lstStyle/>
          <a:p>
            <a:r>
              <a:rPr lang="en-US" dirty="0"/>
              <a:t>Longitudinal cooling rate before energy chirp: 0.0018</a:t>
            </a:r>
          </a:p>
          <a:p>
            <a:r>
              <a:rPr lang="en-US" dirty="0"/>
              <a:t>Transverse cooling rate after energy chirp: 1.5e-4</a:t>
            </a:r>
          </a:p>
          <a:p>
            <a:r>
              <a:rPr lang="en-US" dirty="0"/>
              <a:t>Longitudinal rate after energy chirp = IBS rate</a:t>
            </a:r>
          </a:p>
          <a:p>
            <a:endParaRPr lang="en-US" dirty="0"/>
          </a:p>
        </p:txBody>
      </p:sp>
      <p:sp>
        <p:nvSpPr>
          <p:cNvPr id="6" name="TextBox 5">
            <a:extLst>
              <a:ext uri="{FF2B5EF4-FFF2-40B4-BE49-F238E27FC236}">
                <a16:creationId xmlns:a16="http://schemas.microsoft.com/office/drawing/2014/main" id="{57AB0CF6-7636-4010-AA04-8A6FFF6A9BC7}"/>
              </a:ext>
            </a:extLst>
          </p:cNvPr>
          <p:cNvSpPr txBox="1"/>
          <p:nvPr/>
        </p:nvSpPr>
        <p:spPr>
          <a:xfrm>
            <a:off x="1889326" y="1275281"/>
            <a:ext cx="1043876" cy="369332"/>
          </a:xfrm>
          <a:prstGeom prst="rect">
            <a:avLst/>
          </a:prstGeom>
          <a:noFill/>
        </p:spPr>
        <p:txBody>
          <a:bodyPr wrap="none" rtlCol="0">
            <a:spAutoFit/>
          </a:bodyPr>
          <a:lstStyle/>
          <a:p>
            <a:r>
              <a:rPr lang="en-US" dirty="0"/>
              <a:t>No chirp</a:t>
            </a:r>
          </a:p>
        </p:txBody>
      </p:sp>
      <p:sp>
        <p:nvSpPr>
          <p:cNvPr id="7" name="TextBox 6">
            <a:extLst>
              <a:ext uri="{FF2B5EF4-FFF2-40B4-BE49-F238E27FC236}">
                <a16:creationId xmlns:a16="http://schemas.microsoft.com/office/drawing/2014/main" id="{3E43F5D0-A20F-4626-82E4-3B99C2D3B9AD}"/>
              </a:ext>
            </a:extLst>
          </p:cNvPr>
          <p:cNvSpPr txBox="1"/>
          <p:nvPr/>
        </p:nvSpPr>
        <p:spPr>
          <a:xfrm>
            <a:off x="4862945" y="1275281"/>
            <a:ext cx="1210588" cy="369332"/>
          </a:xfrm>
          <a:prstGeom prst="rect">
            <a:avLst/>
          </a:prstGeom>
          <a:noFill/>
        </p:spPr>
        <p:txBody>
          <a:bodyPr wrap="none" rtlCol="0">
            <a:spAutoFit/>
          </a:bodyPr>
          <a:lstStyle/>
          <a:p>
            <a:r>
              <a:rPr lang="en-US" dirty="0"/>
              <a:t>With chirp</a:t>
            </a:r>
          </a:p>
        </p:txBody>
      </p:sp>
      <p:sp>
        <p:nvSpPr>
          <p:cNvPr id="8" name="TextBox 7">
            <a:extLst>
              <a:ext uri="{FF2B5EF4-FFF2-40B4-BE49-F238E27FC236}">
                <a16:creationId xmlns:a16="http://schemas.microsoft.com/office/drawing/2014/main" id="{E7DF2551-DBB0-4899-BD02-46FAD8426B98}"/>
              </a:ext>
            </a:extLst>
          </p:cNvPr>
          <p:cNvSpPr txBox="1"/>
          <p:nvPr/>
        </p:nvSpPr>
        <p:spPr>
          <a:xfrm>
            <a:off x="4522304" y="808961"/>
            <a:ext cx="1351652" cy="369332"/>
          </a:xfrm>
          <a:prstGeom prst="rect">
            <a:avLst/>
          </a:prstGeom>
          <a:noFill/>
        </p:spPr>
        <p:txBody>
          <a:bodyPr wrap="none" rtlCol="0">
            <a:spAutoFit/>
          </a:bodyPr>
          <a:lstStyle/>
          <a:p>
            <a:r>
              <a:rPr lang="en-US" dirty="0"/>
              <a:t>longitudinal</a:t>
            </a:r>
          </a:p>
        </p:txBody>
      </p:sp>
      <p:cxnSp>
        <p:nvCxnSpPr>
          <p:cNvPr id="10" name="Straight Arrow Connector 9">
            <a:extLst>
              <a:ext uri="{FF2B5EF4-FFF2-40B4-BE49-F238E27FC236}">
                <a16:creationId xmlns:a16="http://schemas.microsoft.com/office/drawing/2014/main" id="{F3FB8DC9-1802-4AD6-85F9-6F83652FE40B}"/>
              </a:ext>
            </a:extLst>
          </p:cNvPr>
          <p:cNvCxnSpPr/>
          <p:nvPr/>
        </p:nvCxnSpPr>
        <p:spPr>
          <a:xfrm flipH="1">
            <a:off x="5043055" y="1644613"/>
            <a:ext cx="166254" cy="350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D3540D1-30F3-4D79-8062-D2418CF84768}"/>
              </a:ext>
            </a:extLst>
          </p:cNvPr>
          <p:cNvCxnSpPr>
            <a:stCxn id="6" idx="2"/>
          </p:cNvCxnSpPr>
          <p:nvPr/>
        </p:nvCxnSpPr>
        <p:spPr>
          <a:xfrm flipH="1">
            <a:off x="2327564" y="1644613"/>
            <a:ext cx="83700" cy="211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F11419-6F21-4D24-8B0F-7D1E0DF29D79}"/>
              </a:ext>
            </a:extLst>
          </p:cNvPr>
          <p:cNvSpPr txBox="1"/>
          <p:nvPr/>
        </p:nvSpPr>
        <p:spPr>
          <a:xfrm>
            <a:off x="4612072" y="3154160"/>
            <a:ext cx="1261884" cy="369332"/>
          </a:xfrm>
          <a:prstGeom prst="rect">
            <a:avLst/>
          </a:prstGeom>
          <a:noFill/>
        </p:spPr>
        <p:txBody>
          <a:bodyPr wrap="none" rtlCol="0">
            <a:spAutoFit/>
          </a:bodyPr>
          <a:lstStyle/>
          <a:p>
            <a:r>
              <a:rPr lang="en-US" dirty="0"/>
              <a:t>transverse</a:t>
            </a:r>
          </a:p>
        </p:txBody>
      </p:sp>
    </p:spTree>
    <p:extLst>
      <p:ext uri="{BB962C8B-B14F-4D97-AF65-F5344CB8AC3E}">
        <p14:creationId xmlns:p14="http://schemas.microsoft.com/office/powerpoint/2010/main" val="350034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8DEF31-9C12-4931-8068-5A33CD9E3F86}"/>
              </a:ext>
            </a:extLst>
          </p:cNvPr>
          <p:cNvSpPr>
            <a:spLocks noGrp="1"/>
          </p:cNvSpPr>
          <p:nvPr>
            <p:ph type="sldNum" sz="quarter" idx="12"/>
          </p:nvPr>
        </p:nvSpPr>
        <p:spPr/>
        <p:txBody>
          <a:bodyPr/>
          <a:lstStyle/>
          <a:p>
            <a:r>
              <a:rPr lang="en-US" dirty="0"/>
              <a:t>14</a:t>
            </a:r>
          </a:p>
        </p:txBody>
      </p:sp>
      <p:sp>
        <p:nvSpPr>
          <p:cNvPr id="4" name="Title 3">
            <a:extLst>
              <a:ext uri="{FF2B5EF4-FFF2-40B4-BE49-F238E27FC236}">
                <a16:creationId xmlns:a16="http://schemas.microsoft.com/office/drawing/2014/main" id="{A79A7531-BB39-427A-B37D-8F84D6DAC133}"/>
              </a:ext>
            </a:extLst>
          </p:cNvPr>
          <p:cNvSpPr>
            <a:spLocks noGrp="1"/>
          </p:cNvSpPr>
          <p:nvPr>
            <p:ph type="title"/>
          </p:nvPr>
        </p:nvSpPr>
        <p:spPr/>
        <p:txBody>
          <a:bodyPr/>
          <a:lstStyle/>
          <a:p>
            <a:r>
              <a:rPr lang="en-US" dirty="0"/>
              <a:t>Longitudinal cooling rate and IBS</a:t>
            </a:r>
          </a:p>
        </p:txBody>
      </p:sp>
      <p:pic>
        <p:nvPicPr>
          <p:cNvPr id="3075" name="Picture 1">
            <a:extLst>
              <a:ext uri="{FF2B5EF4-FFF2-40B4-BE49-F238E27FC236}">
                <a16:creationId xmlns:a16="http://schemas.microsoft.com/office/drawing/2014/main" id="{CB89E017-C4CA-4FC2-B43E-D066859EC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414946"/>
            <a:ext cx="7867387" cy="396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454A8B-34D2-427E-A704-A5A63F4C1900}"/>
              </a:ext>
            </a:extLst>
          </p:cNvPr>
          <p:cNvSpPr/>
          <p:nvPr/>
        </p:nvSpPr>
        <p:spPr>
          <a:xfrm>
            <a:off x="1800263" y="5509897"/>
            <a:ext cx="5543473" cy="923330"/>
          </a:xfrm>
          <a:prstGeom prst="rect">
            <a:avLst/>
          </a:prstGeom>
        </p:spPr>
        <p:txBody>
          <a:bodyPr wrap="square">
            <a:spAutoFit/>
          </a:bodyPr>
          <a:lstStyle/>
          <a:p>
            <a:r>
              <a:rPr lang="en-US" dirty="0"/>
              <a:t>IBS rate: 5.5e-4, which means new longitudinal cooling coefficient Cp2=5.5e-4, since longitudinal cooling exactly compensates IBS.</a:t>
            </a:r>
          </a:p>
        </p:txBody>
      </p:sp>
      <p:sp>
        <p:nvSpPr>
          <p:cNvPr id="6" name="TextBox 5">
            <a:extLst>
              <a:ext uri="{FF2B5EF4-FFF2-40B4-BE49-F238E27FC236}">
                <a16:creationId xmlns:a16="http://schemas.microsoft.com/office/drawing/2014/main" id="{F5E24A44-07D5-4F43-A579-B0FB10D115F4}"/>
              </a:ext>
            </a:extLst>
          </p:cNvPr>
          <p:cNvSpPr txBox="1"/>
          <p:nvPr/>
        </p:nvSpPr>
        <p:spPr>
          <a:xfrm>
            <a:off x="1925785" y="1690689"/>
            <a:ext cx="4076757" cy="369332"/>
          </a:xfrm>
          <a:prstGeom prst="rect">
            <a:avLst/>
          </a:prstGeom>
          <a:noFill/>
        </p:spPr>
        <p:txBody>
          <a:bodyPr wrap="none" rtlCol="0">
            <a:spAutoFit/>
          </a:bodyPr>
          <a:lstStyle/>
          <a:p>
            <a:r>
              <a:rPr lang="en-US" dirty="0"/>
              <a:t>Long. Cooling=IBS (with energy chirp)</a:t>
            </a:r>
          </a:p>
        </p:txBody>
      </p:sp>
      <p:cxnSp>
        <p:nvCxnSpPr>
          <p:cNvPr id="8" name="Straight Arrow Connector 7">
            <a:extLst>
              <a:ext uri="{FF2B5EF4-FFF2-40B4-BE49-F238E27FC236}">
                <a16:creationId xmlns:a16="http://schemas.microsoft.com/office/drawing/2014/main" id="{E3E28944-CA0F-47DC-A04C-4EBEBDBF3D6A}"/>
              </a:ext>
            </a:extLst>
          </p:cNvPr>
          <p:cNvCxnSpPr>
            <a:cxnSpLocks/>
          </p:cNvCxnSpPr>
          <p:nvPr/>
        </p:nvCxnSpPr>
        <p:spPr>
          <a:xfrm flipH="1">
            <a:off x="3366655" y="2076552"/>
            <a:ext cx="1" cy="370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D66B92-C1D5-47E6-A090-98BF83336671}"/>
              </a:ext>
            </a:extLst>
          </p:cNvPr>
          <p:cNvSpPr txBox="1"/>
          <p:nvPr/>
        </p:nvSpPr>
        <p:spPr>
          <a:xfrm>
            <a:off x="7426037" y="2447059"/>
            <a:ext cx="556563" cy="369332"/>
          </a:xfrm>
          <a:prstGeom prst="rect">
            <a:avLst/>
          </a:prstGeom>
          <a:noFill/>
        </p:spPr>
        <p:txBody>
          <a:bodyPr wrap="none" rtlCol="0">
            <a:spAutoFit/>
          </a:bodyPr>
          <a:lstStyle/>
          <a:p>
            <a:r>
              <a:rPr lang="en-US" dirty="0"/>
              <a:t>IBS</a:t>
            </a:r>
          </a:p>
        </p:txBody>
      </p:sp>
      <p:cxnSp>
        <p:nvCxnSpPr>
          <p:cNvPr id="13" name="Straight Arrow Connector 12">
            <a:extLst>
              <a:ext uri="{FF2B5EF4-FFF2-40B4-BE49-F238E27FC236}">
                <a16:creationId xmlns:a16="http://schemas.microsoft.com/office/drawing/2014/main" id="{3A45BBFC-3880-43F7-BCD3-5A53AB2B5FA1}"/>
              </a:ext>
            </a:extLst>
          </p:cNvPr>
          <p:cNvCxnSpPr/>
          <p:nvPr/>
        </p:nvCxnSpPr>
        <p:spPr>
          <a:xfrm flipH="1" flipV="1">
            <a:off x="7245927" y="2447059"/>
            <a:ext cx="180110" cy="143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30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8DEF31-9C12-4931-8068-5A33CD9E3F86}"/>
              </a:ext>
            </a:extLst>
          </p:cNvPr>
          <p:cNvSpPr>
            <a:spLocks noGrp="1"/>
          </p:cNvSpPr>
          <p:nvPr>
            <p:ph type="sldNum" sz="quarter" idx="12"/>
          </p:nvPr>
        </p:nvSpPr>
        <p:spPr/>
        <p:txBody>
          <a:bodyPr/>
          <a:lstStyle/>
          <a:p>
            <a:r>
              <a:rPr lang="en-US" dirty="0"/>
              <a:t>15</a:t>
            </a:r>
          </a:p>
        </p:txBody>
      </p:sp>
      <p:sp>
        <p:nvSpPr>
          <p:cNvPr id="4" name="Title 3">
            <a:extLst>
              <a:ext uri="{FF2B5EF4-FFF2-40B4-BE49-F238E27FC236}">
                <a16:creationId xmlns:a16="http://schemas.microsoft.com/office/drawing/2014/main" id="{A79A7531-BB39-427A-B37D-8F84D6DAC133}"/>
              </a:ext>
            </a:extLst>
          </p:cNvPr>
          <p:cNvSpPr>
            <a:spLocks noGrp="1"/>
          </p:cNvSpPr>
          <p:nvPr>
            <p:ph type="title"/>
          </p:nvPr>
        </p:nvSpPr>
        <p:spPr>
          <a:xfrm>
            <a:off x="407504" y="31317"/>
            <a:ext cx="8328991" cy="1325563"/>
          </a:xfrm>
        </p:spPr>
        <p:txBody>
          <a:bodyPr/>
          <a:lstStyle/>
          <a:p>
            <a:r>
              <a:rPr lang="en-US" dirty="0"/>
              <a:t>Preliminary results:</a:t>
            </a:r>
          </a:p>
        </p:txBody>
      </p:sp>
      <p:pic>
        <p:nvPicPr>
          <p:cNvPr id="5" name="Picture 4">
            <a:extLst>
              <a:ext uri="{FF2B5EF4-FFF2-40B4-BE49-F238E27FC236}">
                <a16:creationId xmlns:a16="http://schemas.microsoft.com/office/drawing/2014/main" id="{76541360-AD11-4D80-A226-60557D5CCEC9}"/>
              </a:ext>
            </a:extLst>
          </p:cNvPr>
          <p:cNvPicPr>
            <a:picLocks noChangeAspect="1"/>
          </p:cNvPicPr>
          <p:nvPr/>
        </p:nvPicPr>
        <p:blipFill>
          <a:blip r:embed="rId2"/>
          <a:stretch>
            <a:fillRect/>
          </a:stretch>
        </p:blipFill>
        <p:spPr>
          <a:xfrm>
            <a:off x="633225" y="558404"/>
            <a:ext cx="7115514" cy="2920303"/>
          </a:xfrm>
          <a:prstGeom prst="rect">
            <a:avLst/>
          </a:prstGeom>
        </p:spPr>
      </p:pic>
      <p:sp>
        <p:nvSpPr>
          <p:cNvPr id="6" name="TextBox 5">
            <a:extLst>
              <a:ext uri="{FF2B5EF4-FFF2-40B4-BE49-F238E27FC236}">
                <a16:creationId xmlns:a16="http://schemas.microsoft.com/office/drawing/2014/main" id="{74F951DF-2F47-41EA-955E-ED60CFDFE825}"/>
              </a:ext>
            </a:extLst>
          </p:cNvPr>
          <p:cNvSpPr txBox="1"/>
          <p:nvPr/>
        </p:nvSpPr>
        <p:spPr>
          <a:xfrm>
            <a:off x="304184" y="3669206"/>
            <a:ext cx="8839816" cy="2585323"/>
          </a:xfrm>
          <a:prstGeom prst="rect">
            <a:avLst/>
          </a:prstGeom>
          <a:noFill/>
        </p:spPr>
        <p:txBody>
          <a:bodyPr wrap="square" rtlCol="0">
            <a:spAutoFit/>
          </a:bodyPr>
          <a:lstStyle/>
          <a:p>
            <a:r>
              <a:rPr lang="en-US" dirty="0"/>
              <a:t>Measured longitudinal cooling rate with introduced transverse angles and</a:t>
            </a:r>
          </a:p>
          <a:p>
            <a:r>
              <a:rPr lang="en-US" dirty="0"/>
              <a:t>energy chirp was 5.5e-4 [1/s]. </a:t>
            </a:r>
          </a:p>
          <a:p>
            <a:endParaRPr lang="en-US" dirty="0"/>
          </a:p>
          <a:p>
            <a:r>
              <a:rPr lang="en-US" dirty="0"/>
              <a:t>Transverse rate after energy chirp (measured): Cp2*k=1.5e-4</a:t>
            </a:r>
          </a:p>
          <a:p>
            <a:r>
              <a:rPr lang="en-US" dirty="0"/>
              <a:t>New longitudinal cooling coefficient is then:</a:t>
            </a:r>
          </a:p>
          <a:p>
            <a:r>
              <a:rPr lang="en-US" dirty="0"/>
              <a:t>Cp2-Cp2*k=5.5e-4 -&gt; Cp2-1.5e-4=5.5e-4-&gt; Cp2=7e-4</a:t>
            </a:r>
          </a:p>
          <a:p>
            <a:endParaRPr lang="en-US" dirty="0"/>
          </a:p>
          <a:p>
            <a:r>
              <a:rPr lang="en-US" dirty="0"/>
              <a:t>Resulting redistribution coefficient k=1.5e-4/Cp2=1.5e-4/7e-4=0.2:</a:t>
            </a:r>
          </a:p>
          <a:p>
            <a:r>
              <a:rPr lang="en-US" dirty="0">
                <a:solidFill>
                  <a:srgbClr val="FF0000"/>
                </a:solidFill>
              </a:rPr>
              <a:t>Measured redistribution 20% </a:t>
            </a:r>
            <a:r>
              <a:rPr lang="en-US" dirty="0">
                <a:solidFill>
                  <a:srgbClr val="0000FF"/>
                </a:solidFill>
              </a:rPr>
              <a:t>(expected redistribution: 10-20%)</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B5BD7CE-F855-4F32-B074-C398AF6AACF6}"/>
                  </a:ext>
                </a:extLst>
              </p14:cNvPr>
              <p14:cNvContentPartPr/>
              <p14:nvPr/>
            </p14:nvContentPartPr>
            <p14:xfrm>
              <a:off x="5033327" y="408890"/>
              <a:ext cx="2432880" cy="1024920"/>
            </p14:xfrm>
          </p:contentPart>
        </mc:Choice>
        <mc:Fallback xmlns="">
          <p:pic>
            <p:nvPicPr>
              <p:cNvPr id="8" name="Ink 7">
                <a:extLst>
                  <a:ext uri="{FF2B5EF4-FFF2-40B4-BE49-F238E27FC236}">
                    <a16:creationId xmlns:a16="http://schemas.microsoft.com/office/drawing/2014/main" id="{FB5BD7CE-F855-4F32-B074-C398AF6AACF6}"/>
                  </a:ext>
                </a:extLst>
              </p:cNvPr>
              <p:cNvPicPr/>
              <p:nvPr/>
            </p:nvPicPr>
            <p:blipFill>
              <a:blip r:embed="rId4"/>
              <a:stretch>
                <a:fillRect/>
              </a:stretch>
            </p:blipFill>
            <p:spPr>
              <a:xfrm>
                <a:off x="5015687" y="390890"/>
                <a:ext cx="2468520" cy="1060560"/>
              </a:xfrm>
              <a:prstGeom prst="rect">
                <a:avLst/>
              </a:prstGeom>
            </p:spPr>
          </p:pic>
        </mc:Fallback>
      </mc:AlternateContent>
      <p:sp>
        <p:nvSpPr>
          <p:cNvPr id="9" name="TextBox 8">
            <a:extLst>
              <a:ext uri="{FF2B5EF4-FFF2-40B4-BE49-F238E27FC236}">
                <a16:creationId xmlns:a16="http://schemas.microsoft.com/office/drawing/2014/main" id="{79E4D44B-7D3E-45AF-B1E6-EC5889BD7AD7}"/>
              </a:ext>
            </a:extLst>
          </p:cNvPr>
          <p:cNvSpPr txBox="1"/>
          <p:nvPr/>
        </p:nvSpPr>
        <p:spPr>
          <a:xfrm>
            <a:off x="7552260" y="1224213"/>
            <a:ext cx="1677794" cy="646331"/>
          </a:xfrm>
          <a:prstGeom prst="rect">
            <a:avLst/>
          </a:prstGeom>
          <a:noFill/>
        </p:spPr>
        <p:txBody>
          <a:bodyPr wrap="square" rtlCol="0">
            <a:spAutoFit/>
          </a:bodyPr>
          <a:lstStyle/>
          <a:p>
            <a:r>
              <a:rPr lang="en-US" dirty="0">
                <a:solidFill>
                  <a:srgbClr val="FF0000"/>
                </a:solidFill>
              </a:rPr>
              <a:t>Redistribution coefficient (k)</a:t>
            </a:r>
          </a:p>
        </p:txBody>
      </p:sp>
      <p:cxnSp>
        <p:nvCxnSpPr>
          <p:cNvPr id="11" name="Straight Arrow Connector 10">
            <a:extLst>
              <a:ext uri="{FF2B5EF4-FFF2-40B4-BE49-F238E27FC236}">
                <a16:creationId xmlns:a16="http://schemas.microsoft.com/office/drawing/2014/main" id="{F909436C-BF76-4613-8DC8-831BD3D546BA}"/>
              </a:ext>
            </a:extLst>
          </p:cNvPr>
          <p:cNvCxnSpPr>
            <a:cxnSpLocks/>
          </p:cNvCxnSpPr>
          <p:nvPr/>
        </p:nvCxnSpPr>
        <p:spPr>
          <a:xfrm flipH="1" flipV="1">
            <a:off x="7377868" y="1361695"/>
            <a:ext cx="302192" cy="1952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7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8DEF31-9C12-4931-8068-5A33CD9E3F86}"/>
              </a:ext>
            </a:extLst>
          </p:cNvPr>
          <p:cNvSpPr>
            <a:spLocks noGrp="1"/>
          </p:cNvSpPr>
          <p:nvPr>
            <p:ph type="sldNum" sz="quarter" idx="12"/>
          </p:nvPr>
        </p:nvSpPr>
        <p:spPr/>
        <p:txBody>
          <a:bodyPr/>
          <a:lstStyle/>
          <a:p>
            <a:r>
              <a:rPr lang="en-US" dirty="0"/>
              <a:t>16</a:t>
            </a:r>
          </a:p>
        </p:txBody>
      </p:sp>
      <p:sp>
        <p:nvSpPr>
          <p:cNvPr id="4" name="Title 3">
            <a:extLst>
              <a:ext uri="{FF2B5EF4-FFF2-40B4-BE49-F238E27FC236}">
                <a16:creationId xmlns:a16="http://schemas.microsoft.com/office/drawing/2014/main" id="{A79A7531-BB39-427A-B37D-8F84D6DAC133}"/>
              </a:ext>
            </a:extLst>
          </p:cNvPr>
          <p:cNvSpPr>
            <a:spLocks noGrp="1"/>
          </p:cNvSpPr>
          <p:nvPr>
            <p:ph type="title"/>
          </p:nvPr>
        </p:nvSpPr>
        <p:spPr>
          <a:xfrm>
            <a:off x="357809" y="290624"/>
            <a:ext cx="8328991" cy="1325563"/>
          </a:xfrm>
        </p:spPr>
        <p:txBody>
          <a:bodyPr/>
          <a:lstStyle/>
          <a:p>
            <a:r>
              <a:rPr lang="en-US" dirty="0"/>
              <a:t>Future plans</a:t>
            </a:r>
          </a:p>
        </p:txBody>
      </p:sp>
      <p:sp>
        <p:nvSpPr>
          <p:cNvPr id="7" name="Content Placeholder 2">
            <a:extLst>
              <a:ext uri="{FF2B5EF4-FFF2-40B4-BE49-F238E27FC236}">
                <a16:creationId xmlns:a16="http://schemas.microsoft.com/office/drawing/2014/main" id="{A1A49E0E-A7F1-471B-82AB-E3C4F284FE8D}"/>
              </a:ext>
            </a:extLst>
          </p:cNvPr>
          <p:cNvSpPr>
            <a:spLocks noGrp="1"/>
          </p:cNvSpPr>
          <p:nvPr>
            <p:ph idx="1"/>
          </p:nvPr>
        </p:nvSpPr>
        <p:spPr>
          <a:xfrm>
            <a:off x="237893" y="1312773"/>
            <a:ext cx="8906107" cy="5197249"/>
          </a:xfrm>
        </p:spPr>
        <p:txBody>
          <a:bodyPr>
            <a:normAutofit/>
          </a:bodyPr>
          <a:lstStyle/>
          <a:p>
            <a:r>
              <a:rPr lang="en-US" dirty="0"/>
              <a:t>Establish new setup and parameters using 28MHz RHIC RF (9MHz was used in 2021)</a:t>
            </a:r>
          </a:p>
          <a:p>
            <a:r>
              <a:rPr lang="en-US" dirty="0"/>
              <a:t>Establish stronger dispersive cooling with larger electrons dispersions (if possible, larger dispersion of ions as well)</a:t>
            </a:r>
          </a:p>
          <a:p>
            <a:r>
              <a:rPr lang="en-US" dirty="0"/>
              <a:t>Systematic study of dispersive cooling for various setting and parameters</a:t>
            </a:r>
          </a:p>
          <a:p>
            <a:r>
              <a:rPr lang="en-US" dirty="0"/>
              <a:t>Exploring cooling with offset of electron beam</a:t>
            </a:r>
          </a:p>
          <a:p>
            <a:r>
              <a:rPr lang="en-US" dirty="0"/>
              <a:t>Comparison of experimental data with theory</a:t>
            </a:r>
          </a:p>
          <a:p>
            <a:endParaRPr lang="en-US" dirty="0"/>
          </a:p>
          <a:p>
            <a:pPr marL="0" indent="0">
              <a:buNone/>
            </a:pPr>
            <a:endParaRPr lang="en-US" dirty="0"/>
          </a:p>
        </p:txBody>
      </p:sp>
    </p:spTree>
    <p:extLst>
      <p:ext uri="{BB962C8B-B14F-4D97-AF65-F5344CB8AC3E}">
        <p14:creationId xmlns:p14="http://schemas.microsoft.com/office/powerpoint/2010/main" val="235009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8DEF31-9C12-4931-8068-5A33CD9E3F86}"/>
              </a:ext>
            </a:extLst>
          </p:cNvPr>
          <p:cNvSpPr>
            <a:spLocks noGrp="1"/>
          </p:cNvSpPr>
          <p:nvPr>
            <p:ph type="sldNum" sz="quarter" idx="12"/>
          </p:nvPr>
        </p:nvSpPr>
        <p:spPr/>
        <p:txBody>
          <a:bodyPr/>
          <a:lstStyle/>
          <a:p>
            <a:r>
              <a:rPr lang="en-US" dirty="0"/>
              <a:t>17</a:t>
            </a:r>
          </a:p>
        </p:txBody>
      </p:sp>
      <p:sp>
        <p:nvSpPr>
          <p:cNvPr id="4" name="Title 3">
            <a:extLst>
              <a:ext uri="{FF2B5EF4-FFF2-40B4-BE49-F238E27FC236}">
                <a16:creationId xmlns:a16="http://schemas.microsoft.com/office/drawing/2014/main" id="{A79A7531-BB39-427A-B37D-8F84D6DAC133}"/>
              </a:ext>
            </a:extLst>
          </p:cNvPr>
          <p:cNvSpPr>
            <a:spLocks noGrp="1"/>
          </p:cNvSpPr>
          <p:nvPr>
            <p:ph type="title"/>
          </p:nvPr>
        </p:nvSpPr>
        <p:spPr>
          <a:xfrm>
            <a:off x="357809" y="290624"/>
            <a:ext cx="8328991" cy="1325563"/>
          </a:xfrm>
        </p:spPr>
        <p:txBody>
          <a:bodyPr/>
          <a:lstStyle/>
          <a:p>
            <a:r>
              <a:rPr lang="en-US" dirty="0"/>
              <a:t>Summary:</a:t>
            </a:r>
          </a:p>
        </p:txBody>
      </p:sp>
      <p:sp>
        <p:nvSpPr>
          <p:cNvPr id="7" name="Content Placeholder 2">
            <a:extLst>
              <a:ext uri="{FF2B5EF4-FFF2-40B4-BE49-F238E27FC236}">
                <a16:creationId xmlns:a16="http://schemas.microsoft.com/office/drawing/2014/main" id="{A1A49E0E-A7F1-471B-82AB-E3C4F284FE8D}"/>
              </a:ext>
            </a:extLst>
          </p:cNvPr>
          <p:cNvSpPr>
            <a:spLocks noGrp="1"/>
          </p:cNvSpPr>
          <p:nvPr>
            <p:ph idx="1"/>
          </p:nvPr>
        </p:nvSpPr>
        <p:spPr>
          <a:xfrm>
            <a:off x="237893" y="1312773"/>
            <a:ext cx="8906107" cy="5197249"/>
          </a:xfrm>
        </p:spPr>
        <p:txBody>
          <a:bodyPr>
            <a:normAutofit/>
          </a:bodyPr>
          <a:lstStyle/>
          <a:p>
            <a:r>
              <a:rPr lang="en-US" dirty="0"/>
              <a:t>Dispersive cooling is critical part of electron cooler design based on electron storage ring for cooling protons at the top energy in the EIC.</a:t>
            </a:r>
          </a:p>
          <a:p>
            <a:r>
              <a:rPr lang="en-US" dirty="0" err="1"/>
              <a:t>LEReC</a:t>
            </a:r>
            <a:r>
              <a:rPr lang="en-US" dirty="0"/>
              <a:t> offers unique capability to study this approach experimentally.</a:t>
            </a:r>
          </a:p>
          <a:p>
            <a:r>
              <a:rPr lang="en-US" dirty="0"/>
              <a:t>Initial setup to study dispersive cooling was promising.</a:t>
            </a:r>
          </a:p>
          <a:p>
            <a:r>
              <a:rPr lang="en-US" dirty="0"/>
              <a:t>Redistribution of cooling decrements was observed.</a:t>
            </a:r>
          </a:p>
          <a:p>
            <a:r>
              <a:rPr lang="en-US" dirty="0"/>
              <a:t>Detailed study of dispersive cooling is planned.</a:t>
            </a:r>
          </a:p>
          <a:p>
            <a:pPr marL="0" indent="0">
              <a:buNone/>
            </a:pPr>
            <a:endParaRPr lang="en-US" dirty="0"/>
          </a:p>
        </p:txBody>
      </p:sp>
    </p:spTree>
    <p:extLst>
      <p:ext uri="{BB962C8B-B14F-4D97-AF65-F5344CB8AC3E}">
        <p14:creationId xmlns:p14="http://schemas.microsoft.com/office/powerpoint/2010/main" val="136268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01BA9C-5201-4998-A05C-8FAA3D51CF2E}"/>
              </a:ext>
            </a:extLst>
          </p:cNvPr>
          <p:cNvSpPr>
            <a:spLocks noGrp="1"/>
          </p:cNvSpPr>
          <p:nvPr>
            <p:ph idx="1"/>
          </p:nvPr>
        </p:nvSpPr>
        <p:spPr>
          <a:xfrm>
            <a:off x="357808" y="1251074"/>
            <a:ext cx="8328991" cy="4646806"/>
          </a:xfrm>
        </p:spPr>
        <p:txBody>
          <a:bodyPr>
            <a:normAutofit fontScale="55000" lnSpcReduction="20000"/>
          </a:bodyPr>
          <a:lstStyle/>
          <a:p>
            <a:pPr marL="0" indent="0">
              <a:buNone/>
            </a:pPr>
            <a:r>
              <a:rPr lang="en-US" sz="3600" dirty="0"/>
              <a:t>In many high-energy cooling applications, such as for the EIC, the strongest demand is on the transverse cooling. The transverse cooling can be enhanced at the expense of the longitudinal cooling using dispersion in the cooling section. </a:t>
            </a:r>
          </a:p>
          <a:p>
            <a:pPr marL="0" indent="0">
              <a:buNone/>
            </a:pPr>
            <a:endParaRPr lang="en-US" sz="3600" dirty="0"/>
          </a:p>
          <a:p>
            <a:pPr marL="0" indent="0">
              <a:buNone/>
            </a:pPr>
            <a:r>
              <a:rPr lang="en-US" sz="3600" dirty="0"/>
              <a:t>There are several possibilities which can provide such redistribution:</a:t>
            </a:r>
          </a:p>
          <a:p>
            <a:pPr marL="514350" indent="-514350">
              <a:buAutoNum type="arabicParenR"/>
            </a:pPr>
            <a:r>
              <a:rPr lang="en-US" sz="3600" dirty="0"/>
              <a:t>use of ions dispersion function with non-uniform electron density distribution </a:t>
            </a:r>
          </a:p>
          <a:p>
            <a:pPr marL="514350" indent="-514350">
              <a:buAutoNum type="arabicParenR"/>
            </a:pPr>
            <a:r>
              <a:rPr lang="en-US" sz="3600" dirty="0"/>
              <a:t>use of ions dispersion in combination with the electrons dispersion</a:t>
            </a:r>
          </a:p>
          <a:p>
            <a:pPr marL="514350" indent="-514350">
              <a:buAutoNum type="arabicParenR"/>
            </a:pPr>
            <a:r>
              <a:rPr lang="en-US" sz="3600" dirty="0"/>
              <a:t>transverse offset of electron beam with respect to ion beam providing gradient of longitudinal cooling force in the cooling section. </a:t>
            </a:r>
          </a:p>
          <a:p>
            <a:pPr marL="514350" indent="-514350">
              <a:buAutoNum type="arabicParenR"/>
            </a:pPr>
            <a:endParaRPr lang="en-US" sz="3600" dirty="0"/>
          </a:p>
          <a:p>
            <a:pPr marL="514350" indent="-514350">
              <a:buAutoNum type="arabicParenR"/>
            </a:pPr>
            <a:endParaRPr lang="en-US" sz="3600" dirty="0"/>
          </a:p>
          <a:p>
            <a:pPr marL="0" indent="0">
              <a:buNone/>
            </a:pPr>
            <a:r>
              <a:rPr lang="en-US" sz="3600" dirty="0"/>
              <a:t>The goals of “Dispersive Cooling” experiment is systematic study all of these possibilities (1, 2, 3) and details of the redistribution process. </a:t>
            </a:r>
          </a:p>
          <a:p>
            <a:pPr marL="0" indent="0">
              <a:buNone/>
            </a:pPr>
            <a:endParaRPr lang="en-US" dirty="0"/>
          </a:p>
        </p:txBody>
      </p:sp>
      <p:sp>
        <p:nvSpPr>
          <p:cNvPr id="3" name="Slide Number Placeholder 2">
            <a:extLst>
              <a:ext uri="{FF2B5EF4-FFF2-40B4-BE49-F238E27FC236}">
                <a16:creationId xmlns:a16="http://schemas.microsoft.com/office/drawing/2014/main" id="{1034FBBA-F90E-4B07-A177-DCE9E32F575A}"/>
              </a:ext>
            </a:extLst>
          </p:cNvPr>
          <p:cNvSpPr>
            <a:spLocks noGrp="1"/>
          </p:cNvSpPr>
          <p:nvPr>
            <p:ph type="sldNum" sz="quarter" idx="12"/>
          </p:nvPr>
        </p:nvSpPr>
        <p:spPr/>
        <p:txBody>
          <a:bodyPr/>
          <a:lstStyle/>
          <a:p>
            <a:r>
              <a:rPr lang="en-US" dirty="0"/>
              <a:t>2</a:t>
            </a:r>
          </a:p>
        </p:txBody>
      </p:sp>
      <p:sp>
        <p:nvSpPr>
          <p:cNvPr id="4" name="Title 3">
            <a:extLst>
              <a:ext uri="{FF2B5EF4-FFF2-40B4-BE49-F238E27FC236}">
                <a16:creationId xmlns:a16="http://schemas.microsoft.com/office/drawing/2014/main" id="{17E867A6-4CCD-4538-8223-DC8EFF7236DF}"/>
              </a:ext>
            </a:extLst>
          </p:cNvPr>
          <p:cNvSpPr>
            <a:spLocks noGrp="1"/>
          </p:cNvSpPr>
          <p:nvPr>
            <p:ph type="title"/>
          </p:nvPr>
        </p:nvSpPr>
        <p:spPr>
          <a:xfrm>
            <a:off x="357809" y="365126"/>
            <a:ext cx="8328991" cy="738117"/>
          </a:xfrm>
        </p:spPr>
        <p:txBody>
          <a:bodyPr/>
          <a:lstStyle/>
          <a:p>
            <a:r>
              <a:rPr lang="en-US" dirty="0"/>
              <a:t>Goals of experiment</a:t>
            </a:r>
          </a:p>
        </p:txBody>
      </p:sp>
    </p:spTree>
    <p:extLst>
      <p:ext uri="{BB962C8B-B14F-4D97-AF65-F5344CB8AC3E}">
        <p14:creationId xmlns:p14="http://schemas.microsoft.com/office/powerpoint/2010/main" val="157127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659" y="11680"/>
            <a:ext cx="8328991" cy="455920"/>
          </a:xfrm>
        </p:spPr>
        <p:txBody>
          <a:bodyPr>
            <a:noAutofit/>
          </a:bodyPr>
          <a:lstStyle/>
          <a:p>
            <a:r>
              <a:rPr lang="en-US" sz="2800" dirty="0"/>
              <a:t>High-energy electron cooling for EIC</a:t>
            </a:r>
          </a:p>
        </p:txBody>
      </p:sp>
      <p:sp>
        <p:nvSpPr>
          <p:cNvPr id="3" name="Content Placeholder 2"/>
          <p:cNvSpPr>
            <a:spLocks noGrp="1"/>
          </p:cNvSpPr>
          <p:nvPr>
            <p:ph idx="1"/>
          </p:nvPr>
        </p:nvSpPr>
        <p:spPr>
          <a:xfrm>
            <a:off x="176383" y="756946"/>
            <a:ext cx="5798224" cy="3116546"/>
          </a:xfrm>
        </p:spPr>
        <p:txBody>
          <a:bodyPr>
            <a:noAutofit/>
          </a:bodyPr>
          <a:lstStyle/>
          <a:p>
            <a:pPr marL="0" indent="0">
              <a:buNone/>
            </a:pPr>
            <a:r>
              <a:rPr lang="en-US" sz="2000" dirty="0"/>
              <a:t>Electron Storage Ring cooler is proposed for cooling of protons at 275 GeV in EIC:</a:t>
            </a:r>
            <a:endParaRPr lang="en-US" sz="2000" dirty="0">
              <a:solidFill>
                <a:srgbClr val="0000FF"/>
              </a:solidFill>
            </a:endParaRPr>
          </a:p>
          <a:p>
            <a:pPr marL="0" indent="0">
              <a:buNone/>
            </a:pPr>
            <a:r>
              <a:rPr lang="en-US" sz="1800" dirty="0">
                <a:solidFill>
                  <a:srgbClr val="0000FF"/>
                </a:solidFill>
              </a:rPr>
              <a:t>H. Zhao, J. Kewisch, M. Blaskiewicz, A. Fedotov,</a:t>
            </a:r>
          </a:p>
          <a:p>
            <a:pPr marL="0" indent="0">
              <a:buNone/>
            </a:pPr>
            <a:r>
              <a:rPr lang="en-US" sz="1800" dirty="0">
                <a:solidFill>
                  <a:srgbClr val="0000FF"/>
                </a:solidFill>
              </a:rPr>
              <a:t> “Ring-based electron cooler for high energy beam cooling”, PRAB 24, 043501 (2021)</a:t>
            </a:r>
          </a:p>
          <a:p>
            <a:pPr marL="0" lvl="0" indent="0">
              <a:buNone/>
            </a:pPr>
            <a:r>
              <a:rPr lang="en-US" sz="2000" dirty="0"/>
              <a:t>Redistribution of longitudinal cooling to the transverse direction is effectively used in the design.</a:t>
            </a:r>
          </a:p>
        </p:txBody>
      </p:sp>
      <p:sp>
        <p:nvSpPr>
          <p:cNvPr id="4" name="Slide Number Placeholder 6">
            <a:extLst>
              <a:ext uri="{FF2B5EF4-FFF2-40B4-BE49-F238E27FC236}">
                <a16:creationId xmlns:a16="http://schemas.microsoft.com/office/drawing/2014/main" id="{D6DE18E9-61F5-4666-A390-9A38A7DC7E3D}"/>
              </a:ext>
            </a:extLst>
          </p:cNvPr>
          <p:cNvSpPr>
            <a:spLocks noGrp="1"/>
          </p:cNvSpPr>
          <p:nvPr>
            <p:ph type="sldNum" sz="quarter" idx="12"/>
          </p:nvPr>
        </p:nvSpPr>
        <p:spPr>
          <a:xfrm>
            <a:off x="7086600" y="6487231"/>
            <a:ext cx="20574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endParaRPr>
          </a:p>
        </p:txBody>
      </p:sp>
      <p:sp>
        <p:nvSpPr>
          <p:cNvPr id="7" name="TextBox 6">
            <a:extLst>
              <a:ext uri="{FF2B5EF4-FFF2-40B4-BE49-F238E27FC236}">
                <a16:creationId xmlns:a16="http://schemas.microsoft.com/office/drawing/2014/main" id="{F5C4DF49-8E5B-4B6B-B84A-5CDD00DE70BD}"/>
              </a:ext>
            </a:extLst>
          </p:cNvPr>
          <p:cNvSpPr txBox="1"/>
          <p:nvPr/>
        </p:nvSpPr>
        <p:spPr>
          <a:xfrm>
            <a:off x="1311991" y="3400251"/>
            <a:ext cx="6622326" cy="369332"/>
          </a:xfrm>
          <a:prstGeom prst="rect">
            <a:avLst/>
          </a:prstGeom>
          <a:noFill/>
        </p:spPr>
        <p:txBody>
          <a:bodyPr wrap="none" rtlCol="0">
            <a:spAutoFit/>
          </a:bodyPr>
          <a:lstStyle/>
          <a:p>
            <a:r>
              <a:rPr lang="en-US" dirty="0"/>
              <a:t>Simulation for ring-based cooler for EIC for protons at 275 GeV</a:t>
            </a:r>
          </a:p>
        </p:txBody>
      </p:sp>
      <p:sp>
        <p:nvSpPr>
          <p:cNvPr id="31" name="TextBox 30">
            <a:extLst>
              <a:ext uri="{FF2B5EF4-FFF2-40B4-BE49-F238E27FC236}">
                <a16:creationId xmlns:a16="http://schemas.microsoft.com/office/drawing/2014/main" id="{1E9B54B7-AA23-4C23-AB1F-721490F29C34}"/>
              </a:ext>
            </a:extLst>
          </p:cNvPr>
          <p:cNvSpPr txBox="1"/>
          <p:nvPr/>
        </p:nvSpPr>
        <p:spPr>
          <a:xfrm>
            <a:off x="8787650" y="6582331"/>
            <a:ext cx="184731" cy="276999"/>
          </a:xfrm>
          <a:prstGeom prst="rect">
            <a:avLst/>
          </a:prstGeom>
          <a:solidFill>
            <a:schemeClr val="bg1"/>
          </a:solidFill>
        </p:spPr>
        <p:txBody>
          <a:bodyPr wrap="none" rtlCol="0">
            <a:spAutoFit/>
          </a:bodyPr>
          <a:lstStyle/>
          <a:p>
            <a:endParaRPr lang="en-US" sz="1200" dirty="0"/>
          </a:p>
        </p:txBody>
      </p:sp>
      <p:pic>
        <p:nvPicPr>
          <p:cNvPr id="32" name="Picture 31">
            <a:extLst>
              <a:ext uri="{FF2B5EF4-FFF2-40B4-BE49-F238E27FC236}">
                <a16:creationId xmlns:a16="http://schemas.microsoft.com/office/drawing/2014/main" id="{0646D343-3F52-4FCB-8406-1DAFAA99EB58}"/>
              </a:ext>
            </a:extLst>
          </p:cNvPr>
          <p:cNvPicPr>
            <a:picLocks noChangeAspect="1"/>
          </p:cNvPicPr>
          <p:nvPr/>
        </p:nvPicPr>
        <p:blipFill>
          <a:blip r:embed="rId2"/>
          <a:stretch>
            <a:fillRect/>
          </a:stretch>
        </p:blipFill>
        <p:spPr>
          <a:xfrm>
            <a:off x="5570619" y="735167"/>
            <a:ext cx="3598984" cy="2202084"/>
          </a:xfrm>
          <a:prstGeom prst="rect">
            <a:avLst/>
          </a:prstGeom>
        </p:spPr>
      </p:pic>
      <p:sp>
        <p:nvSpPr>
          <p:cNvPr id="34" name="TextBox 33">
            <a:extLst>
              <a:ext uri="{FF2B5EF4-FFF2-40B4-BE49-F238E27FC236}">
                <a16:creationId xmlns:a16="http://schemas.microsoft.com/office/drawing/2014/main" id="{49F50CAA-5510-44AA-8C18-01D3E89500D0}"/>
              </a:ext>
            </a:extLst>
          </p:cNvPr>
          <p:cNvSpPr txBox="1"/>
          <p:nvPr/>
        </p:nvSpPr>
        <p:spPr>
          <a:xfrm>
            <a:off x="6357708" y="1267513"/>
            <a:ext cx="2215223" cy="646331"/>
          </a:xfrm>
          <a:prstGeom prst="rect">
            <a:avLst/>
          </a:prstGeom>
          <a:noFill/>
        </p:spPr>
        <p:txBody>
          <a:bodyPr wrap="square">
            <a:spAutoFit/>
          </a:bodyPr>
          <a:lstStyle/>
          <a:p>
            <a:r>
              <a:rPr lang="en-US" dirty="0"/>
              <a:t>Storage ring cooler</a:t>
            </a:r>
          </a:p>
          <a:p>
            <a:r>
              <a:rPr lang="en-US" dirty="0"/>
              <a:t>          for EIC</a:t>
            </a:r>
          </a:p>
        </p:txBody>
      </p:sp>
      <p:pic>
        <p:nvPicPr>
          <p:cNvPr id="17" name="Picture 16">
            <a:extLst>
              <a:ext uri="{FF2B5EF4-FFF2-40B4-BE49-F238E27FC236}">
                <a16:creationId xmlns:a16="http://schemas.microsoft.com/office/drawing/2014/main" id="{96D163A5-8010-4B36-9A70-2D90F7C9253B}"/>
              </a:ext>
            </a:extLst>
          </p:cNvPr>
          <p:cNvPicPr>
            <a:picLocks noChangeAspect="1"/>
          </p:cNvPicPr>
          <p:nvPr/>
        </p:nvPicPr>
        <p:blipFill>
          <a:blip r:embed="rId3"/>
          <a:stretch>
            <a:fillRect/>
          </a:stretch>
        </p:blipFill>
        <p:spPr>
          <a:xfrm>
            <a:off x="25603" y="4001944"/>
            <a:ext cx="8946778" cy="2857386"/>
          </a:xfrm>
          <a:prstGeom prst="rect">
            <a:avLst/>
          </a:prstGeom>
        </p:spPr>
      </p:pic>
      <p:sp>
        <p:nvSpPr>
          <p:cNvPr id="35" name="TextBox 34">
            <a:extLst>
              <a:ext uri="{FF2B5EF4-FFF2-40B4-BE49-F238E27FC236}">
                <a16:creationId xmlns:a16="http://schemas.microsoft.com/office/drawing/2014/main" id="{1664277C-215F-418E-8C44-080120F72A0B}"/>
              </a:ext>
            </a:extLst>
          </p:cNvPr>
          <p:cNvSpPr txBox="1"/>
          <p:nvPr/>
        </p:nvSpPr>
        <p:spPr>
          <a:xfrm>
            <a:off x="541407" y="3740781"/>
            <a:ext cx="1685077" cy="369332"/>
          </a:xfrm>
          <a:prstGeom prst="rect">
            <a:avLst/>
          </a:prstGeom>
          <a:noFill/>
        </p:spPr>
        <p:txBody>
          <a:bodyPr wrap="none" rtlCol="0">
            <a:spAutoFit/>
          </a:bodyPr>
          <a:lstStyle/>
          <a:p>
            <a:r>
              <a:rPr lang="en-US" dirty="0"/>
              <a:t>Horizontal rate</a:t>
            </a:r>
          </a:p>
        </p:txBody>
      </p:sp>
      <p:sp>
        <p:nvSpPr>
          <p:cNvPr id="36" name="TextBox 35">
            <a:extLst>
              <a:ext uri="{FF2B5EF4-FFF2-40B4-BE49-F238E27FC236}">
                <a16:creationId xmlns:a16="http://schemas.microsoft.com/office/drawing/2014/main" id="{CC8C2A23-0C9A-46A9-A2F9-A311DC29C5A6}"/>
              </a:ext>
            </a:extLst>
          </p:cNvPr>
          <p:cNvSpPr txBox="1"/>
          <p:nvPr/>
        </p:nvSpPr>
        <p:spPr>
          <a:xfrm>
            <a:off x="3706655" y="3769583"/>
            <a:ext cx="1403013" cy="369332"/>
          </a:xfrm>
          <a:prstGeom prst="rect">
            <a:avLst/>
          </a:prstGeom>
          <a:noFill/>
        </p:spPr>
        <p:txBody>
          <a:bodyPr wrap="none" rtlCol="0">
            <a:spAutoFit/>
          </a:bodyPr>
          <a:lstStyle/>
          <a:p>
            <a:r>
              <a:rPr lang="en-US" dirty="0"/>
              <a:t>Vertical rate</a:t>
            </a:r>
          </a:p>
        </p:txBody>
      </p:sp>
      <p:sp>
        <p:nvSpPr>
          <p:cNvPr id="37" name="TextBox 36">
            <a:extLst>
              <a:ext uri="{FF2B5EF4-FFF2-40B4-BE49-F238E27FC236}">
                <a16:creationId xmlns:a16="http://schemas.microsoft.com/office/drawing/2014/main" id="{FBBBC97F-D214-4A42-8F3E-C1F9B47E12B4}"/>
              </a:ext>
            </a:extLst>
          </p:cNvPr>
          <p:cNvSpPr txBox="1"/>
          <p:nvPr/>
        </p:nvSpPr>
        <p:spPr>
          <a:xfrm>
            <a:off x="6520188" y="3756079"/>
            <a:ext cx="1890261" cy="369332"/>
          </a:xfrm>
          <a:prstGeom prst="rect">
            <a:avLst/>
          </a:prstGeom>
          <a:noFill/>
        </p:spPr>
        <p:txBody>
          <a:bodyPr wrap="none" rtlCol="0">
            <a:spAutoFit/>
          </a:bodyPr>
          <a:lstStyle/>
          <a:p>
            <a:r>
              <a:rPr lang="en-US" dirty="0"/>
              <a:t>Longitudinal rate</a:t>
            </a:r>
          </a:p>
        </p:txBody>
      </p:sp>
    </p:spTree>
    <p:extLst>
      <p:ext uri="{BB962C8B-B14F-4D97-AF65-F5344CB8AC3E}">
        <p14:creationId xmlns:p14="http://schemas.microsoft.com/office/powerpoint/2010/main" val="362317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28615"/>
            <a:ext cx="8328991" cy="455920"/>
          </a:xfrm>
        </p:spPr>
        <p:txBody>
          <a:bodyPr>
            <a:noAutofit/>
          </a:bodyPr>
          <a:lstStyle/>
          <a:p>
            <a:r>
              <a:rPr lang="en-US" sz="2800" dirty="0"/>
              <a:t>Dispersive cooling  for </a:t>
            </a:r>
            <a:r>
              <a:rPr lang="en-US" sz="2800" dirty="0" err="1"/>
              <a:t>LEReC</a:t>
            </a:r>
            <a:r>
              <a:rPr lang="en-US" sz="2800" dirty="0"/>
              <a:t> parameters</a:t>
            </a:r>
          </a:p>
        </p:txBody>
      </p:sp>
      <p:sp>
        <p:nvSpPr>
          <p:cNvPr id="4" name="Slide Number Placeholder 6">
            <a:extLst>
              <a:ext uri="{FF2B5EF4-FFF2-40B4-BE49-F238E27FC236}">
                <a16:creationId xmlns:a16="http://schemas.microsoft.com/office/drawing/2014/main" id="{D6DE18E9-61F5-4666-A390-9A38A7DC7E3D}"/>
              </a:ext>
            </a:extLst>
          </p:cNvPr>
          <p:cNvSpPr>
            <a:spLocks noGrp="1"/>
          </p:cNvSpPr>
          <p:nvPr>
            <p:ph type="sldNum" sz="quarter" idx="12"/>
          </p:nvPr>
        </p:nvSpPr>
        <p:spPr>
          <a:xfrm>
            <a:off x="7086600" y="6487231"/>
            <a:ext cx="20574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endParaRPr>
          </a:p>
        </p:txBody>
      </p:sp>
      <p:pic>
        <p:nvPicPr>
          <p:cNvPr id="5" name="Picture 4">
            <a:extLst>
              <a:ext uri="{FF2B5EF4-FFF2-40B4-BE49-F238E27FC236}">
                <a16:creationId xmlns:a16="http://schemas.microsoft.com/office/drawing/2014/main" id="{755831BD-6710-488A-9AF7-5ECA4874002A}"/>
              </a:ext>
            </a:extLst>
          </p:cNvPr>
          <p:cNvPicPr>
            <a:picLocks noChangeAspect="1"/>
          </p:cNvPicPr>
          <p:nvPr/>
        </p:nvPicPr>
        <p:blipFill>
          <a:blip r:embed="rId2"/>
          <a:stretch>
            <a:fillRect/>
          </a:stretch>
        </p:blipFill>
        <p:spPr>
          <a:xfrm>
            <a:off x="81026" y="2212122"/>
            <a:ext cx="8981948" cy="3686313"/>
          </a:xfrm>
          <a:prstGeom prst="rect">
            <a:avLst/>
          </a:prstGeom>
        </p:spPr>
      </p:pic>
      <p:sp>
        <p:nvSpPr>
          <p:cNvPr id="26" name="TextBox 25">
            <a:extLst>
              <a:ext uri="{FF2B5EF4-FFF2-40B4-BE49-F238E27FC236}">
                <a16:creationId xmlns:a16="http://schemas.microsoft.com/office/drawing/2014/main" id="{1502F3B5-C6A0-4C40-AEF9-242E79A5E160}"/>
              </a:ext>
            </a:extLst>
          </p:cNvPr>
          <p:cNvSpPr txBox="1"/>
          <p:nvPr/>
        </p:nvSpPr>
        <p:spPr>
          <a:xfrm>
            <a:off x="5255198" y="6248497"/>
            <a:ext cx="184731" cy="276999"/>
          </a:xfrm>
          <a:prstGeom prst="rect">
            <a:avLst/>
          </a:prstGeom>
          <a:solidFill>
            <a:schemeClr val="bg1"/>
          </a:solidFill>
        </p:spPr>
        <p:txBody>
          <a:bodyPr wrap="none" rtlCol="0">
            <a:spAutoFit/>
          </a:bodyPr>
          <a:lstStyle/>
          <a:p>
            <a:endParaRPr lang="en-US" sz="1200" dirty="0"/>
          </a:p>
        </p:txBody>
      </p:sp>
      <p:sp>
        <p:nvSpPr>
          <p:cNvPr id="17" name="TextBox 16">
            <a:extLst>
              <a:ext uri="{FF2B5EF4-FFF2-40B4-BE49-F238E27FC236}">
                <a16:creationId xmlns:a16="http://schemas.microsoft.com/office/drawing/2014/main" id="{2BD3D70B-DE48-46EC-B58F-4FA403DA5987}"/>
              </a:ext>
            </a:extLst>
          </p:cNvPr>
          <p:cNvSpPr txBox="1"/>
          <p:nvPr/>
        </p:nvSpPr>
        <p:spPr>
          <a:xfrm>
            <a:off x="1706786" y="3032760"/>
            <a:ext cx="7096823" cy="1200329"/>
          </a:xfrm>
          <a:prstGeom prst="rect">
            <a:avLst/>
          </a:prstGeom>
          <a:noFill/>
        </p:spPr>
        <p:txBody>
          <a:bodyPr wrap="square" rtlCol="0">
            <a:spAutoFit/>
          </a:bodyPr>
          <a:lstStyle/>
          <a:p>
            <a:r>
              <a:rPr lang="en-US" dirty="0"/>
              <a:t>     </a:t>
            </a:r>
          </a:p>
          <a:p>
            <a:endParaRPr lang="en-US" dirty="0"/>
          </a:p>
          <a:p>
            <a:endParaRPr lang="en-US" dirty="0"/>
          </a:p>
          <a:p>
            <a:endParaRPr lang="en-US" dirty="0"/>
          </a:p>
        </p:txBody>
      </p:sp>
      <p:cxnSp>
        <p:nvCxnSpPr>
          <p:cNvPr id="6" name="Straight Arrow Connector 5">
            <a:extLst>
              <a:ext uri="{FF2B5EF4-FFF2-40B4-BE49-F238E27FC236}">
                <a16:creationId xmlns:a16="http://schemas.microsoft.com/office/drawing/2014/main" id="{258780FA-568B-459F-A3DD-DCE68BA10260}"/>
              </a:ext>
            </a:extLst>
          </p:cNvPr>
          <p:cNvCxnSpPr>
            <a:cxnSpLocks/>
          </p:cNvCxnSpPr>
          <p:nvPr/>
        </p:nvCxnSpPr>
        <p:spPr>
          <a:xfrm>
            <a:off x="3375974" y="1321860"/>
            <a:ext cx="3174951" cy="99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302628-CC54-4F2A-A601-DCC105501649}"/>
              </a:ext>
            </a:extLst>
          </p:cNvPr>
          <p:cNvCxnSpPr>
            <a:cxnSpLocks/>
          </p:cNvCxnSpPr>
          <p:nvPr/>
        </p:nvCxnSpPr>
        <p:spPr>
          <a:xfrm>
            <a:off x="7190228" y="1388950"/>
            <a:ext cx="529361" cy="928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AA8A77-B145-4522-AE78-6BFE363A373B}"/>
              </a:ext>
            </a:extLst>
          </p:cNvPr>
          <p:cNvSpPr txBox="1"/>
          <p:nvPr/>
        </p:nvSpPr>
        <p:spPr>
          <a:xfrm>
            <a:off x="889324" y="911325"/>
            <a:ext cx="3724096" cy="646331"/>
          </a:xfrm>
          <a:prstGeom prst="rect">
            <a:avLst/>
          </a:prstGeom>
          <a:noFill/>
        </p:spPr>
        <p:txBody>
          <a:bodyPr wrap="none" rtlCol="0">
            <a:spAutoFit/>
          </a:bodyPr>
          <a:lstStyle/>
          <a:p>
            <a:r>
              <a:rPr lang="en-US" dirty="0"/>
              <a:t>Due to electron density distribution</a:t>
            </a:r>
          </a:p>
          <a:p>
            <a:r>
              <a:rPr lang="en-US" dirty="0"/>
              <a:t>(second order effect)</a:t>
            </a:r>
          </a:p>
        </p:txBody>
      </p:sp>
      <p:sp>
        <p:nvSpPr>
          <p:cNvPr id="19" name="TextBox 18">
            <a:extLst>
              <a:ext uri="{FF2B5EF4-FFF2-40B4-BE49-F238E27FC236}">
                <a16:creationId xmlns:a16="http://schemas.microsoft.com/office/drawing/2014/main" id="{187574BE-B8C4-4D5C-8C3B-6C1B8014C03F}"/>
              </a:ext>
            </a:extLst>
          </p:cNvPr>
          <p:cNvSpPr txBox="1"/>
          <p:nvPr/>
        </p:nvSpPr>
        <p:spPr>
          <a:xfrm>
            <a:off x="5116606" y="926205"/>
            <a:ext cx="3826689" cy="369332"/>
          </a:xfrm>
          <a:prstGeom prst="rect">
            <a:avLst/>
          </a:prstGeom>
          <a:noFill/>
        </p:spPr>
        <p:txBody>
          <a:bodyPr wrap="none" rtlCol="0">
            <a:spAutoFit/>
          </a:bodyPr>
          <a:lstStyle/>
          <a:p>
            <a:r>
              <a:rPr lang="en-US" dirty="0"/>
              <a:t>Due to gradient of longitudinal force</a:t>
            </a:r>
          </a:p>
        </p:txBody>
      </p:sp>
      <p:sp>
        <p:nvSpPr>
          <p:cNvPr id="13" name="TextBox 12">
            <a:extLst>
              <a:ext uri="{FF2B5EF4-FFF2-40B4-BE49-F238E27FC236}">
                <a16:creationId xmlns:a16="http://schemas.microsoft.com/office/drawing/2014/main" id="{0952B185-1551-4E5A-9BE4-537F526DEB8A}"/>
              </a:ext>
            </a:extLst>
          </p:cNvPr>
          <p:cNvSpPr txBox="1"/>
          <p:nvPr/>
        </p:nvSpPr>
        <p:spPr>
          <a:xfrm>
            <a:off x="1953772" y="5898435"/>
            <a:ext cx="5236456" cy="923330"/>
          </a:xfrm>
          <a:prstGeom prst="rect">
            <a:avLst/>
          </a:prstGeom>
          <a:noFill/>
        </p:spPr>
        <p:txBody>
          <a:bodyPr wrap="square">
            <a:spAutoFit/>
          </a:bodyPr>
          <a:lstStyle/>
          <a:p>
            <a:pPr marL="0" indent="0">
              <a:buNone/>
            </a:pPr>
            <a:r>
              <a:rPr lang="en-US" sz="1800" dirty="0">
                <a:solidFill>
                  <a:srgbClr val="0000FF"/>
                </a:solidFill>
              </a:rPr>
              <a:t>H. Zhao, M. Blaskiewicz, “Rate redistribution in dispersive electron cooling”, Phys. Rev. Acc. Beams 24, 083502 (2021).</a:t>
            </a:r>
          </a:p>
        </p:txBody>
      </p:sp>
      <p:sp>
        <p:nvSpPr>
          <p:cNvPr id="3" name="TextBox 2">
            <a:extLst>
              <a:ext uri="{FF2B5EF4-FFF2-40B4-BE49-F238E27FC236}">
                <a16:creationId xmlns:a16="http://schemas.microsoft.com/office/drawing/2014/main" id="{2C9F8C57-C1E9-4627-B59D-BC2C78CFD4B1}"/>
              </a:ext>
            </a:extLst>
          </p:cNvPr>
          <p:cNvSpPr txBox="1"/>
          <p:nvPr/>
        </p:nvSpPr>
        <p:spPr>
          <a:xfrm>
            <a:off x="81026" y="1931956"/>
            <a:ext cx="2651110" cy="369332"/>
          </a:xfrm>
          <a:prstGeom prst="rect">
            <a:avLst/>
          </a:prstGeom>
          <a:noFill/>
        </p:spPr>
        <p:txBody>
          <a:bodyPr wrap="none" rtlCol="0">
            <a:spAutoFit/>
          </a:bodyPr>
          <a:lstStyle/>
          <a:p>
            <a:r>
              <a:rPr lang="en-US" dirty="0"/>
              <a:t>Transverse cooling rate:</a:t>
            </a:r>
          </a:p>
        </p:txBody>
      </p:sp>
      <p:sp>
        <p:nvSpPr>
          <p:cNvPr id="7" name="TextBox 6">
            <a:extLst>
              <a:ext uri="{FF2B5EF4-FFF2-40B4-BE49-F238E27FC236}">
                <a16:creationId xmlns:a16="http://schemas.microsoft.com/office/drawing/2014/main" id="{DEE0182F-3D7F-4B4B-81EA-8BF1B3F75CDC}"/>
              </a:ext>
            </a:extLst>
          </p:cNvPr>
          <p:cNvSpPr txBox="1"/>
          <p:nvPr/>
        </p:nvSpPr>
        <p:spPr>
          <a:xfrm>
            <a:off x="81026" y="3244334"/>
            <a:ext cx="1954381" cy="369332"/>
          </a:xfrm>
          <a:prstGeom prst="rect">
            <a:avLst/>
          </a:prstGeom>
          <a:noFill/>
        </p:spPr>
        <p:txBody>
          <a:bodyPr wrap="none" rtlCol="0">
            <a:spAutoFit/>
          </a:bodyPr>
          <a:lstStyle/>
          <a:p>
            <a:r>
              <a:rPr lang="en-US" dirty="0"/>
              <a:t>Longitudinal rate:</a:t>
            </a:r>
          </a:p>
        </p:txBody>
      </p:sp>
      <p:sp>
        <p:nvSpPr>
          <p:cNvPr id="8" name="Rectangle 7">
            <a:extLst>
              <a:ext uri="{FF2B5EF4-FFF2-40B4-BE49-F238E27FC236}">
                <a16:creationId xmlns:a16="http://schemas.microsoft.com/office/drawing/2014/main" id="{4E94204D-923D-4E83-BBA4-B7E290AF150F}"/>
              </a:ext>
            </a:extLst>
          </p:cNvPr>
          <p:cNvSpPr/>
          <p:nvPr/>
        </p:nvSpPr>
        <p:spPr>
          <a:xfrm>
            <a:off x="5689600" y="3506419"/>
            <a:ext cx="2908300" cy="100683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8B1DE6D-DF6E-4441-8FF9-926D6F1A6958}"/>
              </a:ext>
            </a:extLst>
          </p:cNvPr>
          <p:cNvCxnSpPr/>
          <p:nvPr/>
        </p:nvCxnSpPr>
        <p:spPr>
          <a:xfrm flipH="1" flipV="1">
            <a:off x="7719589" y="4622800"/>
            <a:ext cx="230611" cy="431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5648600-1D53-4F7C-8D8A-80AD698AEFAB}"/>
              </a:ext>
            </a:extLst>
          </p:cNvPr>
          <p:cNvSpPr txBox="1"/>
          <p:nvPr/>
        </p:nvSpPr>
        <p:spPr>
          <a:xfrm>
            <a:off x="7488978" y="5097296"/>
            <a:ext cx="1595309" cy="646331"/>
          </a:xfrm>
          <a:prstGeom prst="rect">
            <a:avLst/>
          </a:prstGeom>
          <a:noFill/>
        </p:spPr>
        <p:txBody>
          <a:bodyPr wrap="none" rtlCol="0">
            <a:spAutoFit/>
          </a:bodyPr>
          <a:lstStyle/>
          <a:p>
            <a:r>
              <a:rPr lang="en-US" dirty="0"/>
              <a:t>Redistribution</a:t>
            </a:r>
          </a:p>
          <a:p>
            <a:r>
              <a:rPr lang="en-US" dirty="0"/>
              <a:t>coefficient</a:t>
            </a:r>
          </a:p>
        </p:txBody>
      </p:sp>
    </p:spTree>
    <p:extLst>
      <p:ext uri="{BB962C8B-B14F-4D97-AF65-F5344CB8AC3E}">
        <p14:creationId xmlns:p14="http://schemas.microsoft.com/office/powerpoint/2010/main" val="386915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210127"/>
            <a:ext cx="8328991" cy="455920"/>
          </a:xfrm>
        </p:spPr>
        <p:txBody>
          <a:bodyPr>
            <a:noAutofit/>
          </a:bodyPr>
          <a:lstStyle/>
          <a:p>
            <a:r>
              <a:rPr lang="en-US" sz="2800" dirty="0"/>
              <a:t>Dispersive cooling  for </a:t>
            </a:r>
            <a:r>
              <a:rPr lang="en-US" sz="2800" dirty="0" err="1"/>
              <a:t>LEReC</a:t>
            </a:r>
            <a:r>
              <a:rPr lang="en-US" sz="2800" dirty="0"/>
              <a:t> parameters</a:t>
            </a:r>
          </a:p>
        </p:txBody>
      </p:sp>
      <p:sp>
        <p:nvSpPr>
          <p:cNvPr id="4" name="Slide Number Placeholder 6">
            <a:extLst>
              <a:ext uri="{FF2B5EF4-FFF2-40B4-BE49-F238E27FC236}">
                <a16:creationId xmlns:a16="http://schemas.microsoft.com/office/drawing/2014/main" id="{D6DE18E9-61F5-4666-A390-9A38A7DC7E3D}"/>
              </a:ext>
            </a:extLst>
          </p:cNvPr>
          <p:cNvSpPr>
            <a:spLocks noGrp="1"/>
          </p:cNvSpPr>
          <p:nvPr>
            <p:ph type="sldNum" sz="quarter" idx="12"/>
          </p:nvPr>
        </p:nvSpPr>
        <p:spPr>
          <a:xfrm>
            <a:off x="7086600" y="6487231"/>
            <a:ext cx="20574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716D9922-87B3-6043-9531-5184EA303DC1}"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ＭＳ Ｐゴシック"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ＭＳ Ｐゴシック" charset="-128"/>
              <a:cs typeface="+mn-cs"/>
            </a:endParaRPr>
          </a:p>
        </p:txBody>
      </p:sp>
      <p:sp>
        <p:nvSpPr>
          <p:cNvPr id="26" name="TextBox 25">
            <a:extLst>
              <a:ext uri="{FF2B5EF4-FFF2-40B4-BE49-F238E27FC236}">
                <a16:creationId xmlns:a16="http://schemas.microsoft.com/office/drawing/2014/main" id="{1502F3B5-C6A0-4C40-AEF9-242E79A5E160}"/>
              </a:ext>
            </a:extLst>
          </p:cNvPr>
          <p:cNvSpPr txBox="1"/>
          <p:nvPr/>
        </p:nvSpPr>
        <p:spPr>
          <a:xfrm>
            <a:off x="5255198" y="6248497"/>
            <a:ext cx="184731" cy="276999"/>
          </a:xfrm>
          <a:prstGeom prst="rect">
            <a:avLst/>
          </a:prstGeom>
          <a:solidFill>
            <a:schemeClr val="bg1"/>
          </a:solidFill>
        </p:spPr>
        <p:txBody>
          <a:bodyPr wrap="none" rtlCol="0">
            <a:spAutoFit/>
          </a:bodyPr>
          <a:lstStyle/>
          <a:p>
            <a:endParaRPr lang="en-US" sz="1200" dirty="0"/>
          </a:p>
        </p:txBody>
      </p:sp>
      <p:sp>
        <p:nvSpPr>
          <p:cNvPr id="17" name="TextBox 16">
            <a:extLst>
              <a:ext uri="{FF2B5EF4-FFF2-40B4-BE49-F238E27FC236}">
                <a16:creationId xmlns:a16="http://schemas.microsoft.com/office/drawing/2014/main" id="{2BD3D70B-DE48-46EC-B58F-4FA403DA5987}"/>
              </a:ext>
            </a:extLst>
          </p:cNvPr>
          <p:cNvSpPr txBox="1"/>
          <p:nvPr/>
        </p:nvSpPr>
        <p:spPr>
          <a:xfrm>
            <a:off x="540892" y="666047"/>
            <a:ext cx="8807824" cy="6740307"/>
          </a:xfrm>
          <a:prstGeom prst="rect">
            <a:avLst/>
          </a:prstGeom>
          <a:noFill/>
        </p:spPr>
        <p:txBody>
          <a:bodyPr wrap="square" rtlCol="0">
            <a:spAutoFit/>
          </a:bodyPr>
          <a:lstStyle/>
          <a:p>
            <a:endParaRPr lang="en-US" dirty="0"/>
          </a:p>
          <a:p>
            <a:endParaRPr lang="en-US" dirty="0">
              <a:solidFill>
                <a:srgbClr val="FF0000"/>
              </a:solidFill>
            </a:endParaRPr>
          </a:p>
          <a:p>
            <a:r>
              <a:rPr lang="en-US" dirty="0">
                <a:solidFill>
                  <a:srgbClr val="FF0000"/>
                </a:solidFill>
              </a:rPr>
              <a:t>a) Baseline measurement: </a:t>
            </a:r>
          </a:p>
          <a:p>
            <a:r>
              <a:rPr lang="en-US" dirty="0">
                <a:solidFill>
                  <a:srgbClr val="FF0000"/>
                </a:solidFill>
              </a:rPr>
              <a:t>- Energy spread of ions </a:t>
            </a:r>
            <a:r>
              <a:rPr lang="en-US" dirty="0" err="1">
                <a:solidFill>
                  <a:srgbClr val="FF0000"/>
                </a:solidFill>
              </a:rPr>
              <a:t>dp</a:t>
            </a:r>
            <a:r>
              <a:rPr lang="en-US" dirty="0">
                <a:solidFill>
                  <a:srgbClr val="FF0000"/>
                </a:solidFill>
              </a:rPr>
              <a:t>/</a:t>
            </a:r>
            <a:r>
              <a:rPr lang="en-US" dirty="0" err="1">
                <a:solidFill>
                  <a:srgbClr val="FF0000"/>
                </a:solidFill>
              </a:rPr>
              <a:t>p_i</a:t>
            </a:r>
            <a:r>
              <a:rPr lang="en-US" dirty="0">
                <a:solidFill>
                  <a:srgbClr val="FF0000"/>
                </a:solidFill>
              </a:rPr>
              <a:t>=3e-4 (rms),</a:t>
            </a:r>
          </a:p>
          <a:p>
            <a:r>
              <a:rPr lang="en-US" dirty="0">
                <a:solidFill>
                  <a:srgbClr val="FF0000"/>
                </a:solidFill>
              </a:rPr>
              <a:t>- RHIC lattice with ions dispersion function (Di) in the cooling section.</a:t>
            </a:r>
          </a:p>
          <a:p>
            <a:r>
              <a:rPr lang="en-US" dirty="0">
                <a:solidFill>
                  <a:srgbClr val="FF0000"/>
                </a:solidFill>
              </a:rPr>
              <a:t>- Energy spread of electrons </a:t>
            </a:r>
            <a:r>
              <a:rPr lang="en-US" dirty="0" err="1">
                <a:solidFill>
                  <a:srgbClr val="FF0000"/>
                </a:solidFill>
              </a:rPr>
              <a:t>dp</a:t>
            </a:r>
            <a:r>
              <a:rPr lang="en-US" dirty="0">
                <a:solidFill>
                  <a:srgbClr val="FF0000"/>
                </a:solidFill>
              </a:rPr>
              <a:t>/</a:t>
            </a:r>
            <a:r>
              <a:rPr lang="en-US" dirty="0" err="1">
                <a:solidFill>
                  <a:srgbClr val="FF0000"/>
                </a:solidFill>
              </a:rPr>
              <a:t>p_e</a:t>
            </a:r>
            <a:r>
              <a:rPr lang="en-US" dirty="0">
                <a:solidFill>
                  <a:srgbClr val="FF0000"/>
                </a:solidFill>
              </a:rPr>
              <a:t>=1e-3 (rms), electron beam dispersion De=0.</a:t>
            </a:r>
          </a:p>
          <a:p>
            <a:endParaRPr lang="en-US" dirty="0">
              <a:solidFill>
                <a:srgbClr val="FF0000"/>
              </a:solidFill>
            </a:endParaRPr>
          </a:p>
          <a:p>
            <a:endParaRPr lang="en-US" dirty="0">
              <a:solidFill>
                <a:srgbClr val="FF0000"/>
              </a:solidFill>
            </a:endParaRPr>
          </a:p>
          <a:p>
            <a:endParaRPr lang="en-US" dirty="0"/>
          </a:p>
          <a:p>
            <a:endParaRPr lang="en-US" dirty="0"/>
          </a:p>
          <a:p>
            <a:r>
              <a:rPr lang="en-US" dirty="0">
                <a:solidFill>
                  <a:srgbClr val="0000FF"/>
                </a:solidFill>
              </a:rPr>
              <a:t>b) Redistribution due to electron dispersion De:</a:t>
            </a:r>
          </a:p>
          <a:p>
            <a:endParaRPr lang="en-US" dirty="0">
              <a:solidFill>
                <a:srgbClr val="0000FF"/>
              </a:solidFill>
            </a:endParaRPr>
          </a:p>
          <a:p>
            <a:r>
              <a:rPr lang="en-US" dirty="0">
                <a:solidFill>
                  <a:srgbClr val="0000FF"/>
                </a:solidFill>
              </a:rPr>
              <a:t>Introducing electron dispersion should decrease longitudinal cooling rate and</a:t>
            </a:r>
          </a:p>
          <a:p>
            <a:r>
              <a:rPr lang="en-US" dirty="0">
                <a:solidFill>
                  <a:srgbClr val="0000FF"/>
                </a:solidFill>
              </a:rPr>
              <a:t>increase transverse cooling rate.</a:t>
            </a:r>
          </a:p>
          <a:p>
            <a:r>
              <a:rPr lang="en-US" dirty="0">
                <a:solidFill>
                  <a:srgbClr val="0000FF"/>
                </a:solidFill>
              </a:rPr>
              <a:t> </a:t>
            </a:r>
          </a:p>
          <a:p>
            <a:r>
              <a:rPr lang="en-US" dirty="0">
                <a:solidFill>
                  <a:srgbClr val="0000FF"/>
                </a:solidFill>
              </a:rPr>
              <a:t>For De=5m - &gt; expected redistribution coefficient k – 30%</a:t>
            </a:r>
          </a:p>
          <a:p>
            <a:endParaRPr lang="en-US" dirty="0">
              <a:solidFill>
                <a:srgbClr val="0000FF"/>
              </a:solidFill>
            </a:endParaRPr>
          </a:p>
          <a:p>
            <a:r>
              <a:rPr lang="en-US" dirty="0">
                <a:solidFill>
                  <a:srgbClr val="0000FF"/>
                </a:solidFill>
              </a:rPr>
              <a:t>For De=2.7m - &gt; k – 10-20% effect compared to a), depending</a:t>
            </a:r>
          </a:p>
          <a:p>
            <a:r>
              <a:rPr lang="en-US" dirty="0">
                <a:solidFill>
                  <a:srgbClr val="0000FF"/>
                </a:solidFill>
              </a:rPr>
              <a:t>on electron and ion beam sizes and energy spread.</a:t>
            </a:r>
          </a:p>
          <a:p>
            <a:endParaRPr lang="en-US" b="1" dirty="0">
              <a:solidFill>
                <a:srgbClr val="0000FF"/>
              </a:solidFill>
            </a:endParaRPr>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385925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A01A73-656B-4F3A-A9B4-8CED2D65E534}"/>
              </a:ext>
            </a:extLst>
          </p:cNvPr>
          <p:cNvSpPr>
            <a:spLocks noGrp="1"/>
          </p:cNvSpPr>
          <p:nvPr>
            <p:ph type="ftr"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3FF19ED1-C16E-42C9-99A3-873988DF3DD0}"/>
              </a:ext>
            </a:extLst>
          </p:cNvPr>
          <p:cNvSpPr>
            <a:spLocks noGrp="1"/>
          </p:cNvSpPr>
          <p:nvPr>
            <p:ph type="sldNum" sz="quarter" idx="12"/>
          </p:nvPr>
        </p:nvSpPr>
        <p:spPr/>
        <p:txBody>
          <a:bodyPr/>
          <a:lstStyle/>
          <a:p>
            <a:fld id="{716D9922-87B3-6043-9531-5184EA303DC1}" type="slidenum">
              <a:rPr lang="en-US" smtClean="0"/>
              <a:t>6</a:t>
            </a:fld>
            <a:endParaRPr lang="en-US"/>
          </a:p>
        </p:txBody>
      </p:sp>
      <p:sp>
        <p:nvSpPr>
          <p:cNvPr id="4" name="Title 3">
            <a:extLst>
              <a:ext uri="{FF2B5EF4-FFF2-40B4-BE49-F238E27FC236}">
                <a16:creationId xmlns:a16="http://schemas.microsoft.com/office/drawing/2014/main" id="{BF6F7A32-CEDF-43AB-9EA5-2E5CD608B89C}"/>
              </a:ext>
            </a:extLst>
          </p:cNvPr>
          <p:cNvSpPr>
            <a:spLocks noGrp="1"/>
          </p:cNvSpPr>
          <p:nvPr>
            <p:ph type="title"/>
          </p:nvPr>
        </p:nvSpPr>
        <p:spPr>
          <a:xfrm>
            <a:off x="357809" y="365126"/>
            <a:ext cx="8550376" cy="850063"/>
          </a:xfrm>
        </p:spPr>
        <p:txBody>
          <a:bodyPr>
            <a:normAutofit/>
          </a:bodyPr>
          <a:lstStyle/>
          <a:p>
            <a:r>
              <a:rPr lang="en-US" sz="2400" dirty="0"/>
              <a:t>RHIC lattice with 1.5m ions dispersion in cooling section</a:t>
            </a:r>
          </a:p>
        </p:txBody>
      </p:sp>
      <p:pic>
        <p:nvPicPr>
          <p:cNvPr id="5" name="Picture 4">
            <a:extLst>
              <a:ext uri="{FF2B5EF4-FFF2-40B4-BE49-F238E27FC236}">
                <a16:creationId xmlns:a16="http://schemas.microsoft.com/office/drawing/2014/main" id="{65F8FD29-8B48-4581-90C5-639BBAB54BB6}"/>
              </a:ext>
            </a:extLst>
          </p:cNvPr>
          <p:cNvPicPr>
            <a:picLocks noChangeAspect="1"/>
          </p:cNvPicPr>
          <p:nvPr/>
        </p:nvPicPr>
        <p:blipFill>
          <a:blip r:embed="rId2"/>
          <a:stretch>
            <a:fillRect/>
          </a:stretch>
        </p:blipFill>
        <p:spPr>
          <a:xfrm>
            <a:off x="383310" y="1329377"/>
            <a:ext cx="8524875" cy="4629150"/>
          </a:xfrm>
          <a:prstGeom prst="rect">
            <a:avLst/>
          </a:prstGeom>
        </p:spPr>
      </p:pic>
      <p:sp>
        <p:nvSpPr>
          <p:cNvPr id="6" name="TextBox 5">
            <a:extLst>
              <a:ext uri="{FF2B5EF4-FFF2-40B4-BE49-F238E27FC236}">
                <a16:creationId xmlns:a16="http://schemas.microsoft.com/office/drawing/2014/main" id="{40186ACE-7D8B-446F-9216-E32DF23E2B9A}"/>
              </a:ext>
            </a:extLst>
          </p:cNvPr>
          <p:cNvSpPr txBox="1"/>
          <p:nvPr/>
        </p:nvSpPr>
        <p:spPr>
          <a:xfrm>
            <a:off x="3125338" y="3967117"/>
            <a:ext cx="1031051" cy="646331"/>
          </a:xfrm>
          <a:prstGeom prst="rect">
            <a:avLst/>
          </a:prstGeom>
          <a:noFill/>
        </p:spPr>
        <p:txBody>
          <a:bodyPr wrap="none" rtlCol="0">
            <a:spAutoFit/>
          </a:bodyPr>
          <a:lstStyle/>
          <a:p>
            <a:r>
              <a:rPr lang="en-US" dirty="0"/>
              <a:t>Cooling </a:t>
            </a:r>
          </a:p>
          <a:p>
            <a:r>
              <a:rPr lang="en-US" dirty="0"/>
              <a:t>section</a:t>
            </a:r>
          </a:p>
        </p:txBody>
      </p:sp>
    </p:spTree>
    <p:extLst>
      <p:ext uri="{BB962C8B-B14F-4D97-AF65-F5344CB8AC3E}">
        <p14:creationId xmlns:p14="http://schemas.microsoft.com/office/powerpoint/2010/main" val="30681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A01A73-656B-4F3A-A9B4-8CED2D65E534}"/>
              </a:ext>
            </a:extLst>
          </p:cNvPr>
          <p:cNvSpPr>
            <a:spLocks noGrp="1"/>
          </p:cNvSpPr>
          <p:nvPr>
            <p:ph type="ftr"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3FF19ED1-C16E-42C9-99A3-873988DF3DD0}"/>
              </a:ext>
            </a:extLst>
          </p:cNvPr>
          <p:cNvSpPr>
            <a:spLocks noGrp="1"/>
          </p:cNvSpPr>
          <p:nvPr>
            <p:ph type="sldNum" sz="quarter" idx="12"/>
          </p:nvPr>
        </p:nvSpPr>
        <p:spPr/>
        <p:txBody>
          <a:bodyPr/>
          <a:lstStyle/>
          <a:p>
            <a:fld id="{716D9922-87B3-6043-9531-5184EA303DC1}" type="slidenum">
              <a:rPr lang="en-US" smtClean="0"/>
              <a:t>7</a:t>
            </a:fld>
            <a:endParaRPr lang="en-US"/>
          </a:p>
        </p:txBody>
      </p:sp>
      <p:sp>
        <p:nvSpPr>
          <p:cNvPr id="4" name="Title 3">
            <a:extLst>
              <a:ext uri="{FF2B5EF4-FFF2-40B4-BE49-F238E27FC236}">
                <a16:creationId xmlns:a16="http://schemas.microsoft.com/office/drawing/2014/main" id="{BF6F7A32-CEDF-43AB-9EA5-2E5CD608B89C}"/>
              </a:ext>
            </a:extLst>
          </p:cNvPr>
          <p:cNvSpPr>
            <a:spLocks noGrp="1"/>
          </p:cNvSpPr>
          <p:nvPr>
            <p:ph type="title"/>
          </p:nvPr>
        </p:nvSpPr>
        <p:spPr>
          <a:xfrm>
            <a:off x="357809" y="365126"/>
            <a:ext cx="8328991" cy="850063"/>
          </a:xfrm>
        </p:spPr>
        <p:txBody>
          <a:bodyPr>
            <a:normAutofit/>
          </a:bodyPr>
          <a:lstStyle/>
          <a:p>
            <a:r>
              <a:rPr lang="en-US" sz="2400" dirty="0" err="1"/>
              <a:t>LEReC</a:t>
            </a:r>
            <a:r>
              <a:rPr lang="en-US" sz="2400" dirty="0"/>
              <a:t> lattice with 5m electrons dispersion in cooling section</a:t>
            </a:r>
          </a:p>
        </p:txBody>
      </p:sp>
      <p:pic>
        <p:nvPicPr>
          <p:cNvPr id="6" name="Picture 5">
            <a:extLst>
              <a:ext uri="{FF2B5EF4-FFF2-40B4-BE49-F238E27FC236}">
                <a16:creationId xmlns:a16="http://schemas.microsoft.com/office/drawing/2014/main" id="{557670FF-521C-4B73-ACC7-5F99DAF9A08B}"/>
              </a:ext>
            </a:extLst>
          </p:cNvPr>
          <p:cNvPicPr/>
          <p:nvPr/>
        </p:nvPicPr>
        <p:blipFill>
          <a:blip r:embed="rId2"/>
          <a:stretch>
            <a:fillRect/>
          </a:stretch>
        </p:blipFill>
        <p:spPr>
          <a:xfrm>
            <a:off x="243508" y="1462202"/>
            <a:ext cx="8557591" cy="4445435"/>
          </a:xfrm>
          <a:prstGeom prst="rect">
            <a:avLst/>
          </a:prstGeom>
        </p:spPr>
      </p:pic>
      <p:sp>
        <p:nvSpPr>
          <p:cNvPr id="5" name="TextBox 4">
            <a:extLst>
              <a:ext uri="{FF2B5EF4-FFF2-40B4-BE49-F238E27FC236}">
                <a16:creationId xmlns:a16="http://schemas.microsoft.com/office/drawing/2014/main" id="{F4255F7E-07D9-476F-8F7D-D1BE04867491}"/>
              </a:ext>
            </a:extLst>
          </p:cNvPr>
          <p:cNvSpPr txBox="1"/>
          <p:nvPr/>
        </p:nvSpPr>
        <p:spPr>
          <a:xfrm>
            <a:off x="2593075" y="4053385"/>
            <a:ext cx="1638269" cy="646331"/>
          </a:xfrm>
          <a:prstGeom prst="rect">
            <a:avLst/>
          </a:prstGeom>
          <a:noFill/>
        </p:spPr>
        <p:txBody>
          <a:bodyPr wrap="none" rtlCol="0">
            <a:spAutoFit/>
          </a:bodyPr>
          <a:lstStyle/>
          <a:p>
            <a:r>
              <a:rPr lang="en-US" dirty="0"/>
              <a:t>Yellow cooling</a:t>
            </a:r>
          </a:p>
          <a:p>
            <a:r>
              <a:rPr lang="en-US" dirty="0"/>
              <a:t>section</a:t>
            </a:r>
          </a:p>
        </p:txBody>
      </p:sp>
      <p:sp>
        <p:nvSpPr>
          <p:cNvPr id="7" name="TextBox 6">
            <a:extLst>
              <a:ext uri="{FF2B5EF4-FFF2-40B4-BE49-F238E27FC236}">
                <a16:creationId xmlns:a16="http://schemas.microsoft.com/office/drawing/2014/main" id="{90C63F30-C4E8-4E12-8D53-10F5973DAD75}"/>
              </a:ext>
            </a:extLst>
          </p:cNvPr>
          <p:cNvSpPr txBox="1"/>
          <p:nvPr/>
        </p:nvSpPr>
        <p:spPr>
          <a:xfrm>
            <a:off x="5158854" y="2856762"/>
            <a:ext cx="1441420" cy="646331"/>
          </a:xfrm>
          <a:prstGeom prst="rect">
            <a:avLst/>
          </a:prstGeom>
          <a:noFill/>
        </p:spPr>
        <p:txBody>
          <a:bodyPr wrap="none" rtlCol="0">
            <a:spAutoFit/>
          </a:bodyPr>
          <a:lstStyle/>
          <a:p>
            <a:r>
              <a:rPr lang="en-US" dirty="0"/>
              <a:t>Blue cooling</a:t>
            </a:r>
          </a:p>
          <a:p>
            <a:r>
              <a:rPr lang="en-US" dirty="0"/>
              <a:t> section</a:t>
            </a:r>
          </a:p>
        </p:txBody>
      </p:sp>
    </p:spTree>
    <p:extLst>
      <p:ext uri="{BB962C8B-B14F-4D97-AF65-F5344CB8AC3E}">
        <p14:creationId xmlns:p14="http://schemas.microsoft.com/office/powerpoint/2010/main" val="2915682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01BA9C-5201-4998-A05C-8FAA3D51CF2E}"/>
              </a:ext>
            </a:extLst>
          </p:cNvPr>
          <p:cNvSpPr>
            <a:spLocks noGrp="1"/>
          </p:cNvSpPr>
          <p:nvPr>
            <p:ph idx="1"/>
          </p:nvPr>
        </p:nvSpPr>
        <p:spPr>
          <a:xfrm>
            <a:off x="357808" y="1391734"/>
            <a:ext cx="8328991" cy="4573295"/>
          </a:xfrm>
        </p:spPr>
        <p:txBody>
          <a:bodyPr>
            <a:normAutofit fontScale="85000" lnSpcReduction="20000"/>
          </a:bodyPr>
          <a:lstStyle/>
          <a:p>
            <a:pPr marL="0" indent="0">
              <a:buNone/>
            </a:pPr>
            <a:endParaRPr lang="en-US" sz="2000" dirty="0"/>
          </a:p>
          <a:p>
            <a:pPr marL="0" indent="0">
              <a:buNone/>
            </a:pPr>
            <a:r>
              <a:rPr lang="en-US" sz="2400" dirty="0"/>
              <a:t>1.  June 11: </a:t>
            </a:r>
          </a:p>
          <a:p>
            <a:pPr marL="0" indent="0">
              <a:buNone/>
            </a:pPr>
            <a:r>
              <a:rPr lang="en-US" sz="2400" dirty="0">
                <a:solidFill>
                  <a:srgbClr val="008000"/>
                </a:solidFill>
              </a:rPr>
              <a:t> Developed ion beam lattice with 1.4m dispersion.</a:t>
            </a:r>
          </a:p>
          <a:p>
            <a:pPr marL="0" indent="0">
              <a:buNone/>
            </a:pPr>
            <a:r>
              <a:rPr lang="en-US" sz="2400" dirty="0"/>
              <a:t> Developed electron beam lattices with dispersions of 2.7 and 8 meters.</a:t>
            </a:r>
          </a:p>
          <a:p>
            <a:pPr marL="0" indent="0">
              <a:buNone/>
            </a:pPr>
            <a:r>
              <a:rPr lang="en-US" sz="2400" dirty="0"/>
              <a:t> Measured electron beam parameters.</a:t>
            </a:r>
          </a:p>
          <a:p>
            <a:pPr marL="0" indent="0">
              <a:buNone/>
            </a:pPr>
            <a:r>
              <a:rPr lang="en-US" sz="2400" dirty="0"/>
              <a:t>2. June 18: </a:t>
            </a:r>
          </a:p>
          <a:p>
            <a:pPr marL="0" indent="0">
              <a:buNone/>
            </a:pPr>
            <a:r>
              <a:rPr lang="en-US" sz="2400" dirty="0"/>
              <a:t>  </a:t>
            </a:r>
            <a:r>
              <a:rPr lang="en-US" sz="2400" dirty="0">
                <a:solidFill>
                  <a:srgbClr val="008000"/>
                </a:solidFill>
              </a:rPr>
              <a:t>Implemented electron beam lattice with 2.7m dispersion. </a:t>
            </a:r>
          </a:p>
          <a:p>
            <a:pPr marL="0" indent="0">
              <a:buNone/>
            </a:pPr>
            <a:r>
              <a:rPr lang="en-US" sz="2400" dirty="0"/>
              <a:t>  Established high-current electron beam operation with De=2.7m lattice.</a:t>
            </a:r>
          </a:p>
          <a:p>
            <a:pPr marL="0" indent="0">
              <a:buNone/>
            </a:pPr>
            <a:r>
              <a:rPr lang="en-US" sz="2400" dirty="0"/>
              <a:t>  Performed first measured of heating/cooling with electron</a:t>
            </a:r>
          </a:p>
          <a:p>
            <a:pPr marL="0" indent="0">
              <a:buNone/>
            </a:pPr>
            <a:r>
              <a:rPr lang="en-US" sz="2400" dirty="0"/>
              <a:t>   dispersion and without electron dispersion</a:t>
            </a:r>
          </a:p>
          <a:p>
            <a:pPr marL="0" indent="0">
              <a:buNone/>
            </a:pPr>
            <a:r>
              <a:rPr lang="en-US" sz="2400" dirty="0"/>
              <a:t>3. June 24: </a:t>
            </a:r>
          </a:p>
          <a:p>
            <a:pPr marL="0" indent="0">
              <a:buNone/>
            </a:pPr>
            <a:r>
              <a:rPr lang="en-US" sz="2400" dirty="0"/>
              <a:t>Measured electron beam parameters with introduced electron energy spread, needed to enhance observation of redistribution effect. </a:t>
            </a:r>
            <a:r>
              <a:rPr lang="en-US" sz="2400" dirty="0">
                <a:solidFill>
                  <a:srgbClr val="008000"/>
                </a:solidFill>
              </a:rPr>
              <a:t>Performed first heating/cooling measurements.</a:t>
            </a:r>
          </a:p>
          <a:p>
            <a:pPr marL="457200" indent="-457200">
              <a:buAutoNum type="arabicPeriod" startAt="2"/>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1034FBBA-F90E-4B07-A177-DCE9E32F575A}"/>
              </a:ext>
            </a:extLst>
          </p:cNvPr>
          <p:cNvSpPr>
            <a:spLocks noGrp="1"/>
          </p:cNvSpPr>
          <p:nvPr>
            <p:ph type="sldNum" sz="quarter" idx="12"/>
          </p:nvPr>
        </p:nvSpPr>
        <p:spPr/>
        <p:txBody>
          <a:bodyPr/>
          <a:lstStyle/>
          <a:p>
            <a:r>
              <a:rPr lang="en-US" dirty="0"/>
              <a:t>8</a:t>
            </a:r>
          </a:p>
        </p:txBody>
      </p:sp>
      <p:sp>
        <p:nvSpPr>
          <p:cNvPr id="4" name="Title 3">
            <a:extLst>
              <a:ext uri="{FF2B5EF4-FFF2-40B4-BE49-F238E27FC236}">
                <a16:creationId xmlns:a16="http://schemas.microsoft.com/office/drawing/2014/main" id="{17E867A6-4CCD-4538-8223-DC8EFF7236DF}"/>
              </a:ext>
            </a:extLst>
          </p:cNvPr>
          <p:cNvSpPr>
            <a:spLocks noGrp="1"/>
          </p:cNvSpPr>
          <p:nvPr>
            <p:ph type="title"/>
          </p:nvPr>
        </p:nvSpPr>
        <p:spPr>
          <a:xfrm>
            <a:off x="357809" y="365126"/>
            <a:ext cx="8328991" cy="738117"/>
          </a:xfrm>
        </p:spPr>
        <p:txBody>
          <a:bodyPr>
            <a:normAutofit fontScale="90000"/>
          </a:bodyPr>
          <a:lstStyle/>
          <a:p>
            <a:r>
              <a:rPr lang="en-US" dirty="0"/>
              <a:t>We had three short sessions to setup experiment and explore some parameters</a:t>
            </a:r>
          </a:p>
        </p:txBody>
      </p:sp>
    </p:spTree>
    <p:extLst>
      <p:ext uri="{BB962C8B-B14F-4D97-AF65-F5344CB8AC3E}">
        <p14:creationId xmlns:p14="http://schemas.microsoft.com/office/powerpoint/2010/main" val="294049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01BA9C-5201-4998-A05C-8FAA3D51CF2E}"/>
              </a:ext>
            </a:extLst>
          </p:cNvPr>
          <p:cNvSpPr>
            <a:spLocks noGrp="1"/>
          </p:cNvSpPr>
          <p:nvPr>
            <p:ph idx="1"/>
          </p:nvPr>
        </p:nvSpPr>
        <p:spPr>
          <a:xfrm>
            <a:off x="357808" y="1274327"/>
            <a:ext cx="8328991" cy="3929132"/>
          </a:xfrm>
        </p:spPr>
        <p:txBody>
          <a:bodyPr>
            <a:normAutofit/>
          </a:bodyPr>
          <a:lstStyle/>
          <a:p>
            <a:pPr marL="0" indent="0">
              <a:buNone/>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1034FBBA-F90E-4B07-A177-DCE9E32F575A}"/>
              </a:ext>
            </a:extLst>
          </p:cNvPr>
          <p:cNvSpPr>
            <a:spLocks noGrp="1"/>
          </p:cNvSpPr>
          <p:nvPr>
            <p:ph type="sldNum" sz="quarter" idx="12"/>
          </p:nvPr>
        </p:nvSpPr>
        <p:spPr/>
        <p:txBody>
          <a:bodyPr/>
          <a:lstStyle/>
          <a:p>
            <a:r>
              <a:rPr lang="en-US" dirty="0"/>
              <a:t>9</a:t>
            </a:r>
          </a:p>
        </p:txBody>
      </p:sp>
      <p:sp>
        <p:nvSpPr>
          <p:cNvPr id="4" name="Title 3">
            <a:extLst>
              <a:ext uri="{FF2B5EF4-FFF2-40B4-BE49-F238E27FC236}">
                <a16:creationId xmlns:a16="http://schemas.microsoft.com/office/drawing/2014/main" id="{17E867A6-4CCD-4538-8223-DC8EFF7236DF}"/>
              </a:ext>
            </a:extLst>
          </p:cNvPr>
          <p:cNvSpPr>
            <a:spLocks noGrp="1"/>
          </p:cNvSpPr>
          <p:nvPr>
            <p:ph type="title"/>
          </p:nvPr>
        </p:nvSpPr>
        <p:spPr>
          <a:xfrm>
            <a:off x="357809" y="365126"/>
            <a:ext cx="8328991" cy="738117"/>
          </a:xfrm>
        </p:spPr>
        <p:txBody>
          <a:bodyPr/>
          <a:lstStyle/>
          <a:p>
            <a:r>
              <a:rPr lang="en-US" dirty="0"/>
              <a:t>APEX June 24, 2021: Di=1.4m, De=2.7m</a:t>
            </a:r>
          </a:p>
        </p:txBody>
      </p:sp>
      <p:sp>
        <p:nvSpPr>
          <p:cNvPr id="6" name="TextBox 5">
            <a:extLst>
              <a:ext uri="{FF2B5EF4-FFF2-40B4-BE49-F238E27FC236}">
                <a16:creationId xmlns:a16="http://schemas.microsoft.com/office/drawing/2014/main" id="{A6C43E13-6D24-4C50-AF89-19BAA192B1D7}"/>
              </a:ext>
            </a:extLst>
          </p:cNvPr>
          <p:cNvSpPr txBox="1"/>
          <p:nvPr/>
        </p:nvSpPr>
        <p:spPr>
          <a:xfrm>
            <a:off x="0" y="1144029"/>
            <a:ext cx="9174306" cy="1754326"/>
          </a:xfrm>
          <a:prstGeom prst="rect">
            <a:avLst/>
          </a:prstGeom>
          <a:noFill/>
        </p:spPr>
        <p:txBody>
          <a:bodyPr wrap="none" rtlCol="0">
            <a:spAutoFit/>
          </a:bodyPr>
          <a:lstStyle/>
          <a:p>
            <a:r>
              <a:rPr lang="en-US" dirty="0"/>
              <a:t>To enhance observation of redistribution we </a:t>
            </a:r>
            <a:r>
              <a:rPr lang="en-US" dirty="0">
                <a:solidFill>
                  <a:srgbClr val="FF0000"/>
                </a:solidFill>
              </a:rPr>
              <a:t>introduced such </a:t>
            </a:r>
          </a:p>
          <a:p>
            <a:r>
              <a:rPr lang="en-US" dirty="0">
                <a:solidFill>
                  <a:srgbClr val="FF0000"/>
                </a:solidFill>
              </a:rPr>
              <a:t>transverse angles in cooling section that transverse cooling is suppressed </a:t>
            </a:r>
            <a:r>
              <a:rPr lang="en-US" dirty="0"/>
              <a:t>while</a:t>
            </a:r>
          </a:p>
          <a:p>
            <a:r>
              <a:rPr lang="en-US" dirty="0"/>
              <a:t>there is still some longitudinal cooling. </a:t>
            </a:r>
          </a:p>
          <a:p>
            <a:endParaRPr lang="en-US" dirty="0"/>
          </a:p>
          <a:p>
            <a:r>
              <a:rPr lang="en-US" dirty="0"/>
              <a:t>Introducing longitudinal energy spread which decreases longitudinal </a:t>
            </a:r>
          </a:p>
          <a:p>
            <a:r>
              <a:rPr lang="en-US" dirty="0"/>
              <a:t>cooling one should expect to see increase in transverse cooling, if there is redistribution.</a:t>
            </a:r>
          </a:p>
        </p:txBody>
      </p:sp>
      <p:pic>
        <p:nvPicPr>
          <p:cNvPr id="1026" name="Picture 2">
            <a:extLst>
              <a:ext uri="{FF2B5EF4-FFF2-40B4-BE49-F238E27FC236}">
                <a16:creationId xmlns:a16="http://schemas.microsoft.com/office/drawing/2014/main" id="{F6776981-488B-4298-A2CA-332E15B05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9" y="3286633"/>
            <a:ext cx="4170589" cy="33040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70F3108-1192-4DCE-BA8A-6C0C182FF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49" y="3238893"/>
            <a:ext cx="4456490" cy="330405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CCAAB5F3-D720-4922-BC04-3CE2071269CF}"/>
              </a:ext>
            </a:extLst>
          </p:cNvPr>
          <p:cNvCxnSpPr>
            <a:cxnSpLocks/>
          </p:cNvCxnSpPr>
          <p:nvPr/>
        </p:nvCxnSpPr>
        <p:spPr>
          <a:xfrm flipH="1">
            <a:off x="2265603" y="4035332"/>
            <a:ext cx="262398" cy="1339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F1DFEB-6887-4C95-97ED-52140089EE33}"/>
              </a:ext>
            </a:extLst>
          </p:cNvPr>
          <p:cNvSpPr txBox="1"/>
          <p:nvPr/>
        </p:nvSpPr>
        <p:spPr>
          <a:xfrm>
            <a:off x="640304" y="3637968"/>
            <a:ext cx="3775393" cy="369332"/>
          </a:xfrm>
          <a:prstGeom prst="rect">
            <a:avLst/>
          </a:prstGeom>
          <a:noFill/>
        </p:spPr>
        <p:txBody>
          <a:bodyPr wrap="none" rtlCol="0">
            <a:spAutoFit/>
          </a:bodyPr>
          <a:lstStyle/>
          <a:p>
            <a:r>
              <a:rPr lang="en-US" dirty="0"/>
              <a:t>Longitudinal Phase space changed</a:t>
            </a:r>
          </a:p>
        </p:txBody>
      </p:sp>
      <p:cxnSp>
        <p:nvCxnSpPr>
          <p:cNvPr id="16" name="Straight Arrow Connector 15">
            <a:extLst>
              <a:ext uri="{FF2B5EF4-FFF2-40B4-BE49-F238E27FC236}">
                <a16:creationId xmlns:a16="http://schemas.microsoft.com/office/drawing/2014/main" id="{B8A29A37-CF60-4B53-A7AD-5B5870A47DD0}"/>
              </a:ext>
            </a:extLst>
          </p:cNvPr>
          <p:cNvCxnSpPr>
            <a:cxnSpLocks/>
            <a:stCxn id="12" idx="2"/>
          </p:cNvCxnSpPr>
          <p:nvPr/>
        </p:nvCxnSpPr>
        <p:spPr>
          <a:xfrm>
            <a:off x="2528001" y="4007300"/>
            <a:ext cx="3972990" cy="493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3C03921-61D2-4AC1-AFC1-7258653F6AA4}"/>
              </a:ext>
            </a:extLst>
          </p:cNvPr>
          <p:cNvSpPr txBox="1"/>
          <p:nvPr/>
        </p:nvSpPr>
        <p:spPr>
          <a:xfrm>
            <a:off x="5754931" y="2889269"/>
            <a:ext cx="1804725" cy="369332"/>
          </a:xfrm>
          <a:prstGeom prst="rect">
            <a:avLst/>
          </a:prstGeom>
          <a:noFill/>
        </p:spPr>
        <p:txBody>
          <a:bodyPr wrap="none" rtlCol="0">
            <a:spAutoFit/>
          </a:bodyPr>
          <a:lstStyle/>
          <a:p>
            <a:r>
              <a:rPr lang="en-US" dirty="0"/>
              <a:t>Transverse size</a:t>
            </a:r>
          </a:p>
        </p:txBody>
      </p:sp>
      <p:sp>
        <p:nvSpPr>
          <p:cNvPr id="20" name="TextBox 19">
            <a:extLst>
              <a:ext uri="{FF2B5EF4-FFF2-40B4-BE49-F238E27FC236}">
                <a16:creationId xmlns:a16="http://schemas.microsoft.com/office/drawing/2014/main" id="{EE2C6AAC-C1D8-4354-8299-65AD7B8AB3B9}"/>
              </a:ext>
            </a:extLst>
          </p:cNvPr>
          <p:cNvSpPr txBox="1"/>
          <p:nvPr/>
        </p:nvSpPr>
        <p:spPr>
          <a:xfrm>
            <a:off x="1196788" y="2951434"/>
            <a:ext cx="1531188" cy="369332"/>
          </a:xfrm>
          <a:prstGeom prst="rect">
            <a:avLst/>
          </a:prstGeom>
          <a:noFill/>
        </p:spPr>
        <p:txBody>
          <a:bodyPr wrap="none" rtlCol="0">
            <a:spAutoFit/>
          </a:bodyPr>
          <a:lstStyle/>
          <a:p>
            <a:r>
              <a:rPr lang="en-US" dirty="0"/>
              <a:t>Bunch length</a:t>
            </a:r>
          </a:p>
        </p:txBody>
      </p:sp>
    </p:spTree>
    <p:extLst>
      <p:ext uri="{BB962C8B-B14F-4D97-AF65-F5344CB8AC3E}">
        <p14:creationId xmlns:p14="http://schemas.microsoft.com/office/powerpoint/2010/main" val="4159890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2.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BNL_PPT_Template_Update_2018_Gray</Template>
  <TotalTime>11051</TotalTime>
  <Words>998</Words>
  <Application>Microsoft Office PowerPoint</Application>
  <PresentationFormat>On-screen Show (4:3)</PresentationFormat>
  <Paragraphs>153</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Helvetica</vt:lpstr>
      <vt:lpstr>Times New Roman</vt:lpstr>
      <vt:lpstr>Wingdings</vt:lpstr>
      <vt:lpstr>Office Theme</vt:lpstr>
      <vt:lpstr>SNS-review-TEMPLATE</vt:lpstr>
      <vt:lpstr>Low Energy RHIC  electron Cooling (LEReC):   Dispersive Cooling   </vt:lpstr>
      <vt:lpstr>Goals of experiment</vt:lpstr>
      <vt:lpstr>High-energy electron cooling for EIC</vt:lpstr>
      <vt:lpstr>Dispersive cooling  for LEReC parameters</vt:lpstr>
      <vt:lpstr>Dispersive cooling  for LEReC parameters</vt:lpstr>
      <vt:lpstr>RHIC lattice with 1.5m ions dispersion in cooling section</vt:lpstr>
      <vt:lpstr>LEReC lattice with 5m electrons dispersion in cooling section</vt:lpstr>
      <vt:lpstr>We had three short sessions to setup experiment and explore some parameters</vt:lpstr>
      <vt:lpstr>APEX June 24, 2021: Di=1.4m, De=2.7m</vt:lpstr>
      <vt:lpstr>Large transverse angle to suppress transverse cooling was introduced at 11:42</vt:lpstr>
      <vt:lpstr>June 24: introducing various energy spreads</vt:lpstr>
      <vt:lpstr>Experimental data, June 24 (with and without negative energy chirp)</vt:lpstr>
      <vt:lpstr>Without and with energy chirp</vt:lpstr>
      <vt:lpstr>Longitudinal cooling rate and IBS</vt:lpstr>
      <vt:lpstr>Preliminary results:</vt:lpstr>
      <vt:lpstr>Future plans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Fedotov, Alexei</dc:creator>
  <cp:keywords/>
  <dc:description/>
  <cp:lastModifiedBy>Fedotov, Alexei</cp:lastModifiedBy>
  <cp:revision>756</cp:revision>
  <dcterms:created xsi:type="dcterms:W3CDTF">2018-06-08T23:15:03Z</dcterms:created>
  <dcterms:modified xsi:type="dcterms:W3CDTF">2021-10-19T17:34:38Z</dcterms:modified>
  <cp:category/>
</cp:coreProperties>
</file>