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316" r:id="rId3"/>
    <p:sldId id="308" r:id="rId4"/>
    <p:sldId id="321" r:id="rId5"/>
    <p:sldId id="320" r:id="rId6"/>
    <p:sldId id="322" r:id="rId7"/>
    <p:sldId id="309" r:id="rId8"/>
    <p:sldId id="317" r:id="rId9"/>
    <p:sldId id="328" r:id="rId10"/>
    <p:sldId id="310" r:id="rId11"/>
    <p:sldId id="311" r:id="rId12"/>
    <p:sldId id="314" r:id="rId13"/>
    <p:sldId id="327" r:id="rId14"/>
    <p:sldId id="329" r:id="rId15"/>
    <p:sldId id="312" r:id="rId16"/>
    <p:sldId id="319" r:id="rId17"/>
    <p:sldId id="325" r:id="rId18"/>
    <p:sldId id="323" r:id="rId19"/>
    <p:sldId id="31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BF5F7C-AEF7-EC4C-83B5-F01BD1D7DAEE}" v="14" dt="2021-11-09T07:39:07.2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77"/>
    <p:restoredTop sz="94666"/>
  </p:normalViewPr>
  <p:slideViewPr>
    <p:cSldViewPr snapToGrid="0" snapToObjects="1" showGuides="1">
      <p:cViewPr varScale="1">
        <p:scale>
          <a:sx n="98" d="100"/>
          <a:sy n="98" d="100"/>
        </p:scale>
        <p:origin x="344" y="184"/>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yran, Dmitry" userId="94e14b56-ec62-4b58-831f-dcce540c73ce" providerId="ADAL" clId="{92BF5F7C-AEF7-EC4C-83B5-F01BD1D7DAEE}"/>
    <pc:docChg chg="undo custSel addSld delSld modSld sldOrd">
      <pc:chgData name="Kayran, Dmitry" userId="94e14b56-ec62-4b58-831f-dcce540c73ce" providerId="ADAL" clId="{92BF5F7C-AEF7-EC4C-83B5-F01BD1D7DAEE}" dt="2021-11-09T15:05:21.644" v="314" actId="20577"/>
      <pc:docMkLst>
        <pc:docMk/>
      </pc:docMkLst>
      <pc:sldChg chg="modSp mod">
        <pc:chgData name="Kayran, Dmitry" userId="94e14b56-ec62-4b58-831f-dcce540c73ce" providerId="ADAL" clId="{92BF5F7C-AEF7-EC4C-83B5-F01BD1D7DAEE}" dt="2021-11-09T06:05:35.981" v="13" actId="1076"/>
        <pc:sldMkLst>
          <pc:docMk/>
          <pc:sldMk cId="3871410715" sldId="256"/>
        </pc:sldMkLst>
        <pc:spChg chg="mod">
          <ac:chgData name="Kayran, Dmitry" userId="94e14b56-ec62-4b58-831f-dcce540c73ce" providerId="ADAL" clId="{92BF5F7C-AEF7-EC4C-83B5-F01BD1D7DAEE}" dt="2021-11-09T06:05:35.981" v="13" actId="1076"/>
          <ac:spMkLst>
            <pc:docMk/>
            <pc:sldMk cId="3871410715" sldId="256"/>
            <ac:spMk id="6" creationId="{5652442A-7465-5247-9C5D-20EF0C83F8EF}"/>
          </ac:spMkLst>
        </pc:spChg>
      </pc:sldChg>
      <pc:sldChg chg="ord">
        <pc:chgData name="Kayran, Dmitry" userId="94e14b56-ec62-4b58-831f-dcce540c73ce" providerId="ADAL" clId="{92BF5F7C-AEF7-EC4C-83B5-F01BD1D7DAEE}" dt="2021-11-09T06:17:35.013" v="194" actId="20578"/>
        <pc:sldMkLst>
          <pc:docMk/>
          <pc:sldMk cId="724895327" sldId="311"/>
        </pc:sldMkLst>
      </pc:sldChg>
      <pc:sldChg chg="modSp mod">
        <pc:chgData name="Kayran, Dmitry" userId="94e14b56-ec62-4b58-831f-dcce540c73ce" providerId="ADAL" clId="{92BF5F7C-AEF7-EC4C-83B5-F01BD1D7DAEE}" dt="2021-11-09T07:15:36.109" v="199" actId="20577"/>
        <pc:sldMkLst>
          <pc:docMk/>
          <pc:sldMk cId="1604724697" sldId="312"/>
        </pc:sldMkLst>
        <pc:spChg chg="mod">
          <ac:chgData name="Kayran, Dmitry" userId="94e14b56-ec62-4b58-831f-dcce540c73ce" providerId="ADAL" clId="{92BF5F7C-AEF7-EC4C-83B5-F01BD1D7DAEE}" dt="2021-11-09T07:15:36.109" v="199" actId="20577"/>
          <ac:spMkLst>
            <pc:docMk/>
            <pc:sldMk cId="1604724697" sldId="312"/>
            <ac:spMk id="3" creationId="{64F7EB60-A69F-884B-90AC-C046A4D32EB2}"/>
          </ac:spMkLst>
        </pc:spChg>
      </pc:sldChg>
      <pc:sldChg chg="del">
        <pc:chgData name="Kayran, Dmitry" userId="94e14b56-ec62-4b58-831f-dcce540c73ce" providerId="ADAL" clId="{92BF5F7C-AEF7-EC4C-83B5-F01BD1D7DAEE}" dt="2021-11-09T07:16:03.710" v="202" actId="2696"/>
        <pc:sldMkLst>
          <pc:docMk/>
          <pc:sldMk cId="93976997" sldId="317"/>
        </pc:sldMkLst>
      </pc:sldChg>
      <pc:sldChg chg="modSp add mod ord">
        <pc:chgData name="Kayran, Dmitry" userId="94e14b56-ec62-4b58-831f-dcce540c73ce" providerId="ADAL" clId="{92BF5F7C-AEF7-EC4C-83B5-F01BD1D7DAEE}" dt="2021-11-09T07:16:58.993" v="206" actId="20578"/>
        <pc:sldMkLst>
          <pc:docMk/>
          <pc:sldMk cId="2662144658" sldId="317"/>
        </pc:sldMkLst>
        <pc:spChg chg="mod">
          <ac:chgData name="Kayran, Dmitry" userId="94e14b56-ec62-4b58-831f-dcce540c73ce" providerId="ADAL" clId="{92BF5F7C-AEF7-EC4C-83B5-F01BD1D7DAEE}" dt="2021-11-09T07:16:28.913" v="204" actId="20577"/>
          <ac:spMkLst>
            <pc:docMk/>
            <pc:sldMk cId="2662144658" sldId="317"/>
            <ac:spMk id="2" creationId="{7ABE45D8-4B44-EF41-82A3-0F0C22CF2247}"/>
          </ac:spMkLst>
        </pc:spChg>
      </pc:sldChg>
      <pc:sldChg chg="modSp mod">
        <pc:chgData name="Kayran, Dmitry" userId="94e14b56-ec62-4b58-831f-dcce540c73ce" providerId="ADAL" clId="{92BF5F7C-AEF7-EC4C-83B5-F01BD1D7DAEE}" dt="2021-11-09T07:14:10.206" v="196" actId="20577"/>
        <pc:sldMkLst>
          <pc:docMk/>
          <pc:sldMk cId="475625096" sldId="323"/>
        </pc:sldMkLst>
        <pc:spChg chg="mod">
          <ac:chgData name="Kayran, Dmitry" userId="94e14b56-ec62-4b58-831f-dcce540c73ce" providerId="ADAL" clId="{92BF5F7C-AEF7-EC4C-83B5-F01BD1D7DAEE}" dt="2021-11-09T07:14:10.206" v="196" actId="20577"/>
          <ac:spMkLst>
            <pc:docMk/>
            <pc:sldMk cId="475625096" sldId="323"/>
            <ac:spMk id="3" creationId="{956B3696-2C71-A84D-A617-AE110FAA13F0}"/>
          </ac:spMkLst>
        </pc:spChg>
      </pc:sldChg>
      <pc:sldChg chg="add">
        <pc:chgData name="Kayran, Dmitry" userId="94e14b56-ec62-4b58-831f-dcce540c73ce" providerId="ADAL" clId="{92BF5F7C-AEF7-EC4C-83B5-F01BD1D7DAEE}" dt="2021-11-09T07:15:55.738" v="201"/>
        <pc:sldMkLst>
          <pc:docMk/>
          <pc:sldMk cId="902460955" sldId="325"/>
        </pc:sldMkLst>
      </pc:sldChg>
      <pc:sldChg chg="del">
        <pc:chgData name="Kayran, Dmitry" userId="94e14b56-ec62-4b58-831f-dcce540c73ce" providerId="ADAL" clId="{92BF5F7C-AEF7-EC4C-83B5-F01BD1D7DAEE}" dt="2021-11-09T07:15:51.539" v="200" actId="2696"/>
        <pc:sldMkLst>
          <pc:docMk/>
          <pc:sldMk cId="3734305068" sldId="325"/>
        </pc:sldMkLst>
      </pc:sldChg>
      <pc:sldChg chg="addSp delSp modSp mod">
        <pc:chgData name="Kayran, Dmitry" userId="94e14b56-ec62-4b58-831f-dcce540c73ce" providerId="ADAL" clId="{92BF5F7C-AEF7-EC4C-83B5-F01BD1D7DAEE}" dt="2021-11-09T15:05:21.644" v="314" actId="20577"/>
        <pc:sldMkLst>
          <pc:docMk/>
          <pc:sldMk cId="797778031" sldId="327"/>
        </pc:sldMkLst>
        <pc:spChg chg="mod">
          <ac:chgData name="Kayran, Dmitry" userId="94e14b56-ec62-4b58-831f-dcce540c73ce" providerId="ADAL" clId="{92BF5F7C-AEF7-EC4C-83B5-F01BD1D7DAEE}" dt="2021-11-09T06:14:39.794" v="59" actId="1076"/>
          <ac:spMkLst>
            <pc:docMk/>
            <pc:sldMk cId="797778031" sldId="327"/>
            <ac:spMk id="2" creationId="{22919BF0-5D10-9B42-865F-AD32603967DB}"/>
          </ac:spMkLst>
        </pc:spChg>
        <pc:spChg chg="add mod">
          <ac:chgData name="Kayran, Dmitry" userId="94e14b56-ec62-4b58-831f-dcce540c73ce" providerId="ADAL" clId="{92BF5F7C-AEF7-EC4C-83B5-F01BD1D7DAEE}" dt="2021-11-09T15:05:21.644" v="314" actId="20577"/>
          <ac:spMkLst>
            <pc:docMk/>
            <pc:sldMk cId="797778031" sldId="327"/>
            <ac:spMk id="4" creationId="{C62EE517-5D93-8F4E-8223-CD337B7B2924}"/>
          </ac:spMkLst>
        </pc:spChg>
        <pc:spChg chg="mod">
          <ac:chgData name="Kayran, Dmitry" userId="94e14b56-ec62-4b58-831f-dcce540c73ce" providerId="ADAL" clId="{92BF5F7C-AEF7-EC4C-83B5-F01BD1D7DAEE}" dt="2021-11-09T06:08:29.085" v="46" actId="20577"/>
          <ac:spMkLst>
            <pc:docMk/>
            <pc:sldMk cId="797778031" sldId="327"/>
            <ac:spMk id="8" creationId="{B40B13D4-0945-CA48-A7B4-FC3BECCE0A79}"/>
          </ac:spMkLst>
        </pc:spChg>
        <pc:spChg chg="add mod">
          <ac:chgData name="Kayran, Dmitry" userId="94e14b56-ec62-4b58-831f-dcce540c73ce" providerId="ADAL" clId="{92BF5F7C-AEF7-EC4C-83B5-F01BD1D7DAEE}" dt="2021-11-09T06:15:26.740" v="129" actId="20577"/>
          <ac:spMkLst>
            <pc:docMk/>
            <pc:sldMk cId="797778031" sldId="327"/>
            <ac:spMk id="13" creationId="{5BBDC7AA-7BDC-E240-B75E-542EE44FC86E}"/>
          </ac:spMkLst>
        </pc:spChg>
        <pc:picChg chg="add mod">
          <ac:chgData name="Kayran, Dmitry" userId="94e14b56-ec62-4b58-831f-dcce540c73ce" providerId="ADAL" clId="{92BF5F7C-AEF7-EC4C-83B5-F01BD1D7DAEE}" dt="2021-11-09T06:14:25.670" v="55" actId="14100"/>
          <ac:picMkLst>
            <pc:docMk/>
            <pc:sldMk cId="797778031" sldId="327"/>
            <ac:picMk id="3" creationId="{6BA41D68-BB3A-F745-AAA0-F55E7366E10D}"/>
          </ac:picMkLst>
        </pc:picChg>
        <pc:picChg chg="del">
          <ac:chgData name="Kayran, Dmitry" userId="94e14b56-ec62-4b58-831f-dcce540c73ce" providerId="ADAL" clId="{92BF5F7C-AEF7-EC4C-83B5-F01BD1D7DAEE}" dt="2021-11-09T06:14:04.143" v="47" actId="478"/>
          <ac:picMkLst>
            <pc:docMk/>
            <pc:sldMk cId="797778031" sldId="327"/>
            <ac:picMk id="6" creationId="{56C53BB9-9B22-D044-B362-693FBB192963}"/>
          </ac:picMkLst>
        </pc:picChg>
      </pc:sldChg>
      <pc:sldChg chg="addSp delSp modSp mod">
        <pc:chgData name="Kayran, Dmitry" userId="94e14b56-ec62-4b58-831f-dcce540c73ce" providerId="ADAL" clId="{92BF5F7C-AEF7-EC4C-83B5-F01BD1D7DAEE}" dt="2021-11-09T07:39:07.295" v="310" actId="18331"/>
        <pc:sldMkLst>
          <pc:docMk/>
          <pc:sldMk cId="1962728944" sldId="329"/>
        </pc:sldMkLst>
        <pc:spChg chg="mod">
          <ac:chgData name="Kayran, Dmitry" userId="94e14b56-ec62-4b58-831f-dcce540c73ce" providerId="ADAL" clId="{92BF5F7C-AEF7-EC4C-83B5-F01BD1D7DAEE}" dt="2021-11-09T07:38:24.017" v="302" actId="1076"/>
          <ac:spMkLst>
            <pc:docMk/>
            <pc:sldMk cId="1962728944" sldId="329"/>
            <ac:spMk id="2" creationId="{E54FB341-F131-5543-82C5-D13307BBC9AE}"/>
          </ac:spMkLst>
        </pc:spChg>
        <pc:spChg chg="mod">
          <ac:chgData name="Kayran, Dmitry" userId="94e14b56-ec62-4b58-831f-dcce540c73ce" providerId="ADAL" clId="{92BF5F7C-AEF7-EC4C-83B5-F01BD1D7DAEE}" dt="2021-11-09T07:38:26.763" v="303" actId="404"/>
          <ac:spMkLst>
            <pc:docMk/>
            <pc:sldMk cId="1962728944" sldId="329"/>
            <ac:spMk id="3" creationId="{1E666DCF-5EC8-184F-B687-4BE3CE2399CA}"/>
          </ac:spMkLst>
        </pc:spChg>
        <pc:spChg chg="mod">
          <ac:chgData name="Kayran, Dmitry" userId="94e14b56-ec62-4b58-831f-dcce540c73ce" providerId="ADAL" clId="{92BF5F7C-AEF7-EC4C-83B5-F01BD1D7DAEE}" dt="2021-11-09T07:38:41.998" v="307" actId="1076"/>
          <ac:spMkLst>
            <pc:docMk/>
            <pc:sldMk cId="1962728944" sldId="329"/>
            <ac:spMk id="7" creationId="{FF46E64C-77F3-CF41-A06D-642AECE4DF2D}"/>
          </ac:spMkLst>
        </pc:spChg>
        <pc:spChg chg="mod">
          <ac:chgData name="Kayran, Dmitry" userId="94e14b56-ec62-4b58-831f-dcce540c73ce" providerId="ADAL" clId="{92BF5F7C-AEF7-EC4C-83B5-F01BD1D7DAEE}" dt="2021-11-09T07:38:09.626" v="297" actId="20577"/>
          <ac:spMkLst>
            <pc:docMk/>
            <pc:sldMk cId="1962728944" sldId="329"/>
            <ac:spMk id="11" creationId="{68010A39-5C18-004C-AE9C-59607FEDD1BE}"/>
          </ac:spMkLst>
        </pc:spChg>
        <pc:spChg chg="mod">
          <ac:chgData name="Kayran, Dmitry" userId="94e14b56-ec62-4b58-831f-dcce540c73ce" providerId="ADAL" clId="{92BF5F7C-AEF7-EC4C-83B5-F01BD1D7DAEE}" dt="2021-11-09T07:38:36.627" v="305" actId="1076"/>
          <ac:spMkLst>
            <pc:docMk/>
            <pc:sldMk cId="1962728944" sldId="329"/>
            <ac:spMk id="14" creationId="{5A1F2A8E-5A44-EC49-AD28-9530578ADB26}"/>
          </ac:spMkLst>
        </pc:spChg>
        <pc:picChg chg="add del">
          <ac:chgData name="Kayran, Dmitry" userId="94e14b56-ec62-4b58-831f-dcce540c73ce" providerId="ADAL" clId="{92BF5F7C-AEF7-EC4C-83B5-F01BD1D7DAEE}" dt="2021-11-09T07:35:17.184" v="233" actId="478"/>
          <ac:picMkLst>
            <pc:docMk/>
            <pc:sldMk cId="1962728944" sldId="329"/>
            <ac:picMk id="4" creationId="{16AA29F3-87DE-8146-9C8C-F71D17696A9C}"/>
          </ac:picMkLst>
        </pc:picChg>
        <pc:picChg chg="add del">
          <ac:chgData name="Kayran, Dmitry" userId="94e14b56-ec62-4b58-831f-dcce540c73ce" providerId="ADAL" clId="{92BF5F7C-AEF7-EC4C-83B5-F01BD1D7DAEE}" dt="2021-11-09T07:32:59.545" v="231"/>
          <ac:picMkLst>
            <pc:docMk/>
            <pc:sldMk cId="1962728944" sldId="329"/>
            <ac:picMk id="5" creationId="{AE4782E4-ED50-834D-AB0C-B4A3D25254D7}"/>
          </ac:picMkLst>
        </pc:picChg>
        <pc:picChg chg="add mod">
          <ac:chgData name="Kayran, Dmitry" userId="94e14b56-ec62-4b58-831f-dcce540c73ce" providerId="ADAL" clId="{92BF5F7C-AEF7-EC4C-83B5-F01BD1D7DAEE}" dt="2021-11-09T07:39:07.295" v="310" actId="18331"/>
          <ac:picMkLst>
            <pc:docMk/>
            <pc:sldMk cId="1962728944" sldId="329"/>
            <ac:picMk id="6" creationId="{C6BE9B76-EB2C-754D-B5C2-0F54FBB5339E}"/>
          </ac:picMkLst>
        </pc:picChg>
        <pc:cxnChg chg="mod">
          <ac:chgData name="Kayran, Dmitry" userId="94e14b56-ec62-4b58-831f-dcce540c73ce" providerId="ADAL" clId="{92BF5F7C-AEF7-EC4C-83B5-F01BD1D7DAEE}" dt="2021-11-09T07:38:48.906" v="309" actId="1076"/>
          <ac:cxnSpMkLst>
            <pc:docMk/>
            <pc:sldMk cId="1962728944" sldId="329"/>
            <ac:cxnSpMk id="9" creationId="{948A88C2-063E-2942-B767-38FD6DDB61DF}"/>
          </ac:cxnSpMkLst>
        </pc:cxnChg>
        <pc:cxnChg chg="mod">
          <ac:chgData name="Kayran, Dmitry" userId="94e14b56-ec62-4b58-831f-dcce540c73ce" providerId="ADAL" clId="{92BF5F7C-AEF7-EC4C-83B5-F01BD1D7DAEE}" dt="2021-11-09T07:38:39.238" v="306" actId="14100"/>
          <ac:cxnSpMkLst>
            <pc:docMk/>
            <pc:sldMk cId="1962728944" sldId="329"/>
            <ac:cxnSpMk id="16" creationId="{17989B90-4C59-5A40-9EF4-C9C524D0F30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EC4E35-7588-1649-8FB1-6E00279EDE63}" type="datetimeFigureOut">
              <a:rPr lang="en-US" smtClean="0"/>
              <a:t>11/9/21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9227D8-F77B-DD44-A442-A975BF0FAF23}" type="slidenum">
              <a:rPr lang="en-US" smtClean="0"/>
              <a:t>‹#›</a:t>
            </a:fld>
            <a:endParaRPr lang="en-US"/>
          </a:p>
        </p:txBody>
      </p:sp>
    </p:spTree>
    <p:extLst>
      <p:ext uri="{BB962C8B-B14F-4D97-AF65-F5344CB8AC3E}">
        <p14:creationId xmlns:p14="http://schemas.microsoft.com/office/powerpoint/2010/main" val="1283361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69445-7DA1-F24A-860F-92C1A7946F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C54F8A-A9F4-BC47-B144-C527701EAB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87A296-BAE2-A34C-BFD0-DD24DD368D8D}"/>
              </a:ext>
            </a:extLst>
          </p:cNvPr>
          <p:cNvSpPr>
            <a:spLocks noGrp="1"/>
          </p:cNvSpPr>
          <p:nvPr>
            <p:ph type="dt" sz="half" idx="10"/>
          </p:nvPr>
        </p:nvSpPr>
        <p:spPr/>
        <p:txBody>
          <a:bodyPr/>
          <a:lstStyle/>
          <a:p>
            <a:fld id="{EC94CFD4-48F9-904D-AB47-2A0A7A5E22A0}" type="datetimeFigureOut">
              <a:rPr lang="en-US" smtClean="0"/>
              <a:t>11/9/21</a:t>
            </a:fld>
            <a:endParaRPr lang="en-US"/>
          </a:p>
        </p:txBody>
      </p:sp>
      <p:sp>
        <p:nvSpPr>
          <p:cNvPr id="5" name="Footer Placeholder 4">
            <a:extLst>
              <a:ext uri="{FF2B5EF4-FFF2-40B4-BE49-F238E27FC236}">
                <a16:creationId xmlns:a16="http://schemas.microsoft.com/office/drawing/2014/main" id="{55CF9E5D-2474-4E4B-80DD-846ACC5BD1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A1D66E-1593-C54F-963B-B25095E5303A}"/>
              </a:ext>
            </a:extLst>
          </p:cNvPr>
          <p:cNvSpPr>
            <a:spLocks noGrp="1"/>
          </p:cNvSpPr>
          <p:nvPr>
            <p:ph type="sldNum" sz="quarter" idx="12"/>
          </p:nvPr>
        </p:nvSpPr>
        <p:spPr/>
        <p:txBody>
          <a:bodyPr/>
          <a:lstStyle/>
          <a:p>
            <a:fld id="{C065B965-9D53-2B4D-8072-6B7D1B4B6DD6}" type="slidenum">
              <a:rPr lang="en-US" smtClean="0"/>
              <a:t>‹#›</a:t>
            </a:fld>
            <a:endParaRPr lang="en-US"/>
          </a:p>
        </p:txBody>
      </p:sp>
    </p:spTree>
    <p:extLst>
      <p:ext uri="{BB962C8B-B14F-4D97-AF65-F5344CB8AC3E}">
        <p14:creationId xmlns:p14="http://schemas.microsoft.com/office/powerpoint/2010/main" val="423031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3D35D-17ED-9F44-9F59-881B0C7028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13C8F6-B008-9245-BBAF-2BAB9BF90A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B9C660-E0BC-F64F-9F3B-D616F14F00CB}"/>
              </a:ext>
            </a:extLst>
          </p:cNvPr>
          <p:cNvSpPr>
            <a:spLocks noGrp="1"/>
          </p:cNvSpPr>
          <p:nvPr>
            <p:ph type="dt" sz="half" idx="10"/>
          </p:nvPr>
        </p:nvSpPr>
        <p:spPr/>
        <p:txBody>
          <a:bodyPr/>
          <a:lstStyle/>
          <a:p>
            <a:fld id="{EC94CFD4-48F9-904D-AB47-2A0A7A5E22A0}" type="datetimeFigureOut">
              <a:rPr lang="en-US" smtClean="0"/>
              <a:t>11/9/21</a:t>
            </a:fld>
            <a:endParaRPr lang="en-US"/>
          </a:p>
        </p:txBody>
      </p:sp>
      <p:sp>
        <p:nvSpPr>
          <p:cNvPr id="5" name="Footer Placeholder 4">
            <a:extLst>
              <a:ext uri="{FF2B5EF4-FFF2-40B4-BE49-F238E27FC236}">
                <a16:creationId xmlns:a16="http://schemas.microsoft.com/office/drawing/2014/main" id="{4C505A2A-CF15-004C-A537-C3436DA8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CCC166-3401-2B4A-8567-0DE9010C3396}"/>
              </a:ext>
            </a:extLst>
          </p:cNvPr>
          <p:cNvSpPr>
            <a:spLocks noGrp="1"/>
          </p:cNvSpPr>
          <p:nvPr>
            <p:ph type="sldNum" sz="quarter" idx="12"/>
          </p:nvPr>
        </p:nvSpPr>
        <p:spPr/>
        <p:txBody>
          <a:bodyPr/>
          <a:lstStyle/>
          <a:p>
            <a:fld id="{C065B965-9D53-2B4D-8072-6B7D1B4B6DD6}" type="slidenum">
              <a:rPr lang="en-US" smtClean="0"/>
              <a:t>‹#›</a:t>
            </a:fld>
            <a:endParaRPr lang="en-US"/>
          </a:p>
        </p:txBody>
      </p:sp>
    </p:spTree>
    <p:extLst>
      <p:ext uri="{BB962C8B-B14F-4D97-AF65-F5344CB8AC3E}">
        <p14:creationId xmlns:p14="http://schemas.microsoft.com/office/powerpoint/2010/main" val="1844603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33CDC9-23DE-0F43-BBB3-EF9FF0B04F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B77EB8-A3E0-CF43-8604-234EB45A9E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B2D21-D536-B745-B683-DF67DE0E52EF}"/>
              </a:ext>
            </a:extLst>
          </p:cNvPr>
          <p:cNvSpPr>
            <a:spLocks noGrp="1"/>
          </p:cNvSpPr>
          <p:nvPr>
            <p:ph type="dt" sz="half" idx="10"/>
          </p:nvPr>
        </p:nvSpPr>
        <p:spPr/>
        <p:txBody>
          <a:bodyPr/>
          <a:lstStyle/>
          <a:p>
            <a:fld id="{EC94CFD4-48F9-904D-AB47-2A0A7A5E22A0}" type="datetimeFigureOut">
              <a:rPr lang="en-US" smtClean="0"/>
              <a:t>11/9/21</a:t>
            </a:fld>
            <a:endParaRPr lang="en-US"/>
          </a:p>
        </p:txBody>
      </p:sp>
      <p:sp>
        <p:nvSpPr>
          <p:cNvPr id="5" name="Footer Placeholder 4">
            <a:extLst>
              <a:ext uri="{FF2B5EF4-FFF2-40B4-BE49-F238E27FC236}">
                <a16:creationId xmlns:a16="http://schemas.microsoft.com/office/drawing/2014/main" id="{4B514E72-8470-F24F-87B7-7BD944BC4A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CDF1AD-FB06-8E41-8632-A93C786FF116}"/>
              </a:ext>
            </a:extLst>
          </p:cNvPr>
          <p:cNvSpPr>
            <a:spLocks noGrp="1"/>
          </p:cNvSpPr>
          <p:nvPr>
            <p:ph type="sldNum" sz="quarter" idx="12"/>
          </p:nvPr>
        </p:nvSpPr>
        <p:spPr/>
        <p:txBody>
          <a:bodyPr/>
          <a:lstStyle/>
          <a:p>
            <a:fld id="{C065B965-9D53-2B4D-8072-6B7D1B4B6DD6}" type="slidenum">
              <a:rPr lang="en-US" smtClean="0"/>
              <a:t>‹#›</a:t>
            </a:fld>
            <a:endParaRPr lang="en-US"/>
          </a:p>
        </p:txBody>
      </p:sp>
    </p:spTree>
    <p:extLst>
      <p:ext uri="{BB962C8B-B14F-4D97-AF65-F5344CB8AC3E}">
        <p14:creationId xmlns:p14="http://schemas.microsoft.com/office/powerpoint/2010/main" val="2241082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823D2-A709-F740-9C69-52F4DE484D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C6C873-9C02-7B42-85E2-40CF6B77B6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295A43-53EF-5E44-A66D-D837846D6AEE}"/>
              </a:ext>
            </a:extLst>
          </p:cNvPr>
          <p:cNvSpPr>
            <a:spLocks noGrp="1"/>
          </p:cNvSpPr>
          <p:nvPr>
            <p:ph type="dt" sz="half" idx="10"/>
          </p:nvPr>
        </p:nvSpPr>
        <p:spPr/>
        <p:txBody>
          <a:bodyPr/>
          <a:lstStyle/>
          <a:p>
            <a:fld id="{EC94CFD4-48F9-904D-AB47-2A0A7A5E22A0}" type="datetimeFigureOut">
              <a:rPr lang="en-US" smtClean="0"/>
              <a:t>11/9/21</a:t>
            </a:fld>
            <a:endParaRPr lang="en-US"/>
          </a:p>
        </p:txBody>
      </p:sp>
      <p:sp>
        <p:nvSpPr>
          <p:cNvPr id="5" name="Footer Placeholder 4">
            <a:extLst>
              <a:ext uri="{FF2B5EF4-FFF2-40B4-BE49-F238E27FC236}">
                <a16:creationId xmlns:a16="http://schemas.microsoft.com/office/drawing/2014/main" id="{4A0AF084-A51C-D945-A78E-EAE5716C3D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6E9033-C2C1-F148-BB21-AA6068C0F034}"/>
              </a:ext>
            </a:extLst>
          </p:cNvPr>
          <p:cNvSpPr>
            <a:spLocks noGrp="1"/>
          </p:cNvSpPr>
          <p:nvPr>
            <p:ph type="sldNum" sz="quarter" idx="12"/>
          </p:nvPr>
        </p:nvSpPr>
        <p:spPr/>
        <p:txBody>
          <a:bodyPr/>
          <a:lstStyle/>
          <a:p>
            <a:fld id="{C065B965-9D53-2B4D-8072-6B7D1B4B6DD6}" type="slidenum">
              <a:rPr lang="en-US" smtClean="0"/>
              <a:t>‹#›</a:t>
            </a:fld>
            <a:endParaRPr lang="en-US"/>
          </a:p>
        </p:txBody>
      </p:sp>
    </p:spTree>
    <p:extLst>
      <p:ext uri="{BB962C8B-B14F-4D97-AF65-F5344CB8AC3E}">
        <p14:creationId xmlns:p14="http://schemas.microsoft.com/office/powerpoint/2010/main" val="636099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94A4D-D583-7544-9864-B5E3AA35A0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09648E-39D0-FA48-8C0E-487D0884CD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85DC47-7B00-3E42-8DEE-6680AB2D344E}"/>
              </a:ext>
            </a:extLst>
          </p:cNvPr>
          <p:cNvSpPr>
            <a:spLocks noGrp="1"/>
          </p:cNvSpPr>
          <p:nvPr>
            <p:ph type="dt" sz="half" idx="10"/>
          </p:nvPr>
        </p:nvSpPr>
        <p:spPr/>
        <p:txBody>
          <a:bodyPr/>
          <a:lstStyle/>
          <a:p>
            <a:fld id="{EC94CFD4-48F9-904D-AB47-2A0A7A5E22A0}" type="datetimeFigureOut">
              <a:rPr lang="en-US" smtClean="0"/>
              <a:t>11/9/21</a:t>
            </a:fld>
            <a:endParaRPr lang="en-US"/>
          </a:p>
        </p:txBody>
      </p:sp>
      <p:sp>
        <p:nvSpPr>
          <p:cNvPr id="5" name="Footer Placeholder 4">
            <a:extLst>
              <a:ext uri="{FF2B5EF4-FFF2-40B4-BE49-F238E27FC236}">
                <a16:creationId xmlns:a16="http://schemas.microsoft.com/office/drawing/2014/main" id="{221DC526-10FE-E342-9C04-C8E35377F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C79392-C4EB-4D47-9FF3-0CA5FB59B0B1}"/>
              </a:ext>
            </a:extLst>
          </p:cNvPr>
          <p:cNvSpPr>
            <a:spLocks noGrp="1"/>
          </p:cNvSpPr>
          <p:nvPr>
            <p:ph type="sldNum" sz="quarter" idx="12"/>
          </p:nvPr>
        </p:nvSpPr>
        <p:spPr/>
        <p:txBody>
          <a:bodyPr/>
          <a:lstStyle/>
          <a:p>
            <a:fld id="{C065B965-9D53-2B4D-8072-6B7D1B4B6DD6}" type="slidenum">
              <a:rPr lang="en-US" smtClean="0"/>
              <a:t>‹#›</a:t>
            </a:fld>
            <a:endParaRPr lang="en-US"/>
          </a:p>
        </p:txBody>
      </p:sp>
    </p:spTree>
    <p:extLst>
      <p:ext uri="{BB962C8B-B14F-4D97-AF65-F5344CB8AC3E}">
        <p14:creationId xmlns:p14="http://schemas.microsoft.com/office/powerpoint/2010/main" val="2976002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6ECD1-38A9-0145-9B93-8DC4DD87F9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61813C-8CF4-1749-B144-6E0F784ABE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09FF1B-9826-EE47-BFC1-23C94908ED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6AAF8B-AC46-CE46-A318-0AFD704DCE42}"/>
              </a:ext>
            </a:extLst>
          </p:cNvPr>
          <p:cNvSpPr>
            <a:spLocks noGrp="1"/>
          </p:cNvSpPr>
          <p:nvPr>
            <p:ph type="dt" sz="half" idx="10"/>
          </p:nvPr>
        </p:nvSpPr>
        <p:spPr/>
        <p:txBody>
          <a:bodyPr/>
          <a:lstStyle/>
          <a:p>
            <a:fld id="{EC94CFD4-48F9-904D-AB47-2A0A7A5E22A0}" type="datetimeFigureOut">
              <a:rPr lang="en-US" smtClean="0"/>
              <a:t>11/9/21</a:t>
            </a:fld>
            <a:endParaRPr lang="en-US"/>
          </a:p>
        </p:txBody>
      </p:sp>
      <p:sp>
        <p:nvSpPr>
          <p:cNvPr id="6" name="Footer Placeholder 5">
            <a:extLst>
              <a:ext uri="{FF2B5EF4-FFF2-40B4-BE49-F238E27FC236}">
                <a16:creationId xmlns:a16="http://schemas.microsoft.com/office/drawing/2014/main" id="{9465C4F8-59E8-CB42-8F62-DBDAA01EC0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7FF610-BA63-4548-8844-D4378E112E98}"/>
              </a:ext>
            </a:extLst>
          </p:cNvPr>
          <p:cNvSpPr>
            <a:spLocks noGrp="1"/>
          </p:cNvSpPr>
          <p:nvPr>
            <p:ph type="sldNum" sz="quarter" idx="12"/>
          </p:nvPr>
        </p:nvSpPr>
        <p:spPr/>
        <p:txBody>
          <a:bodyPr/>
          <a:lstStyle/>
          <a:p>
            <a:fld id="{C065B965-9D53-2B4D-8072-6B7D1B4B6DD6}" type="slidenum">
              <a:rPr lang="en-US" smtClean="0"/>
              <a:t>‹#›</a:t>
            </a:fld>
            <a:endParaRPr lang="en-US"/>
          </a:p>
        </p:txBody>
      </p:sp>
    </p:spTree>
    <p:extLst>
      <p:ext uri="{BB962C8B-B14F-4D97-AF65-F5344CB8AC3E}">
        <p14:creationId xmlns:p14="http://schemas.microsoft.com/office/powerpoint/2010/main" val="2284622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1DE7A-8407-ED4F-97D8-0F854747BF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36A4E1-229F-884E-B660-3DEB9580FE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80DF14-36AB-DC4E-AC26-94DB045CCA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14C90F-ABCE-B347-A5CC-8865D1EB4D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EFE00C-F830-7046-ABE4-C0FEC3906E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D3BA19-7BD8-C34E-846E-CDE34D053AD3}"/>
              </a:ext>
            </a:extLst>
          </p:cNvPr>
          <p:cNvSpPr>
            <a:spLocks noGrp="1"/>
          </p:cNvSpPr>
          <p:nvPr>
            <p:ph type="dt" sz="half" idx="10"/>
          </p:nvPr>
        </p:nvSpPr>
        <p:spPr/>
        <p:txBody>
          <a:bodyPr/>
          <a:lstStyle/>
          <a:p>
            <a:fld id="{EC94CFD4-48F9-904D-AB47-2A0A7A5E22A0}" type="datetimeFigureOut">
              <a:rPr lang="en-US" smtClean="0"/>
              <a:t>11/9/21</a:t>
            </a:fld>
            <a:endParaRPr lang="en-US"/>
          </a:p>
        </p:txBody>
      </p:sp>
      <p:sp>
        <p:nvSpPr>
          <p:cNvPr id="8" name="Footer Placeholder 7">
            <a:extLst>
              <a:ext uri="{FF2B5EF4-FFF2-40B4-BE49-F238E27FC236}">
                <a16:creationId xmlns:a16="http://schemas.microsoft.com/office/drawing/2014/main" id="{F01AD81B-11A3-884D-B728-C0EFC7DC1F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0862C2-E6F1-7447-AB03-BCEF349BB171}"/>
              </a:ext>
            </a:extLst>
          </p:cNvPr>
          <p:cNvSpPr>
            <a:spLocks noGrp="1"/>
          </p:cNvSpPr>
          <p:nvPr>
            <p:ph type="sldNum" sz="quarter" idx="12"/>
          </p:nvPr>
        </p:nvSpPr>
        <p:spPr/>
        <p:txBody>
          <a:bodyPr/>
          <a:lstStyle/>
          <a:p>
            <a:fld id="{C065B965-9D53-2B4D-8072-6B7D1B4B6DD6}" type="slidenum">
              <a:rPr lang="en-US" smtClean="0"/>
              <a:t>‹#›</a:t>
            </a:fld>
            <a:endParaRPr lang="en-US"/>
          </a:p>
        </p:txBody>
      </p:sp>
    </p:spTree>
    <p:extLst>
      <p:ext uri="{BB962C8B-B14F-4D97-AF65-F5344CB8AC3E}">
        <p14:creationId xmlns:p14="http://schemas.microsoft.com/office/powerpoint/2010/main" val="4258016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BA77E-7EFD-6D4F-B13C-32273D65A4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7573C9-EDBE-564C-8DB6-ECACCE6898CA}"/>
              </a:ext>
            </a:extLst>
          </p:cNvPr>
          <p:cNvSpPr>
            <a:spLocks noGrp="1"/>
          </p:cNvSpPr>
          <p:nvPr>
            <p:ph type="dt" sz="half" idx="10"/>
          </p:nvPr>
        </p:nvSpPr>
        <p:spPr/>
        <p:txBody>
          <a:bodyPr/>
          <a:lstStyle/>
          <a:p>
            <a:fld id="{EC94CFD4-48F9-904D-AB47-2A0A7A5E22A0}" type="datetimeFigureOut">
              <a:rPr lang="en-US" smtClean="0"/>
              <a:t>11/9/21</a:t>
            </a:fld>
            <a:endParaRPr lang="en-US"/>
          </a:p>
        </p:txBody>
      </p:sp>
      <p:sp>
        <p:nvSpPr>
          <p:cNvPr id="4" name="Footer Placeholder 3">
            <a:extLst>
              <a:ext uri="{FF2B5EF4-FFF2-40B4-BE49-F238E27FC236}">
                <a16:creationId xmlns:a16="http://schemas.microsoft.com/office/drawing/2014/main" id="{4F778001-9FF1-E347-A2AF-C183377EA0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395706-F351-A347-B57B-336F08709977}"/>
              </a:ext>
            </a:extLst>
          </p:cNvPr>
          <p:cNvSpPr>
            <a:spLocks noGrp="1"/>
          </p:cNvSpPr>
          <p:nvPr>
            <p:ph type="sldNum" sz="quarter" idx="12"/>
          </p:nvPr>
        </p:nvSpPr>
        <p:spPr/>
        <p:txBody>
          <a:bodyPr/>
          <a:lstStyle/>
          <a:p>
            <a:fld id="{C065B965-9D53-2B4D-8072-6B7D1B4B6DD6}" type="slidenum">
              <a:rPr lang="en-US" smtClean="0"/>
              <a:t>‹#›</a:t>
            </a:fld>
            <a:endParaRPr lang="en-US"/>
          </a:p>
        </p:txBody>
      </p:sp>
    </p:spTree>
    <p:extLst>
      <p:ext uri="{BB962C8B-B14F-4D97-AF65-F5344CB8AC3E}">
        <p14:creationId xmlns:p14="http://schemas.microsoft.com/office/powerpoint/2010/main" val="609402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BE8524-F51E-474D-A498-9ED8390675C9}"/>
              </a:ext>
            </a:extLst>
          </p:cNvPr>
          <p:cNvSpPr>
            <a:spLocks noGrp="1"/>
          </p:cNvSpPr>
          <p:nvPr>
            <p:ph type="dt" sz="half" idx="10"/>
          </p:nvPr>
        </p:nvSpPr>
        <p:spPr/>
        <p:txBody>
          <a:bodyPr/>
          <a:lstStyle/>
          <a:p>
            <a:fld id="{EC94CFD4-48F9-904D-AB47-2A0A7A5E22A0}" type="datetimeFigureOut">
              <a:rPr lang="en-US" smtClean="0"/>
              <a:t>11/9/21</a:t>
            </a:fld>
            <a:endParaRPr lang="en-US"/>
          </a:p>
        </p:txBody>
      </p:sp>
      <p:sp>
        <p:nvSpPr>
          <p:cNvPr id="3" name="Footer Placeholder 2">
            <a:extLst>
              <a:ext uri="{FF2B5EF4-FFF2-40B4-BE49-F238E27FC236}">
                <a16:creationId xmlns:a16="http://schemas.microsoft.com/office/drawing/2014/main" id="{1E28F2DB-4BE8-BE4D-94F4-8E0A520C3E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28202C-0808-044F-821D-7AF82B31F99A}"/>
              </a:ext>
            </a:extLst>
          </p:cNvPr>
          <p:cNvSpPr>
            <a:spLocks noGrp="1"/>
          </p:cNvSpPr>
          <p:nvPr>
            <p:ph type="sldNum" sz="quarter" idx="12"/>
          </p:nvPr>
        </p:nvSpPr>
        <p:spPr/>
        <p:txBody>
          <a:bodyPr/>
          <a:lstStyle/>
          <a:p>
            <a:fld id="{C065B965-9D53-2B4D-8072-6B7D1B4B6DD6}" type="slidenum">
              <a:rPr lang="en-US" smtClean="0"/>
              <a:t>‹#›</a:t>
            </a:fld>
            <a:endParaRPr lang="en-US"/>
          </a:p>
        </p:txBody>
      </p:sp>
    </p:spTree>
    <p:extLst>
      <p:ext uri="{BB962C8B-B14F-4D97-AF65-F5344CB8AC3E}">
        <p14:creationId xmlns:p14="http://schemas.microsoft.com/office/powerpoint/2010/main" val="713370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46C59-9ED2-A845-9800-CECE187B98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659A0C-A61E-9142-9A89-94C6CF2D99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F803D4-3910-9D4B-82D1-F5674CAE52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5D9D33-A413-1445-96B5-2E49EFA70325}"/>
              </a:ext>
            </a:extLst>
          </p:cNvPr>
          <p:cNvSpPr>
            <a:spLocks noGrp="1"/>
          </p:cNvSpPr>
          <p:nvPr>
            <p:ph type="dt" sz="half" idx="10"/>
          </p:nvPr>
        </p:nvSpPr>
        <p:spPr/>
        <p:txBody>
          <a:bodyPr/>
          <a:lstStyle/>
          <a:p>
            <a:fld id="{EC94CFD4-48F9-904D-AB47-2A0A7A5E22A0}" type="datetimeFigureOut">
              <a:rPr lang="en-US" smtClean="0"/>
              <a:t>11/9/21</a:t>
            </a:fld>
            <a:endParaRPr lang="en-US"/>
          </a:p>
        </p:txBody>
      </p:sp>
      <p:sp>
        <p:nvSpPr>
          <p:cNvPr id="6" name="Footer Placeholder 5">
            <a:extLst>
              <a:ext uri="{FF2B5EF4-FFF2-40B4-BE49-F238E27FC236}">
                <a16:creationId xmlns:a16="http://schemas.microsoft.com/office/drawing/2014/main" id="{C927487C-7A7B-5640-A911-297117BBA4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F262E8-A684-8141-BAAA-3AF58A43C699}"/>
              </a:ext>
            </a:extLst>
          </p:cNvPr>
          <p:cNvSpPr>
            <a:spLocks noGrp="1"/>
          </p:cNvSpPr>
          <p:nvPr>
            <p:ph type="sldNum" sz="quarter" idx="12"/>
          </p:nvPr>
        </p:nvSpPr>
        <p:spPr/>
        <p:txBody>
          <a:bodyPr/>
          <a:lstStyle/>
          <a:p>
            <a:fld id="{C065B965-9D53-2B4D-8072-6B7D1B4B6DD6}" type="slidenum">
              <a:rPr lang="en-US" smtClean="0"/>
              <a:t>‹#›</a:t>
            </a:fld>
            <a:endParaRPr lang="en-US"/>
          </a:p>
        </p:txBody>
      </p:sp>
    </p:spTree>
    <p:extLst>
      <p:ext uri="{BB962C8B-B14F-4D97-AF65-F5344CB8AC3E}">
        <p14:creationId xmlns:p14="http://schemas.microsoft.com/office/powerpoint/2010/main" val="2005991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6D78D-8B90-074A-9E7E-B1B840556E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1BF275-8FFF-A740-A0FC-BE23DE65CC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E0CE44-FD6B-F646-B1A6-F504D5F74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DB99D0-4C51-DE43-9B64-1333FA471E46}"/>
              </a:ext>
            </a:extLst>
          </p:cNvPr>
          <p:cNvSpPr>
            <a:spLocks noGrp="1"/>
          </p:cNvSpPr>
          <p:nvPr>
            <p:ph type="dt" sz="half" idx="10"/>
          </p:nvPr>
        </p:nvSpPr>
        <p:spPr/>
        <p:txBody>
          <a:bodyPr/>
          <a:lstStyle/>
          <a:p>
            <a:fld id="{EC94CFD4-48F9-904D-AB47-2A0A7A5E22A0}" type="datetimeFigureOut">
              <a:rPr lang="en-US" smtClean="0"/>
              <a:t>11/9/21</a:t>
            </a:fld>
            <a:endParaRPr lang="en-US"/>
          </a:p>
        </p:txBody>
      </p:sp>
      <p:sp>
        <p:nvSpPr>
          <p:cNvPr id="6" name="Footer Placeholder 5">
            <a:extLst>
              <a:ext uri="{FF2B5EF4-FFF2-40B4-BE49-F238E27FC236}">
                <a16:creationId xmlns:a16="http://schemas.microsoft.com/office/drawing/2014/main" id="{F8BEC5BA-C8BB-9E46-9DB2-6E02139EB4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D122A2-26C6-A948-9442-0FA6DEF0CCD9}"/>
              </a:ext>
            </a:extLst>
          </p:cNvPr>
          <p:cNvSpPr>
            <a:spLocks noGrp="1"/>
          </p:cNvSpPr>
          <p:nvPr>
            <p:ph type="sldNum" sz="quarter" idx="12"/>
          </p:nvPr>
        </p:nvSpPr>
        <p:spPr/>
        <p:txBody>
          <a:bodyPr/>
          <a:lstStyle/>
          <a:p>
            <a:fld id="{C065B965-9D53-2B4D-8072-6B7D1B4B6DD6}" type="slidenum">
              <a:rPr lang="en-US" smtClean="0"/>
              <a:t>‹#›</a:t>
            </a:fld>
            <a:endParaRPr lang="en-US"/>
          </a:p>
        </p:txBody>
      </p:sp>
    </p:spTree>
    <p:extLst>
      <p:ext uri="{BB962C8B-B14F-4D97-AF65-F5344CB8AC3E}">
        <p14:creationId xmlns:p14="http://schemas.microsoft.com/office/powerpoint/2010/main" val="3983385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41E53A-0696-A442-86B6-FB85824B62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304960-2844-2448-84AE-5722D51D75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6C5390-D6CB-3449-B32A-B4FE4319DD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94CFD4-48F9-904D-AB47-2A0A7A5E22A0}" type="datetimeFigureOut">
              <a:rPr lang="en-US" smtClean="0"/>
              <a:t>11/9/21</a:t>
            </a:fld>
            <a:endParaRPr lang="en-US"/>
          </a:p>
        </p:txBody>
      </p:sp>
      <p:sp>
        <p:nvSpPr>
          <p:cNvPr id="5" name="Footer Placeholder 4">
            <a:extLst>
              <a:ext uri="{FF2B5EF4-FFF2-40B4-BE49-F238E27FC236}">
                <a16:creationId xmlns:a16="http://schemas.microsoft.com/office/drawing/2014/main" id="{1F37524A-9890-A943-B0A2-9FA2A8F464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9ADF57-EB52-C844-90DB-7849081DF9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65B965-9D53-2B4D-8072-6B7D1B4B6DD6}" type="slidenum">
              <a:rPr lang="en-US" smtClean="0"/>
              <a:t>‹#›</a:t>
            </a:fld>
            <a:endParaRPr lang="en-US"/>
          </a:p>
        </p:txBody>
      </p:sp>
    </p:spTree>
    <p:extLst>
      <p:ext uri="{BB962C8B-B14F-4D97-AF65-F5344CB8AC3E}">
        <p14:creationId xmlns:p14="http://schemas.microsoft.com/office/powerpoint/2010/main" val="1865674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gif"/><Relationship Id="rId7" Type="http://schemas.openxmlformats.org/officeDocument/2006/relationships/image" Target="../media/image26.gif"/><Relationship Id="rId2" Type="http://schemas.openxmlformats.org/officeDocument/2006/relationships/image" Target="../media/image21.gif"/><Relationship Id="rId1" Type="http://schemas.openxmlformats.org/officeDocument/2006/relationships/slideLayout" Target="../slideLayouts/slideLayout2.xml"/><Relationship Id="rId6" Type="http://schemas.openxmlformats.org/officeDocument/2006/relationships/image" Target="../media/image25.gif"/><Relationship Id="rId5" Type="http://schemas.openxmlformats.org/officeDocument/2006/relationships/image" Target="../media/image24.gif"/><Relationship Id="rId4" Type="http://schemas.openxmlformats.org/officeDocument/2006/relationships/image" Target="../media/image23.gif"/></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adops2.bnl.gov/elogs/entryList.jsp?DATABY=day&amp;ELOG=LEReC&amp;DATE=06/24/2021&amp;DIR=none#1481257" TargetMode="External"/><Relationship Id="rId2" Type="http://schemas.openxmlformats.org/officeDocument/2006/relationships/image" Target="../media/image31.gif"/><Relationship Id="rId1" Type="http://schemas.openxmlformats.org/officeDocument/2006/relationships/slideLayout" Target="../slideLayouts/slideLayout2.xml"/><Relationship Id="rId5" Type="http://schemas.openxmlformats.org/officeDocument/2006/relationships/image" Target="../media/image33.gif"/><Relationship Id="rId4" Type="http://schemas.openxmlformats.org/officeDocument/2006/relationships/image" Target="../media/image32.gif"/></Relationships>
</file>

<file path=ppt/slides/_rels/slide2.xml.rels><?xml version="1.0" encoding="UTF-8" standalone="yes"?>
<Relationships xmlns="http://schemas.openxmlformats.org/package/2006/relationships"><Relationship Id="rId3" Type="http://schemas.openxmlformats.org/officeDocument/2006/relationships/hyperlink" Target="https://journals.aps.org/prab/abstract/10.1103/PhysRevAccelBeams.22.111004" TargetMode="External"/><Relationship Id="rId2" Type="http://schemas.openxmlformats.org/officeDocument/2006/relationships/image" Target="../media/image1.tiff"/><Relationship Id="rId1" Type="http://schemas.openxmlformats.org/officeDocument/2006/relationships/slideLayout" Target="../slideLayouts/slideLayout1.xml"/><Relationship Id="rId5" Type="http://schemas.openxmlformats.org/officeDocument/2006/relationships/hyperlink" Target="http://www.cadops2.bnl.gov/elogs/entryList.jsp?DATABY=day&amp;ELOG=LEReC_2019&amp;DATE=04/11/2019&amp;DIR=none#968776"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ase.physics.stonybrook.edu/images/f/f9/Dependance_of_recombination_rate_on_energy_deviation.pd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adops2.bnl.gov/elogs/entryList.jsp?DATABY=day&amp;ELOG=LEReC_2021&amp;DATE=06/24/2021&amp;DIR=none#1481011"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BFFB8-D523-8E47-8506-9E888E9F2973}"/>
              </a:ext>
            </a:extLst>
          </p:cNvPr>
          <p:cNvSpPr>
            <a:spLocks noGrp="1"/>
          </p:cNvSpPr>
          <p:nvPr>
            <p:ph type="ctrTitle"/>
          </p:nvPr>
        </p:nvSpPr>
        <p:spPr>
          <a:xfrm>
            <a:off x="640079" y="555454"/>
            <a:ext cx="10685229" cy="1358536"/>
          </a:xfrm>
        </p:spPr>
        <p:txBody>
          <a:bodyPr>
            <a:normAutofit/>
          </a:bodyPr>
          <a:lstStyle/>
          <a:p>
            <a:r>
              <a:rPr lang="en-US" sz="4400" dirty="0"/>
              <a:t>APEX on Recombination studies at </a:t>
            </a:r>
            <a:r>
              <a:rPr lang="en-US" sz="4400" dirty="0" err="1"/>
              <a:t>LEReC</a:t>
            </a:r>
            <a:r>
              <a:rPr lang="en-US" sz="4400" dirty="0"/>
              <a:t> </a:t>
            </a:r>
            <a:endParaRPr lang="en-US" sz="4400" u="sng" dirty="0"/>
          </a:p>
        </p:txBody>
      </p:sp>
      <p:sp>
        <p:nvSpPr>
          <p:cNvPr id="3" name="Subtitle 2">
            <a:extLst>
              <a:ext uri="{FF2B5EF4-FFF2-40B4-BE49-F238E27FC236}">
                <a16:creationId xmlns:a16="http://schemas.microsoft.com/office/drawing/2014/main" id="{FD07A791-36A2-5445-AAF8-954711ED30D2}"/>
              </a:ext>
            </a:extLst>
          </p:cNvPr>
          <p:cNvSpPr>
            <a:spLocks noGrp="1"/>
          </p:cNvSpPr>
          <p:nvPr>
            <p:ph type="subTitle" idx="1"/>
          </p:nvPr>
        </p:nvSpPr>
        <p:spPr>
          <a:xfrm>
            <a:off x="117470" y="2469969"/>
            <a:ext cx="11730445" cy="959031"/>
          </a:xfrm>
        </p:spPr>
        <p:txBody>
          <a:bodyPr>
            <a:normAutofit fontScale="92500" lnSpcReduction="20000"/>
          </a:bodyPr>
          <a:lstStyle/>
          <a:p>
            <a:r>
              <a:rPr lang="en-US" sz="3200" dirty="0"/>
              <a:t>D. </a:t>
            </a:r>
            <a:r>
              <a:rPr lang="en-US" sz="3200" dirty="0" err="1"/>
              <a:t>Kayran</a:t>
            </a:r>
            <a:r>
              <a:rPr lang="en-US" sz="3200" dirty="0"/>
              <a:t>, A. Drees, A. </a:t>
            </a:r>
            <a:r>
              <a:rPr lang="en-US" sz="3200" dirty="0" err="1"/>
              <a:t>Fedotov</a:t>
            </a:r>
            <a:r>
              <a:rPr lang="en-US" sz="3200" dirty="0"/>
              <a:t>, </a:t>
            </a:r>
            <a:r>
              <a:rPr lang="en-US" sz="3200" dirty="0" err="1"/>
              <a:t>P.Harvey</a:t>
            </a:r>
            <a:r>
              <a:rPr lang="en-US" sz="3200" dirty="0"/>
              <a:t>, R. </a:t>
            </a:r>
            <a:r>
              <a:rPr lang="en-US" sz="3200" dirty="0" err="1"/>
              <a:t>Hulsart</a:t>
            </a:r>
            <a:r>
              <a:rPr lang="en-US" sz="3200" dirty="0"/>
              <a:t> , A. </a:t>
            </a:r>
            <a:r>
              <a:rPr lang="en-US" sz="3200" dirty="0" err="1"/>
              <a:t>Marusic</a:t>
            </a:r>
            <a:r>
              <a:rPr lang="en-US" sz="3200" dirty="0"/>
              <a:t>, </a:t>
            </a:r>
          </a:p>
          <a:p>
            <a:r>
              <a:rPr lang="en-US" sz="3200" dirty="0"/>
              <a:t>P. </a:t>
            </a:r>
            <a:r>
              <a:rPr lang="en-US" sz="3200" dirty="0" err="1"/>
              <a:t>Thieberger</a:t>
            </a:r>
            <a:r>
              <a:rPr lang="en-US" sz="3200" dirty="0"/>
              <a:t>, S. </a:t>
            </a:r>
            <a:r>
              <a:rPr lang="en-US" sz="3200" dirty="0" err="1"/>
              <a:t>Seletskiy</a:t>
            </a:r>
            <a:r>
              <a:rPr lang="en-US" sz="3200" dirty="0"/>
              <a:t> and others.</a:t>
            </a:r>
          </a:p>
        </p:txBody>
      </p:sp>
      <p:sp>
        <p:nvSpPr>
          <p:cNvPr id="6" name="TextBox 5">
            <a:extLst>
              <a:ext uri="{FF2B5EF4-FFF2-40B4-BE49-F238E27FC236}">
                <a16:creationId xmlns:a16="http://schemas.microsoft.com/office/drawing/2014/main" id="{5652442A-7465-5247-9C5D-20EF0C83F8EF}"/>
              </a:ext>
            </a:extLst>
          </p:cNvPr>
          <p:cNvSpPr txBox="1"/>
          <p:nvPr/>
        </p:nvSpPr>
        <p:spPr>
          <a:xfrm>
            <a:off x="3489911" y="4925504"/>
            <a:ext cx="5212177" cy="830997"/>
          </a:xfrm>
          <a:prstGeom prst="rect">
            <a:avLst/>
          </a:prstGeom>
          <a:noFill/>
        </p:spPr>
        <p:txBody>
          <a:bodyPr wrap="square" rtlCol="0">
            <a:spAutoFit/>
          </a:bodyPr>
          <a:lstStyle/>
          <a:p>
            <a:pPr algn="ctr"/>
            <a:r>
              <a:rPr lang="en-US" sz="2400" dirty="0"/>
              <a:t>APEX workshop,  Nov 9, 2021</a:t>
            </a:r>
          </a:p>
          <a:p>
            <a:pPr algn="ctr"/>
            <a:r>
              <a:rPr lang="en-US" sz="2400" dirty="0"/>
              <a:t>BNL</a:t>
            </a:r>
          </a:p>
        </p:txBody>
      </p:sp>
    </p:spTree>
    <p:extLst>
      <p:ext uri="{BB962C8B-B14F-4D97-AF65-F5344CB8AC3E}">
        <p14:creationId xmlns:p14="http://schemas.microsoft.com/office/powerpoint/2010/main" val="3871410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E003B-9B7C-1647-86CB-B26C0AE212F9}"/>
              </a:ext>
            </a:extLst>
          </p:cNvPr>
          <p:cNvSpPr>
            <a:spLocks noGrp="1"/>
          </p:cNvSpPr>
          <p:nvPr>
            <p:ph type="title"/>
          </p:nvPr>
        </p:nvSpPr>
        <p:spPr>
          <a:xfrm>
            <a:off x="176049" y="49787"/>
            <a:ext cx="10560268" cy="1016806"/>
          </a:xfrm>
        </p:spPr>
        <p:txBody>
          <a:bodyPr/>
          <a:lstStyle/>
          <a:p>
            <a:r>
              <a:rPr lang="en-US" dirty="0"/>
              <a:t>Bunch by bunch recombination loss signal </a:t>
            </a:r>
          </a:p>
        </p:txBody>
      </p:sp>
      <p:sp>
        <p:nvSpPr>
          <p:cNvPr id="4" name="TextBox 3">
            <a:extLst>
              <a:ext uri="{FF2B5EF4-FFF2-40B4-BE49-F238E27FC236}">
                <a16:creationId xmlns:a16="http://schemas.microsoft.com/office/drawing/2014/main" id="{18BC9829-9F64-CF43-971F-4F664C17EA7E}"/>
              </a:ext>
            </a:extLst>
          </p:cNvPr>
          <p:cNvSpPr txBox="1"/>
          <p:nvPr/>
        </p:nvSpPr>
        <p:spPr>
          <a:xfrm>
            <a:off x="243053" y="974355"/>
            <a:ext cx="3216165" cy="523220"/>
          </a:xfrm>
          <a:prstGeom prst="rect">
            <a:avLst/>
          </a:prstGeom>
          <a:noFill/>
        </p:spPr>
        <p:txBody>
          <a:bodyPr wrap="square" rtlCol="0">
            <a:spAutoFit/>
          </a:bodyPr>
          <a:lstStyle/>
          <a:p>
            <a:r>
              <a:rPr lang="en-US" sz="2800" dirty="0"/>
              <a:t>Without local  bump </a:t>
            </a:r>
          </a:p>
        </p:txBody>
      </p:sp>
      <p:pic>
        <p:nvPicPr>
          <p:cNvPr id="2052" name="Picture 4">
            <a:extLst>
              <a:ext uri="{FF2B5EF4-FFF2-40B4-BE49-F238E27FC236}">
                <a16:creationId xmlns:a16="http://schemas.microsoft.com/office/drawing/2014/main" id="{78F22B9F-95AE-F445-A8E5-AF1BBBCFBD05}"/>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388552" y="1375349"/>
            <a:ext cx="3048331" cy="316085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C279F6E5-943E-B349-8866-C482ADD0882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3956" y="4511934"/>
            <a:ext cx="2934357" cy="226765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2238F03-04D7-ED48-ADE1-60C995C6FC61}"/>
              </a:ext>
            </a:extLst>
          </p:cNvPr>
          <p:cNvSpPr txBox="1"/>
          <p:nvPr/>
        </p:nvSpPr>
        <p:spPr>
          <a:xfrm>
            <a:off x="6595835" y="784728"/>
            <a:ext cx="3216165" cy="523220"/>
          </a:xfrm>
          <a:prstGeom prst="rect">
            <a:avLst/>
          </a:prstGeom>
          <a:noFill/>
        </p:spPr>
        <p:txBody>
          <a:bodyPr wrap="square" rtlCol="0">
            <a:spAutoFit/>
          </a:bodyPr>
          <a:lstStyle/>
          <a:p>
            <a:r>
              <a:rPr lang="en-US" sz="2800" dirty="0"/>
              <a:t>With local  bump </a:t>
            </a:r>
          </a:p>
        </p:txBody>
      </p:sp>
      <p:pic>
        <p:nvPicPr>
          <p:cNvPr id="2056" name="Picture 8">
            <a:extLst>
              <a:ext uri="{FF2B5EF4-FFF2-40B4-BE49-F238E27FC236}">
                <a16:creationId xmlns:a16="http://schemas.microsoft.com/office/drawing/2014/main" id="{CCFDC9EE-6FB9-8943-A423-08DAD7A0A68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73314" y="1171178"/>
            <a:ext cx="3467510" cy="296697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22F8C298-4AF2-0740-B753-397D7EB8ED8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780076" y="4152035"/>
            <a:ext cx="3467510" cy="26796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973324A-9295-0B4D-80CA-C091DC75CD4C}"/>
              </a:ext>
            </a:extLst>
          </p:cNvPr>
          <p:cNvSpPr txBox="1"/>
          <p:nvPr/>
        </p:nvSpPr>
        <p:spPr>
          <a:xfrm>
            <a:off x="4399958" y="5276430"/>
            <a:ext cx="1828800" cy="369332"/>
          </a:xfrm>
          <a:prstGeom prst="rect">
            <a:avLst/>
          </a:prstGeom>
          <a:noFill/>
        </p:spPr>
        <p:txBody>
          <a:bodyPr wrap="square" rtlCol="0">
            <a:spAutoFit/>
          </a:bodyPr>
          <a:lstStyle/>
          <a:p>
            <a:r>
              <a:rPr lang="en-US" dirty="0"/>
              <a:t>WCM profiles</a:t>
            </a:r>
          </a:p>
        </p:txBody>
      </p:sp>
      <p:sp>
        <p:nvSpPr>
          <p:cNvPr id="7" name="TextBox 6">
            <a:extLst>
              <a:ext uri="{FF2B5EF4-FFF2-40B4-BE49-F238E27FC236}">
                <a16:creationId xmlns:a16="http://schemas.microsoft.com/office/drawing/2014/main" id="{444AF991-1D2F-CF4A-9F5E-B3671F242A6C}"/>
              </a:ext>
            </a:extLst>
          </p:cNvPr>
          <p:cNvSpPr txBox="1"/>
          <p:nvPr/>
        </p:nvSpPr>
        <p:spPr>
          <a:xfrm>
            <a:off x="3885951" y="2632942"/>
            <a:ext cx="2709882" cy="369332"/>
          </a:xfrm>
          <a:prstGeom prst="rect">
            <a:avLst/>
          </a:prstGeom>
          <a:noFill/>
        </p:spPr>
        <p:txBody>
          <a:bodyPr wrap="square" rtlCol="0">
            <a:spAutoFit/>
          </a:bodyPr>
          <a:lstStyle/>
          <a:p>
            <a:r>
              <a:rPr lang="en-US" dirty="0"/>
              <a:t>Non interacted bunch #1</a:t>
            </a:r>
          </a:p>
        </p:txBody>
      </p:sp>
      <p:cxnSp>
        <p:nvCxnSpPr>
          <p:cNvPr id="10" name="Straight Arrow Connector 9">
            <a:extLst>
              <a:ext uri="{FF2B5EF4-FFF2-40B4-BE49-F238E27FC236}">
                <a16:creationId xmlns:a16="http://schemas.microsoft.com/office/drawing/2014/main" id="{E7990D6B-0835-5A4D-BD23-CE6A93804B38}"/>
              </a:ext>
            </a:extLst>
          </p:cNvPr>
          <p:cNvCxnSpPr>
            <a:cxnSpLocks/>
          </p:cNvCxnSpPr>
          <p:nvPr/>
        </p:nvCxnSpPr>
        <p:spPr>
          <a:xfrm>
            <a:off x="6369269" y="2817608"/>
            <a:ext cx="941134" cy="308680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2CD33F6-4F12-3C45-AAE3-7D6861AC1EAB}"/>
              </a:ext>
            </a:extLst>
          </p:cNvPr>
          <p:cNvCxnSpPr>
            <a:cxnSpLocks/>
          </p:cNvCxnSpPr>
          <p:nvPr/>
        </p:nvCxnSpPr>
        <p:spPr>
          <a:xfrm>
            <a:off x="6369269" y="2817608"/>
            <a:ext cx="941134" cy="57959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A36214C-DAC4-7D40-AEC4-C8A92996DD45}"/>
              </a:ext>
            </a:extLst>
          </p:cNvPr>
          <p:cNvSpPr txBox="1"/>
          <p:nvPr/>
        </p:nvSpPr>
        <p:spPr>
          <a:xfrm>
            <a:off x="9037120" y="1179507"/>
            <a:ext cx="3085556" cy="646331"/>
          </a:xfrm>
          <a:prstGeom prst="rect">
            <a:avLst/>
          </a:prstGeom>
          <a:noFill/>
        </p:spPr>
        <p:txBody>
          <a:bodyPr wrap="square" rtlCol="0">
            <a:spAutoFit/>
          </a:bodyPr>
          <a:lstStyle/>
          <a:p>
            <a:r>
              <a:rPr lang="en-US" dirty="0"/>
              <a:t>Overlapped with optimized energy e-bunch </a:t>
            </a:r>
          </a:p>
        </p:txBody>
      </p:sp>
      <p:cxnSp>
        <p:nvCxnSpPr>
          <p:cNvPr id="14" name="Straight Arrow Connector 13">
            <a:extLst>
              <a:ext uri="{FF2B5EF4-FFF2-40B4-BE49-F238E27FC236}">
                <a16:creationId xmlns:a16="http://schemas.microsoft.com/office/drawing/2014/main" id="{8B7F2969-CCEE-0540-BBC0-C53B3464BA59}"/>
              </a:ext>
            </a:extLst>
          </p:cNvPr>
          <p:cNvCxnSpPr>
            <a:cxnSpLocks/>
          </p:cNvCxnSpPr>
          <p:nvPr/>
        </p:nvCxnSpPr>
        <p:spPr>
          <a:xfrm flipH="1">
            <a:off x="8507069" y="1622766"/>
            <a:ext cx="530051"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358CA7A-A1C7-C34E-8F71-CD17123532EA}"/>
              </a:ext>
            </a:extLst>
          </p:cNvPr>
          <p:cNvSpPr txBox="1"/>
          <p:nvPr/>
        </p:nvSpPr>
        <p:spPr>
          <a:xfrm>
            <a:off x="9519744" y="2206921"/>
            <a:ext cx="1455683" cy="369332"/>
          </a:xfrm>
          <a:prstGeom prst="rect">
            <a:avLst/>
          </a:prstGeom>
          <a:noFill/>
        </p:spPr>
        <p:txBody>
          <a:bodyPr wrap="square" rtlCol="0">
            <a:spAutoFit/>
          </a:bodyPr>
          <a:lstStyle/>
          <a:p>
            <a:r>
              <a:rPr lang="en-US" dirty="0" err="1"/>
              <a:t>dE</a:t>
            </a:r>
            <a:r>
              <a:rPr lang="en-US" dirty="0"/>
              <a:t>/E=-9e-4</a:t>
            </a:r>
          </a:p>
        </p:txBody>
      </p:sp>
      <p:sp>
        <p:nvSpPr>
          <p:cNvPr id="21" name="TextBox 20">
            <a:extLst>
              <a:ext uri="{FF2B5EF4-FFF2-40B4-BE49-F238E27FC236}">
                <a16:creationId xmlns:a16="http://schemas.microsoft.com/office/drawing/2014/main" id="{DCD60C20-E849-A143-A5D5-DF3220A1483A}"/>
              </a:ext>
            </a:extLst>
          </p:cNvPr>
          <p:cNvSpPr txBox="1"/>
          <p:nvPr/>
        </p:nvSpPr>
        <p:spPr>
          <a:xfrm>
            <a:off x="6912350" y="2076663"/>
            <a:ext cx="1455683" cy="369332"/>
          </a:xfrm>
          <a:prstGeom prst="rect">
            <a:avLst/>
          </a:prstGeom>
          <a:noFill/>
        </p:spPr>
        <p:txBody>
          <a:bodyPr wrap="square" rtlCol="0">
            <a:spAutoFit/>
          </a:bodyPr>
          <a:lstStyle/>
          <a:p>
            <a:r>
              <a:rPr lang="en-US" dirty="0" err="1"/>
              <a:t>dE</a:t>
            </a:r>
            <a:r>
              <a:rPr lang="en-US" dirty="0"/>
              <a:t>/E=9e-4</a:t>
            </a:r>
          </a:p>
        </p:txBody>
      </p:sp>
      <p:cxnSp>
        <p:nvCxnSpPr>
          <p:cNvPr id="23" name="Straight Arrow Connector 22">
            <a:extLst>
              <a:ext uri="{FF2B5EF4-FFF2-40B4-BE49-F238E27FC236}">
                <a16:creationId xmlns:a16="http://schemas.microsoft.com/office/drawing/2014/main" id="{69CD4F1F-EC09-8C4E-A087-E0C63A03F81C}"/>
              </a:ext>
            </a:extLst>
          </p:cNvPr>
          <p:cNvCxnSpPr>
            <a:cxnSpLocks/>
            <a:stCxn id="12" idx="1"/>
          </p:cNvCxnSpPr>
          <p:nvPr/>
        </p:nvCxnSpPr>
        <p:spPr>
          <a:xfrm flipH="1">
            <a:off x="8849534" y="2391587"/>
            <a:ext cx="670210" cy="18466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E614DE2-A9A4-974B-827C-F88A97DB933C}"/>
              </a:ext>
            </a:extLst>
          </p:cNvPr>
          <p:cNvCxnSpPr>
            <a:cxnSpLocks/>
          </p:cNvCxnSpPr>
          <p:nvPr/>
        </p:nvCxnSpPr>
        <p:spPr>
          <a:xfrm>
            <a:off x="7725938" y="2483920"/>
            <a:ext cx="190286" cy="53888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F22D5790-0587-DE42-AC7B-9635EBA3A6B3}"/>
              </a:ext>
            </a:extLst>
          </p:cNvPr>
          <p:cNvSpPr/>
          <p:nvPr/>
        </p:nvSpPr>
        <p:spPr>
          <a:xfrm>
            <a:off x="3541221" y="1249603"/>
            <a:ext cx="3216166" cy="1200329"/>
          </a:xfrm>
          <a:prstGeom prst="rect">
            <a:avLst/>
          </a:prstGeom>
          <a:ln w="28575">
            <a:solidFill>
              <a:srgbClr val="FF0000"/>
            </a:solidFill>
          </a:ln>
        </p:spPr>
        <p:txBody>
          <a:bodyPr wrap="square">
            <a:spAutoFit/>
          </a:bodyPr>
          <a:lstStyle/>
          <a:p>
            <a:r>
              <a:rPr lang="en-US" dirty="0"/>
              <a:t>Local bump (8.5mm at yo1-bh14)  helped to increase recombination signal/noise level significantly</a:t>
            </a:r>
          </a:p>
        </p:txBody>
      </p:sp>
      <p:cxnSp>
        <p:nvCxnSpPr>
          <p:cNvPr id="31" name="Straight Arrow Connector 30">
            <a:extLst>
              <a:ext uri="{FF2B5EF4-FFF2-40B4-BE49-F238E27FC236}">
                <a16:creationId xmlns:a16="http://schemas.microsoft.com/office/drawing/2014/main" id="{CD9AE31F-33C5-8B49-BDCB-84236A7C7B27}"/>
              </a:ext>
            </a:extLst>
          </p:cNvPr>
          <p:cNvCxnSpPr/>
          <p:nvPr/>
        </p:nvCxnSpPr>
        <p:spPr>
          <a:xfrm flipH="1">
            <a:off x="743919" y="3022807"/>
            <a:ext cx="3693471" cy="5163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853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0AF74-CA1C-5746-92CA-03AC2759FC16}"/>
              </a:ext>
            </a:extLst>
          </p:cNvPr>
          <p:cNvSpPr>
            <a:spLocks noGrp="1"/>
          </p:cNvSpPr>
          <p:nvPr>
            <p:ph type="title"/>
          </p:nvPr>
        </p:nvSpPr>
        <p:spPr>
          <a:xfrm>
            <a:off x="109330" y="79026"/>
            <a:ext cx="11565835" cy="664971"/>
          </a:xfrm>
        </p:spPr>
        <p:txBody>
          <a:bodyPr>
            <a:normAutofit fontScale="90000"/>
          </a:bodyPr>
          <a:lstStyle/>
          <a:p>
            <a:r>
              <a:rPr lang="en-US" dirty="0"/>
              <a:t>APEX June 24</a:t>
            </a:r>
          </a:p>
        </p:txBody>
      </p:sp>
      <p:pic>
        <p:nvPicPr>
          <p:cNvPr id="3074" name="Picture 2">
            <a:extLst>
              <a:ext uri="{FF2B5EF4-FFF2-40B4-BE49-F238E27FC236}">
                <a16:creationId xmlns:a16="http://schemas.microsoft.com/office/drawing/2014/main" id="{2B03DA9D-38D0-7742-AF22-C52B1D6AE7A6}"/>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296230" y="2802411"/>
            <a:ext cx="4355283" cy="397656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98805792-F525-5345-80D8-7D1BC969FB0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00589" y="2872060"/>
            <a:ext cx="4892893" cy="391069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D4D2634-C4FD-B34C-8CF6-9E8B697FF0C6}"/>
              </a:ext>
            </a:extLst>
          </p:cNvPr>
          <p:cNvSpPr/>
          <p:nvPr/>
        </p:nvSpPr>
        <p:spPr>
          <a:xfrm>
            <a:off x="109330" y="759123"/>
            <a:ext cx="11923644" cy="1613015"/>
          </a:xfrm>
          <a:prstGeom prst="rect">
            <a:avLst/>
          </a:prstGeom>
        </p:spPr>
        <p:txBody>
          <a:bodyPr wrap="square">
            <a:spAutoFit/>
          </a:bodyPr>
          <a:lstStyle/>
          <a:p>
            <a:r>
              <a:rPr lang="en-US" sz="2400" dirty="0"/>
              <a:t>We used regular RHIC lattice with local bump:</a:t>
            </a:r>
          </a:p>
          <a:p>
            <a:pPr lvl="1"/>
            <a:r>
              <a:rPr lang="en-US" sz="2400" dirty="0"/>
              <a:t>12 bunches per store with  intensity 0.4-1.5e9 per bunch</a:t>
            </a:r>
          </a:p>
          <a:p>
            <a:r>
              <a:rPr lang="en-US" sz="2400" dirty="0"/>
              <a:t>For </a:t>
            </a:r>
            <a:r>
              <a:rPr lang="en-US" sz="2400" dirty="0" err="1"/>
              <a:t>LEReC</a:t>
            </a:r>
            <a:r>
              <a:rPr lang="en-US" sz="2400" dirty="0"/>
              <a:t> we used regular 10 MBs with 1.3 </a:t>
            </a:r>
            <a:r>
              <a:rPr lang="en-US" sz="2400" dirty="0" err="1"/>
              <a:t>nC</a:t>
            </a:r>
            <a:r>
              <a:rPr lang="en-US" sz="2400" dirty="0"/>
              <a:t> per MB</a:t>
            </a:r>
          </a:p>
          <a:p>
            <a:pPr lvl="1"/>
            <a:r>
              <a:rPr lang="en-US" sz="2400" dirty="0"/>
              <a:t>beam loading ~2 keV per MB </a:t>
            </a:r>
          </a:p>
        </p:txBody>
      </p:sp>
      <p:sp>
        <p:nvSpPr>
          <p:cNvPr id="8" name="TextBox 7">
            <a:extLst>
              <a:ext uri="{FF2B5EF4-FFF2-40B4-BE49-F238E27FC236}">
                <a16:creationId xmlns:a16="http://schemas.microsoft.com/office/drawing/2014/main" id="{FD55E02B-7B7E-4F4E-8D20-BC57C684BBE4}"/>
              </a:ext>
            </a:extLst>
          </p:cNvPr>
          <p:cNvSpPr txBox="1"/>
          <p:nvPr/>
        </p:nvSpPr>
        <p:spPr>
          <a:xfrm>
            <a:off x="6110858" y="2227227"/>
            <a:ext cx="3420490" cy="369332"/>
          </a:xfrm>
          <a:prstGeom prst="rect">
            <a:avLst/>
          </a:prstGeom>
          <a:noFill/>
        </p:spPr>
        <p:txBody>
          <a:bodyPr wrap="square" rtlCol="0">
            <a:spAutoFit/>
          </a:bodyPr>
          <a:lstStyle/>
          <a:p>
            <a:r>
              <a:rPr lang="en-US" dirty="0"/>
              <a:t>Non interacted bunch #1, #12</a:t>
            </a:r>
          </a:p>
        </p:txBody>
      </p:sp>
      <p:cxnSp>
        <p:nvCxnSpPr>
          <p:cNvPr id="9" name="Straight Arrow Connector 8">
            <a:extLst>
              <a:ext uri="{FF2B5EF4-FFF2-40B4-BE49-F238E27FC236}">
                <a16:creationId xmlns:a16="http://schemas.microsoft.com/office/drawing/2014/main" id="{644DE7F8-937C-534F-98A6-1D38C0B4037C}"/>
              </a:ext>
            </a:extLst>
          </p:cNvPr>
          <p:cNvCxnSpPr>
            <a:cxnSpLocks/>
          </p:cNvCxnSpPr>
          <p:nvPr/>
        </p:nvCxnSpPr>
        <p:spPr>
          <a:xfrm flipH="1">
            <a:off x="6838122" y="2556804"/>
            <a:ext cx="1806028" cy="24657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41DE9F8-8E1D-EB44-80D4-7908B30B4622}"/>
              </a:ext>
            </a:extLst>
          </p:cNvPr>
          <p:cNvCxnSpPr>
            <a:cxnSpLocks/>
          </p:cNvCxnSpPr>
          <p:nvPr/>
        </p:nvCxnSpPr>
        <p:spPr>
          <a:xfrm>
            <a:off x="8644150" y="2556804"/>
            <a:ext cx="1614462" cy="24657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60354C7-2290-FB49-AE50-3D631C6B876A}"/>
              </a:ext>
            </a:extLst>
          </p:cNvPr>
          <p:cNvSpPr txBox="1"/>
          <p:nvPr/>
        </p:nvSpPr>
        <p:spPr>
          <a:xfrm>
            <a:off x="1165637" y="3021568"/>
            <a:ext cx="3420490" cy="369332"/>
          </a:xfrm>
          <a:prstGeom prst="rect">
            <a:avLst/>
          </a:prstGeom>
          <a:noFill/>
        </p:spPr>
        <p:txBody>
          <a:bodyPr wrap="square" rtlCol="0">
            <a:spAutoFit/>
          </a:bodyPr>
          <a:lstStyle/>
          <a:p>
            <a:r>
              <a:rPr lang="en-US" dirty="0"/>
              <a:t>Non interacted bunch #1, #12</a:t>
            </a:r>
          </a:p>
        </p:txBody>
      </p:sp>
      <p:cxnSp>
        <p:nvCxnSpPr>
          <p:cNvPr id="21" name="Straight Arrow Connector 20">
            <a:extLst>
              <a:ext uri="{FF2B5EF4-FFF2-40B4-BE49-F238E27FC236}">
                <a16:creationId xmlns:a16="http://schemas.microsoft.com/office/drawing/2014/main" id="{9D226C26-6121-7B48-BCFE-227DD3A6F7FD}"/>
              </a:ext>
            </a:extLst>
          </p:cNvPr>
          <p:cNvCxnSpPr>
            <a:cxnSpLocks/>
          </p:cNvCxnSpPr>
          <p:nvPr/>
        </p:nvCxnSpPr>
        <p:spPr>
          <a:xfrm flipH="1">
            <a:off x="901148" y="3429000"/>
            <a:ext cx="2135903" cy="25858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42B072A-558D-2042-B2D0-6C84564EE1DB}"/>
              </a:ext>
            </a:extLst>
          </p:cNvPr>
          <p:cNvCxnSpPr>
            <a:cxnSpLocks/>
          </p:cNvCxnSpPr>
          <p:nvPr/>
        </p:nvCxnSpPr>
        <p:spPr>
          <a:xfrm>
            <a:off x="3037051" y="3429000"/>
            <a:ext cx="1177140" cy="25477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F38DCD5-88C0-C94B-87D7-6A59B8A880F4}"/>
              </a:ext>
            </a:extLst>
          </p:cNvPr>
          <p:cNvSpPr txBox="1"/>
          <p:nvPr/>
        </p:nvSpPr>
        <p:spPr>
          <a:xfrm>
            <a:off x="4563946" y="5502823"/>
            <a:ext cx="1974574" cy="646331"/>
          </a:xfrm>
          <a:prstGeom prst="rect">
            <a:avLst/>
          </a:prstGeom>
          <a:noFill/>
        </p:spPr>
        <p:txBody>
          <a:bodyPr wrap="square" rtlCol="0">
            <a:spAutoFit/>
          </a:bodyPr>
          <a:lstStyle/>
          <a:p>
            <a:r>
              <a:rPr lang="en-US" dirty="0"/>
              <a:t>Overlapped with Optimized energy</a:t>
            </a:r>
          </a:p>
        </p:txBody>
      </p:sp>
      <p:cxnSp>
        <p:nvCxnSpPr>
          <p:cNvPr id="28" name="Straight Arrow Connector 27">
            <a:extLst>
              <a:ext uri="{FF2B5EF4-FFF2-40B4-BE49-F238E27FC236}">
                <a16:creationId xmlns:a16="http://schemas.microsoft.com/office/drawing/2014/main" id="{4233EE5E-4909-4F45-AF60-AD790E57865B}"/>
              </a:ext>
            </a:extLst>
          </p:cNvPr>
          <p:cNvCxnSpPr>
            <a:cxnSpLocks/>
            <a:stCxn id="26" idx="0"/>
          </p:cNvCxnSpPr>
          <p:nvPr/>
        </p:nvCxnSpPr>
        <p:spPr>
          <a:xfrm flipH="1" flipV="1">
            <a:off x="2032781" y="4758499"/>
            <a:ext cx="3518452" cy="7443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BFE1773-C30C-8C49-9ADA-9F297A4D34F4}"/>
              </a:ext>
            </a:extLst>
          </p:cNvPr>
          <p:cNvCxnSpPr>
            <a:cxnSpLocks/>
            <a:stCxn id="26" idx="0"/>
          </p:cNvCxnSpPr>
          <p:nvPr/>
        </p:nvCxnSpPr>
        <p:spPr>
          <a:xfrm flipV="1">
            <a:off x="5551233" y="4915525"/>
            <a:ext cx="2431774" cy="5872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2D86520-CD2A-EC4B-9B0B-70C21451160B}"/>
              </a:ext>
            </a:extLst>
          </p:cNvPr>
          <p:cNvSpPr txBox="1"/>
          <p:nvPr/>
        </p:nvSpPr>
        <p:spPr>
          <a:xfrm>
            <a:off x="955430" y="6187254"/>
            <a:ext cx="2980414" cy="369332"/>
          </a:xfrm>
          <a:prstGeom prst="rect">
            <a:avLst/>
          </a:prstGeom>
          <a:noFill/>
        </p:spPr>
        <p:txBody>
          <a:bodyPr wrap="square" rtlCol="0">
            <a:spAutoFit/>
          </a:bodyPr>
          <a:lstStyle/>
          <a:p>
            <a:r>
              <a:rPr lang="en-US" dirty="0"/>
              <a:t>Recombination monitor signal </a:t>
            </a:r>
          </a:p>
        </p:txBody>
      </p:sp>
      <p:sp>
        <p:nvSpPr>
          <p:cNvPr id="16" name="TextBox 15">
            <a:extLst>
              <a:ext uri="{FF2B5EF4-FFF2-40B4-BE49-F238E27FC236}">
                <a16:creationId xmlns:a16="http://schemas.microsoft.com/office/drawing/2014/main" id="{46BEB7D3-03B1-B846-928B-D8E74379D470}"/>
              </a:ext>
            </a:extLst>
          </p:cNvPr>
          <p:cNvSpPr txBox="1"/>
          <p:nvPr/>
        </p:nvSpPr>
        <p:spPr>
          <a:xfrm>
            <a:off x="8632363" y="5604534"/>
            <a:ext cx="2218225" cy="369332"/>
          </a:xfrm>
          <a:prstGeom prst="rect">
            <a:avLst/>
          </a:prstGeom>
          <a:noFill/>
        </p:spPr>
        <p:txBody>
          <a:bodyPr wrap="square" rtlCol="0">
            <a:spAutoFit/>
          </a:bodyPr>
          <a:lstStyle/>
          <a:p>
            <a:r>
              <a:rPr lang="en-US" dirty="0"/>
              <a:t>WCM  signal </a:t>
            </a:r>
          </a:p>
        </p:txBody>
      </p:sp>
    </p:spTree>
    <p:extLst>
      <p:ext uri="{BB962C8B-B14F-4D97-AF65-F5344CB8AC3E}">
        <p14:creationId xmlns:p14="http://schemas.microsoft.com/office/powerpoint/2010/main" val="724895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01F3A-3DFA-644A-91A5-3CEBDBD64A1E}"/>
              </a:ext>
            </a:extLst>
          </p:cNvPr>
          <p:cNvSpPr>
            <a:spLocks noGrp="1"/>
          </p:cNvSpPr>
          <p:nvPr>
            <p:ph type="title"/>
          </p:nvPr>
        </p:nvSpPr>
        <p:spPr>
          <a:xfrm>
            <a:off x="194442" y="-254057"/>
            <a:ext cx="11393557" cy="1325563"/>
          </a:xfrm>
        </p:spPr>
        <p:txBody>
          <a:bodyPr/>
          <a:lstStyle/>
          <a:p>
            <a:r>
              <a:rPr lang="en-US" dirty="0"/>
              <a:t>Small steps energy scan ~200eV (</a:t>
            </a:r>
            <a:r>
              <a:rPr lang="en-US" dirty="0" err="1"/>
              <a:t>dE</a:t>
            </a:r>
            <a:r>
              <a:rPr lang="en-US" dirty="0"/>
              <a:t>/E=1e-4)</a:t>
            </a:r>
          </a:p>
        </p:txBody>
      </p:sp>
      <p:pic>
        <p:nvPicPr>
          <p:cNvPr id="5122" name="Picture 2">
            <a:extLst>
              <a:ext uri="{FF2B5EF4-FFF2-40B4-BE49-F238E27FC236}">
                <a16:creationId xmlns:a16="http://schemas.microsoft.com/office/drawing/2014/main" id="{09298144-AC1F-B240-B4AA-D73246E1188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839260" y="584709"/>
            <a:ext cx="4158298" cy="339867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A979F901-320D-8A48-8057-C5204C04727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00697" y="661794"/>
            <a:ext cx="3969671" cy="324450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ECB285DE-746D-1C44-AF32-D99F41AD84E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296" y="661794"/>
            <a:ext cx="3806255" cy="311094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a:extLst>
              <a:ext uri="{FF2B5EF4-FFF2-40B4-BE49-F238E27FC236}">
                <a16:creationId xmlns:a16="http://schemas.microsoft.com/office/drawing/2014/main" id="{E8E30390-91F8-044B-AABA-8BE60561074A}"/>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049942" y="3772734"/>
            <a:ext cx="4078723" cy="3333633"/>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a:extLst>
              <a:ext uri="{FF2B5EF4-FFF2-40B4-BE49-F238E27FC236}">
                <a16:creationId xmlns:a16="http://schemas.microsoft.com/office/drawing/2014/main" id="{05401845-0DF0-0642-A346-1E70995E349E}"/>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812071" y="3634761"/>
            <a:ext cx="4158297" cy="3398671"/>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a:extLst>
              <a:ext uri="{FF2B5EF4-FFF2-40B4-BE49-F238E27FC236}">
                <a16:creationId xmlns:a16="http://schemas.microsoft.com/office/drawing/2014/main" id="{0AB5C3D5-4F0E-3E43-BF3B-EECCC54CCD3C}"/>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3609" y="3686271"/>
            <a:ext cx="4032250" cy="32956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128AFC7-1867-5047-AD0F-A0D88278BAE1}"/>
              </a:ext>
            </a:extLst>
          </p:cNvPr>
          <p:cNvSpPr txBox="1"/>
          <p:nvPr/>
        </p:nvSpPr>
        <p:spPr>
          <a:xfrm>
            <a:off x="1970690" y="1618025"/>
            <a:ext cx="824713" cy="369332"/>
          </a:xfrm>
          <a:prstGeom prst="rect">
            <a:avLst/>
          </a:prstGeom>
          <a:noFill/>
        </p:spPr>
        <p:txBody>
          <a:bodyPr wrap="none" rtlCol="0">
            <a:spAutoFit/>
          </a:bodyPr>
          <a:lstStyle/>
          <a:p>
            <a:r>
              <a:rPr lang="en-US" dirty="0"/>
              <a:t>-800ev</a:t>
            </a:r>
          </a:p>
        </p:txBody>
      </p:sp>
      <p:sp>
        <p:nvSpPr>
          <p:cNvPr id="12" name="TextBox 11">
            <a:extLst>
              <a:ext uri="{FF2B5EF4-FFF2-40B4-BE49-F238E27FC236}">
                <a16:creationId xmlns:a16="http://schemas.microsoft.com/office/drawing/2014/main" id="{C6B4CA30-4A4F-CF4C-9F5B-C67D3DF1D0B3}"/>
              </a:ext>
            </a:extLst>
          </p:cNvPr>
          <p:cNvSpPr txBox="1"/>
          <p:nvPr/>
        </p:nvSpPr>
        <p:spPr>
          <a:xfrm>
            <a:off x="5891219" y="1451215"/>
            <a:ext cx="824713" cy="369332"/>
          </a:xfrm>
          <a:prstGeom prst="rect">
            <a:avLst/>
          </a:prstGeom>
          <a:noFill/>
        </p:spPr>
        <p:txBody>
          <a:bodyPr wrap="none" rtlCol="0">
            <a:spAutoFit/>
          </a:bodyPr>
          <a:lstStyle/>
          <a:p>
            <a:r>
              <a:rPr lang="en-US" dirty="0"/>
              <a:t>-400ev</a:t>
            </a:r>
          </a:p>
        </p:txBody>
      </p:sp>
      <p:sp>
        <p:nvSpPr>
          <p:cNvPr id="13" name="TextBox 12">
            <a:extLst>
              <a:ext uri="{FF2B5EF4-FFF2-40B4-BE49-F238E27FC236}">
                <a16:creationId xmlns:a16="http://schemas.microsoft.com/office/drawing/2014/main" id="{321B0DC3-B562-594A-B41A-A97714E35D26}"/>
              </a:ext>
            </a:extLst>
          </p:cNvPr>
          <p:cNvSpPr txBox="1"/>
          <p:nvPr/>
        </p:nvSpPr>
        <p:spPr>
          <a:xfrm>
            <a:off x="10089303" y="1433359"/>
            <a:ext cx="1325812" cy="369332"/>
          </a:xfrm>
          <a:prstGeom prst="rect">
            <a:avLst/>
          </a:prstGeom>
          <a:noFill/>
        </p:spPr>
        <p:txBody>
          <a:bodyPr wrap="none" rtlCol="0">
            <a:spAutoFit/>
          </a:bodyPr>
          <a:lstStyle/>
          <a:p>
            <a:r>
              <a:rPr lang="en-US" dirty="0"/>
              <a:t>Close to 0ev</a:t>
            </a:r>
          </a:p>
        </p:txBody>
      </p:sp>
      <p:sp>
        <p:nvSpPr>
          <p:cNvPr id="14" name="TextBox 13">
            <a:extLst>
              <a:ext uri="{FF2B5EF4-FFF2-40B4-BE49-F238E27FC236}">
                <a16:creationId xmlns:a16="http://schemas.microsoft.com/office/drawing/2014/main" id="{C4262E25-01D0-6E43-ADA4-9407F8F42AD1}"/>
              </a:ext>
            </a:extLst>
          </p:cNvPr>
          <p:cNvSpPr txBox="1"/>
          <p:nvPr/>
        </p:nvSpPr>
        <p:spPr>
          <a:xfrm>
            <a:off x="10609445" y="4452815"/>
            <a:ext cx="869597" cy="369332"/>
          </a:xfrm>
          <a:prstGeom prst="rect">
            <a:avLst/>
          </a:prstGeom>
          <a:noFill/>
        </p:spPr>
        <p:txBody>
          <a:bodyPr wrap="none" rtlCol="0">
            <a:spAutoFit/>
          </a:bodyPr>
          <a:lstStyle/>
          <a:p>
            <a:r>
              <a:rPr lang="en-US" dirty="0"/>
              <a:t>+400ev</a:t>
            </a:r>
          </a:p>
        </p:txBody>
      </p:sp>
      <p:sp>
        <p:nvSpPr>
          <p:cNvPr id="15" name="TextBox 14">
            <a:extLst>
              <a:ext uri="{FF2B5EF4-FFF2-40B4-BE49-F238E27FC236}">
                <a16:creationId xmlns:a16="http://schemas.microsoft.com/office/drawing/2014/main" id="{1E39DF5C-A097-5640-A029-DD4879B5F9B8}"/>
              </a:ext>
            </a:extLst>
          </p:cNvPr>
          <p:cNvSpPr txBox="1"/>
          <p:nvPr/>
        </p:nvSpPr>
        <p:spPr>
          <a:xfrm>
            <a:off x="5891219" y="4628738"/>
            <a:ext cx="869597" cy="369332"/>
          </a:xfrm>
          <a:prstGeom prst="rect">
            <a:avLst/>
          </a:prstGeom>
          <a:noFill/>
        </p:spPr>
        <p:txBody>
          <a:bodyPr wrap="none" rtlCol="0">
            <a:spAutoFit/>
          </a:bodyPr>
          <a:lstStyle/>
          <a:p>
            <a:r>
              <a:rPr lang="en-US" dirty="0"/>
              <a:t>+600ev</a:t>
            </a:r>
          </a:p>
        </p:txBody>
      </p:sp>
      <p:sp>
        <p:nvSpPr>
          <p:cNvPr id="16" name="TextBox 15">
            <a:extLst>
              <a:ext uri="{FF2B5EF4-FFF2-40B4-BE49-F238E27FC236}">
                <a16:creationId xmlns:a16="http://schemas.microsoft.com/office/drawing/2014/main" id="{403742D2-871F-884A-AB1A-422AD6C53D04}"/>
              </a:ext>
            </a:extLst>
          </p:cNvPr>
          <p:cNvSpPr txBox="1"/>
          <p:nvPr/>
        </p:nvSpPr>
        <p:spPr>
          <a:xfrm>
            <a:off x="1732922" y="4417456"/>
            <a:ext cx="869597" cy="369332"/>
          </a:xfrm>
          <a:prstGeom prst="rect">
            <a:avLst/>
          </a:prstGeom>
          <a:noFill/>
        </p:spPr>
        <p:txBody>
          <a:bodyPr wrap="none" rtlCol="0">
            <a:spAutoFit/>
          </a:bodyPr>
          <a:lstStyle/>
          <a:p>
            <a:r>
              <a:rPr lang="en-US" dirty="0"/>
              <a:t>+800ev</a:t>
            </a:r>
          </a:p>
        </p:txBody>
      </p:sp>
    </p:spTree>
    <p:extLst>
      <p:ext uri="{BB962C8B-B14F-4D97-AF65-F5344CB8AC3E}">
        <p14:creationId xmlns:p14="http://schemas.microsoft.com/office/powerpoint/2010/main" val="3317708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19BF0-5D10-9B42-865F-AD32603967DB}"/>
              </a:ext>
            </a:extLst>
          </p:cNvPr>
          <p:cNvSpPr>
            <a:spLocks noGrp="1"/>
          </p:cNvSpPr>
          <p:nvPr>
            <p:ph type="title"/>
          </p:nvPr>
        </p:nvSpPr>
        <p:spPr>
          <a:xfrm>
            <a:off x="311257" y="163269"/>
            <a:ext cx="11513949" cy="760608"/>
          </a:xfrm>
        </p:spPr>
        <p:txBody>
          <a:bodyPr>
            <a:noAutofit/>
          </a:bodyPr>
          <a:lstStyle/>
          <a:p>
            <a:r>
              <a:rPr lang="en-US" sz="2800" dirty="0"/>
              <a:t>Loss event rate per seconds for different </a:t>
            </a:r>
            <a:r>
              <a:rPr lang="en-US" sz="2800" dirty="0" err="1"/>
              <a:t>LEReC</a:t>
            </a:r>
            <a:r>
              <a:rPr lang="en-US" sz="2800" dirty="0"/>
              <a:t> average energy (200 eV step)</a:t>
            </a:r>
          </a:p>
        </p:txBody>
      </p:sp>
      <p:pic>
        <p:nvPicPr>
          <p:cNvPr id="5" name="Picture 4">
            <a:extLst>
              <a:ext uri="{FF2B5EF4-FFF2-40B4-BE49-F238E27FC236}">
                <a16:creationId xmlns:a16="http://schemas.microsoft.com/office/drawing/2014/main" id="{FD3BA231-0A74-E943-B2DB-CB8357E60EB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11257" y="1740471"/>
            <a:ext cx="5867520" cy="3679877"/>
          </a:xfrm>
          <a:prstGeom prst="rect">
            <a:avLst/>
          </a:prstGeom>
        </p:spPr>
      </p:pic>
      <p:sp>
        <p:nvSpPr>
          <p:cNvPr id="8" name="TextBox 7">
            <a:extLst>
              <a:ext uri="{FF2B5EF4-FFF2-40B4-BE49-F238E27FC236}">
                <a16:creationId xmlns:a16="http://schemas.microsoft.com/office/drawing/2014/main" id="{B40B13D4-0945-CA48-A7B4-FC3BECCE0A79}"/>
              </a:ext>
            </a:extLst>
          </p:cNvPr>
          <p:cNvSpPr txBox="1"/>
          <p:nvPr/>
        </p:nvSpPr>
        <p:spPr>
          <a:xfrm>
            <a:off x="6369803" y="6045126"/>
            <a:ext cx="5080702" cy="646331"/>
          </a:xfrm>
          <a:prstGeom prst="rect">
            <a:avLst/>
          </a:prstGeom>
          <a:noFill/>
        </p:spPr>
        <p:txBody>
          <a:bodyPr wrap="square" rtlCol="0">
            <a:spAutoFit/>
          </a:bodyPr>
          <a:lstStyle/>
          <a:p>
            <a:r>
              <a:rPr lang="en-US" dirty="0"/>
              <a:t>Regular losses </a:t>
            </a:r>
            <a:r>
              <a:rPr lang="en-US" dirty="0" err="1"/>
              <a:t>dueto</a:t>
            </a:r>
            <a:r>
              <a:rPr lang="en-US" dirty="0"/>
              <a:t> </a:t>
            </a:r>
            <a:r>
              <a:rPr lang="en-US" dirty="0" err="1"/>
              <a:t>LEReC</a:t>
            </a:r>
            <a:r>
              <a:rPr lang="en-US" dirty="0"/>
              <a:t> –RHIC interaction and results of signal reflection </a:t>
            </a:r>
          </a:p>
        </p:txBody>
      </p:sp>
      <p:cxnSp>
        <p:nvCxnSpPr>
          <p:cNvPr id="10" name="Straight Arrow Connector 9">
            <a:extLst>
              <a:ext uri="{FF2B5EF4-FFF2-40B4-BE49-F238E27FC236}">
                <a16:creationId xmlns:a16="http://schemas.microsoft.com/office/drawing/2014/main" id="{DC22716F-01D9-444D-AD60-6C8F07DB4B6D}"/>
              </a:ext>
            </a:extLst>
          </p:cNvPr>
          <p:cNvCxnSpPr>
            <a:cxnSpLocks/>
          </p:cNvCxnSpPr>
          <p:nvPr/>
        </p:nvCxnSpPr>
        <p:spPr>
          <a:xfrm flipH="1" flipV="1">
            <a:off x="5160936" y="4897581"/>
            <a:ext cx="1208867" cy="100653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71F45E91-C558-0946-AD34-1F9904EAA3E8}"/>
              </a:ext>
            </a:extLst>
          </p:cNvPr>
          <p:cNvSpPr/>
          <p:nvPr/>
        </p:nvSpPr>
        <p:spPr>
          <a:xfrm>
            <a:off x="3625312" y="4403650"/>
            <a:ext cx="1611823" cy="51550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CB85B5A-9758-4A4E-9FFE-0FD4A368DFD6}"/>
              </a:ext>
            </a:extLst>
          </p:cNvPr>
          <p:cNvSpPr txBox="1"/>
          <p:nvPr/>
        </p:nvSpPr>
        <p:spPr>
          <a:xfrm>
            <a:off x="1" y="5765368"/>
            <a:ext cx="3363132" cy="646331"/>
          </a:xfrm>
          <a:prstGeom prst="rect">
            <a:avLst/>
          </a:prstGeom>
          <a:noFill/>
        </p:spPr>
        <p:txBody>
          <a:bodyPr wrap="square" rtlCol="0">
            <a:spAutoFit/>
          </a:bodyPr>
          <a:lstStyle/>
          <a:p>
            <a:r>
              <a:rPr lang="en-US" dirty="0"/>
              <a:t>Very low losses from non interacted bunches</a:t>
            </a:r>
          </a:p>
        </p:txBody>
      </p:sp>
      <p:cxnSp>
        <p:nvCxnSpPr>
          <p:cNvPr id="14" name="Straight Arrow Connector 13">
            <a:extLst>
              <a:ext uri="{FF2B5EF4-FFF2-40B4-BE49-F238E27FC236}">
                <a16:creationId xmlns:a16="http://schemas.microsoft.com/office/drawing/2014/main" id="{57C03605-273B-794E-B7F6-708CA7E80809}"/>
              </a:ext>
            </a:extLst>
          </p:cNvPr>
          <p:cNvCxnSpPr>
            <a:cxnSpLocks/>
            <a:stCxn id="12" idx="0"/>
          </p:cNvCxnSpPr>
          <p:nvPr/>
        </p:nvCxnSpPr>
        <p:spPr>
          <a:xfrm flipH="1" flipV="1">
            <a:off x="945397" y="4813538"/>
            <a:ext cx="736170" cy="9518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E0B8CBC-E4EF-7F4B-8BA1-07009C14FEBD}"/>
              </a:ext>
            </a:extLst>
          </p:cNvPr>
          <p:cNvCxnSpPr>
            <a:cxnSpLocks/>
          </p:cNvCxnSpPr>
          <p:nvPr/>
        </p:nvCxnSpPr>
        <p:spPr>
          <a:xfrm flipV="1">
            <a:off x="1833967" y="4897581"/>
            <a:ext cx="3582691" cy="10201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BA41D68-BB3A-F745-AAA0-F55E7366E10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78777" y="1741254"/>
            <a:ext cx="6124895" cy="3679094"/>
          </a:xfrm>
          <a:prstGeom prst="rect">
            <a:avLst/>
          </a:prstGeom>
        </p:spPr>
      </p:pic>
      <p:sp>
        <p:nvSpPr>
          <p:cNvPr id="4" name="TextBox 3">
            <a:extLst>
              <a:ext uri="{FF2B5EF4-FFF2-40B4-BE49-F238E27FC236}">
                <a16:creationId xmlns:a16="http://schemas.microsoft.com/office/drawing/2014/main" id="{C62EE517-5D93-8F4E-8223-CD337B7B2924}"/>
              </a:ext>
            </a:extLst>
          </p:cNvPr>
          <p:cNvSpPr txBox="1"/>
          <p:nvPr/>
        </p:nvSpPr>
        <p:spPr>
          <a:xfrm>
            <a:off x="2233565" y="1026119"/>
            <a:ext cx="1358537" cy="369332"/>
          </a:xfrm>
          <a:prstGeom prst="rect">
            <a:avLst/>
          </a:prstGeom>
          <a:noFill/>
        </p:spPr>
        <p:txBody>
          <a:bodyPr wrap="square" rtlCol="0">
            <a:spAutoFit/>
          </a:bodyPr>
          <a:lstStyle/>
          <a:p>
            <a:r>
              <a:rPr lang="en-US"/>
              <a:t>Raw </a:t>
            </a:r>
            <a:r>
              <a:rPr lang="en-US" dirty="0"/>
              <a:t>data</a:t>
            </a:r>
          </a:p>
        </p:txBody>
      </p:sp>
      <p:sp>
        <p:nvSpPr>
          <p:cNvPr id="13" name="TextBox 12">
            <a:extLst>
              <a:ext uri="{FF2B5EF4-FFF2-40B4-BE49-F238E27FC236}">
                <a16:creationId xmlns:a16="http://schemas.microsoft.com/office/drawing/2014/main" id="{5BBDC7AA-7BDC-E240-B75E-542EE44FC86E}"/>
              </a:ext>
            </a:extLst>
          </p:cNvPr>
          <p:cNvSpPr txBox="1"/>
          <p:nvPr/>
        </p:nvSpPr>
        <p:spPr>
          <a:xfrm>
            <a:off x="7262949" y="982501"/>
            <a:ext cx="3657599" cy="369332"/>
          </a:xfrm>
          <a:prstGeom prst="rect">
            <a:avLst/>
          </a:prstGeom>
          <a:noFill/>
        </p:spPr>
        <p:txBody>
          <a:bodyPr wrap="square" rtlCol="0">
            <a:spAutoFit/>
          </a:bodyPr>
          <a:lstStyle/>
          <a:p>
            <a:r>
              <a:rPr lang="en-US" dirty="0"/>
              <a:t>Function of energy offset</a:t>
            </a:r>
          </a:p>
        </p:txBody>
      </p:sp>
    </p:spTree>
    <p:extLst>
      <p:ext uri="{BB962C8B-B14F-4D97-AF65-F5344CB8AC3E}">
        <p14:creationId xmlns:p14="http://schemas.microsoft.com/office/powerpoint/2010/main" val="797778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BE9B76-EB2C-754D-B5C2-0F54FBB5339E}"/>
              </a:ext>
            </a:extLst>
          </p:cNvPr>
          <p:cNvPicPr>
            <a:picLocks noChangeAspect="1"/>
          </p:cNvPicPr>
          <p:nvPr/>
        </p:nvPicPr>
        <p:blipFill>
          <a:blip r:embed="rId2"/>
          <a:stretch>
            <a:fillRect/>
          </a:stretch>
        </p:blipFill>
        <p:spPr>
          <a:xfrm>
            <a:off x="3962874" y="612263"/>
            <a:ext cx="8096523" cy="5893039"/>
          </a:xfrm>
          <a:prstGeom prst="rect">
            <a:avLst/>
          </a:prstGeom>
        </p:spPr>
      </p:pic>
      <p:sp>
        <p:nvSpPr>
          <p:cNvPr id="2" name="Title 1">
            <a:extLst>
              <a:ext uri="{FF2B5EF4-FFF2-40B4-BE49-F238E27FC236}">
                <a16:creationId xmlns:a16="http://schemas.microsoft.com/office/drawing/2014/main" id="{E54FB341-F131-5543-82C5-D13307BBC9AE}"/>
              </a:ext>
            </a:extLst>
          </p:cNvPr>
          <p:cNvSpPr>
            <a:spLocks noGrp="1"/>
          </p:cNvSpPr>
          <p:nvPr>
            <p:ph type="title"/>
          </p:nvPr>
        </p:nvSpPr>
        <p:spPr>
          <a:xfrm>
            <a:off x="132602" y="-84483"/>
            <a:ext cx="11926795" cy="761653"/>
          </a:xfrm>
        </p:spPr>
        <p:txBody>
          <a:bodyPr>
            <a:noAutofit/>
          </a:bodyPr>
          <a:lstStyle/>
          <a:p>
            <a:r>
              <a:rPr lang="en-US" sz="2800" dirty="0"/>
              <a:t>More data from each bunch normalized to the individual  </a:t>
            </a:r>
            <a:r>
              <a:rPr lang="en-US" sz="2800" dirty="0" err="1"/>
              <a:t>i</a:t>
            </a:r>
            <a:r>
              <a:rPr lang="en-US" sz="2800" dirty="0"/>
              <a:t>-bunch intensity </a:t>
            </a:r>
          </a:p>
        </p:txBody>
      </p:sp>
      <p:sp>
        <p:nvSpPr>
          <p:cNvPr id="3" name="Content Placeholder 2">
            <a:extLst>
              <a:ext uri="{FF2B5EF4-FFF2-40B4-BE49-F238E27FC236}">
                <a16:creationId xmlns:a16="http://schemas.microsoft.com/office/drawing/2014/main" id="{1E666DCF-5EC8-184F-B687-4BE3CE2399CA}"/>
              </a:ext>
            </a:extLst>
          </p:cNvPr>
          <p:cNvSpPr>
            <a:spLocks noGrp="1"/>
          </p:cNvSpPr>
          <p:nvPr>
            <p:ph idx="1"/>
          </p:nvPr>
        </p:nvSpPr>
        <p:spPr>
          <a:xfrm>
            <a:off x="0" y="822528"/>
            <a:ext cx="3640810" cy="4937099"/>
          </a:xfrm>
        </p:spPr>
        <p:txBody>
          <a:bodyPr>
            <a:normAutofit/>
          </a:bodyPr>
          <a:lstStyle/>
          <a:p>
            <a:r>
              <a:rPr lang="en-US" sz="2400" dirty="0"/>
              <a:t>Markers are for measured data points at different average </a:t>
            </a:r>
            <a:r>
              <a:rPr lang="en-US" sz="2400" dirty="0" err="1"/>
              <a:t>LEReC</a:t>
            </a:r>
            <a:r>
              <a:rPr lang="en-US" sz="2400" dirty="0"/>
              <a:t> energy settings</a:t>
            </a:r>
          </a:p>
          <a:p>
            <a:r>
              <a:rPr lang="en-US" sz="2400" dirty="0"/>
              <a:t>Lines are  calculated recombination signal</a:t>
            </a:r>
          </a:p>
        </p:txBody>
      </p:sp>
      <p:sp>
        <p:nvSpPr>
          <p:cNvPr id="7" name="TextBox 6">
            <a:extLst>
              <a:ext uri="{FF2B5EF4-FFF2-40B4-BE49-F238E27FC236}">
                <a16:creationId xmlns:a16="http://schemas.microsoft.com/office/drawing/2014/main" id="{FF46E64C-77F3-CF41-A06D-642AECE4DF2D}"/>
              </a:ext>
            </a:extLst>
          </p:cNvPr>
          <p:cNvSpPr txBox="1"/>
          <p:nvPr/>
        </p:nvSpPr>
        <p:spPr>
          <a:xfrm>
            <a:off x="4014652" y="1177870"/>
            <a:ext cx="1766805" cy="1754326"/>
          </a:xfrm>
          <a:prstGeom prst="rect">
            <a:avLst/>
          </a:prstGeom>
          <a:noFill/>
          <a:ln>
            <a:solidFill>
              <a:srgbClr val="FF0000"/>
            </a:solidFill>
          </a:ln>
        </p:spPr>
        <p:txBody>
          <a:bodyPr wrap="square" rtlCol="0">
            <a:spAutoFit/>
          </a:bodyPr>
          <a:lstStyle/>
          <a:p>
            <a:r>
              <a:rPr lang="en-US" dirty="0"/>
              <a:t>These data points are artificial result of “other losses” divided  by low intensity </a:t>
            </a:r>
            <a:r>
              <a:rPr lang="en-US" dirty="0" err="1"/>
              <a:t>i</a:t>
            </a:r>
            <a:r>
              <a:rPr lang="en-US" dirty="0"/>
              <a:t>-bunch</a:t>
            </a:r>
          </a:p>
        </p:txBody>
      </p:sp>
      <p:cxnSp>
        <p:nvCxnSpPr>
          <p:cNvPr id="9" name="Straight Arrow Connector 8">
            <a:extLst>
              <a:ext uri="{FF2B5EF4-FFF2-40B4-BE49-F238E27FC236}">
                <a16:creationId xmlns:a16="http://schemas.microsoft.com/office/drawing/2014/main" id="{948A88C2-063E-2942-B767-38FD6DDB61DF}"/>
              </a:ext>
            </a:extLst>
          </p:cNvPr>
          <p:cNvCxnSpPr>
            <a:cxnSpLocks/>
          </p:cNvCxnSpPr>
          <p:nvPr/>
        </p:nvCxnSpPr>
        <p:spPr>
          <a:xfrm>
            <a:off x="5727523" y="2932196"/>
            <a:ext cx="356460" cy="318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68010A39-5C18-004C-AE9C-59607FEDD1BE}"/>
              </a:ext>
            </a:extLst>
          </p:cNvPr>
          <p:cNvSpPr/>
          <p:nvPr/>
        </p:nvSpPr>
        <p:spPr>
          <a:xfrm>
            <a:off x="8177349" y="1731867"/>
            <a:ext cx="3523871" cy="1200329"/>
          </a:xfrm>
          <a:prstGeom prst="rect">
            <a:avLst/>
          </a:prstGeom>
          <a:ln>
            <a:solidFill>
              <a:srgbClr val="0070C0"/>
            </a:solidFill>
          </a:ln>
        </p:spPr>
        <p:txBody>
          <a:bodyPr wrap="square">
            <a:spAutoFit/>
          </a:bodyPr>
          <a:lstStyle/>
          <a:p>
            <a:pPr lvl="1"/>
            <a:r>
              <a:rPr lang="en-US" dirty="0">
                <a:solidFill>
                  <a:srgbClr val="FF0000"/>
                </a:solidFill>
              </a:rPr>
              <a:t>Red</a:t>
            </a:r>
            <a:r>
              <a:rPr lang="en-US" dirty="0"/>
              <a:t> both energy spread 5e-4</a:t>
            </a:r>
          </a:p>
          <a:p>
            <a:pPr lvl="1"/>
            <a:r>
              <a:rPr lang="en-US" dirty="0">
                <a:solidFill>
                  <a:srgbClr val="0070C0"/>
                </a:solidFill>
              </a:rPr>
              <a:t>Blue </a:t>
            </a:r>
            <a:r>
              <a:rPr lang="en-US" dirty="0"/>
              <a:t>both energy spread 3e-4</a:t>
            </a:r>
          </a:p>
          <a:p>
            <a:pPr lvl="1"/>
            <a:r>
              <a:rPr lang="en-US" dirty="0">
                <a:solidFill>
                  <a:srgbClr val="00B050"/>
                </a:solidFill>
              </a:rPr>
              <a:t>Green</a:t>
            </a:r>
            <a:r>
              <a:rPr lang="en-US" dirty="0"/>
              <a:t> e-energy spread  1e-4, ion energy spread 3e-4 </a:t>
            </a:r>
          </a:p>
        </p:txBody>
      </p:sp>
      <p:sp>
        <p:nvSpPr>
          <p:cNvPr id="14" name="TextBox 13">
            <a:extLst>
              <a:ext uri="{FF2B5EF4-FFF2-40B4-BE49-F238E27FC236}">
                <a16:creationId xmlns:a16="http://schemas.microsoft.com/office/drawing/2014/main" id="{5A1F2A8E-5A44-EC49-AD28-9530578ADB26}"/>
              </a:ext>
            </a:extLst>
          </p:cNvPr>
          <p:cNvSpPr txBox="1"/>
          <p:nvPr/>
        </p:nvSpPr>
        <p:spPr>
          <a:xfrm>
            <a:off x="7114423" y="6182137"/>
            <a:ext cx="4586797" cy="646331"/>
          </a:xfrm>
          <a:prstGeom prst="rect">
            <a:avLst/>
          </a:prstGeom>
          <a:noFill/>
          <a:ln>
            <a:solidFill>
              <a:srgbClr val="FF0000"/>
            </a:solidFill>
          </a:ln>
        </p:spPr>
        <p:txBody>
          <a:bodyPr wrap="square" rtlCol="0">
            <a:spAutoFit/>
          </a:bodyPr>
          <a:lstStyle/>
          <a:p>
            <a:r>
              <a:rPr lang="en-US" dirty="0"/>
              <a:t>Background signal from non interacted bunches is very small</a:t>
            </a:r>
          </a:p>
        </p:txBody>
      </p:sp>
      <p:cxnSp>
        <p:nvCxnSpPr>
          <p:cNvPr id="16" name="Straight Arrow Connector 15">
            <a:extLst>
              <a:ext uri="{FF2B5EF4-FFF2-40B4-BE49-F238E27FC236}">
                <a16:creationId xmlns:a16="http://schemas.microsoft.com/office/drawing/2014/main" id="{17989B90-4C59-5A40-9EF4-C9C524D0F300}"/>
              </a:ext>
            </a:extLst>
          </p:cNvPr>
          <p:cNvCxnSpPr>
            <a:cxnSpLocks/>
            <a:stCxn id="14" idx="0"/>
          </p:cNvCxnSpPr>
          <p:nvPr/>
        </p:nvCxnSpPr>
        <p:spPr>
          <a:xfrm flipH="1" flipV="1">
            <a:off x="9130937" y="5759627"/>
            <a:ext cx="276885" cy="4225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2728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95181-07A3-D64B-B524-45FE9B47D7AD}"/>
              </a:ext>
            </a:extLst>
          </p:cNvPr>
          <p:cNvSpPr>
            <a:spLocks noGrp="1"/>
          </p:cNvSpPr>
          <p:nvPr>
            <p:ph type="title"/>
          </p:nvPr>
        </p:nvSpPr>
        <p:spPr>
          <a:xfrm>
            <a:off x="665922" y="298864"/>
            <a:ext cx="10515600" cy="721553"/>
          </a:xfrm>
        </p:spPr>
        <p:txBody>
          <a:bodyPr>
            <a:normAutofit/>
          </a:bodyPr>
          <a:lstStyle/>
          <a:p>
            <a:r>
              <a:rPr lang="en-US" dirty="0" err="1"/>
              <a:t>LEReC</a:t>
            </a:r>
            <a:r>
              <a:rPr lang="en-US" dirty="0"/>
              <a:t> Recombination studies summary</a:t>
            </a:r>
          </a:p>
        </p:txBody>
      </p:sp>
      <p:sp>
        <p:nvSpPr>
          <p:cNvPr id="3" name="Content Placeholder 2">
            <a:extLst>
              <a:ext uri="{FF2B5EF4-FFF2-40B4-BE49-F238E27FC236}">
                <a16:creationId xmlns:a16="http://schemas.microsoft.com/office/drawing/2014/main" id="{64F7EB60-A69F-884B-90AC-C046A4D32EB2}"/>
              </a:ext>
            </a:extLst>
          </p:cNvPr>
          <p:cNvSpPr>
            <a:spLocks noGrp="1"/>
          </p:cNvSpPr>
          <p:nvPr>
            <p:ph idx="1"/>
          </p:nvPr>
        </p:nvSpPr>
        <p:spPr>
          <a:xfrm>
            <a:off x="665922" y="1286359"/>
            <a:ext cx="11019800" cy="4318310"/>
          </a:xfrm>
        </p:spPr>
        <p:txBody>
          <a:bodyPr/>
          <a:lstStyle/>
          <a:p>
            <a:r>
              <a:rPr lang="en-US" dirty="0"/>
              <a:t>We  observed and measured energy dependence of  recombination signal </a:t>
            </a:r>
          </a:p>
          <a:p>
            <a:r>
              <a:rPr lang="en-US" dirty="0"/>
              <a:t>Introducing local bump significantly improved statistic</a:t>
            </a:r>
          </a:p>
          <a:p>
            <a:r>
              <a:rPr lang="en-US" dirty="0"/>
              <a:t>Measured energy dependance of  recombination signal is well matched with textbook formulas for  </a:t>
            </a:r>
            <a:r>
              <a:rPr lang="en-US" dirty="0" err="1"/>
              <a:t>LEReC</a:t>
            </a:r>
            <a:r>
              <a:rPr lang="en-US" dirty="0"/>
              <a:t> bunch energy spread ~ 1e-4</a:t>
            </a:r>
          </a:p>
          <a:p>
            <a:endParaRPr lang="en-US" dirty="0"/>
          </a:p>
        </p:txBody>
      </p:sp>
    </p:spTree>
    <p:extLst>
      <p:ext uri="{BB962C8B-B14F-4D97-AF65-F5344CB8AC3E}">
        <p14:creationId xmlns:p14="http://schemas.microsoft.com/office/powerpoint/2010/main" val="1604724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C55E2-72A3-C246-B4B8-CF758521D53C}"/>
              </a:ext>
            </a:extLst>
          </p:cNvPr>
          <p:cNvSpPr>
            <a:spLocks noGrp="1"/>
          </p:cNvSpPr>
          <p:nvPr>
            <p:ph type="title"/>
          </p:nvPr>
        </p:nvSpPr>
        <p:spPr/>
        <p:txBody>
          <a:bodyPr/>
          <a:lstStyle/>
          <a:p>
            <a:r>
              <a:rPr lang="en-US" dirty="0"/>
              <a:t>Back-up material</a:t>
            </a:r>
          </a:p>
        </p:txBody>
      </p:sp>
      <p:sp>
        <p:nvSpPr>
          <p:cNvPr id="3" name="Content Placeholder 2">
            <a:extLst>
              <a:ext uri="{FF2B5EF4-FFF2-40B4-BE49-F238E27FC236}">
                <a16:creationId xmlns:a16="http://schemas.microsoft.com/office/drawing/2014/main" id="{CE2D27CA-8AEE-2F45-A7B7-80388EADFAD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63296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0284D-0ED0-1E49-8334-20194E2D3B50}"/>
              </a:ext>
            </a:extLst>
          </p:cNvPr>
          <p:cNvSpPr>
            <a:spLocks noGrp="1"/>
          </p:cNvSpPr>
          <p:nvPr>
            <p:ph type="title"/>
          </p:nvPr>
        </p:nvSpPr>
        <p:spPr>
          <a:xfrm>
            <a:off x="295759" y="0"/>
            <a:ext cx="10515600" cy="969102"/>
          </a:xfrm>
        </p:spPr>
        <p:txBody>
          <a:bodyPr/>
          <a:lstStyle/>
          <a:p>
            <a:r>
              <a:rPr lang="en-US" dirty="0" err="1"/>
              <a:t>LEReC</a:t>
            </a:r>
            <a:r>
              <a:rPr lang="en-US" dirty="0"/>
              <a:t> layout</a:t>
            </a:r>
          </a:p>
        </p:txBody>
      </p:sp>
      <p:pic>
        <p:nvPicPr>
          <p:cNvPr id="4" name="Content Placeholder 3">
            <a:extLst>
              <a:ext uri="{FF2B5EF4-FFF2-40B4-BE49-F238E27FC236}">
                <a16:creationId xmlns:a16="http://schemas.microsoft.com/office/drawing/2014/main" id="{768B0F71-A153-D248-9DCF-33CE629810B9}"/>
              </a:ext>
            </a:extLst>
          </p:cNvPr>
          <p:cNvPicPr>
            <a:picLocks noGrp="1" noChangeAspect="1"/>
          </p:cNvPicPr>
          <p:nvPr>
            <p:ph idx="1"/>
          </p:nvPr>
        </p:nvPicPr>
        <p:blipFill>
          <a:blip r:embed="rId2"/>
          <a:stretch>
            <a:fillRect/>
          </a:stretch>
        </p:blipFill>
        <p:spPr>
          <a:xfrm>
            <a:off x="568431" y="1180619"/>
            <a:ext cx="11055137" cy="1393475"/>
          </a:xfrm>
          <a:prstGeom prst="rect">
            <a:avLst/>
          </a:prstGeom>
        </p:spPr>
      </p:pic>
      <p:sp>
        <p:nvSpPr>
          <p:cNvPr id="9" name="Rectangle 8">
            <a:extLst>
              <a:ext uri="{FF2B5EF4-FFF2-40B4-BE49-F238E27FC236}">
                <a16:creationId xmlns:a16="http://schemas.microsoft.com/office/drawing/2014/main" id="{FF449BBE-15B1-274D-BA0F-085A97235231}"/>
              </a:ext>
            </a:extLst>
          </p:cNvPr>
          <p:cNvSpPr/>
          <p:nvPr/>
        </p:nvSpPr>
        <p:spPr>
          <a:xfrm>
            <a:off x="56827" y="3148905"/>
            <a:ext cx="12135173" cy="3046988"/>
          </a:xfrm>
          <a:prstGeom prst="rect">
            <a:avLst/>
          </a:prstGeom>
        </p:spPr>
        <p:txBody>
          <a:bodyPr wrap="square">
            <a:spAutoFit/>
          </a:bodyPr>
          <a:lstStyle/>
          <a:p>
            <a:pPr marL="285750" indent="-285750">
              <a:buFont typeface="Arial" panose="020B0604020202020204" pitchFamily="34" charset="0"/>
              <a:buChar char="•"/>
            </a:pPr>
            <a:r>
              <a:rPr lang="en-US" sz="2400" dirty="0">
                <a:solidFill>
                  <a:srgbClr val="231F20"/>
                </a:solidFill>
              </a:rPr>
              <a:t>The e-bunches are produced at the photo-cathode illuminated by a green 704 MHz laser modulated with the 9 MHz frequency to match the frequency of RHIC ion bunches. </a:t>
            </a:r>
          </a:p>
          <a:p>
            <a:pPr marL="285750" indent="-285750">
              <a:buFont typeface="Arial" panose="020B0604020202020204" pitchFamily="34" charset="0"/>
              <a:buChar char="•"/>
            </a:pPr>
            <a:r>
              <a:rPr lang="en-US" sz="2400" dirty="0">
                <a:solidFill>
                  <a:srgbClr val="231F20"/>
                </a:solidFill>
              </a:rPr>
              <a:t>The electrons are accelerated to 375 keV in the dc gun followed by a 704 MHz superconducting rf accelerating cavity bringing the beam energy to 1.6–2. MeV.</a:t>
            </a:r>
          </a:p>
          <a:p>
            <a:pPr marL="285750" indent="-285750">
              <a:buFont typeface="Arial" panose="020B0604020202020204" pitchFamily="34" charset="0"/>
              <a:buChar char="•"/>
            </a:pPr>
            <a:r>
              <a:rPr lang="en-US" sz="2400" dirty="0">
                <a:solidFill>
                  <a:srgbClr val="231F20"/>
                </a:solidFill>
              </a:rPr>
              <a:t>The e-beam is transported in a 40 m long transport line and merged to the cooling section (CS) in the “Yellow” RHIC ring . After passing the Yellow CS, the beam is sent to the cooling section in the “Blue” RHIC ring by a 180° bend. </a:t>
            </a:r>
          </a:p>
          <a:p>
            <a:pPr marL="285750" indent="-285750">
              <a:buFont typeface="Arial" panose="020B0604020202020204" pitchFamily="34" charset="0"/>
              <a:buChar char="•"/>
            </a:pPr>
            <a:r>
              <a:rPr lang="en-US" sz="2400" dirty="0">
                <a:solidFill>
                  <a:srgbClr val="231F20"/>
                </a:solidFill>
              </a:rPr>
              <a:t>Finally, the electron beam is extracted and sent to the beam dump.</a:t>
            </a:r>
            <a:endParaRPr lang="en-US" sz="2400" dirty="0"/>
          </a:p>
        </p:txBody>
      </p:sp>
      <p:sp>
        <p:nvSpPr>
          <p:cNvPr id="3" name="TextBox 2">
            <a:extLst>
              <a:ext uri="{FF2B5EF4-FFF2-40B4-BE49-F238E27FC236}">
                <a16:creationId xmlns:a16="http://schemas.microsoft.com/office/drawing/2014/main" id="{EE7A1F4E-CB7A-4D4A-B8FD-13B52357E842}"/>
              </a:ext>
            </a:extLst>
          </p:cNvPr>
          <p:cNvSpPr txBox="1"/>
          <p:nvPr/>
        </p:nvSpPr>
        <p:spPr>
          <a:xfrm>
            <a:off x="8508570" y="815432"/>
            <a:ext cx="1022888" cy="369332"/>
          </a:xfrm>
          <a:prstGeom prst="rect">
            <a:avLst/>
          </a:prstGeom>
          <a:noFill/>
        </p:spPr>
        <p:txBody>
          <a:bodyPr wrap="square" rtlCol="0">
            <a:spAutoFit/>
          </a:bodyPr>
          <a:lstStyle/>
          <a:p>
            <a:r>
              <a:rPr lang="en-US" dirty="0"/>
              <a:t>e-beam</a:t>
            </a:r>
          </a:p>
        </p:txBody>
      </p:sp>
      <p:sp>
        <p:nvSpPr>
          <p:cNvPr id="5" name="Left Arrow 4">
            <a:extLst>
              <a:ext uri="{FF2B5EF4-FFF2-40B4-BE49-F238E27FC236}">
                <a16:creationId xmlns:a16="http://schemas.microsoft.com/office/drawing/2014/main" id="{E3A06874-F3B1-0A48-9D00-3A0416068655}"/>
              </a:ext>
            </a:extLst>
          </p:cNvPr>
          <p:cNvSpPr/>
          <p:nvPr/>
        </p:nvSpPr>
        <p:spPr>
          <a:xfrm>
            <a:off x="8648055" y="1258109"/>
            <a:ext cx="743919" cy="16773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D11889D-ACC8-1A48-AB9B-8BF239D71D00}"/>
              </a:ext>
            </a:extLst>
          </p:cNvPr>
          <p:cNvSpPr txBox="1"/>
          <p:nvPr/>
        </p:nvSpPr>
        <p:spPr>
          <a:xfrm>
            <a:off x="0" y="1499550"/>
            <a:ext cx="1022888" cy="369332"/>
          </a:xfrm>
          <a:prstGeom prst="rect">
            <a:avLst/>
          </a:prstGeom>
          <a:noFill/>
        </p:spPr>
        <p:txBody>
          <a:bodyPr wrap="square" rtlCol="0">
            <a:spAutoFit/>
          </a:bodyPr>
          <a:lstStyle/>
          <a:p>
            <a:r>
              <a:rPr lang="en-US" dirty="0" err="1"/>
              <a:t>i-beam</a:t>
            </a:r>
            <a:endParaRPr lang="en-US" dirty="0"/>
          </a:p>
        </p:txBody>
      </p:sp>
      <p:sp>
        <p:nvSpPr>
          <p:cNvPr id="8" name="Left Arrow 7">
            <a:extLst>
              <a:ext uri="{FF2B5EF4-FFF2-40B4-BE49-F238E27FC236}">
                <a16:creationId xmlns:a16="http://schemas.microsoft.com/office/drawing/2014/main" id="{6B1EB484-5AFB-7D41-8980-B843243A720F}"/>
              </a:ext>
            </a:extLst>
          </p:cNvPr>
          <p:cNvSpPr/>
          <p:nvPr/>
        </p:nvSpPr>
        <p:spPr>
          <a:xfrm>
            <a:off x="264759" y="1853022"/>
            <a:ext cx="743919" cy="167734"/>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3860062-9435-D64E-AAFC-3F9B8F7A9C0E}"/>
              </a:ext>
            </a:extLst>
          </p:cNvPr>
          <p:cNvSpPr txBox="1"/>
          <p:nvPr/>
        </p:nvSpPr>
        <p:spPr>
          <a:xfrm>
            <a:off x="3794502" y="2441961"/>
            <a:ext cx="1022888" cy="369332"/>
          </a:xfrm>
          <a:prstGeom prst="rect">
            <a:avLst/>
          </a:prstGeom>
          <a:noFill/>
        </p:spPr>
        <p:txBody>
          <a:bodyPr wrap="square" rtlCol="0">
            <a:spAutoFit/>
          </a:bodyPr>
          <a:lstStyle/>
          <a:p>
            <a:r>
              <a:rPr lang="en-US" dirty="0"/>
              <a:t>e-beam</a:t>
            </a:r>
          </a:p>
        </p:txBody>
      </p:sp>
      <p:sp>
        <p:nvSpPr>
          <p:cNvPr id="11" name="Left Arrow 10">
            <a:extLst>
              <a:ext uri="{FF2B5EF4-FFF2-40B4-BE49-F238E27FC236}">
                <a16:creationId xmlns:a16="http://schemas.microsoft.com/office/drawing/2014/main" id="{B55ACA19-C3E1-6F47-86B4-8BE18B9D6D11}"/>
              </a:ext>
            </a:extLst>
          </p:cNvPr>
          <p:cNvSpPr/>
          <p:nvPr/>
        </p:nvSpPr>
        <p:spPr>
          <a:xfrm rot="10800000">
            <a:off x="3933986" y="2728498"/>
            <a:ext cx="743919" cy="16773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6C3CAE2-11A7-5048-9459-FC0DEA419E32}"/>
              </a:ext>
            </a:extLst>
          </p:cNvPr>
          <p:cNvSpPr txBox="1"/>
          <p:nvPr/>
        </p:nvSpPr>
        <p:spPr>
          <a:xfrm>
            <a:off x="3045416" y="998210"/>
            <a:ext cx="1242448" cy="523220"/>
          </a:xfrm>
          <a:prstGeom prst="rect">
            <a:avLst/>
          </a:prstGeom>
          <a:noFill/>
        </p:spPr>
        <p:txBody>
          <a:bodyPr wrap="square" rtlCol="0">
            <a:spAutoFit/>
          </a:bodyPr>
          <a:lstStyle/>
          <a:p>
            <a:r>
              <a:rPr lang="en-US" sz="1400" dirty="0"/>
              <a:t>RF diagnostic line</a:t>
            </a:r>
          </a:p>
        </p:txBody>
      </p:sp>
      <p:sp>
        <p:nvSpPr>
          <p:cNvPr id="12" name="TextBox 11">
            <a:extLst>
              <a:ext uri="{FF2B5EF4-FFF2-40B4-BE49-F238E27FC236}">
                <a16:creationId xmlns:a16="http://schemas.microsoft.com/office/drawing/2014/main" id="{476A241E-6BC4-9344-A1F6-205954EA794E}"/>
              </a:ext>
            </a:extLst>
          </p:cNvPr>
          <p:cNvSpPr txBox="1"/>
          <p:nvPr/>
        </p:nvSpPr>
        <p:spPr>
          <a:xfrm>
            <a:off x="0" y="2650096"/>
            <a:ext cx="1796516" cy="523220"/>
          </a:xfrm>
          <a:prstGeom prst="rect">
            <a:avLst/>
          </a:prstGeom>
          <a:noFill/>
        </p:spPr>
        <p:txBody>
          <a:bodyPr wrap="square" rtlCol="0">
            <a:spAutoFit/>
          </a:bodyPr>
          <a:lstStyle/>
          <a:p>
            <a:r>
              <a:rPr lang="en-US" sz="1400" dirty="0"/>
              <a:t>Recombination  monitor in ARC</a:t>
            </a:r>
          </a:p>
        </p:txBody>
      </p:sp>
    </p:spTree>
    <p:extLst>
      <p:ext uri="{BB962C8B-B14F-4D97-AF65-F5344CB8AC3E}">
        <p14:creationId xmlns:p14="http://schemas.microsoft.com/office/powerpoint/2010/main" val="902460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589D0-801E-4A4A-809C-B487167267F0}"/>
              </a:ext>
            </a:extLst>
          </p:cNvPr>
          <p:cNvSpPr>
            <a:spLocks noGrp="1"/>
          </p:cNvSpPr>
          <p:nvPr>
            <p:ph type="title"/>
          </p:nvPr>
        </p:nvSpPr>
        <p:spPr>
          <a:xfrm>
            <a:off x="419746" y="344406"/>
            <a:ext cx="10515600" cy="673261"/>
          </a:xfrm>
        </p:spPr>
        <p:txBody>
          <a:bodyPr>
            <a:normAutofit fontScale="90000"/>
          </a:bodyPr>
          <a:lstStyle/>
          <a:p>
            <a:r>
              <a:rPr lang="en-US" dirty="0" err="1"/>
              <a:t>LEReC</a:t>
            </a:r>
            <a:r>
              <a:rPr lang="en-US" dirty="0"/>
              <a:t> parameters</a:t>
            </a:r>
          </a:p>
        </p:txBody>
      </p:sp>
      <p:sp>
        <p:nvSpPr>
          <p:cNvPr id="3" name="Content Placeholder 2">
            <a:extLst>
              <a:ext uri="{FF2B5EF4-FFF2-40B4-BE49-F238E27FC236}">
                <a16:creationId xmlns:a16="http://schemas.microsoft.com/office/drawing/2014/main" id="{956B3696-2C71-A84D-A617-AE110FAA13F0}"/>
              </a:ext>
            </a:extLst>
          </p:cNvPr>
          <p:cNvSpPr>
            <a:spLocks noGrp="1"/>
          </p:cNvSpPr>
          <p:nvPr>
            <p:ph idx="1"/>
          </p:nvPr>
        </p:nvSpPr>
        <p:spPr>
          <a:xfrm>
            <a:off x="419746" y="1215231"/>
            <a:ext cx="10515600" cy="4351338"/>
          </a:xfrm>
        </p:spPr>
        <p:txBody>
          <a:bodyPr/>
          <a:lstStyle/>
          <a:p>
            <a:pPr marL="342900" indent="-342900"/>
            <a:r>
              <a:rPr lang="en-US" dirty="0"/>
              <a:t>gamma= 4.1</a:t>
            </a:r>
          </a:p>
          <a:p>
            <a:pPr marL="342900" indent="-342900"/>
            <a:r>
              <a:rPr lang="en-US" dirty="0"/>
              <a:t>e-bunch energy spread is &lt;3e-4</a:t>
            </a:r>
          </a:p>
          <a:p>
            <a:pPr marL="342900" indent="-342900"/>
            <a:r>
              <a:rPr lang="en-US" dirty="0"/>
              <a:t>average e-bunch angular spread ~150 urad</a:t>
            </a:r>
          </a:p>
          <a:p>
            <a:pPr marL="342900" indent="-342900"/>
            <a:r>
              <a:rPr lang="en-US" dirty="0"/>
              <a:t>I-bunch energy spread 3e-4</a:t>
            </a:r>
          </a:p>
          <a:p>
            <a:pPr marL="342900" indent="-342900"/>
            <a:r>
              <a:rPr lang="en-US" dirty="0"/>
              <a:t>I-bunch angular spread 130 urad</a:t>
            </a:r>
          </a:p>
          <a:p>
            <a:endParaRPr lang="en-US" dirty="0"/>
          </a:p>
        </p:txBody>
      </p:sp>
    </p:spTree>
    <p:extLst>
      <p:ext uri="{BB962C8B-B14F-4D97-AF65-F5344CB8AC3E}">
        <p14:creationId xmlns:p14="http://schemas.microsoft.com/office/powerpoint/2010/main" val="475625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F30F7-45F7-964C-B9C2-A58EEEBD7A5B}"/>
              </a:ext>
            </a:extLst>
          </p:cNvPr>
          <p:cNvSpPr>
            <a:spLocks noGrp="1"/>
          </p:cNvSpPr>
          <p:nvPr>
            <p:ph type="title"/>
          </p:nvPr>
        </p:nvSpPr>
        <p:spPr>
          <a:xfrm>
            <a:off x="0" y="21919"/>
            <a:ext cx="11752217" cy="544093"/>
          </a:xfrm>
        </p:spPr>
        <p:txBody>
          <a:bodyPr>
            <a:normAutofit fontScale="90000"/>
          </a:bodyPr>
          <a:lstStyle/>
          <a:p>
            <a:r>
              <a:rPr lang="en-US" dirty="0"/>
              <a:t>Fine energy tuning by optimizing  cooling</a:t>
            </a:r>
          </a:p>
        </p:txBody>
      </p:sp>
      <p:pic>
        <p:nvPicPr>
          <p:cNvPr id="2050" name="Picture 2">
            <a:extLst>
              <a:ext uri="{FF2B5EF4-FFF2-40B4-BE49-F238E27FC236}">
                <a16:creationId xmlns:a16="http://schemas.microsoft.com/office/drawing/2014/main" id="{751B43DD-A457-934F-BAE6-19F3D9466B60}"/>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297180" y="844373"/>
            <a:ext cx="4762501" cy="43568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ECD392C-ED36-D44D-A13B-8E8F8E1FF720}"/>
              </a:ext>
            </a:extLst>
          </p:cNvPr>
          <p:cNvSpPr txBox="1"/>
          <p:nvPr/>
        </p:nvSpPr>
        <p:spPr>
          <a:xfrm>
            <a:off x="394063" y="5542057"/>
            <a:ext cx="5701938" cy="646331"/>
          </a:xfrm>
          <a:prstGeom prst="rect">
            <a:avLst/>
          </a:prstGeom>
          <a:noFill/>
        </p:spPr>
        <p:txBody>
          <a:bodyPr wrap="square" rtlCol="0">
            <a:spAutoFit/>
          </a:bodyPr>
          <a:lstStyle/>
          <a:p>
            <a:r>
              <a:rPr lang="en-US" dirty="0"/>
              <a:t>RHIC Bunch #4 is optimally cooled while two neighbor Bunches #3 and #5  are weaker but equally  cooled as well </a:t>
            </a:r>
          </a:p>
        </p:txBody>
      </p:sp>
      <p:sp>
        <p:nvSpPr>
          <p:cNvPr id="5" name="TextBox 4">
            <a:extLst>
              <a:ext uri="{FF2B5EF4-FFF2-40B4-BE49-F238E27FC236}">
                <a16:creationId xmlns:a16="http://schemas.microsoft.com/office/drawing/2014/main" id="{ADDBBCB2-EA2B-7F47-8AAC-BF3A5174AF8E}"/>
              </a:ext>
            </a:extLst>
          </p:cNvPr>
          <p:cNvSpPr txBox="1"/>
          <p:nvPr/>
        </p:nvSpPr>
        <p:spPr>
          <a:xfrm>
            <a:off x="822960" y="1508417"/>
            <a:ext cx="3958047" cy="369332"/>
          </a:xfrm>
          <a:prstGeom prst="rect">
            <a:avLst/>
          </a:prstGeom>
          <a:noFill/>
        </p:spPr>
        <p:txBody>
          <a:bodyPr wrap="square" rtlCol="0">
            <a:spAutoFit/>
          </a:bodyPr>
          <a:lstStyle/>
          <a:p>
            <a:r>
              <a:rPr lang="en-US" dirty="0"/>
              <a:t>WFHM bunch length of several bunches </a:t>
            </a:r>
          </a:p>
        </p:txBody>
      </p:sp>
      <p:cxnSp>
        <p:nvCxnSpPr>
          <p:cNvPr id="7" name="Straight Arrow Connector 6">
            <a:extLst>
              <a:ext uri="{FF2B5EF4-FFF2-40B4-BE49-F238E27FC236}">
                <a16:creationId xmlns:a16="http://schemas.microsoft.com/office/drawing/2014/main" id="{5BFDA80E-C5EA-C242-A985-82178B67C65D}"/>
              </a:ext>
            </a:extLst>
          </p:cNvPr>
          <p:cNvCxnSpPr/>
          <p:nvPr/>
        </p:nvCxnSpPr>
        <p:spPr>
          <a:xfrm flipV="1">
            <a:off x="3069772" y="3171180"/>
            <a:ext cx="104503" cy="21784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C0283AF-867F-FE48-A2BC-42A74D44FE34}"/>
              </a:ext>
            </a:extLst>
          </p:cNvPr>
          <p:cNvSpPr/>
          <p:nvPr/>
        </p:nvSpPr>
        <p:spPr>
          <a:xfrm>
            <a:off x="0" y="6452626"/>
            <a:ext cx="11752217" cy="369332"/>
          </a:xfrm>
          <a:prstGeom prst="rect">
            <a:avLst/>
          </a:prstGeom>
        </p:spPr>
        <p:txBody>
          <a:bodyPr wrap="square">
            <a:spAutoFit/>
          </a:bodyPr>
          <a:lstStyle/>
          <a:p>
            <a:r>
              <a:rPr lang="en-US" dirty="0">
                <a:solidFill>
                  <a:srgbClr val="000000"/>
                </a:solidFill>
                <a:latin typeface="Times" pitchFamily="2" charset="0"/>
                <a:hlinkClick r:id="rId3"/>
              </a:rPr>
              <a:t>http://www.cadops2.bnl.gov/elogs/entryList.jsp?DATABY=day&amp;ELOG=LEReC&amp;DATE=06/24/2021&amp;DIR=none#1481257</a:t>
            </a:r>
            <a:r>
              <a:rPr lang="en-US" dirty="0">
                <a:solidFill>
                  <a:srgbClr val="000000"/>
                </a:solidFill>
                <a:latin typeface="Times" pitchFamily="2" charset="0"/>
              </a:rPr>
              <a:t> </a:t>
            </a:r>
            <a:endParaRPr lang="en-US" dirty="0"/>
          </a:p>
        </p:txBody>
      </p:sp>
      <p:pic>
        <p:nvPicPr>
          <p:cNvPr id="2052" name="Picture 4">
            <a:extLst>
              <a:ext uri="{FF2B5EF4-FFF2-40B4-BE49-F238E27FC236}">
                <a16:creationId xmlns:a16="http://schemas.microsoft.com/office/drawing/2014/main" id="{FB8D3B89-7419-E244-8230-EDE084DD5C2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57852" y="2764246"/>
            <a:ext cx="4937942" cy="362306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97D79BB-E9E7-0442-ABE6-A9F81C9E8572}"/>
              </a:ext>
            </a:extLst>
          </p:cNvPr>
          <p:cNvSpPr txBox="1"/>
          <p:nvPr/>
        </p:nvSpPr>
        <p:spPr>
          <a:xfrm>
            <a:off x="9202238" y="4550247"/>
            <a:ext cx="2356756" cy="646331"/>
          </a:xfrm>
          <a:prstGeom prst="rect">
            <a:avLst/>
          </a:prstGeom>
          <a:noFill/>
        </p:spPr>
        <p:txBody>
          <a:bodyPr wrap="square" rtlCol="0">
            <a:spAutoFit/>
          </a:bodyPr>
          <a:lstStyle/>
          <a:p>
            <a:r>
              <a:rPr lang="en-US" dirty="0"/>
              <a:t>Recombination monitor signal </a:t>
            </a:r>
          </a:p>
        </p:txBody>
      </p:sp>
      <p:pic>
        <p:nvPicPr>
          <p:cNvPr id="2054" name="Picture 6">
            <a:extLst>
              <a:ext uri="{FF2B5EF4-FFF2-40B4-BE49-F238E27FC236}">
                <a16:creationId xmlns:a16="http://schemas.microsoft.com/office/drawing/2014/main" id="{F91E1FDF-64D4-9E4B-B676-46D56DDBD8C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786156" y="602935"/>
            <a:ext cx="3912319" cy="3093111"/>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E53488CC-030E-C649-93C5-D74BB97FF234}"/>
              </a:ext>
            </a:extLst>
          </p:cNvPr>
          <p:cNvCxnSpPr>
            <a:cxnSpLocks/>
          </p:cNvCxnSpPr>
          <p:nvPr/>
        </p:nvCxnSpPr>
        <p:spPr>
          <a:xfrm>
            <a:off x="7981404" y="2455817"/>
            <a:ext cx="0" cy="244372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6AD2658-7B86-9944-99A1-085E0BD19683}"/>
              </a:ext>
            </a:extLst>
          </p:cNvPr>
          <p:cNvCxnSpPr>
            <a:cxnSpLocks/>
          </p:cNvCxnSpPr>
          <p:nvPr/>
        </p:nvCxnSpPr>
        <p:spPr>
          <a:xfrm>
            <a:off x="8656320" y="2573383"/>
            <a:ext cx="0" cy="202135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C5158E7-955B-6F4A-BDB9-216B9935BA5C}"/>
              </a:ext>
            </a:extLst>
          </p:cNvPr>
          <p:cNvSpPr txBox="1"/>
          <p:nvPr/>
        </p:nvSpPr>
        <p:spPr>
          <a:xfrm>
            <a:off x="9265921" y="2508068"/>
            <a:ext cx="1591494" cy="369332"/>
          </a:xfrm>
          <a:prstGeom prst="rect">
            <a:avLst/>
          </a:prstGeom>
          <a:noFill/>
        </p:spPr>
        <p:txBody>
          <a:bodyPr wrap="square" rtlCol="0">
            <a:spAutoFit/>
          </a:bodyPr>
          <a:lstStyle/>
          <a:p>
            <a:r>
              <a:rPr lang="en-US" dirty="0"/>
              <a:t>WCM signal </a:t>
            </a:r>
          </a:p>
        </p:txBody>
      </p:sp>
      <p:cxnSp>
        <p:nvCxnSpPr>
          <p:cNvPr id="22" name="Straight Arrow Connector 21">
            <a:extLst>
              <a:ext uri="{FF2B5EF4-FFF2-40B4-BE49-F238E27FC236}">
                <a16:creationId xmlns:a16="http://schemas.microsoft.com/office/drawing/2014/main" id="{53EA041F-6C4F-C641-B628-9F508FF89CBB}"/>
              </a:ext>
            </a:extLst>
          </p:cNvPr>
          <p:cNvCxnSpPr>
            <a:cxnSpLocks/>
          </p:cNvCxnSpPr>
          <p:nvPr/>
        </p:nvCxnSpPr>
        <p:spPr>
          <a:xfrm>
            <a:off x="8299268" y="2877400"/>
            <a:ext cx="0" cy="77415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5414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BFFB8-D523-8E47-8506-9E888E9F2973}"/>
              </a:ext>
            </a:extLst>
          </p:cNvPr>
          <p:cNvSpPr>
            <a:spLocks noGrp="1"/>
          </p:cNvSpPr>
          <p:nvPr>
            <p:ph type="ctrTitle"/>
          </p:nvPr>
        </p:nvSpPr>
        <p:spPr>
          <a:xfrm>
            <a:off x="95341" y="291053"/>
            <a:ext cx="9871619" cy="378680"/>
          </a:xfrm>
        </p:spPr>
        <p:txBody>
          <a:bodyPr>
            <a:normAutofit fontScale="90000"/>
          </a:bodyPr>
          <a:lstStyle/>
          <a:p>
            <a:pPr algn="l"/>
            <a:r>
              <a:rPr lang="en-US" sz="4400" dirty="0"/>
              <a:t>Introduction and Motivation</a:t>
            </a:r>
            <a:endParaRPr lang="en-US" sz="4400" u="sng" dirty="0"/>
          </a:p>
        </p:txBody>
      </p:sp>
      <p:sp>
        <p:nvSpPr>
          <p:cNvPr id="4" name="Rectangle 3">
            <a:extLst>
              <a:ext uri="{FF2B5EF4-FFF2-40B4-BE49-F238E27FC236}">
                <a16:creationId xmlns:a16="http://schemas.microsoft.com/office/drawing/2014/main" id="{AB7227BB-70F7-F94A-8529-192F801187E9}"/>
              </a:ext>
            </a:extLst>
          </p:cNvPr>
          <p:cNvSpPr/>
          <p:nvPr/>
        </p:nvSpPr>
        <p:spPr>
          <a:xfrm>
            <a:off x="95341" y="753745"/>
            <a:ext cx="7729310" cy="3416320"/>
          </a:xfrm>
          <a:prstGeom prst="rect">
            <a:avLst/>
          </a:prstGeom>
        </p:spPr>
        <p:txBody>
          <a:bodyPr wrap="square">
            <a:spAutoFit/>
          </a:bodyPr>
          <a:lstStyle/>
          <a:p>
            <a:pPr marL="285750" indent="-285750" algn="just">
              <a:buFont typeface="Arial" panose="020B0604020202020204" pitchFamily="34" charset="0"/>
              <a:buChar char="•"/>
            </a:pPr>
            <a:r>
              <a:rPr lang="en-US" dirty="0"/>
              <a:t>Radiative recombination of ions was extensively studied experimentally. Perfect agreement between measurements and theoretical prediction for the recombination coefficient was found in a wide range of relative energies between the electrons and ions (&gt;10meV). </a:t>
            </a:r>
          </a:p>
          <a:p>
            <a:pPr marL="285750" indent="-285750" algn="just">
              <a:buFont typeface="Arial" panose="020B0604020202020204" pitchFamily="34" charset="0"/>
              <a:buChar char="•"/>
            </a:pPr>
            <a:r>
              <a:rPr lang="en-US" dirty="0"/>
              <a:t>However, in the region of extremely small relative energies (which is the region typically used for electron cooling), the measured recombination coefficient for experiments with bare ion was found significantly higher than predicted by standard theory of radiative recombination. </a:t>
            </a:r>
          </a:p>
          <a:p>
            <a:pPr marL="285750" indent="-285750" algn="just">
              <a:buFont typeface="Arial" panose="020B0604020202020204" pitchFamily="34" charset="0"/>
              <a:buChar char="•"/>
            </a:pPr>
            <a:r>
              <a:rPr lang="en-US" dirty="0"/>
              <a:t>At RHIC during </a:t>
            </a:r>
            <a:r>
              <a:rPr lang="en-US" dirty="0" err="1"/>
              <a:t>LEReC</a:t>
            </a:r>
            <a:r>
              <a:rPr lang="en-US" dirty="0"/>
              <a:t> setup in 2019 the recombination enhancement </a:t>
            </a:r>
            <a:r>
              <a:rPr lang="en-US" b="1" dirty="0"/>
              <a:t>was observed first time without continues </a:t>
            </a:r>
            <a:r>
              <a:rPr lang="en-US" dirty="0"/>
              <a:t>solenoidal field. The goal of this experiment is the systematic study beam losses due to recombination for different energy offsets  and energy spread.</a:t>
            </a:r>
            <a:endParaRPr lang="en-US" sz="2000" dirty="0"/>
          </a:p>
        </p:txBody>
      </p:sp>
      <p:pic>
        <p:nvPicPr>
          <p:cNvPr id="12" name="Picture 11">
            <a:extLst>
              <a:ext uri="{FF2B5EF4-FFF2-40B4-BE49-F238E27FC236}">
                <a16:creationId xmlns:a16="http://schemas.microsoft.com/office/drawing/2014/main" id="{9A559A57-8013-7D4A-BD08-EE6C81033DB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4338631"/>
            <a:ext cx="3613404" cy="2443614"/>
          </a:xfrm>
          <a:prstGeom prst="rect">
            <a:avLst/>
          </a:prstGeom>
        </p:spPr>
      </p:pic>
      <p:sp>
        <p:nvSpPr>
          <p:cNvPr id="14" name="Rectangle 13">
            <a:extLst>
              <a:ext uri="{FF2B5EF4-FFF2-40B4-BE49-F238E27FC236}">
                <a16:creationId xmlns:a16="http://schemas.microsoft.com/office/drawing/2014/main" id="{C80D4D0B-AD99-F240-B4FE-C99C10362412}"/>
              </a:ext>
            </a:extLst>
          </p:cNvPr>
          <p:cNvSpPr/>
          <p:nvPr/>
        </p:nvSpPr>
        <p:spPr>
          <a:xfrm>
            <a:off x="238539" y="6354193"/>
            <a:ext cx="2979338" cy="523220"/>
          </a:xfrm>
          <a:prstGeom prst="rect">
            <a:avLst/>
          </a:prstGeom>
        </p:spPr>
        <p:txBody>
          <a:bodyPr wrap="square">
            <a:spAutoFit/>
          </a:bodyPr>
          <a:lstStyle/>
          <a:p>
            <a:pPr algn="ctr"/>
            <a:r>
              <a:rPr lang="en-US" sz="1400" dirty="0">
                <a:latin typeface="CMR9"/>
              </a:rPr>
              <a:t>Bunch by bunch loss signal data. The  best matched energy MB  </a:t>
            </a:r>
            <a:endParaRPr lang="en-US" sz="1400" dirty="0"/>
          </a:p>
        </p:txBody>
      </p:sp>
      <p:cxnSp>
        <p:nvCxnSpPr>
          <p:cNvPr id="15" name="Straight Arrow Connector 14">
            <a:extLst>
              <a:ext uri="{FF2B5EF4-FFF2-40B4-BE49-F238E27FC236}">
                <a16:creationId xmlns:a16="http://schemas.microsoft.com/office/drawing/2014/main" id="{6A0D4096-D769-874D-BE23-766234E41AB5}"/>
              </a:ext>
            </a:extLst>
          </p:cNvPr>
          <p:cNvCxnSpPr>
            <a:cxnSpLocks/>
          </p:cNvCxnSpPr>
          <p:nvPr/>
        </p:nvCxnSpPr>
        <p:spPr>
          <a:xfrm flipH="1" flipV="1">
            <a:off x="1806702" y="5764696"/>
            <a:ext cx="446170" cy="8511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76E42BB-6F1E-C349-B61A-CB17A5D746AC}"/>
              </a:ext>
            </a:extLst>
          </p:cNvPr>
          <p:cNvSpPr txBox="1"/>
          <p:nvPr/>
        </p:nvSpPr>
        <p:spPr>
          <a:xfrm>
            <a:off x="3456416" y="6412913"/>
            <a:ext cx="1908313" cy="369332"/>
          </a:xfrm>
          <a:prstGeom prst="rect">
            <a:avLst/>
          </a:prstGeom>
          <a:noFill/>
        </p:spPr>
        <p:txBody>
          <a:bodyPr wrap="square" rtlCol="0">
            <a:spAutoFit/>
          </a:bodyPr>
          <a:lstStyle/>
          <a:p>
            <a:r>
              <a:rPr lang="en-US" dirty="0"/>
              <a:t>© P. </a:t>
            </a:r>
            <a:r>
              <a:rPr lang="en-US" dirty="0" err="1"/>
              <a:t>Thieberger</a:t>
            </a:r>
            <a:endParaRPr lang="en-US" dirty="0"/>
          </a:p>
        </p:txBody>
      </p:sp>
      <p:sp>
        <p:nvSpPr>
          <p:cNvPr id="24" name="Rectangle 23">
            <a:extLst>
              <a:ext uri="{FF2B5EF4-FFF2-40B4-BE49-F238E27FC236}">
                <a16:creationId xmlns:a16="http://schemas.microsoft.com/office/drawing/2014/main" id="{A29BAB28-0707-944D-A98E-D4E383223DF8}"/>
              </a:ext>
            </a:extLst>
          </p:cNvPr>
          <p:cNvSpPr/>
          <p:nvPr/>
        </p:nvSpPr>
        <p:spPr>
          <a:xfrm>
            <a:off x="8274115" y="5900137"/>
            <a:ext cx="3810921" cy="584775"/>
          </a:xfrm>
          <a:prstGeom prst="rect">
            <a:avLst/>
          </a:prstGeom>
        </p:spPr>
        <p:txBody>
          <a:bodyPr wrap="square">
            <a:spAutoFit/>
          </a:bodyPr>
          <a:lstStyle/>
          <a:p>
            <a:r>
              <a:rPr lang="en-US" sz="1600" dirty="0">
                <a:hlinkClick r:id="rId3"/>
              </a:rPr>
              <a:t>Phys. Rev. Accel. Beams 22, 111004 </a:t>
            </a:r>
            <a:r>
              <a:rPr lang="en-US" sz="1600" dirty="0"/>
              <a:t>– Published 27 November 2019</a:t>
            </a:r>
          </a:p>
        </p:txBody>
      </p:sp>
      <p:pic>
        <p:nvPicPr>
          <p:cNvPr id="26" name="Picture 25" descr="Chart, histogram&#10;&#10;Description automatically generated">
            <a:extLst>
              <a:ext uri="{FF2B5EF4-FFF2-40B4-BE49-F238E27FC236}">
                <a16:creationId xmlns:a16="http://schemas.microsoft.com/office/drawing/2014/main" id="{4A6032B4-495F-BE49-B7ED-05CB52B2B6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93940" y="1666710"/>
            <a:ext cx="3991096" cy="3896632"/>
          </a:xfrm>
          <a:prstGeom prst="rect">
            <a:avLst/>
          </a:prstGeom>
        </p:spPr>
      </p:pic>
      <p:sp>
        <p:nvSpPr>
          <p:cNvPr id="31" name="Rectangle 30">
            <a:extLst>
              <a:ext uri="{FF2B5EF4-FFF2-40B4-BE49-F238E27FC236}">
                <a16:creationId xmlns:a16="http://schemas.microsoft.com/office/drawing/2014/main" id="{32E74F28-DE2D-164C-BBDC-E445507127AC}"/>
              </a:ext>
            </a:extLst>
          </p:cNvPr>
          <p:cNvSpPr/>
          <p:nvPr/>
        </p:nvSpPr>
        <p:spPr>
          <a:xfrm>
            <a:off x="3125111" y="4883097"/>
            <a:ext cx="4362367" cy="830997"/>
          </a:xfrm>
          <a:prstGeom prst="rect">
            <a:avLst/>
          </a:prstGeom>
        </p:spPr>
        <p:txBody>
          <a:bodyPr wrap="square">
            <a:spAutoFit/>
          </a:bodyPr>
          <a:lstStyle/>
          <a:p>
            <a:r>
              <a:rPr lang="en-US" sz="1600" dirty="0">
                <a:solidFill>
                  <a:srgbClr val="000000"/>
                </a:solidFill>
                <a:latin typeface="Times" pitchFamily="2" charset="0"/>
                <a:hlinkClick r:id="rId5"/>
              </a:rPr>
              <a:t>http://www.cadops2.bnl.gov/elogs/entryList.jsp?DATABY=day&amp;ELOG=LEReC_2019&amp;DATE=04/11/2019&amp;DIR=none#968776</a:t>
            </a:r>
            <a:r>
              <a:rPr lang="en-US" sz="1600" dirty="0">
                <a:solidFill>
                  <a:srgbClr val="000000"/>
                </a:solidFill>
                <a:latin typeface="Times" pitchFamily="2" charset="0"/>
              </a:rPr>
              <a:t> </a:t>
            </a:r>
            <a:endParaRPr lang="en-US" sz="1600" dirty="0"/>
          </a:p>
        </p:txBody>
      </p:sp>
      <p:sp>
        <p:nvSpPr>
          <p:cNvPr id="9" name="TextBox 8">
            <a:extLst>
              <a:ext uri="{FF2B5EF4-FFF2-40B4-BE49-F238E27FC236}">
                <a16:creationId xmlns:a16="http://schemas.microsoft.com/office/drawing/2014/main" id="{1CD51FD4-5007-B44D-8AE4-9B54E677C1F6}"/>
              </a:ext>
            </a:extLst>
          </p:cNvPr>
          <p:cNvSpPr txBox="1"/>
          <p:nvPr/>
        </p:nvSpPr>
        <p:spPr>
          <a:xfrm>
            <a:off x="8346726" y="406363"/>
            <a:ext cx="3749933" cy="1200329"/>
          </a:xfrm>
          <a:prstGeom prst="rect">
            <a:avLst/>
          </a:prstGeom>
          <a:noFill/>
        </p:spPr>
        <p:txBody>
          <a:bodyPr wrap="square" rtlCol="0">
            <a:spAutoFit/>
          </a:bodyPr>
          <a:lstStyle/>
          <a:p>
            <a:r>
              <a:rPr lang="en-US" dirty="0"/>
              <a:t>Recombination signal was used to match RHIC and </a:t>
            </a:r>
            <a:r>
              <a:rPr lang="en-US" dirty="0" err="1"/>
              <a:t>LEReC</a:t>
            </a:r>
            <a:r>
              <a:rPr lang="en-US" dirty="0"/>
              <a:t> beams velocities during </a:t>
            </a:r>
            <a:r>
              <a:rPr lang="en-US" dirty="0" err="1"/>
              <a:t>LEReC</a:t>
            </a:r>
            <a:r>
              <a:rPr lang="en-US" dirty="0"/>
              <a:t> </a:t>
            </a:r>
            <a:r>
              <a:rPr lang="en-US" dirty="0" err="1"/>
              <a:t>coimmisioning</a:t>
            </a:r>
            <a:r>
              <a:rPr lang="en-US" dirty="0"/>
              <a:t> in 2019</a:t>
            </a:r>
          </a:p>
        </p:txBody>
      </p:sp>
    </p:spTree>
    <p:extLst>
      <p:ext uri="{BB962C8B-B14F-4D97-AF65-F5344CB8AC3E}">
        <p14:creationId xmlns:p14="http://schemas.microsoft.com/office/powerpoint/2010/main" val="2817553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6C819-40F7-FB4A-890D-347078CCE9BB}"/>
              </a:ext>
            </a:extLst>
          </p:cNvPr>
          <p:cNvSpPr>
            <a:spLocks noGrp="1"/>
          </p:cNvSpPr>
          <p:nvPr>
            <p:ph type="title"/>
          </p:nvPr>
        </p:nvSpPr>
        <p:spPr>
          <a:xfrm>
            <a:off x="0" y="134233"/>
            <a:ext cx="10515600" cy="440787"/>
          </a:xfrm>
        </p:spPr>
        <p:txBody>
          <a:bodyPr>
            <a:normAutofit fontScale="90000"/>
          </a:bodyPr>
          <a:lstStyle/>
          <a:p>
            <a:r>
              <a:rPr lang="en-US" dirty="0"/>
              <a:t>Summary of April 2019  </a:t>
            </a:r>
          </a:p>
        </p:txBody>
      </p:sp>
      <p:sp>
        <p:nvSpPr>
          <p:cNvPr id="3" name="Content Placeholder 2">
            <a:extLst>
              <a:ext uri="{FF2B5EF4-FFF2-40B4-BE49-F238E27FC236}">
                <a16:creationId xmlns:a16="http://schemas.microsoft.com/office/drawing/2014/main" id="{2A36DD45-730D-5D49-B488-02F96D4BADF8}"/>
              </a:ext>
            </a:extLst>
          </p:cNvPr>
          <p:cNvSpPr>
            <a:spLocks noGrp="1"/>
          </p:cNvSpPr>
          <p:nvPr>
            <p:ph idx="1"/>
          </p:nvPr>
        </p:nvSpPr>
        <p:spPr>
          <a:xfrm>
            <a:off x="311257" y="681037"/>
            <a:ext cx="11771885" cy="6042730"/>
          </a:xfrm>
        </p:spPr>
        <p:txBody>
          <a:bodyPr>
            <a:normAutofit fontScale="92500" lnSpcReduction="20000"/>
          </a:bodyPr>
          <a:lstStyle/>
          <a:p>
            <a:r>
              <a:rPr lang="en-US" dirty="0"/>
              <a:t>It seems that bunch by bunch loss rate near recombination monitor location is well  correlated with:</a:t>
            </a:r>
          </a:p>
          <a:p>
            <a:pPr lvl="1"/>
            <a:r>
              <a:rPr lang="en-US" dirty="0"/>
              <a:t>Presents of electrons</a:t>
            </a:r>
          </a:p>
          <a:p>
            <a:pPr lvl="1"/>
            <a:r>
              <a:rPr lang="en-US" dirty="0"/>
              <a:t>Energy of electrons</a:t>
            </a:r>
          </a:p>
          <a:p>
            <a:r>
              <a:rPr lang="en-US" dirty="0"/>
              <a:t>For this RHIC/</a:t>
            </a:r>
            <a:r>
              <a:rPr lang="en-US" dirty="0" err="1"/>
              <a:t>LEReC</a:t>
            </a:r>
            <a:r>
              <a:rPr lang="en-US" dirty="0"/>
              <a:t> parameters the loss rate was about 10-15 events/minute.</a:t>
            </a:r>
          </a:p>
          <a:p>
            <a:pPr marL="457200" lvl="1" indent="0">
              <a:buNone/>
            </a:pPr>
            <a:endParaRPr lang="en-US" dirty="0"/>
          </a:p>
          <a:p>
            <a:r>
              <a:rPr lang="en-US" dirty="0"/>
              <a:t>The energy dependance distribution of the losses looks not exactly  Gaussian. </a:t>
            </a:r>
          </a:p>
          <a:p>
            <a:pPr lvl="1"/>
            <a:r>
              <a:rPr lang="en-US" dirty="0"/>
              <a:t>Should try  to scale with ion bunch intensity to get more accurate curves</a:t>
            </a:r>
          </a:p>
          <a:p>
            <a:pPr marL="0" indent="0">
              <a:buNone/>
            </a:pPr>
            <a:endParaRPr lang="en-US" dirty="0"/>
          </a:p>
          <a:p>
            <a:pPr marL="0" indent="0">
              <a:buNone/>
            </a:pPr>
            <a:r>
              <a:rPr lang="en-US" sz="3500" dirty="0"/>
              <a:t>Plan for   APEX June 2021:  </a:t>
            </a:r>
          </a:p>
          <a:p>
            <a:pPr lvl="1"/>
            <a:r>
              <a:rPr lang="en-US" strike="sngStrike" dirty="0"/>
              <a:t>Use more intensity per bunch  RHIC and </a:t>
            </a:r>
            <a:r>
              <a:rPr lang="en-US" strike="sngStrike" dirty="0" err="1"/>
              <a:t>LEReC</a:t>
            </a:r>
            <a:endParaRPr lang="en-US" strike="sngStrike" dirty="0"/>
          </a:p>
          <a:p>
            <a:pPr lvl="1"/>
            <a:r>
              <a:rPr lang="en-US" dirty="0"/>
              <a:t>Try </a:t>
            </a:r>
            <a:r>
              <a:rPr lang="en-US" dirty="0" err="1"/>
              <a:t>LEReC</a:t>
            </a:r>
            <a:r>
              <a:rPr lang="en-US" dirty="0"/>
              <a:t> 76kHz mode  with 6MB (or 10MB if possible) </a:t>
            </a:r>
          </a:p>
          <a:p>
            <a:pPr lvl="1"/>
            <a:r>
              <a:rPr lang="en-US" dirty="0"/>
              <a:t>Preferable configuration: several bunches in RHIC overlapping with  one (or two)  less numbers of the  </a:t>
            </a:r>
            <a:r>
              <a:rPr lang="en-US" dirty="0" err="1"/>
              <a:t>LEReC</a:t>
            </a:r>
            <a:r>
              <a:rPr lang="en-US" dirty="0"/>
              <a:t> </a:t>
            </a:r>
            <a:r>
              <a:rPr lang="en-US" dirty="0" err="1"/>
              <a:t>Mbunches</a:t>
            </a:r>
            <a:r>
              <a:rPr lang="en-US" dirty="0"/>
              <a:t>. </a:t>
            </a:r>
          </a:p>
          <a:p>
            <a:r>
              <a:rPr lang="en-US" dirty="0"/>
              <a:t>Initial Question</a:t>
            </a:r>
          </a:p>
          <a:p>
            <a:pPr lvl="1"/>
            <a:r>
              <a:rPr lang="en-US" dirty="0"/>
              <a:t>Should we restore  Au19-4GeV-25m rec. lattice  or try regular RHIC run21 Au21? </a:t>
            </a:r>
          </a:p>
          <a:p>
            <a:pPr lvl="2"/>
            <a:r>
              <a:rPr lang="en-US" sz="2400" dirty="0"/>
              <a:t>We decided to keep regular RUN21 lattice  </a:t>
            </a:r>
            <a:r>
              <a:rPr lang="en-US" sz="2200" b="1" dirty="0">
                <a:solidFill>
                  <a:srgbClr val="00B050"/>
                </a:solidFill>
              </a:rPr>
              <a:t>and apply  local bump, instead.   </a:t>
            </a:r>
          </a:p>
          <a:p>
            <a:pPr lvl="1"/>
            <a:endParaRPr lang="en-US" dirty="0"/>
          </a:p>
          <a:p>
            <a:pPr lvl="1"/>
            <a:endParaRPr lang="en-US" dirty="0"/>
          </a:p>
        </p:txBody>
      </p:sp>
    </p:spTree>
    <p:extLst>
      <p:ext uri="{BB962C8B-B14F-4D97-AF65-F5344CB8AC3E}">
        <p14:creationId xmlns:p14="http://schemas.microsoft.com/office/powerpoint/2010/main" val="192770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65C68-5B9C-3B4E-B8F1-1E15A83AC84D}"/>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D392BCCA-28B9-1F49-881E-A1B4D19130BD}"/>
              </a:ext>
            </a:extLst>
          </p:cNvPr>
          <p:cNvPicPr>
            <a:picLocks noGrp="1" noChangeAspect="1"/>
          </p:cNvPicPr>
          <p:nvPr>
            <p:ph idx="1"/>
          </p:nvPr>
        </p:nvPicPr>
        <p:blipFill>
          <a:blip r:embed="rId2"/>
          <a:stretch>
            <a:fillRect/>
          </a:stretch>
        </p:blipFill>
        <p:spPr>
          <a:xfrm>
            <a:off x="306794" y="180459"/>
            <a:ext cx="10902225" cy="5781036"/>
          </a:xfrm>
        </p:spPr>
      </p:pic>
      <p:sp>
        <p:nvSpPr>
          <p:cNvPr id="6" name="TextBox 5">
            <a:extLst>
              <a:ext uri="{FF2B5EF4-FFF2-40B4-BE49-F238E27FC236}">
                <a16:creationId xmlns:a16="http://schemas.microsoft.com/office/drawing/2014/main" id="{658AD8C6-634C-164B-ADC5-727399E76AE1}"/>
              </a:ext>
            </a:extLst>
          </p:cNvPr>
          <p:cNvSpPr txBox="1"/>
          <p:nvPr/>
        </p:nvSpPr>
        <p:spPr>
          <a:xfrm>
            <a:off x="162015" y="6123543"/>
            <a:ext cx="10082349" cy="369332"/>
          </a:xfrm>
          <a:prstGeom prst="rect">
            <a:avLst/>
          </a:prstGeom>
          <a:noFill/>
        </p:spPr>
        <p:txBody>
          <a:bodyPr wrap="square" rtlCol="0">
            <a:spAutoFit/>
          </a:bodyPr>
          <a:lstStyle/>
          <a:p>
            <a:r>
              <a:rPr lang="en-US" dirty="0"/>
              <a:t>Slides from Gang Wang’s presentation on Aug 27, 2021:</a:t>
            </a:r>
          </a:p>
        </p:txBody>
      </p:sp>
      <p:sp>
        <p:nvSpPr>
          <p:cNvPr id="7" name="Rectangle 6">
            <a:extLst>
              <a:ext uri="{FF2B5EF4-FFF2-40B4-BE49-F238E27FC236}">
                <a16:creationId xmlns:a16="http://schemas.microsoft.com/office/drawing/2014/main" id="{F039AEED-FB0D-9C47-9B55-49FED80D6E56}"/>
              </a:ext>
            </a:extLst>
          </p:cNvPr>
          <p:cNvSpPr/>
          <p:nvPr/>
        </p:nvSpPr>
        <p:spPr>
          <a:xfrm>
            <a:off x="162015" y="6439134"/>
            <a:ext cx="10902225" cy="369332"/>
          </a:xfrm>
          <a:prstGeom prst="rect">
            <a:avLst/>
          </a:prstGeom>
        </p:spPr>
        <p:txBody>
          <a:bodyPr wrap="square">
            <a:spAutoFit/>
          </a:bodyPr>
          <a:lstStyle/>
          <a:p>
            <a:r>
              <a:rPr lang="en-US" dirty="0">
                <a:hlinkClick r:id="rId3"/>
              </a:rPr>
              <a:t>http://case.physics.stonybrook.edu/images/f/f9/Dependance_of_recombination_rate_on_energy_deviation.pdf</a:t>
            </a:r>
            <a:r>
              <a:rPr lang="en-US" dirty="0"/>
              <a:t> </a:t>
            </a:r>
          </a:p>
        </p:txBody>
      </p:sp>
    </p:spTree>
    <p:extLst>
      <p:ext uri="{BB962C8B-B14F-4D97-AF65-F5344CB8AC3E}">
        <p14:creationId xmlns:p14="http://schemas.microsoft.com/office/powerpoint/2010/main" val="2733337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906BB-09E5-C84C-BCA8-8B846EB4900C}"/>
              </a:ext>
            </a:extLst>
          </p:cNvPr>
          <p:cNvSpPr>
            <a:spLocks noGrp="1"/>
          </p:cNvSpPr>
          <p:nvPr>
            <p:ph type="title"/>
          </p:nvPr>
        </p:nvSpPr>
        <p:spPr>
          <a:xfrm>
            <a:off x="280125" y="-79817"/>
            <a:ext cx="10515600" cy="967286"/>
          </a:xfrm>
        </p:spPr>
        <p:txBody>
          <a:bodyPr>
            <a:normAutofit fontScale="90000"/>
          </a:bodyPr>
          <a:lstStyle/>
          <a:p>
            <a:r>
              <a:rPr lang="en-US" dirty="0"/>
              <a:t>Recombination calculated curve for </a:t>
            </a:r>
            <a:r>
              <a:rPr lang="en-US" dirty="0" err="1"/>
              <a:t>LEReC</a:t>
            </a:r>
            <a:r>
              <a:rPr lang="en-US" dirty="0"/>
              <a:t>  setup</a:t>
            </a:r>
          </a:p>
        </p:txBody>
      </p:sp>
      <p:pic>
        <p:nvPicPr>
          <p:cNvPr id="7" name="Picture 6">
            <a:extLst>
              <a:ext uri="{FF2B5EF4-FFF2-40B4-BE49-F238E27FC236}">
                <a16:creationId xmlns:a16="http://schemas.microsoft.com/office/drawing/2014/main" id="{04912783-5A42-414A-8A50-34E1F9F281E4}"/>
              </a:ext>
            </a:extLst>
          </p:cNvPr>
          <p:cNvPicPr>
            <a:picLocks noChangeAspect="1"/>
          </p:cNvPicPr>
          <p:nvPr/>
        </p:nvPicPr>
        <p:blipFill>
          <a:blip r:embed="rId2"/>
          <a:stretch>
            <a:fillRect/>
          </a:stretch>
        </p:blipFill>
        <p:spPr>
          <a:xfrm>
            <a:off x="132804" y="764172"/>
            <a:ext cx="9141825" cy="3437202"/>
          </a:xfrm>
          <a:prstGeom prst="rect">
            <a:avLst/>
          </a:prstGeom>
        </p:spPr>
      </p:pic>
      <p:pic>
        <p:nvPicPr>
          <p:cNvPr id="12" name="Picture 11">
            <a:extLst>
              <a:ext uri="{FF2B5EF4-FFF2-40B4-BE49-F238E27FC236}">
                <a16:creationId xmlns:a16="http://schemas.microsoft.com/office/drawing/2014/main" id="{C8B17716-1E0C-854D-AA6B-BC50E8C0AC57}"/>
              </a:ext>
            </a:extLst>
          </p:cNvPr>
          <p:cNvPicPr>
            <a:picLocks noChangeAspect="1"/>
          </p:cNvPicPr>
          <p:nvPr/>
        </p:nvPicPr>
        <p:blipFill>
          <a:blip r:embed="rId3"/>
          <a:stretch>
            <a:fillRect/>
          </a:stretch>
        </p:blipFill>
        <p:spPr>
          <a:xfrm>
            <a:off x="132804" y="3954765"/>
            <a:ext cx="6713731" cy="2903235"/>
          </a:xfrm>
          <a:prstGeom prst="rect">
            <a:avLst/>
          </a:prstGeom>
        </p:spPr>
      </p:pic>
      <p:pic>
        <p:nvPicPr>
          <p:cNvPr id="16" name="Picture 15">
            <a:extLst>
              <a:ext uri="{FF2B5EF4-FFF2-40B4-BE49-F238E27FC236}">
                <a16:creationId xmlns:a16="http://schemas.microsoft.com/office/drawing/2014/main" id="{8F22B7BD-9720-1C4D-8B4E-A3004429D67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24027" y="1360689"/>
            <a:ext cx="5345465" cy="4142537"/>
          </a:xfrm>
          <a:prstGeom prst="rect">
            <a:avLst/>
          </a:prstGeom>
        </p:spPr>
      </p:pic>
      <p:cxnSp>
        <p:nvCxnSpPr>
          <p:cNvPr id="18" name="Straight Arrow Connector 17">
            <a:extLst>
              <a:ext uri="{FF2B5EF4-FFF2-40B4-BE49-F238E27FC236}">
                <a16:creationId xmlns:a16="http://schemas.microsoft.com/office/drawing/2014/main" id="{5AE40E4B-0AE1-BB42-B778-8AAB2A165BF5}"/>
              </a:ext>
            </a:extLst>
          </p:cNvPr>
          <p:cNvCxnSpPr>
            <a:cxnSpLocks/>
          </p:cNvCxnSpPr>
          <p:nvPr/>
        </p:nvCxnSpPr>
        <p:spPr>
          <a:xfrm>
            <a:off x="9548063" y="3125786"/>
            <a:ext cx="49638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08D86DC-EECE-5A4E-BF71-CB94D75E5F59}"/>
              </a:ext>
            </a:extLst>
          </p:cNvPr>
          <p:cNvSpPr txBox="1"/>
          <p:nvPr/>
        </p:nvSpPr>
        <p:spPr>
          <a:xfrm>
            <a:off x="10044452" y="2820876"/>
            <a:ext cx="1528354" cy="307777"/>
          </a:xfrm>
          <a:prstGeom prst="rect">
            <a:avLst/>
          </a:prstGeom>
          <a:noFill/>
        </p:spPr>
        <p:txBody>
          <a:bodyPr wrap="square" rtlCol="0">
            <a:spAutoFit/>
          </a:bodyPr>
          <a:lstStyle/>
          <a:p>
            <a:r>
              <a:rPr lang="en-US" sz="1400" dirty="0"/>
              <a:t>FWHM=3x10</a:t>
            </a:r>
            <a:r>
              <a:rPr lang="en-US" sz="1400" baseline="30000" dirty="0"/>
              <a:t>-4</a:t>
            </a:r>
          </a:p>
        </p:txBody>
      </p:sp>
      <p:sp>
        <p:nvSpPr>
          <p:cNvPr id="21" name="TextBox 20">
            <a:extLst>
              <a:ext uri="{FF2B5EF4-FFF2-40B4-BE49-F238E27FC236}">
                <a16:creationId xmlns:a16="http://schemas.microsoft.com/office/drawing/2014/main" id="{8795F466-8A23-CC49-815E-45309AEF65B7}"/>
              </a:ext>
            </a:extLst>
          </p:cNvPr>
          <p:cNvSpPr txBox="1"/>
          <p:nvPr/>
        </p:nvSpPr>
        <p:spPr>
          <a:xfrm>
            <a:off x="6448744" y="748347"/>
            <a:ext cx="5345465" cy="646331"/>
          </a:xfrm>
          <a:prstGeom prst="rect">
            <a:avLst/>
          </a:prstGeom>
          <a:noFill/>
          <a:ln w="28575">
            <a:solidFill>
              <a:srgbClr val="FF0000"/>
            </a:solidFill>
          </a:ln>
        </p:spPr>
        <p:txBody>
          <a:bodyPr wrap="square" rtlCol="0">
            <a:spAutoFit/>
          </a:bodyPr>
          <a:lstStyle/>
          <a:p>
            <a:r>
              <a:rPr lang="en-US" dirty="0"/>
              <a:t>Transvers and longitudinal velocities in COF are about the same</a:t>
            </a:r>
          </a:p>
        </p:txBody>
      </p:sp>
      <p:sp>
        <p:nvSpPr>
          <p:cNvPr id="23" name="Rectangle 22">
            <a:extLst>
              <a:ext uri="{FF2B5EF4-FFF2-40B4-BE49-F238E27FC236}">
                <a16:creationId xmlns:a16="http://schemas.microsoft.com/office/drawing/2014/main" id="{1A09471F-0158-F647-A72B-9F85C31B800F}"/>
              </a:ext>
            </a:extLst>
          </p:cNvPr>
          <p:cNvSpPr/>
          <p:nvPr/>
        </p:nvSpPr>
        <p:spPr>
          <a:xfrm>
            <a:off x="402956" y="1828800"/>
            <a:ext cx="6436984" cy="5889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1489EC3E-0524-AE47-808C-54682890C213}"/>
              </a:ext>
            </a:extLst>
          </p:cNvPr>
          <p:cNvCxnSpPr/>
          <p:nvPr/>
        </p:nvCxnSpPr>
        <p:spPr>
          <a:xfrm flipH="1">
            <a:off x="6710766" y="1354774"/>
            <a:ext cx="387458" cy="47402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9AEF5328-0470-C045-9E34-EDD859926EC9}"/>
              </a:ext>
            </a:extLst>
          </p:cNvPr>
          <p:cNvPicPr>
            <a:picLocks noChangeAspect="1"/>
          </p:cNvPicPr>
          <p:nvPr/>
        </p:nvPicPr>
        <p:blipFill>
          <a:blip r:embed="rId5"/>
          <a:stretch>
            <a:fillRect/>
          </a:stretch>
        </p:blipFill>
        <p:spPr>
          <a:xfrm>
            <a:off x="7977961" y="5808136"/>
            <a:ext cx="3340100" cy="977900"/>
          </a:xfrm>
          <a:prstGeom prst="rect">
            <a:avLst/>
          </a:prstGeom>
        </p:spPr>
      </p:pic>
      <p:sp>
        <p:nvSpPr>
          <p:cNvPr id="28" name="TextBox 27">
            <a:extLst>
              <a:ext uri="{FF2B5EF4-FFF2-40B4-BE49-F238E27FC236}">
                <a16:creationId xmlns:a16="http://schemas.microsoft.com/office/drawing/2014/main" id="{744206B3-E19B-744B-846F-663BDA3CF236}"/>
              </a:ext>
            </a:extLst>
          </p:cNvPr>
          <p:cNvSpPr txBox="1"/>
          <p:nvPr/>
        </p:nvSpPr>
        <p:spPr>
          <a:xfrm>
            <a:off x="7922561" y="5675716"/>
            <a:ext cx="1352068" cy="369332"/>
          </a:xfrm>
          <a:prstGeom prst="rect">
            <a:avLst/>
          </a:prstGeom>
          <a:noFill/>
        </p:spPr>
        <p:txBody>
          <a:bodyPr wrap="square" rtlCol="0">
            <a:spAutoFit/>
          </a:bodyPr>
          <a:lstStyle/>
          <a:p>
            <a:r>
              <a:rPr lang="en-US" dirty="0"/>
              <a:t>Rec. rate</a:t>
            </a:r>
          </a:p>
        </p:txBody>
      </p:sp>
    </p:spTree>
    <p:extLst>
      <p:ext uri="{BB962C8B-B14F-4D97-AF65-F5344CB8AC3E}">
        <p14:creationId xmlns:p14="http://schemas.microsoft.com/office/powerpoint/2010/main" val="3644050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D9112-990D-7842-B32E-7C98CCF56841}"/>
              </a:ext>
            </a:extLst>
          </p:cNvPr>
          <p:cNvSpPr>
            <a:spLocks noGrp="1"/>
          </p:cNvSpPr>
          <p:nvPr>
            <p:ph type="title"/>
          </p:nvPr>
        </p:nvSpPr>
        <p:spPr>
          <a:xfrm>
            <a:off x="171773" y="57477"/>
            <a:ext cx="10515600" cy="615863"/>
          </a:xfrm>
        </p:spPr>
        <p:txBody>
          <a:bodyPr>
            <a:normAutofit/>
          </a:bodyPr>
          <a:lstStyle/>
          <a:p>
            <a:r>
              <a:rPr lang="en-US" sz="3600" dirty="0"/>
              <a:t>Side by side comparison of </a:t>
            </a:r>
            <a:r>
              <a:rPr lang="en-US" sz="3600" dirty="0" err="1"/>
              <a:t>CeC</a:t>
            </a:r>
            <a:r>
              <a:rPr lang="en-US" sz="3600" dirty="0"/>
              <a:t> and </a:t>
            </a:r>
            <a:r>
              <a:rPr lang="en-US" sz="3600" dirty="0" err="1"/>
              <a:t>LEReC</a:t>
            </a:r>
            <a:r>
              <a:rPr lang="en-US" sz="3600" dirty="0"/>
              <a:t>  </a:t>
            </a:r>
          </a:p>
        </p:txBody>
      </p:sp>
      <p:pic>
        <p:nvPicPr>
          <p:cNvPr id="3073" name="Picture 1" descr="page8image53637312">
            <a:extLst>
              <a:ext uri="{FF2B5EF4-FFF2-40B4-BE49-F238E27FC236}">
                <a16:creationId xmlns:a16="http://schemas.microsoft.com/office/drawing/2014/main" id="{33928D79-A66E-7C45-850C-4E163E4794EB}"/>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84769" y="1047407"/>
            <a:ext cx="5078750" cy="48008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CABDED6-D218-A24B-AA49-F850B964B48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54671" y="1256981"/>
            <a:ext cx="5764472" cy="4467252"/>
          </a:xfrm>
          <a:prstGeom prst="rect">
            <a:avLst/>
          </a:prstGeom>
        </p:spPr>
      </p:pic>
      <p:cxnSp>
        <p:nvCxnSpPr>
          <p:cNvPr id="6" name="Straight Arrow Connector 5">
            <a:extLst>
              <a:ext uri="{FF2B5EF4-FFF2-40B4-BE49-F238E27FC236}">
                <a16:creationId xmlns:a16="http://schemas.microsoft.com/office/drawing/2014/main" id="{6CECFAFD-1801-E44C-9210-E6656F63CC2B}"/>
              </a:ext>
            </a:extLst>
          </p:cNvPr>
          <p:cNvCxnSpPr>
            <a:cxnSpLocks/>
          </p:cNvCxnSpPr>
          <p:nvPr/>
        </p:nvCxnSpPr>
        <p:spPr>
          <a:xfrm>
            <a:off x="8936907" y="3055350"/>
            <a:ext cx="49639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E636E63-6C9C-634A-B455-5B364C4C9354}"/>
              </a:ext>
            </a:extLst>
          </p:cNvPr>
          <p:cNvSpPr txBox="1"/>
          <p:nvPr/>
        </p:nvSpPr>
        <p:spPr>
          <a:xfrm>
            <a:off x="9560272" y="2799997"/>
            <a:ext cx="1528354" cy="307777"/>
          </a:xfrm>
          <a:prstGeom prst="rect">
            <a:avLst/>
          </a:prstGeom>
          <a:noFill/>
        </p:spPr>
        <p:txBody>
          <a:bodyPr wrap="square" rtlCol="0">
            <a:spAutoFit/>
          </a:bodyPr>
          <a:lstStyle/>
          <a:p>
            <a:r>
              <a:rPr lang="en-US" sz="1400" dirty="0"/>
              <a:t>FWHM=3x10</a:t>
            </a:r>
            <a:r>
              <a:rPr lang="en-US" sz="1400" baseline="30000" dirty="0"/>
              <a:t>-4</a:t>
            </a:r>
          </a:p>
        </p:txBody>
      </p:sp>
      <p:sp>
        <p:nvSpPr>
          <p:cNvPr id="9" name="TextBox 8">
            <a:extLst>
              <a:ext uri="{FF2B5EF4-FFF2-40B4-BE49-F238E27FC236}">
                <a16:creationId xmlns:a16="http://schemas.microsoft.com/office/drawing/2014/main" id="{429F78F5-E038-734F-A198-A6473F2DB910}"/>
              </a:ext>
            </a:extLst>
          </p:cNvPr>
          <p:cNvSpPr txBox="1"/>
          <p:nvPr/>
        </p:nvSpPr>
        <p:spPr>
          <a:xfrm>
            <a:off x="156383" y="5776099"/>
            <a:ext cx="4571498" cy="707886"/>
          </a:xfrm>
          <a:prstGeom prst="rect">
            <a:avLst/>
          </a:prstGeom>
          <a:noFill/>
        </p:spPr>
        <p:txBody>
          <a:bodyPr wrap="square" rtlCol="0">
            <a:spAutoFit/>
          </a:bodyPr>
          <a:lstStyle/>
          <a:p>
            <a:r>
              <a:rPr lang="en-US" sz="2000" dirty="0"/>
              <a:t> Plot from Gang’s presentation for optimum expected  CEC-X parameters </a:t>
            </a:r>
          </a:p>
        </p:txBody>
      </p:sp>
      <p:sp>
        <p:nvSpPr>
          <p:cNvPr id="10" name="Rectangle 9">
            <a:extLst>
              <a:ext uri="{FF2B5EF4-FFF2-40B4-BE49-F238E27FC236}">
                <a16:creationId xmlns:a16="http://schemas.microsoft.com/office/drawing/2014/main" id="{2C0E6F5D-3B46-114A-B08D-97109ECB7301}"/>
              </a:ext>
            </a:extLst>
          </p:cNvPr>
          <p:cNvSpPr/>
          <p:nvPr/>
        </p:nvSpPr>
        <p:spPr>
          <a:xfrm>
            <a:off x="1403196" y="4256737"/>
            <a:ext cx="3324685" cy="923330"/>
          </a:xfrm>
          <a:prstGeom prst="rect">
            <a:avLst/>
          </a:prstGeom>
        </p:spPr>
        <p:txBody>
          <a:bodyPr wrap="square">
            <a:spAutoFit/>
          </a:bodyPr>
          <a:lstStyle/>
          <a:p>
            <a:r>
              <a:rPr lang="en-US" b="1" dirty="0">
                <a:latin typeface="Calibri" panose="020F0502020204030204" pitchFamily="34" charset="0"/>
              </a:rPr>
              <a:t>300 urad of angular spread </a:t>
            </a:r>
          </a:p>
          <a:p>
            <a:r>
              <a:rPr lang="en-US" b="1" dirty="0">
                <a:latin typeface="Calibri" panose="020F0502020204030204" pitchFamily="34" charset="0"/>
              </a:rPr>
              <a:t>5e-4 energy spread of electrons </a:t>
            </a:r>
          </a:p>
          <a:p>
            <a:r>
              <a:rPr lang="en-US" b="1" dirty="0">
                <a:latin typeface="Calibri" panose="020F0502020204030204" pitchFamily="34" charset="0"/>
              </a:rPr>
              <a:t>1.3e-3 energy spread of ions </a:t>
            </a:r>
            <a:endParaRPr lang="en-US" dirty="0">
              <a:effectLst/>
            </a:endParaRPr>
          </a:p>
        </p:txBody>
      </p:sp>
      <p:cxnSp>
        <p:nvCxnSpPr>
          <p:cNvPr id="12" name="Straight Arrow Connector 11">
            <a:extLst>
              <a:ext uri="{FF2B5EF4-FFF2-40B4-BE49-F238E27FC236}">
                <a16:creationId xmlns:a16="http://schemas.microsoft.com/office/drawing/2014/main" id="{8B392A0B-3860-6742-9925-039A69A76E91}"/>
              </a:ext>
            </a:extLst>
          </p:cNvPr>
          <p:cNvCxnSpPr>
            <a:cxnSpLocks/>
          </p:cNvCxnSpPr>
          <p:nvPr/>
        </p:nvCxnSpPr>
        <p:spPr>
          <a:xfrm>
            <a:off x="2050814" y="3645590"/>
            <a:ext cx="164741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6E4D4CB-307A-D64A-89E9-F5E0BD3AA0FB}"/>
              </a:ext>
            </a:extLst>
          </p:cNvPr>
          <p:cNvSpPr txBox="1"/>
          <p:nvPr/>
        </p:nvSpPr>
        <p:spPr>
          <a:xfrm>
            <a:off x="2169870" y="3278535"/>
            <a:ext cx="1528354" cy="338554"/>
          </a:xfrm>
          <a:prstGeom prst="rect">
            <a:avLst/>
          </a:prstGeom>
          <a:noFill/>
        </p:spPr>
        <p:txBody>
          <a:bodyPr wrap="square" rtlCol="0">
            <a:spAutoFit/>
          </a:bodyPr>
          <a:lstStyle/>
          <a:p>
            <a:r>
              <a:rPr lang="en-US" sz="1600" dirty="0"/>
              <a:t>FWHM=1.8x10</a:t>
            </a:r>
            <a:r>
              <a:rPr lang="en-US" sz="1600" baseline="30000" dirty="0"/>
              <a:t>-3</a:t>
            </a:r>
          </a:p>
        </p:txBody>
      </p:sp>
      <p:sp>
        <p:nvSpPr>
          <p:cNvPr id="15" name="TextBox 14">
            <a:extLst>
              <a:ext uri="{FF2B5EF4-FFF2-40B4-BE49-F238E27FC236}">
                <a16:creationId xmlns:a16="http://schemas.microsoft.com/office/drawing/2014/main" id="{0F27D72F-9549-EC4E-A904-3FF4CF574EDE}"/>
              </a:ext>
            </a:extLst>
          </p:cNvPr>
          <p:cNvSpPr txBox="1"/>
          <p:nvPr/>
        </p:nvSpPr>
        <p:spPr>
          <a:xfrm>
            <a:off x="7957054" y="873979"/>
            <a:ext cx="2817323" cy="383002"/>
          </a:xfrm>
          <a:prstGeom prst="rect">
            <a:avLst/>
          </a:prstGeom>
          <a:noFill/>
        </p:spPr>
        <p:txBody>
          <a:bodyPr wrap="square" rtlCol="0">
            <a:spAutoFit/>
          </a:bodyPr>
          <a:lstStyle/>
          <a:p>
            <a:r>
              <a:rPr lang="en-US" dirty="0"/>
              <a:t>Using </a:t>
            </a:r>
            <a:r>
              <a:rPr lang="en-US" dirty="0" err="1"/>
              <a:t>LEReC</a:t>
            </a:r>
            <a:r>
              <a:rPr lang="en-US" dirty="0"/>
              <a:t> setup</a:t>
            </a:r>
          </a:p>
        </p:txBody>
      </p:sp>
      <p:sp>
        <p:nvSpPr>
          <p:cNvPr id="17" name="Rectangle 16">
            <a:extLst>
              <a:ext uri="{FF2B5EF4-FFF2-40B4-BE49-F238E27FC236}">
                <a16:creationId xmlns:a16="http://schemas.microsoft.com/office/drawing/2014/main" id="{E7D5A3D9-6F88-624A-9218-1D6F3798E1AF}"/>
              </a:ext>
            </a:extLst>
          </p:cNvPr>
          <p:cNvSpPr/>
          <p:nvPr/>
        </p:nvSpPr>
        <p:spPr>
          <a:xfrm>
            <a:off x="7696198" y="5560655"/>
            <a:ext cx="3339033" cy="923330"/>
          </a:xfrm>
          <a:prstGeom prst="rect">
            <a:avLst/>
          </a:prstGeom>
        </p:spPr>
        <p:txBody>
          <a:bodyPr wrap="square">
            <a:spAutoFit/>
          </a:bodyPr>
          <a:lstStyle/>
          <a:p>
            <a:r>
              <a:rPr lang="en-US" b="1" dirty="0">
                <a:latin typeface="Calibri" panose="020F0502020204030204" pitchFamily="34" charset="0"/>
              </a:rPr>
              <a:t>150 urad of angular spread </a:t>
            </a:r>
          </a:p>
          <a:p>
            <a:r>
              <a:rPr lang="en-US" b="1" dirty="0">
                <a:latin typeface="Calibri" panose="020F0502020204030204" pitchFamily="34" charset="0"/>
              </a:rPr>
              <a:t>3e-4 energy spread of electrons 5e-4 energy spread of ions </a:t>
            </a:r>
            <a:endParaRPr lang="en-US" dirty="0">
              <a:effectLst/>
            </a:endParaRPr>
          </a:p>
        </p:txBody>
      </p:sp>
      <p:sp>
        <p:nvSpPr>
          <p:cNvPr id="16" name="TextBox 15">
            <a:extLst>
              <a:ext uri="{FF2B5EF4-FFF2-40B4-BE49-F238E27FC236}">
                <a16:creationId xmlns:a16="http://schemas.microsoft.com/office/drawing/2014/main" id="{E10F9F22-8A26-114D-B8B3-656AA8070A1C}"/>
              </a:ext>
            </a:extLst>
          </p:cNvPr>
          <p:cNvSpPr txBox="1"/>
          <p:nvPr/>
        </p:nvSpPr>
        <p:spPr>
          <a:xfrm>
            <a:off x="296831" y="701841"/>
            <a:ext cx="10265483" cy="369332"/>
          </a:xfrm>
          <a:prstGeom prst="rect">
            <a:avLst/>
          </a:prstGeom>
          <a:noFill/>
        </p:spPr>
        <p:txBody>
          <a:bodyPr wrap="square" rtlCol="0">
            <a:spAutoFit/>
          </a:bodyPr>
          <a:lstStyle/>
          <a:p>
            <a:r>
              <a:rPr lang="en-US" dirty="0" err="1"/>
              <a:t>LEReC</a:t>
            </a:r>
            <a:r>
              <a:rPr lang="en-US" dirty="0"/>
              <a:t> rec. signal is significantly more sensitive to energy mismatch then for </a:t>
            </a:r>
            <a:r>
              <a:rPr lang="en-US"/>
              <a:t>CEC setup</a:t>
            </a:r>
            <a:endParaRPr lang="en-US" dirty="0"/>
          </a:p>
        </p:txBody>
      </p:sp>
    </p:spTree>
    <p:extLst>
      <p:ext uri="{BB962C8B-B14F-4D97-AF65-F5344CB8AC3E}">
        <p14:creationId xmlns:p14="http://schemas.microsoft.com/office/powerpoint/2010/main" val="22958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39A55-DDF3-424D-85B5-003DBB234626}"/>
              </a:ext>
            </a:extLst>
          </p:cNvPr>
          <p:cNvSpPr>
            <a:spLocks noGrp="1"/>
          </p:cNvSpPr>
          <p:nvPr>
            <p:ph type="title"/>
          </p:nvPr>
        </p:nvSpPr>
        <p:spPr>
          <a:xfrm>
            <a:off x="361121" y="0"/>
            <a:ext cx="10515600" cy="893832"/>
          </a:xfrm>
        </p:spPr>
        <p:txBody>
          <a:bodyPr/>
          <a:lstStyle/>
          <a:p>
            <a:r>
              <a:rPr lang="en-US" dirty="0"/>
              <a:t>RHIC/</a:t>
            </a:r>
            <a:r>
              <a:rPr lang="en-US" dirty="0" err="1"/>
              <a:t>LEReC</a:t>
            </a:r>
            <a:r>
              <a:rPr lang="en-US" dirty="0"/>
              <a:t> setup:</a:t>
            </a:r>
          </a:p>
        </p:txBody>
      </p:sp>
      <p:sp>
        <p:nvSpPr>
          <p:cNvPr id="3" name="Content Placeholder 2">
            <a:extLst>
              <a:ext uri="{FF2B5EF4-FFF2-40B4-BE49-F238E27FC236}">
                <a16:creationId xmlns:a16="http://schemas.microsoft.com/office/drawing/2014/main" id="{5F1D4B75-A35A-5A40-8204-04A8D41FDC25}"/>
              </a:ext>
            </a:extLst>
          </p:cNvPr>
          <p:cNvSpPr>
            <a:spLocks noGrp="1"/>
          </p:cNvSpPr>
          <p:nvPr>
            <p:ph idx="1"/>
          </p:nvPr>
        </p:nvSpPr>
        <p:spPr>
          <a:xfrm>
            <a:off x="239877" y="839817"/>
            <a:ext cx="8364868" cy="2097562"/>
          </a:xfrm>
        </p:spPr>
        <p:txBody>
          <a:bodyPr>
            <a:normAutofit fontScale="92500" lnSpcReduction="10000"/>
          </a:bodyPr>
          <a:lstStyle/>
          <a:p>
            <a:pPr marL="0" indent="0">
              <a:buNone/>
            </a:pPr>
            <a:r>
              <a:rPr lang="en-US" dirty="0"/>
              <a:t>On June 18</a:t>
            </a:r>
          </a:p>
          <a:p>
            <a:r>
              <a:rPr lang="en-US" dirty="0"/>
              <a:t>We used regular RHIC lattice with and without local bump</a:t>
            </a:r>
          </a:p>
          <a:p>
            <a:pPr lvl="1"/>
            <a:r>
              <a:rPr lang="en-US" dirty="0"/>
              <a:t>6 bunches per store with  intensity 0.4-1.5e9 per bunch</a:t>
            </a:r>
          </a:p>
          <a:p>
            <a:r>
              <a:rPr lang="en-US" dirty="0"/>
              <a:t>For </a:t>
            </a:r>
            <a:r>
              <a:rPr lang="en-US" dirty="0" err="1"/>
              <a:t>LEReC</a:t>
            </a:r>
            <a:r>
              <a:rPr lang="en-US" dirty="0"/>
              <a:t> we used regular 5 MB with 3 and 2nC per MB</a:t>
            </a:r>
          </a:p>
          <a:p>
            <a:pPr lvl="1"/>
            <a:r>
              <a:rPr lang="en-US" dirty="0"/>
              <a:t>beam loading per MB 3.3keV for charge of 3nC per MB</a:t>
            </a:r>
          </a:p>
          <a:p>
            <a:endParaRPr lang="en-US" dirty="0"/>
          </a:p>
        </p:txBody>
      </p:sp>
      <p:pic>
        <p:nvPicPr>
          <p:cNvPr id="1028" name="Picture 4">
            <a:extLst>
              <a:ext uri="{FF2B5EF4-FFF2-40B4-BE49-F238E27FC236}">
                <a16:creationId xmlns:a16="http://schemas.microsoft.com/office/drawing/2014/main" id="{0C16A019-9A98-DF42-A623-BDCA56A4BC66}"/>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l="36939" t="25395" b="37012"/>
          <a:stretch/>
        </p:blipFill>
        <p:spPr bwMode="auto">
          <a:xfrm>
            <a:off x="239877" y="3280981"/>
            <a:ext cx="7059558" cy="35363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3AE7F6E-5B0A-BC41-B974-61A358324467}"/>
              </a:ext>
            </a:extLst>
          </p:cNvPr>
          <p:cNvSpPr txBox="1"/>
          <p:nvPr/>
        </p:nvSpPr>
        <p:spPr>
          <a:xfrm>
            <a:off x="7420679" y="3554215"/>
            <a:ext cx="4652051" cy="1754326"/>
          </a:xfrm>
          <a:prstGeom prst="rect">
            <a:avLst/>
          </a:prstGeom>
          <a:noFill/>
        </p:spPr>
        <p:txBody>
          <a:bodyPr wrap="square" rtlCol="0">
            <a:spAutoFit/>
          </a:bodyPr>
          <a:lstStyle/>
          <a:p>
            <a:r>
              <a:rPr lang="en-US" dirty="0"/>
              <a:t>Cyan trace is signal from BPM in the cooling section</a:t>
            </a:r>
          </a:p>
          <a:p>
            <a:r>
              <a:rPr lang="en-US" dirty="0"/>
              <a:t>1</a:t>
            </a:r>
            <a:r>
              <a:rPr lang="en-US" baseline="30000" dirty="0"/>
              <a:t>st</a:t>
            </a:r>
            <a:r>
              <a:rPr lang="en-US" dirty="0"/>
              <a:t> RHIC bunch is not overlapping with </a:t>
            </a:r>
            <a:r>
              <a:rPr lang="en-US" dirty="0" err="1"/>
              <a:t>LEReC</a:t>
            </a:r>
            <a:r>
              <a:rPr lang="en-US" dirty="0"/>
              <a:t> bunches</a:t>
            </a:r>
          </a:p>
          <a:p>
            <a:r>
              <a:rPr lang="en-US" dirty="0"/>
              <a:t>5 followed bunches are overlapped with LEREC bunches</a:t>
            </a:r>
          </a:p>
        </p:txBody>
      </p:sp>
      <p:cxnSp>
        <p:nvCxnSpPr>
          <p:cNvPr id="6" name="Straight Arrow Connector 5">
            <a:extLst>
              <a:ext uri="{FF2B5EF4-FFF2-40B4-BE49-F238E27FC236}">
                <a16:creationId xmlns:a16="http://schemas.microsoft.com/office/drawing/2014/main" id="{381C257E-26CF-0547-9198-39CA1F94C8D6}"/>
              </a:ext>
            </a:extLst>
          </p:cNvPr>
          <p:cNvCxnSpPr/>
          <p:nvPr/>
        </p:nvCxnSpPr>
        <p:spPr>
          <a:xfrm flipH="1">
            <a:off x="2921876" y="4108174"/>
            <a:ext cx="4498803" cy="543339"/>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1030" name="Picture 6">
            <a:extLst>
              <a:ext uri="{FF2B5EF4-FFF2-40B4-BE49-F238E27FC236}">
                <a16:creationId xmlns:a16="http://schemas.microsoft.com/office/drawing/2014/main" id="{F2A5AC42-590D-FC44-9A1E-AADCFE46441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842859" y="6242"/>
            <a:ext cx="3349141" cy="310105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F958F01-BCB8-0B45-984A-4AE1F0859DAB}"/>
              </a:ext>
            </a:extLst>
          </p:cNvPr>
          <p:cNvSpPr txBox="1"/>
          <p:nvPr/>
        </p:nvSpPr>
        <p:spPr>
          <a:xfrm>
            <a:off x="9634329" y="1888598"/>
            <a:ext cx="2196550" cy="369332"/>
          </a:xfrm>
          <a:prstGeom prst="rect">
            <a:avLst/>
          </a:prstGeom>
          <a:noFill/>
        </p:spPr>
        <p:txBody>
          <a:bodyPr wrap="square" rtlCol="0">
            <a:spAutoFit/>
          </a:bodyPr>
          <a:lstStyle/>
          <a:p>
            <a:r>
              <a:rPr lang="en-US" dirty="0"/>
              <a:t>Bunch profiles  WCM </a:t>
            </a:r>
          </a:p>
        </p:txBody>
      </p:sp>
    </p:spTree>
    <p:extLst>
      <p:ext uri="{BB962C8B-B14F-4D97-AF65-F5344CB8AC3E}">
        <p14:creationId xmlns:p14="http://schemas.microsoft.com/office/powerpoint/2010/main" val="3760273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E45D8-4B44-EF41-82A3-0F0C22CF2247}"/>
              </a:ext>
            </a:extLst>
          </p:cNvPr>
          <p:cNvSpPr>
            <a:spLocks noGrp="1"/>
          </p:cNvSpPr>
          <p:nvPr>
            <p:ph type="title"/>
          </p:nvPr>
        </p:nvSpPr>
        <p:spPr>
          <a:xfrm>
            <a:off x="0" y="99741"/>
            <a:ext cx="11965577" cy="697094"/>
          </a:xfrm>
        </p:spPr>
        <p:txBody>
          <a:bodyPr>
            <a:noAutofit/>
          </a:bodyPr>
          <a:lstStyle/>
          <a:p>
            <a:r>
              <a:rPr lang="en-US" sz="3600" dirty="0"/>
              <a:t>Bunch to bunch energy difference due to beam loading effect</a:t>
            </a:r>
          </a:p>
        </p:txBody>
      </p:sp>
      <p:sp>
        <p:nvSpPr>
          <p:cNvPr id="3" name="Content Placeholder 2">
            <a:extLst>
              <a:ext uri="{FF2B5EF4-FFF2-40B4-BE49-F238E27FC236}">
                <a16:creationId xmlns:a16="http://schemas.microsoft.com/office/drawing/2014/main" id="{F24BE0FC-CA8A-124F-80E8-4F383A0F6206}"/>
              </a:ext>
            </a:extLst>
          </p:cNvPr>
          <p:cNvSpPr>
            <a:spLocks noGrp="1"/>
          </p:cNvSpPr>
          <p:nvPr>
            <p:ph idx="1"/>
          </p:nvPr>
        </p:nvSpPr>
        <p:spPr>
          <a:xfrm>
            <a:off x="109794" y="1021287"/>
            <a:ext cx="7542741" cy="4179548"/>
          </a:xfrm>
        </p:spPr>
        <p:txBody>
          <a:bodyPr>
            <a:normAutofit/>
          </a:bodyPr>
          <a:lstStyle/>
          <a:p>
            <a:r>
              <a:rPr lang="en-US" sz="2400" dirty="0"/>
              <a:t>MB profiles image at PM in  RF diagnostic line</a:t>
            </a:r>
          </a:p>
          <a:p>
            <a:r>
              <a:rPr lang="en-US" sz="2400" dirty="0"/>
              <a:t>Train of 5 MBs with charge of 1.3 </a:t>
            </a:r>
            <a:r>
              <a:rPr lang="en-US" sz="2400" dirty="0" err="1"/>
              <a:t>nC</a:t>
            </a:r>
            <a:r>
              <a:rPr lang="en-US" sz="2400" dirty="0"/>
              <a:t> per MB</a:t>
            </a:r>
          </a:p>
          <a:p>
            <a:r>
              <a:rPr lang="en-US" sz="2400" dirty="0"/>
              <a:t>Distance between 4 peaks =3 mm, dispersion= 800 mm </a:t>
            </a:r>
          </a:p>
          <a:p>
            <a:r>
              <a:rPr lang="en-US" sz="2400" dirty="0" err="1"/>
              <a:t>MBunch</a:t>
            </a:r>
            <a:r>
              <a:rPr lang="en-US" sz="2400" dirty="0"/>
              <a:t> by </a:t>
            </a:r>
            <a:r>
              <a:rPr lang="en-US" sz="2400" dirty="0" err="1"/>
              <a:t>MBunch</a:t>
            </a:r>
            <a:r>
              <a:rPr lang="en-US" sz="2400" dirty="0"/>
              <a:t> energy shift </a:t>
            </a:r>
            <a:r>
              <a:rPr lang="en-US" sz="2400" u="sng" dirty="0">
                <a:solidFill>
                  <a:schemeClr val="accent1"/>
                </a:solidFill>
                <a:latin typeface="Symbol" pitchFamily="2" charset="2"/>
              </a:rPr>
              <a:t>D</a:t>
            </a:r>
            <a:r>
              <a:rPr lang="en-US" sz="2400" u="sng" dirty="0">
                <a:solidFill>
                  <a:schemeClr val="accent1"/>
                </a:solidFill>
              </a:rPr>
              <a:t>E/E=3/800/4=9.4E-4</a:t>
            </a:r>
          </a:p>
        </p:txBody>
      </p:sp>
      <p:pic>
        <p:nvPicPr>
          <p:cNvPr id="4" name="Picture 3">
            <a:extLst>
              <a:ext uri="{FF2B5EF4-FFF2-40B4-BE49-F238E27FC236}">
                <a16:creationId xmlns:a16="http://schemas.microsoft.com/office/drawing/2014/main" id="{D81851B1-78B8-8447-9C33-74162A25F96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212183" y="3008049"/>
            <a:ext cx="3753394" cy="319680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C2C0083-20C6-F843-88E8-3607B7922BD5}"/>
              </a:ext>
            </a:extLst>
          </p:cNvPr>
          <p:cNvSpPr/>
          <p:nvPr/>
        </p:nvSpPr>
        <p:spPr>
          <a:xfrm>
            <a:off x="109794" y="6388928"/>
            <a:ext cx="11745988" cy="369332"/>
          </a:xfrm>
          <a:prstGeom prst="rect">
            <a:avLst/>
          </a:prstGeom>
        </p:spPr>
        <p:txBody>
          <a:bodyPr wrap="square">
            <a:spAutoFit/>
          </a:bodyPr>
          <a:lstStyle/>
          <a:p>
            <a:r>
              <a:rPr lang="en-US" dirty="0">
                <a:hlinkClick r:id="rId3"/>
              </a:rPr>
              <a:t>http://www.cadops2.bnl.gov/elogs/entryList.jsp?DATABY=day&amp;ELOG=LEReC_2021&amp;DATE=06/24/2021&amp;DIR=none#1481011</a:t>
            </a:r>
            <a:r>
              <a:rPr lang="en-US" dirty="0"/>
              <a:t> </a:t>
            </a:r>
          </a:p>
        </p:txBody>
      </p:sp>
      <p:cxnSp>
        <p:nvCxnSpPr>
          <p:cNvPr id="12" name="Straight Arrow Connector 11">
            <a:extLst>
              <a:ext uri="{FF2B5EF4-FFF2-40B4-BE49-F238E27FC236}">
                <a16:creationId xmlns:a16="http://schemas.microsoft.com/office/drawing/2014/main" id="{DDBD241E-0655-FF4C-92B2-ADA151F23D87}"/>
              </a:ext>
            </a:extLst>
          </p:cNvPr>
          <p:cNvCxnSpPr/>
          <p:nvPr/>
        </p:nvCxnSpPr>
        <p:spPr>
          <a:xfrm>
            <a:off x="9496697" y="5303520"/>
            <a:ext cx="1423851"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86163-A793-4043-A1EB-23233E20242C}"/>
              </a:ext>
            </a:extLst>
          </p:cNvPr>
          <p:cNvCxnSpPr/>
          <p:nvPr/>
        </p:nvCxnSpPr>
        <p:spPr>
          <a:xfrm>
            <a:off x="9483634" y="4062549"/>
            <a:ext cx="0" cy="13977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D9C72EC-0978-2C42-BD82-6DC72ED58D2D}"/>
              </a:ext>
            </a:extLst>
          </p:cNvPr>
          <p:cNvCxnSpPr/>
          <p:nvPr/>
        </p:nvCxnSpPr>
        <p:spPr>
          <a:xfrm>
            <a:off x="10920548" y="4062549"/>
            <a:ext cx="0" cy="13977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60B8386-822D-5C40-9A7D-8660F9A5209B}"/>
              </a:ext>
            </a:extLst>
          </p:cNvPr>
          <p:cNvSpPr txBox="1"/>
          <p:nvPr/>
        </p:nvSpPr>
        <p:spPr>
          <a:xfrm>
            <a:off x="9798231" y="4761411"/>
            <a:ext cx="807720" cy="366073"/>
          </a:xfrm>
          <a:prstGeom prst="rect">
            <a:avLst/>
          </a:prstGeom>
          <a:noFill/>
        </p:spPr>
        <p:txBody>
          <a:bodyPr wrap="square" rtlCol="0">
            <a:spAutoFit/>
          </a:bodyPr>
          <a:lstStyle/>
          <a:p>
            <a:r>
              <a:rPr lang="en-US" dirty="0"/>
              <a:t>3mm</a:t>
            </a:r>
          </a:p>
        </p:txBody>
      </p:sp>
      <p:pic>
        <p:nvPicPr>
          <p:cNvPr id="1028" name="Picture 4">
            <a:extLst>
              <a:ext uri="{FF2B5EF4-FFF2-40B4-BE49-F238E27FC236}">
                <a16:creationId xmlns:a16="http://schemas.microsoft.com/office/drawing/2014/main" id="{D77D02E1-F6D6-A646-8EE4-30663C019923}"/>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2246" t="198" r="21736" b="25376"/>
          <a:stretch/>
        </p:blipFill>
        <p:spPr bwMode="auto">
          <a:xfrm>
            <a:off x="4071522" y="2925768"/>
            <a:ext cx="3511918" cy="3361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144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F3B88F6-9416-8345-8128-A3859815E014}"/>
              </a:ext>
            </a:extLst>
          </p:cNvPr>
          <p:cNvPicPr>
            <a:picLocks noChangeAspect="1"/>
          </p:cNvPicPr>
          <p:nvPr/>
        </p:nvPicPr>
        <p:blipFill>
          <a:blip r:embed="rId2"/>
          <a:stretch>
            <a:fillRect/>
          </a:stretch>
        </p:blipFill>
        <p:spPr>
          <a:xfrm>
            <a:off x="-1" y="1148560"/>
            <a:ext cx="6404919" cy="5070562"/>
          </a:xfrm>
          <a:prstGeom prst="rect">
            <a:avLst/>
          </a:prstGeom>
        </p:spPr>
      </p:pic>
      <p:pic>
        <p:nvPicPr>
          <p:cNvPr id="7" name="Picture 6">
            <a:extLst>
              <a:ext uri="{FF2B5EF4-FFF2-40B4-BE49-F238E27FC236}">
                <a16:creationId xmlns:a16="http://schemas.microsoft.com/office/drawing/2014/main" id="{3C39B9CD-8AC2-DE49-A7D8-FFFB62B0254A}"/>
              </a:ext>
            </a:extLst>
          </p:cNvPr>
          <p:cNvPicPr>
            <a:picLocks noChangeAspect="1"/>
          </p:cNvPicPr>
          <p:nvPr/>
        </p:nvPicPr>
        <p:blipFill>
          <a:blip r:embed="rId3"/>
          <a:stretch>
            <a:fillRect/>
          </a:stretch>
        </p:blipFill>
        <p:spPr>
          <a:xfrm>
            <a:off x="5703864" y="1319447"/>
            <a:ext cx="6678235" cy="5164502"/>
          </a:xfrm>
          <a:prstGeom prst="rect">
            <a:avLst/>
          </a:prstGeom>
        </p:spPr>
      </p:pic>
      <p:sp>
        <p:nvSpPr>
          <p:cNvPr id="2" name="Title 1">
            <a:extLst>
              <a:ext uri="{FF2B5EF4-FFF2-40B4-BE49-F238E27FC236}">
                <a16:creationId xmlns:a16="http://schemas.microsoft.com/office/drawing/2014/main" id="{9EF0284D-0ED0-1E49-8334-20194E2D3B50}"/>
              </a:ext>
            </a:extLst>
          </p:cNvPr>
          <p:cNvSpPr>
            <a:spLocks noGrp="1"/>
          </p:cNvSpPr>
          <p:nvPr>
            <p:ph type="title"/>
          </p:nvPr>
        </p:nvSpPr>
        <p:spPr>
          <a:xfrm>
            <a:off x="0" y="112134"/>
            <a:ext cx="10515600" cy="969102"/>
          </a:xfrm>
        </p:spPr>
        <p:txBody>
          <a:bodyPr>
            <a:normAutofit fontScale="90000"/>
          </a:bodyPr>
          <a:lstStyle/>
          <a:p>
            <a:r>
              <a:rPr lang="en-US" dirty="0"/>
              <a:t>RHIC dispersion  and resulted bunch separation</a:t>
            </a:r>
          </a:p>
        </p:txBody>
      </p:sp>
      <p:sp>
        <p:nvSpPr>
          <p:cNvPr id="5" name="TextBox 4">
            <a:extLst>
              <a:ext uri="{FF2B5EF4-FFF2-40B4-BE49-F238E27FC236}">
                <a16:creationId xmlns:a16="http://schemas.microsoft.com/office/drawing/2014/main" id="{9848AC5E-39C4-E443-835B-FBC9F53FBF3B}"/>
              </a:ext>
            </a:extLst>
          </p:cNvPr>
          <p:cNvSpPr txBox="1"/>
          <p:nvPr/>
        </p:nvSpPr>
        <p:spPr>
          <a:xfrm>
            <a:off x="6682754" y="997389"/>
            <a:ext cx="4352842" cy="369332"/>
          </a:xfrm>
          <a:prstGeom prst="rect">
            <a:avLst/>
          </a:prstGeom>
          <a:noFill/>
        </p:spPr>
        <p:txBody>
          <a:bodyPr wrap="square" rtlCol="0">
            <a:spAutoFit/>
          </a:bodyPr>
          <a:lstStyle/>
          <a:p>
            <a:r>
              <a:rPr lang="en-US" dirty="0"/>
              <a:t>Au79 vs Au78 bunch separation in Arcs</a:t>
            </a:r>
          </a:p>
        </p:txBody>
      </p:sp>
      <p:sp>
        <p:nvSpPr>
          <p:cNvPr id="8" name="TextBox 7">
            <a:extLst>
              <a:ext uri="{FF2B5EF4-FFF2-40B4-BE49-F238E27FC236}">
                <a16:creationId xmlns:a16="http://schemas.microsoft.com/office/drawing/2014/main" id="{54A474C2-D785-CE40-91B8-3DB411D0F335}"/>
              </a:ext>
            </a:extLst>
          </p:cNvPr>
          <p:cNvSpPr txBox="1"/>
          <p:nvPr/>
        </p:nvSpPr>
        <p:spPr>
          <a:xfrm>
            <a:off x="1120886" y="945951"/>
            <a:ext cx="3103780" cy="369332"/>
          </a:xfrm>
          <a:prstGeom prst="rect">
            <a:avLst/>
          </a:prstGeom>
          <a:noFill/>
        </p:spPr>
        <p:txBody>
          <a:bodyPr wrap="square" rtlCol="0">
            <a:spAutoFit/>
          </a:bodyPr>
          <a:lstStyle/>
          <a:p>
            <a:r>
              <a:rPr lang="en-US" dirty="0"/>
              <a:t>RHIC dispersion</a:t>
            </a:r>
          </a:p>
        </p:txBody>
      </p:sp>
      <p:sp>
        <p:nvSpPr>
          <p:cNvPr id="11" name="TextBox 10">
            <a:extLst>
              <a:ext uri="{FF2B5EF4-FFF2-40B4-BE49-F238E27FC236}">
                <a16:creationId xmlns:a16="http://schemas.microsoft.com/office/drawing/2014/main" id="{625C1278-CD5F-D44D-85CB-B193241997F9}"/>
              </a:ext>
            </a:extLst>
          </p:cNvPr>
          <p:cNvSpPr txBox="1"/>
          <p:nvPr/>
        </p:nvSpPr>
        <p:spPr>
          <a:xfrm>
            <a:off x="6096000" y="3222176"/>
            <a:ext cx="5419241" cy="369332"/>
          </a:xfrm>
          <a:prstGeom prst="rect">
            <a:avLst/>
          </a:prstGeom>
          <a:solidFill>
            <a:schemeClr val="bg1"/>
          </a:solidFill>
          <a:ln w="28575">
            <a:solidFill>
              <a:srgbClr val="FF0000"/>
            </a:solidFill>
          </a:ln>
        </p:spPr>
        <p:txBody>
          <a:bodyPr wrap="square" rtlCol="0">
            <a:spAutoFit/>
          </a:bodyPr>
          <a:lstStyle/>
          <a:p>
            <a:r>
              <a:rPr lang="en-US" dirty="0"/>
              <a:t>5 sigma separation without dispersion bump  </a:t>
            </a:r>
          </a:p>
        </p:txBody>
      </p:sp>
      <p:sp>
        <p:nvSpPr>
          <p:cNvPr id="12" name="Rectangle 11">
            <a:extLst>
              <a:ext uri="{FF2B5EF4-FFF2-40B4-BE49-F238E27FC236}">
                <a16:creationId xmlns:a16="http://schemas.microsoft.com/office/drawing/2014/main" id="{29202D25-9BAD-0246-8D0A-E83DAC13342D}"/>
              </a:ext>
            </a:extLst>
          </p:cNvPr>
          <p:cNvSpPr/>
          <p:nvPr/>
        </p:nvSpPr>
        <p:spPr>
          <a:xfrm>
            <a:off x="466678" y="6421731"/>
            <a:ext cx="10869907" cy="369332"/>
          </a:xfrm>
          <a:prstGeom prst="rect">
            <a:avLst/>
          </a:prstGeom>
        </p:spPr>
        <p:txBody>
          <a:bodyPr wrap="square">
            <a:spAutoFit/>
          </a:bodyPr>
          <a:lstStyle/>
          <a:p>
            <a:r>
              <a:rPr lang="en-US" dirty="0">
                <a:latin typeface="TimesNewRomanPS"/>
              </a:rPr>
              <a:t>F.S. </a:t>
            </a:r>
            <a:r>
              <a:rPr lang="en-US" dirty="0" err="1">
                <a:latin typeface="TimesNewRomanPS"/>
              </a:rPr>
              <a:t>Carlier</a:t>
            </a:r>
            <a:r>
              <a:rPr lang="en-US" dirty="0">
                <a:latin typeface="TimesNewRomanPS"/>
              </a:rPr>
              <a:t> “</a:t>
            </a:r>
            <a:r>
              <a:rPr lang="en-US" dirty="0"/>
              <a:t>Detectors for low energy electron cooling in RHIC” C-A/AP/557 February 2016 </a:t>
            </a:r>
          </a:p>
        </p:txBody>
      </p:sp>
      <p:cxnSp>
        <p:nvCxnSpPr>
          <p:cNvPr id="14" name="Straight Arrow Connector 13">
            <a:extLst>
              <a:ext uri="{FF2B5EF4-FFF2-40B4-BE49-F238E27FC236}">
                <a16:creationId xmlns:a16="http://schemas.microsoft.com/office/drawing/2014/main" id="{7485477F-CE95-BE40-84F8-AFF0A97093AA}"/>
              </a:ext>
            </a:extLst>
          </p:cNvPr>
          <p:cNvCxnSpPr>
            <a:cxnSpLocks/>
          </p:cNvCxnSpPr>
          <p:nvPr/>
        </p:nvCxnSpPr>
        <p:spPr>
          <a:xfrm>
            <a:off x="7423688" y="3683841"/>
            <a:ext cx="588936" cy="7641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10501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8130</TotalTime>
  <Words>1279</Words>
  <Application>Microsoft Macintosh PowerPoint</Application>
  <PresentationFormat>Widescreen</PresentationFormat>
  <Paragraphs>135</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CMR9</vt:lpstr>
      <vt:lpstr>Symbol</vt:lpstr>
      <vt:lpstr>Times</vt:lpstr>
      <vt:lpstr>TimesNewRomanPS</vt:lpstr>
      <vt:lpstr>Office Theme</vt:lpstr>
      <vt:lpstr>APEX on Recombination studies at LEReC </vt:lpstr>
      <vt:lpstr>Introduction and Motivation</vt:lpstr>
      <vt:lpstr>Summary of April 2019  </vt:lpstr>
      <vt:lpstr>PowerPoint Presentation</vt:lpstr>
      <vt:lpstr>Recombination calculated curve for LEReC  setup</vt:lpstr>
      <vt:lpstr>Side by side comparison of CeC and LEReC  </vt:lpstr>
      <vt:lpstr>RHIC/LEReC setup:</vt:lpstr>
      <vt:lpstr>Bunch to bunch energy difference due to beam loading effect</vt:lpstr>
      <vt:lpstr>RHIC dispersion  and resulted bunch separation</vt:lpstr>
      <vt:lpstr>Bunch by bunch recombination loss signal </vt:lpstr>
      <vt:lpstr>APEX June 24</vt:lpstr>
      <vt:lpstr>Small steps energy scan ~200eV (dE/E=1e-4)</vt:lpstr>
      <vt:lpstr>Loss event rate per seconds for different LEReC average energy (200 eV step)</vt:lpstr>
      <vt:lpstr>More data from each bunch normalized to the individual  i-bunch intensity </vt:lpstr>
      <vt:lpstr>LEReC Recombination studies summary</vt:lpstr>
      <vt:lpstr>Back-up material</vt:lpstr>
      <vt:lpstr>LEReC layout</vt:lpstr>
      <vt:lpstr>LEReC parameters</vt:lpstr>
      <vt:lpstr>Fine energy tuning by optimizing  cooling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APEX: Effects of ion-electron focusing on cooling performance, ion heating and lifetime </dc:title>
  <dc:creator>Kayran, Dmitry</dc:creator>
  <cp:lastModifiedBy>Kayran, Dmitry</cp:lastModifiedBy>
  <cp:revision>54</cp:revision>
  <dcterms:created xsi:type="dcterms:W3CDTF">2021-03-11T14:11:24Z</dcterms:created>
  <dcterms:modified xsi:type="dcterms:W3CDTF">2021-11-09T15:05:23Z</dcterms:modified>
</cp:coreProperties>
</file>