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7" r:id="rId3"/>
    <p:sldId id="258" r:id="rId4"/>
    <p:sldId id="270" r:id="rId5"/>
    <p:sldId id="275" r:id="rId6"/>
    <p:sldId id="271" r:id="rId7"/>
    <p:sldId id="274" r:id="rId8"/>
    <p:sldId id="277" r:id="rId9"/>
    <p:sldId id="278" r:id="rId10"/>
    <p:sldId id="279" r:id="rId11"/>
    <p:sldId id="280" r:id="rId12"/>
    <p:sldId id="281" r:id="rId13"/>
    <p:sldId id="282" r:id="rId14"/>
    <p:sldId id="283" r:id="rId15"/>
    <p:sldId id="284" r:id="rId16"/>
    <p:sldId id="285" r:id="rId17"/>
    <p:sldId id="286" r:id="rId18"/>
    <p:sldId id="287"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45"/>
    <p:restoredTop sz="94694"/>
  </p:normalViewPr>
  <p:slideViewPr>
    <p:cSldViewPr snapToGrid="0" snapToObjects="1">
      <p:cViewPr varScale="1">
        <p:scale>
          <a:sx n="174" d="100"/>
          <a:sy n="174" d="100"/>
        </p:scale>
        <p:origin x="3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0FDD19F-4C06-4249-8B1F-F4825569CA38}" type="datetimeFigureOut">
              <a:rPr lang="en-US" smtClean="0"/>
              <a:t>11/9/21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6E8B463-9DDF-2842-B3A2-478ED166BCA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52902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DD19F-4C06-4249-8B1F-F4825569CA38}"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388000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DD19F-4C06-4249-8B1F-F4825569CA38}"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14489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DD19F-4C06-4249-8B1F-F4825569CA38}"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9296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0FDD19F-4C06-4249-8B1F-F4825569CA38}" type="datetimeFigureOut">
              <a:rPr lang="en-US" smtClean="0"/>
              <a:t>11/9/21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6E8B463-9DDF-2842-B3A2-478ED166BCA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692229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DD19F-4C06-4249-8B1F-F4825569CA38}"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240992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DD19F-4C06-4249-8B1F-F4825569CA38}" type="datetimeFigureOut">
              <a:rPr lang="en-US" smtClean="0"/>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387171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DD19F-4C06-4249-8B1F-F4825569CA38}" type="datetimeFigureOut">
              <a:rPr lang="en-US" smtClean="0"/>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182961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DD19F-4C06-4249-8B1F-F4825569CA38}" type="datetimeFigureOut">
              <a:rPr lang="en-US" smtClean="0"/>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8B463-9DDF-2842-B3A2-478ED166BCA9}" type="slidenum">
              <a:rPr lang="en-US" smtClean="0"/>
              <a:t>‹#›</a:t>
            </a:fld>
            <a:endParaRPr lang="en-US"/>
          </a:p>
        </p:txBody>
      </p:sp>
    </p:spTree>
    <p:extLst>
      <p:ext uri="{BB962C8B-B14F-4D97-AF65-F5344CB8AC3E}">
        <p14:creationId xmlns:p14="http://schemas.microsoft.com/office/powerpoint/2010/main" val="374298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0FDD19F-4C06-4249-8B1F-F4825569CA38}" type="datetimeFigureOut">
              <a:rPr lang="en-US" smtClean="0"/>
              <a:t>11/9/21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E8B463-9DDF-2842-B3A2-478ED166BCA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958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0FDD19F-4C06-4249-8B1F-F4825569CA38}" type="datetimeFigureOut">
              <a:rPr lang="en-US" smtClean="0"/>
              <a:t>11/9/21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E8B463-9DDF-2842-B3A2-478ED166BCA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12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0FDD19F-4C06-4249-8B1F-F4825569CA38}" type="datetimeFigureOut">
              <a:rPr lang="en-US" smtClean="0"/>
              <a:t>11/9/21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6E8B463-9DDF-2842-B3A2-478ED166BCA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4895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D8A8-D9D1-6744-9FD8-2D1C219C739D}"/>
              </a:ext>
            </a:extLst>
          </p:cNvPr>
          <p:cNvSpPr>
            <a:spLocks noGrp="1"/>
          </p:cNvSpPr>
          <p:nvPr>
            <p:ph type="ctrTitle"/>
          </p:nvPr>
        </p:nvSpPr>
        <p:spPr>
          <a:xfrm>
            <a:off x="1181528" y="1788454"/>
            <a:ext cx="9822094" cy="2098226"/>
          </a:xfrm>
        </p:spPr>
        <p:txBody>
          <a:bodyPr anchor="ctr" anchorCtr="0"/>
          <a:lstStyle/>
          <a:p>
            <a:r>
              <a:rPr lang="en-US" sz="5400" dirty="0"/>
              <a:t>Radial Shift APEX Results</a:t>
            </a:r>
          </a:p>
        </p:txBody>
      </p:sp>
      <p:sp>
        <p:nvSpPr>
          <p:cNvPr id="3" name="Subtitle 2">
            <a:extLst>
              <a:ext uri="{FF2B5EF4-FFF2-40B4-BE49-F238E27FC236}">
                <a16:creationId xmlns:a16="http://schemas.microsoft.com/office/drawing/2014/main" id="{8F7852F6-E304-5443-AA6C-9BA3B5F815FC}"/>
              </a:ext>
            </a:extLst>
          </p:cNvPr>
          <p:cNvSpPr>
            <a:spLocks noGrp="1"/>
          </p:cNvSpPr>
          <p:nvPr>
            <p:ph type="subTitle" idx="1"/>
          </p:nvPr>
        </p:nvSpPr>
        <p:spPr/>
        <p:txBody>
          <a:bodyPr>
            <a:normAutofit/>
          </a:bodyPr>
          <a:lstStyle/>
          <a:p>
            <a:pPr algn="r"/>
            <a:r>
              <a:rPr lang="en-US" sz="1600" i="1" dirty="0"/>
              <a:t>G. Robert-Demolaize for the RS Team</a:t>
            </a:r>
          </a:p>
        </p:txBody>
      </p:sp>
    </p:spTree>
    <p:extLst>
      <p:ext uri="{BB962C8B-B14F-4D97-AF65-F5344CB8AC3E}">
        <p14:creationId xmlns:p14="http://schemas.microsoft.com/office/powerpoint/2010/main" val="162307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First time request was dedicated to testing the RF control using Au20-7GeV-10m (wiggle low energy ramp).</a:t>
                </a:r>
              </a:p>
              <a:p>
                <a:pPr algn="just"/>
                <a:endParaRPr lang="en-US" sz="1800" dirty="0"/>
              </a:p>
              <a:p>
                <a:pPr algn="just"/>
                <a:r>
                  <a:rPr lang="en-US" sz="1800" dirty="0"/>
                  <a:t>Experiments are designed to shift the radius of the beam path while maintaining the momentum constant. The implication for the required frequency change is:</a:t>
                </a:r>
              </a:p>
              <a:p>
                <a:pPr algn="just"/>
                <a:endParaRPr lang="en-US" sz="1800" dirty="0"/>
              </a:p>
              <a:p>
                <a:pPr marL="0" indent="0" algn="just">
                  <a:buNone/>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𝑑𝑝</m:t>
                          </m:r>
                        </m:num>
                        <m:den>
                          <m:r>
                            <a:rPr lang="en-US" sz="1800" b="0" i="1" smtClean="0">
                              <a:latin typeface="Cambria Math" panose="02040503050406030204" pitchFamily="18" charset="0"/>
                            </a:rPr>
                            <m:t>𝑝</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𝛾</m:t>
                          </m:r>
                        </m:e>
                        <m:sup>
                          <m:r>
                            <a:rPr lang="en-US" sz="1800" b="0" i="1" smtClean="0">
                              <a:latin typeface="Cambria Math" panose="02040503050406030204" pitchFamily="18" charset="0"/>
                              <a:ea typeface="Cambria Math" panose="02040503050406030204" pitchFamily="18" charset="0"/>
                            </a:rPr>
                            <m:t>2</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𝑑𝑓</m:t>
                          </m:r>
                        </m:num>
                        <m:den>
                          <m:r>
                            <a:rPr lang="en-US" sz="1800" b="0" i="1" smtClean="0">
                              <a:latin typeface="Cambria Math" panose="02040503050406030204" pitchFamily="18" charset="0"/>
                            </a:rPr>
                            <m:t>𝑓</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𝛾</m:t>
                          </m:r>
                        </m:e>
                        <m:sup>
                          <m:r>
                            <a:rPr lang="en-US" sz="1800" b="0" i="1" smtClean="0">
                              <a:latin typeface="Cambria Math" panose="02040503050406030204" pitchFamily="18" charset="0"/>
                            </a:rPr>
                            <m:t>2</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𝑑𝑅</m:t>
                          </m:r>
                        </m:num>
                        <m:den>
                          <m:r>
                            <a:rPr lang="en-US" sz="1800" b="0" i="1" smtClean="0">
                              <a:latin typeface="Cambria Math" panose="02040503050406030204" pitchFamily="18" charset="0"/>
                            </a:rPr>
                            <m:t>𝑅</m:t>
                          </m:r>
                        </m:den>
                      </m:f>
                      <m:r>
                        <a:rPr lang="en-US" sz="1800" b="0" i="1"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𝑑𝑓</m:t>
                          </m:r>
                        </m:num>
                        <m:den>
                          <m:r>
                            <a:rPr lang="en-US" sz="1800" b="0" i="1" smtClean="0">
                              <a:latin typeface="Cambria Math" panose="02040503050406030204" pitchFamily="18" charset="0"/>
                              <a:ea typeface="Cambria Math" panose="02040503050406030204" pitchFamily="18" charset="0"/>
                            </a:rPr>
                            <m:t>𝑓</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𝑑𝑅</m:t>
                          </m:r>
                        </m:num>
                        <m:den>
                          <m:r>
                            <a:rPr lang="en-US" sz="1800" b="0" i="1" smtClean="0">
                              <a:latin typeface="Cambria Math" panose="02040503050406030204" pitchFamily="18" charset="0"/>
                              <a:ea typeface="Cambria Math" panose="02040503050406030204" pitchFamily="18" charset="0"/>
                            </a:rPr>
                            <m:t>𝑅</m:t>
                          </m:r>
                        </m:den>
                      </m:f>
                    </m:oMath>
                  </m:oMathPara>
                </a14:m>
                <a:endParaRPr lang="en-US" sz="1800" dirty="0"/>
              </a:p>
              <a:p>
                <a:pPr algn="just"/>
                <a:r>
                  <a:rPr lang="en-US" sz="1800" dirty="0"/>
                  <a:t>In RHIC, applying a frequency change is done via controlling </a:t>
                </a:r>
                <a:r>
                  <a:rPr lang="en-US" sz="1800" dirty="0" err="1"/>
                  <a:t>X</a:t>
                </a:r>
                <a:r>
                  <a:rPr lang="en-US" sz="1800" baseline="-25000" dirty="0" err="1"/>
                  <a:t>mean</a:t>
                </a:r>
                <a:r>
                  <a:rPr lang="en-US" sz="1800" dirty="0"/>
                  <a:t> – and there was trouble initially calculating that change the appropriate way.</a:t>
                </a:r>
                <a:endParaRPr lang="en-US" sz="1800" baseline="-25000" dirty="0"/>
              </a:p>
            </p:txBody>
          </p:sp>
        </mc:Choice>
        <mc:Fallback xmlns="">
          <p:sp>
            <p:nvSpPr>
              <p:cNvPr id="7" name="Content Placeholder 2">
                <a:extLst>
                  <a:ext uri="{FF2B5EF4-FFF2-40B4-BE49-F238E27FC236}">
                    <a16:creationId xmlns:a16="http://schemas.microsoft.com/office/drawing/2014/main" id="{864BF9F6-0625-5649-88C0-D540ADB70611}"/>
                  </a:ext>
                </a:extLst>
              </p:cNvPr>
              <p:cNvSpPr>
                <a:spLocks noGrp="1" noRot="1" noChangeAspect="1" noMove="1" noResize="1" noEditPoints="1" noAdjustHandles="1" noChangeArrowheads="1" noChangeShapeType="1" noTextEdit="1"/>
              </p:cNvSpPr>
              <p:nvPr>
                <p:ph idx="1"/>
              </p:nvPr>
            </p:nvSpPr>
            <p:spPr>
              <a:xfrm>
                <a:off x="803563" y="581891"/>
                <a:ext cx="11296071" cy="6181437"/>
              </a:xfrm>
              <a:blipFill>
                <a:blip r:embed="rId2"/>
                <a:stretch>
                  <a:fillRect l="-337" t="-615" r="-44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E1B9F55-A76B-DD46-A3E1-65FB9E2A1889}"/>
              </a:ext>
            </a:extLst>
          </p:cNvPr>
          <p:cNvPicPr>
            <a:picLocks noChangeAspect="1"/>
          </p:cNvPicPr>
          <p:nvPr/>
        </p:nvPicPr>
        <p:blipFill>
          <a:blip r:embed="rId3"/>
          <a:stretch>
            <a:fillRect/>
          </a:stretch>
        </p:blipFill>
        <p:spPr>
          <a:xfrm>
            <a:off x="2481158" y="3698208"/>
            <a:ext cx="7229684" cy="3065119"/>
          </a:xfrm>
          <a:prstGeom prst="rect">
            <a:avLst/>
          </a:prstGeom>
        </p:spPr>
      </p:pic>
    </p:spTree>
    <p:extLst>
      <p:ext uri="{BB962C8B-B14F-4D97-AF65-F5344CB8AC3E}">
        <p14:creationId xmlns:p14="http://schemas.microsoft.com/office/powerpoint/2010/main" val="342806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First time request was dedicated to testing the RF control using Au20-7GeV-10m (wiggle low energy ramp).</a:t>
                </a:r>
              </a:p>
              <a:p>
                <a:pPr algn="just"/>
                <a:endParaRPr lang="en-US" sz="1800" dirty="0"/>
              </a:p>
              <a:p>
                <a:pPr algn="just"/>
                <a:r>
                  <a:rPr lang="en-US" sz="1800" dirty="0"/>
                  <a:t>Experiments are designed to shift the radius of the beam path while maintaining the momentum constant. The implication for the required frequency change is:</a:t>
                </a:r>
              </a:p>
              <a:p>
                <a:pPr algn="just"/>
                <a:endParaRPr lang="en-US" sz="1800" dirty="0"/>
              </a:p>
              <a:p>
                <a:pPr marL="0" indent="0" algn="just">
                  <a:buNone/>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𝑑𝑝</m:t>
                          </m:r>
                        </m:num>
                        <m:den>
                          <m:r>
                            <a:rPr lang="en-US" sz="1800" b="0" i="1" smtClean="0">
                              <a:latin typeface="Cambria Math" panose="02040503050406030204" pitchFamily="18" charset="0"/>
                            </a:rPr>
                            <m:t>𝑝</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𝛾</m:t>
                          </m:r>
                        </m:e>
                        <m:sup>
                          <m:r>
                            <a:rPr lang="en-US" sz="1800" b="0" i="1" smtClean="0">
                              <a:latin typeface="Cambria Math" panose="02040503050406030204" pitchFamily="18" charset="0"/>
                              <a:ea typeface="Cambria Math" panose="02040503050406030204" pitchFamily="18" charset="0"/>
                            </a:rPr>
                            <m:t>2</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𝑑𝑓</m:t>
                          </m:r>
                        </m:num>
                        <m:den>
                          <m:r>
                            <a:rPr lang="en-US" sz="1800" b="0" i="1" smtClean="0">
                              <a:latin typeface="Cambria Math" panose="02040503050406030204" pitchFamily="18" charset="0"/>
                            </a:rPr>
                            <m:t>𝑓</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𝛾</m:t>
                          </m:r>
                        </m:e>
                        <m:sup>
                          <m:r>
                            <a:rPr lang="en-US" sz="1800" b="0" i="1" smtClean="0">
                              <a:latin typeface="Cambria Math" panose="02040503050406030204" pitchFamily="18" charset="0"/>
                            </a:rPr>
                            <m:t>2</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𝑑𝑅</m:t>
                          </m:r>
                        </m:num>
                        <m:den>
                          <m:r>
                            <a:rPr lang="en-US" sz="1800" b="0" i="1" smtClean="0">
                              <a:latin typeface="Cambria Math" panose="02040503050406030204" pitchFamily="18" charset="0"/>
                            </a:rPr>
                            <m:t>𝑅</m:t>
                          </m:r>
                        </m:den>
                      </m:f>
                      <m:r>
                        <a:rPr lang="en-US" sz="1800" b="0" i="1"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𝑑𝑓</m:t>
                          </m:r>
                        </m:num>
                        <m:den>
                          <m:r>
                            <a:rPr lang="en-US" sz="1800" b="0" i="1" smtClean="0">
                              <a:latin typeface="Cambria Math" panose="02040503050406030204" pitchFamily="18" charset="0"/>
                              <a:ea typeface="Cambria Math" panose="02040503050406030204" pitchFamily="18" charset="0"/>
                            </a:rPr>
                            <m:t>𝑓</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𝑑𝑅</m:t>
                          </m:r>
                        </m:num>
                        <m:den>
                          <m:r>
                            <a:rPr lang="en-US" sz="1800" b="0" i="1" smtClean="0">
                              <a:latin typeface="Cambria Math" panose="02040503050406030204" pitchFamily="18" charset="0"/>
                              <a:ea typeface="Cambria Math" panose="02040503050406030204" pitchFamily="18" charset="0"/>
                            </a:rPr>
                            <m:t>𝑅</m:t>
                          </m:r>
                        </m:den>
                      </m:f>
                    </m:oMath>
                  </m:oMathPara>
                </a14:m>
                <a:endParaRPr lang="en-US" sz="1800" dirty="0"/>
              </a:p>
              <a:p>
                <a:pPr algn="just"/>
                <a:r>
                  <a:rPr lang="en-US" sz="1800" dirty="0"/>
                  <a:t>In RHIC, applying a frequency change is done via controlling </a:t>
                </a:r>
                <a:r>
                  <a:rPr lang="en-US" sz="1800" dirty="0" err="1"/>
                  <a:t>X</a:t>
                </a:r>
                <a:r>
                  <a:rPr lang="en-US" sz="1800" baseline="-25000" dirty="0" err="1"/>
                  <a:t>mean</a:t>
                </a:r>
                <a:r>
                  <a:rPr lang="en-US" sz="1800" dirty="0"/>
                  <a:t> – and there was trouble initially calculating that change the appropriate way.</a:t>
                </a:r>
                <a:endParaRPr lang="en-US" sz="1800" baseline="-25000" dirty="0"/>
              </a:p>
            </p:txBody>
          </p:sp>
        </mc:Choice>
        <mc:Fallback xmlns="">
          <p:sp>
            <p:nvSpPr>
              <p:cNvPr id="7" name="Content Placeholder 2">
                <a:extLst>
                  <a:ext uri="{FF2B5EF4-FFF2-40B4-BE49-F238E27FC236}">
                    <a16:creationId xmlns:a16="http://schemas.microsoft.com/office/drawing/2014/main" id="{864BF9F6-0625-5649-88C0-D540ADB70611}"/>
                  </a:ext>
                </a:extLst>
              </p:cNvPr>
              <p:cNvSpPr>
                <a:spLocks noGrp="1" noRot="1" noChangeAspect="1" noMove="1" noResize="1" noEditPoints="1" noAdjustHandles="1" noChangeArrowheads="1" noChangeShapeType="1" noTextEdit="1"/>
              </p:cNvSpPr>
              <p:nvPr>
                <p:ph idx="1"/>
              </p:nvPr>
            </p:nvSpPr>
            <p:spPr>
              <a:xfrm>
                <a:off x="803563" y="581891"/>
                <a:ext cx="11296071" cy="6181437"/>
              </a:xfrm>
              <a:blipFill>
                <a:blip r:embed="rId2"/>
                <a:stretch>
                  <a:fillRect l="-337" t="-615" r="-449"/>
                </a:stretch>
              </a:blipFill>
            </p:spPr>
            <p:txBody>
              <a:bodyPr/>
              <a:lstStyle/>
              <a:p>
                <a:r>
                  <a:rPr lang="en-US">
                    <a:noFill/>
                  </a:rPr>
                  <a:t> </a:t>
                </a:r>
              </a:p>
            </p:txBody>
          </p:sp>
        </mc:Fallback>
      </mc:AlternateContent>
      <p:pic>
        <p:nvPicPr>
          <p:cNvPr id="5" name="Picture 4" descr="Chart, histogram&#10;&#10;Description automatically generated">
            <a:extLst>
              <a:ext uri="{FF2B5EF4-FFF2-40B4-BE49-F238E27FC236}">
                <a16:creationId xmlns:a16="http://schemas.microsoft.com/office/drawing/2014/main" id="{0C0CCFAF-0974-EA49-903B-D0BB5F015D59}"/>
              </a:ext>
            </a:extLst>
          </p:cNvPr>
          <p:cNvPicPr>
            <a:picLocks noChangeAspect="1"/>
          </p:cNvPicPr>
          <p:nvPr/>
        </p:nvPicPr>
        <p:blipFill rotWithShape="1">
          <a:blip r:embed="rId3"/>
          <a:srcRect l="5548" t="9473" r="8664" b="2486"/>
          <a:stretch/>
        </p:blipFill>
        <p:spPr>
          <a:xfrm>
            <a:off x="969349" y="3672609"/>
            <a:ext cx="5308455" cy="2924418"/>
          </a:xfrm>
          <a:prstGeom prst="rect">
            <a:avLst/>
          </a:prstGeom>
        </p:spPr>
      </p:pic>
      <p:pic>
        <p:nvPicPr>
          <p:cNvPr id="9" name="Picture 8" descr="Chart, histogram&#10;&#10;Description automatically generated">
            <a:extLst>
              <a:ext uri="{FF2B5EF4-FFF2-40B4-BE49-F238E27FC236}">
                <a16:creationId xmlns:a16="http://schemas.microsoft.com/office/drawing/2014/main" id="{5529C710-5E07-DC40-907F-3E46D0C0E5E5}"/>
              </a:ext>
            </a:extLst>
          </p:cNvPr>
          <p:cNvPicPr>
            <a:picLocks noChangeAspect="1"/>
          </p:cNvPicPr>
          <p:nvPr/>
        </p:nvPicPr>
        <p:blipFill rotWithShape="1">
          <a:blip r:embed="rId4"/>
          <a:srcRect l="5651" t="9856" r="8664" b="1913"/>
          <a:stretch/>
        </p:blipFill>
        <p:spPr>
          <a:xfrm>
            <a:off x="6628524" y="3672609"/>
            <a:ext cx="5308456" cy="2934291"/>
          </a:xfrm>
          <a:prstGeom prst="rect">
            <a:avLst/>
          </a:prstGeom>
        </p:spPr>
      </p:pic>
    </p:spTree>
    <p:extLst>
      <p:ext uri="{BB962C8B-B14F-4D97-AF65-F5344CB8AC3E}">
        <p14:creationId xmlns:p14="http://schemas.microsoft.com/office/powerpoint/2010/main" val="298740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p:sp>
        <p:nvSpPr>
          <p:cNvPr id="8" name="Content Placeholder 2">
            <a:extLst>
              <a:ext uri="{FF2B5EF4-FFF2-40B4-BE49-F238E27FC236}">
                <a16:creationId xmlns:a16="http://schemas.microsoft.com/office/drawing/2014/main" id="{324B7700-9C2B-7C42-900B-DD0D67580742}"/>
              </a:ext>
            </a:extLst>
          </p:cNvPr>
          <p:cNvSpPr>
            <a:spLocks noGrp="1"/>
          </p:cNvSpPr>
          <p:nvPr>
            <p:ph idx="1"/>
          </p:nvPr>
        </p:nvSpPr>
        <p:spPr>
          <a:xfrm>
            <a:off x="832207" y="990599"/>
            <a:ext cx="11106363" cy="5548745"/>
          </a:xfrm>
        </p:spPr>
        <p:txBody>
          <a:bodyPr>
            <a:normAutofit/>
          </a:bodyPr>
          <a:lstStyle/>
          <a:p>
            <a:pPr algn="just"/>
            <a:r>
              <a:rPr lang="en-US" sz="1800" dirty="0"/>
              <a:t>Following our initial attempts at 7.3 GeV, we resolved the question of RF frequency change to match </a:t>
            </a:r>
            <a:r>
              <a:rPr lang="en-US" sz="1800" dirty="0" err="1"/>
              <a:t>δB</a:t>
            </a:r>
            <a:r>
              <a:rPr lang="en-US" sz="1800" dirty="0"/>
              <a:t>.</a:t>
            </a:r>
          </a:p>
          <a:p>
            <a:pPr algn="just"/>
            <a:endParaRPr lang="en-US" sz="1800" dirty="0"/>
          </a:p>
          <a:p>
            <a:pPr algn="just"/>
            <a:r>
              <a:rPr lang="en-US" sz="1800" dirty="0"/>
              <a:t>Next attempts were split as such, each time using 6-bunch ramps with tune/coupling feedback:</a:t>
            </a:r>
          </a:p>
          <a:p>
            <a:pPr lvl="1" algn="just"/>
            <a:r>
              <a:rPr lang="en-US" sz="1800" i="0" u="sng" dirty="0"/>
              <a:t>5/12:</a:t>
            </a:r>
            <a:r>
              <a:rPr lang="en-US" sz="1800" i="0" dirty="0"/>
              <a:t> 21:00 – 00:00, 12.2 GeV/u [O21-100GeV-e0::injection], </a:t>
            </a:r>
            <a:r>
              <a:rPr lang="en-US" sz="1800" dirty="0" err="1"/>
              <a:t>δB</a:t>
            </a:r>
            <a:r>
              <a:rPr lang="en-US" sz="1800" i="0" dirty="0"/>
              <a:t> = ±0.8% (Short), ±1.0% (Long);</a:t>
            </a:r>
          </a:p>
          <a:p>
            <a:pPr lvl="1" algn="just"/>
            <a:r>
              <a:rPr lang="en-US" sz="1800" i="0" u="sng" dirty="0"/>
              <a:t>5/14:</a:t>
            </a:r>
            <a:r>
              <a:rPr lang="en-US" sz="1800" i="0" dirty="0"/>
              <a:t> 13:30 – 16:00, 100 GeV/u [Au21-100GeV::store] , </a:t>
            </a:r>
            <a:r>
              <a:rPr lang="en-US" sz="1800" dirty="0" err="1"/>
              <a:t>δB</a:t>
            </a:r>
            <a:r>
              <a:rPr lang="en-US" sz="1800" i="0" dirty="0"/>
              <a:t> = ±1.0% (Short and Long) </a:t>
            </a:r>
            <a:r>
              <a:rPr lang="en-US" sz="1800" b="1" i="0" dirty="0">
                <a:solidFill>
                  <a:srgbClr val="FF0000"/>
                </a:solidFill>
              </a:rPr>
              <a:t>=&gt; ABORTED</a:t>
            </a:r>
          </a:p>
          <a:p>
            <a:pPr lvl="1" algn="just"/>
            <a:r>
              <a:rPr lang="en-US" sz="1800" i="0" u="sng" dirty="0"/>
              <a:t>5/17:</a:t>
            </a:r>
            <a:r>
              <a:rPr lang="en-US" sz="1800" i="0" dirty="0"/>
              <a:t> 21:30 – 01:15, 100 GeV/u [Au21-100GeV::store] , </a:t>
            </a:r>
            <a:r>
              <a:rPr lang="en-US" sz="1800" dirty="0" err="1"/>
              <a:t>δB</a:t>
            </a:r>
            <a:r>
              <a:rPr lang="en-US" sz="1800" i="0" dirty="0"/>
              <a:t> = ±1.0% (Short and Long);</a:t>
            </a:r>
          </a:p>
          <a:p>
            <a:pPr lvl="1" algn="just"/>
            <a:r>
              <a:rPr lang="en-US" sz="1800" i="0" u="sng" dirty="0"/>
              <a:t>5/20:</a:t>
            </a:r>
            <a:r>
              <a:rPr lang="en-US" sz="1800" i="0" dirty="0"/>
              <a:t> 14:30 – 17:30, 100 GeV/u [Au21-100GeV::store] , </a:t>
            </a:r>
            <a:r>
              <a:rPr lang="en-US" sz="1800" dirty="0" err="1"/>
              <a:t>δB</a:t>
            </a:r>
            <a:r>
              <a:rPr lang="en-US" sz="1800" i="0" dirty="0"/>
              <a:t> = -1.0% (Short and Long).</a:t>
            </a:r>
          </a:p>
          <a:p>
            <a:pPr lvl="1" algn="just"/>
            <a:endParaRPr lang="en-US" sz="1800" dirty="0"/>
          </a:p>
          <a:p>
            <a:pPr algn="just"/>
            <a:r>
              <a:rPr lang="en-US" sz="1800" dirty="0"/>
              <a:t>The aborted session on 5/14 was due to BLM thresholds set to the tight “store” configuration; additionally, the second ramp had the collimators fully retracted, leaving Q21 in the middle of the 10-to-12 arc as the limiting aperture…</a:t>
            </a:r>
          </a:p>
          <a:p>
            <a:pPr algn="just"/>
            <a:endParaRPr lang="en-US" sz="1800" dirty="0"/>
          </a:p>
          <a:p>
            <a:pPr algn="just"/>
            <a:r>
              <a:rPr lang="en-US" sz="1800" dirty="0"/>
              <a:t>Total time spent testing at 100 GeV/u: 7 hours, with no ramp lost to a bad lattice configuration – including our last attempt with 28 bunches (</a:t>
            </a:r>
            <a:r>
              <a:rPr lang="en-US" sz="1800" dirty="0" err="1"/>
              <a:t>δB</a:t>
            </a:r>
            <a:r>
              <a:rPr lang="en-US" sz="1800" dirty="0"/>
              <a:t> = -1%, Long IR)!</a:t>
            </a:r>
          </a:p>
        </p:txBody>
      </p:sp>
    </p:spTree>
    <p:extLst>
      <p:ext uri="{BB962C8B-B14F-4D97-AF65-F5344CB8AC3E}">
        <p14:creationId xmlns:p14="http://schemas.microsoft.com/office/powerpoint/2010/main" val="358809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Short IR, Oxygen beam @ 12.2 GeV/u</a:t>
            </a:r>
            <a:endParaRPr lang="en-US" sz="1800" baseline="-25000" dirty="0"/>
          </a:p>
        </p:txBody>
      </p:sp>
      <p:pic>
        <p:nvPicPr>
          <p:cNvPr id="8" name="Picture 7" descr="Graphical user interface, application&#10;&#10;Description automatically generated">
            <a:extLst>
              <a:ext uri="{FF2B5EF4-FFF2-40B4-BE49-F238E27FC236}">
                <a16:creationId xmlns:a16="http://schemas.microsoft.com/office/drawing/2014/main" id="{E7D4FAF1-F32A-514B-92A7-D0870F1D6877}"/>
              </a:ext>
            </a:extLst>
          </p:cNvPr>
          <p:cNvPicPr>
            <a:picLocks noChangeAspect="1"/>
          </p:cNvPicPr>
          <p:nvPr/>
        </p:nvPicPr>
        <p:blipFill rotWithShape="1">
          <a:blip r:embed="rId2"/>
          <a:srcRect l="4838" t="8874" r="9435" b="1634"/>
          <a:stretch/>
        </p:blipFill>
        <p:spPr>
          <a:xfrm>
            <a:off x="1219199" y="898194"/>
            <a:ext cx="10539011" cy="5905996"/>
          </a:xfrm>
          <a:prstGeom prst="rect">
            <a:avLst/>
          </a:prstGeom>
        </p:spPr>
      </p:pic>
    </p:spTree>
    <p:extLst>
      <p:ext uri="{BB962C8B-B14F-4D97-AF65-F5344CB8AC3E}">
        <p14:creationId xmlns:p14="http://schemas.microsoft.com/office/powerpoint/2010/main" val="230894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Long IR, Oxygen beam @ 12.2 GeV/u</a:t>
            </a:r>
            <a:endParaRPr lang="en-US" sz="1800" baseline="-25000" dirty="0"/>
          </a:p>
        </p:txBody>
      </p:sp>
      <p:pic>
        <p:nvPicPr>
          <p:cNvPr id="5" name="Picture 4" descr="Graphical user interface, text, application&#10;&#10;Description automatically generated">
            <a:extLst>
              <a:ext uri="{FF2B5EF4-FFF2-40B4-BE49-F238E27FC236}">
                <a16:creationId xmlns:a16="http://schemas.microsoft.com/office/drawing/2014/main" id="{4694B347-D73C-1E44-87B0-4FE615191565}"/>
              </a:ext>
            </a:extLst>
          </p:cNvPr>
          <p:cNvPicPr>
            <a:picLocks noChangeAspect="1"/>
          </p:cNvPicPr>
          <p:nvPr/>
        </p:nvPicPr>
        <p:blipFill rotWithShape="1">
          <a:blip r:embed="rId2"/>
          <a:srcRect l="4773" t="9179" r="9394" b="1630"/>
          <a:stretch/>
        </p:blipFill>
        <p:spPr>
          <a:xfrm>
            <a:off x="1219200" y="907601"/>
            <a:ext cx="10464801" cy="5837383"/>
          </a:xfrm>
          <a:prstGeom prst="rect">
            <a:avLst/>
          </a:prstGeom>
        </p:spPr>
      </p:pic>
      <p:pic>
        <p:nvPicPr>
          <p:cNvPr id="9" name="Picture 8" descr="Table&#10;&#10;Description automatically generated">
            <a:extLst>
              <a:ext uri="{FF2B5EF4-FFF2-40B4-BE49-F238E27FC236}">
                <a16:creationId xmlns:a16="http://schemas.microsoft.com/office/drawing/2014/main" id="{AA3BC70F-9791-AF43-B56E-7C23E5251CE7}"/>
              </a:ext>
            </a:extLst>
          </p:cNvPr>
          <p:cNvPicPr>
            <a:picLocks noChangeAspect="1"/>
          </p:cNvPicPr>
          <p:nvPr/>
        </p:nvPicPr>
        <p:blipFill>
          <a:blip r:embed="rId3"/>
          <a:stretch>
            <a:fillRect/>
          </a:stretch>
        </p:blipFill>
        <p:spPr>
          <a:xfrm>
            <a:off x="193964" y="2921000"/>
            <a:ext cx="5187950" cy="1224811"/>
          </a:xfrm>
          <a:prstGeom prst="rect">
            <a:avLst/>
          </a:prstGeom>
        </p:spPr>
      </p:pic>
    </p:spTree>
    <p:extLst>
      <p:ext uri="{BB962C8B-B14F-4D97-AF65-F5344CB8AC3E}">
        <p14:creationId xmlns:p14="http://schemas.microsoft.com/office/powerpoint/2010/main" val="34523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Gold beam @ 100.0 GeV/u, </a:t>
            </a:r>
            <a:r>
              <a:rPr lang="en-US" sz="1800" dirty="0" err="1"/>
              <a:t>δB</a:t>
            </a:r>
            <a:r>
              <a:rPr lang="en-US" sz="1800" dirty="0"/>
              <a:t> = -1.0%</a:t>
            </a:r>
            <a:endParaRPr lang="en-US" sz="1800" baseline="-25000" dirty="0"/>
          </a:p>
        </p:txBody>
      </p:sp>
      <p:pic>
        <p:nvPicPr>
          <p:cNvPr id="5" name="Picture 4" descr="A picture containing application&#10;&#10;Description automatically generated">
            <a:extLst>
              <a:ext uri="{FF2B5EF4-FFF2-40B4-BE49-F238E27FC236}">
                <a16:creationId xmlns:a16="http://schemas.microsoft.com/office/drawing/2014/main" id="{FCC3DC60-2668-A34E-9371-C268954CFD35}"/>
              </a:ext>
            </a:extLst>
          </p:cNvPr>
          <p:cNvPicPr>
            <a:picLocks noChangeAspect="1"/>
          </p:cNvPicPr>
          <p:nvPr/>
        </p:nvPicPr>
        <p:blipFill rotWithShape="1">
          <a:blip r:embed="rId2"/>
          <a:srcRect l="4697" t="9462" r="9469" b="1629"/>
          <a:stretch/>
        </p:blipFill>
        <p:spPr>
          <a:xfrm>
            <a:off x="1219200" y="926075"/>
            <a:ext cx="10464801" cy="5818909"/>
          </a:xfrm>
          <a:prstGeom prst="rect">
            <a:avLst/>
          </a:prstGeom>
        </p:spPr>
      </p:pic>
    </p:spTree>
    <p:extLst>
      <p:ext uri="{BB962C8B-B14F-4D97-AF65-F5344CB8AC3E}">
        <p14:creationId xmlns:p14="http://schemas.microsoft.com/office/powerpoint/2010/main" val="226256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Gold beam @ 100.0 GeV/u, </a:t>
            </a:r>
            <a:r>
              <a:rPr lang="en-US" sz="1800" dirty="0" err="1"/>
              <a:t>δB</a:t>
            </a:r>
            <a:r>
              <a:rPr lang="en-US" sz="1800" dirty="0"/>
              <a:t> = +1.0%</a:t>
            </a:r>
            <a:endParaRPr lang="en-US" sz="1800" baseline="-25000" dirty="0"/>
          </a:p>
        </p:txBody>
      </p:sp>
      <p:pic>
        <p:nvPicPr>
          <p:cNvPr id="8" name="Picture 7" descr="Graphical user interface, application&#10;&#10;Description automatically generated">
            <a:extLst>
              <a:ext uri="{FF2B5EF4-FFF2-40B4-BE49-F238E27FC236}">
                <a16:creationId xmlns:a16="http://schemas.microsoft.com/office/drawing/2014/main" id="{FB2D4288-919F-D54E-BA5C-7B7B14666C2B}"/>
              </a:ext>
            </a:extLst>
          </p:cNvPr>
          <p:cNvPicPr>
            <a:picLocks noChangeAspect="1"/>
          </p:cNvPicPr>
          <p:nvPr/>
        </p:nvPicPr>
        <p:blipFill rotWithShape="1">
          <a:blip r:embed="rId2"/>
          <a:srcRect l="4677" t="9325" r="9355" b="1438"/>
          <a:stretch/>
        </p:blipFill>
        <p:spPr>
          <a:xfrm>
            <a:off x="1219200" y="904622"/>
            <a:ext cx="10481188" cy="5840362"/>
          </a:xfrm>
          <a:prstGeom prst="rect">
            <a:avLst/>
          </a:prstGeom>
        </p:spPr>
      </p:pic>
      <p:pic>
        <p:nvPicPr>
          <p:cNvPr id="9" name="Picture 8" descr="Table&#10;&#10;Description automatically generated">
            <a:extLst>
              <a:ext uri="{FF2B5EF4-FFF2-40B4-BE49-F238E27FC236}">
                <a16:creationId xmlns:a16="http://schemas.microsoft.com/office/drawing/2014/main" id="{695490AA-5164-8743-A615-A0C96AC525DB}"/>
              </a:ext>
            </a:extLst>
          </p:cNvPr>
          <p:cNvPicPr>
            <a:picLocks noChangeAspect="1"/>
          </p:cNvPicPr>
          <p:nvPr/>
        </p:nvPicPr>
        <p:blipFill>
          <a:blip r:embed="rId3"/>
          <a:stretch>
            <a:fillRect/>
          </a:stretch>
        </p:blipFill>
        <p:spPr>
          <a:xfrm>
            <a:off x="125138" y="3459822"/>
            <a:ext cx="5187949" cy="1224811"/>
          </a:xfrm>
          <a:prstGeom prst="rect">
            <a:avLst/>
          </a:prstGeom>
        </p:spPr>
      </p:pic>
    </p:spTree>
    <p:extLst>
      <p:ext uri="{BB962C8B-B14F-4D97-AF65-F5344CB8AC3E}">
        <p14:creationId xmlns:p14="http://schemas.microsoft.com/office/powerpoint/2010/main" val="42334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Comparing the efforts of the tune feedback system at 100 GeV/u</a:t>
            </a:r>
            <a:endParaRPr lang="en-US" sz="1800" baseline="-25000" dirty="0"/>
          </a:p>
        </p:txBody>
      </p:sp>
      <p:pic>
        <p:nvPicPr>
          <p:cNvPr id="10" name="Picture 2">
            <a:extLst>
              <a:ext uri="{FF2B5EF4-FFF2-40B4-BE49-F238E27FC236}">
                <a16:creationId xmlns:a16="http://schemas.microsoft.com/office/drawing/2014/main" id="{1A64D545-23F6-E74F-8917-806CB2B5A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3" t="10753" r="4665" b="18423"/>
          <a:stretch/>
        </p:blipFill>
        <p:spPr bwMode="auto">
          <a:xfrm>
            <a:off x="1356849" y="868773"/>
            <a:ext cx="4906299" cy="2966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41D1C8B-59E7-914F-BA14-EC60257AB8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3" t="10179" r="5236" b="18136"/>
          <a:stretch/>
        </p:blipFill>
        <p:spPr bwMode="auto">
          <a:xfrm>
            <a:off x="6263147" y="867844"/>
            <a:ext cx="4798143" cy="29545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7B3885A5-9EF5-A340-A606-B4A20E9E4B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3" t="10322" r="4893" b="18567"/>
          <a:stretch/>
        </p:blipFill>
        <p:spPr bwMode="auto">
          <a:xfrm>
            <a:off x="6263147" y="3822365"/>
            <a:ext cx="4798143" cy="30220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743271DF-8623-4F40-B170-34F3D4090D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03" t="10466" r="5237" b="18136"/>
          <a:stretch/>
        </p:blipFill>
        <p:spPr bwMode="auto">
          <a:xfrm>
            <a:off x="1356848" y="3835373"/>
            <a:ext cx="4906299" cy="30090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5BA22DB-44BD-1B43-8185-71FAD226132F}"/>
              </a:ext>
            </a:extLst>
          </p:cNvPr>
          <p:cNvSpPr txBox="1"/>
          <p:nvPr/>
        </p:nvSpPr>
        <p:spPr>
          <a:xfrm>
            <a:off x="2648302" y="1072792"/>
            <a:ext cx="779381" cy="369332"/>
          </a:xfrm>
          <a:prstGeom prst="rect">
            <a:avLst/>
          </a:prstGeom>
          <a:noFill/>
        </p:spPr>
        <p:txBody>
          <a:bodyPr wrap="none" rtlCol="0">
            <a:spAutoFit/>
          </a:bodyPr>
          <a:lstStyle/>
          <a:p>
            <a:r>
              <a:rPr lang="en-US" b="1" dirty="0">
                <a:solidFill>
                  <a:srgbClr val="0070C0"/>
                </a:solidFill>
              </a:rPr>
              <a:t>RSm1</a:t>
            </a:r>
          </a:p>
        </p:txBody>
      </p:sp>
      <p:sp>
        <p:nvSpPr>
          <p:cNvPr id="15" name="TextBox 14">
            <a:extLst>
              <a:ext uri="{FF2B5EF4-FFF2-40B4-BE49-F238E27FC236}">
                <a16:creationId xmlns:a16="http://schemas.microsoft.com/office/drawing/2014/main" id="{76B40DC9-160F-6B48-968B-95A5DC97E7C3}"/>
              </a:ext>
            </a:extLst>
          </p:cNvPr>
          <p:cNvSpPr txBox="1"/>
          <p:nvPr/>
        </p:nvSpPr>
        <p:spPr>
          <a:xfrm>
            <a:off x="7554601" y="1072792"/>
            <a:ext cx="716863" cy="369332"/>
          </a:xfrm>
          <a:prstGeom prst="rect">
            <a:avLst/>
          </a:prstGeom>
          <a:noFill/>
        </p:spPr>
        <p:txBody>
          <a:bodyPr wrap="none" rtlCol="0">
            <a:spAutoFit/>
          </a:bodyPr>
          <a:lstStyle/>
          <a:p>
            <a:r>
              <a:rPr lang="en-US" b="1" dirty="0">
                <a:solidFill>
                  <a:srgbClr val="0070C0"/>
                </a:solidFill>
              </a:rPr>
              <a:t>RSp1</a:t>
            </a:r>
          </a:p>
        </p:txBody>
      </p:sp>
      <p:sp>
        <p:nvSpPr>
          <p:cNvPr id="16" name="TextBox 15">
            <a:extLst>
              <a:ext uri="{FF2B5EF4-FFF2-40B4-BE49-F238E27FC236}">
                <a16:creationId xmlns:a16="http://schemas.microsoft.com/office/drawing/2014/main" id="{DF4D8074-52D9-E349-8071-AFB287E5A2D5}"/>
              </a:ext>
            </a:extLst>
          </p:cNvPr>
          <p:cNvSpPr txBox="1"/>
          <p:nvPr/>
        </p:nvSpPr>
        <p:spPr>
          <a:xfrm>
            <a:off x="2722044" y="4039392"/>
            <a:ext cx="1192955" cy="369332"/>
          </a:xfrm>
          <a:prstGeom prst="rect">
            <a:avLst/>
          </a:prstGeom>
          <a:noFill/>
        </p:spPr>
        <p:txBody>
          <a:bodyPr wrap="none" rtlCol="0">
            <a:spAutoFit/>
          </a:bodyPr>
          <a:lstStyle/>
          <a:p>
            <a:r>
              <a:rPr lang="en-US" b="1" dirty="0">
                <a:solidFill>
                  <a:srgbClr val="0070C0"/>
                </a:solidFill>
              </a:rPr>
              <a:t>RSm1long</a:t>
            </a:r>
          </a:p>
        </p:txBody>
      </p:sp>
      <p:sp>
        <p:nvSpPr>
          <p:cNvPr id="17" name="TextBox 16">
            <a:extLst>
              <a:ext uri="{FF2B5EF4-FFF2-40B4-BE49-F238E27FC236}">
                <a16:creationId xmlns:a16="http://schemas.microsoft.com/office/drawing/2014/main" id="{7BD17ECB-3A2C-2D49-965C-1FDE04F58583}"/>
              </a:ext>
            </a:extLst>
          </p:cNvPr>
          <p:cNvSpPr txBox="1"/>
          <p:nvPr/>
        </p:nvSpPr>
        <p:spPr>
          <a:xfrm>
            <a:off x="9642197" y="4039392"/>
            <a:ext cx="1128835" cy="369332"/>
          </a:xfrm>
          <a:prstGeom prst="rect">
            <a:avLst/>
          </a:prstGeom>
          <a:noFill/>
        </p:spPr>
        <p:txBody>
          <a:bodyPr wrap="none" rtlCol="0">
            <a:spAutoFit/>
          </a:bodyPr>
          <a:lstStyle/>
          <a:p>
            <a:r>
              <a:rPr lang="en-US" b="1" dirty="0">
                <a:solidFill>
                  <a:srgbClr val="0070C0"/>
                </a:solidFill>
              </a:rPr>
              <a:t>RSp1long</a:t>
            </a:r>
          </a:p>
        </p:txBody>
      </p:sp>
      <p:sp>
        <p:nvSpPr>
          <p:cNvPr id="18" name="Up-Down Arrow 17">
            <a:extLst>
              <a:ext uri="{FF2B5EF4-FFF2-40B4-BE49-F238E27FC236}">
                <a16:creationId xmlns:a16="http://schemas.microsoft.com/office/drawing/2014/main" id="{C24CAAD2-B2E8-1E4B-BD52-E2717657CF8E}"/>
              </a:ext>
            </a:extLst>
          </p:cNvPr>
          <p:cNvSpPr/>
          <p:nvPr/>
        </p:nvSpPr>
        <p:spPr>
          <a:xfrm>
            <a:off x="5260258" y="1851998"/>
            <a:ext cx="255639" cy="1494504"/>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Up-Down Arrow 18">
            <a:extLst>
              <a:ext uri="{FF2B5EF4-FFF2-40B4-BE49-F238E27FC236}">
                <a16:creationId xmlns:a16="http://schemas.microsoft.com/office/drawing/2014/main" id="{71CB2BC8-BA2A-CA4F-916C-83E477F27080}"/>
              </a:ext>
            </a:extLst>
          </p:cNvPr>
          <p:cNvSpPr/>
          <p:nvPr/>
        </p:nvSpPr>
        <p:spPr>
          <a:xfrm>
            <a:off x="5112774" y="1442124"/>
            <a:ext cx="255639" cy="409874"/>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Up-Down Arrow 19">
            <a:extLst>
              <a:ext uri="{FF2B5EF4-FFF2-40B4-BE49-F238E27FC236}">
                <a16:creationId xmlns:a16="http://schemas.microsoft.com/office/drawing/2014/main" id="{E4564F0D-32DC-964E-839D-4838066B3B80}"/>
              </a:ext>
            </a:extLst>
          </p:cNvPr>
          <p:cNvSpPr/>
          <p:nvPr/>
        </p:nvSpPr>
        <p:spPr>
          <a:xfrm>
            <a:off x="10643420" y="2127301"/>
            <a:ext cx="255639" cy="267011"/>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Up-Down Arrow 20">
            <a:extLst>
              <a:ext uri="{FF2B5EF4-FFF2-40B4-BE49-F238E27FC236}">
                <a16:creationId xmlns:a16="http://schemas.microsoft.com/office/drawing/2014/main" id="{0C090AA4-46CD-914C-9C96-C00F1CD311F0}"/>
              </a:ext>
            </a:extLst>
          </p:cNvPr>
          <p:cNvSpPr/>
          <p:nvPr/>
        </p:nvSpPr>
        <p:spPr>
          <a:xfrm>
            <a:off x="10387780" y="1901160"/>
            <a:ext cx="255639" cy="473488"/>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Up-Down Arrow 21">
            <a:extLst>
              <a:ext uri="{FF2B5EF4-FFF2-40B4-BE49-F238E27FC236}">
                <a16:creationId xmlns:a16="http://schemas.microsoft.com/office/drawing/2014/main" id="{FAF6639A-335C-EC4E-8BE9-F96F6EC06A60}"/>
              </a:ext>
            </a:extLst>
          </p:cNvPr>
          <p:cNvSpPr/>
          <p:nvPr/>
        </p:nvSpPr>
        <p:spPr>
          <a:xfrm>
            <a:off x="5515897" y="4725079"/>
            <a:ext cx="255639" cy="332236"/>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Up-Down Arrow 22">
            <a:extLst>
              <a:ext uri="{FF2B5EF4-FFF2-40B4-BE49-F238E27FC236}">
                <a16:creationId xmlns:a16="http://schemas.microsoft.com/office/drawing/2014/main" id="{308D9E12-F794-644E-BC66-895FA80FADC9}"/>
              </a:ext>
            </a:extLst>
          </p:cNvPr>
          <p:cNvSpPr/>
          <p:nvPr/>
        </p:nvSpPr>
        <p:spPr>
          <a:xfrm>
            <a:off x="5604385" y="5071496"/>
            <a:ext cx="255639" cy="136233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Up-Down Arrow 23">
            <a:extLst>
              <a:ext uri="{FF2B5EF4-FFF2-40B4-BE49-F238E27FC236}">
                <a16:creationId xmlns:a16="http://schemas.microsoft.com/office/drawing/2014/main" id="{D3A784B5-5131-2942-892D-61AA103F1042}"/>
              </a:ext>
            </a:extLst>
          </p:cNvPr>
          <p:cNvSpPr/>
          <p:nvPr/>
        </p:nvSpPr>
        <p:spPr>
          <a:xfrm>
            <a:off x="10294376" y="4791985"/>
            <a:ext cx="255639" cy="332236"/>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Up-Down Arrow 24">
            <a:extLst>
              <a:ext uri="{FF2B5EF4-FFF2-40B4-BE49-F238E27FC236}">
                <a16:creationId xmlns:a16="http://schemas.microsoft.com/office/drawing/2014/main" id="{72FB317D-EF1A-3C41-B69B-75E439FDCCC8}"/>
              </a:ext>
            </a:extLst>
          </p:cNvPr>
          <p:cNvSpPr/>
          <p:nvPr/>
        </p:nvSpPr>
        <p:spPr>
          <a:xfrm>
            <a:off x="10009967" y="5079039"/>
            <a:ext cx="255639" cy="332236"/>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89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p:sp>
        <p:nvSpPr>
          <p:cNvPr id="26" name="Content Placeholder 2">
            <a:extLst>
              <a:ext uri="{FF2B5EF4-FFF2-40B4-BE49-F238E27FC236}">
                <a16:creationId xmlns:a16="http://schemas.microsoft.com/office/drawing/2014/main" id="{8E827A62-2D33-954F-B937-1DE7059D86A4}"/>
              </a:ext>
            </a:extLst>
          </p:cNvPr>
          <p:cNvSpPr>
            <a:spLocks noGrp="1"/>
          </p:cNvSpPr>
          <p:nvPr>
            <p:ph idx="1"/>
          </p:nvPr>
        </p:nvSpPr>
        <p:spPr>
          <a:xfrm>
            <a:off x="832207" y="754297"/>
            <a:ext cx="11106363" cy="5723563"/>
          </a:xfrm>
        </p:spPr>
        <p:txBody>
          <a:bodyPr>
            <a:normAutofit/>
          </a:bodyPr>
          <a:lstStyle/>
          <a:p>
            <a:pPr algn="just"/>
            <a:r>
              <a:rPr lang="en-US" sz="1800" dirty="0"/>
              <a:t>In order to try and adjust </a:t>
            </a:r>
            <a:r>
              <a:rPr lang="en-US" sz="1800" dirty="0" err="1"/>
              <a:t>chromaticities</a:t>
            </a:r>
            <a:r>
              <a:rPr lang="en-US" sz="1800" dirty="0"/>
              <a:t> for the -1% configurations, two methods can be tested:</a:t>
            </a:r>
          </a:p>
          <a:p>
            <a:pPr lvl="1" algn="just"/>
            <a:r>
              <a:rPr lang="en-US" sz="1800" i="0" dirty="0"/>
              <a:t>the offline models can be asked to generate “design” </a:t>
            </a:r>
            <a:r>
              <a:rPr lang="en-US" sz="1800" i="0" dirty="0" err="1"/>
              <a:t>chromaticities</a:t>
            </a:r>
            <a:r>
              <a:rPr lang="en-US" sz="1800" i="0" dirty="0"/>
              <a:t> shifted by the difference measured during the 5/17 attempts;</a:t>
            </a:r>
          </a:p>
          <a:p>
            <a:pPr lvl="1" algn="just"/>
            <a:r>
              <a:rPr lang="en-US" sz="1800" i="0" dirty="0"/>
              <a:t>use the “traditional” </a:t>
            </a:r>
            <a:r>
              <a:rPr lang="en-US" sz="1800" i="0" dirty="0" err="1"/>
              <a:t>RampEditor</a:t>
            </a:r>
            <a:r>
              <a:rPr lang="en-US" sz="1800" i="0" dirty="0"/>
              <a:t> knob to check whether the on-axis response matrix is still valid.</a:t>
            </a:r>
          </a:p>
          <a:p>
            <a:pPr algn="just"/>
            <a:endParaRPr lang="en-US" sz="1000" dirty="0"/>
          </a:p>
          <a:p>
            <a:pPr algn="just"/>
            <a:r>
              <a:rPr lang="en-US" sz="1800" dirty="0"/>
              <a:t>Rematched ramps:</a:t>
            </a:r>
          </a:p>
          <a:p>
            <a:pPr algn="just"/>
            <a:endParaRPr lang="en-US" sz="1800" dirty="0"/>
          </a:p>
          <a:p>
            <a:pPr algn="just"/>
            <a:endParaRPr lang="en-US" sz="1800" dirty="0"/>
          </a:p>
          <a:p>
            <a:pPr algn="just"/>
            <a:endParaRPr lang="en-US" sz="800" dirty="0"/>
          </a:p>
          <a:p>
            <a:pPr algn="just"/>
            <a:endParaRPr lang="en-US" sz="800" dirty="0"/>
          </a:p>
          <a:p>
            <a:pPr lvl="1" algn="just"/>
            <a:r>
              <a:rPr lang="en-US" sz="1800" i="0" dirty="0"/>
              <a:t>new RSm1: </a:t>
            </a:r>
            <a:r>
              <a:rPr lang="en-US" sz="1800" i="0" dirty="0" err="1"/>
              <a:t>ChromX</a:t>
            </a:r>
            <a:r>
              <a:rPr lang="en-US" sz="1800" i="0" dirty="0"/>
              <a:t> = -8.0, </a:t>
            </a:r>
            <a:r>
              <a:rPr lang="en-US" sz="1800" i="0" dirty="0" err="1"/>
              <a:t>ChromY</a:t>
            </a:r>
            <a:r>
              <a:rPr lang="en-US" sz="1800" i="0" dirty="0"/>
              <a:t> = 12.0</a:t>
            </a:r>
          </a:p>
          <a:p>
            <a:pPr lvl="1" algn="just"/>
            <a:r>
              <a:rPr lang="en-US" sz="1800" i="0" dirty="0"/>
              <a:t>new RSm1long: </a:t>
            </a:r>
            <a:r>
              <a:rPr lang="en-US" sz="1800" i="0" dirty="0" err="1"/>
              <a:t>ChromX</a:t>
            </a:r>
            <a:r>
              <a:rPr lang="en-US" sz="1800" i="0" dirty="0"/>
              <a:t> = -15.0, </a:t>
            </a:r>
            <a:r>
              <a:rPr lang="en-US" sz="1800" i="0" dirty="0" err="1"/>
              <a:t>ChromY</a:t>
            </a:r>
            <a:r>
              <a:rPr lang="en-US" sz="1800" i="0" dirty="0"/>
              <a:t> = 8.0</a:t>
            </a:r>
          </a:p>
          <a:p>
            <a:pPr lvl="1" algn="just"/>
            <a:endParaRPr lang="en-US" sz="1000" dirty="0"/>
          </a:p>
          <a:p>
            <a:pPr algn="just"/>
            <a:r>
              <a:rPr lang="en-US" sz="1800" dirty="0" err="1"/>
              <a:t>RampEditor</a:t>
            </a:r>
            <a:r>
              <a:rPr lang="en-US" sz="1800" dirty="0"/>
              <a:t> knob:</a:t>
            </a:r>
          </a:p>
          <a:p>
            <a:pPr lvl="1" algn="just"/>
            <a:r>
              <a:rPr lang="en-US" sz="1800" i="0" dirty="0"/>
              <a:t>RSm1: requested </a:t>
            </a:r>
            <a:r>
              <a:rPr lang="en-US" sz="1800" i="0" dirty="0" err="1"/>
              <a:t>ΔC</a:t>
            </a:r>
            <a:r>
              <a:rPr lang="en-US" sz="1800" i="0" baseline="-25000" dirty="0" err="1"/>
              <a:t>x</a:t>
            </a:r>
            <a:r>
              <a:rPr lang="en-US" sz="1800" i="0" dirty="0"/>
              <a:t> = -5, </a:t>
            </a:r>
            <a:r>
              <a:rPr lang="en-US" sz="1800" i="0" dirty="0" err="1"/>
              <a:t>ΔC</a:t>
            </a:r>
            <a:r>
              <a:rPr lang="en-US" sz="1800" i="0" baseline="-25000" dirty="0" err="1"/>
              <a:t>y</a:t>
            </a:r>
            <a:r>
              <a:rPr lang="en-US" sz="1800" i="0" dirty="0"/>
              <a:t> = +1; measured </a:t>
            </a:r>
            <a:r>
              <a:rPr lang="en-US" sz="1800" i="0" dirty="0" err="1"/>
              <a:t>ΔC</a:t>
            </a:r>
            <a:r>
              <a:rPr lang="en-US" sz="1800" i="0" baseline="-25000" dirty="0" err="1"/>
              <a:t>x</a:t>
            </a:r>
            <a:r>
              <a:rPr lang="en-US" sz="1800" i="0" dirty="0"/>
              <a:t> = -4, </a:t>
            </a:r>
            <a:r>
              <a:rPr lang="en-US" sz="1800" i="0" dirty="0" err="1"/>
              <a:t>ΔC</a:t>
            </a:r>
            <a:r>
              <a:rPr lang="en-US" sz="1800" i="0" baseline="-25000" dirty="0" err="1"/>
              <a:t>y</a:t>
            </a:r>
            <a:r>
              <a:rPr lang="en-US" sz="1800" i="0" dirty="0"/>
              <a:t> = +0.6.</a:t>
            </a:r>
          </a:p>
          <a:p>
            <a:pPr lvl="1" algn="just"/>
            <a:r>
              <a:rPr lang="en-US" sz="1800" i="0" dirty="0"/>
              <a:t>RSm1long: requested </a:t>
            </a:r>
            <a:r>
              <a:rPr lang="en-US" sz="1800" i="0" dirty="0" err="1"/>
              <a:t>ΔC</a:t>
            </a:r>
            <a:r>
              <a:rPr lang="en-US" sz="1800" i="0" baseline="-25000" dirty="0" err="1"/>
              <a:t>x</a:t>
            </a:r>
            <a:r>
              <a:rPr lang="en-US" sz="1800" i="0" dirty="0"/>
              <a:t> = +1, </a:t>
            </a:r>
            <a:r>
              <a:rPr lang="en-US" sz="1800" i="0" dirty="0" err="1"/>
              <a:t>ΔC</a:t>
            </a:r>
            <a:r>
              <a:rPr lang="en-US" sz="1800" i="0" baseline="-25000" dirty="0" err="1"/>
              <a:t>y</a:t>
            </a:r>
            <a:r>
              <a:rPr lang="en-US" sz="1800" i="0" dirty="0"/>
              <a:t> = +4; measured </a:t>
            </a:r>
            <a:r>
              <a:rPr lang="en-US" sz="1800" i="0" dirty="0" err="1"/>
              <a:t>ΔC</a:t>
            </a:r>
            <a:r>
              <a:rPr lang="en-US" sz="1800" i="0" baseline="-25000" dirty="0" err="1"/>
              <a:t>x</a:t>
            </a:r>
            <a:r>
              <a:rPr lang="en-US" sz="1800" i="0" dirty="0"/>
              <a:t> = +0.8, </a:t>
            </a:r>
            <a:r>
              <a:rPr lang="en-US" sz="1800" i="0" dirty="0" err="1"/>
              <a:t>ΔC</a:t>
            </a:r>
            <a:r>
              <a:rPr lang="en-US" sz="1800" i="0" baseline="-25000" dirty="0" err="1"/>
              <a:t>y</a:t>
            </a:r>
            <a:r>
              <a:rPr lang="en-US" sz="1800" i="0" dirty="0"/>
              <a:t> = +2.6.</a:t>
            </a:r>
          </a:p>
        </p:txBody>
      </p:sp>
      <p:pic>
        <p:nvPicPr>
          <p:cNvPr id="27" name="Picture 26" descr="Table&#10;&#10;Description automatically generated">
            <a:extLst>
              <a:ext uri="{FF2B5EF4-FFF2-40B4-BE49-F238E27FC236}">
                <a16:creationId xmlns:a16="http://schemas.microsoft.com/office/drawing/2014/main" id="{4D95C0B6-987C-8E40-9737-7BAB58B093B2}"/>
              </a:ext>
            </a:extLst>
          </p:cNvPr>
          <p:cNvPicPr>
            <a:picLocks noChangeAspect="1"/>
          </p:cNvPicPr>
          <p:nvPr/>
        </p:nvPicPr>
        <p:blipFill>
          <a:blip r:embed="rId2"/>
          <a:stretch>
            <a:fillRect/>
          </a:stretch>
        </p:blipFill>
        <p:spPr>
          <a:xfrm>
            <a:off x="832207" y="2798277"/>
            <a:ext cx="5187949" cy="1224811"/>
          </a:xfrm>
          <a:prstGeom prst="rect">
            <a:avLst/>
          </a:prstGeom>
        </p:spPr>
      </p:pic>
      <p:sp>
        <p:nvSpPr>
          <p:cNvPr id="28" name="Right Arrow 27">
            <a:extLst>
              <a:ext uri="{FF2B5EF4-FFF2-40B4-BE49-F238E27FC236}">
                <a16:creationId xmlns:a16="http://schemas.microsoft.com/office/drawing/2014/main" id="{F68531CF-E899-0447-9C62-D5F89BFC519B}"/>
              </a:ext>
            </a:extLst>
          </p:cNvPr>
          <p:cNvSpPr/>
          <p:nvPr/>
        </p:nvSpPr>
        <p:spPr>
          <a:xfrm>
            <a:off x="6096000" y="3410682"/>
            <a:ext cx="702375" cy="43340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29" name="Picture 28" descr="Table&#10;&#10;Description automatically generated">
            <a:extLst>
              <a:ext uri="{FF2B5EF4-FFF2-40B4-BE49-F238E27FC236}">
                <a16:creationId xmlns:a16="http://schemas.microsoft.com/office/drawing/2014/main" id="{C0B4C7E4-2456-0149-B0F4-8B5EF351E376}"/>
              </a:ext>
            </a:extLst>
          </p:cNvPr>
          <p:cNvPicPr>
            <a:picLocks noChangeAspect="1"/>
          </p:cNvPicPr>
          <p:nvPr/>
        </p:nvPicPr>
        <p:blipFill>
          <a:blip r:embed="rId3"/>
          <a:stretch>
            <a:fillRect/>
          </a:stretch>
        </p:blipFill>
        <p:spPr>
          <a:xfrm>
            <a:off x="6827069" y="2798277"/>
            <a:ext cx="5225271" cy="1224811"/>
          </a:xfrm>
          <a:prstGeom prst="rect">
            <a:avLst/>
          </a:prstGeom>
        </p:spPr>
      </p:pic>
    </p:spTree>
    <p:extLst>
      <p:ext uri="{BB962C8B-B14F-4D97-AF65-F5344CB8AC3E}">
        <p14:creationId xmlns:p14="http://schemas.microsoft.com/office/powerpoint/2010/main" val="224522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a:t>
            </a:r>
            <a:r>
              <a:rPr lang="en-US" sz="1800" dirty="0">
                <a:solidFill>
                  <a:schemeClr val="bg1">
                    <a:lumMod val="65000"/>
                  </a:schemeClr>
                </a:solidFill>
              </a:rPr>
              <a:t>IV – Experimental results</a:t>
            </a:r>
            <a:r>
              <a:rPr lang="en-US" sz="1800" b="1" dirty="0">
                <a:solidFill>
                  <a:schemeClr val="accent4">
                    <a:lumMod val="75000"/>
                  </a:schemeClr>
                </a:solidFill>
              </a:rPr>
              <a:t>     V - Conclusion</a:t>
            </a:r>
          </a:p>
        </p:txBody>
      </p:sp>
      <p:sp>
        <p:nvSpPr>
          <p:cNvPr id="9" name="Content Placeholder 2">
            <a:extLst>
              <a:ext uri="{FF2B5EF4-FFF2-40B4-BE49-F238E27FC236}">
                <a16:creationId xmlns:a16="http://schemas.microsoft.com/office/drawing/2014/main" id="{188E2EF6-6795-A041-9334-783131DF11D8}"/>
              </a:ext>
            </a:extLst>
          </p:cNvPr>
          <p:cNvSpPr>
            <a:spLocks noGrp="1"/>
          </p:cNvSpPr>
          <p:nvPr>
            <p:ph idx="1"/>
          </p:nvPr>
        </p:nvSpPr>
        <p:spPr>
          <a:xfrm>
            <a:off x="832207" y="581891"/>
            <a:ext cx="11106363" cy="6132271"/>
          </a:xfrm>
        </p:spPr>
        <p:txBody>
          <a:bodyPr>
            <a:normAutofit lnSpcReduction="10000"/>
          </a:bodyPr>
          <a:lstStyle/>
          <a:p>
            <a:pPr algn="just"/>
            <a:r>
              <a:rPr lang="en-US" sz="1800" dirty="0"/>
              <a:t>Fully demonstrated the concept of radial shift as intended for EIC at 100 GeV/u - with two different straight section configurations.</a:t>
            </a:r>
          </a:p>
          <a:p>
            <a:pPr algn="just"/>
            <a:endParaRPr lang="en-US" sz="600" dirty="0"/>
          </a:p>
          <a:p>
            <a:pPr algn="just"/>
            <a:r>
              <a:rPr lang="en-US" sz="1800" i="0" dirty="0"/>
              <a:t>Succes</a:t>
            </a:r>
            <a:r>
              <a:rPr lang="en-US" sz="1800" dirty="0"/>
              <a:t>sfully used tune/coupling feedback during each attempt, which helped keeping the beam loss rate to very low levels; however, there were issues with chromaticity control for </a:t>
            </a:r>
            <a:r>
              <a:rPr lang="en-US" sz="1800" dirty="0" err="1"/>
              <a:t>δB</a:t>
            </a:r>
            <a:r>
              <a:rPr lang="en-US" sz="1800" dirty="0"/>
              <a:t> = -1.0%, putting extra strain on tune feedback and generating beam losses.</a:t>
            </a:r>
          </a:p>
          <a:p>
            <a:pPr algn="just"/>
            <a:endParaRPr lang="en-US" sz="600" dirty="0"/>
          </a:p>
          <a:p>
            <a:pPr algn="just"/>
            <a:r>
              <a:rPr lang="en-US" sz="1800" dirty="0"/>
              <a:t>To address this, the response matrix for chromaticity control in RHIC (i.e. for on-axis operations) was tested with the orbit fully shifted, and the measured changes were on par with what was requested. On the other hand, redesigning the shifted lattices with offline models did not improve the </a:t>
            </a:r>
            <a:r>
              <a:rPr lang="en-US" sz="1800" dirty="0" err="1"/>
              <a:t>chromaticities</a:t>
            </a:r>
            <a:r>
              <a:rPr lang="en-US" sz="1800" dirty="0"/>
              <a:t> as much as anticipated </a:t>
            </a:r>
            <a:r>
              <a:rPr lang="en-US" sz="1800" b="1" i="0" dirty="0">
                <a:solidFill>
                  <a:srgbClr val="FF0000"/>
                </a:solidFill>
              </a:rPr>
              <a:t>=&gt; current assumption is that there is an issue with some magnet parameters, most notably the multipole components of the field, not modeled appropriately</a:t>
            </a:r>
            <a:r>
              <a:rPr lang="en-US" sz="1800" i="0" dirty="0">
                <a:solidFill>
                  <a:schemeClr val="tx1"/>
                </a:solidFill>
              </a:rPr>
              <a:t>.</a:t>
            </a:r>
          </a:p>
          <a:p>
            <a:pPr algn="just"/>
            <a:endParaRPr lang="en-US" sz="1800" dirty="0">
              <a:solidFill>
                <a:schemeClr val="tx1"/>
              </a:solidFill>
            </a:endParaRPr>
          </a:p>
          <a:p>
            <a:pPr algn="just"/>
            <a:r>
              <a:rPr lang="en-US" sz="1800" i="0" dirty="0">
                <a:solidFill>
                  <a:schemeClr val="tx1"/>
                </a:solidFill>
              </a:rPr>
              <a:t>A ramp with the -1.0% configuration using only an “up” sequence was also used, which quadrupoles go to their intended strengths but cap the dipoles to the shifted field setting. Similar chromaticity errors were seen.</a:t>
            </a:r>
          </a:p>
          <a:p>
            <a:pPr algn="just"/>
            <a:endParaRPr lang="en-US" sz="600" i="0" dirty="0">
              <a:solidFill>
                <a:schemeClr val="tx1"/>
              </a:solidFill>
            </a:endParaRPr>
          </a:p>
          <a:p>
            <a:pPr algn="just"/>
            <a:r>
              <a:rPr lang="en-US" sz="1800" dirty="0"/>
              <a:t>Further analysis is still needed to fully understand the difference in behavior between the -1% and +1% setups, the latter being pretty much spot on compared to the lattice design from offline models for both Short and Long configurations.</a:t>
            </a:r>
          </a:p>
          <a:p>
            <a:pPr algn="just"/>
            <a:endParaRPr lang="en-US" sz="600" dirty="0"/>
          </a:p>
          <a:p>
            <a:pPr algn="just"/>
            <a:r>
              <a:rPr lang="en-US" sz="1800" b="1" i="0" dirty="0">
                <a:solidFill>
                  <a:srgbClr val="00B050"/>
                </a:solidFill>
              </a:rPr>
              <a:t>Run22: more APEX time will be requested, notably to study the potential effects of Radial Shift on polarization. This could help determine which configuration is best between Short and Long.</a:t>
            </a:r>
          </a:p>
          <a:p>
            <a:pPr algn="just"/>
            <a:endParaRPr lang="en-US" sz="1800" i="0" dirty="0"/>
          </a:p>
        </p:txBody>
      </p:sp>
    </p:spTree>
    <p:extLst>
      <p:ext uri="{BB962C8B-B14F-4D97-AF65-F5344CB8AC3E}">
        <p14:creationId xmlns:p14="http://schemas.microsoft.com/office/powerpoint/2010/main" val="198125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C9FC-0590-374D-AD68-98296D5D6BD4}"/>
              </a:ext>
            </a:extLst>
          </p:cNvPr>
          <p:cNvSpPr>
            <a:spLocks noGrp="1"/>
          </p:cNvSpPr>
          <p:nvPr>
            <p:ph type="title"/>
          </p:nvPr>
        </p:nvSpPr>
        <p:spPr>
          <a:xfrm>
            <a:off x="803564" y="94673"/>
            <a:ext cx="11296072" cy="487218"/>
          </a:xfrm>
        </p:spPr>
        <p:txBody>
          <a:bodyPr>
            <a:normAutofit/>
          </a:bodyPr>
          <a:lstStyle/>
          <a:p>
            <a:r>
              <a:rPr lang="en-US" sz="1800" b="1" dirty="0">
                <a:solidFill>
                  <a:schemeClr val="accent4">
                    <a:lumMod val="75000"/>
                  </a:schemeClr>
                </a:solidFill>
              </a:rPr>
              <a:t>I – Context </a:t>
            </a:r>
          </a:p>
        </p:txBody>
      </p:sp>
      <p:sp>
        <p:nvSpPr>
          <p:cNvPr id="3" name="Content Placeholder 2">
            <a:extLst>
              <a:ext uri="{FF2B5EF4-FFF2-40B4-BE49-F238E27FC236}">
                <a16:creationId xmlns:a16="http://schemas.microsoft.com/office/drawing/2014/main" id="{AE281E4B-6FE1-684D-933D-A8954BC35DAB}"/>
              </a:ext>
            </a:extLst>
          </p:cNvPr>
          <p:cNvSpPr>
            <a:spLocks noGrp="1"/>
          </p:cNvSpPr>
          <p:nvPr>
            <p:ph idx="1"/>
          </p:nvPr>
        </p:nvSpPr>
        <p:spPr>
          <a:xfrm>
            <a:off x="803563" y="581891"/>
            <a:ext cx="11296071" cy="6181437"/>
          </a:xfrm>
        </p:spPr>
        <p:txBody>
          <a:bodyPr>
            <a:noAutofit/>
          </a:bodyPr>
          <a:lstStyle/>
          <a:p>
            <a:pPr algn="just"/>
            <a:r>
              <a:rPr lang="en-US" sz="1800" dirty="0"/>
              <a:t>EIC hadron lattice design studies focus on the implementation of a transverse orbit displacement, or </a:t>
            </a:r>
            <a:r>
              <a:rPr lang="en-US" sz="1800" i="1" dirty="0"/>
              <a:t>radial shift</a:t>
            </a:r>
            <a:r>
              <a:rPr lang="en-US" sz="1800" dirty="0"/>
              <a:t>, to generate the required circumference change to match the length of the electron lattice independently of the energy of the circulating hadron beam (100 or 275 GeV).</a:t>
            </a:r>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800" dirty="0"/>
          </a:p>
          <a:p>
            <a:pPr algn="just"/>
            <a:r>
              <a:rPr lang="en-US" sz="1800" dirty="0"/>
              <a:t>Previous APEX experiments were designed as “proof of principle” and therefore aimed at establishing a radial shift in RHIC using a small momentum offset </a:t>
            </a:r>
            <a:r>
              <a:rPr lang="en-US" sz="1800" dirty="0" err="1"/>
              <a:t>δp</a:t>
            </a:r>
            <a:r>
              <a:rPr lang="en-US" sz="1800" dirty="0"/>
              <a:t> to the circulating beam – with the most recent and successful attempt done in 2018 (see Proc. Of NA-PAC 2019, </a:t>
            </a:r>
            <a:r>
              <a:rPr lang="en-US" sz="1800" i="1" dirty="0"/>
              <a:t>Off-Momentum Optics Correction in RHIC</a:t>
            </a:r>
            <a:r>
              <a:rPr lang="en-US" sz="1800" dirty="0"/>
              <a:t>, TUPLO12).</a:t>
            </a:r>
          </a:p>
          <a:p>
            <a:pPr algn="just"/>
            <a:endParaRPr lang="en-US" sz="1800" dirty="0"/>
          </a:p>
          <a:p>
            <a:pPr algn="just"/>
            <a:r>
              <a:rPr lang="en-US" sz="1800" dirty="0"/>
              <a:t>However, for the EIC the circulating beam must remain on-axis inside of (a large extent of) each straight section, making the </a:t>
            </a:r>
            <a:r>
              <a:rPr lang="en-US" sz="1800" dirty="0" err="1"/>
              <a:t>δp</a:t>
            </a:r>
            <a:r>
              <a:rPr lang="en-US" sz="1800" dirty="0"/>
              <a:t> method too cumbersome to implement operationally. Beam time was therefore requested during Run21 APEX to test an alternative where a small offset </a:t>
            </a:r>
            <a:r>
              <a:rPr lang="en-US" sz="1800" dirty="0" err="1"/>
              <a:t>δB</a:t>
            </a:r>
            <a:r>
              <a:rPr lang="en-US" sz="1800" dirty="0"/>
              <a:t> is applied to the magnetic field of arc dipoles. Both </a:t>
            </a:r>
            <a:r>
              <a:rPr lang="en-US" sz="1800" dirty="0" err="1"/>
              <a:t>δp</a:t>
            </a:r>
            <a:r>
              <a:rPr lang="en-US" sz="1800" dirty="0"/>
              <a:t> and </a:t>
            </a:r>
            <a:r>
              <a:rPr lang="en-US" sz="1800" dirty="0" err="1"/>
              <a:t>δB</a:t>
            </a:r>
            <a:r>
              <a:rPr lang="en-US" sz="1800" dirty="0"/>
              <a:t> methods are equivalent, since a dipole field offset translates into a dispersive orbit when matched appropriately.</a:t>
            </a:r>
          </a:p>
        </p:txBody>
      </p:sp>
      <p:pic>
        <p:nvPicPr>
          <p:cNvPr id="10" name="Picture 9">
            <a:extLst>
              <a:ext uri="{FF2B5EF4-FFF2-40B4-BE49-F238E27FC236}">
                <a16:creationId xmlns:a16="http://schemas.microsoft.com/office/drawing/2014/main" id="{344BFFC6-A648-5A4E-AA16-2AE31CAA1BB1}"/>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FFFFFF"/>
              </a:clrFrom>
              <a:clrTo>
                <a:srgbClr val="FFFFFF">
                  <a:alpha val="0"/>
                </a:srgbClr>
              </a:clrTo>
            </a:clrChange>
          </a:blip>
          <a:srcRect t="24182"/>
          <a:stretch/>
        </p:blipFill>
        <p:spPr>
          <a:xfrm>
            <a:off x="3727450" y="1569078"/>
            <a:ext cx="4737100" cy="1868006"/>
          </a:xfrm>
          <a:prstGeom prst="rect">
            <a:avLst/>
          </a:prstGeom>
        </p:spPr>
      </p:pic>
    </p:spTree>
    <p:extLst>
      <p:ext uri="{BB962C8B-B14F-4D97-AF65-F5344CB8AC3E}">
        <p14:creationId xmlns:p14="http://schemas.microsoft.com/office/powerpoint/2010/main" val="254434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81E4B-6FE1-684D-933D-A8954BC35DAB}"/>
              </a:ext>
            </a:extLst>
          </p:cNvPr>
          <p:cNvSpPr>
            <a:spLocks noGrp="1"/>
          </p:cNvSpPr>
          <p:nvPr>
            <p:ph idx="1"/>
          </p:nvPr>
        </p:nvSpPr>
        <p:spPr>
          <a:xfrm>
            <a:off x="803563" y="581891"/>
            <a:ext cx="11296071" cy="6181437"/>
          </a:xfrm>
        </p:spPr>
        <p:txBody>
          <a:bodyPr>
            <a:noAutofit/>
          </a:bodyPr>
          <a:lstStyle/>
          <a:p>
            <a:pPr algn="just"/>
            <a:r>
              <a:rPr lang="en-US" sz="1800" dirty="0"/>
              <a:t>Due to the RHIC PS configuration for dipoles, all dipoles from DH5 to DH5 stretching over a given arc are given a magnetic offset dB/B.</a:t>
            </a:r>
          </a:p>
          <a:p>
            <a:pPr algn="just"/>
            <a:endParaRPr lang="en-US" sz="1200" dirty="0"/>
          </a:p>
          <a:p>
            <a:pPr algn="just"/>
            <a:r>
              <a:rPr lang="en-US" sz="1800" dirty="0"/>
              <a:t>More than one approach for finding a shifted closed orbit can be studied:</a:t>
            </a:r>
          </a:p>
          <a:p>
            <a:pPr lvl="1" algn="just"/>
            <a:r>
              <a:rPr lang="en-US" sz="1800" i="0" dirty="0"/>
              <a:t>by targeting a specific value of circumference change: this is the scenario closest to “EIC operations;”</a:t>
            </a:r>
          </a:p>
          <a:p>
            <a:pPr lvl="1" algn="just"/>
            <a:endParaRPr lang="en-US" sz="1200" i="0" dirty="0"/>
          </a:p>
          <a:p>
            <a:pPr lvl="1" algn="just"/>
            <a:r>
              <a:rPr lang="en-US" sz="1800" i="0" dirty="0"/>
              <a:t>by establishing the required orbit for a given </a:t>
            </a:r>
            <a:r>
              <a:rPr lang="en-US" sz="1800" dirty="0" err="1"/>
              <a:t>δB</a:t>
            </a:r>
            <a:r>
              <a:rPr lang="en-US" sz="1800" i="0" dirty="0"/>
              <a:t>: this requires dedicated lattice design/rematching.</a:t>
            </a:r>
          </a:p>
          <a:p>
            <a:pPr algn="just"/>
            <a:endParaRPr lang="en-US" sz="1200" dirty="0"/>
          </a:p>
          <a:p>
            <a:pPr algn="just"/>
            <a:r>
              <a:rPr lang="en-US" sz="1800" b="1" dirty="0">
                <a:solidFill>
                  <a:srgbClr val="00B050"/>
                </a:solidFill>
              </a:rPr>
              <a:t>Goal: push the orbit at fixed energy, maintain the tunes &amp; </a:t>
            </a:r>
            <a:r>
              <a:rPr lang="en-US" sz="1800" b="1" dirty="0" err="1">
                <a:solidFill>
                  <a:srgbClr val="00B050"/>
                </a:solidFill>
              </a:rPr>
              <a:t>chromaticities</a:t>
            </a:r>
            <a:r>
              <a:rPr lang="en-US" sz="1800" b="1" dirty="0">
                <a:solidFill>
                  <a:srgbClr val="00B050"/>
                </a:solidFill>
              </a:rPr>
              <a:t>, rematch the linear optics at the IPs.</a:t>
            </a:r>
          </a:p>
          <a:p>
            <a:pPr algn="just"/>
            <a:endParaRPr lang="en-US" sz="1200" dirty="0"/>
          </a:p>
          <a:p>
            <a:pPr algn="just"/>
            <a:r>
              <a:rPr lang="en-US" sz="1800" dirty="0"/>
              <a:t>Method: using a staged approach, RS lattices are designed and ramped into using dedicated ramps (similar to storage ramps) in order to get to the new settings in a controlled way.</a:t>
            </a:r>
          </a:p>
          <a:p>
            <a:pPr algn="just"/>
            <a:endParaRPr lang="en-US" sz="1200" dirty="0"/>
          </a:p>
          <a:p>
            <a:pPr algn="just"/>
            <a:r>
              <a:rPr lang="en-US" sz="1800" dirty="0"/>
              <a:t>Variables:</a:t>
            </a:r>
          </a:p>
          <a:p>
            <a:pPr lvl="1" algn="just"/>
            <a:r>
              <a:rPr lang="en-US" sz="1800" i="0" dirty="0"/>
              <a:t>for OUT arcs: th4, th6, th8, th10, th12;</a:t>
            </a:r>
          </a:p>
          <a:p>
            <a:pPr lvl="1" algn="just"/>
            <a:r>
              <a:rPr lang="en-US" sz="1800" i="0" dirty="0"/>
              <a:t>for IN arcs: th5, th7, th9, th11, th13;</a:t>
            </a:r>
          </a:p>
          <a:p>
            <a:pPr lvl="1" algn="just"/>
            <a:r>
              <a:rPr lang="en-US" sz="1800" i="0" dirty="0"/>
              <a:t>individual quadrupole shunt supplies in each IR.</a:t>
            </a:r>
          </a:p>
        </p:txBody>
      </p:sp>
      <p:sp>
        <p:nvSpPr>
          <p:cNvPr id="6" name="Title 1">
            <a:extLst>
              <a:ext uri="{FF2B5EF4-FFF2-40B4-BE49-F238E27FC236}">
                <a16:creationId xmlns:a16="http://schemas.microsoft.com/office/drawing/2014/main" id="{81C4B9C6-5ECD-9945-A176-C711920A78CC}"/>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a:t>
            </a:r>
            <a:r>
              <a:rPr lang="en-US" sz="1800" b="1" dirty="0">
                <a:solidFill>
                  <a:schemeClr val="accent4">
                    <a:lumMod val="75000"/>
                  </a:schemeClr>
                </a:solidFill>
              </a:rPr>
              <a:t>II – Run21 preparations </a:t>
            </a:r>
          </a:p>
        </p:txBody>
      </p:sp>
    </p:spTree>
    <p:extLst>
      <p:ext uri="{BB962C8B-B14F-4D97-AF65-F5344CB8AC3E}">
        <p14:creationId xmlns:p14="http://schemas.microsoft.com/office/powerpoint/2010/main" val="59913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a:t>
            </a:r>
            <a:r>
              <a:rPr lang="en-US" sz="1800" b="1" dirty="0">
                <a:solidFill>
                  <a:schemeClr val="accent4">
                    <a:lumMod val="75000"/>
                  </a:schemeClr>
                </a:solidFill>
              </a:rPr>
              <a:t>III – Radial Shift lattices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The RHIC power supply wiring scheme is such that all bending magnets are powered in series, with the only exceptions being DH0 and DHX. These dipoles have dedicated add-on shunt power supplies that allow adjusting the crossing angle of the bunches through the collision point, therefore making it possible to keep the DH0/DHX strengths constant even if the current on the main bus is changed.</a:t>
            </a:r>
          </a:p>
          <a:p>
            <a:pPr algn="just"/>
            <a:endParaRPr lang="en-US" sz="1800" i="0" dirty="0"/>
          </a:p>
          <a:p>
            <a:pPr algn="just"/>
            <a:endParaRPr lang="en-US" sz="1800" dirty="0"/>
          </a:p>
          <a:p>
            <a:pPr algn="just"/>
            <a:endParaRPr lang="en-US" sz="1800" i="0" dirty="0"/>
          </a:p>
          <a:p>
            <a:pPr algn="just"/>
            <a:endParaRPr lang="en-US" sz="1800" dirty="0"/>
          </a:p>
          <a:p>
            <a:pPr algn="just"/>
            <a:endParaRPr lang="en-US" sz="1800" dirty="0"/>
          </a:p>
          <a:p>
            <a:pPr algn="just"/>
            <a:endParaRPr lang="en-US" sz="1800" dirty="0"/>
          </a:p>
          <a:p>
            <a:pPr algn="just"/>
            <a:r>
              <a:rPr lang="en-US" sz="1800" dirty="0"/>
              <a:t>The RHIC arcs are made by all magnets located between two Q10 quadrupoles within an inner or outer sextant which means that there are eight bending magnets (DH5-9 on each side of the IP) inside of each IR that will receive the same </a:t>
            </a:r>
            <a:r>
              <a:rPr lang="en-US" sz="1800" dirty="0" err="1"/>
              <a:t>δB</a:t>
            </a:r>
            <a:r>
              <a:rPr lang="en-US" sz="1800" dirty="0"/>
              <a:t> applied to the arc dipoles to generate the radial shift. This leaves two options for designing a new closed orbit with a radial shift in the arcs only:</a:t>
            </a:r>
          </a:p>
          <a:p>
            <a:pPr lvl="1" algn="just"/>
            <a:r>
              <a:rPr lang="en-US" sz="1800" i="0" dirty="0"/>
              <a:t>let the radial shift start at D5 and close the shift at the next D5 in the downstream IR - the </a:t>
            </a:r>
            <a:r>
              <a:rPr lang="en-US" sz="1800" b="1" dirty="0"/>
              <a:t>short IR</a:t>
            </a:r>
            <a:r>
              <a:rPr lang="en-US" sz="1800" i="0" dirty="0"/>
              <a:t> option, handled with MAD-X;</a:t>
            </a:r>
          </a:p>
          <a:p>
            <a:pPr lvl="1" algn="just"/>
            <a:r>
              <a:rPr lang="en-US" sz="1800" i="0" dirty="0"/>
              <a:t>force the beam to stay on-axis until D10 and use orbit correctors located between Q4 and Q10 to do so - the </a:t>
            </a:r>
            <a:r>
              <a:rPr lang="en-US" sz="1800" b="1" dirty="0"/>
              <a:t>long IR</a:t>
            </a:r>
            <a:r>
              <a:rPr lang="en-US" sz="1800" i="0" dirty="0"/>
              <a:t> option, assigned to </a:t>
            </a:r>
            <a:r>
              <a:rPr lang="en-US" sz="1800" i="0" dirty="0" err="1"/>
              <a:t>Bmad</a:t>
            </a:r>
            <a:r>
              <a:rPr lang="en-US" sz="1800" i="0" dirty="0"/>
              <a:t>.</a:t>
            </a:r>
          </a:p>
        </p:txBody>
      </p:sp>
      <p:pic>
        <p:nvPicPr>
          <p:cNvPr id="4" name="Picture 3">
            <a:extLst>
              <a:ext uri="{FF2B5EF4-FFF2-40B4-BE49-F238E27FC236}">
                <a16:creationId xmlns:a16="http://schemas.microsoft.com/office/drawing/2014/main" id="{45BCF6EE-73C7-9F48-84D6-9CC839928450}"/>
              </a:ext>
            </a:extLst>
          </p:cNvPr>
          <p:cNvPicPr>
            <a:picLocks noChangeAspect="1"/>
          </p:cNvPicPr>
          <p:nvPr/>
        </p:nvPicPr>
        <p:blipFill>
          <a:blip r:embed="rId2"/>
          <a:stretch>
            <a:fillRect/>
          </a:stretch>
        </p:blipFill>
        <p:spPr>
          <a:xfrm>
            <a:off x="3066266" y="1768769"/>
            <a:ext cx="6059467" cy="2397910"/>
          </a:xfrm>
          <a:prstGeom prst="rect">
            <a:avLst/>
          </a:prstGeom>
        </p:spPr>
      </p:pic>
    </p:spTree>
    <p:extLst>
      <p:ext uri="{BB962C8B-B14F-4D97-AF65-F5344CB8AC3E}">
        <p14:creationId xmlns:p14="http://schemas.microsoft.com/office/powerpoint/2010/main" val="230296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A57E5B4E-2829-BF44-8D7C-DED3D34A7703}"/>
              </a:ext>
            </a:extLst>
          </p:cNvPr>
          <p:cNvPicPr>
            <a:picLocks noChangeAspect="1"/>
          </p:cNvPicPr>
          <p:nvPr/>
        </p:nvPicPr>
        <p:blipFill rotWithShape="1">
          <a:blip r:embed="rId2"/>
          <a:srcRect l="6591" t="10026" r="8939" b="3463"/>
          <a:stretch/>
        </p:blipFill>
        <p:spPr>
          <a:xfrm>
            <a:off x="1302324" y="1004457"/>
            <a:ext cx="10298547" cy="5661892"/>
          </a:xfrm>
          <a:prstGeom prst="rect">
            <a:avLst/>
          </a:prstGeom>
        </p:spPr>
      </p:pic>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a:t>
            </a:r>
            <a:r>
              <a:rPr lang="en-US" sz="1800" b="1" dirty="0">
                <a:solidFill>
                  <a:schemeClr val="accent4">
                    <a:lumMod val="75000"/>
                  </a:schemeClr>
                </a:solidFill>
              </a:rPr>
              <a:t>III – Radial Shift lattices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With MAD-X, </a:t>
            </a:r>
            <a:r>
              <a:rPr lang="en-US" sz="1800" dirty="0" err="1"/>
              <a:t>δB</a:t>
            </a:r>
            <a:r>
              <a:rPr lang="en-US" sz="1800" dirty="0"/>
              <a:t> = -0.5%:</a:t>
            </a:r>
            <a:endParaRPr lang="en-US" sz="1800" i="0" dirty="0"/>
          </a:p>
        </p:txBody>
      </p:sp>
      <p:sp>
        <p:nvSpPr>
          <p:cNvPr id="10" name="Right Arrow 9">
            <a:extLst>
              <a:ext uri="{FF2B5EF4-FFF2-40B4-BE49-F238E27FC236}">
                <a16:creationId xmlns:a16="http://schemas.microsoft.com/office/drawing/2014/main" id="{AD1F4AD0-A6B3-DA41-9281-2E8F9833DAAB}"/>
              </a:ext>
            </a:extLst>
          </p:cNvPr>
          <p:cNvSpPr/>
          <p:nvPr/>
        </p:nvSpPr>
        <p:spPr>
          <a:xfrm>
            <a:off x="2281380" y="4257964"/>
            <a:ext cx="1089891" cy="4092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 name="TextBox 10">
            <a:extLst>
              <a:ext uri="{FF2B5EF4-FFF2-40B4-BE49-F238E27FC236}">
                <a16:creationId xmlns:a16="http://schemas.microsoft.com/office/drawing/2014/main" id="{40C172A3-E4AD-8547-BCD0-EADF2C69186B}"/>
              </a:ext>
            </a:extLst>
          </p:cNvPr>
          <p:cNvSpPr txBox="1"/>
          <p:nvPr/>
        </p:nvSpPr>
        <p:spPr>
          <a:xfrm>
            <a:off x="2104326" y="3981449"/>
            <a:ext cx="1497526" cy="338554"/>
          </a:xfrm>
          <a:prstGeom prst="rect">
            <a:avLst/>
          </a:prstGeom>
          <a:noFill/>
        </p:spPr>
        <p:txBody>
          <a:bodyPr wrap="none" rtlCol="0">
            <a:spAutoFit/>
          </a:bodyPr>
          <a:lstStyle/>
          <a:p>
            <a:r>
              <a:rPr lang="en-US" sz="1600" b="1" dirty="0">
                <a:solidFill>
                  <a:schemeClr val="accent2">
                    <a:lumMod val="50000"/>
                  </a:schemeClr>
                </a:solidFill>
              </a:rPr>
              <a:t>Beam direction</a:t>
            </a:r>
          </a:p>
        </p:txBody>
      </p:sp>
    </p:spTree>
    <p:extLst>
      <p:ext uri="{BB962C8B-B14F-4D97-AF65-F5344CB8AC3E}">
        <p14:creationId xmlns:p14="http://schemas.microsoft.com/office/powerpoint/2010/main" val="391971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a:t>
            </a:r>
            <a:r>
              <a:rPr lang="en-US" sz="1800" b="1" dirty="0">
                <a:solidFill>
                  <a:schemeClr val="accent4">
                    <a:lumMod val="75000"/>
                  </a:schemeClr>
                </a:solidFill>
              </a:rPr>
              <a:t>III – Radial Shift lattices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Linear optics with MAD-X and </a:t>
            </a:r>
            <a:r>
              <a:rPr lang="en-US" sz="1800" dirty="0" err="1"/>
              <a:t>δB</a:t>
            </a:r>
            <a:r>
              <a:rPr lang="en-US" sz="1800" dirty="0"/>
              <a:t> = -0.5%:</a:t>
            </a:r>
            <a:endParaRPr lang="en-US" sz="1800" i="0" dirty="0"/>
          </a:p>
        </p:txBody>
      </p:sp>
      <p:pic>
        <p:nvPicPr>
          <p:cNvPr id="8" name="Picture 7">
            <a:extLst>
              <a:ext uri="{FF2B5EF4-FFF2-40B4-BE49-F238E27FC236}">
                <a16:creationId xmlns:a16="http://schemas.microsoft.com/office/drawing/2014/main" id="{DE1A4B08-FE92-6D46-97CD-D7A61A5B33DA}"/>
              </a:ext>
            </a:extLst>
          </p:cNvPr>
          <p:cNvPicPr>
            <a:picLocks noChangeAspect="1"/>
          </p:cNvPicPr>
          <p:nvPr/>
        </p:nvPicPr>
        <p:blipFill>
          <a:blip r:embed="rId2"/>
          <a:stretch>
            <a:fillRect/>
          </a:stretch>
        </p:blipFill>
        <p:spPr>
          <a:xfrm>
            <a:off x="1243922" y="938150"/>
            <a:ext cx="9704155" cy="5825177"/>
          </a:xfrm>
          <a:prstGeom prst="rect">
            <a:avLst/>
          </a:prstGeom>
        </p:spPr>
      </p:pic>
      <p:sp>
        <p:nvSpPr>
          <p:cNvPr id="9" name="TextBox 8">
            <a:extLst>
              <a:ext uri="{FF2B5EF4-FFF2-40B4-BE49-F238E27FC236}">
                <a16:creationId xmlns:a16="http://schemas.microsoft.com/office/drawing/2014/main" id="{B1A17B1C-BBAC-0144-A9CF-50BD4A37DF39}"/>
              </a:ext>
            </a:extLst>
          </p:cNvPr>
          <p:cNvSpPr txBox="1"/>
          <p:nvPr/>
        </p:nvSpPr>
        <p:spPr>
          <a:xfrm>
            <a:off x="5883563" y="1127391"/>
            <a:ext cx="1247457" cy="584775"/>
          </a:xfrm>
          <a:prstGeom prst="rect">
            <a:avLst/>
          </a:prstGeom>
          <a:noFill/>
        </p:spPr>
        <p:txBody>
          <a:bodyPr wrap="none" rtlCol="0">
            <a:spAutoFit/>
          </a:bodyPr>
          <a:lstStyle/>
          <a:p>
            <a:r>
              <a:rPr lang="en-US" sz="1600" dirty="0" err="1"/>
              <a:t>Q</a:t>
            </a:r>
            <a:r>
              <a:rPr lang="en-US" sz="1600" baseline="-25000" dirty="0" err="1"/>
              <a:t>x</a:t>
            </a:r>
            <a:r>
              <a:rPr lang="en-US" sz="1600" dirty="0"/>
              <a:t> = 28.234</a:t>
            </a:r>
            <a:br>
              <a:rPr lang="en-US" sz="1600" dirty="0"/>
            </a:br>
            <a:r>
              <a:rPr lang="en-US" sz="1600" dirty="0" err="1"/>
              <a:t>Q</a:t>
            </a:r>
            <a:r>
              <a:rPr lang="en-US" sz="1600" baseline="-25000" dirty="0" err="1"/>
              <a:t>y</a:t>
            </a:r>
            <a:r>
              <a:rPr lang="en-US" sz="1600" dirty="0"/>
              <a:t> = 29.228</a:t>
            </a:r>
          </a:p>
        </p:txBody>
      </p:sp>
      <p:sp>
        <p:nvSpPr>
          <p:cNvPr id="12" name="TextBox 11">
            <a:extLst>
              <a:ext uri="{FF2B5EF4-FFF2-40B4-BE49-F238E27FC236}">
                <a16:creationId xmlns:a16="http://schemas.microsoft.com/office/drawing/2014/main" id="{5370B3AD-7E52-B948-95C1-3659DC8EC14A}"/>
              </a:ext>
            </a:extLst>
          </p:cNvPr>
          <p:cNvSpPr txBox="1"/>
          <p:nvPr/>
        </p:nvSpPr>
        <p:spPr>
          <a:xfrm>
            <a:off x="7277084" y="1127391"/>
            <a:ext cx="1989647" cy="584775"/>
          </a:xfrm>
          <a:prstGeom prst="rect">
            <a:avLst/>
          </a:prstGeom>
          <a:noFill/>
        </p:spPr>
        <p:txBody>
          <a:bodyPr wrap="none" rtlCol="0">
            <a:spAutoFit/>
          </a:bodyPr>
          <a:lstStyle/>
          <a:p>
            <a:r>
              <a:rPr lang="en-US" sz="1600" dirty="0"/>
              <a:t>β</a:t>
            </a:r>
            <a:r>
              <a:rPr lang="en-US" sz="1600" baseline="30000" dirty="0"/>
              <a:t>*</a:t>
            </a:r>
            <a:r>
              <a:rPr lang="en-US" sz="1600" baseline="-25000" dirty="0" err="1"/>
              <a:t>x,y</a:t>
            </a:r>
            <a:r>
              <a:rPr lang="en-US" sz="1600" baseline="-25000" dirty="0"/>
              <a:t> </a:t>
            </a:r>
            <a:r>
              <a:rPr lang="en-US" sz="1600" dirty="0"/>
              <a:t>[IP6-4] = 5.00 m</a:t>
            </a:r>
            <a:br>
              <a:rPr lang="en-US" sz="1600" dirty="0"/>
            </a:br>
            <a:endParaRPr lang="en-US" sz="1600" dirty="0"/>
          </a:p>
        </p:txBody>
      </p:sp>
      <p:sp>
        <p:nvSpPr>
          <p:cNvPr id="13" name="Right Arrow 12">
            <a:extLst>
              <a:ext uri="{FF2B5EF4-FFF2-40B4-BE49-F238E27FC236}">
                <a16:creationId xmlns:a16="http://schemas.microsoft.com/office/drawing/2014/main" id="{34BDAFE3-30B3-B443-85A9-C1E3CF722697}"/>
              </a:ext>
            </a:extLst>
          </p:cNvPr>
          <p:cNvSpPr/>
          <p:nvPr/>
        </p:nvSpPr>
        <p:spPr>
          <a:xfrm>
            <a:off x="2355271" y="1385455"/>
            <a:ext cx="1089891" cy="4092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78A6A82C-0323-F540-BB9D-83B113CA39DE}"/>
              </a:ext>
            </a:extLst>
          </p:cNvPr>
          <p:cNvSpPr txBox="1"/>
          <p:nvPr/>
        </p:nvSpPr>
        <p:spPr>
          <a:xfrm>
            <a:off x="2178217" y="1108940"/>
            <a:ext cx="1497526" cy="338554"/>
          </a:xfrm>
          <a:prstGeom prst="rect">
            <a:avLst/>
          </a:prstGeom>
          <a:noFill/>
        </p:spPr>
        <p:txBody>
          <a:bodyPr wrap="none" rtlCol="0">
            <a:spAutoFit/>
          </a:bodyPr>
          <a:lstStyle/>
          <a:p>
            <a:r>
              <a:rPr lang="en-US" sz="1600" b="1" dirty="0">
                <a:solidFill>
                  <a:schemeClr val="accent2">
                    <a:lumMod val="50000"/>
                  </a:schemeClr>
                </a:solidFill>
              </a:rPr>
              <a:t>Beam direction</a:t>
            </a:r>
          </a:p>
        </p:txBody>
      </p:sp>
    </p:spTree>
    <p:extLst>
      <p:ext uri="{BB962C8B-B14F-4D97-AF65-F5344CB8AC3E}">
        <p14:creationId xmlns:p14="http://schemas.microsoft.com/office/powerpoint/2010/main" val="373820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a:t>
            </a:r>
            <a:r>
              <a:rPr lang="en-US" sz="1800" b="1" dirty="0">
                <a:solidFill>
                  <a:schemeClr val="accent4">
                    <a:lumMod val="75000"/>
                  </a:schemeClr>
                </a:solidFill>
              </a:rPr>
              <a:t>III – Radial Shift lattices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Same setup with </a:t>
            </a:r>
            <a:r>
              <a:rPr lang="en-US" sz="1800" dirty="0" err="1"/>
              <a:t>Bmad</a:t>
            </a:r>
            <a:r>
              <a:rPr lang="en-US" sz="1800" dirty="0"/>
              <a:t>:</a:t>
            </a:r>
            <a:endParaRPr lang="en-US" sz="1800" i="0" dirty="0"/>
          </a:p>
        </p:txBody>
      </p:sp>
      <p:pic>
        <p:nvPicPr>
          <p:cNvPr id="2" name="Picture 1">
            <a:extLst>
              <a:ext uri="{FF2B5EF4-FFF2-40B4-BE49-F238E27FC236}">
                <a16:creationId xmlns:a16="http://schemas.microsoft.com/office/drawing/2014/main" id="{90F696B9-2EFB-B34B-88B6-E475B4B4D7AA}"/>
              </a:ext>
            </a:extLst>
          </p:cNvPr>
          <p:cNvPicPr>
            <a:picLocks noChangeAspect="1"/>
          </p:cNvPicPr>
          <p:nvPr/>
        </p:nvPicPr>
        <p:blipFill rotWithShape="1">
          <a:blip r:embed="rId2"/>
          <a:srcRect l="8170" t="9255" r="4267" b="5322"/>
          <a:stretch/>
        </p:blipFill>
        <p:spPr>
          <a:xfrm>
            <a:off x="2826325" y="969817"/>
            <a:ext cx="7250545" cy="5717309"/>
          </a:xfrm>
          <a:prstGeom prst="rect">
            <a:avLst/>
          </a:prstGeom>
        </p:spPr>
      </p:pic>
    </p:spTree>
    <p:extLst>
      <p:ext uri="{BB962C8B-B14F-4D97-AF65-F5344CB8AC3E}">
        <p14:creationId xmlns:p14="http://schemas.microsoft.com/office/powerpoint/2010/main" val="216198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a:t>
            </a:r>
            <a:r>
              <a:rPr lang="en-US" sz="1800" b="1" dirty="0">
                <a:solidFill>
                  <a:schemeClr val="accent4">
                    <a:lumMod val="75000"/>
                  </a:schemeClr>
                </a:solidFill>
              </a:rPr>
              <a:t>III – Radial Shift lattices</a:t>
            </a:r>
          </a:p>
        </p:txBody>
      </p:sp>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Comparing Short/Long IR for </a:t>
            </a:r>
            <a:r>
              <a:rPr lang="en-US" sz="1800" dirty="0" err="1"/>
              <a:t>δB</a:t>
            </a:r>
            <a:r>
              <a:rPr lang="en-US" sz="1800" dirty="0"/>
              <a:t> = -1.0%:</a:t>
            </a:r>
            <a:endParaRPr lang="en-US" sz="1800" i="0" dirty="0"/>
          </a:p>
        </p:txBody>
      </p:sp>
      <p:pic>
        <p:nvPicPr>
          <p:cNvPr id="4" name="Picture 3">
            <a:extLst>
              <a:ext uri="{FF2B5EF4-FFF2-40B4-BE49-F238E27FC236}">
                <a16:creationId xmlns:a16="http://schemas.microsoft.com/office/drawing/2014/main" id="{79473AA0-83D7-F34F-8B7A-5B6BC8C22AAB}"/>
              </a:ext>
            </a:extLst>
          </p:cNvPr>
          <p:cNvPicPr>
            <a:picLocks noChangeAspect="1"/>
          </p:cNvPicPr>
          <p:nvPr/>
        </p:nvPicPr>
        <p:blipFill rotWithShape="1">
          <a:blip r:embed="rId2"/>
          <a:srcRect l="1207" t="8789" r="8286" b="1810"/>
          <a:stretch/>
        </p:blipFill>
        <p:spPr>
          <a:xfrm>
            <a:off x="1472629" y="1056837"/>
            <a:ext cx="9246742" cy="5219272"/>
          </a:xfrm>
          <a:prstGeom prst="rect">
            <a:avLst/>
          </a:prstGeom>
        </p:spPr>
      </p:pic>
    </p:spTree>
    <p:extLst>
      <p:ext uri="{BB962C8B-B14F-4D97-AF65-F5344CB8AC3E}">
        <p14:creationId xmlns:p14="http://schemas.microsoft.com/office/powerpoint/2010/main" val="297594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1382CD-6D07-3948-A1F3-61963D394544}"/>
              </a:ext>
            </a:extLst>
          </p:cNvPr>
          <p:cNvSpPr>
            <a:spLocks noGrp="1"/>
          </p:cNvSpPr>
          <p:nvPr>
            <p:ph type="title"/>
          </p:nvPr>
        </p:nvSpPr>
        <p:spPr>
          <a:xfrm>
            <a:off x="803564" y="94673"/>
            <a:ext cx="11296072" cy="487218"/>
          </a:xfrm>
        </p:spPr>
        <p:txBody>
          <a:bodyPr>
            <a:normAutofit/>
          </a:bodyPr>
          <a:lstStyle/>
          <a:p>
            <a:r>
              <a:rPr lang="en-US" sz="1800" dirty="0">
                <a:solidFill>
                  <a:schemeClr val="bg1">
                    <a:lumMod val="65000"/>
                  </a:schemeClr>
                </a:solidFill>
              </a:rPr>
              <a:t>I – Context   II – Run21 preparations   III – Radial Shift lattices</a:t>
            </a:r>
            <a:r>
              <a:rPr lang="en-US" sz="1800" b="1" dirty="0">
                <a:solidFill>
                  <a:schemeClr val="accent4">
                    <a:lumMod val="75000"/>
                  </a:schemeClr>
                </a:solidFill>
              </a:rPr>
              <a:t>     IV – Experimental results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803563" y="581891"/>
                <a:ext cx="11296071" cy="6181437"/>
              </a:xfrm>
            </p:spPr>
            <p:txBody>
              <a:bodyPr>
                <a:noAutofit/>
              </a:bodyPr>
              <a:lstStyle/>
              <a:p>
                <a:pPr algn="just"/>
                <a:r>
                  <a:rPr lang="en-US" sz="1800" dirty="0"/>
                  <a:t>First time request was dedicated to testing the RF control using Au20-7GeV-10m (wiggle low energy ramp).</a:t>
                </a:r>
              </a:p>
              <a:p>
                <a:pPr algn="just"/>
                <a:endParaRPr lang="en-US" sz="1800" dirty="0"/>
              </a:p>
              <a:p>
                <a:pPr algn="just"/>
                <a:r>
                  <a:rPr lang="en-US" sz="1800" dirty="0"/>
                  <a:t>Experiments are designed to shift the radius of the beam path while maintaining the momentum constant. The implication for the required frequency change is:</a:t>
                </a:r>
              </a:p>
              <a:p>
                <a:pPr algn="just"/>
                <a:endParaRPr lang="en-US" sz="1800" dirty="0"/>
              </a:p>
              <a:p>
                <a:pPr marL="0" indent="0" algn="just">
                  <a:buNone/>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𝑑𝑝</m:t>
                          </m:r>
                        </m:num>
                        <m:den>
                          <m:r>
                            <a:rPr lang="en-US" sz="1800" b="0" i="1" smtClean="0">
                              <a:latin typeface="Cambria Math" panose="02040503050406030204" pitchFamily="18" charset="0"/>
                            </a:rPr>
                            <m:t>𝑝</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𝛾</m:t>
                          </m:r>
                        </m:e>
                        <m:sup>
                          <m:r>
                            <a:rPr lang="en-US" sz="1800" b="0" i="1" smtClean="0">
                              <a:latin typeface="Cambria Math" panose="02040503050406030204" pitchFamily="18" charset="0"/>
                              <a:ea typeface="Cambria Math" panose="02040503050406030204" pitchFamily="18" charset="0"/>
                            </a:rPr>
                            <m:t>2</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𝑑𝑓</m:t>
                          </m:r>
                        </m:num>
                        <m:den>
                          <m:r>
                            <a:rPr lang="en-US" sz="1800" b="0" i="1" smtClean="0">
                              <a:latin typeface="Cambria Math" panose="02040503050406030204" pitchFamily="18" charset="0"/>
                            </a:rPr>
                            <m:t>𝑓</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𝛾</m:t>
                          </m:r>
                        </m:e>
                        <m:sup>
                          <m:r>
                            <a:rPr lang="en-US" sz="1800" b="0" i="1" smtClean="0">
                              <a:latin typeface="Cambria Math" panose="02040503050406030204" pitchFamily="18" charset="0"/>
                            </a:rPr>
                            <m:t>2</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𝑑𝑅</m:t>
                          </m:r>
                        </m:num>
                        <m:den>
                          <m:r>
                            <a:rPr lang="en-US" sz="1800" b="0" i="1" smtClean="0">
                              <a:latin typeface="Cambria Math" panose="02040503050406030204" pitchFamily="18" charset="0"/>
                            </a:rPr>
                            <m:t>𝑅</m:t>
                          </m:r>
                        </m:den>
                      </m:f>
                      <m:r>
                        <a:rPr lang="en-US" sz="1800" b="0" i="1"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𝑑𝑓</m:t>
                          </m:r>
                        </m:num>
                        <m:den>
                          <m:r>
                            <a:rPr lang="en-US" sz="1800" b="0" i="1" smtClean="0">
                              <a:latin typeface="Cambria Math" panose="02040503050406030204" pitchFamily="18" charset="0"/>
                              <a:ea typeface="Cambria Math" panose="02040503050406030204" pitchFamily="18" charset="0"/>
                            </a:rPr>
                            <m:t>𝑓</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𝑑𝑅</m:t>
                          </m:r>
                        </m:num>
                        <m:den>
                          <m:r>
                            <a:rPr lang="en-US" sz="1800" b="0" i="1" smtClean="0">
                              <a:latin typeface="Cambria Math" panose="02040503050406030204" pitchFamily="18" charset="0"/>
                              <a:ea typeface="Cambria Math" panose="02040503050406030204" pitchFamily="18" charset="0"/>
                            </a:rPr>
                            <m:t>𝑅</m:t>
                          </m:r>
                        </m:den>
                      </m:f>
                    </m:oMath>
                  </m:oMathPara>
                </a14:m>
                <a:endParaRPr lang="en-US" sz="1800" dirty="0"/>
              </a:p>
              <a:p>
                <a:pPr algn="just"/>
                <a:r>
                  <a:rPr lang="en-US" sz="1800" dirty="0"/>
                  <a:t>In RHIC, applying a frequency change is done via controlling </a:t>
                </a:r>
                <a:r>
                  <a:rPr lang="en-US" sz="1800" dirty="0" err="1"/>
                  <a:t>X</a:t>
                </a:r>
                <a:r>
                  <a:rPr lang="en-US" sz="1800" baseline="-25000" dirty="0" err="1"/>
                  <a:t>mean</a:t>
                </a:r>
                <a:r>
                  <a:rPr lang="en-US" sz="1800" dirty="0"/>
                  <a:t> – and there was trouble initially calculating that change the appropriate way.</a:t>
                </a:r>
                <a:endParaRPr lang="en-US" sz="1800" baseline="-25000" dirty="0"/>
              </a:p>
            </p:txBody>
          </p:sp>
        </mc:Choice>
        <mc:Fallback xmlns="">
          <p:sp>
            <p:nvSpPr>
              <p:cNvPr id="7" name="Content Placeholder 2">
                <a:extLst>
                  <a:ext uri="{FF2B5EF4-FFF2-40B4-BE49-F238E27FC236}">
                    <a16:creationId xmlns:a16="http://schemas.microsoft.com/office/drawing/2014/main" id="{864BF9F6-0625-5649-88C0-D540ADB70611}"/>
                  </a:ext>
                </a:extLst>
              </p:cNvPr>
              <p:cNvSpPr>
                <a:spLocks noGrp="1" noRot="1" noChangeAspect="1" noMove="1" noResize="1" noEditPoints="1" noAdjustHandles="1" noChangeArrowheads="1" noChangeShapeType="1" noTextEdit="1"/>
              </p:cNvSpPr>
              <p:nvPr>
                <p:ph idx="1"/>
              </p:nvPr>
            </p:nvSpPr>
            <p:spPr>
              <a:xfrm>
                <a:off x="803563" y="581891"/>
                <a:ext cx="11296071" cy="6181437"/>
              </a:xfrm>
              <a:blipFill>
                <a:blip r:embed="rId2"/>
                <a:stretch>
                  <a:fillRect l="-337" t="-615" r="-44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D664C6C-BBA6-BE42-B45B-4BDEC0C705F5}"/>
              </a:ext>
            </a:extLst>
          </p:cNvPr>
          <p:cNvPicPr>
            <a:picLocks noChangeAspect="1"/>
          </p:cNvPicPr>
          <p:nvPr/>
        </p:nvPicPr>
        <p:blipFill>
          <a:blip r:embed="rId3"/>
          <a:stretch>
            <a:fillRect/>
          </a:stretch>
        </p:blipFill>
        <p:spPr>
          <a:xfrm>
            <a:off x="2557538" y="3667874"/>
            <a:ext cx="7076923" cy="3095453"/>
          </a:xfrm>
          <a:prstGeom prst="rect">
            <a:avLst/>
          </a:prstGeom>
        </p:spPr>
      </p:pic>
    </p:spTree>
    <p:extLst>
      <p:ext uri="{BB962C8B-B14F-4D97-AF65-F5344CB8AC3E}">
        <p14:creationId xmlns:p14="http://schemas.microsoft.com/office/powerpoint/2010/main" val="341223480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{72F98597-4236-3E40-92A5-3D84728C7C54}tf10001072</Template>
  <TotalTime>8667</TotalTime>
  <Words>1841</Words>
  <Application>Microsoft Macintosh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Cambria Math</vt:lpstr>
      <vt:lpstr>Franklin Gothic Book</vt:lpstr>
      <vt:lpstr>Crop</vt:lpstr>
      <vt:lpstr>Radial Shift APEX Results</vt:lpstr>
      <vt:lpstr>I – Context </vt:lpstr>
      <vt:lpstr>I – Context   II – Run21 preparations </vt:lpstr>
      <vt:lpstr>I – Context   II – Run21 preparations   III – Radial Shift lattices</vt:lpstr>
      <vt:lpstr>I – Context   II – Run21 preparations   III – Radial Shift lattices</vt:lpstr>
      <vt:lpstr>I – Context   II – Run21 preparations   III – Radial Shift lattices</vt:lpstr>
      <vt:lpstr>I – Context   II – Run21 preparations   III – Radial Shift lattices</vt:lpstr>
      <vt:lpstr>I – Context   II – Run21 preparations   III – Radial Shift lattices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vt:lpstr>
      <vt:lpstr>I – Context   II – Run21 preparations   III – Radial Shift lattices     IV – Experimental results     V -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Radial Shift APEX Results</dc:title>
  <dc:creator>Robert-Demolaize, Guillaume</dc:creator>
  <cp:lastModifiedBy>Robert-Demolaize, Guillaume</cp:lastModifiedBy>
  <cp:revision>28</cp:revision>
  <dcterms:created xsi:type="dcterms:W3CDTF">2021-10-19T14:28:29Z</dcterms:created>
  <dcterms:modified xsi:type="dcterms:W3CDTF">2021-11-09T18:13:39Z</dcterms:modified>
</cp:coreProperties>
</file>