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7" autoAdjust="0"/>
    <p:restoredTop sz="94660"/>
  </p:normalViewPr>
  <p:slideViewPr>
    <p:cSldViewPr snapToGrid="0">
      <p:cViewPr varScale="1">
        <p:scale>
          <a:sx n="70" d="100"/>
          <a:sy n="70" d="100"/>
        </p:scale>
        <p:origin x="64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F145-523E-4A6C-89D4-D24EEBECAD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F2BDAB-2649-454B-9B6D-A3D48B9A1A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2A0DA7-A496-4888-958B-C8F40CDB41D2}"/>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484884DB-B820-4B76-B649-FA9AD8BB68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95949-D864-40CE-A66A-0073B9E62128}"/>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402505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20A52-EB7E-47F8-B7AD-5B6DA99699A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684A656-C5FE-492E-A95D-15BAC5D894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DB2B95-9F9E-4553-9F2C-90BC8BA35026}"/>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91BE0914-28A1-4CB4-83DE-E3DAB850A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83E031-048B-4187-92D7-3CFE403CE75F}"/>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207098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93A6E8-E984-4C67-B4DE-527CFEB700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E93594-8B20-43AB-A8F5-207B22985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C914A-8326-41F7-B387-2E1E0FAFF0ED}"/>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2EBC2054-142A-4902-ACD3-39999B8D69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C37933-5CEA-4C39-AF35-ADD9F051E6E9}"/>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215822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D715B-7867-425C-A150-791A6E3A9E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7B2F3-EA05-4774-996B-76B0DA0917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77B24A-9841-467D-9E24-E6DDCAE42E29}"/>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3458BB3C-AEA6-4519-AB2A-15E4BE742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0AF89-CF02-4504-A872-5D292C6059DC}"/>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3651424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02479-633D-409A-8B81-A693D08EA2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232E14-A916-4983-95A3-DB3FEE021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FB10FA-D2A0-49F8-B7A1-CDA1FF4F8558}"/>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9126A4C0-58BF-4DDF-91D5-352E3501AF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EB35D3-2786-48C8-B0C9-E3ED3E008CAE}"/>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1287792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E5A0E-166A-4525-98C5-6C589F7FA2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17F83B-CAA2-42EF-B60D-F7EBDD0EE4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6DA993-3B27-4022-84E5-CA4F8CF957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12BACE-F272-4958-AAC1-EE707BD83A53}"/>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6" name="Footer Placeholder 5">
            <a:extLst>
              <a:ext uri="{FF2B5EF4-FFF2-40B4-BE49-F238E27FC236}">
                <a16:creationId xmlns:a16="http://schemas.microsoft.com/office/drawing/2014/main" id="{B901F00C-5038-4E53-B8E9-1B0171DA7D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31B1AC-B401-4057-B8A3-2760C5262736}"/>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3494879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055ED-AFD4-4E35-990D-F40BEAC826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1862BB-D8F1-437F-B015-3B460EB014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3771A9-48FD-4723-862B-F13823202E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78D8B0-086A-4EA1-AAEA-AE231F9F43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9152E9-529D-4916-A056-BF09915749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66F7FD7-360F-43E2-9657-60569EA539BC}"/>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8" name="Footer Placeholder 7">
            <a:extLst>
              <a:ext uri="{FF2B5EF4-FFF2-40B4-BE49-F238E27FC236}">
                <a16:creationId xmlns:a16="http://schemas.microsoft.com/office/drawing/2014/main" id="{4547B117-402C-4B5D-B6A0-F17C0F355E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62949B-8933-4BBA-BB21-8E073B4A2FF1}"/>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624553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9C775-F4FD-4296-AAF8-20766D54FE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AFED82-4F98-4026-AB86-A506D5C26BA6}"/>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4" name="Footer Placeholder 3">
            <a:extLst>
              <a:ext uri="{FF2B5EF4-FFF2-40B4-BE49-F238E27FC236}">
                <a16:creationId xmlns:a16="http://schemas.microsoft.com/office/drawing/2014/main" id="{083579DD-824E-4A5F-B42E-92D89C117F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0F125C-A895-458E-A86E-0C568D91C9F7}"/>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615378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75F31E-2160-4940-96F0-EB14FF5C07F0}"/>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3" name="Footer Placeholder 2">
            <a:extLst>
              <a:ext uri="{FF2B5EF4-FFF2-40B4-BE49-F238E27FC236}">
                <a16:creationId xmlns:a16="http://schemas.microsoft.com/office/drawing/2014/main" id="{6072D4A4-68BF-4E1B-B738-D37A4C5AAE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D74E07F-2D76-4CC3-B62A-55FD666A0E3E}"/>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1220176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91D78-DF17-453B-81E0-3C531BA9E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911763-EE4B-4C88-A722-766105492F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0BC6D8-CC3C-44B9-B3F1-E9EF1CD7C5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6EF7A3-DE2D-4F36-BAA6-5E0DF1B42AD7}"/>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6" name="Footer Placeholder 5">
            <a:extLst>
              <a:ext uri="{FF2B5EF4-FFF2-40B4-BE49-F238E27FC236}">
                <a16:creationId xmlns:a16="http://schemas.microsoft.com/office/drawing/2014/main" id="{0969D50E-14FF-47CE-B398-68CD4C5EB6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4B8132-2DD7-4C17-89C2-55999B8E8B40}"/>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222989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677B5-971D-4CA8-8A43-737F3E6521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28DDFA-9393-4EEA-BBAB-DB2CA35F34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F883D4-4A8C-4E1D-8074-5F4E32B34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A59F29-9998-4456-BECD-FD4DB64DBBD9}"/>
              </a:ext>
            </a:extLst>
          </p:cNvPr>
          <p:cNvSpPr>
            <a:spLocks noGrp="1"/>
          </p:cNvSpPr>
          <p:nvPr>
            <p:ph type="dt" sz="half" idx="10"/>
          </p:nvPr>
        </p:nvSpPr>
        <p:spPr/>
        <p:txBody>
          <a:bodyPr/>
          <a:lstStyle/>
          <a:p>
            <a:fld id="{71D2629A-A1FD-4105-8A8A-C828D700D9A9}" type="datetimeFigureOut">
              <a:rPr lang="en-US" smtClean="0"/>
              <a:t>10/20/2021</a:t>
            </a:fld>
            <a:endParaRPr lang="en-US"/>
          </a:p>
        </p:txBody>
      </p:sp>
      <p:sp>
        <p:nvSpPr>
          <p:cNvPr id="6" name="Footer Placeholder 5">
            <a:extLst>
              <a:ext uri="{FF2B5EF4-FFF2-40B4-BE49-F238E27FC236}">
                <a16:creationId xmlns:a16="http://schemas.microsoft.com/office/drawing/2014/main" id="{C4B3EBC2-681E-4E72-A7BB-CC8E76626E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CD99E7-D406-4311-9D98-3AF57F5E2540}"/>
              </a:ext>
            </a:extLst>
          </p:cNvPr>
          <p:cNvSpPr>
            <a:spLocks noGrp="1"/>
          </p:cNvSpPr>
          <p:nvPr>
            <p:ph type="sldNum" sz="quarter" idx="12"/>
          </p:nvPr>
        </p:nvSpPr>
        <p:spPr/>
        <p:txBody>
          <a:bodyPr/>
          <a:lstStyle/>
          <a:p>
            <a:fld id="{6952C1AF-C128-47E6-9DD4-D74056DDC1EF}" type="slidenum">
              <a:rPr lang="en-US" smtClean="0"/>
              <a:t>‹#›</a:t>
            </a:fld>
            <a:endParaRPr lang="en-US"/>
          </a:p>
        </p:txBody>
      </p:sp>
    </p:spTree>
    <p:extLst>
      <p:ext uri="{BB962C8B-B14F-4D97-AF65-F5344CB8AC3E}">
        <p14:creationId xmlns:p14="http://schemas.microsoft.com/office/powerpoint/2010/main" val="14153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3D71C1-8F6B-43FE-AD7F-CD0BDCDF49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23974C-D778-4C0C-ADE5-59F5CEBB28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0B16A-6AF2-42CF-9BEC-3A4C790449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D2629A-A1FD-4105-8A8A-C828D700D9A9}" type="datetimeFigureOut">
              <a:rPr lang="en-US" smtClean="0"/>
              <a:t>10/20/2021</a:t>
            </a:fld>
            <a:endParaRPr lang="en-US"/>
          </a:p>
        </p:txBody>
      </p:sp>
      <p:sp>
        <p:nvSpPr>
          <p:cNvPr id="5" name="Footer Placeholder 4">
            <a:extLst>
              <a:ext uri="{FF2B5EF4-FFF2-40B4-BE49-F238E27FC236}">
                <a16:creationId xmlns:a16="http://schemas.microsoft.com/office/drawing/2014/main" id="{1B14E684-62BB-4805-B40A-54DCD460AC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21415D-212A-4632-A0B1-C2B91B169A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2C1AF-C128-47E6-9DD4-D74056DDC1EF}" type="slidenum">
              <a:rPr lang="en-US" smtClean="0"/>
              <a:t>‹#›</a:t>
            </a:fld>
            <a:endParaRPr lang="en-US"/>
          </a:p>
        </p:txBody>
      </p:sp>
    </p:spTree>
    <p:extLst>
      <p:ext uri="{BB962C8B-B14F-4D97-AF65-F5344CB8AC3E}">
        <p14:creationId xmlns:p14="http://schemas.microsoft.com/office/powerpoint/2010/main" val="4262047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1F505-F3DC-4254-8AAA-9850F6B32E71}"/>
              </a:ext>
            </a:extLst>
          </p:cNvPr>
          <p:cNvSpPr>
            <a:spLocks noGrp="1"/>
          </p:cNvSpPr>
          <p:nvPr>
            <p:ph type="ctrTitle"/>
          </p:nvPr>
        </p:nvSpPr>
        <p:spPr>
          <a:xfrm>
            <a:off x="1427181" y="767361"/>
            <a:ext cx="9144000" cy="2387600"/>
          </a:xfrm>
        </p:spPr>
        <p:txBody>
          <a:bodyPr/>
          <a:lstStyle/>
          <a:p>
            <a:r>
              <a:rPr lang="en-US" b="1" dirty="0">
                <a:solidFill>
                  <a:srgbClr val="FF0000"/>
                </a:solidFill>
              </a:rPr>
              <a:t>Decoupling Test  for EIC</a:t>
            </a:r>
          </a:p>
        </p:txBody>
      </p:sp>
      <p:sp>
        <p:nvSpPr>
          <p:cNvPr id="3" name="Subtitle 2">
            <a:extLst>
              <a:ext uri="{FF2B5EF4-FFF2-40B4-BE49-F238E27FC236}">
                <a16:creationId xmlns:a16="http://schemas.microsoft.com/office/drawing/2014/main" id="{FEE86C00-AEE7-40D2-A8FD-7E02D79248B3}"/>
              </a:ext>
            </a:extLst>
          </p:cNvPr>
          <p:cNvSpPr>
            <a:spLocks noGrp="1"/>
          </p:cNvSpPr>
          <p:nvPr>
            <p:ph type="subTitle" idx="1"/>
          </p:nvPr>
        </p:nvSpPr>
        <p:spPr>
          <a:xfrm>
            <a:off x="1427181" y="3429000"/>
            <a:ext cx="9644743" cy="2228607"/>
          </a:xfrm>
        </p:spPr>
        <p:txBody>
          <a:bodyPr>
            <a:normAutofit/>
          </a:bodyPr>
          <a:lstStyle/>
          <a:p>
            <a:endParaRPr lang="en-US" dirty="0"/>
          </a:p>
          <a:p>
            <a:endParaRPr lang="en-US" dirty="0"/>
          </a:p>
          <a:p>
            <a:r>
              <a:rPr lang="en-US" dirty="0"/>
              <a:t>Al, Christoph, Derong, Ian, Travis, </a:t>
            </a:r>
            <a:r>
              <a:rPr lang="en-US" u="sng" dirty="0"/>
              <a:t>Yun</a:t>
            </a:r>
          </a:p>
          <a:p>
            <a:r>
              <a:rPr lang="en-US" dirty="0"/>
              <a:t>2021 RHIC APEX workshop, Oct.22, 2021 </a:t>
            </a:r>
          </a:p>
        </p:txBody>
      </p:sp>
    </p:spTree>
    <p:extLst>
      <p:ext uri="{BB962C8B-B14F-4D97-AF65-F5344CB8AC3E}">
        <p14:creationId xmlns:p14="http://schemas.microsoft.com/office/powerpoint/2010/main" val="174506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47FE40A-F743-416C-B352-C6FACF536476}"/>
              </a:ext>
            </a:extLst>
          </p:cNvPr>
          <p:cNvSpPr>
            <a:spLocks noGrp="1"/>
          </p:cNvSpPr>
          <p:nvPr>
            <p:ph type="title"/>
          </p:nvPr>
        </p:nvSpPr>
        <p:spPr>
          <a:xfrm>
            <a:off x="838200" y="365125"/>
            <a:ext cx="10515600" cy="1325563"/>
          </a:xfrm>
        </p:spPr>
        <p:txBody>
          <a:bodyPr/>
          <a:lstStyle/>
          <a:p>
            <a:r>
              <a:rPr lang="en-US" dirty="0">
                <a:solidFill>
                  <a:srgbClr val="FF0000"/>
                </a:solidFill>
              </a:rPr>
              <a:t>Requirement to maintain 10:1  emittances</a:t>
            </a:r>
          </a:p>
        </p:txBody>
      </p:sp>
      <p:sp>
        <p:nvSpPr>
          <p:cNvPr id="8" name="Content Placeholder 2">
            <a:extLst>
              <a:ext uri="{FF2B5EF4-FFF2-40B4-BE49-F238E27FC236}">
                <a16:creationId xmlns:a16="http://schemas.microsoft.com/office/drawing/2014/main" id="{2930025A-2334-422B-ADF3-119DAFF878BA}"/>
              </a:ext>
            </a:extLst>
          </p:cNvPr>
          <p:cNvSpPr>
            <a:spLocks noGrp="1"/>
          </p:cNvSpPr>
          <p:nvPr>
            <p:ph idx="1"/>
          </p:nvPr>
        </p:nvSpPr>
        <p:spPr>
          <a:xfrm>
            <a:off x="838199" y="1825625"/>
            <a:ext cx="10873510" cy="4351338"/>
          </a:xfrm>
        </p:spPr>
        <p:txBody>
          <a:bodyPr>
            <a:normAutofit fontScale="92500" lnSpcReduction="20000"/>
          </a:bodyPr>
          <a:lstStyle/>
          <a:p>
            <a:pPr marL="514350" indent="-514350">
              <a:buAutoNum type="arabicParenR"/>
            </a:pPr>
            <a:r>
              <a:rPr lang="en-US" dirty="0"/>
              <a:t>Based  on  </a:t>
            </a:r>
            <a:r>
              <a:rPr lang="en-US" dirty="0" err="1"/>
              <a:t>Guignard’s</a:t>
            </a:r>
            <a:r>
              <a:rPr lang="en-US" dirty="0"/>
              <a:t>  equations, </a:t>
            </a:r>
            <a:r>
              <a:rPr lang="en-US" dirty="0">
                <a:solidFill>
                  <a:srgbClr val="0000FF"/>
                </a:solidFill>
              </a:rPr>
              <a:t>with H/V emittance equal 10nm and 1nm. If we tolerate only  5% increase  in vertical emittance, we  have |C</a:t>
            </a:r>
            <a:r>
              <a:rPr lang="en-US" baseline="30000" dirty="0">
                <a:solidFill>
                  <a:srgbClr val="0000FF"/>
                </a:solidFill>
              </a:rPr>
              <a:t>-</a:t>
            </a:r>
            <a:r>
              <a:rPr lang="en-US" dirty="0">
                <a:solidFill>
                  <a:srgbClr val="0000FF"/>
                </a:solidFill>
              </a:rPr>
              <a:t>/Δ| &lt; 0.1. </a:t>
            </a:r>
            <a:r>
              <a:rPr lang="en-US" dirty="0"/>
              <a:t>For  (0.228, 0.210) tunes, we need |C</a:t>
            </a:r>
            <a:r>
              <a:rPr lang="en-US" baseline="30000" dirty="0"/>
              <a:t>-</a:t>
            </a:r>
            <a:r>
              <a:rPr lang="en-US" dirty="0"/>
              <a:t>|=</a:t>
            </a:r>
            <a:r>
              <a:rPr lang="en-US" dirty="0" err="1"/>
              <a:t>dQmin</a:t>
            </a:r>
            <a:r>
              <a:rPr lang="en-US" dirty="0"/>
              <a:t> &lt; 0.0018; For Tunes (0.310, 305), we need |C</a:t>
            </a:r>
            <a:r>
              <a:rPr lang="en-US" baseline="30000" dirty="0"/>
              <a:t>-</a:t>
            </a:r>
            <a:r>
              <a:rPr lang="en-US" dirty="0"/>
              <a:t>|=</a:t>
            </a:r>
            <a:r>
              <a:rPr lang="en-US" dirty="0" err="1"/>
              <a:t>dQmin</a:t>
            </a:r>
            <a:r>
              <a:rPr lang="en-US" dirty="0"/>
              <a:t> &lt; 0.0005. </a:t>
            </a:r>
          </a:p>
          <a:p>
            <a:pPr marL="514350" indent="-514350">
              <a:buAutoNum type="arabicParenR"/>
            </a:pPr>
            <a:r>
              <a:rPr lang="en-US" dirty="0"/>
              <a:t>Based on Yun’s equation, for same condition, we need |C</a:t>
            </a:r>
            <a:r>
              <a:rPr lang="en-US" baseline="30000" dirty="0"/>
              <a:t>-</a:t>
            </a:r>
            <a:r>
              <a:rPr lang="en-US" dirty="0"/>
              <a:t>/Δ| &lt; 0.15.</a:t>
            </a:r>
          </a:p>
          <a:p>
            <a:pPr marL="514350" indent="-514350">
              <a:buAutoNum type="arabicParenR" startAt="3"/>
            </a:pPr>
            <a:r>
              <a:rPr lang="en-US" dirty="0"/>
              <a:t>Based on CERN people’s new equation:  to be checked </a:t>
            </a:r>
          </a:p>
          <a:p>
            <a:pPr marL="514350" indent="-514350">
              <a:buAutoNum type="arabicParenR" startAt="3"/>
            </a:pPr>
            <a:r>
              <a:rPr lang="en-US" dirty="0"/>
              <a:t>Therefore, generally speaking, we need have |C</a:t>
            </a:r>
            <a:r>
              <a:rPr lang="en-US" baseline="30000" dirty="0"/>
              <a:t>-</a:t>
            </a:r>
            <a:r>
              <a:rPr lang="en-US" dirty="0"/>
              <a:t>/Δ| &lt; 0.1.  </a:t>
            </a:r>
            <a:r>
              <a:rPr lang="en-US" dirty="0">
                <a:solidFill>
                  <a:srgbClr val="0000FF"/>
                </a:solidFill>
              </a:rPr>
              <a:t>For HSR, we need have |C</a:t>
            </a:r>
            <a:r>
              <a:rPr lang="en-US" baseline="30000" dirty="0">
                <a:solidFill>
                  <a:srgbClr val="0000FF"/>
                </a:solidFill>
              </a:rPr>
              <a:t>-</a:t>
            </a:r>
            <a:r>
              <a:rPr lang="en-US" dirty="0">
                <a:solidFill>
                  <a:srgbClr val="0000FF"/>
                </a:solidFill>
              </a:rPr>
              <a:t>|=</a:t>
            </a:r>
            <a:r>
              <a:rPr lang="en-US" dirty="0" err="1">
                <a:solidFill>
                  <a:srgbClr val="0000FF"/>
                </a:solidFill>
              </a:rPr>
              <a:t>dQmin</a:t>
            </a:r>
            <a:r>
              <a:rPr lang="en-US" dirty="0">
                <a:solidFill>
                  <a:srgbClr val="0000FF"/>
                </a:solidFill>
              </a:rPr>
              <a:t> &lt; 0.001 with tune split 0.01. and </a:t>
            </a:r>
          </a:p>
          <a:p>
            <a:pPr marL="0" indent="0">
              <a:buNone/>
            </a:pPr>
            <a:r>
              <a:rPr lang="en-US" dirty="0">
                <a:solidFill>
                  <a:srgbClr val="0000FF"/>
                </a:solidFill>
              </a:rPr>
              <a:t>     |C</a:t>
            </a:r>
            <a:r>
              <a:rPr lang="en-US" baseline="30000" dirty="0">
                <a:solidFill>
                  <a:srgbClr val="0000FF"/>
                </a:solidFill>
              </a:rPr>
              <a:t>-</a:t>
            </a:r>
            <a:r>
              <a:rPr lang="en-US" dirty="0">
                <a:solidFill>
                  <a:srgbClr val="0000FF"/>
                </a:solidFill>
              </a:rPr>
              <a:t>|=</a:t>
            </a:r>
            <a:r>
              <a:rPr lang="en-US" dirty="0" err="1">
                <a:solidFill>
                  <a:srgbClr val="0000FF"/>
                </a:solidFill>
              </a:rPr>
              <a:t>dQmin</a:t>
            </a:r>
            <a:r>
              <a:rPr lang="en-US" dirty="0">
                <a:solidFill>
                  <a:srgbClr val="0000FF"/>
                </a:solidFill>
              </a:rPr>
              <a:t> &lt; 0.0005  with tune split 0.005.  </a:t>
            </a:r>
          </a:p>
          <a:p>
            <a:pPr marL="514350" indent="-514350">
              <a:buAutoNum type="arabicParenR" startAt="5"/>
            </a:pPr>
            <a:r>
              <a:rPr lang="en-US" dirty="0" err="1"/>
              <a:t>dQmin</a:t>
            </a:r>
            <a:r>
              <a:rPr lang="en-US" dirty="0"/>
              <a:t> &lt; 0.001  can be easily reached  with decoupling feedback in RHIC.</a:t>
            </a:r>
          </a:p>
          <a:p>
            <a:pPr marL="0" indent="0">
              <a:buNone/>
            </a:pPr>
            <a:r>
              <a:rPr lang="en-US" dirty="0"/>
              <a:t>      </a:t>
            </a:r>
            <a:r>
              <a:rPr lang="en-US" dirty="0" err="1"/>
              <a:t>dQmin</a:t>
            </a:r>
            <a:r>
              <a:rPr lang="en-US" dirty="0"/>
              <a:t> &lt; 0.0005 needs some careful decoupling work or even improvement</a:t>
            </a:r>
          </a:p>
          <a:p>
            <a:pPr marL="0" indent="0">
              <a:buNone/>
            </a:pPr>
            <a:r>
              <a:rPr lang="en-US" dirty="0"/>
              <a:t>      to  current decoupling system / method (local coupling?) .</a:t>
            </a:r>
          </a:p>
          <a:p>
            <a:pPr marL="514350" indent="-514350">
              <a:buAutoNum type="arabicParenR"/>
            </a:pPr>
            <a:endParaRPr lang="en-US" dirty="0"/>
          </a:p>
        </p:txBody>
      </p:sp>
    </p:spTree>
    <p:extLst>
      <p:ext uri="{BB962C8B-B14F-4D97-AF65-F5344CB8AC3E}">
        <p14:creationId xmlns:p14="http://schemas.microsoft.com/office/powerpoint/2010/main" val="3810555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64D01-50F3-4AC4-BDCD-59A7AA7C95BC}"/>
              </a:ext>
            </a:extLst>
          </p:cNvPr>
          <p:cNvSpPr>
            <a:spLocks noGrp="1"/>
          </p:cNvSpPr>
          <p:nvPr>
            <p:ph type="title"/>
          </p:nvPr>
        </p:nvSpPr>
        <p:spPr>
          <a:xfrm>
            <a:off x="838200" y="177643"/>
            <a:ext cx="10515600" cy="1325563"/>
          </a:xfrm>
        </p:spPr>
        <p:txBody>
          <a:bodyPr/>
          <a:lstStyle/>
          <a:p>
            <a:r>
              <a:rPr lang="en-US" dirty="0">
                <a:solidFill>
                  <a:srgbClr val="FF0000"/>
                </a:solidFill>
              </a:rPr>
              <a:t>Numerical Simulation for RHIC</a:t>
            </a:r>
          </a:p>
        </p:txBody>
      </p:sp>
      <p:pic>
        <p:nvPicPr>
          <p:cNvPr id="4" name="Picture 3">
            <a:extLst>
              <a:ext uri="{FF2B5EF4-FFF2-40B4-BE49-F238E27FC236}">
                <a16:creationId xmlns:a16="http://schemas.microsoft.com/office/drawing/2014/main" id="{879A358A-A37A-4591-8C66-A11C0530B4BC}"/>
              </a:ext>
            </a:extLst>
          </p:cNvPr>
          <p:cNvPicPr>
            <a:picLocks noChangeAspect="1"/>
          </p:cNvPicPr>
          <p:nvPr/>
        </p:nvPicPr>
        <p:blipFill>
          <a:blip r:embed="rId2"/>
          <a:stretch>
            <a:fillRect/>
          </a:stretch>
        </p:blipFill>
        <p:spPr>
          <a:xfrm>
            <a:off x="436430" y="1597749"/>
            <a:ext cx="5722636" cy="4513684"/>
          </a:xfrm>
          <a:prstGeom prst="rect">
            <a:avLst/>
          </a:prstGeom>
        </p:spPr>
      </p:pic>
      <p:pic>
        <p:nvPicPr>
          <p:cNvPr id="6" name="Picture 5">
            <a:extLst>
              <a:ext uri="{FF2B5EF4-FFF2-40B4-BE49-F238E27FC236}">
                <a16:creationId xmlns:a16="http://schemas.microsoft.com/office/drawing/2014/main" id="{9CDB000C-5AE8-4771-A29F-3865A33C862D}"/>
              </a:ext>
            </a:extLst>
          </p:cNvPr>
          <p:cNvPicPr>
            <a:picLocks noChangeAspect="1"/>
          </p:cNvPicPr>
          <p:nvPr/>
        </p:nvPicPr>
        <p:blipFill>
          <a:blip r:embed="rId3"/>
          <a:stretch>
            <a:fillRect/>
          </a:stretch>
        </p:blipFill>
        <p:spPr>
          <a:xfrm>
            <a:off x="6487080" y="2136358"/>
            <a:ext cx="5388546" cy="4095537"/>
          </a:xfrm>
          <a:prstGeom prst="rect">
            <a:avLst/>
          </a:prstGeom>
        </p:spPr>
      </p:pic>
      <p:sp>
        <p:nvSpPr>
          <p:cNvPr id="7" name="TextBox 6">
            <a:extLst>
              <a:ext uri="{FF2B5EF4-FFF2-40B4-BE49-F238E27FC236}">
                <a16:creationId xmlns:a16="http://schemas.microsoft.com/office/drawing/2014/main" id="{D69145A2-1EA9-4126-815F-B2390DA12310}"/>
              </a:ext>
            </a:extLst>
          </p:cNvPr>
          <p:cNvSpPr txBox="1"/>
          <p:nvPr/>
        </p:nvSpPr>
        <p:spPr>
          <a:xfrm>
            <a:off x="6847904" y="1468655"/>
            <a:ext cx="4907666" cy="1077218"/>
          </a:xfrm>
          <a:prstGeom prst="rect">
            <a:avLst/>
          </a:prstGeom>
          <a:noFill/>
        </p:spPr>
        <p:txBody>
          <a:bodyPr wrap="square" rtlCol="0">
            <a:spAutoFit/>
          </a:bodyPr>
          <a:lstStyle/>
          <a:p>
            <a:r>
              <a:rPr lang="en-US" sz="3200" dirty="0"/>
              <a:t>Final vertical emittance as function of </a:t>
            </a:r>
            <a:r>
              <a:rPr lang="en-US" sz="3200" dirty="0" err="1"/>
              <a:t>dQmin</a:t>
            </a:r>
            <a:endParaRPr lang="en-US" sz="3200" dirty="0"/>
          </a:p>
        </p:txBody>
      </p:sp>
      <p:pic>
        <p:nvPicPr>
          <p:cNvPr id="9" name="Picture 8">
            <a:extLst>
              <a:ext uri="{FF2B5EF4-FFF2-40B4-BE49-F238E27FC236}">
                <a16:creationId xmlns:a16="http://schemas.microsoft.com/office/drawing/2014/main" id="{383D0A4C-7768-45B8-8D3C-B63FCAF311BB}"/>
              </a:ext>
            </a:extLst>
          </p:cNvPr>
          <p:cNvPicPr>
            <a:picLocks noChangeAspect="1"/>
          </p:cNvPicPr>
          <p:nvPr/>
        </p:nvPicPr>
        <p:blipFill>
          <a:blip r:embed="rId4"/>
          <a:stretch>
            <a:fillRect/>
          </a:stretch>
        </p:blipFill>
        <p:spPr>
          <a:xfrm>
            <a:off x="1734703" y="6226872"/>
            <a:ext cx="8848725" cy="638175"/>
          </a:xfrm>
          <a:prstGeom prst="rect">
            <a:avLst/>
          </a:prstGeom>
        </p:spPr>
      </p:pic>
      <p:sp>
        <p:nvSpPr>
          <p:cNvPr id="10" name="TextBox 9">
            <a:extLst>
              <a:ext uri="{FF2B5EF4-FFF2-40B4-BE49-F238E27FC236}">
                <a16:creationId xmlns:a16="http://schemas.microsoft.com/office/drawing/2014/main" id="{36840A0B-8C15-44A2-B9C0-48DDFC05CD9E}"/>
              </a:ext>
            </a:extLst>
          </p:cNvPr>
          <p:cNvSpPr txBox="1"/>
          <p:nvPr/>
        </p:nvSpPr>
        <p:spPr>
          <a:xfrm>
            <a:off x="2536371" y="3637721"/>
            <a:ext cx="1143001" cy="923330"/>
          </a:xfrm>
          <a:prstGeom prst="rect">
            <a:avLst/>
          </a:prstGeom>
          <a:noFill/>
        </p:spPr>
        <p:txBody>
          <a:bodyPr wrap="square" rtlCol="0">
            <a:spAutoFit/>
          </a:bodyPr>
          <a:lstStyle/>
          <a:p>
            <a:r>
              <a:rPr lang="en-US" dirty="0"/>
              <a:t>Slowly rolling in coupling</a:t>
            </a:r>
          </a:p>
        </p:txBody>
      </p:sp>
      <p:cxnSp>
        <p:nvCxnSpPr>
          <p:cNvPr id="14" name="Straight Arrow Connector 13">
            <a:extLst>
              <a:ext uri="{FF2B5EF4-FFF2-40B4-BE49-F238E27FC236}">
                <a16:creationId xmlns:a16="http://schemas.microsoft.com/office/drawing/2014/main" id="{E853177E-914E-4189-8C9A-9B10519129B8}"/>
              </a:ext>
            </a:extLst>
          </p:cNvPr>
          <p:cNvCxnSpPr/>
          <p:nvPr/>
        </p:nvCxnSpPr>
        <p:spPr>
          <a:xfrm flipV="1">
            <a:off x="2830286" y="2928257"/>
            <a:ext cx="0" cy="5007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08AB9FB-F523-45B8-86BB-FEDDDB32B528}"/>
              </a:ext>
            </a:extLst>
          </p:cNvPr>
          <p:cNvCxnSpPr/>
          <p:nvPr/>
        </p:nvCxnSpPr>
        <p:spPr>
          <a:xfrm>
            <a:off x="2819400" y="4561051"/>
            <a:ext cx="0" cy="457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4894DF9-00B3-42D4-8687-68BE7552BB40}"/>
              </a:ext>
            </a:extLst>
          </p:cNvPr>
          <p:cNvSpPr txBox="1"/>
          <p:nvPr/>
        </p:nvSpPr>
        <p:spPr>
          <a:xfrm>
            <a:off x="4088359" y="3740041"/>
            <a:ext cx="1610084" cy="646331"/>
          </a:xfrm>
          <a:prstGeom prst="rect">
            <a:avLst/>
          </a:prstGeom>
          <a:noFill/>
        </p:spPr>
        <p:txBody>
          <a:bodyPr wrap="square" rtlCol="0">
            <a:spAutoFit/>
          </a:bodyPr>
          <a:lstStyle/>
          <a:p>
            <a:r>
              <a:rPr lang="en-US" dirty="0"/>
              <a:t>Equilibrium emittances</a:t>
            </a:r>
          </a:p>
        </p:txBody>
      </p:sp>
      <p:cxnSp>
        <p:nvCxnSpPr>
          <p:cNvPr id="19" name="Straight Arrow Connector 18">
            <a:extLst>
              <a:ext uri="{FF2B5EF4-FFF2-40B4-BE49-F238E27FC236}">
                <a16:creationId xmlns:a16="http://schemas.microsoft.com/office/drawing/2014/main" id="{3FB41AAE-E683-4D6A-8A4F-CC49C6B024BF}"/>
              </a:ext>
            </a:extLst>
          </p:cNvPr>
          <p:cNvCxnSpPr/>
          <p:nvPr/>
        </p:nvCxnSpPr>
        <p:spPr>
          <a:xfrm flipV="1">
            <a:off x="4789714" y="3080657"/>
            <a:ext cx="0" cy="4789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A9077E7-9CB5-4AC7-B4C3-6B21EEF506F9}"/>
              </a:ext>
            </a:extLst>
          </p:cNvPr>
          <p:cNvCxnSpPr/>
          <p:nvPr/>
        </p:nvCxnSpPr>
        <p:spPr>
          <a:xfrm>
            <a:off x="4757057" y="4386372"/>
            <a:ext cx="0" cy="4033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061A8DCB-936F-412D-8B30-C5DA4BF2D2EA}"/>
              </a:ext>
            </a:extLst>
          </p:cNvPr>
          <p:cNvCxnSpPr/>
          <p:nvPr/>
        </p:nvCxnSpPr>
        <p:spPr>
          <a:xfrm>
            <a:off x="6847904" y="5497286"/>
            <a:ext cx="46147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7356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E88BF-F678-4C19-A475-62F5BD573909}"/>
              </a:ext>
            </a:extLst>
          </p:cNvPr>
          <p:cNvSpPr>
            <a:spLocks noGrp="1"/>
          </p:cNvSpPr>
          <p:nvPr>
            <p:ph type="title"/>
          </p:nvPr>
        </p:nvSpPr>
        <p:spPr/>
        <p:txBody>
          <a:bodyPr/>
          <a:lstStyle/>
          <a:p>
            <a:r>
              <a:rPr lang="en-US" dirty="0">
                <a:solidFill>
                  <a:srgbClr val="FF0000"/>
                </a:solidFill>
              </a:rPr>
              <a:t>Summary &amp; Plan</a:t>
            </a:r>
          </a:p>
        </p:txBody>
      </p:sp>
      <p:sp>
        <p:nvSpPr>
          <p:cNvPr id="3" name="Content Placeholder 2">
            <a:extLst>
              <a:ext uri="{FF2B5EF4-FFF2-40B4-BE49-F238E27FC236}">
                <a16:creationId xmlns:a16="http://schemas.microsoft.com/office/drawing/2014/main" id="{39045808-E2C0-4FA0-B4C4-1868FCD85CB6}"/>
              </a:ext>
            </a:extLst>
          </p:cNvPr>
          <p:cNvSpPr>
            <a:spLocks noGrp="1"/>
          </p:cNvSpPr>
          <p:nvPr>
            <p:ph idx="1"/>
          </p:nvPr>
        </p:nvSpPr>
        <p:spPr>
          <a:xfrm>
            <a:off x="838200" y="1825624"/>
            <a:ext cx="10755086" cy="4564289"/>
          </a:xfrm>
        </p:spPr>
        <p:txBody>
          <a:bodyPr>
            <a:normAutofit lnSpcReduction="10000"/>
          </a:bodyPr>
          <a:lstStyle/>
          <a:p>
            <a:pPr marL="0" indent="0">
              <a:buNone/>
            </a:pPr>
            <a:r>
              <a:rPr lang="en-US" dirty="0"/>
              <a:t>1)  Limited  by the ways to reduce  vertical emittance, we  only  obtained 1.8:1  emittance ratio at Au injection.</a:t>
            </a:r>
          </a:p>
          <a:p>
            <a:pPr marL="0" indent="0">
              <a:buNone/>
            </a:pPr>
            <a:r>
              <a:rPr lang="en-US" dirty="0"/>
              <a:t>2) We obtained </a:t>
            </a:r>
            <a:r>
              <a:rPr lang="en-US" dirty="0" err="1"/>
              <a:t>dQmin</a:t>
            </a:r>
            <a:r>
              <a:rPr lang="en-US" dirty="0"/>
              <a:t> as small as  0.0003 in RHIC with current decoupling tools.</a:t>
            </a:r>
          </a:p>
          <a:p>
            <a:pPr marL="0" indent="0">
              <a:buNone/>
            </a:pPr>
            <a:r>
              <a:rPr lang="en-US" dirty="0"/>
              <a:t>3) Analytical prediction: For  (0.228, 0.210) tunes, we need |C</a:t>
            </a:r>
            <a:r>
              <a:rPr lang="en-US" baseline="30000" dirty="0"/>
              <a:t>-</a:t>
            </a:r>
            <a:r>
              <a:rPr lang="en-US" dirty="0"/>
              <a:t>|=</a:t>
            </a:r>
            <a:r>
              <a:rPr lang="en-US" dirty="0" err="1"/>
              <a:t>dQmin</a:t>
            </a:r>
            <a:r>
              <a:rPr lang="en-US" dirty="0"/>
              <a:t> &lt; 0.0018; For Tunes (0.310, 305), we need |C</a:t>
            </a:r>
            <a:r>
              <a:rPr lang="en-US" baseline="30000" dirty="0"/>
              <a:t>-</a:t>
            </a:r>
            <a:r>
              <a:rPr lang="en-US" dirty="0"/>
              <a:t>|=</a:t>
            </a:r>
            <a:r>
              <a:rPr lang="en-US" dirty="0" err="1"/>
              <a:t>dQmin</a:t>
            </a:r>
            <a:r>
              <a:rPr lang="en-US" dirty="0"/>
              <a:t> &lt; 0.0005  to maintain 10:1  emittance ratio. ( this requirement applies to ramp too. )</a:t>
            </a:r>
          </a:p>
          <a:p>
            <a:pPr marL="0" indent="0">
              <a:buNone/>
            </a:pPr>
            <a:r>
              <a:rPr lang="en-US" dirty="0"/>
              <a:t>4) Numeric simulation with RHIC lattice: with (0.228, 0.210) tunes, </a:t>
            </a:r>
            <a:r>
              <a:rPr lang="en-US" dirty="0" err="1"/>
              <a:t>dQmin</a:t>
            </a:r>
            <a:r>
              <a:rPr lang="en-US" dirty="0"/>
              <a:t>=0.002 can keep  vertical emittance at 1nm + 5%.</a:t>
            </a:r>
          </a:p>
          <a:p>
            <a:pPr marL="0" indent="0">
              <a:buNone/>
            </a:pPr>
            <a:r>
              <a:rPr lang="en-US" dirty="0"/>
              <a:t>5) We will re-visit this experiment in  future 100GeV Au run with stochastic cooling. Numeric simulation with EIC HSR lattice is going on.</a:t>
            </a:r>
          </a:p>
        </p:txBody>
      </p:sp>
    </p:spTree>
    <p:extLst>
      <p:ext uri="{BB962C8B-B14F-4D97-AF65-F5344CB8AC3E}">
        <p14:creationId xmlns:p14="http://schemas.microsoft.com/office/powerpoint/2010/main" val="104857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8C355-4B0A-4DC2-B728-DC56946BC76C}"/>
              </a:ext>
            </a:extLst>
          </p:cNvPr>
          <p:cNvSpPr>
            <a:spLocks noGrp="1"/>
          </p:cNvSpPr>
          <p:nvPr>
            <p:ph type="title"/>
          </p:nvPr>
        </p:nvSpPr>
        <p:spPr/>
        <p:txBody>
          <a:bodyPr/>
          <a:lstStyle/>
          <a:p>
            <a:r>
              <a:rPr lang="en-US" dirty="0">
                <a:solidFill>
                  <a:srgbClr val="FF0000"/>
                </a:solidFill>
              </a:rPr>
              <a:t>Introduction</a:t>
            </a:r>
          </a:p>
        </p:txBody>
      </p:sp>
      <p:sp>
        <p:nvSpPr>
          <p:cNvPr id="3" name="Content Placeholder 2">
            <a:extLst>
              <a:ext uri="{FF2B5EF4-FFF2-40B4-BE49-F238E27FC236}">
                <a16:creationId xmlns:a16="http://schemas.microsoft.com/office/drawing/2014/main" id="{883CE92B-6E63-4BD9-937F-3F821FD6832A}"/>
              </a:ext>
            </a:extLst>
          </p:cNvPr>
          <p:cNvSpPr>
            <a:spLocks noGrp="1"/>
          </p:cNvSpPr>
          <p:nvPr>
            <p:ph idx="1"/>
          </p:nvPr>
        </p:nvSpPr>
        <p:spPr>
          <a:xfrm>
            <a:off x="838200" y="1818042"/>
            <a:ext cx="10515600" cy="4900743"/>
          </a:xfrm>
        </p:spPr>
        <p:txBody>
          <a:bodyPr>
            <a:normAutofit/>
          </a:bodyPr>
          <a:lstStyle/>
          <a:p>
            <a:pPr>
              <a:buFont typeface="Wingdings" panose="05000000000000000000" pitchFamily="2" charset="2"/>
              <a:buChar char="§"/>
            </a:pPr>
            <a:r>
              <a:rPr lang="en-US" dirty="0"/>
              <a:t>EIC  HSR  design proton </a:t>
            </a:r>
            <a:r>
              <a:rPr lang="en-US" dirty="0">
                <a:solidFill>
                  <a:srgbClr val="0000FF"/>
                </a:solidFill>
              </a:rPr>
              <a:t>H/V emittances  are  ~10 /1 nm at  275GeV</a:t>
            </a:r>
            <a:r>
              <a:rPr lang="en-US" dirty="0"/>
              <a:t>.    The large  initial emittance  ratio will be  provided  by  injector chain to HSR. Here we  focus  on how to maintain this large ratio.</a:t>
            </a:r>
          </a:p>
          <a:p>
            <a:pPr>
              <a:buFont typeface="Wingdings" panose="05000000000000000000" pitchFamily="2" charset="2"/>
              <a:buChar char="§"/>
            </a:pPr>
            <a:r>
              <a:rPr lang="en-US" dirty="0" err="1">
                <a:solidFill>
                  <a:srgbClr val="0000FF"/>
                </a:solidFill>
              </a:rPr>
              <a:t>Betatron</a:t>
            </a:r>
            <a:r>
              <a:rPr lang="en-US" dirty="0">
                <a:solidFill>
                  <a:srgbClr val="0000FF"/>
                </a:solidFill>
              </a:rPr>
              <a:t> coupling </a:t>
            </a:r>
            <a:r>
              <a:rPr lang="en-US" dirty="0"/>
              <a:t>will mix horizontal and vertical emittances. To achieve 10:1  emittance ratio, we  need a very good </a:t>
            </a:r>
            <a:r>
              <a:rPr lang="en-US" dirty="0" err="1"/>
              <a:t>betatron</a:t>
            </a:r>
            <a:r>
              <a:rPr lang="en-US" dirty="0"/>
              <a:t> decoupling method and tools.</a:t>
            </a:r>
          </a:p>
          <a:p>
            <a:pPr>
              <a:buFont typeface="Wingdings" panose="05000000000000000000" pitchFamily="2" charset="2"/>
              <a:buChar char="§"/>
            </a:pPr>
            <a:r>
              <a:rPr lang="en-US" dirty="0">
                <a:solidFill>
                  <a:srgbClr val="0000FF"/>
                </a:solidFill>
              </a:rPr>
              <a:t>Goals of this experiment</a:t>
            </a:r>
            <a:r>
              <a:rPr lang="en-US" dirty="0"/>
              <a:t>: 1) demonstrate 10:1 emittance ratio in RHIC, 2) test RHIC decoupling tool if  it is efficient for EIC purpose.</a:t>
            </a:r>
          </a:p>
        </p:txBody>
      </p:sp>
    </p:spTree>
    <p:extLst>
      <p:ext uri="{BB962C8B-B14F-4D97-AF65-F5344CB8AC3E}">
        <p14:creationId xmlns:p14="http://schemas.microsoft.com/office/powerpoint/2010/main" val="84725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3448F-9F5B-4964-894F-3243DB168299}"/>
              </a:ext>
            </a:extLst>
          </p:cNvPr>
          <p:cNvSpPr>
            <a:spLocks noGrp="1"/>
          </p:cNvSpPr>
          <p:nvPr>
            <p:ph type="title"/>
          </p:nvPr>
        </p:nvSpPr>
        <p:spPr/>
        <p:txBody>
          <a:bodyPr/>
          <a:lstStyle/>
          <a:p>
            <a:r>
              <a:rPr lang="en-US" dirty="0">
                <a:solidFill>
                  <a:srgbClr val="FF0000"/>
                </a:solidFill>
              </a:rPr>
              <a:t>Experiment Design</a:t>
            </a:r>
          </a:p>
        </p:txBody>
      </p:sp>
      <p:sp>
        <p:nvSpPr>
          <p:cNvPr id="3" name="Content Placeholder 2">
            <a:extLst>
              <a:ext uri="{FF2B5EF4-FFF2-40B4-BE49-F238E27FC236}">
                <a16:creationId xmlns:a16="http://schemas.microsoft.com/office/drawing/2014/main" id="{3F70A46D-1607-4719-BE30-B5FBDF0FA721}"/>
              </a:ext>
            </a:extLst>
          </p:cNvPr>
          <p:cNvSpPr>
            <a:spLocks noGrp="1"/>
          </p:cNvSpPr>
          <p:nvPr>
            <p:ph idx="1"/>
          </p:nvPr>
        </p:nvSpPr>
        <p:spPr>
          <a:xfrm>
            <a:off x="838200" y="1825625"/>
            <a:ext cx="10515600" cy="4667250"/>
          </a:xfrm>
        </p:spPr>
        <p:txBody>
          <a:bodyPr>
            <a:normAutofit fontScale="92500"/>
          </a:bodyPr>
          <a:lstStyle/>
          <a:p>
            <a:r>
              <a:rPr lang="en-US" dirty="0"/>
              <a:t>From beam-beam simulation, we would like to have Hadron Storage  Ring’s  tunes ~(0.228, 0.210) at this moment. Originally, we  projected  them to (0.310, 0.305), which with an even smaller  tune split.</a:t>
            </a:r>
          </a:p>
          <a:p>
            <a:r>
              <a:rPr lang="en-US" dirty="0">
                <a:solidFill>
                  <a:srgbClr val="0000FF"/>
                </a:solidFill>
              </a:rPr>
              <a:t>Ways to create possible 10:1 emittances in RHIC</a:t>
            </a:r>
            <a:r>
              <a:rPr lang="en-US" dirty="0"/>
              <a:t> : 1) stochastic cooling to reduce vertical emittance,  2) scrape vertical plane to reduce vertical emittance, 3) offset  injection to increase horizontal emittance, 4) IPM/</a:t>
            </a:r>
            <a:r>
              <a:rPr lang="en-US" dirty="0" err="1"/>
              <a:t>Artus</a:t>
            </a:r>
            <a:r>
              <a:rPr lang="en-US" dirty="0"/>
              <a:t> to blow up horizontal emittance, any other ways?</a:t>
            </a:r>
          </a:p>
          <a:p>
            <a:r>
              <a:rPr lang="en-US" dirty="0"/>
              <a:t>In run 2021, we  did not have stochastic cooling, then </a:t>
            </a:r>
            <a:r>
              <a:rPr lang="en-US" dirty="0">
                <a:solidFill>
                  <a:srgbClr val="0000FF"/>
                </a:solidFill>
              </a:rPr>
              <a:t>we  carried out this experiments  at Au injection</a:t>
            </a:r>
            <a:r>
              <a:rPr lang="en-US" dirty="0"/>
              <a:t>. Horizontal IBS  will blow up horizontal emittance, while vertical will keep constant if Yellow ring is well decoupled. At the same time, we tried to  blow up horizontal emittance with BBQ, </a:t>
            </a:r>
            <a:r>
              <a:rPr lang="en-US" dirty="0" err="1"/>
              <a:t>Artus</a:t>
            </a:r>
            <a:r>
              <a:rPr lang="en-US" dirty="0"/>
              <a:t> tune meter and offset injection to obtain a large emittance ratio.</a:t>
            </a:r>
          </a:p>
        </p:txBody>
      </p:sp>
    </p:spTree>
    <p:extLst>
      <p:ext uri="{BB962C8B-B14F-4D97-AF65-F5344CB8AC3E}">
        <p14:creationId xmlns:p14="http://schemas.microsoft.com/office/powerpoint/2010/main" val="219659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2EA1E22-58F8-40FB-9F88-70ACD460366C}"/>
              </a:ext>
            </a:extLst>
          </p:cNvPr>
          <p:cNvPicPr>
            <a:picLocks noChangeAspect="1"/>
          </p:cNvPicPr>
          <p:nvPr/>
        </p:nvPicPr>
        <p:blipFill>
          <a:blip r:embed="rId2"/>
          <a:stretch>
            <a:fillRect/>
          </a:stretch>
        </p:blipFill>
        <p:spPr>
          <a:xfrm>
            <a:off x="621391" y="188712"/>
            <a:ext cx="10777421" cy="6046081"/>
          </a:xfrm>
          <a:prstGeom prst="rect">
            <a:avLst/>
          </a:prstGeom>
        </p:spPr>
      </p:pic>
    </p:spTree>
    <p:extLst>
      <p:ext uri="{BB962C8B-B14F-4D97-AF65-F5344CB8AC3E}">
        <p14:creationId xmlns:p14="http://schemas.microsoft.com/office/powerpoint/2010/main" val="2678848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E925EEA-1516-4E94-909F-B2E2E69C44E7}"/>
              </a:ext>
            </a:extLst>
          </p:cNvPr>
          <p:cNvPicPr>
            <a:picLocks noChangeAspect="1"/>
          </p:cNvPicPr>
          <p:nvPr/>
        </p:nvPicPr>
        <p:blipFill>
          <a:blip r:embed="rId2"/>
          <a:stretch>
            <a:fillRect/>
          </a:stretch>
        </p:blipFill>
        <p:spPr>
          <a:xfrm>
            <a:off x="161925" y="292139"/>
            <a:ext cx="12030075" cy="6085511"/>
          </a:xfrm>
          <a:prstGeom prst="rect">
            <a:avLst/>
          </a:prstGeom>
        </p:spPr>
      </p:pic>
    </p:spTree>
    <p:extLst>
      <p:ext uri="{BB962C8B-B14F-4D97-AF65-F5344CB8AC3E}">
        <p14:creationId xmlns:p14="http://schemas.microsoft.com/office/powerpoint/2010/main" val="2707829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5FA7B2F-6BA2-494A-8751-37C9EE0ACF81}"/>
              </a:ext>
            </a:extLst>
          </p:cNvPr>
          <p:cNvPicPr>
            <a:picLocks noChangeAspect="1"/>
          </p:cNvPicPr>
          <p:nvPr/>
        </p:nvPicPr>
        <p:blipFill>
          <a:blip r:embed="rId2"/>
          <a:stretch>
            <a:fillRect/>
          </a:stretch>
        </p:blipFill>
        <p:spPr>
          <a:xfrm>
            <a:off x="847325" y="1562449"/>
            <a:ext cx="7721600" cy="5295551"/>
          </a:xfrm>
          <a:prstGeom prst="rect">
            <a:avLst/>
          </a:prstGeom>
        </p:spPr>
      </p:pic>
      <p:sp>
        <p:nvSpPr>
          <p:cNvPr id="6" name="TextBox 5">
            <a:extLst>
              <a:ext uri="{FF2B5EF4-FFF2-40B4-BE49-F238E27FC236}">
                <a16:creationId xmlns:a16="http://schemas.microsoft.com/office/drawing/2014/main" id="{0346D58E-31FC-422B-B4DC-A1A823EAE73E}"/>
              </a:ext>
            </a:extLst>
          </p:cNvPr>
          <p:cNvSpPr txBox="1"/>
          <p:nvPr/>
        </p:nvSpPr>
        <p:spPr>
          <a:xfrm>
            <a:off x="9293629" y="2534679"/>
            <a:ext cx="2419814" cy="2246769"/>
          </a:xfrm>
          <a:prstGeom prst="rect">
            <a:avLst/>
          </a:prstGeom>
          <a:noFill/>
        </p:spPr>
        <p:txBody>
          <a:bodyPr wrap="square" rtlCol="0">
            <a:spAutoFit/>
          </a:bodyPr>
          <a:lstStyle/>
          <a:p>
            <a:r>
              <a:rPr lang="en-US" sz="2800" dirty="0"/>
              <a:t>Note: It should be  the  smallest tune split I had ever seen in RHIC.</a:t>
            </a:r>
          </a:p>
        </p:txBody>
      </p:sp>
      <p:sp>
        <p:nvSpPr>
          <p:cNvPr id="7" name="Title 1">
            <a:extLst>
              <a:ext uri="{FF2B5EF4-FFF2-40B4-BE49-F238E27FC236}">
                <a16:creationId xmlns:a16="http://schemas.microsoft.com/office/drawing/2014/main" id="{14220E7A-09FC-4C69-BB1E-944C27532EC5}"/>
              </a:ext>
            </a:extLst>
          </p:cNvPr>
          <p:cNvSpPr txBox="1">
            <a:spLocks/>
          </p:cNvSpPr>
          <p:nvPr/>
        </p:nvSpPr>
        <p:spPr>
          <a:xfrm>
            <a:off x="730624" y="25000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rgbClr val="FF0000"/>
                </a:solidFill>
              </a:rPr>
              <a:t>Experiment on July 6, 2021. 4-7pm </a:t>
            </a:r>
            <a:br>
              <a:rPr lang="en-US" dirty="0">
                <a:solidFill>
                  <a:srgbClr val="FF0000"/>
                </a:solidFill>
              </a:rPr>
            </a:br>
            <a:r>
              <a:rPr lang="en-US" dirty="0">
                <a:solidFill>
                  <a:srgbClr val="FF0000"/>
                </a:solidFill>
              </a:rPr>
              <a:t>( cut short by thunderstorm )</a:t>
            </a:r>
          </a:p>
        </p:txBody>
      </p:sp>
    </p:spTree>
    <p:extLst>
      <p:ext uri="{BB962C8B-B14F-4D97-AF65-F5344CB8AC3E}">
        <p14:creationId xmlns:p14="http://schemas.microsoft.com/office/powerpoint/2010/main" val="1294009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96EB41C-2C2A-46A6-8CA4-101F7057A215}"/>
              </a:ext>
            </a:extLst>
          </p:cNvPr>
          <p:cNvPicPr>
            <a:picLocks noChangeAspect="1"/>
          </p:cNvPicPr>
          <p:nvPr/>
        </p:nvPicPr>
        <p:blipFill>
          <a:blip r:embed="rId2"/>
          <a:stretch>
            <a:fillRect/>
          </a:stretch>
        </p:blipFill>
        <p:spPr>
          <a:xfrm>
            <a:off x="436686" y="333690"/>
            <a:ext cx="8522119" cy="5930723"/>
          </a:xfrm>
          <a:prstGeom prst="rect">
            <a:avLst/>
          </a:prstGeom>
        </p:spPr>
      </p:pic>
      <p:sp>
        <p:nvSpPr>
          <p:cNvPr id="5" name="TextBox 4">
            <a:extLst>
              <a:ext uri="{FF2B5EF4-FFF2-40B4-BE49-F238E27FC236}">
                <a16:creationId xmlns:a16="http://schemas.microsoft.com/office/drawing/2014/main" id="{AE324998-E325-4145-8674-E2C28F948121}"/>
              </a:ext>
            </a:extLst>
          </p:cNvPr>
          <p:cNvSpPr txBox="1"/>
          <p:nvPr/>
        </p:nvSpPr>
        <p:spPr>
          <a:xfrm>
            <a:off x="4436327" y="6400408"/>
            <a:ext cx="2542478" cy="400110"/>
          </a:xfrm>
          <a:prstGeom prst="rect">
            <a:avLst/>
          </a:prstGeom>
          <a:noFill/>
        </p:spPr>
        <p:txBody>
          <a:bodyPr wrap="square" rtlCol="0">
            <a:spAutoFit/>
          </a:bodyPr>
          <a:lstStyle/>
          <a:p>
            <a:r>
              <a:rPr lang="en-US" sz="2000" dirty="0"/>
              <a:t>H offset Inj.</a:t>
            </a:r>
          </a:p>
        </p:txBody>
      </p:sp>
      <p:cxnSp>
        <p:nvCxnSpPr>
          <p:cNvPr id="6" name="Straight Arrow Connector 5">
            <a:extLst>
              <a:ext uri="{FF2B5EF4-FFF2-40B4-BE49-F238E27FC236}">
                <a16:creationId xmlns:a16="http://schemas.microsoft.com/office/drawing/2014/main" id="{C63B70E8-5F7C-44ED-AA9F-F4788619B6E6}"/>
              </a:ext>
            </a:extLst>
          </p:cNvPr>
          <p:cNvCxnSpPr/>
          <p:nvPr/>
        </p:nvCxnSpPr>
        <p:spPr>
          <a:xfrm flipV="1">
            <a:off x="4861932" y="5586761"/>
            <a:ext cx="0" cy="813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7E8EBC7D-66CB-40FD-B933-3F3D3080CE12}"/>
              </a:ext>
            </a:extLst>
          </p:cNvPr>
          <p:cNvSpPr txBox="1"/>
          <p:nvPr/>
        </p:nvSpPr>
        <p:spPr>
          <a:xfrm>
            <a:off x="2604655" y="4359564"/>
            <a:ext cx="1246909" cy="646331"/>
          </a:xfrm>
          <a:prstGeom prst="rect">
            <a:avLst/>
          </a:prstGeom>
          <a:noFill/>
        </p:spPr>
        <p:txBody>
          <a:bodyPr wrap="square" rtlCol="0">
            <a:spAutoFit/>
          </a:bodyPr>
          <a:lstStyle/>
          <a:p>
            <a:r>
              <a:rPr lang="en-US" dirty="0"/>
              <a:t>Measure </a:t>
            </a:r>
          </a:p>
          <a:p>
            <a:r>
              <a:rPr lang="en-US" dirty="0" err="1"/>
              <a:t>dQmin</a:t>
            </a:r>
            <a:endParaRPr lang="en-US" dirty="0"/>
          </a:p>
        </p:txBody>
      </p:sp>
      <p:sp>
        <p:nvSpPr>
          <p:cNvPr id="8" name="TextBox 7">
            <a:extLst>
              <a:ext uri="{FF2B5EF4-FFF2-40B4-BE49-F238E27FC236}">
                <a16:creationId xmlns:a16="http://schemas.microsoft.com/office/drawing/2014/main" id="{6B05AFEB-CA94-4315-9D20-890B85F824A3}"/>
              </a:ext>
            </a:extLst>
          </p:cNvPr>
          <p:cNvSpPr txBox="1"/>
          <p:nvPr/>
        </p:nvSpPr>
        <p:spPr>
          <a:xfrm>
            <a:off x="5874327" y="4110243"/>
            <a:ext cx="2022764" cy="369332"/>
          </a:xfrm>
          <a:prstGeom prst="rect">
            <a:avLst/>
          </a:prstGeom>
          <a:noFill/>
        </p:spPr>
        <p:txBody>
          <a:bodyPr wrap="square" rtlCol="0">
            <a:spAutoFit/>
          </a:bodyPr>
          <a:lstStyle/>
          <a:p>
            <a:r>
              <a:rPr lang="en-US" dirty="0"/>
              <a:t>Kicking H plane</a:t>
            </a:r>
          </a:p>
        </p:txBody>
      </p:sp>
      <p:sp>
        <p:nvSpPr>
          <p:cNvPr id="9" name="TextBox 8">
            <a:extLst>
              <a:ext uri="{FF2B5EF4-FFF2-40B4-BE49-F238E27FC236}">
                <a16:creationId xmlns:a16="http://schemas.microsoft.com/office/drawing/2014/main" id="{BA53F33D-E1B7-43CF-B9E2-1FFDBC6803E4}"/>
              </a:ext>
            </a:extLst>
          </p:cNvPr>
          <p:cNvSpPr txBox="1"/>
          <p:nvPr/>
        </p:nvSpPr>
        <p:spPr>
          <a:xfrm>
            <a:off x="9086127" y="2129742"/>
            <a:ext cx="2889106" cy="3108543"/>
          </a:xfrm>
          <a:prstGeom prst="rect">
            <a:avLst/>
          </a:prstGeom>
          <a:noFill/>
        </p:spPr>
        <p:txBody>
          <a:bodyPr wrap="square" rtlCol="0">
            <a:spAutoFit/>
          </a:bodyPr>
          <a:lstStyle/>
          <a:p>
            <a:pPr marL="342900" indent="-342900">
              <a:buAutoNum type="arabicParenR"/>
            </a:pPr>
            <a:r>
              <a:rPr lang="en-US" sz="2800" dirty="0"/>
              <a:t>Maximum H/V emittance ratio obtained: 1.8</a:t>
            </a:r>
          </a:p>
          <a:p>
            <a:r>
              <a:rPr lang="en-US" sz="2800" dirty="0"/>
              <a:t>2) With tunes (0.241, 0.208), vertical emittance basically kept flat. </a:t>
            </a:r>
          </a:p>
        </p:txBody>
      </p:sp>
    </p:spTree>
    <p:extLst>
      <p:ext uri="{BB962C8B-B14F-4D97-AF65-F5344CB8AC3E}">
        <p14:creationId xmlns:p14="http://schemas.microsoft.com/office/powerpoint/2010/main" val="2790577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9D3B-F912-4580-9177-2D402F2E1C57}"/>
              </a:ext>
            </a:extLst>
          </p:cNvPr>
          <p:cNvSpPr>
            <a:spLocks noGrp="1"/>
          </p:cNvSpPr>
          <p:nvPr>
            <p:ph type="title"/>
          </p:nvPr>
        </p:nvSpPr>
        <p:spPr/>
        <p:txBody>
          <a:bodyPr/>
          <a:lstStyle/>
          <a:p>
            <a:r>
              <a:rPr lang="en-US" dirty="0">
                <a:solidFill>
                  <a:srgbClr val="FF0000"/>
                </a:solidFill>
              </a:rPr>
              <a:t>Summary  of experiment</a:t>
            </a:r>
          </a:p>
        </p:txBody>
      </p:sp>
      <p:sp>
        <p:nvSpPr>
          <p:cNvPr id="3" name="Content Placeholder 2">
            <a:extLst>
              <a:ext uri="{FF2B5EF4-FFF2-40B4-BE49-F238E27FC236}">
                <a16:creationId xmlns:a16="http://schemas.microsoft.com/office/drawing/2014/main" id="{455FFBAF-A987-47AD-B537-72286B1017D6}"/>
              </a:ext>
            </a:extLst>
          </p:cNvPr>
          <p:cNvSpPr>
            <a:spLocks noGrp="1"/>
          </p:cNvSpPr>
          <p:nvPr>
            <p:ph idx="1"/>
          </p:nvPr>
        </p:nvSpPr>
        <p:spPr/>
        <p:txBody>
          <a:bodyPr/>
          <a:lstStyle/>
          <a:p>
            <a:r>
              <a:rPr lang="en-US" dirty="0"/>
              <a:t>1) We obtained the smallest </a:t>
            </a:r>
            <a:r>
              <a:rPr lang="en-US" dirty="0" err="1"/>
              <a:t>dQmin</a:t>
            </a:r>
            <a:r>
              <a:rPr lang="en-US" dirty="0"/>
              <a:t> = 0.0003 in RHIC.  Small </a:t>
            </a:r>
            <a:r>
              <a:rPr lang="en-US" dirty="0" err="1"/>
              <a:t>dQmin</a:t>
            </a:r>
            <a:r>
              <a:rPr lang="en-US" dirty="0"/>
              <a:t> means small globe </a:t>
            </a:r>
            <a:r>
              <a:rPr lang="en-US" dirty="0" err="1"/>
              <a:t>betatron</a:t>
            </a:r>
            <a:r>
              <a:rPr lang="en-US" dirty="0"/>
              <a:t> coupling. ( local coupling is still there)</a:t>
            </a:r>
          </a:p>
          <a:p>
            <a:r>
              <a:rPr lang="en-US" dirty="0"/>
              <a:t>2) By  increase horizontal emittance with BBQ, tune meter, and horizontal offset injection, we only obtained 1.8:1 emittance ratio at Au injection.</a:t>
            </a:r>
          </a:p>
          <a:p>
            <a:r>
              <a:rPr lang="en-US" dirty="0"/>
              <a:t>3) </a:t>
            </a:r>
            <a:r>
              <a:rPr lang="en-US" dirty="0">
                <a:solidFill>
                  <a:srgbClr val="0000FF"/>
                </a:solidFill>
              </a:rPr>
              <a:t>Previous experiment and operational data: maximum ratio of 2:1 was demonstrated</a:t>
            </a:r>
            <a:r>
              <a:rPr lang="en-US" dirty="0"/>
              <a:t>,  by staying at 100GeV Au store for almost 2.5 hours ( Christoph, 2019), or only with vertical plane stochastic cooling ( Wolfram, 2016).</a:t>
            </a:r>
          </a:p>
        </p:txBody>
      </p:sp>
    </p:spTree>
    <p:extLst>
      <p:ext uri="{BB962C8B-B14F-4D97-AF65-F5344CB8AC3E}">
        <p14:creationId xmlns:p14="http://schemas.microsoft.com/office/powerpoint/2010/main" val="1584438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DA001C0-CA26-4624-9407-682B1F29DC52}"/>
              </a:ext>
            </a:extLst>
          </p:cNvPr>
          <p:cNvSpPr>
            <a:spLocks noGrp="1"/>
          </p:cNvSpPr>
          <p:nvPr>
            <p:ph type="title"/>
          </p:nvPr>
        </p:nvSpPr>
        <p:spPr>
          <a:xfrm>
            <a:off x="838200" y="365125"/>
            <a:ext cx="10515600" cy="1325563"/>
          </a:xfrm>
        </p:spPr>
        <p:txBody>
          <a:bodyPr/>
          <a:lstStyle/>
          <a:p>
            <a:r>
              <a:rPr lang="en-US" dirty="0">
                <a:solidFill>
                  <a:srgbClr val="FF0000"/>
                </a:solidFill>
              </a:rPr>
              <a:t>Theory: Emittance exchange with coupling</a:t>
            </a:r>
          </a:p>
        </p:txBody>
      </p:sp>
      <p:pic>
        <p:nvPicPr>
          <p:cNvPr id="5" name="Picture 4">
            <a:extLst>
              <a:ext uri="{FF2B5EF4-FFF2-40B4-BE49-F238E27FC236}">
                <a16:creationId xmlns:a16="http://schemas.microsoft.com/office/drawing/2014/main" id="{907ACC82-931E-46D0-AAF4-1ACDF1FB23C0}"/>
              </a:ext>
            </a:extLst>
          </p:cNvPr>
          <p:cNvPicPr>
            <a:picLocks noChangeAspect="1"/>
          </p:cNvPicPr>
          <p:nvPr/>
        </p:nvPicPr>
        <p:blipFill>
          <a:blip r:embed="rId2"/>
          <a:stretch>
            <a:fillRect/>
          </a:stretch>
        </p:blipFill>
        <p:spPr>
          <a:xfrm>
            <a:off x="838200" y="1506654"/>
            <a:ext cx="5339575" cy="2419349"/>
          </a:xfrm>
          <a:prstGeom prst="rect">
            <a:avLst/>
          </a:prstGeom>
        </p:spPr>
      </p:pic>
      <p:pic>
        <p:nvPicPr>
          <p:cNvPr id="7" name="Picture 6">
            <a:extLst>
              <a:ext uri="{FF2B5EF4-FFF2-40B4-BE49-F238E27FC236}">
                <a16:creationId xmlns:a16="http://schemas.microsoft.com/office/drawing/2014/main" id="{D9293AA8-4F03-4214-BF46-9CA4013A7864}"/>
              </a:ext>
            </a:extLst>
          </p:cNvPr>
          <p:cNvPicPr>
            <a:picLocks noChangeAspect="1"/>
          </p:cNvPicPr>
          <p:nvPr/>
        </p:nvPicPr>
        <p:blipFill>
          <a:blip r:embed="rId3"/>
          <a:stretch>
            <a:fillRect/>
          </a:stretch>
        </p:blipFill>
        <p:spPr>
          <a:xfrm>
            <a:off x="6613288" y="1629704"/>
            <a:ext cx="5514975" cy="2173248"/>
          </a:xfrm>
          <a:prstGeom prst="rect">
            <a:avLst/>
          </a:prstGeom>
        </p:spPr>
      </p:pic>
      <p:pic>
        <p:nvPicPr>
          <p:cNvPr id="12" name="Picture 11">
            <a:extLst>
              <a:ext uri="{FF2B5EF4-FFF2-40B4-BE49-F238E27FC236}">
                <a16:creationId xmlns:a16="http://schemas.microsoft.com/office/drawing/2014/main" id="{C6C1E5DB-7A03-459A-A6D7-707ACE7ED12E}"/>
              </a:ext>
            </a:extLst>
          </p:cNvPr>
          <p:cNvPicPr>
            <a:picLocks noChangeAspect="1"/>
          </p:cNvPicPr>
          <p:nvPr/>
        </p:nvPicPr>
        <p:blipFill>
          <a:blip r:embed="rId4"/>
          <a:stretch>
            <a:fillRect/>
          </a:stretch>
        </p:blipFill>
        <p:spPr>
          <a:xfrm>
            <a:off x="916571" y="4341310"/>
            <a:ext cx="5095875" cy="1847850"/>
          </a:xfrm>
          <a:prstGeom prst="rect">
            <a:avLst/>
          </a:prstGeom>
        </p:spPr>
      </p:pic>
      <p:pic>
        <p:nvPicPr>
          <p:cNvPr id="13" name="Picture 12">
            <a:extLst>
              <a:ext uri="{FF2B5EF4-FFF2-40B4-BE49-F238E27FC236}">
                <a16:creationId xmlns:a16="http://schemas.microsoft.com/office/drawing/2014/main" id="{93407C35-4593-40A8-A5E8-0BD8FD73031F}"/>
              </a:ext>
            </a:extLst>
          </p:cNvPr>
          <p:cNvPicPr>
            <a:picLocks noChangeAspect="1"/>
          </p:cNvPicPr>
          <p:nvPr/>
        </p:nvPicPr>
        <p:blipFill>
          <a:blip r:embed="rId5"/>
          <a:stretch>
            <a:fillRect/>
          </a:stretch>
        </p:blipFill>
        <p:spPr>
          <a:xfrm>
            <a:off x="6174371" y="3923891"/>
            <a:ext cx="5623291" cy="2854910"/>
          </a:xfrm>
          <a:prstGeom prst="rect">
            <a:avLst/>
          </a:prstGeom>
        </p:spPr>
      </p:pic>
      <p:sp>
        <p:nvSpPr>
          <p:cNvPr id="14" name="Rectangle 13">
            <a:extLst>
              <a:ext uri="{FF2B5EF4-FFF2-40B4-BE49-F238E27FC236}">
                <a16:creationId xmlns:a16="http://schemas.microsoft.com/office/drawing/2014/main" id="{94B7CD2E-AA79-4ABE-8780-CF538F60933B}"/>
              </a:ext>
            </a:extLst>
          </p:cNvPr>
          <p:cNvSpPr/>
          <p:nvPr/>
        </p:nvSpPr>
        <p:spPr>
          <a:xfrm>
            <a:off x="838200" y="2419109"/>
            <a:ext cx="4000018" cy="158398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0FB548C-DF47-4C10-B882-0D5C45E24E33}"/>
              </a:ext>
            </a:extLst>
          </p:cNvPr>
          <p:cNvSpPr/>
          <p:nvPr/>
        </p:nvSpPr>
        <p:spPr>
          <a:xfrm>
            <a:off x="6613287" y="1954829"/>
            <a:ext cx="4391785" cy="184812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D6E9D2B-F823-4EC6-AB96-E6C39BE2B6A6}"/>
              </a:ext>
            </a:extLst>
          </p:cNvPr>
          <p:cNvSpPr/>
          <p:nvPr/>
        </p:nvSpPr>
        <p:spPr>
          <a:xfrm>
            <a:off x="838200" y="4440344"/>
            <a:ext cx="5257800" cy="194895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Left 19">
            <a:extLst>
              <a:ext uri="{FF2B5EF4-FFF2-40B4-BE49-F238E27FC236}">
                <a16:creationId xmlns:a16="http://schemas.microsoft.com/office/drawing/2014/main" id="{6DC86717-9011-4BEF-B200-93CBC434C1C1}"/>
              </a:ext>
            </a:extLst>
          </p:cNvPr>
          <p:cNvSpPr/>
          <p:nvPr/>
        </p:nvSpPr>
        <p:spPr>
          <a:xfrm>
            <a:off x="6174371" y="5454127"/>
            <a:ext cx="516885" cy="37651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Down 20">
            <a:extLst>
              <a:ext uri="{FF2B5EF4-FFF2-40B4-BE49-F238E27FC236}">
                <a16:creationId xmlns:a16="http://schemas.microsoft.com/office/drawing/2014/main" id="{FD45F5A9-0938-49F2-9935-395D8B7B1DBC}"/>
              </a:ext>
            </a:extLst>
          </p:cNvPr>
          <p:cNvSpPr/>
          <p:nvPr/>
        </p:nvSpPr>
        <p:spPr>
          <a:xfrm>
            <a:off x="2334409" y="2076226"/>
            <a:ext cx="355003" cy="2657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93738494-9A9C-4BF8-AF70-2505F84BB0CE}"/>
              </a:ext>
            </a:extLst>
          </p:cNvPr>
          <p:cNvSpPr txBox="1"/>
          <p:nvPr/>
        </p:nvSpPr>
        <p:spPr>
          <a:xfrm>
            <a:off x="11109467" y="2705570"/>
            <a:ext cx="914401" cy="369332"/>
          </a:xfrm>
          <a:prstGeom prst="rect">
            <a:avLst/>
          </a:prstGeom>
          <a:noFill/>
        </p:spPr>
        <p:txBody>
          <a:bodyPr wrap="square" rtlCol="0">
            <a:spAutoFit/>
          </a:bodyPr>
          <a:lstStyle/>
          <a:p>
            <a:r>
              <a:rPr lang="en-US" dirty="0"/>
              <a:t>Y. Luo</a:t>
            </a:r>
          </a:p>
        </p:txBody>
      </p:sp>
    </p:spTree>
    <p:extLst>
      <p:ext uri="{BB962C8B-B14F-4D97-AF65-F5344CB8AC3E}">
        <p14:creationId xmlns:p14="http://schemas.microsoft.com/office/powerpoint/2010/main" val="403258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807</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Decoupling Test  for EIC</vt:lpstr>
      <vt:lpstr>Introduction</vt:lpstr>
      <vt:lpstr>Experiment Design</vt:lpstr>
      <vt:lpstr>PowerPoint Presentation</vt:lpstr>
      <vt:lpstr>PowerPoint Presentation</vt:lpstr>
      <vt:lpstr>PowerPoint Presentation</vt:lpstr>
      <vt:lpstr>PowerPoint Presentation</vt:lpstr>
      <vt:lpstr>Summary  of experiment</vt:lpstr>
      <vt:lpstr>Theory: Emittance exchange with coupling</vt:lpstr>
      <vt:lpstr>Requirement to maintain 10:1  emittances</vt:lpstr>
      <vt:lpstr>Numerical Simulation for RHIC</vt:lpstr>
      <vt:lpstr>Summary &amp;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Decoupling Test  for EIC</dc:title>
  <dc:creator>Luo, Yun</dc:creator>
  <cp:lastModifiedBy>Luo, Yun</cp:lastModifiedBy>
  <cp:revision>13</cp:revision>
  <dcterms:created xsi:type="dcterms:W3CDTF">2021-10-20T13:24:20Z</dcterms:created>
  <dcterms:modified xsi:type="dcterms:W3CDTF">2021-10-20T15:38:55Z</dcterms:modified>
</cp:coreProperties>
</file>