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1"/>
  </p:notesMasterIdLst>
  <p:sldIdLst>
    <p:sldId id="2099" r:id="rId5"/>
    <p:sldId id="2100" r:id="rId6"/>
    <p:sldId id="284" r:id="rId7"/>
    <p:sldId id="289" r:id="rId8"/>
    <p:sldId id="2101" r:id="rId9"/>
    <p:sldId id="210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519D"/>
    <a:srgbClr val="2440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46"/>
  </p:normalViewPr>
  <p:slideViewPr>
    <p:cSldViewPr snapToGrid="0" snapToObjects="1">
      <p:cViewPr varScale="1">
        <p:scale>
          <a:sx n="153" d="100"/>
          <a:sy n="153" d="100"/>
        </p:scale>
        <p:origin x="156" y="21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92255C-AFDB-4D22-8373-2F4CFC10746D}" type="datetimeFigureOut">
              <a:rPr lang="en-US" smtClean="0"/>
              <a:t>10/19/2021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3E146D-72E3-4D17-8794-005420F3EB37}" type="slidenum">
              <a:rPr lang="en-US" smtClean="0"/>
              <a:t>‹#›</a:t>
            </a:fld>
            <a:endParaRPr lang="en-US" dirty="0"/>
          </a:p>
        </p:txBody>
      </p:sp>
    </p:spTree>
    <p:extLst>
      <p:ext uri="{BB962C8B-B14F-4D97-AF65-F5344CB8AC3E}">
        <p14:creationId xmlns:p14="http://schemas.microsoft.com/office/powerpoint/2010/main" val="95857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p:nvPr>
        </p:nvSpPr>
        <p:spPr>
          <a:xfrm>
            <a:off x="4056185" y="2790092"/>
            <a:ext cx="4741984" cy="1774948"/>
          </a:xfrm>
        </p:spPr>
        <p:txBody>
          <a:bodyPr anchor="b">
            <a:normAutofit/>
          </a:bodyPr>
          <a:lstStyle>
            <a:lvl1pPr algn="r">
              <a:defRPr sz="4400" b="0" i="0">
                <a:solidFill>
                  <a:schemeClr val="bg1"/>
                </a:solidFill>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4056185" y="4642339"/>
            <a:ext cx="4741984" cy="580292"/>
          </a:xfrm>
        </p:spPr>
        <p:txBody>
          <a:bodyPr/>
          <a:lstStyle>
            <a:lvl1pPr marL="0" indent="0" algn="r">
              <a:buNone/>
              <a:defRPr sz="240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3543300" y="6400192"/>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3543300" y="6362006"/>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0519D"/>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3543300" y="6362006"/>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3538538" y="6356351"/>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3543300" y="6356351"/>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3543300" y="6349480"/>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3543300" y="6310311"/>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43300" y="6356351"/>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3543300" y="6330691"/>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3543300" y="6336954"/>
            <a:ext cx="2057400" cy="365125"/>
          </a:xfrm>
        </p:spPr>
        <p:txBody>
          <a:bodyPr/>
          <a:lstStyle>
            <a:lvl1pPr algn="ctr">
              <a:defRPr/>
            </a:lvl1pPr>
          </a:lstStyle>
          <a:p>
            <a:fld id="{893C5830-40F3-F04E-B2E3-10E6672BA8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8548"/>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latin typeface="Arial" charset="0"/>
                <a:ea typeface="Arial" charset="0"/>
                <a:cs typeface="Arial" charset="0"/>
              </a:defRPr>
            </a:lvl1pPr>
          </a:lstStyle>
          <a:p>
            <a:fld id="{C4BE9006-42DF-4C65-9314-FEB6DE8658B3}" type="datetime1">
              <a:rPr lang="en-US" smtClean="0"/>
              <a:t>10/19/2021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6997212" y="6356351"/>
            <a:ext cx="2057400" cy="365125"/>
          </a:xfrm>
          <a:prstGeom prst="rect">
            <a:avLst/>
          </a:prstGeom>
        </p:spPr>
        <p:txBody>
          <a:bodyPr vert="horz" lIns="91440" tIns="45720" rIns="91440" bIns="45720" rtlCol="0" anchor="ctr"/>
          <a:lstStyle>
            <a:lvl1pPr algn="r">
              <a:defRPr sz="1200">
                <a:solidFill>
                  <a:schemeClr val="bg1"/>
                </a:solidFill>
                <a:latin typeface="Arial" charset="0"/>
                <a:ea typeface="Arial" charset="0"/>
                <a:cs typeface="Arial" charset="0"/>
              </a:defRPr>
            </a:lvl1pPr>
          </a:lstStyle>
          <a:p>
            <a:fld id="{893C5830-40F3-F04E-B2E3-10E6672BA8FF}" type="slidenum">
              <a:rPr lang="en-US" smtClean="0"/>
              <a:pPr/>
              <a:t>‹#›</a:t>
            </a:fld>
            <a:endParaRPr lang="en-US" dirty="0"/>
          </a:p>
        </p:txBody>
      </p:sp>
      <p:pic>
        <p:nvPicPr>
          <p:cNvPr id="8" name="Picture 7"/>
          <p:cNvPicPr>
            <a:picLocks noChangeAspect="1"/>
          </p:cNvPicPr>
          <p:nvPr userDrawn="1"/>
        </p:nvPicPr>
        <p:blipFill>
          <a:blip r:embed="rId14"/>
          <a:srcRect/>
          <a:stretch/>
        </p:blipFill>
        <p:spPr>
          <a:xfrm>
            <a:off x="0" y="0"/>
            <a:ext cx="9144000" cy="6858000"/>
          </a:xfrm>
          <a:prstGeom prst="rect">
            <a:avLst/>
          </a:prstGeom>
        </p:spPr>
      </p:pic>
    </p:spTree>
    <p:extLst>
      <p:ext uri="{BB962C8B-B14F-4D97-AF65-F5344CB8AC3E}">
        <p14:creationId xmlns:p14="http://schemas.microsoft.com/office/powerpoint/2010/main" val="10923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rgbClr val="30519D"/>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E9A55-16B9-4AF7-BAE0-ED69A9BD225C}"/>
              </a:ext>
            </a:extLst>
          </p:cNvPr>
          <p:cNvSpPr>
            <a:spLocks noGrp="1"/>
          </p:cNvSpPr>
          <p:nvPr>
            <p:ph type="ctrTitle"/>
          </p:nvPr>
        </p:nvSpPr>
        <p:spPr>
          <a:xfrm>
            <a:off x="1929008" y="1111604"/>
            <a:ext cx="6549748" cy="1774948"/>
          </a:xfrm>
        </p:spPr>
        <p:txBody>
          <a:bodyPr>
            <a:normAutofit/>
          </a:bodyPr>
          <a:lstStyle/>
          <a:p>
            <a:r>
              <a:rPr lang="en-US" dirty="0"/>
              <a:t>Broad band impedance measurement</a:t>
            </a:r>
          </a:p>
        </p:txBody>
      </p:sp>
      <p:sp>
        <p:nvSpPr>
          <p:cNvPr id="3" name="Subtitle 2">
            <a:extLst>
              <a:ext uri="{FF2B5EF4-FFF2-40B4-BE49-F238E27FC236}">
                <a16:creationId xmlns:a16="http://schemas.microsoft.com/office/drawing/2014/main" id="{4052F924-331A-46D6-8730-CDF039997B1F}"/>
              </a:ext>
            </a:extLst>
          </p:cNvPr>
          <p:cNvSpPr>
            <a:spLocks noGrp="1"/>
          </p:cNvSpPr>
          <p:nvPr>
            <p:ph type="subTitle" idx="1"/>
          </p:nvPr>
        </p:nvSpPr>
        <p:spPr>
          <a:xfrm>
            <a:off x="4056185" y="4642339"/>
            <a:ext cx="4741984" cy="1025688"/>
          </a:xfrm>
        </p:spPr>
        <p:txBody>
          <a:bodyPr/>
          <a:lstStyle/>
          <a:p>
            <a:r>
              <a:rPr lang="en-US" dirty="0"/>
              <a:t>Michael </a:t>
            </a:r>
            <a:r>
              <a:rPr lang="en-US" dirty="0" err="1"/>
              <a:t>Blaskiewicz</a:t>
            </a:r>
            <a:endParaRPr lang="en-US" dirty="0"/>
          </a:p>
          <a:p>
            <a:r>
              <a:rPr lang="en-US" dirty="0"/>
              <a:t>RHIC APEX meeting 22 Oct 2021</a:t>
            </a:r>
          </a:p>
        </p:txBody>
      </p:sp>
    </p:spTree>
    <p:extLst>
      <p:ext uri="{BB962C8B-B14F-4D97-AF65-F5344CB8AC3E}">
        <p14:creationId xmlns:p14="http://schemas.microsoft.com/office/powerpoint/2010/main" val="133539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2672F-E9DB-4791-AB1A-A67467264ECB}"/>
              </a:ext>
            </a:extLst>
          </p:cNvPr>
          <p:cNvSpPr>
            <a:spLocks noGrp="1"/>
          </p:cNvSpPr>
          <p:nvPr>
            <p:ph type="title"/>
          </p:nvPr>
        </p:nvSpPr>
        <p:spPr>
          <a:xfrm>
            <a:off x="628650" y="365126"/>
            <a:ext cx="7886700" cy="580589"/>
          </a:xfrm>
        </p:spPr>
        <p:txBody>
          <a:bodyPr>
            <a:normAutofit/>
          </a:bodyPr>
          <a:lstStyle/>
          <a:p>
            <a:r>
              <a:rPr lang="en-US" sz="3200" dirty="0">
                <a:latin typeface="+mn-lt"/>
              </a:rPr>
              <a:t>Outline</a:t>
            </a:r>
          </a:p>
        </p:txBody>
      </p:sp>
      <p:sp>
        <p:nvSpPr>
          <p:cNvPr id="3" name="Content Placeholder 2">
            <a:extLst>
              <a:ext uri="{FF2B5EF4-FFF2-40B4-BE49-F238E27FC236}">
                <a16:creationId xmlns:a16="http://schemas.microsoft.com/office/drawing/2014/main" id="{0C0BB63A-F3CA-48AC-B0E2-6DD6F7729A1B}"/>
              </a:ext>
            </a:extLst>
          </p:cNvPr>
          <p:cNvSpPr>
            <a:spLocks noGrp="1"/>
          </p:cNvSpPr>
          <p:nvPr>
            <p:ph idx="1"/>
          </p:nvPr>
        </p:nvSpPr>
        <p:spPr>
          <a:xfrm>
            <a:off x="628650" y="1164921"/>
            <a:ext cx="7886700" cy="5012042"/>
          </a:xfrm>
        </p:spPr>
        <p:txBody>
          <a:bodyPr>
            <a:normAutofit/>
          </a:bodyPr>
          <a:lstStyle/>
          <a:p>
            <a:r>
              <a:rPr lang="en-US" sz="2400" dirty="0">
                <a:latin typeface="+mn-lt"/>
              </a:rPr>
              <a:t>Why we need these measurements.</a:t>
            </a:r>
          </a:p>
          <a:p>
            <a:r>
              <a:rPr lang="en-US" sz="2400" dirty="0">
                <a:latin typeface="+mn-lt"/>
              </a:rPr>
              <a:t>Previous longitudinal impedance measurements</a:t>
            </a:r>
          </a:p>
          <a:p>
            <a:r>
              <a:rPr lang="en-US" sz="2400" dirty="0">
                <a:latin typeface="+mn-lt"/>
              </a:rPr>
              <a:t>Previous transverse impedance measurements</a:t>
            </a:r>
          </a:p>
          <a:p>
            <a:r>
              <a:rPr lang="en-US" sz="2400" dirty="0">
                <a:latin typeface="+mn-lt"/>
              </a:rPr>
              <a:t>This proposal</a:t>
            </a:r>
          </a:p>
          <a:p>
            <a:pPr marL="0" indent="0">
              <a:buNone/>
            </a:pPr>
            <a:endParaRPr lang="en-US" sz="2400" dirty="0">
              <a:latin typeface="+mn-lt"/>
            </a:endParaRPr>
          </a:p>
          <a:p>
            <a:pPr marL="0" indent="0">
              <a:buNone/>
            </a:pPr>
            <a:r>
              <a:rPr lang="en-US" sz="2400" dirty="0">
                <a:latin typeface="+mn-lt"/>
              </a:rPr>
              <a:t>We need these measurements to help design the EIC. </a:t>
            </a:r>
          </a:p>
          <a:p>
            <a:pPr marL="0" indent="0">
              <a:buNone/>
            </a:pPr>
            <a:r>
              <a:rPr lang="en-US" sz="2400" dirty="0">
                <a:latin typeface="+mn-lt"/>
              </a:rPr>
              <a:t>Both the longitudinal and transverse impedances of RHIC are significantly larger than the design values and the values in the two rings are quite different.</a:t>
            </a:r>
          </a:p>
          <a:p>
            <a:pPr marL="0" indent="0">
              <a:buNone/>
            </a:pPr>
            <a:r>
              <a:rPr lang="en-US" sz="2400" dirty="0">
                <a:latin typeface="+mn-lt"/>
              </a:rPr>
              <a:t>While we plan on doing a careful impedance budget for the EIC we need to make sure we do not miss anything important.</a:t>
            </a:r>
          </a:p>
        </p:txBody>
      </p:sp>
      <p:sp>
        <p:nvSpPr>
          <p:cNvPr id="4" name="Slide Number Placeholder 3">
            <a:extLst>
              <a:ext uri="{FF2B5EF4-FFF2-40B4-BE49-F238E27FC236}">
                <a16:creationId xmlns:a16="http://schemas.microsoft.com/office/drawing/2014/main" id="{B0EB64E6-BA2C-40CF-A5D0-5D99448CB28D}"/>
              </a:ext>
            </a:extLst>
          </p:cNvPr>
          <p:cNvSpPr>
            <a:spLocks noGrp="1"/>
          </p:cNvSpPr>
          <p:nvPr>
            <p:ph type="sldNum" sz="quarter" idx="12"/>
          </p:nvPr>
        </p:nvSpPr>
        <p:spPr/>
        <p:txBody>
          <a:bodyPr/>
          <a:lstStyle/>
          <a:p>
            <a:fld id="{893C5830-40F3-F04E-B2E3-10E6672BA8FF}" type="slidenum">
              <a:rPr lang="en-US" smtClean="0"/>
              <a:pPr/>
              <a:t>2</a:t>
            </a:fld>
            <a:endParaRPr lang="en-US" dirty="0"/>
          </a:p>
        </p:txBody>
      </p:sp>
    </p:spTree>
    <p:extLst>
      <p:ext uri="{BB962C8B-B14F-4D97-AF65-F5344CB8AC3E}">
        <p14:creationId xmlns:p14="http://schemas.microsoft.com/office/powerpoint/2010/main" val="291163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75"/>
            <a:ext cx="7886700" cy="608912"/>
          </a:xfrm>
        </p:spPr>
        <p:txBody>
          <a:bodyPr>
            <a:normAutofit/>
          </a:bodyPr>
          <a:lstStyle/>
          <a:p>
            <a:r>
              <a:rPr lang="en-US" sz="3200" dirty="0">
                <a:latin typeface="+mn-lt"/>
              </a:rPr>
              <a:t>RHIC </a:t>
            </a:r>
            <a:r>
              <a:rPr lang="en-US" sz="3200" dirty="0" err="1">
                <a:latin typeface="+mn-lt"/>
              </a:rPr>
              <a:t>longi</a:t>
            </a:r>
            <a:r>
              <a:rPr lang="en-US" sz="3200" dirty="0">
                <a:latin typeface="+mn-lt"/>
              </a:rPr>
              <a:t> impedance </a:t>
            </a:r>
          </a:p>
        </p:txBody>
      </p:sp>
      <p:sp>
        <p:nvSpPr>
          <p:cNvPr id="4" name="Slide Number Placeholder 3"/>
          <p:cNvSpPr>
            <a:spLocks noGrp="1"/>
          </p:cNvSpPr>
          <p:nvPr>
            <p:ph type="sldNum" sz="quarter" idx="12"/>
          </p:nvPr>
        </p:nvSpPr>
        <p:spPr/>
        <p:txBody>
          <a:bodyPr/>
          <a:lstStyle/>
          <a:p>
            <a:fld id="{893C5830-40F3-F04E-B2E3-10E6672BA8FF}" type="slidenum">
              <a:rPr lang="en-US" smtClean="0"/>
              <a:pPr/>
              <a:t>3</a:t>
            </a:fld>
            <a:endParaRPr lang="en-US"/>
          </a:p>
        </p:txBody>
      </p:sp>
      <p:sp>
        <p:nvSpPr>
          <p:cNvPr id="6" name="Content Placeholder 5"/>
          <p:cNvSpPr>
            <a:spLocks noGrp="1"/>
          </p:cNvSpPr>
          <p:nvPr>
            <p:ph idx="1"/>
          </p:nvPr>
        </p:nvSpPr>
        <p:spPr>
          <a:xfrm>
            <a:off x="3383580" y="499553"/>
            <a:ext cx="5566614" cy="6007833"/>
          </a:xfrm>
        </p:spPr>
        <p:txBody>
          <a:bodyPr>
            <a:normAutofit/>
          </a:bodyPr>
          <a:lstStyle/>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latin typeface="+mn-lt"/>
              </a:rPr>
              <a:t>Larger slopes for low lying modes ascribed                         to collective effects. </a:t>
            </a:r>
          </a:p>
          <a:p>
            <a:pPr marL="0" indent="0">
              <a:buNone/>
            </a:pPr>
            <a:r>
              <a:rPr lang="en-US" sz="2000" dirty="0">
                <a:latin typeface="+mn-lt"/>
              </a:rPr>
              <a:t>For </a:t>
            </a:r>
            <a:r>
              <a:rPr lang="en-US" sz="2000" dirty="0" err="1">
                <a:latin typeface="+mn-lt"/>
              </a:rPr>
              <a:t>longi</a:t>
            </a:r>
            <a:r>
              <a:rPr lang="en-US" sz="2000" dirty="0">
                <a:latin typeface="+mn-lt"/>
              </a:rPr>
              <a:t> measurements see:                                      </a:t>
            </a:r>
            <a:r>
              <a:rPr lang="en-US" altLang="en-US" sz="2000" dirty="0">
                <a:latin typeface="+mn-lt"/>
              </a:rPr>
              <a:t>M. Blaskiewicz, J.M. Brennan, K. Mernick, IPAC2015, p746 (2015). </a:t>
            </a:r>
          </a:p>
          <a:p>
            <a:pPr marL="0" indent="0">
              <a:buFontTx/>
              <a:buNone/>
            </a:pPr>
            <a:endParaRPr lang="en-US" sz="2000" dirty="0"/>
          </a:p>
          <a:p>
            <a:pPr marL="0" indent="0">
              <a:buNone/>
            </a:pPr>
            <a:endParaRPr lang="en-US" sz="2000" dirty="0"/>
          </a:p>
        </p:txBody>
      </p:sp>
      <p:pic>
        <p:nvPicPr>
          <p:cNvPr id="7" name="Content Placeholder 4"/>
          <p:cNvPicPr>
            <a:picLocks noChangeAspect="1"/>
          </p:cNvPicPr>
          <p:nvPr/>
        </p:nvPicPr>
        <p:blipFill>
          <a:blip r:embed="rId2"/>
          <a:stretch>
            <a:fillRect/>
          </a:stretch>
        </p:blipFill>
        <p:spPr>
          <a:xfrm>
            <a:off x="5083609" y="-112734"/>
            <a:ext cx="3562924" cy="3847958"/>
          </a:xfrm>
          <a:prstGeom prst="rect">
            <a:avLst/>
          </a:prstGeom>
        </p:spPr>
      </p:pic>
      <p:pic>
        <p:nvPicPr>
          <p:cNvPr id="8" name="Picture 7"/>
          <p:cNvPicPr>
            <a:picLocks noChangeAspect="1"/>
          </p:cNvPicPr>
          <p:nvPr/>
        </p:nvPicPr>
        <p:blipFill>
          <a:blip r:embed="rId3"/>
          <a:stretch>
            <a:fillRect/>
          </a:stretch>
        </p:blipFill>
        <p:spPr>
          <a:xfrm>
            <a:off x="0" y="3485223"/>
            <a:ext cx="3100476" cy="3372778"/>
          </a:xfrm>
          <a:prstGeom prst="rect">
            <a:avLst/>
          </a:prstGeom>
        </p:spPr>
      </p:pic>
      <p:pic>
        <p:nvPicPr>
          <p:cNvPr id="9" name="Picture 8"/>
          <p:cNvPicPr>
            <a:picLocks noChangeAspect="1"/>
          </p:cNvPicPr>
          <p:nvPr/>
        </p:nvPicPr>
        <p:blipFill>
          <a:blip r:embed="rId4"/>
          <a:stretch>
            <a:fillRect/>
          </a:stretch>
        </p:blipFill>
        <p:spPr>
          <a:xfrm>
            <a:off x="93597" y="628347"/>
            <a:ext cx="3006879" cy="2975228"/>
          </a:xfrm>
          <a:prstGeom prst="rect">
            <a:avLst/>
          </a:prstGeom>
        </p:spPr>
      </p:pic>
    </p:spTree>
    <p:extLst>
      <p:ext uri="{BB962C8B-B14F-4D97-AF65-F5344CB8AC3E}">
        <p14:creationId xmlns:p14="http://schemas.microsoft.com/office/powerpoint/2010/main" val="164414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515"/>
            <a:ext cx="7886700" cy="615146"/>
          </a:xfrm>
        </p:spPr>
        <p:txBody>
          <a:bodyPr>
            <a:normAutofit/>
          </a:bodyPr>
          <a:lstStyle/>
          <a:p>
            <a:r>
              <a:rPr lang="en-US" altLang="en-US" sz="3600" dirty="0"/>
              <a:t>RHIC transverse impedance</a:t>
            </a:r>
            <a:endParaRPr lang="en-US" sz="3600" dirty="0"/>
          </a:p>
        </p:txBody>
      </p:sp>
      <p:sp>
        <p:nvSpPr>
          <p:cNvPr id="3" name="Content Placeholder 2"/>
          <p:cNvSpPr>
            <a:spLocks noGrp="1"/>
          </p:cNvSpPr>
          <p:nvPr>
            <p:ph idx="1"/>
          </p:nvPr>
        </p:nvSpPr>
        <p:spPr>
          <a:xfrm>
            <a:off x="174995" y="677013"/>
            <a:ext cx="8311310" cy="6043856"/>
          </a:xfrm>
        </p:spPr>
        <p:txBody>
          <a:bodyPr>
            <a:normAutofit/>
          </a:bodyPr>
          <a:lstStyle/>
          <a:p>
            <a:r>
              <a:rPr lang="en-US" altLang="en-US" sz="2000" dirty="0">
                <a:latin typeface="+mn-lt"/>
              </a:rPr>
              <a:t>Transverse Measurements in N. </a:t>
            </a:r>
            <a:r>
              <a:rPr lang="en-US" altLang="en-US" sz="2000" dirty="0" err="1">
                <a:latin typeface="+mn-lt"/>
              </a:rPr>
              <a:t>Biancacci</a:t>
            </a:r>
            <a:r>
              <a:rPr lang="en-US" altLang="en-US" sz="2000" dirty="0">
                <a:latin typeface="+mn-lt"/>
              </a:rPr>
              <a:t> et. al. IPAC2014, p1730 (2014).</a:t>
            </a:r>
            <a:endParaRPr lang="en-US" sz="2000" dirty="0">
              <a:latin typeface="+mn-lt"/>
            </a:endParaRPr>
          </a:p>
          <a:p>
            <a:pPr>
              <a:defRPr/>
            </a:pPr>
            <a:r>
              <a:rPr lang="en-US" sz="2000" dirty="0">
                <a:latin typeface="+mn-lt"/>
              </a:rPr>
              <a:t>They found 14M</a:t>
            </a:r>
            <a:r>
              <a:rPr lang="el-GR" sz="2000" dirty="0">
                <a:latin typeface="+mn-lt"/>
              </a:rPr>
              <a:t>Ω</a:t>
            </a:r>
            <a:r>
              <a:rPr lang="en-US" sz="2000" dirty="0">
                <a:latin typeface="+mn-lt"/>
              </a:rPr>
              <a:t>/m  for rigid bunch mode at injection in blue ring, 3 M</a:t>
            </a:r>
            <a:r>
              <a:rPr lang="el-GR" sz="2000" dirty="0">
                <a:latin typeface="+mn-lt"/>
              </a:rPr>
              <a:t>Ω</a:t>
            </a:r>
            <a:r>
              <a:rPr lang="en-US" sz="2000" dirty="0">
                <a:latin typeface="+mn-lt"/>
              </a:rPr>
              <a:t>/m in yellow.</a:t>
            </a:r>
          </a:p>
          <a:p>
            <a:pPr>
              <a:defRPr/>
            </a:pPr>
            <a:r>
              <a:rPr lang="en-US" sz="2000" dirty="0">
                <a:latin typeface="+mn-lt"/>
              </a:rPr>
              <a:t>Beam transfer functions were measured at injection at 250 MHz in blue ring with much help from K. Mernick and the operations crew.</a:t>
            </a:r>
          </a:p>
          <a:p>
            <a:pPr>
              <a:defRPr/>
            </a:pPr>
            <a:r>
              <a:rPr lang="en-US" sz="2000" dirty="0">
                <a:latin typeface="+mn-lt"/>
              </a:rPr>
              <a:t>Data are shown.</a:t>
            </a:r>
          </a:p>
          <a:p>
            <a:pPr marL="0" indent="0">
              <a:lnSpc>
                <a:spcPts val="1400"/>
              </a:lnSpc>
              <a:buNone/>
              <a:defRPr/>
            </a:pPr>
            <a:r>
              <a:rPr lang="en-US" sz="2000" dirty="0">
                <a:latin typeface="+mn-lt"/>
              </a:rPr>
              <a:t>The emittance changed with intensity </a:t>
            </a:r>
          </a:p>
          <a:p>
            <a:pPr marL="0" indent="0">
              <a:lnSpc>
                <a:spcPts val="1400"/>
              </a:lnSpc>
              <a:buNone/>
              <a:defRPr/>
            </a:pPr>
            <a:r>
              <a:rPr lang="en-US" sz="2000" dirty="0">
                <a:latin typeface="+mn-lt"/>
              </a:rPr>
              <a:t>keeping </a:t>
            </a:r>
            <a:r>
              <a:rPr lang="el-GR" sz="2000" dirty="0">
                <a:latin typeface="+mn-lt"/>
              </a:rPr>
              <a:t>Δ</a:t>
            </a:r>
            <a:r>
              <a:rPr lang="en-US" sz="2000" dirty="0" err="1">
                <a:latin typeface="+mn-lt"/>
              </a:rPr>
              <a:t>Q</a:t>
            </a:r>
            <a:r>
              <a:rPr lang="en-US" sz="2000" baseline="-25000" dirty="0" err="1">
                <a:latin typeface="+mn-lt"/>
              </a:rPr>
              <a:t>sc</a:t>
            </a:r>
            <a:r>
              <a:rPr lang="en-US" sz="2000" baseline="-25000" dirty="0">
                <a:latin typeface="+mn-lt"/>
              </a:rPr>
              <a:t>  </a:t>
            </a:r>
            <a:r>
              <a:rPr lang="en-US" sz="2000" dirty="0">
                <a:latin typeface="+mn-lt"/>
              </a:rPr>
              <a:t>fixed, so </a:t>
            </a:r>
            <a:r>
              <a:rPr lang="en-US" sz="2000" dirty="0" err="1">
                <a:latin typeface="+mn-lt"/>
              </a:rPr>
              <a:t>Z</a:t>
            </a:r>
            <a:r>
              <a:rPr lang="en-US" sz="2000" baseline="-25000" dirty="0" err="1">
                <a:latin typeface="+mn-lt"/>
              </a:rPr>
              <a:t>sc</a:t>
            </a:r>
            <a:r>
              <a:rPr lang="en-US" sz="2000" dirty="0">
                <a:latin typeface="+mn-lt"/>
              </a:rPr>
              <a:t>  was varied </a:t>
            </a:r>
          </a:p>
          <a:p>
            <a:pPr marL="0" indent="0">
              <a:lnSpc>
                <a:spcPts val="1400"/>
              </a:lnSpc>
              <a:buNone/>
              <a:defRPr/>
            </a:pPr>
            <a:r>
              <a:rPr lang="en-US" sz="2000" dirty="0">
                <a:latin typeface="+mn-lt"/>
              </a:rPr>
              <a:t>in sims.</a:t>
            </a:r>
          </a:p>
          <a:p>
            <a:pPr marL="0" indent="0">
              <a:lnSpc>
                <a:spcPts val="1400"/>
              </a:lnSpc>
              <a:buNone/>
              <a:defRPr/>
            </a:pPr>
            <a:r>
              <a:rPr lang="en-US" sz="2000" dirty="0">
                <a:latin typeface="+mn-lt"/>
              </a:rPr>
              <a:t>Best fit gave 10 M</a:t>
            </a:r>
            <a:r>
              <a:rPr lang="el-GR" sz="2000" dirty="0">
                <a:latin typeface="+mn-lt"/>
              </a:rPr>
              <a:t>Ω</a:t>
            </a:r>
            <a:r>
              <a:rPr lang="en-US" sz="2000" dirty="0">
                <a:latin typeface="+mn-lt"/>
              </a:rPr>
              <a:t>/m which was </a:t>
            </a:r>
          </a:p>
          <a:p>
            <a:pPr marL="0" indent="0">
              <a:lnSpc>
                <a:spcPts val="1400"/>
              </a:lnSpc>
              <a:buNone/>
              <a:defRPr/>
            </a:pPr>
            <a:r>
              <a:rPr lang="en-US" sz="2000" dirty="0">
                <a:latin typeface="+mn-lt"/>
              </a:rPr>
              <a:t>4 or 5 times bigger than </a:t>
            </a:r>
            <a:r>
              <a:rPr lang="en-US" sz="2000" dirty="0" err="1">
                <a:latin typeface="+mn-lt"/>
              </a:rPr>
              <a:t>Z</a:t>
            </a:r>
            <a:r>
              <a:rPr lang="en-US" sz="2000" baseline="-25000" dirty="0" err="1">
                <a:latin typeface="+mn-lt"/>
              </a:rPr>
              <a:t>sc</a:t>
            </a:r>
            <a:r>
              <a:rPr lang="en-US" sz="2000" dirty="0">
                <a:latin typeface="+mn-lt"/>
              </a:rPr>
              <a:t>= 0 result.</a:t>
            </a:r>
          </a:p>
          <a:p>
            <a:pPr marL="0" indent="0">
              <a:lnSpc>
                <a:spcPts val="1400"/>
              </a:lnSpc>
              <a:buNone/>
              <a:defRPr/>
            </a:pPr>
            <a:r>
              <a:rPr lang="en-US" sz="2000" dirty="0">
                <a:latin typeface="+mn-lt"/>
              </a:rPr>
              <a:t>Variation of amplitude with intensity </a:t>
            </a:r>
          </a:p>
          <a:p>
            <a:pPr marL="0" indent="0">
              <a:lnSpc>
                <a:spcPts val="1400"/>
              </a:lnSpc>
              <a:buNone/>
              <a:defRPr/>
            </a:pPr>
            <a:r>
              <a:rPr lang="en-US" sz="2000" dirty="0">
                <a:latin typeface="+mn-lt"/>
              </a:rPr>
              <a:t>is not understood.</a:t>
            </a:r>
          </a:p>
          <a:p>
            <a:pPr marL="0" indent="0">
              <a:lnSpc>
                <a:spcPts val="1400"/>
              </a:lnSpc>
              <a:buNone/>
              <a:defRPr/>
            </a:pPr>
            <a:r>
              <a:rPr lang="en-US" sz="2000" dirty="0">
                <a:latin typeface="+mn-lt"/>
              </a:rPr>
              <a:t>10 .vs. 14 seems OK. </a:t>
            </a:r>
          </a:p>
          <a:p>
            <a:pPr marL="0" indent="0">
              <a:lnSpc>
                <a:spcPts val="1400"/>
              </a:lnSpc>
              <a:buNone/>
              <a:defRPr/>
            </a:pPr>
            <a:r>
              <a:rPr lang="en-US" sz="2000" dirty="0">
                <a:latin typeface="+mn-lt"/>
              </a:rPr>
              <a:t>For EIC used a resonator </a:t>
            </a:r>
          </a:p>
          <a:p>
            <a:pPr marL="0" indent="0">
              <a:lnSpc>
                <a:spcPts val="1400"/>
              </a:lnSpc>
              <a:buNone/>
              <a:defRPr/>
            </a:pPr>
            <a:r>
              <a:rPr lang="en-US" sz="2000" dirty="0">
                <a:latin typeface="+mn-lt"/>
              </a:rPr>
              <a:t>10MΩ/m, </a:t>
            </a:r>
            <a:r>
              <a:rPr lang="en-US" sz="2000" dirty="0" err="1">
                <a:latin typeface="+mn-lt"/>
              </a:rPr>
              <a:t>f</a:t>
            </a:r>
            <a:r>
              <a:rPr lang="en-US" sz="2000" baseline="-25000" dirty="0" err="1">
                <a:latin typeface="+mn-lt"/>
              </a:rPr>
              <a:t>res</a:t>
            </a:r>
            <a:r>
              <a:rPr lang="en-US" sz="2000" dirty="0">
                <a:latin typeface="+mn-lt"/>
              </a:rPr>
              <a:t>=5GHz, Q=2</a:t>
            </a:r>
          </a:p>
          <a:p>
            <a:pPr marL="0" indent="0">
              <a:buNone/>
              <a:defRPr/>
            </a:pPr>
            <a:r>
              <a:rPr lang="en-US" sz="2400" dirty="0"/>
              <a:t> </a:t>
            </a:r>
          </a:p>
          <a:p>
            <a:pPr marL="0" indent="0">
              <a:buFontTx/>
              <a:buNone/>
              <a:defRPr/>
            </a:pPr>
            <a:endParaRPr lang="en-US" dirty="0"/>
          </a:p>
          <a:p>
            <a:endParaRPr lang="en-US" dirty="0"/>
          </a:p>
        </p:txBody>
      </p:sp>
      <p:sp>
        <p:nvSpPr>
          <p:cNvPr id="4" name="Slide Number Placeholder 3"/>
          <p:cNvSpPr>
            <a:spLocks noGrp="1"/>
          </p:cNvSpPr>
          <p:nvPr>
            <p:ph type="sldNum" sz="quarter" idx="12"/>
          </p:nvPr>
        </p:nvSpPr>
        <p:spPr/>
        <p:txBody>
          <a:bodyPr/>
          <a:lstStyle/>
          <a:p>
            <a:fld id="{893C5830-40F3-F04E-B2E3-10E6672BA8FF}" type="slidenum">
              <a:rPr lang="en-US" smtClean="0"/>
              <a:pPr/>
              <a:t>4</a:t>
            </a:fld>
            <a:endParaRPr lang="en-US"/>
          </a:p>
        </p:txBody>
      </p:sp>
      <p:pic>
        <p:nvPicPr>
          <p:cNvPr id="5"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0650" y="3082785"/>
            <a:ext cx="43053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332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852F1-B05E-4C67-83E1-69F7962526BC}"/>
              </a:ext>
            </a:extLst>
          </p:cNvPr>
          <p:cNvSpPr>
            <a:spLocks noGrp="1"/>
          </p:cNvSpPr>
          <p:nvPr>
            <p:ph type="title"/>
          </p:nvPr>
        </p:nvSpPr>
        <p:spPr>
          <a:xfrm>
            <a:off x="628650" y="365127"/>
            <a:ext cx="7886700" cy="624430"/>
          </a:xfrm>
        </p:spPr>
        <p:txBody>
          <a:bodyPr>
            <a:normAutofit/>
          </a:bodyPr>
          <a:lstStyle/>
          <a:p>
            <a:r>
              <a:rPr lang="en-US" sz="3200" dirty="0">
                <a:latin typeface="+mn-lt"/>
              </a:rPr>
              <a:t>This proposal</a:t>
            </a:r>
          </a:p>
        </p:txBody>
      </p:sp>
      <p:sp>
        <p:nvSpPr>
          <p:cNvPr id="3" name="Content Placeholder 2">
            <a:extLst>
              <a:ext uri="{FF2B5EF4-FFF2-40B4-BE49-F238E27FC236}">
                <a16:creationId xmlns:a16="http://schemas.microsoft.com/office/drawing/2014/main" id="{5338712D-5E7D-4AF1-8CF0-A6E39B585097}"/>
              </a:ext>
            </a:extLst>
          </p:cNvPr>
          <p:cNvSpPr>
            <a:spLocks noGrp="1"/>
          </p:cNvSpPr>
          <p:nvPr>
            <p:ph idx="1"/>
          </p:nvPr>
        </p:nvSpPr>
        <p:spPr>
          <a:xfrm>
            <a:off x="628650" y="1058449"/>
            <a:ext cx="7886700" cy="5118514"/>
          </a:xfrm>
        </p:spPr>
        <p:txBody>
          <a:bodyPr>
            <a:normAutofit/>
          </a:bodyPr>
          <a:lstStyle/>
          <a:p>
            <a:pPr marL="0" indent="0">
              <a:lnSpc>
                <a:spcPct val="100000"/>
              </a:lnSpc>
              <a:buNone/>
            </a:pPr>
            <a:r>
              <a:rPr lang="en-US" sz="2400" dirty="0">
                <a:latin typeface="+mn-lt"/>
              </a:rPr>
              <a:t>Notice that the resonator model has three parameters.</a:t>
            </a:r>
          </a:p>
          <a:p>
            <a:pPr marL="0" indent="0">
              <a:lnSpc>
                <a:spcPct val="100000"/>
              </a:lnSpc>
              <a:buNone/>
            </a:pPr>
            <a:r>
              <a:rPr lang="en-US" sz="2400" dirty="0">
                <a:latin typeface="+mn-lt"/>
              </a:rPr>
              <a:t>All previous measurements have constrained the impedance at low frequency, yielding a single number. </a:t>
            </a:r>
          </a:p>
          <a:p>
            <a:pPr marL="0" indent="0">
              <a:lnSpc>
                <a:spcPct val="100000"/>
              </a:lnSpc>
              <a:buNone/>
            </a:pPr>
            <a:r>
              <a:rPr lang="en-US" sz="2400" dirty="0">
                <a:latin typeface="+mn-lt"/>
              </a:rPr>
              <a:t>Frequency information would be valuable.</a:t>
            </a:r>
          </a:p>
          <a:p>
            <a:pPr marL="0" indent="0">
              <a:lnSpc>
                <a:spcPct val="100000"/>
              </a:lnSpc>
              <a:buNone/>
            </a:pPr>
            <a:r>
              <a:rPr lang="en-US" sz="2400" dirty="0">
                <a:latin typeface="+mn-lt"/>
              </a:rPr>
              <a:t>It is likely that the broad band impedance has a frequency scale of GHz, so variations might be observable over the bandwidth of the stochastic cooling system.</a:t>
            </a:r>
          </a:p>
          <a:p>
            <a:pPr marL="0" indent="0">
              <a:lnSpc>
                <a:spcPct val="100000"/>
              </a:lnSpc>
              <a:buNone/>
            </a:pPr>
            <a:r>
              <a:rPr lang="en-US" sz="2400" dirty="0">
                <a:latin typeface="+mn-lt"/>
              </a:rPr>
              <a:t>Space charge is a big complication, so measurements at high energy are preferred.</a:t>
            </a:r>
          </a:p>
        </p:txBody>
      </p:sp>
      <p:sp>
        <p:nvSpPr>
          <p:cNvPr id="4" name="Slide Number Placeholder 3">
            <a:extLst>
              <a:ext uri="{FF2B5EF4-FFF2-40B4-BE49-F238E27FC236}">
                <a16:creationId xmlns:a16="http://schemas.microsoft.com/office/drawing/2014/main" id="{C73BA92A-3652-497D-AF3D-7AC481A22D6F}"/>
              </a:ext>
            </a:extLst>
          </p:cNvPr>
          <p:cNvSpPr>
            <a:spLocks noGrp="1"/>
          </p:cNvSpPr>
          <p:nvPr>
            <p:ph type="sldNum" sz="quarter" idx="12"/>
          </p:nvPr>
        </p:nvSpPr>
        <p:spPr/>
        <p:txBody>
          <a:bodyPr/>
          <a:lstStyle/>
          <a:p>
            <a:fld id="{893C5830-40F3-F04E-B2E3-10E6672BA8FF}" type="slidenum">
              <a:rPr lang="en-US" smtClean="0"/>
              <a:pPr/>
              <a:t>5</a:t>
            </a:fld>
            <a:endParaRPr lang="en-US" dirty="0"/>
          </a:p>
        </p:txBody>
      </p:sp>
    </p:spTree>
    <p:extLst>
      <p:ext uri="{BB962C8B-B14F-4D97-AF65-F5344CB8AC3E}">
        <p14:creationId xmlns:p14="http://schemas.microsoft.com/office/powerpoint/2010/main" val="3492346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2FBD-51DF-4A4B-B758-AC835BDABCD4}"/>
              </a:ext>
            </a:extLst>
          </p:cNvPr>
          <p:cNvSpPr>
            <a:spLocks noGrp="1"/>
          </p:cNvSpPr>
          <p:nvPr>
            <p:ph type="title"/>
          </p:nvPr>
        </p:nvSpPr>
        <p:spPr>
          <a:xfrm>
            <a:off x="386349" y="53074"/>
            <a:ext cx="7886700" cy="580589"/>
          </a:xfrm>
        </p:spPr>
        <p:txBody>
          <a:bodyPr>
            <a:normAutofit/>
          </a:bodyPr>
          <a:lstStyle/>
          <a:p>
            <a:r>
              <a:rPr lang="en-US" sz="3200" dirty="0">
                <a:latin typeface="+mn-lt"/>
              </a:rPr>
              <a:t>Specifics</a:t>
            </a:r>
          </a:p>
        </p:txBody>
      </p:sp>
      <p:sp>
        <p:nvSpPr>
          <p:cNvPr id="3" name="Content Placeholder 2">
            <a:extLst>
              <a:ext uri="{FF2B5EF4-FFF2-40B4-BE49-F238E27FC236}">
                <a16:creationId xmlns:a16="http://schemas.microsoft.com/office/drawing/2014/main" id="{5A2B4DB3-9288-417D-894B-0C01C4B710EE}"/>
              </a:ext>
            </a:extLst>
          </p:cNvPr>
          <p:cNvSpPr>
            <a:spLocks noGrp="1"/>
          </p:cNvSpPr>
          <p:nvPr>
            <p:ph idx="1"/>
          </p:nvPr>
        </p:nvSpPr>
        <p:spPr>
          <a:xfrm>
            <a:off x="144049" y="569934"/>
            <a:ext cx="8818324" cy="5607029"/>
          </a:xfrm>
        </p:spPr>
        <p:txBody>
          <a:bodyPr>
            <a:normAutofit/>
          </a:bodyPr>
          <a:lstStyle/>
          <a:p>
            <a:pPr marL="0" indent="0">
              <a:buNone/>
            </a:pPr>
            <a:r>
              <a:rPr lang="en-US" sz="2000" dirty="0">
                <a:latin typeface="+mn-lt"/>
              </a:rPr>
              <a:t>Use Gold or similar heavy ion so stochastic cooling is set up.</a:t>
            </a:r>
          </a:p>
          <a:p>
            <a:pPr marL="0" indent="0">
              <a:buNone/>
            </a:pPr>
            <a:r>
              <a:rPr lang="en-US" sz="2000" dirty="0">
                <a:latin typeface="+mn-lt"/>
              </a:rPr>
              <a:t>Fill RHIC with 4 or 5 adjacent bunch trains of different intensity. </a:t>
            </a:r>
          </a:p>
          <a:p>
            <a:pPr marL="0" indent="0">
              <a:buNone/>
            </a:pPr>
            <a:r>
              <a:rPr lang="en-US" sz="2000" dirty="0">
                <a:latin typeface="+mn-lt"/>
              </a:rPr>
              <a:t>Accelerate to top energy, probably </a:t>
            </a:r>
            <a:r>
              <a:rPr lang="en-US" sz="2000" dirty="0" err="1">
                <a:latin typeface="+mn-lt"/>
              </a:rPr>
              <a:t>rebucket</a:t>
            </a:r>
            <a:r>
              <a:rPr lang="en-US" sz="2000" dirty="0">
                <a:latin typeface="+mn-lt"/>
              </a:rPr>
              <a:t>. This might require work on the beam feedback systems.</a:t>
            </a:r>
          </a:p>
          <a:p>
            <a:pPr marL="0" indent="0">
              <a:buNone/>
            </a:pPr>
            <a:r>
              <a:rPr lang="en-US" sz="2000" dirty="0">
                <a:latin typeface="+mn-lt"/>
              </a:rPr>
              <a:t>Gate the stochastic cooling pickup/kicker to each train.</a:t>
            </a:r>
          </a:p>
          <a:p>
            <a:pPr marL="0" indent="0">
              <a:buNone/>
            </a:pPr>
            <a:r>
              <a:rPr lang="en-US" sz="2000" dirty="0">
                <a:latin typeface="+mn-lt"/>
              </a:rPr>
              <a:t>Measure open loop beam transfer functions with the least upstream filtering possible. However, without SC we have limited time to work so doing measurements over short intervals with cooling nominally on is attractive.</a:t>
            </a:r>
          </a:p>
          <a:p>
            <a:pPr marL="0" indent="0">
              <a:buNone/>
            </a:pPr>
            <a:r>
              <a:rPr lang="en-US" sz="2000" dirty="0">
                <a:latin typeface="+mn-lt"/>
              </a:rPr>
              <a:t>There are 16*6=96 cavities, each with its own BTF.  This is a lot.</a:t>
            </a:r>
          </a:p>
          <a:p>
            <a:pPr marL="0" indent="0">
              <a:buNone/>
            </a:pPr>
            <a:r>
              <a:rPr lang="en-US" sz="2000" dirty="0">
                <a:latin typeface="+mn-lt"/>
              </a:rPr>
              <a:t>I need to work with K. </a:t>
            </a:r>
            <a:r>
              <a:rPr lang="en-US" sz="2000" dirty="0" err="1">
                <a:latin typeface="+mn-lt"/>
              </a:rPr>
              <a:t>Mernick</a:t>
            </a:r>
            <a:r>
              <a:rPr lang="en-US" sz="2000" dirty="0">
                <a:latin typeface="+mn-lt"/>
              </a:rPr>
              <a:t> to find out how much surgery is required on the stochastic cooling system to do this and find a compromise that makes it reasonable. </a:t>
            </a:r>
          </a:p>
          <a:p>
            <a:pPr marL="0" indent="0">
              <a:buNone/>
            </a:pPr>
            <a:r>
              <a:rPr lang="en-US" sz="2000" dirty="0">
                <a:latin typeface="+mn-lt"/>
              </a:rPr>
              <a:t>The other theorists and I need to do some estimates of the signals  we expect before using any beam time. </a:t>
            </a:r>
          </a:p>
          <a:p>
            <a:pPr marL="0" indent="0">
              <a:buNone/>
            </a:pPr>
            <a:r>
              <a:rPr lang="en-US" sz="2000" dirty="0">
                <a:latin typeface="+mn-lt"/>
              </a:rPr>
              <a:t>I suspect the experiment will take a few shifts.</a:t>
            </a:r>
          </a:p>
          <a:p>
            <a:pPr marL="0" indent="0">
              <a:buNone/>
            </a:pPr>
            <a:endParaRPr lang="en-US" sz="2400" dirty="0">
              <a:latin typeface="+mn-lt"/>
            </a:endParaRPr>
          </a:p>
          <a:p>
            <a:pPr marL="0" indent="0">
              <a:buNone/>
            </a:pPr>
            <a:endParaRPr lang="en-US" sz="2400" dirty="0">
              <a:latin typeface="+mn-lt"/>
            </a:endParaRPr>
          </a:p>
        </p:txBody>
      </p:sp>
      <p:sp>
        <p:nvSpPr>
          <p:cNvPr id="4" name="Slide Number Placeholder 3">
            <a:extLst>
              <a:ext uri="{FF2B5EF4-FFF2-40B4-BE49-F238E27FC236}">
                <a16:creationId xmlns:a16="http://schemas.microsoft.com/office/drawing/2014/main" id="{BCFD3865-4592-4AF3-A126-F6841621B972}"/>
              </a:ext>
            </a:extLst>
          </p:cNvPr>
          <p:cNvSpPr>
            <a:spLocks noGrp="1"/>
          </p:cNvSpPr>
          <p:nvPr>
            <p:ph type="sldNum" sz="quarter" idx="12"/>
          </p:nvPr>
        </p:nvSpPr>
        <p:spPr/>
        <p:txBody>
          <a:bodyPr/>
          <a:lstStyle/>
          <a:p>
            <a:fld id="{893C5830-40F3-F04E-B2E3-10E6672BA8FF}" type="slidenum">
              <a:rPr lang="en-US" smtClean="0"/>
              <a:pPr/>
              <a:t>6</a:t>
            </a:fld>
            <a:endParaRPr lang="en-US" dirty="0"/>
          </a:p>
        </p:txBody>
      </p:sp>
    </p:spTree>
    <p:extLst>
      <p:ext uri="{BB962C8B-B14F-4D97-AF65-F5344CB8AC3E}">
        <p14:creationId xmlns:p14="http://schemas.microsoft.com/office/powerpoint/2010/main" val="7197862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42B07A94-C122-AF4A-B776-B6531AAFD1CE}" vid="{8277ED95-9917-D646-A591-4F3A7464B7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499330D76B4642A0E7B53F4A469F55" ma:contentTypeVersion="4" ma:contentTypeDescription="Create a new document." ma:contentTypeScope="" ma:versionID="0a505f3872db3378c6f17715516d6a7a">
  <xsd:schema xmlns:xsd="http://www.w3.org/2001/XMLSchema" xmlns:xs="http://www.w3.org/2001/XMLSchema" xmlns:p="http://schemas.microsoft.com/office/2006/metadata/properties" xmlns:ns2="9e4a43c1-b2a9-408a-8cac-448eda25f0f3" xmlns:ns3="dd7425a4-fa23-406d-b478-3c2992d2d4ba" targetNamespace="http://schemas.microsoft.com/office/2006/metadata/properties" ma:root="true" ma:fieldsID="99bb50b59841c63bd5cf07e832f74f6d" ns2:_="" ns3:_="">
    <xsd:import namespace="9e4a43c1-b2a9-408a-8cac-448eda25f0f3"/>
    <xsd:import namespace="dd7425a4-fa23-406d-b478-3c2992d2d4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4a43c1-b2a9-408a-8cac-448eda25f0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7425a4-fa23-406d-b478-3c2992d2d4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BE1C32-E9FB-4546-8A97-5A6C142FF51B}">
  <ds:schemaRefs>
    <ds:schemaRef ds:uri="http://purl.org/dc/elements/1.1/"/>
    <ds:schemaRef ds:uri="http://schemas.microsoft.com/office/2006/metadata/properties"/>
    <ds:schemaRef ds:uri="9e4a43c1-b2a9-408a-8cac-448eda25f0f3"/>
    <ds:schemaRef ds:uri="http://purl.org/dc/terms/"/>
    <ds:schemaRef ds:uri="dd7425a4-fa23-406d-b478-3c2992d2d4ba"/>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F0D9E7D-B6F2-43DF-BDEA-D732F3B705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4a43c1-b2a9-408a-8cac-448eda25f0f3"/>
    <ds:schemaRef ds:uri="dd7425a4-fa23-406d-b478-3c2992d2d4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2265F2-8425-47D4-B883-E86218C529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EIC-template</Template>
  <TotalTime>15013</TotalTime>
  <Words>526</Words>
  <Application>Microsoft Office PowerPoint</Application>
  <PresentationFormat>On-screen Show (4:3)</PresentationFormat>
  <Paragraphs>60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Broad band impedance measurement</vt:lpstr>
      <vt:lpstr>Outline</vt:lpstr>
      <vt:lpstr>RHIC longi impedance </vt:lpstr>
      <vt:lpstr>RHIC transverse impedance</vt:lpstr>
      <vt:lpstr>This proposal</vt:lpstr>
      <vt:lpstr>Specifics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EIC Accelerator Overview</dc:title>
  <dc:creator>Montag, Christoph</dc:creator>
  <cp:lastModifiedBy>Elizabeth Johnson</cp:lastModifiedBy>
  <cp:revision>142</cp:revision>
  <dcterms:created xsi:type="dcterms:W3CDTF">2020-08-10T17:03:55Z</dcterms:created>
  <dcterms:modified xsi:type="dcterms:W3CDTF">2021-10-19T14:38:29Z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0x010100E6499330D76B4642A0E7B53F4A469F55</vt:lpwstr>
  </property>
</Properties>
</file>