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355" r:id="rId7"/>
    <p:sldId id="356" r:id="rId8"/>
    <p:sldId id="2380" r:id="rId9"/>
    <p:sldId id="2327" r:id="rId10"/>
    <p:sldId id="2385" r:id="rId11"/>
    <p:sldId id="2384" r:id="rId12"/>
    <p:sldId id="2387" r:id="rId13"/>
    <p:sldId id="2388" r:id="rId14"/>
    <p:sldId id="2386" r:id="rId15"/>
    <p:sldId id="2389" r:id="rId16"/>
    <p:sldId id="23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E147E1"/>
    <a:srgbClr val="CC00CC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48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Kevin S" userId="b0fefe04-5b9b-4aa3-bd02-55e0ab796805" providerId="ADAL" clId="{D1862EA0-821E-404B-A49F-470B484354F0}"/>
    <pc:docChg chg="modSld sldOrd">
      <pc:chgData name="Smith, Kevin S" userId="b0fefe04-5b9b-4aa3-bd02-55e0ab796805" providerId="ADAL" clId="{D1862EA0-821E-404B-A49F-470B484354F0}" dt="2021-11-09T20:35:54.059" v="12"/>
      <pc:docMkLst>
        <pc:docMk/>
      </pc:docMkLst>
      <pc:sldChg chg="modSp mod ord">
        <pc:chgData name="Smith, Kevin S" userId="b0fefe04-5b9b-4aa3-bd02-55e0ab796805" providerId="ADAL" clId="{D1862EA0-821E-404B-A49F-470B484354F0}" dt="2021-11-09T20:35:54.059" v="12"/>
        <pc:sldMkLst>
          <pc:docMk/>
          <pc:sldMk cId="2934865345" sldId="2386"/>
        </pc:sldMkLst>
        <pc:graphicFrameChg chg="modGraphic">
          <ac:chgData name="Smith, Kevin S" userId="b0fefe04-5b9b-4aa3-bd02-55e0ab796805" providerId="ADAL" clId="{D1862EA0-821E-404B-A49F-470B484354F0}" dt="2021-11-09T19:14:40.877" v="1" actId="20577"/>
          <ac:graphicFrameMkLst>
            <pc:docMk/>
            <pc:sldMk cId="2934865345" sldId="2386"/>
            <ac:graphicFrameMk id="9" creationId="{14B0902C-A9DE-485B-9E7F-1CE527C12FE0}"/>
          </ac:graphicFrameMkLst>
        </pc:graphicFrameChg>
      </pc:sldChg>
      <pc:sldChg chg="addSp modSp mod">
        <pc:chgData name="Smith, Kevin S" userId="b0fefe04-5b9b-4aa3-bd02-55e0ab796805" providerId="ADAL" clId="{D1862EA0-821E-404B-A49F-470B484354F0}" dt="2021-11-09T20:34:40.008" v="10" actId="20577"/>
        <pc:sldMkLst>
          <pc:docMk/>
          <pc:sldMk cId="3280074702" sldId="2387"/>
        </pc:sldMkLst>
        <pc:spChg chg="add mod">
          <ac:chgData name="Smith, Kevin S" userId="b0fefe04-5b9b-4aa3-bd02-55e0ab796805" providerId="ADAL" clId="{D1862EA0-821E-404B-A49F-470B484354F0}" dt="2021-11-09T20:34:40.008" v="10" actId="20577"/>
          <ac:spMkLst>
            <pc:docMk/>
            <pc:sldMk cId="3280074702" sldId="2387"/>
            <ac:spMk id="21" creationId="{2BEE4F12-045F-4B17-A620-9B6B5355C905}"/>
          </ac:spMkLst>
        </pc:spChg>
        <pc:cxnChg chg="add mod">
          <ac:chgData name="Smith, Kevin S" userId="b0fefe04-5b9b-4aa3-bd02-55e0ab796805" providerId="ADAL" clId="{D1862EA0-821E-404B-A49F-470B484354F0}" dt="2021-11-09T20:34:27.810" v="3" actId="14100"/>
          <ac:cxnSpMkLst>
            <pc:docMk/>
            <pc:sldMk cId="3280074702" sldId="2387"/>
            <ac:cxnSpMk id="20" creationId="{C8AAEBE3-0F34-48B9-91F7-454ABE9F284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2021-11-09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146D-72E3-4D17-8794-005420F3E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146D-72E3-4D17-8794-005420F3EB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6665" y="2790092"/>
            <a:ext cx="582150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43" y="4642339"/>
            <a:ext cx="5289726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,Title</a:t>
            </a:r>
          </a:p>
          <a:p>
            <a:r>
              <a:rPr lang="en-US"/>
              <a:t>Event</a:t>
            </a:r>
          </a:p>
          <a:p>
            <a:r>
              <a:rPr lang="en-US"/>
              <a:t>Dates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19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8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8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3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56353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43300" y="634948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10313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3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0693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69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2021-11-09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44" y="1654054"/>
            <a:ext cx="8949333" cy="136305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EIC ESR and HSR RF Challenges and Possible Reverse Phasing Experiment</a:t>
            </a:r>
            <a:br>
              <a:rPr lang="en-US" dirty="0"/>
            </a:b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6864" y="3429000"/>
            <a:ext cx="5230906" cy="1980560"/>
          </a:xfrm>
        </p:spPr>
        <p:txBody>
          <a:bodyPr>
            <a:normAutofit/>
          </a:bodyPr>
          <a:lstStyle/>
          <a:p>
            <a:r>
              <a:rPr lang="en-US" dirty="0"/>
              <a:t>Kevin S. Smith</a:t>
            </a:r>
          </a:p>
          <a:p>
            <a:pPr>
              <a:spcBef>
                <a:spcPts val="1800"/>
              </a:spcBef>
            </a:pPr>
            <a:r>
              <a:rPr lang="en-US" dirty="0"/>
              <a:t> APEX Workshop 2021</a:t>
            </a:r>
          </a:p>
          <a:p>
            <a:r>
              <a:rPr lang="en-US" sz="1400" dirty="0"/>
              <a:t>November 9, 2021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34621-6DA7-4607-BA1A-9828FB8D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876300"/>
            <a:ext cx="6419850" cy="5105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8D6036-1379-4086-A4DE-8EA90AD7A2DC}"/>
              </a:ext>
            </a:extLst>
          </p:cNvPr>
          <p:cNvSpPr txBox="1"/>
          <p:nvPr/>
        </p:nvSpPr>
        <p:spPr>
          <a:xfrm>
            <a:off x="812531" y="314133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20557-C065-431C-916A-F6D3088EB4F8}"/>
              </a:ext>
            </a:extLst>
          </p:cNvPr>
          <p:cNvSpPr txBox="1"/>
          <p:nvPr/>
        </p:nvSpPr>
        <p:spPr>
          <a:xfrm>
            <a:off x="4128095" y="6017730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Degrees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AB215-B586-4381-AC59-513ABB1AADE3}"/>
              </a:ext>
            </a:extLst>
          </p:cNvPr>
          <p:cNvSpPr txBox="1"/>
          <p:nvPr/>
        </p:nvSpPr>
        <p:spPr>
          <a:xfrm>
            <a:off x="5285008" y="1039365"/>
            <a:ext cx="231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147E1"/>
                </a:solidFill>
              </a:rPr>
              <a:t>Magenta = Vector Sum</a:t>
            </a:r>
          </a:p>
          <a:p>
            <a:r>
              <a:rPr lang="en-US">
                <a:solidFill>
                  <a:srgbClr val="E147E1"/>
                </a:solidFill>
              </a:rPr>
              <a:t>Y-Axis = </a:t>
            </a:r>
            <a:r>
              <a:rPr lang="en-US" err="1">
                <a:solidFill>
                  <a:srgbClr val="E147E1"/>
                </a:solidFill>
              </a:rPr>
              <a:t>V</a:t>
            </a:r>
            <a:r>
              <a:rPr lang="en-US" baseline="-25000" err="1">
                <a:solidFill>
                  <a:srgbClr val="E147E1"/>
                </a:solidFill>
              </a:rPr>
              <a:t>tot</a:t>
            </a:r>
            <a:endParaRPr lang="en-US" baseline="-25000">
              <a:solidFill>
                <a:srgbClr val="E147E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4EF4A-D7F8-4347-9CF9-0FA4DE9F1BA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362075" y="2469039"/>
            <a:ext cx="332872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7BDFD1-76B6-4875-B6A2-F1576AC228A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362075" y="1501030"/>
            <a:ext cx="332872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591826-05F7-41C8-B4EB-C1BE8B7D9ED4}"/>
              </a:ext>
            </a:extLst>
          </p:cNvPr>
          <p:cNvSpPr txBox="1"/>
          <p:nvPr/>
        </p:nvSpPr>
        <p:spPr>
          <a:xfrm>
            <a:off x="504148" y="228437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0.8 MV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EB075-BAD2-40DF-9B7B-EB3E7AC73B1F}"/>
              </a:ext>
            </a:extLst>
          </p:cNvPr>
          <p:cNvSpPr txBox="1"/>
          <p:nvPr/>
        </p:nvSpPr>
        <p:spPr>
          <a:xfrm>
            <a:off x="504148" y="131636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1.6 MV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1CDA6C-445C-4126-82FE-63486102D738}"/>
              </a:ext>
            </a:extLst>
          </p:cNvPr>
          <p:cNvCxnSpPr>
            <a:cxnSpLocks/>
          </p:cNvCxnSpPr>
          <p:nvPr/>
        </p:nvCxnSpPr>
        <p:spPr>
          <a:xfrm flipV="1">
            <a:off x="4690800" y="1047040"/>
            <a:ext cx="0" cy="461936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230E2C-2B67-4E07-AA99-6CB8C1EFF368}"/>
              </a:ext>
            </a:extLst>
          </p:cNvPr>
          <p:cNvSpPr txBox="1"/>
          <p:nvPr/>
        </p:nvSpPr>
        <p:spPr>
          <a:xfrm>
            <a:off x="5117090" y="3348950"/>
            <a:ext cx="235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= Focusing Family</a:t>
            </a:r>
          </a:p>
          <a:p>
            <a:r>
              <a:rPr lang="en-US" dirty="0">
                <a:solidFill>
                  <a:srgbClr val="0070C0"/>
                </a:solidFill>
              </a:rPr>
              <a:t>Y-Axis = V</a:t>
            </a:r>
            <a:r>
              <a:rPr lang="en-US" baseline="-25000" dirty="0">
                <a:solidFill>
                  <a:srgbClr val="0070C0"/>
                </a:solidFill>
              </a:rPr>
              <a:t>F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60F6F3-58B2-4B5B-8A31-2A74E96F91B4}"/>
              </a:ext>
            </a:extLst>
          </p:cNvPr>
          <p:cNvSpPr txBox="1"/>
          <p:nvPr/>
        </p:nvSpPr>
        <p:spPr>
          <a:xfrm>
            <a:off x="1969942" y="3339819"/>
            <a:ext cx="247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= Defocusing Family</a:t>
            </a:r>
          </a:p>
          <a:p>
            <a:r>
              <a:rPr lang="en-US" dirty="0">
                <a:solidFill>
                  <a:srgbClr val="FF0000"/>
                </a:solidFill>
              </a:rPr>
              <a:t>Y-Axis = V</a:t>
            </a:r>
            <a:r>
              <a:rPr lang="en-US" baseline="-25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6D1093C-57C8-44EC-8B83-6108087B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Does Reverse Phasing Look Like? (Zoom)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4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 GeV and 5 GeV Detuning (Std and RP)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4B0902C-A9DE-485B-9E7F-1CE527C12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65779"/>
              </p:ext>
            </p:extLst>
          </p:nvPr>
        </p:nvGraphicFramePr>
        <p:xfrm>
          <a:off x="404883" y="787384"/>
          <a:ext cx="823415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830">
                  <a:extLst>
                    <a:ext uri="{9D8B030D-6E8A-4147-A177-3AD203B41FA5}">
                      <a16:colId xmlns:a16="http://schemas.microsoft.com/office/drawing/2014/main" val="3439775917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3042717642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2281572096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242762482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332636374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GeV (Std)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GeV (Std)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GeV (RP)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0369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</a:t>
                      </a:r>
                      <a:r>
                        <a:rPr lang="en-US" baseline="-25000" err="1"/>
                        <a:t>beam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6078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</a:t>
                      </a:r>
                      <a:r>
                        <a:rPr lang="en-US" baseline="-25000" err="1"/>
                        <a:t>beam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7761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Bucket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1E-3 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7848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# Cavities 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7675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V</a:t>
                      </a:r>
                      <a:r>
                        <a:rPr lang="en-US" baseline="-25000" err="1"/>
                        <a:t>sync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0564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V</a:t>
                      </a:r>
                      <a:r>
                        <a:rPr lang="en-US" baseline="-25000" err="1"/>
                        <a:t>total</a:t>
                      </a:r>
                      <a:r>
                        <a:rPr lang="en-US" baseline="-25000"/>
                        <a:t> </a:t>
                      </a:r>
                      <a:r>
                        <a:rPr lang="en-US" baseline="0"/>
                        <a:t>[</a:t>
                      </a:r>
                      <a:r>
                        <a:rPr lang="en-US" baseline="0" err="1"/>
                        <a:t>V</a:t>
                      </a:r>
                      <a:r>
                        <a:rPr lang="en-US" baseline="-25000" err="1"/>
                        <a:t>cav</a:t>
                      </a:r>
                      <a:r>
                        <a:rPr lang="en-US" baseline="0"/>
                        <a:t>]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64.5 [3.70]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4.6 [0.27]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37.5 [4.17]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4871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φ</a:t>
                      </a:r>
                      <a:r>
                        <a:rPr lang="en-US" baseline="-2500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178.7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328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</a:t>
                      </a:r>
                      <a:r>
                        <a:rPr lang="en-US" baseline="-25000" err="1"/>
                        <a:t>beam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5830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Detuning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 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-216.0 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-14.9 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8657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# Cavities (D)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83205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V</a:t>
                      </a:r>
                      <a:r>
                        <a:rPr lang="en-US" baseline="-25000" err="1"/>
                        <a:t>sync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0230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V</a:t>
                      </a:r>
                      <a:r>
                        <a:rPr lang="en-US" baseline="-25000" err="1"/>
                        <a:t>total</a:t>
                      </a:r>
                      <a:r>
                        <a:rPr lang="en-US" baseline="-25000"/>
                        <a:t> </a:t>
                      </a:r>
                      <a:r>
                        <a:rPr lang="en-US" baseline="0"/>
                        <a:t>[</a:t>
                      </a:r>
                      <a:r>
                        <a:rPr lang="en-US" baseline="0" err="1"/>
                        <a:t>V</a:t>
                      </a:r>
                      <a:r>
                        <a:rPr lang="en-US" baseline="-25000" err="1"/>
                        <a:t>cav</a:t>
                      </a:r>
                      <a:r>
                        <a:rPr lang="en-US" baseline="0"/>
                        <a:t>]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33.2 [4.15]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1695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φ</a:t>
                      </a:r>
                      <a:r>
                        <a:rPr lang="en-US" baseline="-2500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0072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</a:t>
                      </a:r>
                      <a:r>
                        <a:rPr lang="en-US" baseline="-25000" err="1"/>
                        <a:t>beam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4318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Detuning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+15.0 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07301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4E228A1-E95F-4420-A5DB-911A370C32FF}"/>
              </a:ext>
            </a:extLst>
          </p:cNvPr>
          <p:cNvSpPr/>
          <p:nvPr/>
        </p:nvSpPr>
        <p:spPr>
          <a:xfrm>
            <a:off x="404883" y="2242800"/>
            <a:ext cx="8234150" cy="216720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D517E-B2D6-4B71-9FB1-1CC34A8EA603}"/>
              </a:ext>
            </a:extLst>
          </p:cNvPr>
          <p:cNvSpPr/>
          <p:nvPr/>
        </p:nvSpPr>
        <p:spPr>
          <a:xfrm>
            <a:off x="404883" y="4449516"/>
            <a:ext cx="8234150" cy="2199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E81F12-41F6-46FF-84F7-B4198AB603C1}"/>
              </a:ext>
            </a:extLst>
          </p:cNvPr>
          <p:cNvSpPr/>
          <p:nvPr/>
        </p:nvSpPr>
        <p:spPr>
          <a:xfrm>
            <a:off x="5328356" y="4113790"/>
            <a:ext cx="3310677" cy="29621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5FAAED-D0BC-4234-A0A2-390A4872CB36}"/>
              </a:ext>
            </a:extLst>
          </p:cNvPr>
          <p:cNvSpPr/>
          <p:nvPr/>
        </p:nvSpPr>
        <p:spPr>
          <a:xfrm>
            <a:off x="6993467" y="6322492"/>
            <a:ext cx="1645565" cy="29621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ESR 10 GeV Transient Beam Loading (Std and RP)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6413B-5888-47FA-B64F-6464D981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03" y="1044222"/>
            <a:ext cx="6374308" cy="5090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AE35B-5246-41FC-B223-86D2761D05A2}"/>
              </a:ext>
            </a:extLst>
          </p:cNvPr>
          <p:cNvSpPr txBox="1"/>
          <p:nvPr/>
        </p:nvSpPr>
        <p:spPr>
          <a:xfrm>
            <a:off x="6186310" y="6125060"/>
            <a:ext cx="1484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T. Mastoridis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38031-3C43-4CF4-BDA3-CD2E744AC29B}"/>
              </a:ext>
            </a:extLst>
          </p:cNvPr>
          <p:cNvSpPr txBox="1"/>
          <p:nvPr/>
        </p:nvSpPr>
        <p:spPr>
          <a:xfrm>
            <a:off x="4114800" y="2166245"/>
            <a:ext cx="3172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0519D"/>
                </a:solidFill>
              </a:rPr>
              <a:t>Standard Cavity Phasing: 13 deg pk-pk phase shift along the bunch train.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D08A0-C7E1-4A08-BAA9-F76224AB85B2}"/>
              </a:ext>
            </a:extLst>
          </p:cNvPr>
          <p:cNvSpPr txBox="1"/>
          <p:nvPr/>
        </p:nvSpPr>
        <p:spPr>
          <a:xfrm>
            <a:off x="4289778" y="3066184"/>
            <a:ext cx="3172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Reverse Phasing: 2.5 deg pk-pk phase shift along the bunch train.</a:t>
            </a:r>
          </a:p>
        </p:txBody>
      </p:sp>
    </p:spTree>
    <p:extLst>
      <p:ext uri="{BB962C8B-B14F-4D97-AF65-F5344CB8AC3E}">
        <p14:creationId xmlns:p14="http://schemas.microsoft.com/office/powerpoint/2010/main" val="367914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2" y="848879"/>
            <a:ext cx="7886700" cy="5411644"/>
          </a:xfrm>
        </p:spPr>
        <p:txBody>
          <a:bodyPr>
            <a:normAutofit/>
          </a:bodyPr>
          <a:lstStyle/>
          <a:p>
            <a:r>
              <a:rPr lang="en-US" sz="2400" dirty="0"/>
              <a:t>Reverse Phasing Operation</a:t>
            </a:r>
          </a:p>
          <a:p>
            <a:pPr lvl="1"/>
            <a:r>
              <a:rPr lang="en-US" sz="2000" dirty="0"/>
              <a:t>Developed and demonstrated at KEK but not used operationally.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Proposed for RF systems in the EIC ESR to ameliorate transient beam loading and required detuning.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18 GeV vs 5 GeV standard phasing shows the extreme range of parameters we’ll be dealing with.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5 GeV standard phasing (std) vs 5 GeV reverse phasing (RP) shows potential benefit of reverse phasing.</a:t>
            </a:r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Not a formal proposal yet, but we will likely want to experiment with the RHIC RF system to verify operational aspects and look for unanticipated behaviors.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7"/>
            <a:ext cx="7886700" cy="3146969"/>
          </a:xfrm>
        </p:spPr>
        <p:txBody>
          <a:bodyPr/>
          <a:lstStyle/>
          <a:p>
            <a:r>
              <a:rPr lang="en-US" dirty="0"/>
              <a:t>Very Brief Overview of EIC RF Systems</a:t>
            </a:r>
          </a:p>
          <a:p>
            <a:r>
              <a:rPr lang="en-US" dirty="0"/>
              <a:t>Challenges for EIC Ring RF (HSR and ESR)</a:t>
            </a:r>
          </a:p>
          <a:p>
            <a:pPr lvl="1"/>
            <a:r>
              <a:rPr lang="en-US" dirty="0"/>
              <a:t>Detuning</a:t>
            </a:r>
          </a:p>
          <a:p>
            <a:pPr lvl="1"/>
            <a:r>
              <a:rPr lang="en-US" dirty="0"/>
              <a:t>Transient Beam Loading</a:t>
            </a:r>
          </a:p>
          <a:p>
            <a:r>
              <a:rPr lang="en-US" dirty="0"/>
              <a:t>Reverse Phasing Technique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27B426-A27D-4D24-81E3-06F09E3D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Overview – EIC RF Systems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04DE4F-480A-4A64-B1F4-A436871B9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815"/>
            <a:ext cx="9144000" cy="2982686"/>
          </a:xfrm>
          <a:prstGeom prst="rect">
            <a:avLst/>
          </a:prstGeom>
        </p:spPr>
      </p:pic>
      <p:sp>
        <p:nvSpPr>
          <p:cNvPr id="23" name="Parallelogram 22">
            <a:extLst>
              <a:ext uri="{FF2B5EF4-FFF2-40B4-BE49-F238E27FC236}">
                <a16:creationId xmlns:a16="http://schemas.microsoft.com/office/drawing/2014/main" id="{9C2CAC10-54B6-4205-AEB4-EB34A173D293}"/>
              </a:ext>
            </a:extLst>
          </p:cNvPr>
          <p:cNvSpPr/>
          <p:nvPr/>
        </p:nvSpPr>
        <p:spPr>
          <a:xfrm>
            <a:off x="637564" y="2265478"/>
            <a:ext cx="1616687" cy="815829"/>
          </a:xfrm>
          <a:prstGeom prst="parallelogram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99E0AA64-4F31-48ED-88E0-6E1C2F4C7909}"/>
              </a:ext>
            </a:extLst>
          </p:cNvPr>
          <p:cNvSpPr/>
          <p:nvPr/>
        </p:nvSpPr>
        <p:spPr>
          <a:xfrm>
            <a:off x="2849062" y="4036760"/>
            <a:ext cx="1515896" cy="1002434"/>
          </a:xfrm>
          <a:prstGeom prst="parallelogram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9D2FBB1-0499-44FB-9F04-8CAE515913AA}"/>
              </a:ext>
            </a:extLst>
          </p:cNvPr>
          <p:cNvSpPr/>
          <p:nvPr/>
        </p:nvSpPr>
        <p:spPr>
          <a:xfrm>
            <a:off x="6828223" y="3418857"/>
            <a:ext cx="1709795" cy="946262"/>
          </a:xfrm>
          <a:prstGeom prst="parallelogram">
            <a:avLst/>
          </a:pr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CDB3A095-F782-4126-8DBD-A0BA80BEBCF0}"/>
              </a:ext>
            </a:extLst>
          </p:cNvPr>
          <p:cNvSpPr/>
          <p:nvPr/>
        </p:nvSpPr>
        <p:spPr>
          <a:xfrm>
            <a:off x="6264494" y="2265477"/>
            <a:ext cx="1985381" cy="876374"/>
          </a:xfrm>
          <a:prstGeom prst="parallelogram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3CFA1C-EAE9-4F1D-934E-3CFA56F55A71}"/>
              </a:ext>
            </a:extLst>
          </p:cNvPr>
          <p:cNvSpPr txBox="1"/>
          <p:nvPr/>
        </p:nvSpPr>
        <p:spPr>
          <a:xfrm>
            <a:off x="157120" y="638968"/>
            <a:ext cx="213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IR-10: SRF Systems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6C5A0B-410F-473A-B722-D3BD2AAE9BBD}"/>
              </a:ext>
            </a:extLst>
          </p:cNvPr>
          <p:cNvSpPr txBox="1"/>
          <p:nvPr/>
        </p:nvSpPr>
        <p:spPr>
          <a:xfrm>
            <a:off x="58533" y="5280339"/>
            <a:ext cx="32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IR-6: Crab Cavity SRF Systems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AFB86F-32BD-423A-9BA1-1296457AF933}"/>
              </a:ext>
            </a:extLst>
          </p:cNvPr>
          <p:cNvSpPr txBox="1"/>
          <p:nvPr/>
        </p:nvSpPr>
        <p:spPr>
          <a:xfrm>
            <a:off x="5452448" y="5110358"/>
            <a:ext cx="2578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4">
                    <a:lumMod val="75000"/>
                  </a:schemeClr>
                </a:solidFill>
              </a:rPr>
              <a:t>IR-4: Warm RF Systems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D59AB1-E11D-4D38-A8E7-6D603C23BF11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673016" y="4750681"/>
            <a:ext cx="1176047" cy="529658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AA57BC-DE88-4861-8108-D95EF7B1726C}"/>
              </a:ext>
            </a:extLst>
          </p:cNvPr>
          <p:cNvCxnSpPr>
            <a:cxnSpLocks/>
          </p:cNvCxnSpPr>
          <p:nvPr/>
        </p:nvCxnSpPr>
        <p:spPr>
          <a:xfrm>
            <a:off x="1445907" y="1789555"/>
            <a:ext cx="166231" cy="368258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89146D-4F3A-48A6-8941-C536E921C46D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41808" y="4482812"/>
            <a:ext cx="659705" cy="627546"/>
          </a:xfrm>
          <a:prstGeom prst="line">
            <a:avLst/>
          </a:prstGeom>
          <a:ln w="31750">
            <a:solidFill>
              <a:schemeClr val="accent4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81915B9-5AF8-4B1E-8C9E-5EB54C642BA8}"/>
              </a:ext>
            </a:extLst>
          </p:cNvPr>
          <p:cNvSpPr txBox="1"/>
          <p:nvPr/>
        </p:nvSpPr>
        <p:spPr>
          <a:xfrm>
            <a:off x="5374018" y="1032329"/>
            <a:ext cx="3071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>
                <a:solidFill>
                  <a:srgbClr val="7030A0"/>
                </a:solidFill>
              </a:rPr>
              <a:t>IR-2: Strong Hadron Cooling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75845-C98E-4C1C-B85E-7856B88549D9}"/>
              </a:ext>
            </a:extLst>
          </p:cNvPr>
          <p:cNvCxnSpPr>
            <a:cxnSpLocks/>
          </p:cNvCxnSpPr>
          <p:nvPr/>
        </p:nvCxnSpPr>
        <p:spPr>
          <a:xfrm>
            <a:off x="6741806" y="1741044"/>
            <a:ext cx="272380" cy="435212"/>
          </a:xfrm>
          <a:prstGeom prst="line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8CA12D2-DCF1-43A0-A669-14FAAD762F12}"/>
              </a:ext>
            </a:extLst>
          </p:cNvPr>
          <p:cNvSpPr txBox="1"/>
          <p:nvPr/>
        </p:nvSpPr>
        <p:spPr>
          <a:xfrm>
            <a:off x="633309" y="971255"/>
            <a:ext cx="2044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RCS SRF</a:t>
            </a:r>
          </a:p>
          <a:p>
            <a:r>
              <a:rPr lang="en-US" sz="1400">
                <a:solidFill>
                  <a:srgbClr val="00B0F0"/>
                </a:solidFill>
              </a:rPr>
              <a:t>Electron Storage Ring SRF</a:t>
            </a:r>
          </a:p>
          <a:p>
            <a:r>
              <a:rPr lang="en-US" sz="1400">
                <a:solidFill>
                  <a:schemeClr val="accent4">
                    <a:lumMod val="75000"/>
                  </a:schemeClr>
                </a:solidFill>
              </a:rPr>
              <a:t>Hadron Ring SRF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81071D-F1AD-4212-A106-F39E31A7E5B7}"/>
              </a:ext>
            </a:extLst>
          </p:cNvPr>
          <p:cNvSpPr txBox="1"/>
          <p:nvPr/>
        </p:nvSpPr>
        <p:spPr>
          <a:xfrm>
            <a:off x="5651911" y="1362105"/>
            <a:ext cx="2215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7030A0"/>
                </a:solidFill>
              </a:rPr>
              <a:t>Energy Recovery Linac (ERL)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6C3FBE-1B24-421A-A36A-F3255E06085E}"/>
              </a:ext>
            </a:extLst>
          </p:cNvPr>
          <p:cNvSpPr txBox="1"/>
          <p:nvPr/>
        </p:nvSpPr>
        <p:spPr>
          <a:xfrm>
            <a:off x="458042" y="5546170"/>
            <a:ext cx="401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>
                    <a:lumMod val="75000"/>
                  </a:schemeClr>
                </a:solidFill>
              </a:rPr>
              <a:t>197 MHz and 394 MHz Hadron Crab Cavity Systems</a:t>
            </a:r>
          </a:p>
          <a:p>
            <a:r>
              <a:rPr lang="en-US" sz="1400">
                <a:solidFill>
                  <a:srgbClr val="00B0F0"/>
                </a:solidFill>
              </a:rPr>
              <a:t>394 MHz Electron Crab Cavity Systems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FE1319-5F35-4774-8BC2-CFDDACEEEF52}"/>
              </a:ext>
            </a:extLst>
          </p:cNvPr>
          <p:cNvSpPr txBox="1"/>
          <p:nvPr/>
        </p:nvSpPr>
        <p:spPr>
          <a:xfrm>
            <a:off x="5693776" y="5418027"/>
            <a:ext cx="31751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4">
                    <a:lumMod val="75000"/>
                  </a:schemeClr>
                </a:solidFill>
              </a:rPr>
              <a:t>Current location for all RHIC RF systems</a:t>
            </a:r>
          </a:p>
          <a:p>
            <a:r>
              <a:rPr lang="en-US" sz="1400">
                <a:solidFill>
                  <a:schemeClr val="accent4">
                    <a:lumMod val="75000"/>
                  </a:schemeClr>
                </a:solidFill>
              </a:rPr>
              <a:t>Hadron RF Systems (Hadron SRF at IR-10)</a:t>
            </a:r>
          </a:p>
          <a:p>
            <a:r>
              <a:rPr lang="en-US" sz="1400">
                <a:solidFill>
                  <a:schemeClr val="accent4">
                    <a:lumMod val="75000"/>
                  </a:schemeClr>
                </a:solidFill>
              </a:rPr>
              <a:t>RCS Warm RF Systems (Bunch Merging)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8AE1103-D083-4622-AD06-BBB98D86097A}"/>
              </a:ext>
            </a:extLst>
          </p:cNvPr>
          <p:cNvSpPr txBox="1">
            <a:spLocks/>
          </p:cNvSpPr>
          <p:nvPr/>
        </p:nvSpPr>
        <p:spPr>
          <a:xfrm>
            <a:off x="2581329" y="64901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147AF-51C7-41F2-B937-6BB0EBDE2045}"/>
              </a:ext>
            </a:extLst>
          </p:cNvPr>
          <p:cNvSpPr/>
          <p:nvPr/>
        </p:nvSpPr>
        <p:spPr>
          <a:xfrm>
            <a:off x="3028951" y="2931051"/>
            <a:ext cx="2516785" cy="643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Many new RF locations and lots of new SRF systems</a:t>
            </a:r>
          </a:p>
        </p:txBody>
      </p:sp>
    </p:spTree>
    <p:extLst>
      <p:ext uri="{BB962C8B-B14F-4D97-AF65-F5344CB8AC3E}">
        <p14:creationId xmlns:p14="http://schemas.microsoft.com/office/powerpoint/2010/main" val="205303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image(21).png">
            <a:extLst>
              <a:ext uri="{FF2B5EF4-FFF2-40B4-BE49-F238E27FC236}">
                <a16:creationId xmlns:a16="http://schemas.microsoft.com/office/drawing/2014/main" id="{4FFB07F0-0A80-4BAC-82AC-54CEA91F4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37" y="839957"/>
            <a:ext cx="2166298" cy="1281726"/>
          </a:xfrm>
          <a:prstGeom prst="rect">
            <a:avLst/>
          </a:prstGeom>
        </p:spPr>
      </p:pic>
      <p:pic>
        <p:nvPicPr>
          <p:cNvPr id="42" name="Picture 41" descr="image(21).png">
            <a:extLst>
              <a:ext uri="{FF2B5EF4-FFF2-40B4-BE49-F238E27FC236}">
                <a16:creationId xmlns:a16="http://schemas.microsoft.com/office/drawing/2014/main" id="{90D37F17-99FC-457D-BD3C-641BB2A3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851" y="539790"/>
            <a:ext cx="2166298" cy="128172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01893FC-ECAB-4CFE-B60C-0DF0BBAB97FE}"/>
              </a:ext>
            </a:extLst>
          </p:cNvPr>
          <p:cNvSpPr txBox="1"/>
          <p:nvPr/>
        </p:nvSpPr>
        <p:spPr>
          <a:xfrm>
            <a:off x="3939776" y="1784891"/>
            <a:ext cx="1873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30519D"/>
                </a:solidFill>
              </a:rPr>
              <a:t>HSR - 591 MHz 5-Cell Cavity</a:t>
            </a:r>
          </a:p>
          <a:p>
            <a:r>
              <a:rPr lang="en-US" altLang="zh-CN" sz="1050" dirty="0">
                <a:solidFill>
                  <a:srgbClr val="30519D"/>
                </a:solidFill>
              </a:rPr>
              <a:t>Bunch Compression</a:t>
            </a:r>
            <a:endParaRPr lang="en-US" sz="1050" dirty="0">
              <a:solidFill>
                <a:srgbClr val="30519D"/>
              </a:solidFill>
            </a:endParaRPr>
          </a:p>
        </p:txBody>
      </p:sp>
      <p:grpSp>
        <p:nvGrpSpPr>
          <p:cNvPr id="44" name="Group 47">
            <a:extLst>
              <a:ext uri="{FF2B5EF4-FFF2-40B4-BE49-F238E27FC236}">
                <a16:creationId xmlns:a16="http://schemas.microsoft.com/office/drawing/2014/main" id="{7BE6D562-F26A-4AAD-84A2-20970AECA2F3}"/>
              </a:ext>
            </a:extLst>
          </p:cNvPr>
          <p:cNvGrpSpPr/>
          <p:nvPr/>
        </p:nvGrpSpPr>
        <p:grpSpPr>
          <a:xfrm>
            <a:off x="4525594" y="2560502"/>
            <a:ext cx="2525200" cy="1593557"/>
            <a:chOff x="4468243" y="2577842"/>
            <a:chExt cx="2525200" cy="159355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04470CE-E145-424E-8A01-63612511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243" y="2577842"/>
              <a:ext cx="2214854" cy="159355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D69356-734B-4DCC-8656-606CBF37237C}"/>
                </a:ext>
              </a:extLst>
            </p:cNvPr>
            <p:cNvSpPr txBox="1"/>
            <p:nvPr/>
          </p:nvSpPr>
          <p:spPr>
            <a:xfrm>
              <a:off x="5339918" y="3916897"/>
              <a:ext cx="16535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rgbClr val="30519D"/>
                  </a:solidFill>
                </a:rPr>
                <a:t>Crab Cavities – HSR &amp; ESR</a:t>
              </a:r>
              <a:endParaRPr lang="en-US" sz="1050" dirty="0">
                <a:solidFill>
                  <a:srgbClr val="30519D"/>
                </a:solidFill>
              </a:endParaRPr>
            </a:p>
          </p:txBody>
        </p:sp>
      </p:grp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76213CB7-033D-45FA-A417-86CB631ADCC5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3543300" y="6362006"/>
            <a:ext cx="1543050" cy="273847"/>
          </a:xfrm>
        </p:spPr>
        <p:txBody>
          <a:bodyPr/>
          <a:lstStyle/>
          <a:p>
            <a:fld id="{893C5830-40F3-F04E-B2E3-10E6672BA8FF}" type="slidenum">
              <a:rPr lang="en-US" sz="1050" smtClean="0"/>
              <a:pPr/>
              <a:t>4</a:t>
            </a:fld>
            <a:endParaRPr lang="en-US" sz="105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FBED5-45E9-4573-8EEE-C54D8AE7562A}"/>
              </a:ext>
            </a:extLst>
          </p:cNvPr>
          <p:cNvSpPr txBox="1"/>
          <p:nvPr/>
        </p:nvSpPr>
        <p:spPr>
          <a:xfrm>
            <a:off x="2613442" y="4010349"/>
            <a:ext cx="1701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30519D"/>
                </a:solidFill>
              </a:rPr>
              <a:t>591 MHz ESR 1-Cell Cavity</a:t>
            </a:r>
            <a:endParaRPr lang="en-US" sz="1050" dirty="0">
              <a:solidFill>
                <a:srgbClr val="30519D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655CDE-B1B8-4078-8CF4-8022AC7403DB}"/>
              </a:ext>
            </a:extLst>
          </p:cNvPr>
          <p:cNvSpPr txBox="1"/>
          <p:nvPr/>
        </p:nvSpPr>
        <p:spPr>
          <a:xfrm>
            <a:off x="6919228" y="2197404"/>
            <a:ext cx="18732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30519D"/>
                </a:solidFill>
              </a:rPr>
              <a:t>SHC- 591 MHz 5-Cell and</a:t>
            </a:r>
          </a:p>
          <a:p>
            <a:r>
              <a:rPr lang="en-US" altLang="zh-CN" sz="1050" dirty="0">
                <a:solidFill>
                  <a:srgbClr val="30519D"/>
                </a:solidFill>
              </a:rPr>
              <a:t>1773 MHz 5-Cell ERL Cavities</a:t>
            </a:r>
            <a:endParaRPr lang="en-US" sz="1050" dirty="0">
              <a:solidFill>
                <a:srgbClr val="30519D"/>
              </a:solidFill>
            </a:endParaRPr>
          </a:p>
        </p:txBody>
      </p:sp>
      <p:grpSp>
        <p:nvGrpSpPr>
          <p:cNvPr id="50" name="Group 21">
            <a:extLst>
              <a:ext uri="{FF2B5EF4-FFF2-40B4-BE49-F238E27FC236}">
                <a16:creationId xmlns:a16="http://schemas.microsoft.com/office/drawing/2014/main" id="{4A741A8F-79C8-4855-A446-C851BFCBEEBB}"/>
              </a:ext>
            </a:extLst>
          </p:cNvPr>
          <p:cNvGrpSpPr>
            <a:grpSpLocks noChangeAspect="1"/>
          </p:cNvGrpSpPr>
          <p:nvPr/>
        </p:nvGrpSpPr>
        <p:grpSpPr>
          <a:xfrm>
            <a:off x="243959" y="4286090"/>
            <a:ext cx="2641834" cy="1907961"/>
            <a:chOff x="875327" y="3689306"/>
            <a:chExt cx="3522444" cy="254395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2CAFF2-55C0-4FAE-BA97-6DED4686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2614" y="4285541"/>
              <a:ext cx="2596958" cy="194771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004BA3-A7FE-4E88-8EFD-063724DB698A}"/>
                </a:ext>
              </a:extLst>
            </p:cNvPr>
            <p:cNvSpPr txBox="1"/>
            <p:nvPr/>
          </p:nvSpPr>
          <p:spPr>
            <a:xfrm>
              <a:off x="875327" y="3689306"/>
              <a:ext cx="35224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rgbClr val="30519D"/>
                  </a:solidFill>
                </a:rPr>
                <a:t>HSR – 24.5 MHz Capture &amp; Acceleration</a:t>
              </a:r>
            </a:p>
            <a:p>
              <a:r>
                <a:rPr lang="en-US" sz="1050" dirty="0">
                  <a:solidFill>
                    <a:srgbClr val="30519D"/>
                  </a:solidFill>
                </a:rPr>
                <a:t>Reuse 28 MHz system with Modifications</a:t>
              </a:r>
            </a:p>
          </p:txBody>
        </p:sp>
      </p:grpSp>
      <p:grpSp>
        <p:nvGrpSpPr>
          <p:cNvPr id="53" name="Group 27">
            <a:extLst>
              <a:ext uri="{FF2B5EF4-FFF2-40B4-BE49-F238E27FC236}">
                <a16:creationId xmlns:a16="http://schemas.microsoft.com/office/drawing/2014/main" id="{590562EB-0ABB-46E9-A0D3-D33F20317031}"/>
              </a:ext>
            </a:extLst>
          </p:cNvPr>
          <p:cNvGrpSpPr>
            <a:grpSpLocks noChangeAspect="1"/>
          </p:cNvGrpSpPr>
          <p:nvPr/>
        </p:nvGrpSpPr>
        <p:grpSpPr>
          <a:xfrm>
            <a:off x="4429971" y="4825053"/>
            <a:ext cx="2422090" cy="1735837"/>
            <a:chOff x="5951623" y="3893079"/>
            <a:chExt cx="3229445" cy="231445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7861E8C-F6DE-4F71-9AB7-C673D162A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1623" y="3893079"/>
              <a:ext cx="1503247" cy="231445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6CF14DE-AE14-4AC3-A02E-851CDF4F730D}"/>
                </a:ext>
              </a:extLst>
            </p:cNvPr>
            <p:cNvSpPr txBox="1"/>
            <p:nvPr/>
          </p:nvSpPr>
          <p:spPr>
            <a:xfrm>
              <a:off x="6815558" y="4073768"/>
              <a:ext cx="236551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rgbClr val="30519D"/>
                  </a:solidFill>
                </a:rPr>
                <a:t>HSR – Bunch Splitting (New)</a:t>
              </a:r>
            </a:p>
            <a:p>
              <a:r>
                <a:rPr lang="en-US" sz="1050" dirty="0">
                  <a:solidFill>
                    <a:srgbClr val="30519D"/>
                  </a:solidFill>
                </a:rPr>
                <a:t>RCS – Bunch Merging (New)</a:t>
              </a:r>
            </a:p>
          </p:txBody>
        </p:sp>
      </p:grpSp>
      <p:grpSp>
        <p:nvGrpSpPr>
          <p:cNvPr id="56" name="Group 42">
            <a:extLst>
              <a:ext uri="{FF2B5EF4-FFF2-40B4-BE49-F238E27FC236}">
                <a16:creationId xmlns:a16="http://schemas.microsoft.com/office/drawing/2014/main" id="{5CF15D80-2C7D-4929-B9F0-55FF2F5807CE}"/>
              </a:ext>
            </a:extLst>
          </p:cNvPr>
          <p:cNvGrpSpPr>
            <a:grpSpLocks noChangeAspect="1"/>
          </p:cNvGrpSpPr>
          <p:nvPr/>
        </p:nvGrpSpPr>
        <p:grpSpPr>
          <a:xfrm>
            <a:off x="6919228" y="4286091"/>
            <a:ext cx="2119087" cy="1769368"/>
            <a:chOff x="2206747" y="3352921"/>
            <a:chExt cx="2825448" cy="235916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CC1308C-61A2-433A-8BB5-828415BF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4495" y="3791185"/>
              <a:ext cx="1294740" cy="19209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E71EAC-E006-4350-A6B5-064C295CBE36}"/>
                </a:ext>
              </a:extLst>
            </p:cNvPr>
            <p:cNvSpPr txBox="1"/>
            <p:nvPr/>
          </p:nvSpPr>
          <p:spPr>
            <a:xfrm>
              <a:off x="2206747" y="3352921"/>
              <a:ext cx="2825448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rgbClr val="30519D"/>
                  </a:solidFill>
                </a:rPr>
                <a:t>HSR - 197 MHz Bunch Compression</a:t>
              </a:r>
            </a:p>
            <a:p>
              <a:r>
                <a:rPr lang="en-US" sz="1050" dirty="0">
                  <a:solidFill>
                    <a:srgbClr val="30519D"/>
                  </a:solidFill>
                </a:rPr>
                <a:t>Reuse with Modifications</a:t>
              </a:r>
            </a:p>
          </p:txBody>
        </p:sp>
      </p:grpSp>
      <p:pic>
        <p:nvPicPr>
          <p:cNvPr id="60" name="Picture 59" descr="image(22).png">
            <a:extLst>
              <a:ext uri="{FF2B5EF4-FFF2-40B4-BE49-F238E27FC236}">
                <a16:creationId xmlns:a16="http://schemas.microsoft.com/office/drawing/2014/main" id="{D66E439B-A4E6-4525-9AB6-3FB4607B0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086" y="2526104"/>
            <a:ext cx="2214853" cy="1441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27B426-A27D-4D24-81E3-06F09E3D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4"/>
            <a:ext cx="9144000" cy="71114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Scope Overview – SRF and NCRF Systems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image(21).png">
            <a:extLst>
              <a:ext uri="{FF2B5EF4-FFF2-40B4-BE49-F238E27FC236}">
                <a16:creationId xmlns:a16="http://schemas.microsoft.com/office/drawing/2014/main" id="{D06A8935-A876-4E9A-9DF8-AD2D794D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3" y="952020"/>
            <a:ext cx="2166298" cy="128172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29748BC-2E3E-4609-B0FF-6D9633AE330A}"/>
              </a:ext>
            </a:extLst>
          </p:cNvPr>
          <p:cNvSpPr txBox="1"/>
          <p:nvPr/>
        </p:nvSpPr>
        <p:spPr>
          <a:xfrm>
            <a:off x="289030" y="2267971"/>
            <a:ext cx="2112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30519D"/>
                </a:solidFill>
              </a:rPr>
              <a:t>RCS - 591 MHz 5-Cell Cavity </a:t>
            </a:r>
          </a:p>
          <a:p>
            <a:r>
              <a:rPr lang="en-US" altLang="zh-CN" sz="1050" dirty="0">
                <a:solidFill>
                  <a:srgbClr val="30519D"/>
                </a:solidFill>
              </a:rPr>
              <a:t>Acceleration Cavity</a:t>
            </a:r>
            <a:endParaRPr lang="en-US" sz="1050" dirty="0">
              <a:solidFill>
                <a:srgbClr val="30519D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1F4C0F-D231-4D76-A5D5-99F5BEA37922}"/>
              </a:ext>
            </a:extLst>
          </p:cNvPr>
          <p:cNvSpPr/>
          <p:nvPr/>
        </p:nvSpPr>
        <p:spPr>
          <a:xfrm>
            <a:off x="1516349" y="2422220"/>
            <a:ext cx="6042314" cy="215590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6C2A1-B018-483B-8861-61771990BF98}"/>
              </a:ext>
            </a:extLst>
          </p:cNvPr>
          <p:cNvSpPr txBox="1"/>
          <p:nvPr/>
        </p:nvSpPr>
        <p:spPr>
          <a:xfrm>
            <a:off x="3765387" y="2515964"/>
            <a:ext cx="22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519D"/>
                </a:solidFill>
              </a:rPr>
              <a:t>SRF Cavity R&amp;D Focus</a:t>
            </a:r>
          </a:p>
        </p:txBody>
      </p:sp>
    </p:spTree>
    <p:extLst>
      <p:ext uri="{BB962C8B-B14F-4D97-AF65-F5344CB8AC3E}">
        <p14:creationId xmlns:p14="http://schemas.microsoft.com/office/powerpoint/2010/main" val="246033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2" y="848879"/>
            <a:ext cx="7886700" cy="1750321"/>
          </a:xfrm>
        </p:spPr>
        <p:txBody>
          <a:bodyPr>
            <a:normAutofit/>
          </a:bodyPr>
          <a:lstStyle/>
          <a:p>
            <a:r>
              <a:rPr lang="en-US" sz="2200" dirty="0"/>
              <a:t>The high beam currents and low voltages in some operating scenarios require large detuning of cavities to compensate reactive beam loading.</a:t>
            </a:r>
          </a:p>
          <a:p>
            <a:pPr lvl="1"/>
            <a:r>
              <a:rPr lang="en-US" sz="1800" dirty="0"/>
              <a:t>Detuning is necessary in that it reduces required RF power.</a:t>
            </a:r>
          </a:p>
          <a:p>
            <a:pPr lvl="1"/>
            <a:r>
              <a:rPr lang="en-US" sz="1800" dirty="0"/>
              <a:t>But too large a detuning can lead to coupled bunch instabilities.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Cavity Detuning 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FBDCE-9B3F-4F1E-B361-10027E24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348" y="5534628"/>
            <a:ext cx="3409524" cy="71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20B80-3124-471B-A50E-19746E463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1" y="3602900"/>
            <a:ext cx="7939962" cy="832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529CC3-06BB-4884-8D08-4CEC8C3DCFF9}"/>
              </a:ext>
            </a:extLst>
          </p:cNvPr>
          <p:cNvSpPr txBox="1"/>
          <p:nvPr/>
        </p:nvSpPr>
        <p:spPr>
          <a:xfrm>
            <a:off x="5691988" y="4548029"/>
            <a:ext cx="269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Can make this term zero by choice of detuning.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0DC746-8C65-4AF9-AF05-42ACFAFC7FFD}"/>
              </a:ext>
            </a:extLst>
          </p:cNvPr>
          <p:cNvCxnSpPr>
            <a:cxnSpLocks/>
          </p:cNvCxnSpPr>
          <p:nvPr/>
        </p:nvCxnSpPr>
        <p:spPr>
          <a:xfrm>
            <a:off x="6688800" y="5132804"/>
            <a:ext cx="0" cy="4018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0D38CB-5220-41BB-8ECD-0A048096E08E}"/>
              </a:ext>
            </a:extLst>
          </p:cNvPr>
          <p:cNvSpPr txBox="1"/>
          <p:nvPr/>
        </p:nvSpPr>
        <p:spPr>
          <a:xfrm>
            <a:off x="1170000" y="2844225"/>
            <a:ext cx="395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B050"/>
                </a:solidFill>
              </a:rPr>
              <a:t>Generator current is in phase with voltage,  delivering real power to cavity and beam.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2B353-BEE2-45C5-8522-DABC39AA57D4}"/>
              </a:ext>
            </a:extLst>
          </p:cNvPr>
          <p:cNvSpPr txBox="1"/>
          <p:nvPr/>
        </p:nvSpPr>
        <p:spPr>
          <a:xfrm>
            <a:off x="5678672" y="2551198"/>
            <a:ext cx="25617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Generator current 90 deg out of phase with voltage. Reactive power reflects back to generator.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D814E0-3DED-4CE0-B964-67B775523F7D}"/>
              </a:ext>
            </a:extLst>
          </p:cNvPr>
          <p:cNvSpPr/>
          <p:nvPr/>
        </p:nvSpPr>
        <p:spPr>
          <a:xfrm>
            <a:off x="1069200" y="2599200"/>
            <a:ext cx="4165200" cy="194760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930D34-97A3-46D5-BC16-5934AAFD6C0C}"/>
              </a:ext>
            </a:extLst>
          </p:cNvPr>
          <p:cNvSpPr/>
          <p:nvPr/>
        </p:nvSpPr>
        <p:spPr>
          <a:xfrm>
            <a:off x="5425200" y="2597789"/>
            <a:ext cx="2949872" cy="19490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ESR 591 MHz Parameters and Detuning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4B0902C-A9DE-485B-9E7F-1CE527C12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1388"/>
              </p:ext>
            </p:extLst>
          </p:nvPr>
        </p:nvGraphicFramePr>
        <p:xfrm>
          <a:off x="404883" y="787384"/>
          <a:ext cx="823415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830">
                  <a:extLst>
                    <a:ext uri="{9D8B030D-6E8A-4147-A177-3AD203B41FA5}">
                      <a16:colId xmlns:a16="http://schemas.microsoft.com/office/drawing/2014/main" val="3439775917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3042717642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2281572096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242762482"/>
                    </a:ext>
                  </a:extLst>
                </a:gridCol>
                <a:gridCol w="1646830">
                  <a:extLst>
                    <a:ext uri="{9D8B030D-6E8A-4147-A177-3AD203B41FA5}">
                      <a16:colId xmlns:a16="http://schemas.microsoft.com/office/drawing/2014/main" val="332636374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GeV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0369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Cavities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92632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V</a:t>
                      </a:r>
                      <a:r>
                        <a:rPr lang="en-US" baseline="-25000" err="1"/>
                        <a:t>sync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0564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V</a:t>
                      </a:r>
                      <a:r>
                        <a:rPr lang="en-US" baseline="-25000" err="1"/>
                        <a:t>total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4871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φ</a:t>
                      </a:r>
                      <a:r>
                        <a:rPr lang="en-US" baseline="-2500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173.1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328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Bucket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1E-3 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8903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</a:t>
                      </a:r>
                      <a:r>
                        <a:rPr lang="en-US" baseline="-25000" err="1"/>
                        <a:t>beam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6638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</a:t>
                      </a:r>
                      <a:r>
                        <a:rPr lang="en-US" baseline="-25000" err="1"/>
                        <a:t>beam</a:t>
                      </a:r>
                      <a:endParaRPr lang="en-US" baseline="-25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7562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Detuning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-1.1 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-42.4 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-94.2 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8215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BBC0F0-5688-4443-AFAD-6593E8758920}"/>
              </a:ext>
            </a:extLst>
          </p:cNvPr>
          <p:cNvSpPr txBox="1"/>
          <p:nvPr/>
        </p:nvSpPr>
        <p:spPr>
          <a:xfrm>
            <a:off x="1360311" y="4301123"/>
            <a:ext cx="6536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Note that in the next parameter table, the 5 GeV detuning is even larger.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reduction in required bucket height from 1E-2 to 5E-3.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leads to a reduction in required voltage and </a:t>
            </a:r>
            <a:r>
              <a:rPr lang="el-GR" dirty="0"/>
              <a:t>φ</a:t>
            </a:r>
            <a:r>
              <a:rPr lang="en-US" baseline="-25000" dirty="0"/>
              <a:t>s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4873DA-7394-45CC-A813-15B2BCA9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96" y="5557538"/>
            <a:ext cx="3409524" cy="71428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F21BC-AA42-4AA1-86ED-B552ADB6CB65}"/>
              </a:ext>
            </a:extLst>
          </p:cNvPr>
          <p:cNvSpPr/>
          <p:nvPr/>
        </p:nvSpPr>
        <p:spPr>
          <a:xfrm>
            <a:off x="5328355" y="3691467"/>
            <a:ext cx="3310677" cy="38775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2" y="848879"/>
            <a:ext cx="7886700" cy="1505521"/>
          </a:xfrm>
        </p:spPr>
        <p:txBody>
          <a:bodyPr>
            <a:normAutofit/>
          </a:bodyPr>
          <a:lstStyle/>
          <a:p>
            <a:r>
              <a:rPr lang="en-US" sz="2200" dirty="0"/>
              <a:t>Add in the presence of a partially filled ring, and transient beam loading becomes an added challenge.</a:t>
            </a:r>
          </a:p>
          <a:p>
            <a:pPr lvl="1"/>
            <a:r>
              <a:rPr lang="en-US" sz="1800" dirty="0"/>
              <a:t>Transient beam loading leads to a progressive phase (time) shift in bunches along the turn, leading e.g. to bunch by bunch crabbing errors, collision point shifts.</a:t>
            </a:r>
          </a:p>
          <a:p>
            <a:pPr lvl="2"/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HSR 24.5 MHz Cavity Transient Beam Loading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428F5-0887-4562-9721-E505D4C60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90" y="3417784"/>
            <a:ext cx="3827771" cy="2968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36E85-01DF-4A13-AE51-DEDF645E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12" y="3417784"/>
            <a:ext cx="3849437" cy="2975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42A276-42EE-4B32-A9EA-1CFD87835539}"/>
              </a:ext>
            </a:extLst>
          </p:cNvPr>
          <p:cNvSpPr txBox="1"/>
          <p:nvPr/>
        </p:nvSpPr>
        <p:spPr>
          <a:xfrm>
            <a:off x="869429" y="3019851"/>
            <a:ext cx="3106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V</a:t>
            </a:r>
            <a:r>
              <a:rPr lang="en-US" sz="1800" baseline="-25000" err="1"/>
              <a:t>cav</a:t>
            </a:r>
            <a:r>
              <a:rPr lang="en-US" sz="1800"/>
              <a:t> = 100 kV, d</a:t>
            </a:r>
            <a:r>
              <a:rPr lang="el-GR" sz="1800"/>
              <a:t>φ</a:t>
            </a:r>
            <a:r>
              <a:rPr lang="en-US" sz="1800"/>
              <a:t> = 18.8</a:t>
            </a:r>
            <a:r>
              <a:rPr lang="el-GR" sz="1800"/>
              <a:t>°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16A4D-187F-4079-888C-D24D9A5C5492}"/>
              </a:ext>
            </a:extLst>
          </p:cNvPr>
          <p:cNvSpPr txBox="1"/>
          <p:nvPr/>
        </p:nvSpPr>
        <p:spPr>
          <a:xfrm>
            <a:off x="5514114" y="3022980"/>
            <a:ext cx="3106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V</a:t>
            </a:r>
            <a:r>
              <a:rPr lang="en-US" sz="1800" baseline="-25000" err="1"/>
              <a:t>cav</a:t>
            </a:r>
            <a:r>
              <a:rPr lang="en-US" sz="1800"/>
              <a:t> = 300 kV, d</a:t>
            </a:r>
            <a:r>
              <a:rPr lang="el-GR" sz="1800"/>
              <a:t>φ</a:t>
            </a:r>
            <a:r>
              <a:rPr lang="en-US" sz="1800"/>
              <a:t> = 6.3</a:t>
            </a:r>
            <a:r>
              <a:rPr lang="el-GR" sz="1800"/>
              <a:t>°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85159-6C57-4658-B92A-971B07D5451B}"/>
              </a:ext>
            </a:extLst>
          </p:cNvPr>
          <p:cNvSpPr txBox="1"/>
          <p:nvPr/>
        </p:nvSpPr>
        <p:spPr>
          <a:xfrm>
            <a:off x="1067400" y="2404846"/>
            <a:ext cx="700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Half filled ring (worst case TBL for RF, store/collision is milder with just a 1us abort gap but that matters to collision timing), 24.6 MHz, h = 315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4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2" y="848879"/>
            <a:ext cx="7886700" cy="541164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A possible mitigation is to operate cavities at as high a voltage as practical, which minimizes required detuning and transient beam loading.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But operating with high voltage in a conventional “all cavities in phase” mode results in short bunches and high synchrotron tunes – neither of which are desirable.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00B050"/>
                </a:solidFill>
              </a:rPr>
              <a:t>Possible alternative – operate individual cavities as high in voltage as practical, but use a “Reverse Phasing” (KEK) technique </a:t>
            </a:r>
            <a:r>
              <a:rPr lang="en-US" sz="2200" dirty="0"/>
              <a:t>so that:</a:t>
            </a:r>
          </a:p>
          <a:p>
            <a:pPr lvl="1"/>
            <a:r>
              <a:rPr lang="en-US" sz="1800" dirty="0"/>
              <a:t>Beam sees a vector sum which is the minimum voltage needed to provide required beam power and bucket height.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Maximum bunch length and minimum synchrotron tune</a:t>
            </a:r>
          </a:p>
          <a:p>
            <a:pPr lvl="1"/>
            <a:r>
              <a:rPr lang="en-US" sz="1800" dirty="0"/>
              <a:t>All cavities provide the same real power to the beam.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All cavity power couplers share the power load equally.</a:t>
            </a:r>
          </a:p>
          <a:p>
            <a:pPr lvl="2"/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CEB32-5665-4078-9BAC-7F0C2CFC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ESR TBL and Detuning Mitigation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2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03209F6-74F9-4563-A801-79514434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90" y="6546"/>
            <a:ext cx="8152410" cy="7111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Does Reverse Phasing Look Like?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D2AEB-7127-4918-9917-EBA26F0E3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871537"/>
            <a:ext cx="6305550" cy="511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8F2776-7B9A-4F21-826F-03122DA18024}"/>
              </a:ext>
            </a:extLst>
          </p:cNvPr>
          <p:cNvSpPr txBox="1"/>
          <p:nvPr/>
        </p:nvSpPr>
        <p:spPr>
          <a:xfrm>
            <a:off x="5190468" y="3438131"/>
            <a:ext cx="2126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BLUE = Focusing Family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9 </a:t>
            </a:r>
            <a:r>
              <a:rPr lang="en-US" sz="1400" dirty="0" err="1">
                <a:solidFill>
                  <a:srgbClr val="0070C0"/>
                </a:solidFill>
              </a:rPr>
              <a:t>cav</a:t>
            </a:r>
            <a:r>
              <a:rPr lang="en-US" sz="1400" dirty="0">
                <a:solidFill>
                  <a:srgbClr val="0070C0"/>
                </a:solidFill>
              </a:rPr>
              <a:t> * 4.17 MV = 37.5 MV</a:t>
            </a:r>
          </a:p>
          <a:p>
            <a:r>
              <a:rPr lang="en-US" sz="1400" dirty="0">
                <a:solidFill>
                  <a:srgbClr val="0070C0"/>
                </a:solidFill>
              </a:rPr>
              <a:t>Y-Axis = V</a:t>
            </a:r>
            <a:r>
              <a:rPr lang="en-US" sz="1400" baseline="-25000" dirty="0">
                <a:solidFill>
                  <a:srgbClr val="0070C0"/>
                </a:solidFill>
              </a:rPr>
              <a:t>F</a:t>
            </a:r>
            <a:r>
              <a:rPr lang="en-US" sz="1400" dirty="0">
                <a:solidFill>
                  <a:srgbClr val="0070C0"/>
                </a:solidFill>
              </a:rPr>
              <a:t> /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F80B0-BCD4-4C6C-90BD-D0D0CAA6A319}"/>
              </a:ext>
            </a:extLst>
          </p:cNvPr>
          <p:cNvSpPr txBox="1"/>
          <p:nvPr/>
        </p:nvSpPr>
        <p:spPr>
          <a:xfrm>
            <a:off x="2043320" y="3429000"/>
            <a:ext cx="2126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RED = Defocusing Family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8 </a:t>
            </a:r>
            <a:r>
              <a:rPr lang="en-US" sz="1400" dirty="0" err="1">
                <a:solidFill>
                  <a:srgbClr val="FF0000"/>
                </a:solidFill>
              </a:rPr>
              <a:t>cav</a:t>
            </a:r>
            <a:r>
              <a:rPr lang="en-US" sz="1400" dirty="0">
                <a:solidFill>
                  <a:srgbClr val="FF0000"/>
                </a:solidFill>
              </a:rPr>
              <a:t> * 4.15 MV = 33.2 MV</a:t>
            </a:r>
          </a:p>
          <a:p>
            <a:r>
              <a:rPr lang="en-US" sz="1400" dirty="0">
                <a:solidFill>
                  <a:srgbClr val="FF0000"/>
                </a:solidFill>
              </a:rPr>
              <a:t>Y-Axis = V</a:t>
            </a:r>
            <a:r>
              <a:rPr lang="en-US" sz="1400" baseline="-25000" dirty="0">
                <a:solidFill>
                  <a:srgbClr val="FF0000"/>
                </a:solidFill>
              </a:rPr>
              <a:t>D</a:t>
            </a:r>
            <a:r>
              <a:rPr lang="en-US" sz="1400" dirty="0">
                <a:solidFill>
                  <a:srgbClr val="FF0000"/>
                </a:solidFill>
              </a:rPr>
              <a:t> /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68DDE2-DED3-4502-B223-F8C8ADF5DDC7}"/>
              </a:ext>
            </a:extLst>
          </p:cNvPr>
          <p:cNvSpPr txBox="1"/>
          <p:nvPr/>
        </p:nvSpPr>
        <p:spPr>
          <a:xfrm>
            <a:off x="812531" y="314133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2B3B9-A9BC-4C38-847E-F9F03C055B5F}"/>
              </a:ext>
            </a:extLst>
          </p:cNvPr>
          <p:cNvSpPr txBox="1"/>
          <p:nvPr/>
        </p:nvSpPr>
        <p:spPr>
          <a:xfrm>
            <a:off x="4128095" y="6017730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Degrees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53AFD-51C7-4CFF-859F-53CD4268F9F0}"/>
              </a:ext>
            </a:extLst>
          </p:cNvPr>
          <p:cNvSpPr txBox="1"/>
          <p:nvPr/>
        </p:nvSpPr>
        <p:spPr>
          <a:xfrm>
            <a:off x="5277808" y="1048411"/>
            <a:ext cx="231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147E1"/>
                </a:solidFill>
              </a:rPr>
              <a:t>Magenta = Vector Sum</a:t>
            </a:r>
          </a:p>
          <a:p>
            <a:r>
              <a:rPr lang="en-US">
                <a:solidFill>
                  <a:srgbClr val="E147E1"/>
                </a:solidFill>
              </a:rPr>
              <a:t>Y-Axis = </a:t>
            </a:r>
            <a:r>
              <a:rPr lang="en-US" err="1">
                <a:solidFill>
                  <a:srgbClr val="E147E1"/>
                </a:solidFill>
              </a:rPr>
              <a:t>V</a:t>
            </a:r>
            <a:r>
              <a:rPr lang="en-US" baseline="-25000" err="1">
                <a:solidFill>
                  <a:srgbClr val="E147E1"/>
                </a:solidFill>
              </a:rPr>
              <a:t>tot</a:t>
            </a:r>
            <a:endParaRPr lang="en-US" baseline="-25000">
              <a:solidFill>
                <a:srgbClr val="E147E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497C55-EDFE-43B2-AB51-7A4B5B7CAFC0}"/>
              </a:ext>
            </a:extLst>
          </p:cNvPr>
          <p:cNvCxnSpPr>
            <a:cxnSpLocks/>
          </p:cNvCxnSpPr>
          <p:nvPr/>
        </p:nvCxnSpPr>
        <p:spPr>
          <a:xfrm>
            <a:off x="1198800" y="1627200"/>
            <a:ext cx="1990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D6B762-7E52-45F2-85A0-AF1D06D8773C}"/>
              </a:ext>
            </a:extLst>
          </p:cNvPr>
          <p:cNvCxnSpPr>
            <a:cxnSpLocks/>
          </p:cNvCxnSpPr>
          <p:nvPr/>
        </p:nvCxnSpPr>
        <p:spPr>
          <a:xfrm>
            <a:off x="1198800" y="1835999"/>
            <a:ext cx="4964195" cy="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E89888-DEB6-442D-B31B-E5E16A6E116A}"/>
              </a:ext>
            </a:extLst>
          </p:cNvPr>
          <p:cNvSpPr txBox="1"/>
          <p:nvPr/>
        </p:nvSpPr>
        <p:spPr>
          <a:xfrm>
            <a:off x="254290" y="1680819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33.2 MV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894E3-D2F6-4054-8E43-BD5F4891DC3F}"/>
              </a:ext>
            </a:extLst>
          </p:cNvPr>
          <p:cNvSpPr txBox="1"/>
          <p:nvPr/>
        </p:nvSpPr>
        <p:spPr>
          <a:xfrm>
            <a:off x="256390" y="144553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37.5 MV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E8662D-C230-4215-A8F2-2C945EE6EC6F}"/>
              </a:ext>
            </a:extLst>
          </p:cNvPr>
          <p:cNvCxnSpPr>
            <a:cxnSpLocks/>
          </p:cNvCxnSpPr>
          <p:nvPr/>
        </p:nvCxnSpPr>
        <p:spPr>
          <a:xfrm>
            <a:off x="1198800" y="1238400"/>
            <a:ext cx="22608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FA7138-0268-4ADF-9EF2-27ABF9065250}"/>
              </a:ext>
            </a:extLst>
          </p:cNvPr>
          <p:cNvSpPr txBox="1"/>
          <p:nvPr/>
        </p:nvSpPr>
        <p:spPr>
          <a:xfrm>
            <a:off x="358484" y="1049068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4.6 MV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102BB-8BCF-4350-9C9A-A64D4477DBE3}"/>
              </a:ext>
            </a:extLst>
          </p:cNvPr>
          <p:cNvSpPr txBox="1"/>
          <p:nvPr/>
        </p:nvSpPr>
        <p:spPr>
          <a:xfrm>
            <a:off x="2267095" y="5226488"/>
            <a:ext cx="3068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ESR requires 17 591 MHz, 1-cell cavities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AAEBE3-0F34-48B9-91F7-454ABE9F284D}"/>
              </a:ext>
            </a:extLst>
          </p:cNvPr>
          <p:cNvCxnSpPr>
            <a:cxnSpLocks/>
          </p:cNvCxnSpPr>
          <p:nvPr/>
        </p:nvCxnSpPr>
        <p:spPr>
          <a:xfrm flipV="1">
            <a:off x="1141071" y="2664847"/>
            <a:ext cx="3461769" cy="718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EE4F12-045F-4B17-A620-9B6B5355C905}"/>
              </a:ext>
            </a:extLst>
          </p:cNvPr>
          <p:cNvSpPr txBox="1"/>
          <p:nvPr/>
        </p:nvSpPr>
        <p:spPr>
          <a:xfrm>
            <a:off x="358484" y="2487211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1.6 MV</a:t>
            </a:r>
          </a:p>
        </p:txBody>
      </p:sp>
    </p:spTree>
    <p:extLst>
      <p:ext uri="{BB962C8B-B14F-4D97-AF65-F5344CB8AC3E}">
        <p14:creationId xmlns:p14="http://schemas.microsoft.com/office/powerpoint/2010/main" val="3280074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320" id="{C38FA3BC-D5E8-45AA-9958-C7D74A2F1A4E}" vid="{67C37C4C-5F29-447A-9403-234B2450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3C80C721E4B418F160D12CBA676FB" ma:contentTypeVersion="2" ma:contentTypeDescription="Create a new document." ma:contentTypeScope="" ma:versionID="efe8fbf066a415517214be0c8902e45e">
  <xsd:schema xmlns:xsd="http://www.w3.org/2001/XMLSchema" xmlns:xs="http://www.w3.org/2001/XMLSchema" xmlns:p="http://schemas.microsoft.com/office/2006/metadata/properties" xmlns:ns2="4208d69c-33ac-4d31-875b-253384a26d70" targetNamespace="http://schemas.microsoft.com/office/2006/metadata/properties" ma:root="true" ma:fieldsID="e5fdb1c53f046a7e324141eb9a668c14" ns2:_="">
    <xsd:import namespace="4208d69c-33ac-4d31-875b-253384a26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8d69c-33ac-4d31-875b-253384a26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4208d69c-33ac-4d31-875b-253384a26d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313331-97A2-4BB6-9176-A5A6FDCEF6BD}">
  <ds:schemaRefs>
    <ds:schemaRef ds:uri="4208d69c-33ac-4d31-875b-253384a26d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11830</TotalTime>
  <Words>1050</Words>
  <Application>Microsoft Office PowerPoint</Application>
  <PresentationFormat>On-screen Show (4:3)</PresentationFormat>
  <Paragraphs>236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EIC ESR and HSR RF Challenges and Possible Reverse Phasing Experiment </vt:lpstr>
      <vt:lpstr>Outline</vt:lpstr>
      <vt:lpstr>Overview – EIC RF Systems</vt:lpstr>
      <vt:lpstr>Scope Overview – SRF and NCRF Systems</vt:lpstr>
      <vt:lpstr>Cavity Detuning </vt:lpstr>
      <vt:lpstr>ESR 591 MHz Parameters and Detuning</vt:lpstr>
      <vt:lpstr>HSR 24.5 MHz Cavity Transient Beam Loading</vt:lpstr>
      <vt:lpstr>ESR TBL and Detuning Mitigation</vt:lpstr>
      <vt:lpstr>What Does Reverse Phasing Look Like?</vt:lpstr>
      <vt:lpstr>What Does Reverse Phasing Look Like? (Zoom)</vt:lpstr>
      <vt:lpstr>18 GeV and 5 GeV Detuning (Std and RP)</vt:lpstr>
      <vt:lpstr>ESR 10 GeV Transient Beam Loading (Std and RP)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Smith, Kevin S</cp:lastModifiedBy>
  <cp:revision>7</cp:revision>
  <dcterms:created xsi:type="dcterms:W3CDTF">2020-03-06T15:05:08Z</dcterms:created>
  <dcterms:modified xsi:type="dcterms:W3CDTF">2021-11-09T20:35:56Z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0x0101009A33C80C721E4B418F160D12CBA676FB</vt:lpwstr>
  </property>
</Properties>
</file>