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74" r:id="rId2"/>
  </p:sldMasterIdLst>
  <p:notesMasterIdLst>
    <p:notesMasterId r:id="rId39"/>
  </p:notesMasterIdLst>
  <p:sldIdLst>
    <p:sldId id="256" r:id="rId3"/>
    <p:sldId id="1358" r:id="rId4"/>
    <p:sldId id="295" r:id="rId5"/>
    <p:sldId id="1357" r:id="rId6"/>
    <p:sldId id="279" r:id="rId7"/>
    <p:sldId id="381" r:id="rId8"/>
    <p:sldId id="341" r:id="rId9"/>
    <p:sldId id="1362" r:id="rId10"/>
    <p:sldId id="268" r:id="rId11"/>
    <p:sldId id="1363" r:id="rId12"/>
    <p:sldId id="1347" r:id="rId13"/>
    <p:sldId id="259" r:id="rId14"/>
    <p:sldId id="1350" r:id="rId15"/>
    <p:sldId id="1361" r:id="rId16"/>
    <p:sldId id="1351" r:id="rId17"/>
    <p:sldId id="1352" r:id="rId18"/>
    <p:sldId id="378" r:id="rId19"/>
    <p:sldId id="1335" r:id="rId20"/>
    <p:sldId id="258" r:id="rId21"/>
    <p:sldId id="1353" r:id="rId22"/>
    <p:sldId id="1354" r:id="rId23"/>
    <p:sldId id="1355" r:id="rId24"/>
    <p:sldId id="271" r:id="rId25"/>
    <p:sldId id="277" r:id="rId26"/>
    <p:sldId id="1342" r:id="rId27"/>
    <p:sldId id="1339" r:id="rId28"/>
    <p:sldId id="1338" r:id="rId29"/>
    <p:sldId id="1343" r:id="rId30"/>
    <p:sldId id="1356" r:id="rId31"/>
    <p:sldId id="1360" r:id="rId32"/>
    <p:sldId id="1359" r:id="rId33"/>
    <p:sldId id="264" r:id="rId34"/>
    <p:sldId id="262" r:id="rId35"/>
    <p:sldId id="263" r:id="rId36"/>
    <p:sldId id="1344" r:id="rId37"/>
    <p:sldId id="1345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43F393-9139-FE4B-94A1-60D412BADD36}" v="54" dt="2022-01-18T16:16:39.3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19"/>
    <p:restoredTop sz="94694"/>
  </p:normalViewPr>
  <p:slideViewPr>
    <p:cSldViewPr snapToGrid="0" snapToObjects="1">
      <p:cViewPr varScale="1">
        <p:scale>
          <a:sx n="116" d="100"/>
          <a:sy n="116" d="100"/>
        </p:scale>
        <p:origin x="200" y="8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1/18/22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E050D-A8BD-8642-9E22-910BA0AB4A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532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D6711DB-9902-3E49-8285-2C96101C4F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13069" y="3112401"/>
            <a:ext cx="6202836" cy="12808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B68B4"/>
                </a:solidFill>
              </a:defRPr>
            </a:lvl1pPr>
          </a:lstStyle>
          <a:p>
            <a:r>
              <a:rPr lang="en-US" sz="3000" b="1" dirty="0"/>
              <a:t>Presentation Title</a:t>
            </a:r>
            <a:br>
              <a:rPr lang="en-US" dirty="0"/>
            </a:br>
            <a:r>
              <a:rPr lang="en-US" sz="2000" b="0" i="1" dirty="0"/>
              <a:t>Presenter Name</a:t>
            </a:r>
          </a:p>
        </p:txBody>
      </p:sp>
    </p:spTree>
    <p:extLst>
      <p:ext uri="{BB962C8B-B14F-4D97-AF65-F5344CB8AC3E}">
        <p14:creationId xmlns:p14="http://schemas.microsoft.com/office/powerpoint/2010/main" val="10466994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D6711DB-9902-3E49-8285-2C96101C4F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13069" y="3112401"/>
            <a:ext cx="6202836" cy="12808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B68B4"/>
                </a:solidFill>
              </a:defRPr>
            </a:lvl1pPr>
          </a:lstStyle>
          <a:p>
            <a:r>
              <a:rPr lang="en-US" sz="3000" b="1" dirty="0"/>
              <a:t>Presentation Title</a:t>
            </a:r>
            <a:br>
              <a:rPr lang="en-US" dirty="0"/>
            </a:br>
            <a:r>
              <a:rPr lang="en-US" sz="2000" b="0" i="1" dirty="0"/>
              <a:t>Presenter Name</a:t>
            </a:r>
          </a:p>
        </p:txBody>
      </p:sp>
    </p:spTree>
    <p:extLst>
      <p:ext uri="{BB962C8B-B14F-4D97-AF65-F5344CB8AC3E}">
        <p14:creationId xmlns:p14="http://schemas.microsoft.com/office/powerpoint/2010/main" val="9579402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90657-D6E0-BE42-9DAC-E9A6565AE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390A6F-F3CD-154C-8ACE-8EBC6BC281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70D4B1-35E6-1744-8CBA-9C192195E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449A-ECD1-1C49-A3A0-6FE365F2ED53}" type="datetimeFigureOut">
              <a:rPr lang="en-US" smtClean="0"/>
              <a:t>1/18/22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766F16-77FE-F640-B44E-59AAFAB4A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696ADA-3ECD-1342-8EB2-63185E5E2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244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C08BF-D203-8644-B4E8-A36CDD05F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4540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C08BF-D203-8644-B4E8-A36CDD05F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8888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C08BF-D203-8644-B4E8-A36CDD05F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738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C08BF-D203-8644-B4E8-A36CDD05F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1355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C08BF-D203-8644-B4E8-A36CDD05F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991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"/>
            <a:ext cx="11049000" cy="112776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148081"/>
            <a:ext cx="11049000" cy="5110480"/>
          </a:xfrm>
        </p:spPr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C08BF-D203-8644-B4E8-A36CDD05F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812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C08BF-D203-8644-B4E8-A36CDD05F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8968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C08BF-D203-8644-B4E8-A36CDD05F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570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C08BF-D203-8644-B4E8-A36CDD05F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855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C08BF-D203-8644-B4E8-A36CDD05F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1641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C08BF-D203-8644-B4E8-A36CDD05F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005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2F2564-7CC2-3F48-B494-6B8778128817}"/>
              </a:ext>
            </a:extLst>
          </p:cNvPr>
          <p:cNvSpPr txBox="1"/>
          <p:nvPr userDrawn="1"/>
        </p:nvSpPr>
        <p:spPr>
          <a:xfrm>
            <a:off x="4084320" y="6319520"/>
            <a:ext cx="39435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24</a:t>
            </a:r>
            <a:r>
              <a:rPr lang="en-US" sz="1200" baseline="30000" dirty="0"/>
              <a:t>th</a:t>
            </a:r>
            <a:r>
              <a:rPr lang="en-US" sz="1200" dirty="0"/>
              <a:t> ATF Users Meeting (Virtual) – January 18-21, 2022</a:t>
            </a:r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86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C08BF-D203-8644-B4E8-A36CDD05FC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991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hyperlink" Target="http://www.physics.sunysb.edu/Physics/" TargetMode="Externa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nl.gov/atf/docs/ATF%20Science%20Workshop%20Report%202019.pdf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science.energy.gov/leaving-office-of-science/?external_url=http://www.bnl.gov/atf/experiments/Pages/ICSimaging.php&amp;external_title=Inverse+Compton+scattering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ATF Status and Plans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January 18, 2022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Mark Palmer </a:t>
            </a:r>
            <a:r>
              <a:rPr lang="en-US" i="1" dirty="0"/>
              <a:t>for the ATF Operations Team</a:t>
            </a:r>
            <a:endParaRPr lang="en-US" dirty="0"/>
          </a:p>
          <a:p>
            <a:endParaRPr lang="en-US" dirty="0"/>
          </a:p>
          <a:p>
            <a:r>
              <a:rPr lang="en-US" i="1" dirty="0"/>
              <a:t>24</a:t>
            </a:r>
            <a:r>
              <a:rPr lang="en-US" i="1" baseline="30000" dirty="0"/>
              <a:t>th</a:t>
            </a:r>
            <a:r>
              <a:rPr lang="en-US" i="1" dirty="0"/>
              <a:t> ATF Users Meeting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C69700-AE9C-7344-9969-2EDD560B5FF6}"/>
              </a:ext>
            </a:extLst>
          </p:cNvPr>
          <p:cNvSpPr txBox="1"/>
          <p:nvPr/>
        </p:nvSpPr>
        <p:spPr>
          <a:xfrm>
            <a:off x="5757803" y="6211669"/>
            <a:ext cx="6434197" cy="646331"/>
          </a:xfrm>
          <a:prstGeom prst="rect">
            <a:avLst/>
          </a:prstGeom>
          <a:noFill/>
          <a:ln w="19050">
            <a:solidFill>
              <a:schemeClr val="bg1">
                <a:lumMod val="95000"/>
                <a:alpha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b="1" i="1" cap="none" spc="0" dirty="0">
                <a:ln w="13462">
                  <a:solidFill>
                    <a:schemeClr val="bg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bl" rotWithShape="0">
                    <a:schemeClr val="tx1">
                      <a:lumMod val="50000"/>
                      <a:lumOff val="50000"/>
                    </a:schemeClr>
                  </a:outerShdw>
                </a:effectLst>
                <a:latin typeface="+mn-lt"/>
              </a:rPr>
              <a:t>The Accelerator Test Facility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003427"/>
              </p:ext>
            </p:extLst>
          </p:nvPr>
        </p:nvGraphicFramePr>
        <p:xfrm>
          <a:off x="205485" y="446221"/>
          <a:ext cx="11824935" cy="36576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6440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0305">
                  <a:extLst>
                    <a:ext uri="{9D8B030D-6E8A-4147-A177-3AD203B41FA5}">
                      <a16:colId xmlns:a16="http://schemas.microsoft.com/office/drawing/2014/main" val="1543851066"/>
                    </a:ext>
                  </a:extLst>
                </a:gridCol>
                <a:gridCol w="1197858">
                  <a:extLst>
                    <a:ext uri="{9D8B030D-6E8A-4147-A177-3AD203B41FA5}">
                      <a16:colId xmlns:a16="http://schemas.microsoft.com/office/drawing/2014/main" val="2433644676"/>
                    </a:ext>
                  </a:extLst>
                </a:gridCol>
                <a:gridCol w="11978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648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2060"/>
                          </a:solidFill>
                        </a:rPr>
                        <a:t>Ti:Sapphire Laser System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Units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Stage I Values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Stage II Values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Comments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Central Wavelength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800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800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Stage I parameters are presently available and setup to deliver Stage II parameters should be complete during FY22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FWHM Bandwidth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nm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059582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Compressed FWHM Pulse Width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&lt;75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Transport of compressed pulses will initially include a very limited number of experimental interaction points.  Please consult with the ATF Team if you need this capability.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Chirped FWHM Pulse Width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ps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itchFamily="2" charset="2"/>
                        </a:rPr>
                        <a:t></a:t>
                      </a: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itchFamily="2" charset="2"/>
                        </a:rPr>
                        <a:t></a:t>
                      </a: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Chirped Energy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mJ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Compressed Energy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mJ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Energy to Experiments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mJ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&gt;4.9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&gt;80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Power to Experiments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GW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&gt;98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&gt;1067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605697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598097" y="0"/>
            <a:ext cx="37625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NIR Laser Parameters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D5D49BC-AE16-384D-89DA-F322A3F7DE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3495260"/>
              </p:ext>
            </p:extLst>
          </p:nvPr>
        </p:nvGraphicFramePr>
        <p:xfrm>
          <a:off x="203772" y="4119051"/>
          <a:ext cx="11815630" cy="216408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6718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0200">
                  <a:extLst>
                    <a:ext uri="{9D8B030D-6E8A-4147-A177-3AD203B41FA5}">
                      <a16:colId xmlns:a16="http://schemas.microsoft.com/office/drawing/2014/main" val="1543851066"/>
                    </a:ext>
                  </a:extLst>
                </a:gridCol>
                <a:gridCol w="1497985">
                  <a:extLst>
                    <a:ext uri="{9D8B030D-6E8A-4147-A177-3AD203B41FA5}">
                      <a16:colId xmlns:a16="http://schemas.microsoft.com/office/drawing/2014/main" val="2433644676"/>
                    </a:ext>
                  </a:extLst>
                </a:gridCol>
                <a:gridCol w="6715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solidFill>
                            <a:srgbClr val="002060"/>
                          </a:solidFill>
                        </a:rPr>
                        <a:t>Nd:YAG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</a:rPr>
                        <a:t> Laser System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Units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Typical Values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Comments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Wavelength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1064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Single pulse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Energy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mJ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059582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Pulse Width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ps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Wavelength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nm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itchFamily="2" charset="2"/>
                        </a:rPr>
                        <a:t>532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Frequency doubled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Energy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mJ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6846627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Pulse Width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ps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499831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52635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64DA6D6-A09E-3E49-9073-1D4FF567BE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ATF FY21 Status Report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A3E635-7998-0D41-BC1A-122EBE93E8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79FA60-12A7-BB42-8621-195CC54FFA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2831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2C3CA-F178-4369-9EC2-0E35C7F59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80" y="8291"/>
            <a:ext cx="11105321" cy="647244"/>
          </a:xfrm>
        </p:spPr>
        <p:txBody>
          <a:bodyPr>
            <a:normAutofit fontScale="90000"/>
          </a:bodyPr>
          <a:lstStyle/>
          <a:p>
            <a:r>
              <a:rPr lang="en-US" dirty="0">
                <a:cs typeface="Arial"/>
              </a:rPr>
              <a:t>Availability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E88F4-5F49-42E2-A082-04D2EC25C5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b="1" dirty="0">
                <a:cs typeface="Arial" panose="020B0604020202020204"/>
              </a:rPr>
              <a:t>2021</a:t>
            </a:r>
          </a:p>
          <a:p>
            <a:pPr marL="0" indent="0">
              <a:buNone/>
            </a:pPr>
            <a:endParaRPr lang="en-US" dirty="0">
              <a:cs typeface="Arial" panose="020B0604020202020204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A3A7686-6BB4-4D1E-840D-61E24CCBF2BC}"/>
              </a:ext>
            </a:extLst>
          </p:cNvPr>
          <p:cNvGraphicFramePr>
            <a:graphicFrameLocks noGrp="1"/>
          </p:cNvGraphicFramePr>
          <p:nvPr/>
        </p:nvGraphicFramePr>
        <p:xfrm>
          <a:off x="1270380" y="913659"/>
          <a:ext cx="6423962" cy="23801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3960">
                  <a:extLst>
                    <a:ext uri="{9D8B030D-6E8A-4147-A177-3AD203B41FA5}">
                      <a16:colId xmlns:a16="http://schemas.microsoft.com/office/drawing/2014/main" val="2396092560"/>
                    </a:ext>
                  </a:extLst>
                </a:gridCol>
                <a:gridCol w="1061182">
                  <a:extLst>
                    <a:ext uri="{9D8B030D-6E8A-4147-A177-3AD203B41FA5}">
                      <a16:colId xmlns:a16="http://schemas.microsoft.com/office/drawing/2014/main" val="1143587525"/>
                    </a:ext>
                  </a:extLst>
                </a:gridCol>
                <a:gridCol w="1780419">
                  <a:extLst>
                    <a:ext uri="{9D8B030D-6E8A-4147-A177-3AD203B41FA5}">
                      <a16:colId xmlns:a16="http://schemas.microsoft.com/office/drawing/2014/main" val="756323154"/>
                    </a:ext>
                  </a:extLst>
                </a:gridCol>
                <a:gridCol w="1598401">
                  <a:extLst>
                    <a:ext uri="{9D8B030D-6E8A-4147-A177-3AD203B41FA5}">
                      <a16:colId xmlns:a16="http://schemas.microsoft.com/office/drawing/2014/main" val="574595383"/>
                    </a:ext>
                  </a:extLst>
                </a:gridCol>
              </a:tblGrid>
              <a:tr h="43945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Resource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Planned Hours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Delivered Hours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% of Planned Hours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330246167"/>
                  </a:ext>
                </a:extLst>
              </a:tr>
              <a:tr h="450251">
                <a:tc>
                  <a:txBody>
                    <a:bodyPr/>
                    <a:lstStyle/>
                    <a:p>
                      <a:r>
                        <a:rPr lang="en-US" sz="1600" dirty="0"/>
                        <a:t>Electron Beam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9903959"/>
                  </a:ext>
                </a:extLst>
              </a:tr>
              <a:tr h="450251">
                <a:tc>
                  <a:txBody>
                    <a:bodyPr/>
                    <a:lstStyle/>
                    <a:p>
                      <a:r>
                        <a:rPr lang="en-US" sz="1600" dirty="0"/>
                        <a:t>Laser (NIR + LWIR)</a:t>
                      </a:r>
                      <a:endParaRPr lang="en-US" sz="160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1378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184%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93926211"/>
                  </a:ext>
                </a:extLst>
              </a:tr>
              <a:tr h="450251">
                <a:tc>
                  <a:txBody>
                    <a:bodyPr/>
                    <a:lstStyle/>
                    <a:p>
                      <a:r>
                        <a:rPr lang="en-US" sz="1600" dirty="0"/>
                        <a:t>UED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47348075"/>
                  </a:ext>
                </a:extLst>
              </a:tr>
              <a:tr h="450251">
                <a:tc>
                  <a:txBody>
                    <a:bodyPr/>
                    <a:lstStyle/>
                    <a:p>
                      <a:r>
                        <a:rPr lang="en-US" sz="1600" dirty="0"/>
                        <a:t>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2250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2998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24090164"/>
                  </a:ext>
                </a:extLst>
              </a:tr>
            </a:tbl>
          </a:graphicData>
        </a:graphic>
      </p:graphicFrame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9907BE9-F16D-4C43-AA84-E1CCC88AC396}"/>
              </a:ext>
            </a:extLst>
          </p:cNvPr>
          <p:cNvSpPr txBox="1">
            <a:spLocks/>
          </p:cNvSpPr>
          <p:nvPr/>
        </p:nvSpPr>
        <p:spPr>
          <a:xfrm>
            <a:off x="449249" y="3514182"/>
            <a:ext cx="1105231" cy="23336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cs typeface="Arial" panose="020B0604020202020204"/>
              </a:rPr>
              <a:t>2022</a:t>
            </a:r>
          </a:p>
          <a:p>
            <a:pPr marL="0" indent="0">
              <a:buNone/>
            </a:pPr>
            <a:endParaRPr lang="en-US" sz="2000" b="1" dirty="0">
              <a:cs typeface="Arial" panose="020B0604020202020204"/>
            </a:endParaRPr>
          </a:p>
          <a:p>
            <a:pPr marL="0" indent="0">
              <a:buNone/>
            </a:pPr>
            <a:endParaRPr lang="en-US" dirty="0">
              <a:cs typeface="Arial" panose="020B0604020202020204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F481C11-3B8D-4B8F-9ED6-AC8B949DA87D}"/>
              </a:ext>
            </a:extLst>
          </p:cNvPr>
          <p:cNvGraphicFramePr>
            <a:graphicFrameLocks noGrp="1"/>
          </p:cNvGraphicFramePr>
          <p:nvPr/>
        </p:nvGraphicFramePr>
        <p:xfrm>
          <a:off x="1255140" y="3556000"/>
          <a:ext cx="3874421" cy="228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1377">
                  <a:extLst>
                    <a:ext uri="{9D8B030D-6E8A-4147-A177-3AD203B41FA5}">
                      <a16:colId xmlns:a16="http://schemas.microsoft.com/office/drawing/2014/main" val="4056153947"/>
                    </a:ext>
                  </a:extLst>
                </a:gridCol>
                <a:gridCol w="1773044">
                  <a:extLst>
                    <a:ext uri="{9D8B030D-6E8A-4147-A177-3AD203B41FA5}">
                      <a16:colId xmlns:a16="http://schemas.microsoft.com/office/drawing/2014/main" val="873683665"/>
                    </a:ext>
                  </a:extLst>
                </a:gridCol>
              </a:tblGrid>
              <a:tr h="45618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Resource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Planned Hours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645373007"/>
                  </a:ext>
                </a:extLst>
              </a:tr>
              <a:tr h="456184">
                <a:tc>
                  <a:txBody>
                    <a:bodyPr/>
                    <a:lstStyle/>
                    <a:p>
                      <a:r>
                        <a:rPr lang="en-US" sz="1600" dirty="0"/>
                        <a:t>Electron Beam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97162740"/>
                  </a:ext>
                </a:extLst>
              </a:tr>
              <a:tr h="456184">
                <a:tc>
                  <a:txBody>
                    <a:bodyPr/>
                    <a:lstStyle/>
                    <a:p>
                      <a:r>
                        <a:rPr lang="en-US" sz="1600" dirty="0"/>
                        <a:t>Laser (NIR + LWIR)</a:t>
                      </a:r>
                      <a:endParaRPr lang="en-US" sz="160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02960793"/>
                  </a:ext>
                </a:extLst>
              </a:tr>
              <a:tr h="456184">
                <a:tc>
                  <a:txBody>
                    <a:bodyPr/>
                    <a:lstStyle/>
                    <a:p>
                      <a:r>
                        <a:rPr lang="en-US" sz="1600" dirty="0"/>
                        <a:t>UED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9261984"/>
                  </a:ext>
                </a:extLst>
              </a:tr>
              <a:tr h="456184">
                <a:tc>
                  <a:txBody>
                    <a:bodyPr/>
                    <a:lstStyle/>
                    <a:p>
                      <a:r>
                        <a:rPr lang="en-US" sz="1600" dirty="0"/>
                        <a:t>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1800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34001516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99F9DD3B-B2AB-D748-AD17-8FE0717F0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7569" y="-5"/>
            <a:ext cx="4525722" cy="36750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8BD660-17B8-7B48-92C8-3F01BB243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389" y="4120306"/>
            <a:ext cx="6867543" cy="1699887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26DA4D-082C-354A-A464-71ABFC888A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311570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F3247-94D9-421F-AFBB-4F93845DE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80" y="-632"/>
            <a:ext cx="11105321" cy="647244"/>
          </a:xfrm>
        </p:spPr>
        <p:txBody>
          <a:bodyPr>
            <a:normAutofit/>
          </a:bodyPr>
          <a:lstStyle/>
          <a:p>
            <a:r>
              <a:rPr lang="en-US" sz="3600" dirty="0"/>
              <a:t>FY21 Hours Summary</a:t>
            </a:r>
          </a:p>
        </p:txBody>
      </p:sp>
      <p:sp>
        <p:nvSpPr>
          <p:cNvPr id="19" name="Trapezoid 18">
            <a:extLst>
              <a:ext uri="{FF2B5EF4-FFF2-40B4-BE49-F238E27FC236}">
                <a16:creationId xmlns:a16="http://schemas.microsoft.com/office/drawing/2014/main" id="{1C91D8CC-1844-E14B-902F-E6F2C19C445F}"/>
              </a:ext>
            </a:extLst>
          </p:cNvPr>
          <p:cNvSpPr/>
          <p:nvPr/>
        </p:nvSpPr>
        <p:spPr>
          <a:xfrm>
            <a:off x="66907" y="3088888"/>
            <a:ext cx="12125093" cy="624468"/>
          </a:xfrm>
          <a:prstGeom prst="trapezoid">
            <a:avLst>
              <a:gd name="adj" fmla="val 6594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82A258-F642-8046-BBD0-829E9FA30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62" y="530760"/>
            <a:ext cx="4000500" cy="25603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2C464E-0B2D-A743-86B8-5B0B8AF0A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0943" y="527126"/>
            <a:ext cx="3941280" cy="25603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B17452-4C16-0141-AA51-A2B6744790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6730" y="533706"/>
            <a:ext cx="4073236" cy="25603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5054BB-0FB5-634D-9141-622B9BE18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51" y="3706564"/>
            <a:ext cx="4073236" cy="25603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378F44-5D93-D343-AC0C-94F9DB19C2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7907" y="3714215"/>
            <a:ext cx="4000500" cy="25603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A6DA30-BC89-F842-8BD1-68D82C7B81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5414" y="3714214"/>
            <a:ext cx="3989069" cy="2560320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DA778B-2ED6-0744-B606-EBE660465C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0710500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F16930-9479-B34B-8588-24F2E5BA3E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sz="10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AF76E8F-62D7-7341-96C6-6A61ED0D4C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General Updates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F4D41D-3141-6B43-A210-79E9D41B6A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9144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FE55E58-186A-8A49-83BA-49304ABD8801}"/>
              </a:ext>
            </a:extLst>
          </p:cNvPr>
          <p:cNvGrpSpPr/>
          <p:nvPr/>
        </p:nvGrpSpPr>
        <p:grpSpPr>
          <a:xfrm>
            <a:off x="233453" y="745"/>
            <a:ext cx="2857500" cy="1785938"/>
            <a:chOff x="364104" y="1110343"/>
            <a:chExt cx="2857500" cy="1785938"/>
          </a:xfrm>
        </p:grpSpPr>
        <p:pic>
          <p:nvPicPr>
            <p:cNvPr id="6" name="Image__2021-08-05__13-04-07_21d5mm_32d7mJ_88d0psi.png" descr="Image__2021-08-05__13-04-07_21d5mm_32d7mJ_88d0psi.png">
              <a:extLst>
                <a:ext uri="{FF2B5EF4-FFF2-40B4-BE49-F238E27FC236}">
                  <a16:creationId xmlns:a16="http://schemas.microsoft.com/office/drawing/2014/main" id="{1975D15B-22D6-4944-96FE-B271649D2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4104" y="1110343"/>
              <a:ext cx="2857500" cy="1785938"/>
            </a:xfrm>
            <a:prstGeom prst="rect">
              <a:avLst/>
            </a:prstGeom>
            <a:ln w="3175">
              <a:miter lim="400000"/>
            </a:ln>
          </p:spPr>
        </p:pic>
        <p:sp>
          <p:nvSpPr>
            <p:cNvPr id="7" name="0 ps">
              <a:extLst>
                <a:ext uri="{FF2B5EF4-FFF2-40B4-BE49-F238E27FC236}">
                  <a16:creationId xmlns:a16="http://schemas.microsoft.com/office/drawing/2014/main" id="{FFB02374-FF41-8047-AFCC-23F2E24C321B}"/>
                </a:ext>
              </a:extLst>
            </p:cNvPr>
            <p:cNvSpPr txBox="1"/>
            <p:nvPr/>
          </p:nvSpPr>
          <p:spPr>
            <a:xfrm>
              <a:off x="2688221" y="1114979"/>
              <a:ext cx="514419" cy="328471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10247" tIns="10247" rIns="10247" bIns="10247">
              <a:spAutoFit/>
            </a:bodyPr>
            <a:lstStyle>
              <a:lvl1pPr defTabSz="730250">
                <a:defRPr sz="40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2000" dirty="0"/>
                <a:t>0 </a:t>
              </a:r>
              <a:r>
                <a:rPr sz="2000" dirty="0" err="1"/>
                <a:t>ps</a:t>
              </a:r>
              <a:endParaRPr sz="2000" dirty="0"/>
            </a:p>
          </p:txBody>
        </p:sp>
        <p:sp>
          <p:nvSpPr>
            <p:cNvPr id="8" name="Line">
              <a:extLst>
                <a:ext uri="{FF2B5EF4-FFF2-40B4-BE49-F238E27FC236}">
                  <a16:creationId xmlns:a16="http://schemas.microsoft.com/office/drawing/2014/main" id="{3AFBA47E-D5AD-9A4D-BF92-EF8994F55F96}"/>
                </a:ext>
              </a:extLst>
            </p:cNvPr>
            <p:cNvSpPr/>
            <p:nvPr/>
          </p:nvSpPr>
          <p:spPr>
            <a:xfrm>
              <a:off x="365139" y="2699350"/>
              <a:ext cx="2856465" cy="1"/>
            </a:xfrm>
            <a:prstGeom prst="line">
              <a:avLst/>
            </a:prstGeom>
            <a:ln w="50800">
              <a:solidFill>
                <a:srgbClr val="FFFFFF"/>
              </a:solidFill>
              <a:bevel/>
              <a:headEnd type="triangle"/>
              <a:tailEnd type="triangle"/>
            </a:ln>
            <a:effectLst>
              <a:outerShdw blurRad="76200" dist="38100" dir="5400000" rotWithShape="0">
                <a:srgbClr val="000000">
                  <a:alpha val="38000"/>
                </a:srgbClr>
              </a:outerShdw>
            </a:effectLst>
          </p:spPr>
          <p:txBody>
            <a:bodyPr tIns="45720" bIns="45720"/>
            <a:lstStyle/>
            <a:p>
              <a:pPr defTabSz="457200">
                <a:defRPr sz="2400"/>
              </a:pPr>
              <a:endParaRPr sz="1200"/>
            </a:p>
          </p:txBody>
        </p:sp>
        <p:sp>
          <p:nvSpPr>
            <p:cNvPr id="9" name="1.44 mm">
              <a:extLst>
                <a:ext uri="{FF2B5EF4-FFF2-40B4-BE49-F238E27FC236}">
                  <a16:creationId xmlns:a16="http://schemas.microsoft.com/office/drawing/2014/main" id="{B49CF44A-BECF-0E4F-B80D-5E02DC2D026A}"/>
                </a:ext>
              </a:extLst>
            </p:cNvPr>
            <p:cNvSpPr txBox="1"/>
            <p:nvPr/>
          </p:nvSpPr>
          <p:spPr>
            <a:xfrm>
              <a:off x="503017" y="2325061"/>
              <a:ext cx="1025777" cy="328471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10247" tIns="10247" rIns="10247" bIns="10247">
              <a:spAutoFit/>
            </a:bodyPr>
            <a:lstStyle>
              <a:lvl1pPr defTabSz="730250">
                <a:defRPr sz="40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2000"/>
                <a:t>1.44 mm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B9B1090-077A-DC4D-8934-1745DDC54F93}"/>
              </a:ext>
            </a:extLst>
          </p:cNvPr>
          <p:cNvGrpSpPr/>
          <p:nvPr/>
        </p:nvGrpSpPr>
        <p:grpSpPr>
          <a:xfrm>
            <a:off x="231169" y="1669784"/>
            <a:ext cx="2857500" cy="1791576"/>
            <a:chOff x="3310504" y="1104705"/>
            <a:chExt cx="2857500" cy="1791576"/>
          </a:xfrm>
        </p:grpSpPr>
        <p:pic>
          <p:nvPicPr>
            <p:cNvPr id="11" name="Image__2021-08-05__13-06-43_21mm_36d9mJ_87d8psi.png" descr="Image__2021-08-05__13-06-43_21mm_36d9mJ_87d8psi.png">
              <a:extLst>
                <a:ext uri="{FF2B5EF4-FFF2-40B4-BE49-F238E27FC236}">
                  <a16:creationId xmlns:a16="http://schemas.microsoft.com/office/drawing/2014/main" id="{407D74B1-F649-A241-ADB6-D972476F5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10504" y="1110343"/>
              <a:ext cx="2857500" cy="1785938"/>
            </a:xfrm>
            <a:prstGeom prst="rect">
              <a:avLst/>
            </a:prstGeom>
            <a:ln w="3175">
              <a:miter lim="400000"/>
            </a:ln>
          </p:spPr>
        </p:pic>
        <p:sp>
          <p:nvSpPr>
            <p:cNvPr id="12" name="3.3 ps">
              <a:extLst>
                <a:ext uri="{FF2B5EF4-FFF2-40B4-BE49-F238E27FC236}">
                  <a16:creationId xmlns:a16="http://schemas.microsoft.com/office/drawing/2014/main" id="{9E39F50E-26E7-ED42-B4EC-32BFEDF6B086}"/>
                </a:ext>
              </a:extLst>
            </p:cNvPr>
            <p:cNvSpPr txBox="1"/>
            <p:nvPr/>
          </p:nvSpPr>
          <p:spPr>
            <a:xfrm>
              <a:off x="5425441" y="1104705"/>
              <a:ext cx="727619" cy="328471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10247" tIns="10247" rIns="10247" bIns="10247">
              <a:spAutoFit/>
            </a:bodyPr>
            <a:lstStyle>
              <a:lvl1pPr defTabSz="730250">
                <a:defRPr sz="40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2000" dirty="0"/>
                <a:t>3.3 </a:t>
              </a:r>
              <a:r>
                <a:rPr sz="2000" dirty="0" err="1"/>
                <a:t>ps</a:t>
              </a:r>
              <a:endParaRPr sz="200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657D3B8-247D-2A4A-A0F9-B3BB0C631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9292" y="2"/>
            <a:ext cx="6764356" cy="760287"/>
          </a:xfrm>
        </p:spPr>
        <p:txBody>
          <a:bodyPr>
            <a:normAutofit fontScale="90000"/>
          </a:bodyPr>
          <a:lstStyle/>
          <a:p>
            <a:r>
              <a:rPr lang="en-US" dirty="0"/>
              <a:t>Some Recent ATF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77716-1A10-B544-BD65-47B022DEE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1841" y="739739"/>
            <a:ext cx="8945696" cy="6118261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n-US" dirty="0"/>
              <a:t>Major activities and challenges – </a:t>
            </a:r>
          </a:p>
          <a:p>
            <a:pPr lvl="1"/>
            <a:r>
              <a:rPr lang="en-US" sz="1900" dirty="0"/>
              <a:t>Major laboratory-funded improvements to B820 are underway</a:t>
            </a:r>
          </a:p>
          <a:p>
            <a:pPr lvl="2"/>
            <a:r>
              <a:rPr lang="en-US" sz="1700" dirty="0"/>
              <a:t>Extended down period limits FY22 User Operations</a:t>
            </a:r>
          </a:p>
          <a:p>
            <a:pPr lvl="1"/>
            <a:r>
              <a:rPr lang="en-US" sz="1900" dirty="0"/>
              <a:t>IRR/ARR Preparations in progress</a:t>
            </a:r>
          </a:p>
          <a:p>
            <a:pPr lvl="2"/>
            <a:r>
              <a:rPr lang="en-US" sz="1600" dirty="0"/>
              <a:t>Radiation Shielding evaluation being supported by SLAC </a:t>
            </a:r>
          </a:p>
          <a:p>
            <a:pPr lvl="2"/>
            <a:r>
              <a:rPr lang="en-US" sz="1600" dirty="0"/>
              <a:t>Major code compliance effort underway at B820 during current down period</a:t>
            </a:r>
          </a:p>
          <a:p>
            <a:pPr lvl="2"/>
            <a:r>
              <a:rPr lang="en-US" sz="1600" dirty="0"/>
              <a:t>Process to impact user operations schedule through FY23</a:t>
            </a:r>
          </a:p>
          <a:p>
            <a:pPr lvl="1"/>
            <a:r>
              <a:rPr lang="en-US" sz="1900" dirty="0"/>
              <a:t>Supply chain issues limiting the pace of key research upgrades</a:t>
            </a:r>
          </a:p>
          <a:p>
            <a:pPr lvl="1"/>
            <a:r>
              <a:rPr lang="en-US" sz="1900" dirty="0"/>
              <a:t>Continuing Resolution driving constrained FY22 funding</a:t>
            </a:r>
          </a:p>
          <a:p>
            <a:pPr lvl="1"/>
            <a:r>
              <a:rPr lang="en-US" sz="1900" dirty="0"/>
              <a:t>3 electrical substation failures in 2021 significantly impacted facility capabilities</a:t>
            </a:r>
            <a:br>
              <a:rPr lang="en-US" sz="1900" dirty="0"/>
            </a:br>
            <a:endParaRPr lang="en-US" sz="1900" dirty="0"/>
          </a:p>
          <a:p>
            <a:pPr marL="342900" indent="-342900">
              <a:buFont typeface="Wingdings" pitchFamily="2" charset="2"/>
              <a:buChar char="v"/>
            </a:pPr>
            <a:r>
              <a:rPr lang="en-US" dirty="0"/>
              <a:t>Accomplishments – </a:t>
            </a:r>
          </a:p>
          <a:p>
            <a:pPr lvl="1"/>
            <a:r>
              <a:rPr lang="en-US" sz="1900" dirty="0"/>
              <a:t>Strong 2021 user performance with </a:t>
            </a:r>
            <a:r>
              <a:rPr lang="en-US" sz="1900" b="1" dirty="0">
                <a:solidFill>
                  <a:srgbClr val="00B050"/>
                </a:solidFill>
              </a:rPr>
              <a:t>120%</a:t>
            </a:r>
            <a:r>
              <a:rPr lang="en-US" sz="1900" dirty="0"/>
              <a:t> of facility baseline user hours delivered</a:t>
            </a:r>
          </a:p>
          <a:p>
            <a:pPr lvl="1"/>
            <a:r>
              <a:rPr lang="en-US" sz="1900" dirty="0"/>
              <a:t>Completed the 2</a:t>
            </a:r>
            <a:r>
              <a:rPr lang="en-US" sz="1900" baseline="30000" dirty="0"/>
              <a:t>nd</a:t>
            </a:r>
            <a:r>
              <a:rPr lang="en-US" sz="1900" dirty="0"/>
              <a:t> ATF Operations Review by DOE</a:t>
            </a:r>
          </a:p>
          <a:p>
            <a:pPr lvl="1"/>
            <a:r>
              <a:rPr lang="en-US" sz="1900" dirty="0"/>
              <a:t>Key research results delivered by 2021 user program</a:t>
            </a:r>
          </a:p>
          <a:p>
            <a:pPr lvl="1"/>
            <a:r>
              <a:rPr lang="en-US" sz="1900" dirty="0"/>
              <a:t>B820 HVAC improvements will enhance facility availability in future years</a:t>
            </a:r>
          </a:p>
          <a:p>
            <a:pPr lvl="1"/>
            <a:r>
              <a:rPr lang="en-US" sz="1900" dirty="0"/>
              <a:t>Buildout of new shielded research space for strategic partners at B912 is underway</a:t>
            </a:r>
          </a:p>
          <a:p>
            <a:pPr lvl="1"/>
            <a:r>
              <a:rPr lang="en-US" sz="1900" dirty="0"/>
              <a:t>New accelerator development partnerships now active</a:t>
            </a:r>
          </a:p>
          <a:p>
            <a:pPr lvl="1"/>
            <a:r>
              <a:rPr lang="en-US" sz="1900" dirty="0"/>
              <a:t>Vacuum transport upgrades underway at B820 to deliver significant performance improvements to users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A4C3FC-3EEC-1E49-867A-5FA7F1653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15</a:t>
            </a:fld>
            <a:endParaRPr lang="en-US" sz="75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91D805-0664-9F4A-8700-F956E8DC0B10}"/>
              </a:ext>
            </a:extLst>
          </p:cNvPr>
          <p:cNvGrpSpPr/>
          <p:nvPr/>
        </p:nvGrpSpPr>
        <p:grpSpPr>
          <a:xfrm>
            <a:off x="232810" y="3350113"/>
            <a:ext cx="2857500" cy="1785938"/>
            <a:chOff x="6250554" y="1110343"/>
            <a:chExt cx="2857500" cy="1785938"/>
          </a:xfrm>
        </p:grpSpPr>
        <p:pic>
          <p:nvPicPr>
            <p:cNvPr id="17" name="Image__2021-08-05__13-08-29_20mm_36d4mJ_87d4psi.png" descr="Image__2021-08-05__13-08-29_20mm_36d4mJ_87d4psi.png">
              <a:extLst>
                <a:ext uri="{FF2B5EF4-FFF2-40B4-BE49-F238E27FC236}">
                  <a16:creationId xmlns:a16="http://schemas.microsoft.com/office/drawing/2014/main" id="{72380671-A969-E542-9B77-5AA752052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50554" y="1110343"/>
              <a:ext cx="2857500" cy="1785938"/>
            </a:xfrm>
            <a:prstGeom prst="rect">
              <a:avLst/>
            </a:prstGeom>
            <a:ln w="3175">
              <a:miter lim="400000"/>
            </a:ln>
          </p:spPr>
        </p:pic>
        <p:sp>
          <p:nvSpPr>
            <p:cNvPr id="18" name="10 ps">
              <a:extLst>
                <a:ext uri="{FF2B5EF4-FFF2-40B4-BE49-F238E27FC236}">
                  <a16:creationId xmlns:a16="http://schemas.microsoft.com/office/drawing/2014/main" id="{8A13B878-4A20-7A4B-A171-1B6188FC4EB6}"/>
                </a:ext>
              </a:extLst>
            </p:cNvPr>
            <p:cNvSpPr txBox="1"/>
            <p:nvPr/>
          </p:nvSpPr>
          <p:spPr>
            <a:xfrm>
              <a:off x="8449077" y="1114979"/>
              <a:ext cx="657087" cy="328471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10247" tIns="10247" rIns="10247" bIns="10247">
              <a:spAutoFit/>
            </a:bodyPr>
            <a:lstStyle>
              <a:lvl1pPr defTabSz="730250">
                <a:defRPr sz="40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2000" dirty="0"/>
                <a:t>10 </a:t>
              </a:r>
              <a:r>
                <a:rPr sz="2000" dirty="0" err="1"/>
                <a:t>ps</a:t>
              </a:r>
              <a:endParaRPr sz="200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54CF75-12DB-F14A-81D9-3584D47ED814}"/>
              </a:ext>
            </a:extLst>
          </p:cNvPr>
          <p:cNvGrpSpPr/>
          <p:nvPr/>
        </p:nvGrpSpPr>
        <p:grpSpPr>
          <a:xfrm>
            <a:off x="234453" y="5065898"/>
            <a:ext cx="2857500" cy="1785938"/>
            <a:chOff x="9190604" y="1110343"/>
            <a:chExt cx="2857500" cy="1785938"/>
          </a:xfrm>
        </p:grpSpPr>
        <p:pic>
          <p:nvPicPr>
            <p:cNvPr id="20" name="Image__2021-08-05__13-10-13_18mm_25d3mJ_87d2psi.png" descr="Image__2021-08-05__13-10-13_18mm_25d3mJ_87d2psi.png">
              <a:extLst>
                <a:ext uri="{FF2B5EF4-FFF2-40B4-BE49-F238E27FC236}">
                  <a16:creationId xmlns:a16="http://schemas.microsoft.com/office/drawing/2014/main" id="{3EF3955A-041D-7E4D-AF4C-06DF05414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90604" y="1110343"/>
              <a:ext cx="2857500" cy="1785938"/>
            </a:xfrm>
            <a:prstGeom prst="rect">
              <a:avLst/>
            </a:prstGeom>
            <a:ln w="3175">
              <a:miter lim="400000"/>
            </a:ln>
          </p:spPr>
        </p:pic>
        <p:sp>
          <p:nvSpPr>
            <p:cNvPr id="21" name="23.3 ps">
              <a:extLst>
                <a:ext uri="{FF2B5EF4-FFF2-40B4-BE49-F238E27FC236}">
                  <a16:creationId xmlns:a16="http://schemas.microsoft.com/office/drawing/2014/main" id="{286EC6CC-75EB-9742-86F5-A08D62A70153}"/>
                </a:ext>
              </a:extLst>
            </p:cNvPr>
            <p:cNvSpPr txBox="1"/>
            <p:nvPr/>
          </p:nvSpPr>
          <p:spPr>
            <a:xfrm>
              <a:off x="11165944" y="1114979"/>
              <a:ext cx="870286" cy="328471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10247" tIns="10247" rIns="10247" bIns="10247">
              <a:spAutoFit/>
            </a:bodyPr>
            <a:lstStyle>
              <a:lvl1pPr defTabSz="730250">
                <a:defRPr sz="40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2000" dirty="0"/>
                <a:t>23.3 </a:t>
              </a:r>
              <a:r>
                <a:rPr sz="2000" dirty="0" err="1"/>
                <a:t>ps</a:t>
              </a:r>
              <a:endParaRPr sz="2000" dirty="0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FF96B0D2-CA8F-D041-B189-F5219CDB3754}"/>
              </a:ext>
            </a:extLst>
          </p:cNvPr>
          <p:cNvSpPr txBox="1"/>
          <p:nvPr/>
        </p:nvSpPr>
        <p:spPr>
          <a:xfrm>
            <a:off x="177574" y="6256965"/>
            <a:ext cx="2969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92D050"/>
                </a:solidFill>
              </a:rPr>
              <a:t>AE98 (UCLA):  Probing the </a:t>
            </a:r>
            <a:br>
              <a:rPr lang="en-US" dirty="0">
                <a:solidFill>
                  <a:srgbClr val="92D050"/>
                </a:solidFill>
              </a:rPr>
            </a:br>
            <a:r>
              <a:rPr lang="en-US" dirty="0">
                <a:solidFill>
                  <a:srgbClr val="92D050"/>
                </a:solidFill>
              </a:rPr>
              <a:t>Weibel Plasma Instability</a:t>
            </a:r>
          </a:p>
        </p:txBody>
      </p:sp>
    </p:spTree>
    <p:extLst>
      <p:ext uri="{BB962C8B-B14F-4D97-AF65-F5344CB8AC3E}">
        <p14:creationId xmlns:p14="http://schemas.microsoft.com/office/powerpoint/2010/main" val="22422544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297" y="0"/>
            <a:ext cx="8286750" cy="573337"/>
          </a:xfrm>
        </p:spPr>
        <p:txBody>
          <a:bodyPr>
            <a:normAutofit/>
          </a:bodyPr>
          <a:lstStyle/>
          <a:p>
            <a:r>
              <a:rPr lang="en-US" sz="3200" dirty="0"/>
              <a:t>Some ATF Operational Metrics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CFA6D0-7C76-46D8-92CC-A6497EAA6B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1" t="1377" r="901"/>
          <a:stretch/>
        </p:blipFill>
        <p:spPr>
          <a:xfrm>
            <a:off x="1090667" y="511755"/>
            <a:ext cx="4689522" cy="28989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20EAF9-1FE4-4B05-9F97-ACBC8755EA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17"/>
          <a:stretch/>
        </p:blipFill>
        <p:spPr>
          <a:xfrm>
            <a:off x="6918664" y="513381"/>
            <a:ext cx="4296507" cy="28818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FB47CB8-4A89-49D4-8AA4-4EA2E48BFC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333" y="3526718"/>
            <a:ext cx="2953104" cy="227509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DFEB0D-E629-4127-9A58-F034ABCBDE82}"/>
              </a:ext>
            </a:extLst>
          </p:cNvPr>
          <p:cNvSpPr txBox="1"/>
          <p:nvPr/>
        </p:nvSpPr>
        <p:spPr>
          <a:xfrm>
            <a:off x="2539595" y="5773124"/>
            <a:ext cx="266280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4B4B4B"/>
                </a:solidFill>
              </a:rPr>
              <a:t>Irina </a:t>
            </a:r>
            <a:r>
              <a:rPr lang="en-US" sz="1050" dirty="0" err="1">
                <a:solidFill>
                  <a:srgbClr val="4B4B4B"/>
                </a:solidFill>
              </a:rPr>
              <a:t>Petrushina</a:t>
            </a:r>
            <a:r>
              <a:rPr lang="en-US" sz="1050" dirty="0">
                <a:solidFill>
                  <a:srgbClr val="4B4B4B"/>
                </a:solidFill>
              </a:rPr>
              <a:t> (SBU), postdoctoral researcher in the </a:t>
            </a:r>
            <a:r>
              <a:rPr lang="en-US" sz="1050" dirty="0">
                <a:solidFill>
                  <a:srgbClr val="990000"/>
                </a:solidFill>
                <a:hlinkClick r:id="rId5"/>
              </a:rPr>
              <a:t>Department of Physics and Astronomy</a:t>
            </a:r>
            <a:r>
              <a:rPr lang="en-US" sz="1050" dirty="0">
                <a:solidFill>
                  <a:srgbClr val="4B4B4B"/>
                </a:solidFill>
              </a:rPr>
              <a:t> at Stony Brook University</a:t>
            </a:r>
            <a:endParaRPr lang="en-US" sz="105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C2F9D54-83EA-45C8-802E-39CB0D708312}"/>
              </a:ext>
            </a:extLst>
          </p:cNvPr>
          <p:cNvCxnSpPr>
            <a:cxnSpLocks/>
          </p:cNvCxnSpPr>
          <p:nvPr/>
        </p:nvCxnSpPr>
        <p:spPr>
          <a:xfrm>
            <a:off x="1046602" y="3467880"/>
            <a:ext cx="1023467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9974DBA-EDB6-4648-8EEF-4B71ABC3307A}"/>
              </a:ext>
            </a:extLst>
          </p:cNvPr>
          <p:cNvSpPr txBox="1">
            <a:spLocks/>
          </p:cNvSpPr>
          <p:nvPr/>
        </p:nvSpPr>
        <p:spPr>
          <a:xfrm>
            <a:off x="248396" y="3521646"/>
            <a:ext cx="2186332" cy="1986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200" dirty="0"/>
              <a:t>ATF User </a:t>
            </a:r>
            <a:br>
              <a:rPr lang="en-US" sz="3200" dirty="0"/>
            </a:br>
            <a:r>
              <a:rPr lang="en-US" sz="3200" dirty="0"/>
              <a:t>Highlights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4B15705-8AF9-794D-9548-0DE47BE74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147" y="3537153"/>
            <a:ext cx="2346118" cy="226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AB2CBE-3AFB-5E4E-B836-07BC7845C16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348"/>
          <a:stretch/>
        </p:blipFill>
        <p:spPr>
          <a:xfrm>
            <a:off x="8096324" y="3531961"/>
            <a:ext cx="3129864" cy="22739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E3EC92-D320-FF45-AE70-CA9D7304989D}"/>
              </a:ext>
            </a:extLst>
          </p:cNvPr>
          <p:cNvSpPr txBox="1"/>
          <p:nvPr/>
        </p:nvSpPr>
        <p:spPr>
          <a:xfrm>
            <a:off x="5576846" y="5754274"/>
            <a:ext cx="2680542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Mariana Fazio (postdoc, UNM), </a:t>
            </a:r>
            <a:br>
              <a:rPr lang="en-US" sz="1050" dirty="0"/>
            </a:br>
            <a:r>
              <a:rPr lang="en-US" sz="1050" dirty="0"/>
              <a:t>elected to Member-at-Large Role for the </a:t>
            </a:r>
            <a:br>
              <a:rPr lang="en-US" sz="1050" dirty="0"/>
            </a:br>
            <a:r>
              <a:rPr lang="en-US" sz="1050" dirty="0"/>
              <a:t>APS Forum on Diversity and Inclusion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AD623A-3C1F-5D4A-98B0-D9D41F8BB918}"/>
              </a:ext>
            </a:extLst>
          </p:cNvPr>
          <p:cNvSpPr txBox="1"/>
          <p:nvPr/>
        </p:nvSpPr>
        <p:spPr>
          <a:xfrm>
            <a:off x="8240617" y="5741545"/>
            <a:ext cx="297833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Sandra </a:t>
            </a:r>
            <a:r>
              <a:rPr lang="en-US" sz="1050" dirty="0" err="1"/>
              <a:t>Biedron</a:t>
            </a:r>
            <a:r>
              <a:rPr lang="en-US" sz="1050" dirty="0"/>
              <a:t> (ATF PAC Chair, UNM) </a:t>
            </a:r>
          </a:p>
          <a:p>
            <a:r>
              <a:rPr lang="en-US" sz="1050" dirty="0"/>
              <a:t>elected to Member-at-Large Role for the APS Division of Physics of Beams</a:t>
            </a:r>
          </a:p>
        </p:txBody>
      </p:sp>
    </p:spTree>
    <p:extLst>
      <p:ext uri="{BB962C8B-B14F-4D97-AF65-F5344CB8AC3E}">
        <p14:creationId xmlns:p14="http://schemas.microsoft.com/office/powerpoint/2010/main" val="16904953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E0B92-7BFD-3842-B8B7-86005814F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80" y="14608"/>
            <a:ext cx="11105321" cy="647244"/>
          </a:xfrm>
        </p:spPr>
        <p:txBody>
          <a:bodyPr>
            <a:normAutofit fontScale="90000"/>
          </a:bodyPr>
          <a:lstStyle/>
          <a:p>
            <a:r>
              <a:rPr lang="en-US" dirty="0"/>
              <a:t>Major Facility Development Thrusts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FDF466-0E08-8343-BE2E-5ADEA01B6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087" y="693750"/>
            <a:ext cx="12015730" cy="5643154"/>
          </a:xfrm>
        </p:spPr>
        <p:txBody>
          <a:bodyPr>
            <a:normAutofit fontScale="62500" lnSpcReduction="20000"/>
          </a:bodyPr>
          <a:lstStyle/>
          <a:p>
            <a:pPr marL="9525" indent="-9525">
              <a:lnSpc>
                <a:spcPct val="120000"/>
              </a:lnSpc>
            </a:pPr>
            <a:r>
              <a:rPr lang="en-US" dirty="0"/>
              <a:t>Upgrades to maintain and grow the ATF’s role in deploying advanced accelerator and laser technologies - </a:t>
            </a:r>
            <a:r>
              <a:rPr lang="en-US" b="1" i="1" dirty="0">
                <a:solidFill>
                  <a:schemeClr val="accent2">
                    <a:lumMod val="75000"/>
                  </a:schemeClr>
                </a:solidFill>
              </a:rPr>
              <a:t>guided by the ATF Science Planning process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LWIR Laser R&amp;D program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Now benefitting from multiple research grants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First steps have delivered a factor of 4-5x in peak power available to users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Ongoing R&amp;D program sets the stage for an additional factor of &gt;5x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Goal:  Delivery of ≥25 TW peak power with pulse-width &lt;500 fs for user experiments on the 5-year timescale</a:t>
            </a:r>
            <a:br>
              <a:rPr lang="en-US" dirty="0"/>
            </a:b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This would enable a world-leading research program into advanced particle acceleration techniques </a:t>
            </a:r>
            <a:endParaRPr lang="en-US" i="1" dirty="0">
              <a:solidFill>
                <a:srgbClr val="C00000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US" dirty="0"/>
              <a:t>Electron Beam 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Continue to move towards providing more highly compressed beams (~10 fs bunch lengths)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Exploit and expand short bunch diagnostic capabilities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Enable 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complete flexibility in primary and secondary beams</a:t>
            </a:r>
            <a:r>
              <a:rPr lang="en-US" dirty="0"/>
              <a:t> 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UED/UEM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Focus on unique UED measurement options for users</a:t>
            </a:r>
          </a:p>
          <a:p>
            <a:pPr lvl="3">
              <a:lnSpc>
                <a:spcPct val="120000"/>
              </a:lnSpc>
            </a:pPr>
            <a:r>
              <a:rPr lang="en-US" dirty="0"/>
              <a:t>Wavelength flexible OPA pump laser</a:t>
            </a:r>
          </a:p>
          <a:p>
            <a:pPr lvl="3">
              <a:lnSpc>
                <a:spcPct val="120000"/>
              </a:lnSpc>
            </a:pPr>
            <a:r>
              <a:rPr lang="en-US" dirty="0"/>
              <a:t>Improved system performance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Apply AI/ML techniques to both beam line tuning and real-time </a:t>
            </a:r>
            <a:br>
              <a:rPr lang="en-US" dirty="0"/>
            </a:br>
            <a:r>
              <a:rPr lang="en-US" dirty="0"/>
              <a:t>structural analysis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Support the UEM development program being pursued for BES use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Implement a new plan to steward the UED by end of 2022</a:t>
            </a:r>
          </a:p>
          <a:p>
            <a:pPr lvl="3">
              <a:lnSpc>
                <a:spcPct val="120000"/>
              </a:lnSpc>
            </a:pPr>
            <a:r>
              <a:rPr lang="en-US" dirty="0"/>
              <a:t>Plan further discussions with our user community in the coming months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5C1DBD-6BFD-2944-8C23-EBE52E7CA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69884" y="6337102"/>
            <a:ext cx="716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6D9922-87B3-6043-9531-5184EA303DC1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BA0774-DA2F-714E-A906-AFC5864585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921" y="3657601"/>
            <a:ext cx="3637079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3963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3FB15BE-0407-3249-859D-D4FBB37DA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80" y="155805"/>
            <a:ext cx="11105321" cy="647244"/>
          </a:xfrm>
        </p:spPr>
        <p:txBody>
          <a:bodyPr>
            <a:normAutofit/>
          </a:bodyPr>
          <a:lstStyle/>
          <a:p>
            <a:r>
              <a:rPr lang="en-US" sz="3600" dirty="0"/>
              <a:t>ATF’s LWIR Laser Research Program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7443B4A-5E49-8F44-8904-3C2BAEF40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080" y="749095"/>
            <a:ext cx="11465204" cy="570140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Major effort over the last 3 years to secure the necessary research funding to </a:t>
            </a:r>
            <a:br>
              <a:rPr lang="en-US" dirty="0"/>
            </a:br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enable a set of validated facility upgrades</a:t>
            </a:r>
          </a:p>
          <a:p>
            <a:pPr lvl="1">
              <a:lnSpc>
                <a:spcPct val="120000"/>
              </a:lnSpc>
            </a:pPr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Currently Funded Technology Research Activities</a:t>
            </a:r>
          </a:p>
          <a:p>
            <a:pPr lvl="2">
              <a:lnSpc>
                <a:spcPct val="120000"/>
              </a:lnSpc>
            </a:pPr>
            <a:r>
              <a:rPr lang="en-US" i="1" dirty="0"/>
              <a:t>Nonlinear Materials Research Program (DOE) – Collaboration with UCF and industry to deliver materials for use at high intensities in the LWIR</a:t>
            </a:r>
          </a:p>
          <a:p>
            <a:pPr lvl="3">
              <a:lnSpc>
                <a:spcPct val="120000"/>
              </a:lnSpc>
            </a:pPr>
            <a:r>
              <a:rPr lang="en-US" i="1" dirty="0"/>
              <a:t>Develop a nonlinear pulse compressor concept based on best-matched LWIR materials (LDRD)</a:t>
            </a:r>
          </a:p>
          <a:p>
            <a:pPr lvl="2">
              <a:lnSpc>
                <a:spcPct val="120000"/>
              </a:lnSpc>
            </a:pPr>
            <a:r>
              <a:rPr lang="en-US" i="1" dirty="0"/>
              <a:t>New LWIR seed laser (LDRD) – Develop a seed laser based on newly available materials to deliver a 10mJ-class seed </a:t>
            </a:r>
            <a:endParaRPr lang="en-US" i="1" dirty="0">
              <a:latin typeface="Wingdings 3" pitchFamily="2" charset="2"/>
            </a:endParaRPr>
          </a:p>
          <a:p>
            <a:pPr lvl="3">
              <a:lnSpc>
                <a:spcPct val="120000"/>
              </a:lnSpc>
            </a:pPr>
            <a:r>
              <a:rPr lang="en-US" i="1" dirty="0"/>
              <a:t>Replace the OPA and regenerative amplifier in our present system and enable operation at ~15 TW with ~1 </a:t>
            </a:r>
            <a:r>
              <a:rPr lang="en-US" i="1" dirty="0" err="1"/>
              <a:t>ps</a:t>
            </a:r>
            <a:r>
              <a:rPr lang="en-US" i="1" dirty="0"/>
              <a:t> pulse width</a:t>
            </a:r>
          </a:p>
          <a:p>
            <a:pPr lvl="2">
              <a:lnSpc>
                <a:spcPct val="120000"/>
              </a:lnSpc>
            </a:pPr>
            <a:r>
              <a:rPr lang="en-US" i="1" dirty="0"/>
              <a:t>Develop a mid-IR laser capable of optically pumping a CO</a:t>
            </a:r>
            <a:r>
              <a:rPr lang="en-US" i="1" baseline="-25000" dirty="0"/>
              <a:t>2</a:t>
            </a:r>
            <a:r>
              <a:rPr lang="en-US" i="1" dirty="0"/>
              <a:t> Amplifier for energy extraction (DOE) – collaboration with U. Alabama and UCLA</a:t>
            </a:r>
          </a:p>
          <a:p>
            <a:pPr lvl="3">
              <a:lnSpc>
                <a:spcPct val="120000"/>
              </a:lnSpc>
            </a:pPr>
            <a:r>
              <a:rPr lang="en-US" i="1" dirty="0"/>
              <a:t>Route to Hz to kHz operation of CO</a:t>
            </a:r>
            <a:r>
              <a:rPr lang="en-US" i="1" baseline="-25000" dirty="0"/>
              <a:t>2</a:t>
            </a:r>
            <a:r>
              <a:rPr lang="en-US" i="1" dirty="0"/>
              <a:t>-based LWIR laser systems</a:t>
            </a:r>
          </a:p>
          <a:p>
            <a:pPr lvl="3">
              <a:lnSpc>
                <a:spcPct val="120000"/>
              </a:lnSpc>
            </a:pPr>
            <a:r>
              <a:rPr lang="en-US" i="1" dirty="0"/>
              <a:t>Required for next-generation accelerator development</a:t>
            </a:r>
          </a:p>
          <a:p>
            <a:pPr>
              <a:lnSpc>
                <a:spcPct val="120000"/>
              </a:lnSpc>
            </a:pPr>
            <a:r>
              <a:rPr lang="en-US" dirty="0"/>
              <a:t>Position the ATF for an operating extension and upgrade starting in FY24</a:t>
            </a:r>
          </a:p>
          <a:p>
            <a:pPr lvl="2"/>
            <a:endParaRPr lang="en-US" i="1" dirty="0"/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0E002D-F010-DC4B-99B2-5CA241DEB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69884" y="6337102"/>
            <a:ext cx="716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6D9922-87B3-6043-9531-5184EA303DC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7316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12" y="22034"/>
            <a:ext cx="2079548" cy="4781320"/>
          </a:xfrm>
        </p:spPr>
        <p:txBody>
          <a:bodyPr>
            <a:normAutofit/>
          </a:bodyPr>
          <a:lstStyle/>
          <a:p>
            <a:r>
              <a:rPr lang="en-US" sz="3200" dirty="0"/>
              <a:t>ATF Laser Research Thrusts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19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4D4BA17-CC8E-D84C-8E42-1E34BCE6F276}"/>
              </a:ext>
            </a:extLst>
          </p:cNvPr>
          <p:cNvGrpSpPr/>
          <p:nvPr/>
        </p:nvGrpSpPr>
        <p:grpSpPr>
          <a:xfrm>
            <a:off x="2523714" y="3249976"/>
            <a:ext cx="9032980" cy="3608021"/>
            <a:chOff x="645556" y="3512049"/>
            <a:chExt cx="8025828" cy="3202111"/>
          </a:xfrm>
          <a:solidFill>
            <a:schemeClr val="bg1"/>
          </a:solidFill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68AEFBC-1DEF-3445-8443-3C0762274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540" y="3915802"/>
              <a:ext cx="7979844" cy="2798358"/>
            </a:xfrm>
            <a:prstGeom prst="rect">
              <a:avLst/>
            </a:prstGeom>
            <a:grpFill/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625C964-3976-2647-A43B-98C50BA43C76}"/>
                </a:ext>
              </a:extLst>
            </p:cNvPr>
            <p:cNvSpPr txBox="1"/>
            <p:nvPr/>
          </p:nvSpPr>
          <p:spPr>
            <a:xfrm>
              <a:off x="645556" y="3512049"/>
              <a:ext cx="5059398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Raman Conversion Process to Deliver a Next Generation </a:t>
              </a:r>
              <a:br>
                <a:rPr lang="en-US" sz="1400" b="1" dirty="0"/>
              </a:br>
              <a:r>
                <a:rPr lang="en-US" sz="1400" b="1" dirty="0"/>
                <a:t>9.2</a:t>
              </a:r>
              <a:r>
                <a:rPr lang="en-US" sz="1400" b="1" dirty="0">
                  <a:latin typeface="Symbol" pitchFamily="2" charset="2"/>
                </a:rPr>
                <a:t>m</a:t>
              </a:r>
              <a:r>
                <a:rPr lang="en-US" sz="1400" b="1" dirty="0"/>
                <a:t>m Seed Laser for LWIR Capabilities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D855529-5936-4F43-83C2-A462193F05E5}"/>
              </a:ext>
            </a:extLst>
          </p:cNvPr>
          <p:cNvSpPr txBox="1"/>
          <p:nvPr/>
        </p:nvSpPr>
        <p:spPr>
          <a:xfrm>
            <a:off x="8750071" y="3330672"/>
            <a:ext cx="1473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LDRD 21-001</a:t>
            </a:r>
          </a:p>
          <a:p>
            <a:r>
              <a:rPr lang="en-US" sz="1200" b="1" dirty="0"/>
              <a:t>ATF/IO/Chemistry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C3C76B1-1841-A64E-9E23-6FBA489396D4}"/>
              </a:ext>
            </a:extLst>
          </p:cNvPr>
          <p:cNvCxnSpPr>
            <a:cxnSpLocks/>
          </p:cNvCxnSpPr>
          <p:nvPr/>
        </p:nvCxnSpPr>
        <p:spPr>
          <a:xfrm>
            <a:off x="2407275" y="3234173"/>
            <a:ext cx="841248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80B03A72-8A53-6640-9AD8-1B73B8C91F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605" y="370980"/>
            <a:ext cx="4297680" cy="2869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5584B3C-137C-DF45-98BA-77BFACFDE2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571" y="262245"/>
            <a:ext cx="2468880" cy="2944801"/>
          </a:xfrm>
          <a:prstGeom prst="rect">
            <a:avLst/>
          </a:prstGeom>
          <a:noFill/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2938B0F-CA46-6243-AE16-DCEE3ACEBD6B}"/>
              </a:ext>
            </a:extLst>
          </p:cNvPr>
          <p:cNvSpPr txBox="1"/>
          <p:nvPr/>
        </p:nvSpPr>
        <p:spPr>
          <a:xfrm>
            <a:off x="9437576" y="929876"/>
            <a:ext cx="26589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LDRD 18-026 2-color Injection:</a:t>
            </a:r>
            <a:br>
              <a:rPr lang="en-US" sz="1400" b="1" dirty="0"/>
            </a:br>
            <a:r>
              <a:rPr lang="en-US" sz="1400" dirty="0"/>
              <a:t>NIR laser produces electrons from a high Z gas in the </a:t>
            </a:r>
          </a:p>
          <a:p>
            <a:r>
              <a:rPr lang="en-US" sz="1400" dirty="0" err="1"/>
              <a:t>wakefield</a:t>
            </a:r>
            <a:r>
              <a:rPr lang="en-US" sz="1400" dirty="0"/>
              <a:t> structure generated by a LWIR laser pulse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03DE33A-4E1A-B040-A2F5-F81312F97D55}"/>
              </a:ext>
            </a:extLst>
          </p:cNvPr>
          <p:cNvSpPr txBox="1"/>
          <p:nvPr/>
        </p:nvSpPr>
        <p:spPr>
          <a:xfrm>
            <a:off x="2717205" y="49054"/>
            <a:ext cx="65622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Progress Towards a High Beam Quality All-Optical Electron Injector System</a:t>
            </a:r>
          </a:p>
        </p:txBody>
      </p:sp>
    </p:spTree>
    <p:extLst>
      <p:ext uri="{BB962C8B-B14F-4D97-AF65-F5344CB8AC3E}">
        <p14:creationId xmlns:p14="http://schemas.microsoft.com/office/powerpoint/2010/main" val="1753224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EE2B0-DE25-D548-BCC0-6022023F3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929466-8F5F-F640-A60F-F3796D8847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and the ATF team want to welcome everyone who can join us at this year’s virtual meeting</a:t>
            </a:r>
          </a:p>
          <a:p>
            <a:endParaRPr lang="en-US" dirty="0"/>
          </a:p>
          <a:p>
            <a:r>
              <a:rPr lang="en-US" dirty="0"/>
              <a:t>The ATF Program Advisory Committee will be evaluating another interesting group of new proposals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24B312-731C-3E46-9DB4-3FAF2CA0D0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2412095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533" y="77579"/>
            <a:ext cx="3848809" cy="1112243"/>
          </a:xfrm>
        </p:spPr>
        <p:txBody>
          <a:bodyPr>
            <a:normAutofit/>
          </a:bodyPr>
          <a:lstStyle/>
          <a:p>
            <a:r>
              <a:rPr lang="en-US" sz="3200" dirty="0"/>
              <a:t>ATF Research</a:t>
            </a:r>
            <a:br>
              <a:rPr lang="en-US" sz="3200" dirty="0"/>
            </a:br>
            <a:r>
              <a:rPr lang="en-US" sz="3200" dirty="0"/>
              <a:t>&amp; Upgrades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9201" y="6316595"/>
            <a:ext cx="432486" cy="365125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20</a:t>
            </a:fld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4DD340B-3D95-C947-9BF6-5F2F71B13B22}"/>
              </a:ext>
            </a:extLst>
          </p:cNvPr>
          <p:cNvGrpSpPr>
            <a:grpSpLocks noChangeAspect="1"/>
          </p:cNvGrpSpPr>
          <p:nvPr/>
        </p:nvGrpSpPr>
        <p:grpSpPr>
          <a:xfrm>
            <a:off x="4682253" y="3632306"/>
            <a:ext cx="6686450" cy="3225694"/>
            <a:chOff x="764439" y="493160"/>
            <a:chExt cx="6204388" cy="299313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F27F8CF-BF74-8E4F-B2C1-76A1648336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694" t="23116" b="19251"/>
            <a:stretch/>
          </p:blipFill>
          <p:spPr>
            <a:xfrm>
              <a:off x="864385" y="739738"/>
              <a:ext cx="5939336" cy="274656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8FE0D77-64B6-FB44-9FD2-FFFC2A7D5014}"/>
                </a:ext>
              </a:extLst>
            </p:cNvPr>
            <p:cNvSpPr txBox="1"/>
            <p:nvPr/>
          </p:nvSpPr>
          <p:spPr>
            <a:xfrm>
              <a:off x="764439" y="493160"/>
              <a:ext cx="6204388" cy="3141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Proof of Principle Demonstration of Nonlinear Pulse Compression </a:t>
              </a: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C3C76B1-1841-A64E-9E23-6FBA489396D4}"/>
              </a:ext>
            </a:extLst>
          </p:cNvPr>
          <p:cNvCxnSpPr>
            <a:cxnSpLocks/>
          </p:cNvCxnSpPr>
          <p:nvPr/>
        </p:nvCxnSpPr>
        <p:spPr>
          <a:xfrm>
            <a:off x="4723354" y="3665317"/>
            <a:ext cx="6455252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D2695FB1-337B-BE4C-9EE9-D620818629FD}"/>
              </a:ext>
            </a:extLst>
          </p:cNvPr>
          <p:cNvSpPr/>
          <p:nvPr/>
        </p:nvSpPr>
        <p:spPr>
          <a:xfrm>
            <a:off x="8483695" y="4952145"/>
            <a:ext cx="2352782" cy="46233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D6E9C21-FE89-164B-953D-11FA9759CFED}"/>
              </a:ext>
            </a:extLst>
          </p:cNvPr>
          <p:cNvGrpSpPr/>
          <p:nvPr/>
        </p:nvGrpSpPr>
        <p:grpSpPr>
          <a:xfrm>
            <a:off x="4723355" y="1"/>
            <a:ext cx="6462445" cy="3632647"/>
            <a:chOff x="2681555" y="0"/>
            <a:chExt cx="6462445" cy="363264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178A949-3BDF-A444-84AD-C55C1A370C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108" t="14901" b="14616"/>
            <a:stretch/>
          </p:blipFill>
          <p:spPr>
            <a:xfrm>
              <a:off x="2681555" y="0"/>
              <a:ext cx="6462445" cy="3632647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87C9377-83AE-4C48-A376-58F461561F62}"/>
                </a:ext>
              </a:extLst>
            </p:cNvPr>
            <p:cNvSpPr/>
            <p:nvPr/>
          </p:nvSpPr>
          <p:spPr>
            <a:xfrm>
              <a:off x="8455631" y="3287730"/>
              <a:ext cx="287677" cy="2774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A4CD4C2-C30C-ED4D-8DB5-F608CAA6A53B}"/>
              </a:ext>
            </a:extLst>
          </p:cNvPr>
          <p:cNvSpPr txBox="1"/>
          <p:nvPr/>
        </p:nvSpPr>
        <p:spPr>
          <a:xfrm>
            <a:off x="4639443" y="0"/>
            <a:ext cx="516481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/>
              <a:t>LWIR/NIR Vacuum Transport Upgrades – Underway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FA5810-5935-2A47-9777-8FF3F9DBD238}"/>
              </a:ext>
            </a:extLst>
          </p:cNvPr>
          <p:cNvSpPr txBox="1"/>
          <p:nvPr/>
        </p:nvSpPr>
        <p:spPr>
          <a:xfrm>
            <a:off x="374572" y="1767156"/>
            <a:ext cx="4025797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Vacuum Transport </a:t>
            </a:r>
            <a:br>
              <a:rPr lang="en-US" sz="2400" b="1" dirty="0"/>
            </a:br>
            <a:r>
              <a:rPr lang="en-US" sz="2400" b="1" dirty="0"/>
              <a:t>Upgrade Effort:</a:t>
            </a:r>
          </a:p>
          <a:p>
            <a:endParaRPr lang="en-US" dirty="0"/>
          </a:p>
          <a:p>
            <a:r>
              <a:rPr lang="en-US" sz="2000" dirty="0"/>
              <a:t>Deliver higher peak powers and </a:t>
            </a:r>
            <a:br>
              <a:rPr lang="en-US" sz="2000" dirty="0"/>
            </a:br>
            <a:r>
              <a:rPr lang="en-US" sz="2000" dirty="0"/>
              <a:t>better beam quality for users</a:t>
            </a:r>
          </a:p>
          <a:p>
            <a:endParaRPr lang="en-US" sz="2000" dirty="0"/>
          </a:p>
          <a:p>
            <a:r>
              <a:rPr lang="en-US" sz="2000" dirty="0"/>
              <a:t>Provides a research platform to develop LWIR non-linear pulse</a:t>
            </a:r>
            <a:br>
              <a:rPr lang="en-US" sz="2000" dirty="0"/>
            </a:br>
            <a:r>
              <a:rPr lang="en-US" sz="2000" dirty="0"/>
              <a:t>compression: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2000" dirty="0"/>
              <a:t>100s fs pulse lengths</a:t>
            </a:r>
          </a:p>
          <a:p>
            <a:pPr marL="122238" indent="-122238">
              <a:buFont typeface="Arial" panose="020B0604020202020204" pitchFamily="34" charset="0"/>
              <a:buChar char="•"/>
            </a:pPr>
            <a:r>
              <a:rPr lang="en-US" sz="2000" dirty="0"/>
              <a:t>10s TW peak power</a:t>
            </a:r>
          </a:p>
          <a:p>
            <a:endParaRPr lang="en-US" dirty="0"/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86C99055-D10A-C641-BD5A-CCB4ADDBADC4}"/>
              </a:ext>
            </a:extLst>
          </p:cNvPr>
          <p:cNvSpPr/>
          <p:nvPr/>
        </p:nvSpPr>
        <p:spPr>
          <a:xfrm>
            <a:off x="5144595" y="5435031"/>
            <a:ext cx="5548044" cy="678094"/>
          </a:xfrm>
          <a:prstGeom prst="arc">
            <a:avLst>
              <a:gd name="adj1" fmla="val 10838158"/>
              <a:gd name="adj2" fmla="val 0"/>
            </a:avLst>
          </a:prstGeom>
          <a:ln w="12700">
            <a:solidFill>
              <a:srgbClr val="FF000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67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1EBA9-3E97-C949-AE13-3CD18343B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012" y="-35562"/>
            <a:ext cx="9485897" cy="631466"/>
          </a:xfrm>
        </p:spPr>
        <p:txBody>
          <a:bodyPr>
            <a:normAutofit fontScale="90000"/>
          </a:bodyPr>
          <a:lstStyle/>
          <a:p>
            <a:r>
              <a:rPr lang="en-US" dirty="0"/>
              <a:t>ATF Down Period Activities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7D9703-4D1B-AF4B-BFF2-B6CF89909F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21</a:t>
            </a:fld>
            <a:endParaRPr lang="en-US" sz="75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CB4E6E7-6954-A347-AE1F-BB692DC37184}"/>
              </a:ext>
            </a:extLst>
          </p:cNvPr>
          <p:cNvGrpSpPr>
            <a:grpSpLocks noChangeAspect="1"/>
          </p:cNvGrpSpPr>
          <p:nvPr/>
        </p:nvGrpSpPr>
        <p:grpSpPr>
          <a:xfrm>
            <a:off x="231355" y="3536782"/>
            <a:ext cx="4584066" cy="3333158"/>
            <a:chOff x="4166473" y="335421"/>
            <a:chExt cx="3590515" cy="269083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A897DAA-8F26-F04D-B591-46C00F64E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66473" y="335421"/>
              <a:ext cx="3587777" cy="269083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E9B063A-483C-2343-9FDA-29EB1BD690AB}"/>
                </a:ext>
              </a:extLst>
            </p:cNvPr>
            <p:cNvSpPr txBox="1"/>
            <p:nvPr/>
          </p:nvSpPr>
          <p:spPr>
            <a:xfrm>
              <a:off x="6568128" y="2506518"/>
              <a:ext cx="1188860" cy="5176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EH &amp; CO2 Areas:</a:t>
              </a:r>
              <a:br>
                <a:rPr lang="en-US" sz="1200" dirty="0"/>
              </a:br>
              <a:r>
                <a:rPr lang="en-US" sz="1200" dirty="0"/>
                <a:t>Air Handler (AHU1) </a:t>
              </a:r>
            </a:p>
            <a:p>
              <a:r>
                <a:rPr lang="en-US" sz="1200" dirty="0"/>
                <a:t>Replacement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E8F6A85-B710-BF4F-BCB4-F378DEC2C553}"/>
              </a:ext>
            </a:extLst>
          </p:cNvPr>
          <p:cNvGrpSpPr/>
          <p:nvPr/>
        </p:nvGrpSpPr>
        <p:grpSpPr>
          <a:xfrm>
            <a:off x="239977" y="543505"/>
            <a:ext cx="3020601" cy="4023493"/>
            <a:chOff x="6123399" y="2834640"/>
            <a:chExt cx="3020601" cy="402349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59C0A3A-B2F6-D449-BD68-5B52BFE8A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26480" y="2834640"/>
              <a:ext cx="3017520" cy="402336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9B92B0D-D133-5549-8F80-E12D3435A30D}"/>
                </a:ext>
              </a:extLst>
            </p:cNvPr>
            <p:cNvSpPr txBox="1"/>
            <p:nvPr/>
          </p:nvSpPr>
          <p:spPr>
            <a:xfrm>
              <a:off x="6123399" y="6211802"/>
              <a:ext cx="1552028" cy="64633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NIR Laser Systems:</a:t>
              </a:r>
              <a:br>
                <a:rPr lang="en-US" sz="1200" dirty="0"/>
              </a:br>
              <a:r>
                <a:rPr lang="en-US" sz="1200" dirty="0"/>
                <a:t>Air Handler (AHU2) </a:t>
              </a:r>
            </a:p>
            <a:p>
              <a:r>
                <a:rPr lang="en-US" sz="1200" dirty="0"/>
                <a:t>Replacement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808AAAA-CC24-4646-9603-D1931EBB52FA}"/>
              </a:ext>
            </a:extLst>
          </p:cNvPr>
          <p:cNvGrpSpPr/>
          <p:nvPr/>
        </p:nvGrpSpPr>
        <p:grpSpPr>
          <a:xfrm>
            <a:off x="3260994" y="539883"/>
            <a:ext cx="5041352" cy="2952464"/>
            <a:chOff x="4791183" y="539883"/>
            <a:chExt cx="4017938" cy="221399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7F32726-53AE-6947-BAC7-2ECABAB0F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91927" y="539883"/>
              <a:ext cx="4017194" cy="221356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C3203E4-48D3-EA4A-91C7-34C60D9E4AF7}"/>
                </a:ext>
              </a:extLst>
            </p:cNvPr>
            <p:cNvSpPr txBox="1"/>
            <p:nvPr/>
          </p:nvSpPr>
          <p:spPr>
            <a:xfrm>
              <a:off x="4791183" y="2292209"/>
              <a:ext cx="1416121" cy="4616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New B820M Conference Room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0E0CA82-C96E-4244-948C-55CF38F0EA74}"/>
              </a:ext>
            </a:extLst>
          </p:cNvPr>
          <p:cNvGrpSpPr/>
          <p:nvPr/>
        </p:nvGrpSpPr>
        <p:grpSpPr>
          <a:xfrm>
            <a:off x="8163499" y="-1"/>
            <a:ext cx="4028501" cy="3338111"/>
            <a:chOff x="3373347" y="3195263"/>
            <a:chExt cx="3291840" cy="246888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D608CDB-3B58-F74A-9EB8-B0B9BF9AC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73347" y="3195263"/>
              <a:ext cx="3291840" cy="246888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ABFF035-7F12-334B-A954-44166291D614}"/>
                </a:ext>
              </a:extLst>
            </p:cNvPr>
            <p:cNvSpPr txBox="1"/>
            <p:nvPr/>
          </p:nvSpPr>
          <p:spPr>
            <a:xfrm>
              <a:off x="3376774" y="5016575"/>
              <a:ext cx="1503451" cy="64633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EH &amp; CO2 Areas:</a:t>
              </a:r>
              <a:br>
                <a:rPr lang="en-US" sz="1200" dirty="0"/>
              </a:br>
              <a:r>
                <a:rPr lang="en-US" sz="1200" dirty="0"/>
                <a:t>Air Handler (AHU1) </a:t>
              </a:r>
            </a:p>
            <a:p>
              <a:r>
                <a:rPr lang="en-US" sz="1200" dirty="0"/>
                <a:t>Replacement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20CC194-A1DE-AA4A-9588-3FC36D79AAD2}"/>
              </a:ext>
            </a:extLst>
          </p:cNvPr>
          <p:cNvGrpSpPr/>
          <p:nvPr/>
        </p:nvGrpSpPr>
        <p:grpSpPr>
          <a:xfrm>
            <a:off x="7418156" y="3313416"/>
            <a:ext cx="4726112" cy="3544584"/>
            <a:chOff x="5941888" y="3313416"/>
            <a:chExt cx="4726112" cy="354458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F95DE2F-C808-C54C-96E5-8E790A4AD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41888" y="3313416"/>
              <a:ext cx="4726112" cy="3544584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1E35E36-50A1-DE46-B421-0033A3324097}"/>
                </a:ext>
              </a:extLst>
            </p:cNvPr>
            <p:cNvSpPr txBox="1"/>
            <p:nvPr/>
          </p:nvSpPr>
          <p:spPr>
            <a:xfrm>
              <a:off x="7707330" y="4569646"/>
              <a:ext cx="2375043" cy="4616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Deployment of Ultrafast Electron Microscopy Beamline @B912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27EF966-8781-5848-B4DB-CC4E18E37ED4}"/>
              </a:ext>
            </a:extLst>
          </p:cNvPr>
          <p:cNvGrpSpPr/>
          <p:nvPr/>
        </p:nvGrpSpPr>
        <p:grpSpPr>
          <a:xfrm>
            <a:off x="4814026" y="2872955"/>
            <a:ext cx="2985915" cy="3985045"/>
            <a:chOff x="7700445" y="544546"/>
            <a:chExt cx="2985915" cy="398504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E2C7D08-258D-4141-BD93-D63401324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00445" y="544546"/>
              <a:ext cx="2985915" cy="398122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141241C-254F-AD4C-8BC2-0576A32542F4}"/>
                </a:ext>
              </a:extLst>
            </p:cNvPr>
            <p:cNvSpPr txBox="1"/>
            <p:nvPr/>
          </p:nvSpPr>
          <p:spPr>
            <a:xfrm>
              <a:off x="8777556" y="4067926"/>
              <a:ext cx="1890445" cy="4616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New Radiation Shielded Research Space @B912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40695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502F8-BB8B-F246-A580-E7EA730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7934" y="45635"/>
            <a:ext cx="7664066" cy="1325563"/>
          </a:xfrm>
        </p:spPr>
        <p:txBody>
          <a:bodyPr>
            <a:normAutofit/>
          </a:bodyPr>
          <a:lstStyle/>
          <a:p>
            <a:r>
              <a:rPr lang="en-US" dirty="0"/>
              <a:t>Key Personnel Transitions </a:t>
            </a:r>
            <a:br>
              <a:rPr lang="en-US" dirty="0"/>
            </a:br>
            <a:r>
              <a:rPr lang="en-US" dirty="0"/>
              <a:t>Andrew Simmonds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CEB03F-F871-1B4D-B16A-4A8BCB32F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2848" y="1825627"/>
            <a:ext cx="7612656" cy="4207185"/>
          </a:xfrm>
        </p:spPr>
        <p:txBody>
          <a:bodyPr>
            <a:normAutofit fontScale="925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Taking over from Chris Cullen as ATF Facility Engineer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Graduated with a Mechanical Engineering degree from SUNY Stony Brook in 2013.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Worked for 9 years in aerospace Engineering</a:t>
            </a:r>
          </a:p>
          <a:p>
            <a:pPr lvl="1" indent="-342900"/>
            <a:r>
              <a:rPr lang="en-US" dirty="0"/>
              <a:t>Manufacturing Engineer</a:t>
            </a:r>
          </a:p>
          <a:p>
            <a:pPr lvl="1" indent="-342900"/>
            <a:r>
              <a:rPr lang="en-US" dirty="0"/>
              <a:t>Engineering Manager</a:t>
            </a:r>
          </a:p>
          <a:p>
            <a:pPr lvl="1" indent="-342900"/>
            <a:r>
              <a:rPr lang="en-US" dirty="0"/>
              <a:t>Quality Manager</a:t>
            </a:r>
          </a:p>
          <a:p>
            <a:pPr lvl="1" indent="-342900"/>
            <a:r>
              <a:rPr lang="en-US" dirty="0"/>
              <a:t>Focus on RF and Mil spec circular connectors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Hobbies include biking, cars and boating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89CF0A-C081-A344-AAE0-42501D284C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22</a:t>
            </a:fld>
            <a:endParaRPr lang="en-US" sz="75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3E9A12-732F-1A4B-B0D3-BEF1298502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08" r="10786"/>
          <a:stretch/>
        </p:blipFill>
        <p:spPr>
          <a:xfrm>
            <a:off x="526413" y="0"/>
            <a:ext cx="3883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10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-2" y="5678"/>
          <a:ext cx="12192002" cy="6884524"/>
        </p:xfrm>
        <a:graphic>
          <a:graphicData uri="http://schemas.openxmlformats.org/drawingml/2006/table">
            <a:tbl>
              <a:tblPr firstRow="1" bandRow="1">
                <a:effectLst/>
                <a:tableStyleId>{125E5076-3810-47DD-B79F-674D7AD40C01}</a:tableStyleId>
              </a:tblPr>
              <a:tblGrid>
                <a:gridCol w="22444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9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17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17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17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179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179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2179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2179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2179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2179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2179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2179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621792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621792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621792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670562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</a:tblGrid>
              <a:tr h="540931">
                <a:tc>
                  <a:txBody>
                    <a:bodyPr/>
                    <a:lstStyle/>
                    <a:p>
                      <a:pPr algn="l"/>
                      <a:endParaRPr lang="en-US" sz="1100" b="0" dirty="0">
                        <a:solidFill>
                          <a:schemeClr val="bg1"/>
                        </a:solidFill>
                      </a:endParaRPr>
                    </a:p>
                  </a:txBody>
                  <a:tcPr anchor="b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FY17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FY18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FY19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FY20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FY21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FY22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FY23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FY24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8131">
                <a:tc>
                  <a:txBody>
                    <a:bodyPr/>
                    <a:lstStyle/>
                    <a:p>
                      <a:r>
                        <a:rPr lang="en-US" sz="1600" dirty="0"/>
                        <a:t>ATF User Program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487996092"/>
                  </a:ext>
                </a:extLst>
              </a:tr>
              <a:tr h="438131">
                <a:tc>
                  <a:txBody>
                    <a:bodyPr/>
                    <a:lstStyle/>
                    <a:p>
                      <a:r>
                        <a:rPr lang="en-US" sz="1600" dirty="0"/>
                        <a:t>ATF </a:t>
                      </a:r>
                      <a:r>
                        <a:rPr lang="en-US" sz="1600" baseline="0" dirty="0"/>
                        <a:t>CO</a:t>
                      </a:r>
                      <a:r>
                        <a:rPr lang="en-US" sz="1600" baseline="-25000" dirty="0"/>
                        <a:t>2</a:t>
                      </a:r>
                      <a:r>
                        <a:rPr lang="en-US" sz="1600" baseline="0" dirty="0"/>
                        <a:t> Power </a:t>
                      </a:r>
                      <a:br>
                        <a:rPr lang="en-US" sz="1600" baseline="0" dirty="0"/>
                      </a:br>
                      <a:r>
                        <a:rPr lang="en-US" sz="1600" baseline="0" dirty="0"/>
                        <a:t>Upgrade R&amp;D</a:t>
                      </a:r>
                      <a:endParaRPr lang="en-US" sz="16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947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NLPC Proof-of-Principle Demonstration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9165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4925">
                <a:tc>
                  <a:txBody>
                    <a:bodyPr/>
                    <a:lstStyle/>
                    <a:p>
                      <a:r>
                        <a:rPr lang="en-US" sz="1600" dirty="0"/>
                        <a:t>Building 820 Remedial Maintenance Program I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8131">
                <a:tc>
                  <a:txBody>
                    <a:bodyPr/>
                    <a:lstStyle/>
                    <a:p>
                      <a:r>
                        <a:rPr lang="en-US" sz="1600" dirty="0"/>
                        <a:t>Remedial Maintenance &amp; Improvements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95247918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982402364"/>
                  </a:ext>
                </a:extLst>
              </a:tr>
              <a:tr h="438131">
                <a:tc>
                  <a:txBody>
                    <a:bodyPr/>
                    <a:lstStyle/>
                    <a:p>
                      <a:r>
                        <a:rPr lang="en-US" sz="1600" dirty="0"/>
                        <a:t>Ti:Sapphire Laser System (TW-Class)*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8131">
                <a:tc>
                  <a:txBody>
                    <a:bodyPr/>
                    <a:lstStyle/>
                    <a:p>
                      <a:r>
                        <a:rPr lang="en-US" sz="1600" dirty="0"/>
                        <a:t>Near-term Laser Power Upgrades (NIR/LWIR)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084648365"/>
                  </a:ext>
                </a:extLst>
              </a:tr>
              <a:tr h="438131">
                <a:tc>
                  <a:txBody>
                    <a:bodyPr/>
                    <a:lstStyle/>
                    <a:p>
                      <a:r>
                        <a:rPr lang="en-US" sz="1600" dirty="0"/>
                        <a:t>Electron Beam Upgrades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059621507"/>
                  </a:ext>
                </a:extLst>
              </a:tr>
              <a:tr h="438131">
                <a:tc>
                  <a:txBody>
                    <a:bodyPr/>
                    <a:lstStyle/>
                    <a:p>
                      <a:r>
                        <a:rPr lang="en-US" sz="1600" dirty="0"/>
                        <a:t>Non-Linear Materials R&amp;D Program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8131">
                <a:tc>
                  <a:txBody>
                    <a:bodyPr/>
                    <a:lstStyle/>
                    <a:p>
                      <a:r>
                        <a:rPr lang="en-US" sz="1600" dirty="0"/>
                        <a:t>LWIR Power and Rep. Rate Improvements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8131">
                <a:tc>
                  <a:txBody>
                    <a:bodyPr/>
                    <a:lstStyle/>
                    <a:p>
                      <a:r>
                        <a:rPr lang="en-US" sz="1600" dirty="0"/>
                        <a:t>Extended User Program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93375265"/>
                  </a:ext>
                </a:extLst>
              </a:tr>
            </a:tbl>
          </a:graphicData>
        </a:graphic>
      </p:graphicFrame>
      <p:sp>
        <p:nvSpPr>
          <p:cNvPr id="23" name="Right Arrow 22"/>
          <p:cNvSpPr/>
          <p:nvPr/>
        </p:nvSpPr>
        <p:spPr bwMode="auto">
          <a:xfrm>
            <a:off x="3431407" y="2354059"/>
            <a:ext cx="2567611" cy="555391"/>
          </a:xfrm>
          <a:prstGeom prst="rightArrow">
            <a:avLst>
              <a:gd name="adj1" fmla="val 74946"/>
              <a:gd name="adj2" fmla="val 50000"/>
            </a:avLst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Facility Reliability, Env. Systems, LINAC Refurb., MPS, etc.</a:t>
            </a:r>
          </a:p>
        </p:txBody>
      </p:sp>
      <p:sp>
        <p:nvSpPr>
          <p:cNvPr id="27" name="Right Arrow 26"/>
          <p:cNvSpPr/>
          <p:nvPr/>
        </p:nvSpPr>
        <p:spPr bwMode="auto">
          <a:xfrm>
            <a:off x="2188397" y="534369"/>
            <a:ext cx="8722758" cy="438022"/>
          </a:xfrm>
          <a:prstGeom prst="rightArrow">
            <a:avLst>
              <a:gd name="adj1" fmla="val 68978"/>
              <a:gd name="adj2" fmla="val 50000"/>
            </a:avLst>
          </a:prstGeom>
          <a:solidFill>
            <a:schemeClr val="accent4"/>
          </a:solidFill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Approved ATF Operations</a:t>
            </a:r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F68AED87-684F-4C47-B9D2-666D8873A5A2}"/>
              </a:ext>
            </a:extLst>
          </p:cNvPr>
          <p:cNvSpPr/>
          <p:nvPr/>
        </p:nvSpPr>
        <p:spPr bwMode="auto">
          <a:xfrm>
            <a:off x="3904177" y="978690"/>
            <a:ext cx="1438382" cy="595900"/>
          </a:xfrm>
          <a:prstGeom prst="rightArrow">
            <a:avLst>
              <a:gd name="adj1" fmla="val 74138"/>
              <a:gd name="adj2" fmla="val 50000"/>
            </a:avLst>
          </a:prstGeom>
          <a:solidFill>
            <a:srgbClr val="92D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CPA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Config</a:t>
            </a: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7920CD92-F935-F840-842D-A5BD204E60AE}"/>
              </a:ext>
            </a:extLst>
          </p:cNvPr>
          <p:cNvSpPr/>
          <p:nvPr/>
        </p:nvSpPr>
        <p:spPr bwMode="auto">
          <a:xfrm>
            <a:off x="3368213" y="976980"/>
            <a:ext cx="1275711" cy="595900"/>
          </a:xfrm>
          <a:prstGeom prst="rightArrow">
            <a:avLst>
              <a:gd name="adj1" fmla="val 74138"/>
              <a:gd name="adj2" fmla="val 50000"/>
            </a:avLst>
          </a:prstGeom>
          <a:solidFill>
            <a:srgbClr val="92D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Isotopic Mixtures</a:t>
            </a:r>
          </a:p>
        </p:txBody>
      </p:sp>
      <p:sp>
        <p:nvSpPr>
          <p:cNvPr id="8" name="Right Arrow 7"/>
          <p:cNvSpPr/>
          <p:nvPr/>
        </p:nvSpPr>
        <p:spPr bwMode="auto">
          <a:xfrm>
            <a:off x="2568542" y="978690"/>
            <a:ext cx="1140430" cy="595900"/>
          </a:xfrm>
          <a:prstGeom prst="rightArrow">
            <a:avLst>
              <a:gd name="adj1" fmla="val 74138"/>
              <a:gd name="adj2" fmla="val 50000"/>
            </a:avLst>
          </a:prstGeom>
          <a:solidFill>
            <a:srgbClr val="92D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Plasma Shutter</a:t>
            </a: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1ACF4BBA-7EBD-934E-9CDF-18D940D6455F}"/>
              </a:ext>
            </a:extLst>
          </p:cNvPr>
          <p:cNvSpPr/>
          <p:nvPr/>
        </p:nvSpPr>
        <p:spPr bwMode="auto">
          <a:xfrm>
            <a:off x="4075417" y="1530074"/>
            <a:ext cx="1452080" cy="595900"/>
          </a:xfrm>
          <a:prstGeom prst="rightArrow">
            <a:avLst>
              <a:gd name="adj1" fmla="val 74138"/>
              <a:gd name="adj2" fmla="val 50000"/>
            </a:avLst>
          </a:prstGeom>
          <a:solidFill>
            <a:srgbClr val="92D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NLPC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PoP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5-Point Star 1">
            <a:extLst>
              <a:ext uri="{FF2B5EF4-FFF2-40B4-BE49-F238E27FC236}">
                <a16:creationId xmlns:a16="http://schemas.microsoft.com/office/drawing/2014/main" id="{3D11D6C8-F36A-1943-869D-357F4379F60A}"/>
              </a:ext>
            </a:extLst>
          </p:cNvPr>
          <p:cNvSpPr/>
          <p:nvPr/>
        </p:nvSpPr>
        <p:spPr>
          <a:xfrm>
            <a:off x="4968766" y="1091704"/>
            <a:ext cx="380142" cy="328773"/>
          </a:xfrm>
          <a:prstGeom prst="star5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FEDDBC9A-153C-BE43-9592-E8BD290E6E23}"/>
              </a:ext>
            </a:extLst>
          </p:cNvPr>
          <p:cNvSpPr/>
          <p:nvPr/>
        </p:nvSpPr>
        <p:spPr>
          <a:xfrm>
            <a:off x="5266713" y="999238"/>
            <a:ext cx="3835723" cy="523982"/>
          </a:xfrm>
          <a:prstGeom prst="leftArrowCallout">
            <a:avLst>
              <a:gd name="adj1" fmla="val 25000"/>
              <a:gd name="adj2" fmla="val 20454"/>
              <a:gd name="adj3" fmla="val 25000"/>
              <a:gd name="adj4" fmla="val 87945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5TW Demonstration, Air Transport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ingdings 3" pitchFamily="2" charset="2"/>
                <a:ea typeface="+mn-ea"/>
                <a:cs typeface="+mn-cs"/>
              </a:rPr>
              <a:t>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~2.5TW to Users w/good beam quality</a:t>
            </a:r>
          </a:p>
        </p:txBody>
      </p:sp>
      <p:sp>
        <p:nvSpPr>
          <p:cNvPr id="33" name="5-Point Star 32">
            <a:extLst>
              <a:ext uri="{FF2B5EF4-FFF2-40B4-BE49-F238E27FC236}">
                <a16:creationId xmlns:a16="http://schemas.microsoft.com/office/drawing/2014/main" id="{4B3EBE1E-2462-6746-9B63-934D69458600}"/>
              </a:ext>
            </a:extLst>
          </p:cNvPr>
          <p:cNvSpPr/>
          <p:nvPr/>
        </p:nvSpPr>
        <p:spPr>
          <a:xfrm>
            <a:off x="5176464" y="1665343"/>
            <a:ext cx="380142" cy="328773"/>
          </a:xfrm>
          <a:prstGeom prst="star5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Left Arrow Callout 33">
            <a:extLst>
              <a:ext uri="{FF2B5EF4-FFF2-40B4-BE49-F238E27FC236}">
                <a16:creationId xmlns:a16="http://schemas.microsoft.com/office/drawing/2014/main" id="{8FFF7D16-504B-FF46-B143-CE73C39CA24B}"/>
              </a:ext>
            </a:extLst>
          </p:cNvPr>
          <p:cNvSpPr/>
          <p:nvPr/>
        </p:nvSpPr>
        <p:spPr>
          <a:xfrm>
            <a:off x="5474411" y="1572877"/>
            <a:ext cx="1243173" cy="523982"/>
          </a:xfrm>
          <a:prstGeom prst="leftArrowCallout">
            <a:avLst>
              <a:gd name="adj1" fmla="val 25000"/>
              <a:gd name="adj2" fmla="val 20454"/>
              <a:gd name="adj3" fmla="val 25000"/>
              <a:gd name="adj4" fmla="val 67840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0.6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ps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Demo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2D9A3B5-7045-944A-AF9C-20D7756E8A04}"/>
              </a:ext>
            </a:extLst>
          </p:cNvPr>
          <p:cNvSpPr/>
          <p:nvPr/>
        </p:nvSpPr>
        <p:spPr>
          <a:xfrm>
            <a:off x="2148961" y="988962"/>
            <a:ext cx="657546" cy="55480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~0.5 TW to Users</a:t>
            </a:r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3C9B2BCA-E2DA-544B-988A-1E5B9A534875}"/>
              </a:ext>
            </a:extLst>
          </p:cNvPr>
          <p:cNvSpPr/>
          <p:nvPr/>
        </p:nvSpPr>
        <p:spPr bwMode="auto">
          <a:xfrm>
            <a:off x="4807527" y="3663678"/>
            <a:ext cx="2373202" cy="595900"/>
          </a:xfrm>
          <a:prstGeom prst="rightArrow">
            <a:avLst>
              <a:gd name="adj1" fmla="val 74138"/>
              <a:gd name="adj2" fmla="val 50000"/>
            </a:avLst>
          </a:prstGeom>
          <a:solidFill>
            <a:schemeClr val="bg1">
              <a:lumMod val="85000"/>
            </a:schemeClr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Procure, Deploy, Commission</a:t>
            </a:r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F5F33AB6-2B87-9246-8738-14F32752A469}"/>
              </a:ext>
            </a:extLst>
          </p:cNvPr>
          <p:cNvSpPr/>
          <p:nvPr/>
        </p:nvSpPr>
        <p:spPr bwMode="auto">
          <a:xfrm>
            <a:off x="5627115" y="5298525"/>
            <a:ext cx="4148897" cy="595900"/>
          </a:xfrm>
          <a:prstGeom prst="rightArrow">
            <a:avLst>
              <a:gd name="adj1" fmla="val 74138"/>
              <a:gd name="adj2" fmla="val 50000"/>
            </a:avLst>
          </a:prstGeom>
          <a:solidFill>
            <a:srgbClr val="92D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Non-linear Materials Development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&amp; 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NLPC Engineering Design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Left Arrow Callout 39">
            <a:extLst>
              <a:ext uri="{FF2B5EF4-FFF2-40B4-BE49-F238E27FC236}">
                <a16:creationId xmlns:a16="http://schemas.microsoft.com/office/drawing/2014/main" id="{2896DE62-D364-F548-A5C7-132E7342685B}"/>
              </a:ext>
            </a:extLst>
          </p:cNvPr>
          <p:cNvSpPr/>
          <p:nvPr/>
        </p:nvSpPr>
        <p:spPr>
          <a:xfrm>
            <a:off x="9152739" y="4310473"/>
            <a:ext cx="2533393" cy="523982"/>
          </a:xfrm>
          <a:prstGeom prst="leftArrowCallout">
            <a:avLst>
              <a:gd name="adj1" fmla="val 25000"/>
              <a:gd name="adj2" fmla="val 20454"/>
              <a:gd name="adj3" fmla="val 25000"/>
              <a:gd name="adj4" fmla="val 81401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&gt;5TW to Users w/good beam quality</a:t>
            </a:r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id="{03BF613C-300F-CC4D-8BE5-9A4EE115387B}"/>
              </a:ext>
            </a:extLst>
          </p:cNvPr>
          <p:cNvSpPr/>
          <p:nvPr/>
        </p:nvSpPr>
        <p:spPr bwMode="auto">
          <a:xfrm>
            <a:off x="5911370" y="2908241"/>
            <a:ext cx="3353654" cy="555391"/>
          </a:xfrm>
          <a:prstGeom prst="rightArrow">
            <a:avLst>
              <a:gd name="adj1" fmla="val 74946"/>
              <a:gd name="adj2" fmla="val 50000"/>
            </a:avLst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Reliability &amp; Efficiency Improvements</a:t>
            </a:r>
          </a:p>
        </p:txBody>
      </p:sp>
      <p:sp>
        <p:nvSpPr>
          <p:cNvPr id="42" name="Right Arrow 41">
            <a:extLst>
              <a:ext uri="{FF2B5EF4-FFF2-40B4-BE49-F238E27FC236}">
                <a16:creationId xmlns:a16="http://schemas.microsoft.com/office/drawing/2014/main" id="{0BA00D9D-6B81-5F46-812A-BD3716BC5935}"/>
              </a:ext>
            </a:extLst>
          </p:cNvPr>
          <p:cNvSpPr/>
          <p:nvPr/>
        </p:nvSpPr>
        <p:spPr bwMode="auto">
          <a:xfrm>
            <a:off x="5627114" y="4813619"/>
            <a:ext cx="4054767" cy="506523"/>
          </a:xfrm>
          <a:prstGeom prst="rightArrow">
            <a:avLst>
              <a:gd name="adj1" fmla="val 74138"/>
              <a:gd name="adj2" fmla="val 50000"/>
            </a:avLst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Improved Compression 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Wingdings 3" pitchFamily="2" charset="2"/>
                <a:ea typeface="+mn-ea"/>
                <a:cs typeface="+mn-cs"/>
              </a:rPr>
              <a:t>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~10fs), Diagnostics (BL1 TCAV?), &amp; Laser Delivery to EH</a:t>
            </a:r>
          </a:p>
        </p:txBody>
      </p:sp>
      <p:sp>
        <p:nvSpPr>
          <p:cNvPr id="44" name="Left Arrow Callout 43">
            <a:extLst>
              <a:ext uri="{FF2B5EF4-FFF2-40B4-BE49-F238E27FC236}">
                <a16:creationId xmlns:a16="http://schemas.microsoft.com/office/drawing/2014/main" id="{3A228154-81E8-0342-88E9-D455D1C417ED}"/>
              </a:ext>
            </a:extLst>
          </p:cNvPr>
          <p:cNvSpPr/>
          <p:nvPr/>
        </p:nvSpPr>
        <p:spPr>
          <a:xfrm>
            <a:off x="9776012" y="5177119"/>
            <a:ext cx="2415987" cy="753034"/>
          </a:xfrm>
          <a:prstGeom prst="leftArrowCallout">
            <a:avLst>
              <a:gd name="adj1" fmla="val 25000"/>
              <a:gd name="adj2" fmla="val 20454"/>
              <a:gd name="adj3" fmla="val 25000"/>
              <a:gd name="adj4" fmla="val 88035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&gt;10TW, sub-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LWIR to Users w/ Compressed e-Beam</a:t>
            </a:r>
          </a:p>
        </p:txBody>
      </p:sp>
      <p:sp>
        <p:nvSpPr>
          <p:cNvPr id="45" name="5-Point Star 44">
            <a:extLst>
              <a:ext uri="{FF2B5EF4-FFF2-40B4-BE49-F238E27FC236}">
                <a16:creationId xmlns:a16="http://schemas.microsoft.com/office/drawing/2014/main" id="{E73119E6-D6A1-2C46-A450-CEEB7CC6E683}"/>
              </a:ext>
            </a:extLst>
          </p:cNvPr>
          <p:cNvSpPr/>
          <p:nvPr/>
        </p:nvSpPr>
        <p:spPr>
          <a:xfrm>
            <a:off x="8834171" y="5414322"/>
            <a:ext cx="380142" cy="328773"/>
          </a:xfrm>
          <a:prstGeom prst="star5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ight Arrow 45">
            <a:extLst>
              <a:ext uri="{FF2B5EF4-FFF2-40B4-BE49-F238E27FC236}">
                <a16:creationId xmlns:a16="http://schemas.microsoft.com/office/drawing/2014/main" id="{D89D569F-B9B5-8345-9DF4-523DFB6CD693}"/>
              </a:ext>
            </a:extLst>
          </p:cNvPr>
          <p:cNvSpPr/>
          <p:nvPr/>
        </p:nvSpPr>
        <p:spPr bwMode="auto">
          <a:xfrm>
            <a:off x="5627110" y="5866569"/>
            <a:ext cx="4318274" cy="595900"/>
          </a:xfrm>
          <a:prstGeom prst="rightArrow">
            <a:avLst>
              <a:gd name="adj1" fmla="val 74138"/>
              <a:gd name="adj2" fmla="val 50000"/>
            </a:avLst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Pursue capability improvements with greatest impact for user program</a:t>
            </a:r>
          </a:p>
        </p:txBody>
      </p:sp>
      <p:sp>
        <p:nvSpPr>
          <p:cNvPr id="47" name="Right Arrow 46">
            <a:extLst>
              <a:ext uri="{FF2B5EF4-FFF2-40B4-BE49-F238E27FC236}">
                <a16:creationId xmlns:a16="http://schemas.microsoft.com/office/drawing/2014/main" id="{22030BED-02C3-624B-BD91-B11378F495B0}"/>
              </a:ext>
            </a:extLst>
          </p:cNvPr>
          <p:cNvSpPr/>
          <p:nvPr/>
        </p:nvSpPr>
        <p:spPr bwMode="auto">
          <a:xfrm>
            <a:off x="8409709" y="6447688"/>
            <a:ext cx="1968180" cy="438022"/>
          </a:xfrm>
          <a:prstGeom prst="rightArrow">
            <a:avLst>
              <a:gd name="adj1" fmla="val 68978"/>
              <a:gd name="adj2" fmla="val 50000"/>
            </a:avLst>
          </a:prstGeom>
          <a:solidFill>
            <a:schemeClr val="accent4"/>
          </a:solidFill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Proposal</a:t>
            </a:r>
          </a:p>
        </p:txBody>
      </p:sp>
      <p:sp>
        <p:nvSpPr>
          <p:cNvPr id="48" name="Right Arrow 47">
            <a:extLst>
              <a:ext uri="{FF2B5EF4-FFF2-40B4-BE49-F238E27FC236}">
                <a16:creationId xmlns:a16="http://schemas.microsoft.com/office/drawing/2014/main" id="{2071F1C0-4C39-104E-B587-B32D3FD7E173}"/>
              </a:ext>
            </a:extLst>
          </p:cNvPr>
          <p:cNvSpPr/>
          <p:nvPr/>
        </p:nvSpPr>
        <p:spPr bwMode="auto">
          <a:xfrm>
            <a:off x="10840598" y="6447683"/>
            <a:ext cx="1448383" cy="438022"/>
          </a:xfrm>
          <a:prstGeom prst="rightArrow">
            <a:avLst>
              <a:gd name="adj1" fmla="val 68978"/>
              <a:gd name="adj2" fmla="val 50000"/>
            </a:avLst>
          </a:prstGeom>
          <a:solidFill>
            <a:schemeClr val="accent4"/>
          </a:solidFill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Extended Ops</a:t>
            </a:r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24888DAF-8AEF-124C-9DBB-B836C754ACBB}"/>
              </a:ext>
            </a:extLst>
          </p:cNvPr>
          <p:cNvSpPr/>
          <p:nvPr/>
        </p:nvSpPr>
        <p:spPr bwMode="auto">
          <a:xfrm>
            <a:off x="5537770" y="4261295"/>
            <a:ext cx="3297758" cy="595900"/>
          </a:xfrm>
          <a:prstGeom prst="rightArrow">
            <a:avLst>
              <a:gd name="adj1" fmla="val 74138"/>
              <a:gd name="adj2" fmla="val 50000"/>
            </a:avLst>
          </a:prstGeom>
          <a:solidFill>
            <a:srgbClr val="92D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COVID Delays/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Funding Limitations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23200F8-7726-E445-8632-7704554E163B}"/>
              </a:ext>
            </a:extLst>
          </p:cNvPr>
          <p:cNvSpPr/>
          <p:nvPr/>
        </p:nvSpPr>
        <p:spPr>
          <a:xfrm>
            <a:off x="9351818" y="3796147"/>
            <a:ext cx="2576946" cy="374072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*BNL/NRL Collaboration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7ED8216-4566-524F-BDEF-106F8E45AF80}"/>
              </a:ext>
            </a:extLst>
          </p:cNvPr>
          <p:cNvCxnSpPr>
            <a:cxnSpLocks/>
            <a:stCxn id="47" idx="3"/>
            <a:endCxn id="48" idx="1"/>
          </p:cNvCxnSpPr>
          <p:nvPr/>
        </p:nvCxnSpPr>
        <p:spPr>
          <a:xfrm flipV="1">
            <a:off x="10377889" y="6666694"/>
            <a:ext cx="462709" cy="5"/>
          </a:xfrm>
          <a:prstGeom prst="line">
            <a:avLst/>
          </a:prstGeom>
          <a:ln w="38100">
            <a:solidFill>
              <a:schemeClr val="accent4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B31B84-45FC-6749-8F00-968E1FE185C7}"/>
              </a:ext>
            </a:extLst>
          </p:cNvPr>
          <p:cNvCxnSpPr/>
          <p:nvPr/>
        </p:nvCxnSpPr>
        <p:spPr>
          <a:xfrm>
            <a:off x="4668985" y="623455"/>
            <a:ext cx="0" cy="290945"/>
          </a:xfrm>
          <a:prstGeom prst="line">
            <a:avLst/>
          </a:prstGeom>
          <a:ln w="3492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ight Arrow 37">
            <a:extLst>
              <a:ext uri="{FF2B5EF4-FFF2-40B4-BE49-F238E27FC236}">
                <a16:creationId xmlns:a16="http://schemas.microsoft.com/office/drawing/2014/main" id="{882A74A9-FFD3-A349-9C88-AE8CBF97B739}"/>
              </a:ext>
            </a:extLst>
          </p:cNvPr>
          <p:cNvSpPr/>
          <p:nvPr/>
        </p:nvSpPr>
        <p:spPr bwMode="auto">
          <a:xfrm>
            <a:off x="5514107" y="4273281"/>
            <a:ext cx="1537850" cy="595900"/>
          </a:xfrm>
          <a:prstGeom prst="rightArrow">
            <a:avLst>
              <a:gd name="adj1" fmla="val 74138"/>
              <a:gd name="adj2" fmla="val 50000"/>
            </a:avLst>
          </a:prstGeom>
          <a:solidFill>
            <a:schemeClr val="bg1">
              <a:lumMod val="75000"/>
              <a:alpha val="75000"/>
            </a:schemeClr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Full In-Vacuum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Transport System</a:t>
            </a:r>
          </a:p>
        </p:txBody>
      </p:sp>
      <p:sp>
        <p:nvSpPr>
          <p:cNvPr id="31" name="5-Point Star 30">
            <a:extLst>
              <a:ext uri="{FF2B5EF4-FFF2-40B4-BE49-F238E27FC236}">
                <a16:creationId xmlns:a16="http://schemas.microsoft.com/office/drawing/2014/main" id="{2040744E-9436-7C41-83C8-26F66AACABA4}"/>
              </a:ext>
            </a:extLst>
          </p:cNvPr>
          <p:cNvSpPr/>
          <p:nvPr/>
        </p:nvSpPr>
        <p:spPr>
          <a:xfrm>
            <a:off x="9591686" y="5405358"/>
            <a:ext cx="380142" cy="328773"/>
          </a:xfrm>
          <a:prstGeom prst="star5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5-Point Star 31">
            <a:extLst>
              <a:ext uri="{FF2B5EF4-FFF2-40B4-BE49-F238E27FC236}">
                <a16:creationId xmlns:a16="http://schemas.microsoft.com/office/drawing/2014/main" id="{F087AE4A-5180-FF47-ADDE-9B19CD12A7D4}"/>
              </a:ext>
            </a:extLst>
          </p:cNvPr>
          <p:cNvSpPr/>
          <p:nvPr/>
        </p:nvSpPr>
        <p:spPr>
          <a:xfrm>
            <a:off x="6835041" y="4410275"/>
            <a:ext cx="380142" cy="328773"/>
          </a:xfrm>
          <a:prstGeom prst="star5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5-Point Star 38">
            <a:extLst>
              <a:ext uri="{FF2B5EF4-FFF2-40B4-BE49-F238E27FC236}">
                <a16:creationId xmlns:a16="http://schemas.microsoft.com/office/drawing/2014/main" id="{C0C1C163-C6E9-A24F-8FB0-39C0FB258966}"/>
              </a:ext>
            </a:extLst>
          </p:cNvPr>
          <p:cNvSpPr/>
          <p:nvPr/>
        </p:nvSpPr>
        <p:spPr>
          <a:xfrm>
            <a:off x="8854792" y="4402939"/>
            <a:ext cx="380142" cy="328773"/>
          </a:xfrm>
          <a:prstGeom prst="star5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2E717-F074-5745-870A-51A31CBAA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C08BF-D203-8644-B4E8-A36CDD05FCA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376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E48EE4-60A5-3945-B9F2-8EA6B44CBE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4D2C34-6BBB-7646-86FB-F5859DD7F3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Setting Priorities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226BA1-A7FB-C447-90DB-FBB5628F1E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3320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88C17E4-E7CF-374E-9B40-F6F0900A5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Setting Priorities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369803-B3F6-CB49-9B37-B4213FC445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Current facility priorities are driven by:</a:t>
            </a:r>
          </a:p>
          <a:p>
            <a:pPr marL="914400" lvl="1" indent="-457200"/>
            <a:r>
              <a:rPr lang="en-US" dirty="0"/>
              <a:t>Safety</a:t>
            </a:r>
          </a:p>
          <a:p>
            <a:pPr marL="914400" lvl="1" indent="-457200"/>
            <a:r>
              <a:rPr lang="en-US" dirty="0"/>
              <a:t>Operational Needs</a:t>
            </a:r>
          </a:p>
          <a:p>
            <a:pPr marL="914400" lvl="1" indent="-457200"/>
            <a:r>
              <a:rPr lang="en-US" dirty="0"/>
              <a:t>Science Thrusts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 facility’s science thrusts are determined through a continuing dialogue with our user community through a series of Science Planning Workshops:</a:t>
            </a:r>
            <a:br>
              <a:rPr lang="en-US" dirty="0"/>
            </a:br>
            <a:r>
              <a:rPr lang="en-US" dirty="0">
                <a:hlinkClick r:id="rId2"/>
              </a:rPr>
              <a:t>Report from the 2019 Science Planning Workshop</a:t>
            </a:r>
            <a:endParaRPr lang="en-US" dirty="0"/>
          </a:p>
          <a:p>
            <a:pPr marL="914400" lvl="1" indent="-457200"/>
            <a:r>
              <a:rPr lang="en-US" dirty="0"/>
              <a:t>Process is overseen by the ATF Facility Scientist</a:t>
            </a:r>
          </a:p>
          <a:p>
            <a:pPr marL="914400" lvl="1" indent="-457200"/>
            <a:r>
              <a:rPr lang="en-US" dirty="0"/>
              <a:t>In consultation with the ATF Program Advisory Committee, these priorities are evaluated and sequenced in the ATF plans</a:t>
            </a:r>
          </a:p>
          <a:p>
            <a:pPr marL="914400" lvl="1" indent="-457200"/>
            <a:r>
              <a:rPr lang="en-US" dirty="0"/>
              <a:t>Funding realities mean that all priorities cannot be executed simultaneously</a:t>
            </a:r>
          </a:p>
          <a:p>
            <a:pPr marL="0" indent="0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ACB712-F33B-6C49-8B6F-4879135DA2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6509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335570E-E945-A54D-9DF3-AD32BC2F1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"/>
            <a:ext cx="11049000" cy="974034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ATF Priorities</a:t>
            </a:r>
            <a:br>
              <a:rPr lang="en-US" dirty="0"/>
            </a:b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CCA655-210B-B845-B032-98D4D533BF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195" y="440676"/>
            <a:ext cx="8572501" cy="5999882"/>
          </a:xfrm>
        </p:spPr>
        <p:txBody>
          <a:bodyPr>
            <a:normAutofit fontScale="6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Ensure safe operations for Staff and Users consistent with DOE’s</a:t>
            </a:r>
          </a:p>
          <a:p>
            <a:pPr lvl="1"/>
            <a:r>
              <a:rPr lang="en-US" dirty="0"/>
              <a:t>Accelerator Safety Order </a:t>
            </a:r>
          </a:p>
          <a:p>
            <a:pPr lvl="1"/>
            <a:r>
              <a:rPr lang="en-US" dirty="0"/>
              <a:t>Conduct of Operations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Basic Maintenance &amp; Operations</a:t>
            </a:r>
          </a:p>
          <a:p>
            <a:pPr lvl="1"/>
            <a:r>
              <a:rPr lang="en-US" dirty="0"/>
              <a:t>Review and overhaul of the weekly maintenance program since the 2017 review </a:t>
            </a:r>
          </a:p>
          <a:p>
            <a:pPr lvl="1"/>
            <a:r>
              <a:rPr lang="en-US" dirty="0"/>
              <a:t>FMEA approach to optimizing operational implementation of key systems</a:t>
            </a:r>
          </a:p>
          <a:p>
            <a:pPr lvl="1"/>
            <a:r>
              <a:rPr lang="en-US" dirty="0"/>
              <a:t>Cross-train and provide a cross-organizational safety net wherever possible</a:t>
            </a:r>
          </a:p>
          <a:p>
            <a:pPr lvl="1"/>
            <a:r>
              <a:rPr lang="en-US" dirty="0"/>
              <a:t>Implement and utilize SharePoint tools for maintaining robust operations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Remedial Maintenance</a:t>
            </a:r>
          </a:p>
          <a:p>
            <a:pPr lvl="1"/>
            <a:r>
              <a:rPr lang="en-US" dirty="0"/>
              <a:t>Capabilities</a:t>
            </a:r>
          </a:p>
          <a:p>
            <a:pPr lvl="2"/>
            <a:r>
              <a:rPr lang="en-US" dirty="0"/>
              <a:t>Targeted critical hardware replacements</a:t>
            </a:r>
          </a:p>
          <a:p>
            <a:pPr lvl="2"/>
            <a:r>
              <a:rPr lang="en-US" dirty="0"/>
              <a:t>Integrate with ongoing capability upgrades where possible</a:t>
            </a:r>
          </a:p>
          <a:p>
            <a:pPr lvl="1"/>
            <a:r>
              <a:rPr lang="en-US" dirty="0"/>
              <a:t>Facility</a:t>
            </a:r>
          </a:p>
          <a:p>
            <a:pPr lvl="2"/>
            <a:r>
              <a:rPr lang="en-US" dirty="0"/>
              <a:t>Work with Facility and Operations Directorate (F&amp;O) to provide a robust maintenance </a:t>
            </a:r>
            <a:br>
              <a:rPr lang="en-US" dirty="0"/>
            </a:br>
            <a:r>
              <a:rPr lang="en-US" dirty="0"/>
              <a:t>program</a:t>
            </a:r>
          </a:p>
          <a:p>
            <a:pPr lvl="2"/>
            <a:r>
              <a:rPr lang="en-US" dirty="0"/>
              <a:t>Impress on the laboratory, the need for continued infrastructure investment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Deliver a responsive Science &amp; Technology Mission</a:t>
            </a:r>
          </a:p>
          <a:p>
            <a:pPr lvl="1"/>
            <a:r>
              <a:rPr lang="en-US" dirty="0"/>
              <a:t>An ongoing Science Planning process led by the ATF Facility Scientist</a:t>
            </a:r>
          </a:p>
          <a:p>
            <a:pPr lvl="1"/>
            <a:r>
              <a:rPr lang="en-US" dirty="0"/>
              <a:t>Obtain dedicated R&amp;D funding for key technology and research thrusts</a:t>
            </a:r>
          </a:p>
          <a:p>
            <a:pPr lvl="2"/>
            <a:r>
              <a:rPr lang="en-US" dirty="0"/>
              <a:t>Laser FWPs via FOAs</a:t>
            </a:r>
          </a:p>
          <a:p>
            <a:pPr lvl="2"/>
            <a:r>
              <a:rPr lang="en-US" dirty="0"/>
              <a:t>Facility Development FWPs</a:t>
            </a:r>
          </a:p>
          <a:p>
            <a:pPr lvl="2"/>
            <a:r>
              <a:rPr lang="en-US" dirty="0"/>
              <a:t>LDRD</a:t>
            </a:r>
          </a:p>
          <a:p>
            <a:pPr lvl="2"/>
            <a:r>
              <a:rPr lang="en-US" dirty="0"/>
              <a:t>Other collaborative efforts</a:t>
            </a:r>
          </a:p>
          <a:p>
            <a:pPr lvl="1"/>
            <a:r>
              <a:rPr lang="en-US" dirty="0"/>
              <a:t>Request dedicated upgrade funding when possible</a:t>
            </a:r>
          </a:p>
          <a:p>
            <a:pPr lvl="2"/>
            <a:r>
              <a:rPr lang="en-US" dirty="0"/>
              <a:t>Integrate a detailed and comprehensive design approach with external technical reviews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8F4A4C-4DE4-F34E-BB01-E2F936B7A9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5D580C9-1FCD-6848-8564-A0A811547267}"/>
              </a:ext>
            </a:extLst>
          </p:cNvPr>
          <p:cNvSpPr/>
          <p:nvPr/>
        </p:nvSpPr>
        <p:spPr>
          <a:xfrm>
            <a:off x="427383" y="427383"/>
            <a:ext cx="8756373" cy="3670892"/>
          </a:xfrm>
          <a:prstGeom prst="roundRect">
            <a:avLst>
              <a:gd name="adj" fmla="val 8864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B279CB-FF59-CC48-A542-76F043A6CAAA}"/>
              </a:ext>
            </a:extLst>
          </p:cNvPr>
          <p:cNvSpPr txBox="1"/>
          <p:nvPr/>
        </p:nvSpPr>
        <p:spPr>
          <a:xfrm>
            <a:off x="9193696" y="1878495"/>
            <a:ext cx="1886094" cy="646331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Deliver effective 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user operations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7015137-5D3B-3647-BFD9-79571D41097C}"/>
              </a:ext>
            </a:extLst>
          </p:cNvPr>
          <p:cNvSpPr/>
          <p:nvPr/>
        </p:nvSpPr>
        <p:spPr>
          <a:xfrm>
            <a:off x="400878" y="4098275"/>
            <a:ext cx="8763000" cy="205272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CB2841-B5BF-0D41-AC31-D5848663D774}"/>
              </a:ext>
            </a:extLst>
          </p:cNvPr>
          <p:cNvSpPr txBox="1"/>
          <p:nvPr/>
        </p:nvSpPr>
        <p:spPr>
          <a:xfrm>
            <a:off x="9167191" y="4366589"/>
            <a:ext cx="2672526" cy="1200329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Advance the ATF 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Capabilities efficiently </a:t>
            </a:r>
            <a:br>
              <a:rPr lang="en-US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and in coordination with </a:t>
            </a:r>
            <a:br>
              <a:rPr lang="en-US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our user community</a:t>
            </a:r>
          </a:p>
        </p:txBody>
      </p:sp>
    </p:spTree>
    <p:extLst>
      <p:ext uri="{BB962C8B-B14F-4D97-AF65-F5344CB8AC3E}">
        <p14:creationId xmlns:p14="http://schemas.microsoft.com/office/powerpoint/2010/main" val="18002648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335570E-E945-A54D-9DF3-AD32BC2F1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ATF Priorities (cont’d)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CCA655-210B-B845-B032-98D4D533BF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 startAt="4"/>
            </a:pPr>
            <a:r>
              <a:rPr lang="en-US" dirty="0"/>
              <a:t>Ensure a productive environment for staff and users</a:t>
            </a:r>
          </a:p>
          <a:p>
            <a:pPr lvl="1"/>
            <a:r>
              <a:rPr lang="en-US" dirty="0"/>
              <a:t>Work with F&amp;O on office and conference room refreshes</a:t>
            </a:r>
          </a:p>
          <a:p>
            <a:pPr lvl="1"/>
            <a:r>
              <a:rPr lang="en-US" dirty="0"/>
              <a:t>Improve work and prep areas (e.g., machine shop upgrade </a:t>
            </a:r>
            <a:br>
              <a:rPr lang="en-US" dirty="0"/>
            </a:br>
            <a:r>
              <a:rPr lang="en-US" dirty="0"/>
              <a:t>funded by CURL)</a:t>
            </a:r>
          </a:p>
          <a:p>
            <a:pPr lvl="1"/>
            <a:r>
              <a:rPr lang="en-US" dirty="0"/>
              <a:t>Provide student area for workforce development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en-US" dirty="0"/>
              <a:t>Support a vigorous workforce development program</a:t>
            </a:r>
          </a:p>
          <a:p>
            <a:pPr lvl="1"/>
            <a:r>
              <a:rPr lang="en-US" dirty="0"/>
              <a:t>AE63</a:t>
            </a:r>
          </a:p>
          <a:p>
            <a:pPr lvl="1"/>
            <a:r>
              <a:rPr lang="en-US" dirty="0"/>
              <a:t>CUNY </a:t>
            </a:r>
          </a:p>
          <a:p>
            <a:pPr lvl="1"/>
            <a:r>
              <a:rPr lang="en-US" dirty="0"/>
              <a:t>Ernest Courant Workforce Development program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US" dirty="0"/>
              <a:t>AS&amp;T Diversification – consistent with the accelerator stewardship mission</a:t>
            </a:r>
          </a:p>
          <a:p>
            <a:pPr lvl="1"/>
            <a:r>
              <a:rPr lang="en-US" dirty="0"/>
              <a:t>Engage with the broader community reliant on accelerator/laser capabilities</a:t>
            </a:r>
          </a:p>
          <a:p>
            <a:pPr lvl="1"/>
            <a:r>
              <a:rPr lang="en-US" dirty="0"/>
              <a:t>Current engagements with:  NNSA, MDA, NASA, IAEA, SBIR/STTR businesses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8F4A4C-4DE4-F34E-BB01-E2F936B7A9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4505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F0B2F25-0F71-D049-BC31-BF9611B47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2018 Accelerator Safety Order Review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792AF9-726F-E849-8A9B-12D7D2AC8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831273"/>
            <a:ext cx="11049000" cy="5427288"/>
          </a:xfrm>
        </p:spPr>
        <p:txBody>
          <a:bodyPr>
            <a:normAutofit fontScale="70000" lnSpcReduction="20000"/>
          </a:bodyPr>
          <a:lstStyle/>
          <a:p>
            <a:pPr marL="9525" indent="-9525">
              <a:lnSpc>
                <a:spcPct val="120000"/>
              </a:lnSpc>
            </a:pPr>
            <a:r>
              <a:rPr lang="en-US" dirty="0"/>
              <a:t>2018 review of several BNL accelerator facilities resulted in the requirement that all facilities that were approved before establishment of the Accelerator Readiness Review process would need to undergo a full ARR to continue operating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ATF is part of an extensive list and the draw on laboratory resources is significant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The ATF ARR is now planned for FY23</a:t>
            </a:r>
          </a:p>
          <a:p>
            <a:pPr marL="914400" lvl="1" indent="-457200">
              <a:lnSpc>
                <a:spcPct val="120000"/>
              </a:lnSpc>
            </a:pPr>
            <a:r>
              <a:rPr lang="en-US" dirty="0"/>
              <a:t>This will put to the test improvements to the ATF configuration control effort that have been underway since 2017</a:t>
            </a:r>
          </a:p>
          <a:p>
            <a:pPr marL="914400" lvl="1" indent="-457200">
              <a:lnSpc>
                <a:spcPct val="120000"/>
              </a:lnSpc>
            </a:pPr>
            <a:r>
              <a:rPr lang="en-US" dirty="0"/>
              <a:t>This is forcing particular attention on quickly addressing aging facility issues </a:t>
            </a:r>
            <a:r>
              <a:rPr lang="en-US" dirty="0">
                <a:latin typeface="Wingdings 3" pitchFamily="2" charset="2"/>
              </a:rPr>
              <a:t>a</a:t>
            </a:r>
            <a:r>
              <a:rPr lang="en-US" dirty="0"/>
              <a:t> impacting facility prioritizations</a:t>
            </a:r>
          </a:p>
          <a:p>
            <a:pPr marL="914400" lvl="1" indent="-457200">
              <a:lnSpc>
                <a:spcPct val="120000"/>
              </a:lnSpc>
            </a:pPr>
            <a:r>
              <a:rPr lang="en-US" dirty="0"/>
              <a:t>Thankfully, we have seen strong support from the laboratory to execute this effort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There are challenges and risks with our approach:</a:t>
            </a:r>
          </a:p>
          <a:p>
            <a:pPr marL="914400" lvl="1" indent="-457200">
              <a:lnSpc>
                <a:spcPct val="120000"/>
              </a:lnSpc>
            </a:pPr>
            <a:r>
              <a:rPr lang="en-US" dirty="0"/>
              <a:t>Move to ATRO has provided a team with more dedicated focus and enables adoption of improved tools for our approach</a:t>
            </a:r>
          </a:p>
          <a:p>
            <a:pPr marL="914400" lvl="1" indent="-457200">
              <a:lnSpc>
                <a:spcPct val="120000"/>
              </a:lnSpc>
            </a:pPr>
            <a:r>
              <a:rPr lang="en-US" dirty="0"/>
              <a:t>Other facilities have required significant updates in order to pass their ARRs (</a:t>
            </a:r>
            <a:r>
              <a:rPr lang="en-US" dirty="0">
                <a:latin typeface="Wingdings 3" pitchFamily="2" charset="2"/>
              </a:rPr>
              <a:t>a</a:t>
            </a:r>
            <a:r>
              <a:rPr lang="en-US" dirty="0"/>
              <a:t> delays)</a:t>
            </a:r>
          </a:p>
          <a:p>
            <a:pPr marL="914400" lvl="1" indent="-457200">
              <a:lnSpc>
                <a:spcPct val="120000"/>
              </a:lnSpc>
            </a:pPr>
            <a:r>
              <a:rPr lang="en-US" dirty="0"/>
              <a:t>Finally, revisions to the Accelerator Safety Order are being implemented as we are going through the ARR process</a:t>
            </a:r>
          </a:p>
          <a:p>
            <a:pPr marL="914400" lvl="1" indent="-457200"/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7FF24D-7168-AD4F-86A9-08CAF951AC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1821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6CC89-7E18-1747-8B1F-FA8F3699D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Impacts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1E6E7-3CEB-EB4C-887F-E51A191B3D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FY22 and FY23 operating schedules will be constrained by ongoing ARR preparation activities</a:t>
            </a:r>
          </a:p>
          <a:p>
            <a:pPr marL="914400" lvl="1" indent="-457200"/>
            <a:r>
              <a:rPr lang="en-US" dirty="0"/>
              <a:t>Current FY22 projection is 1800 user hours total for the facility</a:t>
            </a:r>
          </a:p>
          <a:p>
            <a:pPr marL="1371600" lvl="2" indent="-457200"/>
            <a:r>
              <a:rPr lang="en-US" dirty="0"/>
              <a:t>We are requesting adjustments to the assessment schedule that we hope will let us do better than this</a:t>
            </a:r>
          </a:p>
          <a:p>
            <a:pPr marL="914400" lvl="1" indent="-457200"/>
            <a:r>
              <a:rPr lang="en-US" dirty="0"/>
              <a:t>Significant FY23 impacts will also apply</a:t>
            </a:r>
          </a:p>
          <a:p>
            <a:pPr marL="1371600" lvl="2" indent="-457200"/>
            <a:r>
              <a:rPr lang="en-US" dirty="0"/>
              <a:t>Again, we are working hard to minimize the net impact on user hours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Infrastructure improvements have impacted the FY22 operating schedule</a:t>
            </a:r>
          </a:p>
          <a:p>
            <a:pPr marL="914400" lvl="1" indent="-457200"/>
            <a:r>
              <a:rPr lang="en-US" dirty="0"/>
              <a:t>Current down was designed to accommodate significant infrastructure improvements that prevent facility operations</a:t>
            </a:r>
          </a:p>
          <a:p>
            <a:pPr marL="914400" lvl="1" indent="-457200"/>
            <a:r>
              <a:rPr lang="en-US" dirty="0"/>
              <a:t>Expectation is that more efficient operations will be possible in subsequent years</a:t>
            </a:r>
          </a:p>
          <a:p>
            <a:pPr marL="0" indent="0"/>
            <a:endParaRPr lang="en-US" dirty="0"/>
          </a:p>
          <a:p>
            <a:pPr marL="914400" lvl="1" indent="-45720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9A599-33B2-0B45-ACB3-0B8DD05F1B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29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098632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3130D-395B-D74E-B828-587818D08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Special Thanks...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E7AE9F-18FC-E44C-887F-0BAEC82EFB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Program Advisory Committee:</a:t>
            </a: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Sandra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Biedron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(Chair), University of New Mexico </a:t>
            </a:r>
          </a:p>
          <a:p>
            <a:pPr lvl="1"/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Felicie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Albert, Lawrence Livermore National Lab</a:t>
            </a:r>
          </a:p>
          <a:p>
            <a:pPr lvl="1"/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Jianming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Cao, Florida State University</a:t>
            </a: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Jean-Pierre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Delahaye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*, CERN</a:t>
            </a: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Louis DiMauro*, Ohio State University</a:t>
            </a: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Ernest Fontes, Cornell University</a:t>
            </a: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Bjorn Manuel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Hegelich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, University of Texas at Austin</a:t>
            </a:r>
          </a:p>
          <a:p>
            <a:pPr lvl="1"/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Patric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Muggli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, Max Planck Institute for Physics &amp; CERN </a:t>
            </a: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Craig Siders, Lawrence Livermore National Lab</a:t>
            </a:r>
          </a:p>
          <a:p>
            <a:pPr marL="457200" lvl="1" indent="0">
              <a:buNone/>
            </a:pPr>
            <a:r>
              <a:rPr lang="en-US" dirty="0"/>
              <a:t>* </a:t>
            </a:r>
            <a:r>
              <a:rPr lang="en-US" i="1" dirty="0"/>
              <a:t>Final year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F4732B-7BDA-0C45-BB1E-E7A17FCAE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69884" y="6337102"/>
            <a:ext cx="716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6D9922-87B3-6043-9531-5184EA303DC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1634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CE5788-1DE5-0E4E-B78E-B519494986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30</a:t>
            </a:fld>
            <a:endParaRPr lang="en-US" sz="10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53ADCC9-88C3-EA4C-93F9-A2E8FEA722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62265B-A2B7-A743-A968-F171C84977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26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BA03E-9844-384C-809B-79272564A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1B1BF8-4E62-9A46-ADED-0299FFA4E8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9" y="1148081"/>
            <a:ext cx="11425869" cy="511048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 ATF Team is looking forward to a strong user program this year</a:t>
            </a:r>
          </a:p>
          <a:p>
            <a:pPr marL="914400" lvl="1" indent="-457200"/>
            <a:r>
              <a:rPr lang="en-US" dirty="0"/>
              <a:t>User hours will be somewhat constrained </a:t>
            </a:r>
          </a:p>
          <a:p>
            <a:pPr marL="914400" lvl="1" indent="-457200"/>
            <a:r>
              <a:rPr lang="en-US" dirty="0"/>
              <a:t>However, facility improvements aim to make the available hours as effective as possible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Current down activities include</a:t>
            </a:r>
          </a:p>
          <a:p>
            <a:pPr marL="914400" lvl="1" indent="-457200"/>
            <a:r>
              <a:rPr lang="en-US" dirty="0"/>
              <a:t>A significant set of facility infrastructure improvements that are strongly supported by the laboratory</a:t>
            </a:r>
          </a:p>
          <a:p>
            <a:pPr marL="914400" lvl="1" indent="-457200"/>
            <a:r>
              <a:rPr lang="en-US" dirty="0"/>
              <a:t>Addressing issues associated with the laboratory’s Corrective Action Plan after the 2018 Accelerator Safety Order Review</a:t>
            </a:r>
          </a:p>
          <a:p>
            <a:pPr marL="914400" lvl="1" indent="-457200"/>
            <a:r>
              <a:rPr lang="en-US" dirty="0"/>
              <a:t>Executing key elements of the facility’s Vacuum Transport Upgrade</a:t>
            </a:r>
          </a:p>
          <a:p>
            <a:pPr marL="1371600" lvl="2" indent="-457200"/>
            <a:r>
              <a:rPr lang="en-US" dirty="0"/>
              <a:t>Improved performance for both NIR and LWIR capabilities at B820</a:t>
            </a:r>
          </a:p>
          <a:p>
            <a:pPr marL="1371600" lvl="2" indent="-457200"/>
            <a:r>
              <a:rPr lang="en-US" dirty="0"/>
              <a:t>Rate of upgrade, in part, limited by COVID supply chain issues</a:t>
            </a:r>
          </a:p>
          <a:p>
            <a:pPr marL="1371600" lvl="2" indent="-457200"/>
            <a:r>
              <a:rPr lang="en-US" dirty="0"/>
              <a:t>Aim to complete the current phase of the upgrade later in the year </a:t>
            </a:r>
          </a:p>
          <a:p>
            <a:pPr marL="914400" lvl="1" indent="-45720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D802D1-6FF1-EC4F-9D88-1B40D7E799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31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2224912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E147A3-EBAC-5C4E-8CD3-74DAF0B9A4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DB68A9-B5EB-314F-849D-FB440A7B37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BD80E2-64A8-2746-84CE-DAC7C53399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8396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20BA40BA-757C-4AA0-AFA0-C690F0534E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01" y="858181"/>
            <a:ext cx="3319349" cy="430548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D0AADC-D9DC-43AB-813C-205DB4C78785}"/>
              </a:ext>
            </a:extLst>
          </p:cNvPr>
          <p:cNvCxnSpPr/>
          <p:nvPr/>
        </p:nvCxnSpPr>
        <p:spPr>
          <a:xfrm>
            <a:off x="2050839" y="521584"/>
            <a:ext cx="8036654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1EF6A58-9D64-4E0C-8AF3-267329D45109}"/>
              </a:ext>
            </a:extLst>
          </p:cNvPr>
          <p:cNvSpPr txBox="1"/>
          <p:nvPr/>
        </p:nvSpPr>
        <p:spPr>
          <a:xfrm>
            <a:off x="2237580" y="24705"/>
            <a:ext cx="7701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Photoinduced anisotropic lattice response in </a:t>
            </a:r>
            <a:r>
              <a:rPr lang="en-US" sz="2400" b="1" dirty="0" err="1">
                <a:solidFill>
                  <a:srgbClr val="C00000"/>
                </a:solidFill>
              </a:rPr>
              <a:t>SnSe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3E4D453-1144-4EC2-BAF2-77FDCEE33023}"/>
              </a:ext>
            </a:extLst>
          </p:cNvPr>
          <p:cNvGrpSpPr/>
          <p:nvPr/>
        </p:nvGrpSpPr>
        <p:grpSpPr>
          <a:xfrm>
            <a:off x="4849404" y="505261"/>
            <a:ext cx="6355630" cy="4600997"/>
            <a:chOff x="3189998" y="739013"/>
            <a:chExt cx="5600248" cy="409844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CF9A918-FD86-4F00-A5D0-1ACFEC5670BD}"/>
                </a:ext>
              </a:extLst>
            </p:cNvPr>
            <p:cNvSpPr txBox="1"/>
            <p:nvPr/>
          </p:nvSpPr>
          <p:spPr>
            <a:xfrm>
              <a:off x="6015233" y="739013"/>
              <a:ext cx="2112978" cy="3012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Intensity difference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731395C-862F-439A-BFFC-7422D9AF82E8}"/>
                </a:ext>
              </a:extLst>
            </p:cNvPr>
            <p:cNvSpPr txBox="1"/>
            <p:nvPr/>
          </p:nvSpPr>
          <p:spPr>
            <a:xfrm>
              <a:off x="3189998" y="781264"/>
              <a:ext cx="2050524" cy="233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MeV UED patterns @ 90 K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BCFFD4D-5E5E-44F6-8E02-63EDFF802FC7}"/>
                </a:ext>
              </a:extLst>
            </p:cNvPr>
            <p:cNvGrpSpPr/>
            <p:nvPr/>
          </p:nvGrpSpPr>
          <p:grpSpPr>
            <a:xfrm>
              <a:off x="3240221" y="1034971"/>
              <a:ext cx="5550025" cy="3802490"/>
              <a:chOff x="3224859" y="1933539"/>
              <a:chExt cx="4702445" cy="3128239"/>
            </a:xfrm>
          </p:grpSpPr>
          <p:pic>
            <p:nvPicPr>
              <p:cNvPr id="11" name="Picture 10" descr="A picture containing background pattern&#10;&#10;Description automatically generated">
                <a:extLst>
                  <a:ext uri="{FF2B5EF4-FFF2-40B4-BE49-F238E27FC236}">
                    <a16:creationId xmlns:a16="http://schemas.microsoft.com/office/drawing/2014/main" id="{1F63DEB7-59A1-443F-8D9F-269C998E59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24859" y="1945099"/>
                <a:ext cx="4702445" cy="3116679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A0DE3AA-FFD8-4089-A196-543B64EA85F1}"/>
                  </a:ext>
                </a:extLst>
              </p:cNvPr>
              <p:cNvSpPr txBox="1"/>
              <p:nvPr/>
            </p:nvSpPr>
            <p:spPr>
              <a:xfrm>
                <a:off x="3621848" y="1933539"/>
                <a:ext cx="715622" cy="3028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 ≤0 ps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CFD01DE-16DC-4A1B-99D0-EB2B7E3E19D5}"/>
                  </a:ext>
                </a:extLst>
              </p:cNvPr>
              <p:cNvSpPr txBox="1"/>
              <p:nvPr/>
            </p:nvSpPr>
            <p:spPr>
              <a:xfrm>
                <a:off x="3532081" y="3491878"/>
                <a:ext cx="876178" cy="3028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 =1.7 ps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E12E25F-CDBD-4325-9285-149B70A734FC}"/>
                  </a:ext>
                </a:extLst>
              </p:cNvPr>
              <p:cNvSpPr txBox="1"/>
              <p:nvPr/>
            </p:nvSpPr>
            <p:spPr>
              <a:xfrm>
                <a:off x="6360812" y="3729758"/>
                <a:ext cx="509193" cy="3304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020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4DEF65-7E70-46D6-98C5-F23FD1E450CF}"/>
                  </a:ext>
                </a:extLst>
              </p:cNvPr>
              <p:cNvSpPr txBox="1"/>
              <p:nvPr/>
            </p:nvSpPr>
            <p:spPr>
              <a:xfrm>
                <a:off x="5438280" y="4095729"/>
                <a:ext cx="509193" cy="3304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002</a:t>
                </a:r>
              </a:p>
            </p:txBody>
          </p:sp>
          <p:pic>
            <p:nvPicPr>
              <p:cNvPr id="16" name="Picture 15" descr="Diagram, calendar&#10;&#10;Description automatically generated">
                <a:extLst>
                  <a:ext uri="{FF2B5EF4-FFF2-40B4-BE49-F238E27FC236}">
                    <a16:creationId xmlns:a16="http://schemas.microsoft.com/office/drawing/2014/main" id="{1FB450C6-EFE0-459A-A4CB-A2145C762F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77" t="61993" r="72324"/>
              <a:stretch/>
            </p:blipFill>
            <p:spPr>
              <a:xfrm>
                <a:off x="4812041" y="1945099"/>
                <a:ext cx="1631903" cy="1202864"/>
              </a:xfrm>
              <a:prstGeom prst="rect">
                <a:avLst/>
              </a:prstGeom>
            </p:spPr>
          </p:pic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5D123BE6-FB05-4522-8A62-A8D2B5E541B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822860" y="3855563"/>
                <a:ext cx="229737" cy="213310"/>
              </a:xfrm>
              <a:prstGeom prst="straightConnector1">
                <a:avLst/>
              </a:prstGeom>
              <a:ln w="15875">
                <a:solidFill>
                  <a:srgbClr val="FFFFFF">
                    <a:alpha val="99000"/>
                  </a:srgbClr>
                </a:solidFill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158DEF8B-90B4-4F0C-9792-A1ED936AC5F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6814647" y="4077087"/>
                <a:ext cx="229737" cy="213310"/>
              </a:xfrm>
              <a:prstGeom prst="straightConnector1">
                <a:avLst/>
              </a:prstGeom>
              <a:ln w="15875">
                <a:solidFill>
                  <a:srgbClr val="FFFFFF">
                    <a:alpha val="99000"/>
                  </a:srgbClr>
                </a:solidFill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4B908CD-F9A7-4A48-9C04-F3E461D97B16}"/>
                  </a:ext>
                </a:extLst>
              </p:cNvPr>
              <p:cNvSpPr txBox="1"/>
              <p:nvPr/>
            </p:nvSpPr>
            <p:spPr>
              <a:xfrm>
                <a:off x="6585398" y="4081561"/>
                <a:ext cx="278394" cy="3304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Γ</a:t>
                </a:r>
                <a:endParaRPr lang="en-US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EDFCA33-FD44-43DA-A36F-233B0E22CA2B}"/>
                  </a:ext>
                </a:extLst>
              </p:cNvPr>
              <p:cNvSpPr txBox="1"/>
              <p:nvPr/>
            </p:nvSpPr>
            <p:spPr>
              <a:xfrm>
                <a:off x="6899559" y="3510573"/>
                <a:ext cx="291295" cy="3304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Z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4AAC08D-16A3-4ED0-A710-3D3BDD14C876}"/>
                  </a:ext>
                </a:extLst>
              </p:cNvPr>
              <p:cNvSpPr txBox="1"/>
              <p:nvPr/>
            </p:nvSpPr>
            <p:spPr>
              <a:xfrm>
                <a:off x="6947998" y="4280395"/>
                <a:ext cx="302763" cy="3304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A2E9984-F23F-4A4B-A7DB-C86E4669FBF8}"/>
                  </a:ext>
                </a:extLst>
              </p:cNvPr>
              <p:cNvSpPr txBox="1"/>
              <p:nvPr/>
            </p:nvSpPr>
            <p:spPr>
              <a:xfrm>
                <a:off x="5873578" y="2568710"/>
                <a:ext cx="473354" cy="3304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>
                    <a:latin typeface="Arial" panose="020B0604020202020204" pitchFamily="34" charset="0"/>
                    <a:cs typeface="Arial" panose="020B0604020202020204" pitchFamily="34" charset="0"/>
                  </a:rPr>
                  <a:t>Γ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-Z</a:t>
                </a:r>
              </a:p>
            </p:txBody>
          </p: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78D34C3C-4DD2-44E9-9B8E-3AF9B6C887A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336363" y="2108899"/>
                <a:ext cx="995109" cy="1329961"/>
              </a:xfrm>
              <a:prstGeom prst="straightConnector1">
                <a:avLst/>
              </a:prstGeom>
              <a:ln w="15875">
                <a:solidFill>
                  <a:srgbClr val="FF0000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267CB2A3-B8D4-4F09-B07B-D21EE92BC46F}"/>
              </a:ext>
            </a:extLst>
          </p:cNvPr>
          <p:cNvSpPr txBox="1"/>
          <p:nvPr/>
        </p:nvSpPr>
        <p:spPr>
          <a:xfrm>
            <a:off x="339048" y="5075321"/>
            <a:ext cx="116406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The intensity difference of </a:t>
            </a:r>
            <a:r>
              <a:rPr lang="en-US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ultrafast electron diffraction (UED)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patterns taken before and after time zero shows </a:t>
            </a:r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anisotropic intensity distribution around Bragg peaks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 photoinduced domain structure evolution model is proposed to suggest </a:t>
            </a:r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 anharmonicity of </a:t>
            </a:r>
            <a:r>
              <a:rPr lang="en-US" sz="1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200" b="1" i="1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phonon mode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, which is highly excited by laser pulses.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The UED experiment provide a direct observation of strong anharmonicity of phonon modes, which is critical to the understanding of </a:t>
            </a:r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ultralow thermal conductivity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SnSe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F5A9E0-FEEE-468C-830B-0BA275F72838}"/>
              </a:ext>
            </a:extLst>
          </p:cNvPr>
          <p:cNvSpPr txBox="1"/>
          <p:nvPr/>
        </p:nvSpPr>
        <p:spPr>
          <a:xfrm>
            <a:off x="10961242" y="6014317"/>
            <a:ext cx="13512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Wei Wang et al.</a:t>
            </a:r>
          </a:p>
        </p:txBody>
      </p:sp>
    </p:spTree>
    <p:extLst>
      <p:ext uri="{BB962C8B-B14F-4D97-AF65-F5344CB8AC3E}">
        <p14:creationId xmlns:p14="http://schemas.microsoft.com/office/powerpoint/2010/main" val="17950299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CCC6B099-D596-1D44-80F7-2865EC32C8F3}"/>
              </a:ext>
            </a:extLst>
          </p:cNvPr>
          <p:cNvGrpSpPr>
            <a:grpSpLocks noChangeAspect="1"/>
          </p:cNvGrpSpPr>
          <p:nvPr/>
        </p:nvGrpSpPr>
        <p:grpSpPr>
          <a:xfrm>
            <a:off x="5520762" y="1294426"/>
            <a:ext cx="3151244" cy="3108960"/>
            <a:chOff x="5120070" y="1201960"/>
            <a:chExt cx="2828651" cy="2790697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EA9431E5-E9B9-4EC2-80FE-90F1D0F98C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221"/>
            <a:stretch/>
          </p:blipFill>
          <p:spPr>
            <a:xfrm>
              <a:off x="5120070" y="1201960"/>
              <a:ext cx="2743200" cy="2737125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74CF12A-5710-47D4-8F22-39A1EFE59EB4}"/>
                </a:ext>
              </a:extLst>
            </p:cNvPr>
            <p:cNvSpPr txBox="1"/>
            <p:nvPr/>
          </p:nvSpPr>
          <p:spPr>
            <a:xfrm>
              <a:off x="6120254" y="2790121"/>
              <a:ext cx="8707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002(200</a:t>
              </a:r>
              <a:r>
                <a:rPr lang="en-US" sz="1200" baseline="-25000" dirty="0">
                  <a:solidFill>
                    <a:schemeClr val="bg1"/>
                  </a:solidFill>
                </a:rPr>
                <a:t>R</a:t>
              </a:r>
              <a:r>
                <a:rPr lang="en-US" sz="1200" dirty="0">
                  <a:solidFill>
                    <a:schemeClr val="bg1"/>
                  </a:solidFill>
                </a:rPr>
                <a:t>)</a:t>
              </a: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36A75C46-4BF5-4D14-8B51-4A75077A65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29223" y="3008211"/>
              <a:ext cx="0" cy="13716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8B382C43-EE8D-4931-8292-04D03441956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85743" y="2690465"/>
              <a:ext cx="0" cy="13716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C3795D3-C2B2-4343-8F84-35938F0DD093}"/>
                </a:ext>
              </a:extLst>
            </p:cNvPr>
            <p:cNvSpPr txBox="1"/>
            <p:nvPr/>
          </p:nvSpPr>
          <p:spPr>
            <a:xfrm>
              <a:off x="6623629" y="2467557"/>
              <a:ext cx="8707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200(101</a:t>
              </a:r>
              <a:r>
                <a:rPr lang="en-US" sz="1200" baseline="-25000" dirty="0">
                  <a:solidFill>
                    <a:schemeClr val="bg1"/>
                  </a:solidFill>
                </a:rPr>
                <a:t>R</a:t>
              </a:r>
              <a:r>
                <a:rPr lang="en-US" sz="1200" dirty="0">
                  <a:solidFill>
                    <a:schemeClr val="bg1"/>
                  </a:solidFill>
                </a:rPr>
                <a:t>)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2E4F11F-1E84-481B-8A33-51C490E60A4A}"/>
                </a:ext>
              </a:extLst>
            </p:cNvPr>
            <p:cNvSpPr txBox="1"/>
            <p:nvPr/>
          </p:nvSpPr>
          <p:spPr>
            <a:xfrm>
              <a:off x="7220202" y="2742143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300</a:t>
              </a:r>
            </a:p>
          </p:txBody>
        </p: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E6CBBDD8-CA35-4F50-9F5B-37B7570EA4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33393" y="2780179"/>
              <a:ext cx="0" cy="2100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4B5BBB37-6EF4-45C6-9ADF-DB04CD9A7165}"/>
                </a:ext>
              </a:extLst>
            </p:cNvPr>
            <p:cNvSpPr txBox="1"/>
            <p:nvPr/>
          </p:nvSpPr>
          <p:spPr>
            <a:xfrm>
              <a:off x="7332847" y="2350844"/>
              <a:ext cx="6158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  40-2</a:t>
              </a:r>
            </a:p>
            <a:p>
              <a:r>
                <a:rPr lang="en-US" sz="1200" dirty="0">
                  <a:solidFill>
                    <a:schemeClr val="bg1"/>
                  </a:solidFill>
                </a:rPr>
                <a:t>(002</a:t>
              </a:r>
              <a:r>
                <a:rPr lang="en-US" sz="1200" baseline="-25000" dirty="0">
                  <a:solidFill>
                    <a:schemeClr val="bg1"/>
                  </a:solidFill>
                </a:rPr>
                <a:t>R</a:t>
              </a:r>
              <a:r>
                <a:rPr lang="en-US" sz="1200" dirty="0">
                  <a:solidFill>
                    <a:schemeClr val="bg1"/>
                  </a:solidFill>
                </a:rPr>
                <a:t>)</a:t>
              </a:r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597BC63B-D3C3-45D7-B5F4-5BD4D16672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50553" y="2385665"/>
              <a:ext cx="0" cy="13716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93A4D6E-CEFB-435D-A1DB-F6CBCE90A2DD}"/>
                </a:ext>
              </a:extLst>
            </p:cNvPr>
            <p:cNvSpPr txBox="1"/>
            <p:nvPr/>
          </p:nvSpPr>
          <p:spPr>
            <a:xfrm>
              <a:off x="6770732" y="1891414"/>
              <a:ext cx="9733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20-2(-101</a:t>
              </a:r>
              <a:r>
                <a:rPr lang="en-US" sz="1200" baseline="-25000" dirty="0">
                  <a:solidFill>
                    <a:schemeClr val="bg1"/>
                  </a:solidFill>
                </a:rPr>
                <a:t>R</a:t>
              </a:r>
              <a:r>
                <a:rPr lang="en-US" sz="1200" dirty="0">
                  <a:solidFill>
                    <a:schemeClr val="bg1"/>
                  </a:solidFill>
                </a:rPr>
                <a:t>)</a:t>
              </a:r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36F13CCC-41BC-45F8-8302-0478FD5D08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49533" y="2093565"/>
              <a:ext cx="0" cy="13716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4F7F5241-C364-4CEB-911F-C3538942D9E5}"/>
                </a:ext>
              </a:extLst>
            </p:cNvPr>
            <p:cNvSpPr/>
            <p:nvPr/>
          </p:nvSpPr>
          <p:spPr>
            <a:xfrm rot="19379556">
              <a:off x="6279596" y="2203563"/>
              <a:ext cx="431528" cy="338554"/>
            </a:xfrm>
            <a:prstGeom prst="rect">
              <a:avLst/>
            </a:prstGeom>
            <a:effectLst>
              <a:glow rad="38100">
                <a:schemeClr val="tx1">
                  <a:alpha val="40000"/>
                </a:schemeClr>
              </a:glow>
            </a:effectLst>
          </p:spPr>
          <p:txBody>
            <a:bodyPr wrap="none">
              <a:spAutoFit/>
            </a:bodyPr>
            <a:lstStyle/>
            <a:p>
              <a:r>
                <a:rPr lang="en-US" sz="1600" b="1" dirty="0">
                  <a:effectLst>
                    <a:glow rad="50800">
                      <a:schemeClr val="bg1"/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K</a:t>
              </a:r>
              <a:r>
                <a:rPr lang="en-US" sz="1600" b="1" baseline="-25000" dirty="0">
                  <a:effectLst>
                    <a:glow rad="50800">
                      <a:schemeClr val="bg1"/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R</a:t>
              </a:r>
              <a:endParaRPr lang="en-US" sz="1600" dirty="0">
                <a:effectLst>
                  <a:glow rad="508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5EA3E05-B3EA-46D3-8B77-CF6A47BC8080}"/>
                </a:ext>
              </a:extLst>
            </p:cNvPr>
            <p:cNvSpPr txBox="1"/>
            <p:nvPr/>
          </p:nvSpPr>
          <p:spPr>
            <a:xfrm>
              <a:off x="7160637" y="2108667"/>
              <a:ext cx="4908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30-2</a:t>
              </a:r>
            </a:p>
          </p:txBody>
        </p: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449AA7A2-CB79-44C6-8829-4126D82E594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01152" y="2181975"/>
              <a:ext cx="0" cy="2100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FADC148B-AF20-4078-A526-52ECAC29E1AA}"/>
                </a:ext>
              </a:extLst>
            </p:cNvPr>
            <p:cNvSpPr txBox="1"/>
            <p:nvPr/>
          </p:nvSpPr>
          <p:spPr>
            <a:xfrm>
              <a:off x="5286722" y="2115017"/>
              <a:ext cx="5533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n w="3175">
                    <a:noFill/>
                  </a:ln>
                  <a:solidFill>
                    <a:srgbClr val="00B0F0"/>
                  </a:solidFill>
                  <a:effectLst>
                    <a:glow rad="50800">
                      <a:schemeClr val="tx1">
                        <a:alpha val="70000"/>
                      </a:schemeClr>
                    </a:glow>
                  </a:effectLst>
                </a:rPr>
                <a:t>30-2</a:t>
              </a:r>
              <a:r>
                <a:rPr lang="en-US" sz="1200" baseline="-25000" dirty="0">
                  <a:ln w="3175">
                    <a:noFill/>
                  </a:ln>
                  <a:solidFill>
                    <a:srgbClr val="00B0F0"/>
                  </a:solidFill>
                  <a:effectLst>
                    <a:glow rad="50800">
                      <a:schemeClr val="tx1">
                        <a:alpha val="70000"/>
                      </a:schemeClr>
                    </a:glow>
                  </a:effectLst>
                </a:rPr>
                <a:t>T</a:t>
              </a: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5141163B-B53A-4EA7-AD4E-35675E9A00D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59732" y="2159043"/>
              <a:ext cx="0" cy="210040"/>
            </a:xfrm>
            <a:prstGeom prst="straightConnector1">
              <a:avLst/>
            </a:prstGeom>
            <a:ln>
              <a:solidFill>
                <a:srgbClr val="00B0F0"/>
              </a:solidFill>
              <a:tailEnd type="triangle"/>
            </a:ln>
            <a:effectLst>
              <a:glow rad="25400">
                <a:schemeClr val="tx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1146CA47-C868-4928-849D-01937ED29D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03144" y="2438260"/>
              <a:ext cx="228557" cy="159358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  <a:effectLst>
              <a:glow rad="25400">
                <a:schemeClr val="tx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963BF028-AC9D-4E7F-87D2-3DC8317F80CA}"/>
                </a:ext>
              </a:extLst>
            </p:cNvPr>
            <p:cNvSpPr txBox="1"/>
            <p:nvPr/>
          </p:nvSpPr>
          <p:spPr>
            <a:xfrm>
              <a:off x="5759177" y="2442458"/>
              <a:ext cx="4908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-302</a:t>
              </a:r>
            </a:p>
          </p:txBody>
        </p: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7C211F5A-572C-432F-9407-9B3634F491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76708" y="2491383"/>
              <a:ext cx="0" cy="2100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D7ABC53-DDD9-43EB-9BD6-F771D46CF9DD}"/>
                </a:ext>
              </a:extLst>
            </p:cNvPr>
            <p:cNvSpPr txBox="1"/>
            <p:nvPr/>
          </p:nvSpPr>
          <p:spPr>
            <a:xfrm>
              <a:off x="5263402" y="2696304"/>
              <a:ext cx="4908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-504</a:t>
              </a:r>
            </a:p>
          </p:txBody>
        </p: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2BB15863-F1C0-40A2-B599-39F7D6FB65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13644" y="2758929"/>
              <a:ext cx="0" cy="2100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1C103E82-6D5B-40A8-B905-F0836D9B1A4A}"/>
                </a:ext>
              </a:extLst>
            </p:cNvPr>
            <p:cNvSpPr txBox="1"/>
            <p:nvPr/>
          </p:nvSpPr>
          <p:spPr>
            <a:xfrm>
              <a:off x="5737070" y="1829657"/>
              <a:ext cx="5533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B0F0"/>
                  </a:solidFill>
                  <a:effectLst>
                    <a:glow rad="38100">
                      <a:schemeClr val="tx1">
                        <a:alpha val="70000"/>
                      </a:schemeClr>
                    </a:glow>
                  </a:effectLst>
                </a:rPr>
                <a:t>10-2</a:t>
              </a:r>
              <a:r>
                <a:rPr lang="en-US" sz="1200" baseline="-25000" dirty="0">
                  <a:solidFill>
                    <a:srgbClr val="00B0F0"/>
                  </a:solidFill>
                  <a:effectLst>
                    <a:glow rad="38100">
                      <a:schemeClr val="tx1">
                        <a:alpha val="70000"/>
                      </a:schemeClr>
                    </a:glow>
                  </a:effectLst>
                </a:rPr>
                <a:t>T</a:t>
              </a:r>
            </a:p>
          </p:txBody>
        </p: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A93D7A82-013B-4817-A43B-BEA1B495DC6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25971" y="1863647"/>
              <a:ext cx="0" cy="210040"/>
            </a:xfrm>
            <a:prstGeom prst="straightConnector1">
              <a:avLst/>
            </a:prstGeom>
            <a:ln>
              <a:solidFill>
                <a:srgbClr val="00B0F0"/>
              </a:solidFill>
              <a:tailEnd type="triangle"/>
            </a:ln>
            <a:effectLst>
              <a:glow rad="25400">
                <a:schemeClr val="tx1">
                  <a:alpha val="6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BD71EF7B-0250-4C0D-80EB-65F581D06692}"/>
                </a:ext>
              </a:extLst>
            </p:cNvPr>
            <p:cNvSpPr/>
            <p:nvPr/>
          </p:nvSpPr>
          <p:spPr>
            <a:xfrm>
              <a:off x="6358738" y="1580717"/>
              <a:ext cx="146391" cy="146391"/>
            </a:xfrm>
            <a:prstGeom prst="ellipse">
              <a:avLst/>
            </a:prstGeom>
            <a:noFill/>
            <a:ln>
              <a:solidFill>
                <a:srgbClr val="92D05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4AA35CD5-7154-4518-9A7B-13C07FAE1B96}"/>
                </a:ext>
              </a:extLst>
            </p:cNvPr>
            <p:cNvSpPr txBox="1"/>
            <p:nvPr/>
          </p:nvSpPr>
          <p:spPr>
            <a:xfrm>
              <a:off x="6414313" y="1393650"/>
              <a:ext cx="4908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92D050"/>
                  </a:solidFill>
                  <a:effectLst>
                    <a:glow rad="50800">
                      <a:schemeClr val="tx1">
                        <a:alpha val="70000"/>
                      </a:schemeClr>
                    </a:glow>
                  </a:effectLst>
                </a:rPr>
                <a:t>00-3</a:t>
              </a:r>
              <a:endParaRPr lang="en-US" sz="1200" baseline="-25000" dirty="0">
                <a:solidFill>
                  <a:srgbClr val="92D050"/>
                </a:solidFill>
                <a:effectLst>
                  <a:glow rad="50800">
                    <a:schemeClr val="tx1">
                      <a:alpha val="70000"/>
                    </a:schemeClr>
                  </a:glow>
                </a:effectLst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7F3BFC3E-BAAE-42E7-962A-AA6DC3D1793C}"/>
                </a:ext>
              </a:extLst>
            </p:cNvPr>
            <p:cNvSpPr/>
            <p:nvPr/>
          </p:nvSpPr>
          <p:spPr>
            <a:xfrm>
              <a:off x="6466560" y="3427037"/>
              <a:ext cx="146391" cy="146391"/>
            </a:xfrm>
            <a:prstGeom prst="ellipse">
              <a:avLst/>
            </a:prstGeom>
            <a:noFill/>
            <a:ln>
              <a:solidFill>
                <a:srgbClr val="92D05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BE810379-6569-4F54-BFF8-9F6B7BA89034}"/>
                </a:ext>
              </a:extLst>
            </p:cNvPr>
            <p:cNvSpPr txBox="1"/>
            <p:nvPr/>
          </p:nvSpPr>
          <p:spPr>
            <a:xfrm>
              <a:off x="6564533" y="3406369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92D050"/>
                  </a:solidFill>
                  <a:effectLst>
                    <a:glow rad="50800">
                      <a:schemeClr val="tx1">
                        <a:alpha val="70000"/>
                      </a:schemeClr>
                    </a:glow>
                  </a:effectLst>
                </a:rPr>
                <a:t>003</a:t>
              </a:r>
              <a:endParaRPr lang="en-US" sz="1200" baseline="-25000" dirty="0">
                <a:solidFill>
                  <a:srgbClr val="92D050"/>
                </a:solidFill>
                <a:effectLst>
                  <a:glow rad="50800">
                    <a:schemeClr val="tx1">
                      <a:alpha val="70000"/>
                    </a:schemeClr>
                  </a:glow>
                </a:effectLst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EBFFD534-3A4D-407A-A1FA-2B113E51DB0A}"/>
                </a:ext>
              </a:extLst>
            </p:cNvPr>
            <p:cNvSpPr txBox="1"/>
            <p:nvPr/>
          </p:nvSpPr>
          <p:spPr>
            <a:xfrm>
              <a:off x="5559420" y="3715658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0</a:t>
              </a:r>
            </a:p>
          </p:txBody>
        </p: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D1325F90-4453-4CF3-A7C1-7E6958F57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02142" y="3786201"/>
              <a:ext cx="1166671" cy="125818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77B9B03E-7A65-4F70-BE76-75FDC7DFCB68}"/>
                </a:ext>
              </a:extLst>
            </p:cNvPr>
            <p:cNvSpPr txBox="1"/>
            <p:nvPr/>
          </p:nvSpPr>
          <p:spPr>
            <a:xfrm>
              <a:off x="6927626" y="3708909"/>
              <a:ext cx="8675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2000 a. u.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4D04F6F-550E-A943-8CE4-84C12383B5CF}"/>
              </a:ext>
            </a:extLst>
          </p:cNvPr>
          <p:cNvGrpSpPr/>
          <p:nvPr/>
        </p:nvGrpSpPr>
        <p:grpSpPr>
          <a:xfrm>
            <a:off x="297951" y="1331657"/>
            <a:ext cx="4712737" cy="2993763"/>
            <a:chOff x="1647644" y="1331657"/>
            <a:chExt cx="3363044" cy="2241771"/>
          </a:xfrm>
        </p:grpSpPr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07CFB464-8A93-465F-9D90-7E1F9E1D1729}"/>
                </a:ext>
              </a:extLst>
            </p:cNvPr>
            <p:cNvSpPr/>
            <p:nvPr/>
          </p:nvSpPr>
          <p:spPr>
            <a:xfrm>
              <a:off x="1647644" y="1331657"/>
              <a:ext cx="3363044" cy="2241771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8A6364F9-5E24-4B0B-ABD6-257C718DAA55}"/>
                </a:ext>
              </a:extLst>
            </p:cNvPr>
            <p:cNvGrpSpPr/>
            <p:nvPr/>
          </p:nvGrpSpPr>
          <p:grpSpPr>
            <a:xfrm>
              <a:off x="1657917" y="1414251"/>
              <a:ext cx="3330946" cy="2097588"/>
              <a:chOff x="-624208" y="335582"/>
              <a:chExt cx="4469587" cy="2566841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388812D3-FB13-4037-AD4B-A58EEB9FDFD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-624208" y="335582"/>
                <a:ext cx="4469587" cy="2516461"/>
                <a:chOff x="220123" y="-122842"/>
                <a:chExt cx="5486393" cy="3088942"/>
              </a:xfrm>
            </p:grpSpPr>
            <p:pic>
              <p:nvPicPr>
                <p:cNvPr id="3" name="Picture 2">
                  <a:extLst>
                    <a:ext uri="{FF2B5EF4-FFF2-40B4-BE49-F238E27FC236}">
                      <a16:creationId xmlns:a16="http://schemas.microsoft.com/office/drawing/2014/main" id="{FF1BD6A4-FDDF-485F-98D0-F0388E62FA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20123" y="114496"/>
                  <a:ext cx="5486393" cy="2851604"/>
                </a:xfrm>
                <a:prstGeom prst="rect">
                  <a:avLst/>
                </a:prstGeom>
              </p:spPr>
            </p:pic>
            <p:grpSp>
              <p:nvGrpSpPr>
                <p:cNvPr id="4" name="Group 3">
                  <a:extLst>
                    <a:ext uri="{FF2B5EF4-FFF2-40B4-BE49-F238E27FC236}">
                      <a16:creationId xmlns:a16="http://schemas.microsoft.com/office/drawing/2014/main" id="{10C1E1BF-BFCF-4F9D-82D4-B0227C991355}"/>
                    </a:ext>
                  </a:extLst>
                </p:cNvPr>
                <p:cNvGrpSpPr/>
                <p:nvPr/>
              </p:nvGrpSpPr>
              <p:grpSpPr>
                <a:xfrm>
                  <a:off x="914425" y="-122842"/>
                  <a:ext cx="3556551" cy="3038337"/>
                  <a:chOff x="914422" y="-122841"/>
                  <a:chExt cx="3556546" cy="3038332"/>
                </a:xfrm>
              </p:grpSpPr>
              <p:sp>
                <p:nvSpPr>
                  <p:cNvPr id="16" name="Rectangle 15">
                    <a:extLst>
                      <a:ext uri="{FF2B5EF4-FFF2-40B4-BE49-F238E27FC236}">
                        <a16:creationId xmlns:a16="http://schemas.microsoft.com/office/drawing/2014/main" id="{2B930D42-4A51-4516-BFBA-7446ED3B60BE}"/>
                      </a:ext>
                    </a:extLst>
                  </p:cNvPr>
                  <p:cNvSpPr/>
                  <p:nvPr/>
                </p:nvSpPr>
                <p:spPr>
                  <a:xfrm>
                    <a:off x="3778407" y="2399896"/>
                    <a:ext cx="692561" cy="515595"/>
                  </a:xfrm>
                  <a:prstGeom prst="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7" name="Group 16">
                    <a:extLst>
                      <a:ext uri="{FF2B5EF4-FFF2-40B4-BE49-F238E27FC236}">
                        <a16:creationId xmlns:a16="http://schemas.microsoft.com/office/drawing/2014/main" id="{36477B34-99A4-46B9-94B2-57C092AAC22B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331657" y="90366"/>
                    <a:ext cx="870191" cy="457199"/>
                    <a:chOff x="631928" y="1723543"/>
                    <a:chExt cx="4282099" cy="2249819"/>
                  </a:xfrm>
                </p:grpSpPr>
                <p:cxnSp>
                  <p:nvCxnSpPr>
                    <p:cNvPr id="33" name="Straight Arrow Connector 32">
                      <a:extLst>
                        <a:ext uri="{FF2B5EF4-FFF2-40B4-BE49-F238E27FC236}">
                          <a16:creationId xmlns:a16="http://schemas.microsoft.com/office/drawing/2014/main" id="{F086ECEC-6B84-4705-865A-EE7D87B01E2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631928" y="1723543"/>
                      <a:ext cx="1430218" cy="2249819"/>
                    </a:xfrm>
                    <a:prstGeom prst="straightConnector1">
                      <a:avLst/>
                    </a:prstGeom>
                    <a:ln w="19050">
                      <a:solidFill>
                        <a:srgbClr val="0000FF"/>
                      </a:solidFill>
                      <a:headEnd type="none" w="med" len="med"/>
                      <a:tailEnd type="triangl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" name="Straight Arrow Connector 33">
                      <a:extLst>
                        <a:ext uri="{FF2B5EF4-FFF2-40B4-BE49-F238E27FC236}">
                          <a16:creationId xmlns:a16="http://schemas.microsoft.com/office/drawing/2014/main" id="{5E881DFB-728E-4C5A-82C1-491FB30AE9B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062146" y="1723543"/>
                      <a:ext cx="2851881" cy="0"/>
                    </a:xfrm>
                    <a:prstGeom prst="straightConnector1">
                      <a:avLst/>
                    </a:prstGeom>
                    <a:ln w="25400">
                      <a:solidFill>
                        <a:srgbClr val="C00000"/>
                      </a:solidFill>
                      <a:headEnd type="none" w="med" len="med"/>
                      <a:tailEnd type="triangl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167BC82F-B45B-406B-B4E0-46F6A3CF6109}"/>
                      </a:ext>
                    </a:extLst>
                  </p:cNvPr>
                  <p:cNvSpPr txBox="1"/>
                  <p:nvPr/>
                </p:nvSpPr>
                <p:spPr>
                  <a:xfrm>
                    <a:off x="914422" y="305829"/>
                    <a:ext cx="679084" cy="41607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b="1" dirty="0"/>
                      <a:t>c</a:t>
                    </a:r>
                    <a:r>
                      <a:rPr lang="en-US" sz="1200" b="1" baseline="-25000" dirty="0"/>
                      <a:t>M1</a:t>
                    </a:r>
                  </a:p>
                </p:txBody>
              </p:sp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9113ECD8-33C3-409D-AB82-C0FBE43AA737}"/>
                      </a:ext>
                    </a:extLst>
                  </p:cNvPr>
                  <p:cNvSpPr txBox="1"/>
                  <p:nvPr/>
                </p:nvSpPr>
                <p:spPr>
                  <a:xfrm>
                    <a:off x="2134715" y="-97936"/>
                    <a:ext cx="679084" cy="41607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b="1" dirty="0"/>
                      <a:t>a</a:t>
                    </a:r>
                    <a:r>
                      <a:rPr lang="en-US" sz="1200" b="1" baseline="-25000" dirty="0"/>
                      <a:t>M1</a:t>
                    </a:r>
                  </a:p>
                </p:txBody>
              </p:sp>
              <p:grpSp>
                <p:nvGrpSpPr>
                  <p:cNvPr id="20" name="Group 19">
                    <a:extLst>
                      <a:ext uri="{FF2B5EF4-FFF2-40B4-BE49-F238E27FC236}">
                        <a16:creationId xmlns:a16="http://schemas.microsoft.com/office/drawing/2014/main" id="{1BD5AE11-885F-45DD-A864-9A6FB6EBF969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2963536" y="62407"/>
                    <a:ext cx="290642" cy="457199"/>
                    <a:chOff x="3310461" y="634640"/>
                    <a:chExt cx="1430219" cy="2249819"/>
                  </a:xfrm>
                </p:grpSpPr>
                <p:cxnSp>
                  <p:nvCxnSpPr>
                    <p:cNvPr id="31" name="Straight Arrow Connector 30">
                      <a:extLst>
                        <a:ext uri="{FF2B5EF4-FFF2-40B4-BE49-F238E27FC236}">
                          <a16:creationId xmlns:a16="http://schemas.microsoft.com/office/drawing/2014/main" id="{1B28916E-3CB4-414C-93C7-196E25FF608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310461" y="636916"/>
                      <a:ext cx="1430219" cy="0"/>
                    </a:xfrm>
                    <a:prstGeom prst="straightConnector1">
                      <a:avLst/>
                    </a:prstGeom>
                    <a:ln w="19050">
                      <a:solidFill>
                        <a:srgbClr val="FF0000"/>
                      </a:solidFill>
                      <a:headEnd type="none" w="med" len="med"/>
                      <a:tailEnd type="triangle" w="med" len="med"/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" name="Straight Arrow Connector 31">
                      <a:extLst>
                        <a:ext uri="{FF2B5EF4-FFF2-40B4-BE49-F238E27FC236}">
                          <a16:creationId xmlns:a16="http://schemas.microsoft.com/office/drawing/2014/main" id="{EF50D675-EF2C-41B6-B525-B4A9F7DEA36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310461" y="634640"/>
                      <a:ext cx="0" cy="2249819"/>
                    </a:xfrm>
                    <a:prstGeom prst="straightConnector1">
                      <a:avLst/>
                    </a:prstGeom>
                    <a:ln w="19050">
                      <a:solidFill>
                        <a:srgbClr val="FF0000"/>
                      </a:solidFill>
                      <a:headEnd type="none" w="med" len="med"/>
                      <a:tailEnd type="triangle" w="med" len="med"/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DBA29F8B-2091-4A38-8B8A-B7EEFC6BF9DC}"/>
                      </a:ext>
                    </a:extLst>
                  </p:cNvPr>
                  <p:cNvSpPr txBox="1"/>
                  <p:nvPr/>
                </p:nvSpPr>
                <p:spPr>
                  <a:xfrm>
                    <a:off x="3184117" y="-122841"/>
                    <a:ext cx="565553" cy="41607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b="1" dirty="0"/>
                      <a:t>c</a:t>
                    </a:r>
                    <a:r>
                      <a:rPr lang="en-US" sz="1200" b="1" baseline="-25000" dirty="0"/>
                      <a:t>R</a:t>
                    </a:r>
                  </a:p>
                </p:txBody>
              </p:sp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277EC9B1-C737-4EE6-BD54-42D3D717F152}"/>
                      </a:ext>
                    </a:extLst>
                  </p:cNvPr>
                  <p:cNvSpPr txBox="1"/>
                  <p:nvPr/>
                </p:nvSpPr>
                <p:spPr>
                  <a:xfrm>
                    <a:off x="2607838" y="217657"/>
                    <a:ext cx="565553" cy="41607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b="1" dirty="0"/>
                      <a:t>a</a:t>
                    </a:r>
                    <a:r>
                      <a:rPr lang="en-US" sz="1200" b="1" baseline="-25000" dirty="0"/>
                      <a:t>R</a:t>
                    </a:r>
                  </a:p>
                </p:txBody>
              </p:sp>
              <p:sp>
                <p:nvSpPr>
                  <p:cNvPr id="23" name="Flowchart: Summing Junction 22">
                    <a:extLst>
                      <a:ext uri="{FF2B5EF4-FFF2-40B4-BE49-F238E27FC236}">
                        <a16:creationId xmlns:a16="http://schemas.microsoft.com/office/drawing/2014/main" id="{AB6CBF24-F653-44F7-98FB-E4393D883CE2}"/>
                      </a:ext>
                    </a:extLst>
                  </p:cNvPr>
                  <p:cNvSpPr/>
                  <p:nvPr/>
                </p:nvSpPr>
                <p:spPr>
                  <a:xfrm>
                    <a:off x="2257075" y="602974"/>
                    <a:ext cx="156995" cy="156995"/>
                  </a:xfrm>
                  <a:prstGeom prst="flowChartSummingJunction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4" name="Flowchart: Summing Junction 23">
                    <a:extLst>
                      <a:ext uri="{FF2B5EF4-FFF2-40B4-BE49-F238E27FC236}">
                        <a16:creationId xmlns:a16="http://schemas.microsoft.com/office/drawing/2014/main" id="{F3B094AC-4731-4237-9EDF-C090B8FFFEE2}"/>
                      </a:ext>
                    </a:extLst>
                  </p:cNvPr>
                  <p:cNvSpPr/>
                  <p:nvPr/>
                </p:nvSpPr>
                <p:spPr>
                  <a:xfrm>
                    <a:off x="2874763" y="597650"/>
                    <a:ext cx="156995" cy="156995"/>
                  </a:xfrm>
                  <a:prstGeom prst="flowChartSummingJunction">
                    <a:avLst/>
                  </a:prstGeom>
                  <a:solidFill>
                    <a:schemeClr val="bg1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" name="Flowchart: Or 24">
                    <a:extLst>
                      <a:ext uri="{FF2B5EF4-FFF2-40B4-BE49-F238E27FC236}">
                        <a16:creationId xmlns:a16="http://schemas.microsoft.com/office/drawing/2014/main" id="{7AFB8661-C296-47CB-81F3-420E327C4BD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522526" y="2577175"/>
                    <a:ext cx="67345" cy="67345"/>
                  </a:xfrm>
                  <a:prstGeom prst="flowChartOr">
                    <a:avLst/>
                  </a:prstGeom>
                  <a:solidFill>
                    <a:srgbClr val="00B1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" name="Flowchart: Or 25">
                    <a:extLst>
                      <a:ext uri="{FF2B5EF4-FFF2-40B4-BE49-F238E27FC236}">
                        <a16:creationId xmlns:a16="http://schemas.microsoft.com/office/drawing/2014/main" id="{06CE7157-C473-4E44-AED0-30E23340126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326177" y="2572226"/>
                    <a:ext cx="67345" cy="67345"/>
                  </a:xfrm>
                  <a:prstGeom prst="flowChartOr">
                    <a:avLst/>
                  </a:prstGeom>
                  <a:solidFill>
                    <a:srgbClr val="00B1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" name="Flowchart: Or 26">
                    <a:extLst>
                      <a:ext uri="{FF2B5EF4-FFF2-40B4-BE49-F238E27FC236}">
                        <a16:creationId xmlns:a16="http://schemas.microsoft.com/office/drawing/2014/main" id="{F699CB91-B59E-4572-B033-163328D65F1A}"/>
                      </a:ext>
                    </a:extLst>
                  </p:cNvPr>
                  <p:cNvSpPr/>
                  <p:nvPr/>
                </p:nvSpPr>
                <p:spPr>
                  <a:xfrm>
                    <a:off x="1075652" y="2572643"/>
                    <a:ext cx="67345" cy="67345"/>
                  </a:xfrm>
                  <a:prstGeom prst="flowChartOr">
                    <a:avLst/>
                  </a:prstGeom>
                  <a:solidFill>
                    <a:srgbClr val="00B1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" name="Flowchart: Summing Junction 27">
                    <a:extLst>
                      <a:ext uri="{FF2B5EF4-FFF2-40B4-BE49-F238E27FC236}">
                        <a16:creationId xmlns:a16="http://schemas.microsoft.com/office/drawing/2014/main" id="{718FB00F-3250-4807-AA8F-B0B9A089B7DC}"/>
                      </a:ext>
                    </a:extLst>
                  </p:cNvPr>
                  <p:cNvSpPr/>
                  <p:nvPr/>
                </p:nvSpPr>
                <p:spPr>
                  <a:xfrm>
                    <a:off x="2887353" y="-16091"/>
                    <a:ext cx="156995" cy="156995"/>
                  </a:xfrm>
                  <a:prstGeom prst="flowChartSummingJunction">
                    <a:avLst/>
                  </a:prstGeom>
                  <a:solidFill>
                    <a:schemeClr val="bg1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" name="Flowchart: Summing Junction 28">
                    <a:extLst>
                      <a:ext uri="{FF2B5EF4-FFF2-40B4-BE49-F238E27FC236}">
                        <a16:creationId xmlns:a16="http://schemas.microsoft.com/office/drawing/2014/main" id="{A7CF9DCB-A07B-462C-99D7-FD0232F63024}"/>
                      </a:ext>
                    </a:extLst>
                  </p:cNvPr>
                  <p:cNvSpPr/>
                  <p:nvPr/>
                </p:nvSpPr>
                <p:spPr>
                  <a:xfrm>
                    <a:off x="1541488" y="11190"/>
                    <a:ext cx="156995" cy="156995"/>
                  </a:xfrm>
                  <a:prstGeom prst="flowChartSummingJunction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30" name="Straight Connector 29">
                    <a:extLst>
                      <a:ext uri="{FF2B5EF4-FFF2-40B4-BE49-F238E27FC236}">
                        <a16:creationId xmlns:a16="http://schemas.microsoft.com/office/drawing/2014/main" id="{676880B5-4E78-4770-ADF3-0A84ECC5463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949027" y="676659"/>
                    <a:ext cx="1214446" cy="1924046"/>
                  </a:xfrm>
                  <a:prstGeom prst="line">
                    <a:avLst/>
                  </a:prstGeom>
                  <a:ln>
                    <a:solidFill>
                      <a:srgbClr val="0000FF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" name="Group 4">
                  <a:extLst>
                    <a:ext uri="{FF2B5EF4-FFF2-40B4-BE49-F238E27FC236}">
                      <a16:creationId xmlns:a16="http://schemas.microsoft.com/office/drawing/2014/main" id="{01CEE5B1-5FDF-4AAF-BF10-6D8CCA7755E1}"/>
                    </a:ext>
                  </a:extLst>
                </p:cNvPr>
                <p:cNvGrpSpPr/>
                <p:nvPr/>
              </p:nvGrpSpPr>
              <p:grpSpPr>
                <a:xfrm>
                  <a:off x="1585382" y="584199"/>
                  <a:ext cx="1492248" cy="2125131"/>
                  <a:chOff x="1585383" y="584200"/>
                  <a:chExt cx="1492250" cy="2125133"/>
                </a:xfrm>
              </p:grpSpPr>
              <p:cxnSp>
                <p:nvCxnSpPr>
                  <p:cNvPr id="12" name="Straight Connector 11">
                    <a:extLst>
                      <a:ext uri="{FF2B5EF4-FFF2-40B4-BE49-F238E27FC236}">
                        <a16:creationId xmlns:a16="http://schemas.microsoft.com/office/drawing/2014/main" id="{0EBBB629-0B1B-43D3-9695-8F9846D8D507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587500" y="2518833"/>
                    <a:ext cx="1490133" cy="190500"/>
                  </a:xfrm>
                  <a:prstGeom prst="line">
                    <a:avLst/>
                  </a:prstGeom>
                  <a:ln>
                    <a:solidFill>
                      <a:srgbClr val="92D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" name="Straight Connector 12">
                    <a:extLst>
                      <a:ext uri="{FF2B5EF4-FFF2-40B4-BE49-F238E27FC236}">
                        <a16:creationId xmlns:a16="http://schemas.microsoft.com/office/drawing/2014/main" id="{FA7EE45A-6901-45EE-8A3B-8DEE7BD2584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2825750" y="762000"/>
                    <a:ext cx="244478" cy="1765303"/>
                  </a:xfrm>
                  <a:prstGeom prst="line">
                    <a:avLst/>
                  </a:prstGeom>
                  <a:ln>
                    <a:solidFill>
                      <a:srgbClr val="92D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" name="Straight Connector 13">
                    <a:extLst>
                      <a:ext uri="{FF2B5EF4-FFF2-40B4-BE49-F238E27FC236}">
                        <a16:creationId xmlns:a16="http://schemas.microsoft.com/office/drawing/2014/main" id="{209F4107-80A6-4921-90C9-E6E65F7925A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1849968" y="584200"/>
                    <a:ext cx="977899" cy="186267"/>
                  </a:xfrm>
                  <a:prstGeom prst="line">
                    <a:avLst/>
                  </a:prstGeom>
                  <a:ln>
                    <a:solidFill>
                      <a:srgbClr val="92D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Straight Connector 14">
                    <a:extLst>
                      <a:ext uri="{FF2B5EF4-FFF2-40B4-BE49-F238E27FC236}">
                        <a16:creationId xmlns:a16="http://schemas.microsoft.com/office/drawing/2014/main" id="{B88FC46B-1C3B-482C-8C8A-A6E32A602C1C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1585383" y="588433"/>
                    <a:ext cx="275167" cy="2112434"/>
                  </a:xfrm>
                  <a:prstGeom prst="line">
                    <a:avLst/>
                  </a:prstGeom>
                  <a:ln>
                    <a:solidFill>
                      <a:srgbClr val="92D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id="{808E2B3E-533B-4178-8784-29EF86DD46F3}"/>
                    </a:ext>
                  </a:extLst>
                </p:cNvPr>
                <p:cNvGrpSpPr/>
                <p:nvPr/>
              </p:nvGrpSpPr>
              <p:grpSpPr>
                <a:xfrm rot="10800000">
                  <a:off x="2817326" y="582467"/>
                  <a:ext cx="1492248" cy="2125131"/>
                  <a:chOff x="1585383" y="584200"/>
                  <a:chExt cx="1492255" cy="2125133"/>
                </a:xfrm>
              </p:grpSpPr>
              <p:cxnSp>
                <p:nvCxnSpPr>
                  <p:cNvPr id="8" name="Straight Connector 7">
                    <a:extLst>
                      <a:ext uri="{FF2B5EF4-FFF2-40B4-BE49-F238E27FC236}">
                        <a16:creationId xmlns:a16="http://schemas.microsoft.com/office/drawing/2014/main" id="{4E667F84-0F79-4541-8DD7-D19A7F985D30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587503" y="2518833"/>
                    <a:ext cx="1490135" cy="190500"/>
                  </a:xfrm>
                  <a:prstGeom prst="line">
                    <a:avLst/>
                  </a:prstGeom>
                  <a:ln>
                    <a:solidFill>
                      <a:srgbClr val="92D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" name="Straight Connector 8">
                    <a:extLst>
                      <a:ext uri="{FF2B5EF4-FFF2-40B4-BE49-F238E27FC236}">
                        <a16:creationId xmlns:a16="http://schemas.microsoft.com/office/drawing/2014/main" id="{AA1FE1E1-5D6A-4001-BDB6-EB8EBFE36B5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2825754" y="762000"/>
                    <a:ext cx="244478" cy="1765302"/>
                  </a:xfrm>
                  <a:prstGeom prst="line">
                    <a:avLst/>
                  </a:prstGeom>
                  <a:ln>
                    <a:solidFill>
                      <a:srgbClr val="92D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" name="Straight Connector 9">
                    <a:extLst>
                      <a:ext uri="{FF2B5EF4-FFF2-40B4-BE49-F238E27FC236}">
                        <a16:creationId xmlns:a16="http://schemas.microsoft.com/office/drawing/2014/main" id="{DAA2D7C5-7D55-4AEB-B9CD-65E001D0D61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1849970" y="584200"/>
                    <a:ext cx="977901" cy="186268"/>
                  </a:xfrm>
                  <a:prstGeom prst="line">
                    <a:avLst/>
                  </a:prstGeom>
                  <a:ln>
                    <a:solidFill>
                      <a:srgbClr val="92D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" name="Straight Connector 10">
                    <a:extLst>
                      <a:ext uri="{FF2B5EF4-FFF2-40B4-BE49-F238E27FC236}">
                        <a16:creationId xmlns:a16="http://schemas.microsoft.com/office/drawing/2014/main" id="{A41FFBFF-ED0F-4AA6-833C-1D7BCF7E2450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1585383" y="588432"/>
                    <a:ext cx="275167" cy="2112435"/>
                  </a:xfrm>
                  <a:prstGeom prst="line">
                    <a:avLst/>
                  </a:prstGeom>
                  <a:ln>
                    <a:solidFill>
                      <a:srgbClr val="92D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7" name="Straight Connector 6">
                  <a:extLst>
                    <a:ext uri="{FF2B5EF4-FFF2-40B4-BE49-F238E27FC236}">
                      <a16:creationId xmlns:a16="http://schemas.microsoft.com/office/drawing/2014/main" id="{BC3F3EF5-D3C0-4B8F-8E69-CB23DF61A3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030459" y="2603615"/>
                  <a:ext cx="159864" cy="100905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  <a:headEnd type="stealth"/>
                  <a:tailEnd type="none"/>
                </a:ln>
                <a:effectLst>
                  <a:glow rad="25400">
                    <a:schemeClr val="bg1"/>
                  </a:glo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90186BE4-6C5C-4BEB-AE3C-3F0163258CFB}"/>
                  </a:ext>
                </a:extLst>
              </p:cNvPr>
              <p:cNvSpPr txBox="1"/>
              <p:nvPr/>
            </p:nvSpPr>
            <p:spPr>
              <a:xfrm rot="19635062">
                <a:off x="2435610" y="2563456"/>
                <a:ext cx="520966" cy="3389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∆r</a:t>
                </a:r>
                <a:r>
                  <a:rPr lang="en-US" sz="1200" baseline="-25000" dirty="0"/>
                  <a:t>0</a:t>
                </a:r>
                <a:endParaRPr lang="en-US" sz="1200" b="1" baseline="-25000" dirty="0"/>
              </a:p>
            </p:txBody>
          </p:sp>
        </p:grpSp>
      </p:grp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55B2C15-63CA-43E3-98C4-DDEAFF891939}"/>
              </a:ext>
            </a:extLst>
          </p:cNvPr>
          <p:cNvCxnSpPr>
            <a:cxnSpLocks/>
          </p:cNvCxnSpPr>
          <p:nvPr/>
        </p:nvCxnSpPr>
        <p:spPr>
          <a:xfrm>
            <a:off x="1202077" y="481884"/>
            <a:ext cx="946249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Box 113">
            <a:extLst>
              <a:ext uri="{FF2B5EF4-FFF2-40B4-BE49-F238E27FC236}">
                <a16:creationId xmlns:a16="http://schemas.microsoft.com/office/drawing/2014/main" id="{36978B9D-AA9B-4942-A47C-C3071752A57D}"/>
              </a:ext>
            </a:extLst>
          </p:cNvPr>
          <p:cNvSpPr txBox="1"/>
          <p:nvPr/>
        </p:nvSpPr>
        <p:spPr>
          <a:xfrm>
            <a:off x="1147628" y="42458"/>
            <a:ext cx="9886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Direct detection of transition pathways during ultrafast photoexcitation in VO</a:t>
            </a:r>
            <a:r>
              <a:rPr lang="en-US" sz="2000" b="1" baseline="-25000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6B68E990-3E46-484F-B032-740D5D720B81}"/>
              </a:ext>
            </a:extLst>
          </p:cNvPr>
          <p:cNvSpPr txBox="1"/>
          <p:nvPr/>
        </p:nvSpPr>
        <p:spPr>
          <a:xfrm>
            <a:off x="1021743" y="1007321"/>
            <a:ext cx="34756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Crystal structure and phase transition of VO</a:t>
            </a:r>
            <a:r>
              <a:rPr lang="en-US" sz="12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61ABF91E-E098-47FC-8D7C-99709A63B4D0}"/>
              </a:ext>
            </a:extLst>
          </p:cNvPr>
          <p:cNvSpPr txBox="1"/>
          <p:nvPr/>
        </p:nvSpPr>
        <p:spPr>
          <a:xfrm>
            <a:off x="5750173" y="817815"/>
            <a:ext cx="2632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MeV UED pattern </a:t>
            </a:r>
          </a:p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obtained from single-crystal VO</a:t>
            </a:r>
            <a:r>
              <a:rPr lang="en-US" sz="12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017AB7DA-F3B7-4A9C-B88E-A44E2DE597AA}"/>
              </a:ext>
            </a:extLst>
          </p:cNvPr>
          <p:cNvSpPr txBox="1"/>
          <p:nvPr/>
        </p:nvSpPr>
        <p:spPr>
          <a:xfrm>
            <a:off x="277402" y="4692294"/>
            <a:ext cx="11763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Using MeV ultrafast electron diffraction (UED) on single-crystals, we </a:t>
            </a:r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quantitatively reveal the photoinduced lattice distortion</a:t>
            </a:r>
            <a:r>
              <a:rPr lang="en-US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of the monoclinic M1 phase of VO</a:t>
            </a:r>
            <a:r>
              <a:rPr lang="en-US" sz="1200" b="1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sz="12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Our results </a:t>
            </a:r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overturn previous reports of decoupled distortion components</a:t>
            </a:r>
            <a:r>
              <a:rPr lang="en-US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as well as a proposed M2 intermediate phase. </a:t>
            </a:r>
          </a:p>
          <a:p>
            <a:pPr algn="just"/>
            <a:endParaRPr lang="en-US" sz="12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Our study provides the critical and previously missing </a:t>
            </a:r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precise 3D and time resolved structural evolution </a:t>
            </a:r>
            <a:r>
              <a:rPr lang="en-US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 the crystal structure of photoexcited M1 VO</a:t>
            </a:r>
            <a:r>
              <a:rPr lang="en-US" sz="1200" b="1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30D771A3-799C-4025-9E8F-64C07C8EDCC4}"/>
              </a:ext>
            </a:extLst>
          </p:cNvPr>
          <p:cNvSpPr txBox="1"/>
          <p:nvPr/>
        </p:nvSpPr>
        <p:spPr>
          <a:xfrm>
            <a:off x="10942940" y="5983494"/>
            <a:ext cx="12490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Junjie Li et al.</a:t>
            </a:r>
          </a:p>
        </p:txBody>
      </p:sp>
      <p:pic>
        <p:nvPicPr>
          <p:cNvPr id="122" name="Google Shape;207;p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F218750D-AF9F-4665-A953-770F688D0AF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8186" t="11141" r="28741" b="17805"/>
          <a:stretch/>
        </p:blipFill>
        <p:spPr>
          <a:xfrm>
            <a:off x="9102904" y="1302003"/>
            <a:ext cx="2903430" cy="3136433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TextBox 123">
            <a:extLst>
              <a:ext uri="{FF2B5EF4-FFF2-40B4-BE49-F238E27FC236}">
                <a16:creationId xmlns:a16="http://schemas.microsoft.com/office/drawing/2014/main" id="{5D9BCE08-01EC-4968-B1B9-186F1C2143F1}"/>
              </a:ext>
            </a:extLst>
          </p:cNvPr>
          <p:cNvSpPr txBox="1"/>
          <p:nvPr/>
        </p:nvSpPr>
        <p:spPr>
          <a:xfrm>
            <a:off x="9266106" y="988315"/>
            <a:ext cx="24833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Peak intensity vs. ultrafast time</a:t>
            </a:r>
            <a:endParaRPr lang="en-US" sz="12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0941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Electron Beam Formation via Ionization Injection </a:t>
            </a:r>
            <a:br>
              <a:rPr lang="en-US" sz="3200" dirty="0"/>
            </a:br>
            <a:r>
              <a:rPr lang="en-US" sz="3200" dirty="0"/>
              <a:t>Seeding Next Generation Accelerator R&amp;D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05B9358E-52C7-4C2A-82D9-5A36E5B3C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655" y="1603684"/>
            <a:ext cx="11795374" cy="1731784"/>
          </a:xfrm>
        </p:spPr>
        <p:txBody>
          <a:bodyPr>
            <a:normAutofit lnSpcReduction="10000"/>
          </a:bodyPr>
          <a:lstStyle/>
          <a:p>
            <a:pPr marL="0" indent="0" algn="just"/>
            <a:r>
              <a:rPr lang="en-US" sz="1800" dirty="0">
                <a:cs typeface="Times New Roman" panose="02020603050405020304" pitchFamily="18" charset="0"/>
              </a:rPr>
              <a:t>Objective: To use a high a</a:t>
            </a:r>
            <a:r>
              <a:rPr lang="en-US" sz="1800" baseline="-25000" dirty="0">
                <a:cs typeface="Times New Roman" panose="02020603050405020304" pitchFamily="18" charset="0"/>
              </a:rPr>
              <a:t>0</a:t>
            </a:r>
            <a:r>
              <a:rPr lang="en-US" sz="1800" dirty="0">
                <a:cs typeface="Times New Roman" panose="02020603050405020304" pitchFamily="18" charset="0"/>
              </a:rPr>
              <a:t>, low intensity LWIR laser to drive a wake and a low a</a:t>
            </a:r>
            <a:r>
              <a:rPr lang="en-US" sz="1800" baseline="-25000" dirty="0">
                <a:cs typeface="Times New Roman" panose="02020603050405020304" pitchFamily="18" charset="0"/>
              </a:rPr>
              <a:t>0</a:t>
            </a:r>
            <a:r>
              <a:rPr lang="en-US" sz="1800" dirty="0">
                <a:cs typeface="Times New Roman" panose="02020603050405020304" pitchFamily="18" charset="0"/>
              </a:rPr>
              <a:t>, high intensity NIR injector to introduce charge into the wake for efficient acceleration of high quality electron bunches.</a:t>
            </a:r>
          </a:p>
          <a:p>
            <a:pPr marL="0" indent="0" algn="just"/>
            <a:r>
              <a:rPr lang="en-US" sz="1800" dirty="0">
                <a:cs typeface="Times New Roman" panose="02020603050405020304" pitchFamily="18" charset="0"/>
              </a:rPr>
              <a:t>Status:   We performed the first attempt to optically inject charge into a LWIR driven LWFA using a transverse, tightly focused, near infrared injector laser and Kr gas target and observed improvement in electron bunch divergence.</a:t>
            </a:r>
          </a:p>
          <a:p>
            <a:pPr marL="0" indent="0" algn="just"/>
            <a:r>
              <a:rPr lang="en-US" sz="1800" dirty="0">
                <a:cs typeface="Times New Roman" panose="02020603050405020304" pitchFamily="18" charset="0"/>
              </a:rPr>
              <a:t>Outlook: To stabilize and improve the injection regime. To measure the complete electron bunch parameters.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DA52572-6F44-47F7-9B13-BD36C14FA565}"/>
              </a:ext>
            </a:extLst>
          </p:cNvPr>
          <p:cNvGrpSpPr/>
          <p:nvPr/>
        </p:nvGrpSpPr>
        <p:grpSpPr>
          <a:xfrm>
            <a:off x="980387" y="3596071"/>
            <a:ext cx="10508357" cy="2983402"/>
            <a:chOff x="745724" y="1388568"/>
            <a:chExt cx="10969264" cy="315047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2625DF2-95EB-49B7-A75D-1F295A269882}"/>
                </a:ext>
              </a:extLst>
            </p:cNvPr>
            <p:cNvGrpSpPr/>
            <p:nvPr/>
          </p:nvGrpSpPr>
          <p:grpSpPr>
            <a:xfrm>
              <a:off x="745724" y="1501289"/>
              <a:ext cx="6329347" cy="3037752"/>
              <a:chOff x="215520" y="1023452"/>
              <a:chExt cx="8786439" cy="4324952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B6A349BA-AD15-4FA3-97F9-8F3BF88F96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15520" y="1100832"/>
                <a:ext cx="6157048" cy="4114406"/>
              </a:xfrm>
              <a:prstGeom prst="rect">
                <a:avLst/>
              </a:prstGeom>
            </p:spPr>
          </p:pic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45F2E3EA-0287-4E21-9AA2-C73B9733B037}"/>
                  </a:ext>
                </a:extLst>
              </p:cNvPr>
              <p:cNvGrpSpPr/>
              <p:nvPr/>
            </p:nvGrpSpPr>
            <p:grpSpPr>
              <a:xfrm>
                <a:off x="6274915" y="1023452"/>
                <a:ext cx="2727044" cy="4324952"/>
                <a:chOff x="6096000" y="890286"/>
                <a:chExt cx="3065029" cy="4583475"/>
              </a:xfrm>
            </p:grpSpPr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209AFF97-FBEA-44C1-8074-3744C74061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6096000" y="890286"/>
                  <a:ext cx="3065029" cy="2297896"/>
                </a:xfrm>
                <a:prstGeom prst="rect">
                  <a:avLst/>
                </a:prstGeom>
              </p:spPr>
            </p:pic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580E016E-4849-4E64-B985-C16BD00DFA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6104214" y="3188182"/>
                  <a:ext cx="3048599" cy="2285579"/>
                </a:xfrm>
                <a:prstGeom prst="rect">
                  <a:avLst/>
                </a:prstGeom>
              </p:spPr>
            </p:pic>
          </p:grp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980127FF-3767-427C-AB9F-514C0CE7F5AA}"/>
                  </a:ext>
                </a:extLst>
              </p:cNvPr>
              <p:cNvSpPr/>
              <p:nvPr/>
            </p:nvSpPr>
            <p:spPr>
              <a:xfrm>
                <a:off x="6701837" y="1253067"/>
                <a:ext cx="161807" cy="203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383D824-4DB6-4DE9-9101-56146A66EC0F}"/>
                  </a:ext>
                </a:extLst>
              </p:cNvPr>
              <p:cNvSpPr txBox="1"/>
              <p:nvPr/>
            </p:nvSpPr>
            <p:spPr>
              <a:xfrm>
                <a:off x="6619052" y="1210046"/>
                <a:ext cx="39887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(e)</a:t>
                </a: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BC7F5EA-11B0-4F83-B770-56C40E093C3A}"/>
                  </a:ext>
                </a:extLst>
              </p:cNvPr>
              <p:cNvSpPr/>
              <p:nvPr/>
            </p:nvSpPr>
            <p:spPr>
              <a:xfrm>
                <a:off x="6701837" y="3421354"/>
                <a:ext cx="161807" cy="203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3629DFA-53CA-4DA9-8F6B-84ACB602F490}"/>
                  </a:ext>
                </a:extLst>
              </p:cNvPr>
              <p:cNvSpPr txBox="1"/>
              <p:nvPr/>
            </p:nvSpPr>
            <p:spPr>
              <a:xfrm>
                <a:off x="6619052" y="3378333"/>
                <a:ext cx="39887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(f)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B9C3383-8947-424A-9910-B384894C1BC8}"/>
                </a:ext>
              </a:extLst>
            </p:cNvPr>
            <p:cNvGrpSpPr/>
            <p:nvPr/>
          </p:nvGrpSpPr>
          <p:grpSpPr>
            <a:xfrm>
              <a:off x="7067876" y="1388568"/>
              <a:ext cx="4647112" cy="3144218"/>
              <a:chOff x="7067876" y="1388568"/>
              <a:chExt cx="4647112" cy="3144218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A092350-BCB3-4936-9343-F68910114496}"/>
                  </a:ext>
                </a:extLst>
              </p:cNvPr>
              <p:cNvSpPr txBox="1"/>
              <p:nvPr/>
            </p:nvSpPr>
            <p:spPr>
              <a:xfrm>
                <a:off x="7505810" y="1501289"/>
                <a:ext cx="1831182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Unseeded (3.75&lt;E</a:t>
                </a:r>
                <a:r>
                  <a:rPr lang="en-US" sz="105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LWIR</a:t>
                </a:r>
                <a:r>
                  <a:rPr lang="en-US" sz="10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&lt;4.3J)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AE4EB57-24EF-40CD-87DD-4417B11E1BFA}"/>
                  </a:ext>
                </a:extLst>
              </p:cNvPr>
              <p:cNvSpPr txBox="1"/>
              <p:nvPr/>
            </p:nvSpPr>
            <p:spPr>
              <a:xfrm>
                <a:off x="9482106" y="1388568"/>
                <a:ext cx="2232882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Seeded (3.75&lt; E</a:t>
                </a:r>
                <a:r>
                  <a:rPr lang="en-US" sz="105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LWIR </a:t>
                </a:r>
                <a:r>
                  <a:rPr lang="en-US" sz="10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&lt;4.3J, E</a:t>
                </a:r>
                <a:r>
                  <a:rPr lang="en-US" sz="105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NIR</a:t>
                </a:r>
                <a:r>
                  <a:rPr lang="en-US" sz="10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=3mJ, t=t</a:t>
                </a:r>
                <a:r>
                  <a:rPr lang="en-US" sz="105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sz="10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-4ps)</a:t>
                </a: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07A17331-2540-4133-A8CA-5B4CDAF3D6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265350" y="1810321"/>
                <a:ext cx="2449638" cy="2722465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F5FA8D56-3569-46DA-854A-C6F7415EA9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067876" y="1810321"/>
                <a:ext cx="2449638" cy="272246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3590386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60539"/>
            <a:ext cx="11049000" cy="1325563"/>
          </a:xfrm>
        </p:spPr>
        <p:txBody>
          <a:bodyPr>
            <a:noAutofit/>
          </a:bodyPr>
          <a:lstStyle/>
          <a:p>
            <a:r>
              <a:rPr lang="en-US" sz="3200" dirty="0"/>
              <a:t>Development of wavelength conversion techniques for generation of coherent radiation at the XUV to LWIR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1A2430-BFD3-4BA8-ABF9-221140121CE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555" y="3788665"/>
            <a:ext cx="5265789" cy="1302052"/>
          </a:xfrm>
          <a:prstGeom prst="rect">
            <a:avLst/>
          </a:prstGeom>
          <a:noFill/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3FA7ECC-614C-4230-BF88-EF440786F600}"/>
              </a:ext>
            </a:extLst>
          </p:cNvPr>
          <p:cNvGrpSpPr/>
          <p:nvPr/>
        </p:nvGrpSpPr>
        <p:grpSpPr>
          <a:xfrm>
            <a:off x="6873760" y="5154208"/>
            <a:ext cx="5153833" cy="1661336"/>
            <a:chOff x="6795511" y="2343215"/>
            <a:chExt cx="6037580" cy="174688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B7CDB46-BFFF-48C3-AD16-6C5DA56F0CD3}"/>
                </a:ext>
              </a:extLst>
            </p:cNvPr>
            <p:cNvGrpSpPr/>
            <p:nvPr/>
          </p:nvGrpSpPr>
          <p:grpSpPr>
            <a:xfrm>
              <a:off x="6795511" y="2343215"/>
              <a:ext cx="4089892" cy="1733550"/>
              <a:chOff x="3941439" y="3558826"/>
              <a:chExt cx="4089892" cy="173355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34B58256-29B9-4FA3-94AA-21D8BDA4951B}"/>
                  </a:ext>
                </a:extLst>
              </p:cNvPr>
              <p:cNvPicPr/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41439" y="3558826"/>
                <a:ext cx="2154561" cy="17335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D5686B0-667A-4696-B7E8-70153ADEEC39}"/>
                  </a:ext>
                </a:extLst>
              </p:cNvPr>
              <p:cNvPicPr/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770" y="3558826"/>
                <a:ext cx="2154561" cy="17335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2EB2298-1BD3-4842-BDA0-33F9971C82C0}"/>
                </a:ext>
              </a:extLst>
            </p:cNvPr>
            <p:cNvPicPr/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78530" y="2356550"/>
              <a:ext cx="2154561" cy="17335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18079B8-83EE-4902-841B-DCCA4006CFA2}"/>
              </a:ext>
            </a:extLst>
          </p:cNvPr>
          <p:cNvGrpSpPr/>
          <p:nvPr/>
        </p:nvGrpSpPr>
        <p:grpSpPr>
          <a:xfrm>
            <a:off x="1955651" y="5254317"/>
            <a:ext cx="5014639" cy="1561227"/>
            <a:chOff x="2477673" y="3855039"/>
            <a:chExt cx="8584020" cy="2325542"/>
          </a:xfrm>
        </p:grpSpPr>
        <p:pic>
          <p:nvPicPr>
            <p:cNvPr id="19" name="Picture 18" descr="Chart&#10;&#10;Description automatically generated">
              <a:extLst>
                <a:ext uri="{FF2B5EF4-FFF2-40B4-BE49-F238E27FC236}">
                  <a16:creationId xmlns:a16="http://schemas.microsoft.com/office/drawing/2014/main" id="{31AA2B7A-AA91-451A-BB46-673D71256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435973" y="3867721"/>
              <a:ext cx="4625720" cy="2312860"/>
            </a:xfrm>
            <a:prstGeom prst="rect">
              <a:avLst/>
            </a:prstGeom>
          </p:spPr>
        </p:pic>
        <p:pic>
          <p:nvPicPr>
            <p:cNvPr id="21" name="Picture 20" descr="Diagram, histogram&#10;&#10;Description automatically generated">
              <a:extLst>
                <a:ext uri="{FF2B5EF4-FFF2-40B4-BE49-F238E27FC236}">
                  <a16:creationId xmlns:a16="http://schemas.microsoft.com/office/drawing/2014/main" id="{ABAFFF9F-27DC-40B6-AEDB-095439DAD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477673" y="3855039"/>
              <a:ext cx="4453316" cy="2226658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FD5806B6-6E28-4E61-A638-6AFCCDECA201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485" y="1572159"/>
            <a:ext cx="5545928" cy="2044392"/>
          </a:xfrm>
          <a:prstGeom prst="rect">
            <a:avLst/>
          </a:prstGeom>
          <a:noFill/>
        </p:spPr>
      </p:pic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05B9358E-52C7-4C2A-82D9-5A36E5B3C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655" y="1497806"/>
            <a:ext cx="6294829" cy="3773911"/>
          </a:xfrm>
        </p:spPr>
        <p:txBody>
          <a:bodyPr>
            <a:normAutofit fontScale="92500" lnSpcReduction="10000"/>
          </a:bodyPr>
          <a:lstStyle/>
          <a:p>
            <a:pPr marL="0" indent="0" algn="just"/>
            <a:r>
              <a:rPr lang="en-US" sz="1200" dirty="0">
                <a:cs typeface="Times New Roman" panose="02020603050405020304" pitchFamily="18" charset="0"/>
              </a:rPr>
              <a:t>Objectives: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1200" dirty="0">
                <a:cs typeface="Times New Roman" panose="02020603050405020304" pitchFamily="18" charset="0"/>
              </a:rPr>
              <a:t>ATF – Develop a solid state, broadband, </a:t>
            </a:r>
            <a:r>
              <a:rPr lang="en-US" sz="1200" dirty="0" err="1">
                <a:cs typeface="Times New Roman" panose="02020603050405020304" pitchFamily="18" charset="0"/>
              </a:rPr>
              <a:t>mJ</a:t>
            </a:r>
            <a:r>
              <a:rPr lang="en-US" sz="1200" dirty="0">
                <a:cs typeface="Times New Roman" panose="02020603050405020304" pitchFamily="18" charset="0"/>
              </a:rPr>
              <a:t> level, 9.2µm seed source for generation of sub-picosecond (</a:t>
            </a:r>
            <a:r>
              <a:rPr lang="en-US" sz="1200" dirty="0" err="1">
                <a:cs typeface="Times New Roman" panose="02020603050405020304" pitchFamily="18" charset="0"/>
              </a:rPr>
              <a:t>ps</a:t>
            </a:r>
            <a:r>
              <a:rPr lang="en-US" sz="1200" dirty="0">
                <a:cs typeface="Times New Roman" panose="02020603050405020304" pitchFamily="18" charset="0"/>
              </a:rPr>
              <a:t>), multi-Joule, compressed pulses after further amplification by a single-stage, conventional CO2 multi-pass amplifier.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1200" dirty="0">
                <a:cs typeface="Times New Roman" panose="02020603050405020304" pitchFamily="18" charset="0"/>
              </a:rPr>
              <a:t>Chemistry – Survey the optical properties of ionic liquids in a search for a Raman conversion medium to the SWIR with the goal of generating multi-</a:t>
            </a:r>
            <a:r>
              <a:rPr lang="en-US" sz="1200" dirty="0" err="1">
                <a:cs typeface="Times New Roman" panose="02020603050405020304" pitchFamily="18" charset="0"/>
              </a:rPr>
              <a:t>mJ</a:t>
            </a:r>
            <a:r>
              <a:rPr lang="en-US" sz="1200" dirty="0">
                <a:cs typeface="Times New Roman" panose="02020603050405020304" pitchFamily="18" charset="0"/>
              </a:rPr>
              <a:t>, ns pulses at 4.3µm for optical seeding of CO</a:t>
            </a:r>
            <a:r>
              <a:rPr lang="en-US" sz="1200" baseline="-25000" dirty="0">
                <a:cs typeface="Times New Roman" panose="02020603050405020304" pitchFamily="18" charset="0"/>
              </a:rPr>
              <a:t>2</a:t>
            </a:r>
            <a:r>
              <a:rPr lang="en-US" sz="1200" dirty="0">
                <a:cs typeface="Times New Roman" panose="02020603050405020304" pitchFamily="18" charset="0"/>
              </a:rPr>
              <a:t> amplifiers.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1200" dirty="0">
                <a:cs typeface="Times New Roman" panose="02020603050405020304" pitchFamily="18" charset="0"/>
              </a:rPr>
              <a:t>Instrumentation Division -  Develop a high brightness, low divergence, coherent photon source, discretely tunable up to XUV and soft X-Ray and characterize it up to 40 eV</a:t>
            </a:r>
          </a:p>
          <a:p>
            <a:pPr marL="0" indent="0" algn="just"/>
            <a:r>
              <a:rPr lang="en-US" sz="1200" dirty="0">
                <a:cs typeface="Times New Roman" panose="02020603050405020304" pitchFamily="18" charset="0"/>
              </a:rPr>
              <a:t>Status and outlook: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dirty="0">
                <a:cs typeface="Times New Roman" panose="02020603050405020304" pitchFamily="18" charset="0"/>
              </a:rPr>
              <a:t>Energy scaling and timing experiments of Raman conversion in calcite with chirped NIR pulses were performed. We measured up to 9mJ of converted light with 25-30% conversion efficiency. Red shift was observed due to saturation at the higher energy range. BGS crystals are expected to arrive next month so we can begin conversion to the LWIR.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dirty="0">
                <a:cs typeface="Times New Roman" panose="02020603050405020304" pitchFamily="18" charset="0"/>
              </a:rPr>
              <a:t>First round of survey of optical properties of ionic liquids completed. We got some sense of the desired chemical structure, and the next survey is ongoing. We expect to identify a suitable liquid for conversion from 1µm to the SWIR before winter.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dirty="0">
                <a:cs typeface="Times New Roman" panose="02020603050405020304" pitchFamily="18" charset="0"/>
              </a:rPr>
              <a:t>An XUV spectrometer was ordered. We expect to begin experiments on HHG with LWIR driver next year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n-US" sz="1200" dirty="0"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endParaRPr lang="en-US" sz="12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227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E0F85-F8FA-734B-ACAD-FFA41937B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 to this Users Meeting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DBEE5-1F1A-D943-970A-4D623F976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148081"/>
            <a:ext cx="11049000" cy="5473056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Unfortunately, this Users Meeting is once again Virtual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We were also faced with threading it among multiple other assessments and activities</a:t>
            </a:r>
            <a:br>
              <a:rPr lang="en-US" dirty="0"/>
            </a:br>
            <a:r>
              <a:rPr lang="en-US" dirty="0">
                <a:latin typeface="Wingdings 3" pitchFamily="2" charset="2"/>
              </a:rPr>
              <a:t>a</a:t>
            </a:r>
            <a:r>
              <a:rPr lang="en-US" dirty="0"/>
              <a:t> Taking a somewhat streamlined approach</a:t>
            </a:r>
          </a:p>
          <a:p>
            <a:pPr marL="914400" lvl="1" indent="-457200"/>
            <a:r>
              <a:rPr lang="en-US" dirty="0"/>
              <a:t>Focus on:</a:t>
            </a:r>
          </a:p>
          <a:p>
            <a:pPr marL="1371600" lvl="2" indent="-457200"/>
            <a:r>
              <a:rPr lang="en-US" dirty="0"/>
              <a:t>New proposals – to be presented Thursday afternoon &amp; Friday afternoon</a:t>
            </a:r>
          </a:p>
          <a:p>
            <a:pPr marL="1371600" lvl="2" indent="-457200"/>
            <a:r>
              <a:rPr lang="en-US" dirty="0"/>
              <a:t>Status reports from experiments that received running time in 2021</a:t>
            </a:r>
          </a:p>
          <a:p>
            <a:pPr marL="1371600" lvl="2" indent="-457200"/>
            <a:r>
              <a:rPr lang="en-US" dirty="0"/>
              <a:t>We will organize a meeting with users who have not received beam time in the upcoming weeks to discuss options for accommodating them this year</a:t>
            </a:r>
          </a:p>
          <a:p>
            <a:pPr marL="914400" lvl="1" indent="-457200"/>
            <a:r>
              <a:rPr lang="en-US" dirty="0"/>
              <a:t>Facility Plans</a:t>
            </a:r>
          </a:p>
          <a:p>
            <a:pPr marL="1371600" lvl="2" indent="-457200"/>
            <a:r>
              <a:rPr lang="en-US" dirty="0"/>
              <a:t>Will briefly summarize progress on the work that is underway</a:t>
            </a:r>
          </a:p>
          <a:p>
            <a:pPr marL="1371600" lvl="2" indent="-457200"/>
            <a:r>
              <a:rPr lang="en-US" dirty="0"/>
              <a:t>The currently planned efforts will saturate the program through the current year</a:t>
            </a:r>
          </a:p>
          <a:p>
            <a:pPr marL="1371600" lvl="2" indent="-457200"/>
            <a:r>
              <a:rPr lang="en-US" dirty="0"/>
              <a:t>The more important issue is the R&amp;D results that will help determine the subsequent steps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E12391-3A8A-1C46-8441-BB0CEB15C3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640461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56809A-C6CC-944D-A763-F08F60309D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sz="10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5AB44E1-2470-DD48-B659-34AC920884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ATF Introduction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13084C1-624B-C546-BD2F-7BA1863689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60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889076F4-19A3-8943-8EE4-1D6A4578D63E}"/>
              </a:ext>
            </a:extLst>
          </p:cNvPr>
          <p:cNvGrpSpPr/>
          <p:nvPr/>
        </p:nvGrpSpPr>
        <p:grpSpPr>
          <a:xfrm>
            <a:off x="468218" y="3547432"/>
            <a:ext cx="3839377" cy="2712649"/>
            <a:chOff x="592241" y="2540303"/>
            <a:chExt cx="4314393" cy="3123792"/>
          </a:xfrm>
        </p:grpSpPr>
        <p:pic>
          <p:nvPicPr>
            <p:cNvPr id="36" name="Picture 5" descr="C:\Users\Gavin\Desktop\PumpProbe_compressed_Animation.gif">
              <a:extLst>
                <a:ext uri="{FF2B5EF4-FFF2-40B4-BE49-F238E27FC236}">
                  <a16:creationId xmlns:a16="http://schemas.microsoft.com/office/drawing/2014/main" id="{58DFD75E-9B38-E742-B472-240FDF99D27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92241" y="2676333"/>
              <a:ext cx="4314393" cy="2987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17978C2-742C-A542-8280-4C076208A6AA}"/>
                </a:ext>
              </a:extLst>
            </p:cNvPr>
            <p:cNvSpPr txBox="1"/>
            <p:nvPr/>
          </p:nvSpPr>
          <p:spPr>
            <a:xfrm>
              <a:off x="992784" y="2540303"/>
              <a:ext cx="730849" cy="337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Pump</a:t>
              </a:r>
              <a:endParaRPr lang="zh-CN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CB9BC06-440B-124E-9B32-3ECED8638505}"/>
                </a:ext>
              </a:extLst>
            </p:cNvPr>
            <p:cNvSpPr txBox="1"/>
            <p:nvPr/>
          </p:nvSpPr>
          <p:spPr>
            <a:xfrm>
              <a:off x="733696" y="4317955"/>
              <a:ext cx="742752" cy="337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Probe</a:t>
              </a:r>
              <a:endParaRPr lang="zh-CN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B1C0170-46CA-3446-AC7D-4249AA9479CF}"/>
                </a:ext>
              </a:extLst>
            </p:cNvPr>
            <p:cNvSpPr txBox="1"/>
            <p:nvPr/>
          </p:nvSpPr>
          <p:spPr>
            <a:xfrm>
              <a:off x="2291195" y="3147715"/>
              <a:ext cx="155202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Sample</a:t>
              </a:r>
              <a:endParaRPr lang="zh-CN" altLang="en-US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B549A59-F09A-0949-933E-85ABF8AC2CED}"/>
                </a:ext>
              </a:extLst>
            </p:cNvPr>
            <p:cNvSpPr txBox="1"/>
            <p:nvPr/>
          </p:nvSpPr>
          <p:spPr>
            <a:xfrm>
              <a:off x="3425567" y="2546663"/>
              <a:ext cx="1056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Detector</a:t>
              </a:r>
              <a:endParaRPr lang="zh-CN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0201A4C-0894-7E44-BE30-D19B469A39F5}"/>
                </a:ext>
              </a:extLst>
            </p:cNvPr>
            <p:cNvSpPr txBox="1"/>
            <p:nvPr/>
          </p:nvSpPr>
          <p:spPr>
            <a:xfrm>
              <a:off x="1863260" y="4585564"/>
              <a:ext cx="1271019" cy="337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Time Delay</a:t>
              </a:r>
              <a:endParaRPr lang="zh-CN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DBDFD325-87A8-4740-8AB9-294448886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ATF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9CBDB27-A3DD-C444-B4C4-E78EFF9C4E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081" y="1077686"/>
            <a:ext cx="7377946" cy="2701100"/>
          </a:xfrm>
        </p:spPr>
        <p:txBody>
          <a:bodyPr>
            <a:normAutofit fontScale="70000" lnSpcReduction="20000"/>
          </a:bodyPr>
          <a:lstStyle/>
          <a:p>
            <a:r>
              <a:rPr lang="en-US" sz="3200" dirty="0"/>
              <a:t>3 Facility Capabilities Presently Operating for Users:</a:t>
            </a:r>
          </a:p>
          <a:p>
            <a:pPr marL="457200" indent="-219075"/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High brightness 75 MeV electron beam lines (B820)</a:t>
            </a:r>
          </a:p>
          <a:p>
            <a:pPr marL="457200" indent="-219075"/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NIR and LWIR lasers (B820)</a:t>
            </a:r>
          </a:p>
          <a:p>
            <a:pPr marL="914400" lvl="1" indent="-219075"/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Long wavelength infrared (LWIR) CO</a:t>
            </a:r>
            <a:r>
              <a:rPr lang="en-US" sz="2000" baseline="-25000" dirty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laser system - </a:t>
            </a:r>
            <a:r>
              <a:rPr lang="en-US" sz="2000" b="1" i="1" dirty="0">
                <a:solidFill>
                  <a:srgbClr val="C00000"/>
                </a:solidFill>
              </a:rPr>
              <a:t>a unique tool world-wide</a:t>
            </a:r>
          </a:p>
          <a:p>
            <a:pPr marL="914400" lvl="1" indent="-219075"/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Near-IR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Ti:Sapph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and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Nd:YAG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systems for users</a:t>
            </a:r>
          </a:p>
          <a:p>
            <a:pPr marL="457200" indent="-219075"/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Ultrafast electron diffraction facility (B912)</a:t>
            </a:r>
          </a:p>
          <a:p>
            <a:pPr marL="457200" indent="-219075"/>
            <a:r>
              <a:rPr lang="en-US" sz="2400" dirty="0">
                <a:solidFill>
                  <a:srgbClr val="0D1D9A"/>
                </a:solidFill>
              </a:rPr>
              <a:t>&gt;20 active user experiments and feasibility studies</a:t>
            </a:r>
          </a:p>
          <a:p>
            <a:pPr marL="457200" indent="-219075"/>
            <a:r>
              <a:rPr lang="en-US" sz="2400" dirty="0">
                <a:solidFill>
                  <a:srgbClr val="0D1D9A"/>
                </a:solidFill>
              </a:rPr>
              <a:t>Optimal target:  2500 user hours/year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336189-E71F-D744-BEB9-1F518290D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69884" y="6337102"/>
            <a:ext cx="716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6D9922-87B3-6043-9531-5184EA303DC1}" type="slidenum">
              <a:rPr lang="en-US" smtClean="0"/>
              <a:pPr/>
              <a:t>6</a:t>
            </a:fld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8A8D0E3-85DC-E74C-82C7-F2EFABADF836}"/>
              </a:ext>
            </a:extLst>
          </p:cNvPr>
          <p:cNvGrpSpPr/>
          <p:nvPr/>
        </p:nvGrpSpPr>
        <p:grpSpPr>
          <a:xfrm>
            <a:off x="4858439" y="3150823"/>
            <a:ext cx="7212376" cy="2897437"/>
            <a:chOff x="718312" y="24428704"/>
            <a:chExt cx="14081760" cy="55626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45C5909-D941-EF45-A16E-5925CF16088B}"/>
                </a:ext>
              </a:extLst>
            </p:cNvPr>
            <p:cNvGrpSpPr/>
            <p:nvPr/>
          </p:nvGrpSpPr>
          <p:grpSpPr>
            <a:xfrm>
              <a:off x="718312" y="24428704"/>
              <a:ext cx="14081760" cy="5562600"/>
              <a:chOff x="718312" y="21564600"/>
              <a:chExt cx="14081760" cy="5562600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EF42D82-C73F-3A4B-8F4A-8CFE25A731CB}"/>
                  </a:ext>
                </a:extLst>
              </p:cNvPr>
              <p:cNvSpPr/>
              <p:nvPr/>
            </p:nvSpPr>
            <p:spPr>
              <a:xfrm>
                <a:off x="718312" y="21564600"/>
                <a:ext cx="14081760" cy="5562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2EA443E2-94BB-FC46-AC00-6307473AC451}"/>
                  </a:ext>
                </a:extLst>
              </p:cNvPr>
              <p:cNvGrpSpPr/>
              <p:nvPr/>
            </p:nvGrpSpPr>
            <p:grpSpPr>
              <a:xfrm>
                <a:off x="748449" y="21742400"/>
                <a:ext cx="13979487" cy="5152783"/>
                <a:chOff x="1465980" y="1159622"/>
                <a:chExt cx="8495818" cy="4563389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8AE760DE-6C0A-444D-AFC1-7E582F8D5082}"/>
                    </a:ext>
                  </a:extLst>
                </p:cNvPr>
                <p:cNvGrpSpPr/>
                <p:nvPr/>
              </p:nvGrpSpPr>
              <p:grpSpPr>
                <a:xfrm>
                  <a:off x="1465980" y="1159622"/>
                  <a:ext cx="8495818" cy="4537201"/>
                  <a:chOff x="212785" y="1151929"/>
                  <a:chExt cx="8718430" cy="4325988"/>
                </a:xfrm>
              </p:grpSpPr>
              <p:pic>
                <p:nvPicPr>
                  <p:cNvPr id="30" name="Picture 29">
                    <a:extLst>
                      <a:ext uri="{FF2B5EF4-FFF2-40B4-BE49-F238E27FC236}">
                        <a16:creationId xmlns:a16="http://schemas.microsoft.com/office/drawing/2014/main" id="{FA7B9EB6-E4D3-C643-BFA6-05EE1BA9F8C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12785" y="1765542"/>
                    <a:ext cx="8718430" cy="371237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cxnSp>
                <p:nvCxnSpPr>
                  <p:cNvPr id="31" name="Straight Arrow Connector 30">
                    <a:extLst>
                      <a:ext uri="{FF2B5EF4-FFF2-40B4-BE49-F238E27FC236}">
                        <a16:creationId xmlns:a16="http://schemas.microsoft.com/office/drawing/2014/main" id="{62D97CEE-1DDD-2D4D-8161-9155FA2EC87F}"/>
                      </a:ext>
                    </a:extLst>
                  </p:cNvPr>
                  <p:cNvCxnSpPr>
                    <a:cxnSpLocks/>
                    <a:stCxn id="32" idx="2"/>
                  </p:cNvCxnSpPr>
                  <p:nvPr/>
                </p:nvCxnSpPr>
                <p:spPr>
                  <a:xfrm flipH="1">
                    <a:off x="2858412" y="1501183"/>
                    <a:ext cx="381575" cy="706529"/>
                  </a:xfrm>
                  <a:prstGeom prst="straightConnector1">
                    <a:avLst/>
                  </a:prstGeom>
                  <a:ln w="38100">
                    <a:solidFill>
                      <a:schemeClr val="tx2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92A42676-5042-724A-B3FD-A7B43D955437}"/>
                      </a:ext>
                    </a:extLst>
                  </p:cNvPr>
                  <p:cNvSpPr txBox="1"/>
                  <p:nvPr/>
                </p:nvSpPr>
                <p:spPr>
                  <a:xfrm>
                    <a:off x="2665381" y="1151929"/>
                    <a:ext cx="1149212" cy="349254"/>
                  </a:xfrm>
                  <a:prstGeom prst="rect">
                    <a:avLst/>
                  </a:prstGeom>
                  <a:noFill/>
                  <a:ln>
                    <a:solidFill>
                      <a:schemeClr val="tx2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dirty="0"/>
                      <a:t>CO</a:t>
                    </a:r>
                    <a:r>
                      <a:rPr lang="en-US" sz="800" baseline="-25000" dirty="0"/>
                      <a:t>2</a:t>
                    </a:r>
                    <a:r>
                      <a:rPr lang="en-US" sz="800" dirty="0"/>
                      <a:t> Laser Area </a:t>
                    </a:r>
                  </a:p>
                </p:txBody>
              </p:sp>
            </p:grp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D6899943-993F-E04A-ADE7-9BE77FF50E28}"/>
                    </a:ext>
                  </a:extLst>
                </p:cNvPr>
                <p:cNvSpPr txBox="1"/>
                <p:nvPr/>
              </p:nvSpPr>
              <p:spPr>
                <a:xfrm>
                  <a:off x="7841689" y="3761837"/>
                  <a:ext cx="1286541" cy="366306"/>
                </a:xfrm>
                <a:prstGeom prst="rect">
                  <a:avLst/>
                </a:prstGeom>
                <a:noFill/>
                <a:ln>
                  <a:solidFill>
                    <a:schemeClr val="tx2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/>
                    <a:t>Photocathode gun </a:t>
                  </a: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BFB9F91-5F85-9941-8C64-065EFD6E7700}"/>
                    </a:ext>
                  </a:extLst>
                </p:cNvPr>
                <p:cNvSpPr txBox="1"/>
                <p:nvPr/>
              </p:nvSpPr>
              <p:spPr>
                <a:xfrm>
                  <a:off x="6770906" y="4197905"/>
                  <a:ext cx="1415700" cy="366306"/>
                </a:xfrm>
                <a:prstGeom prst="rect">
                  <a:avLst/>
                </a:prstGeom>
                <a:noFill/>
                <a:ln>
                  <a:solidFill>
                    <a:schemeClr val="tx2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/>
                    <a:t>Accelerator sections</a:t>
                  </a: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157B9A5C-85CA-144F-98FD-767A38E20428}"/>
                    </a:ext>
                  </a:extLst>
                </p:cNvPr>
                <p:cNvSpPr txBox="1"/>
                <p:nvPr/>
              </p:nvSpPr>
              <p:spPr>
                <a:xfrm>
                  <a:off x="5831674" y="1673843"/>
                  <a:ext cx="1333710" cy="366306"/>
                </a:xfrm>
                <a:prstGeom prst="rect">
                  <a:avLst/>
                </a:prstGeom>
                <a:noFill/>
                <a:ln>
                  <a:solidFill>
                    <a:schemeClr val="tx2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800" dirty="0"/>
                    <a:t>Bunch compressor</a:t>
                  </a: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7AFD770-B8D4-C047-8877-1C95F47CD84C}"/>
                    </a:ext>
                  </a:extLst>
                </p:cNvPr>
                <p:cNvSpPr txBox="1"/>
                <p:nvPr/>
              </p:nvSpPr>
              <p:spPr>
                <a:xfrm>
                  <a:off x="1579802" y="5356705"/>
                  <a:ext cx="1265000" cy="366306"/>
                </a:xfrm>
                <a:prstGeom prst="rect">
                  <a:avLst/>
                </a:prstGeom>
                <a:noFill/>
                <a:ln>
                  <a:solidFill>
                    <a:schemeClr val="tx2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800" dirty="0"/>
                    <a:t>Deflector cavity</a:t>
                  </a:r>
                </a:p>
              </p:txBody>
            </p:sp>
            <p:cxnSp>
              <p:nvCxnSpPr>
                <p:cNvPr id="19" name="Straight Arrow Connector 18">
                  <a:extLst>
                    <a:ext uri="{FF2B5EF4-FFF2-40B4-BE49-F238E27FC236}">
                      <a16:creationId xmlns:a16="http://schemas.microsoft.com/office/drawing/2014/main" id="{E7E91957-6748-8941-A7CA-087295180F5F}"/>
                    </a:ext>
                  </a:extLst>
                </p:cNvPr>
                <p:cNvCxnSpPr>
                  <a:cxnSpLocks/>
                  <a:stCxn id="17" idx="2"/>
                </p:cNvCxnSpPr>
                <p:nvPr/>
              </p:nvCxnSpPr>
              <p:spPr>
                <a:xfrm>
                  <a:off x="6498529" y="2040149"/>
                  <a:ext cx="2987" cy="1041751"/>
                </a:xfrm>
                <a:prstGeom prst="straightConnector1">
                  <a:avLst/>
                </a:prstGeom>
                <a:ln w="38100">
                  <a:solidFill>
                    <a:schemeClr val="tx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Arrow Connector 19">
                  <a:extLst>
                    <a:ext uri="{FF2B5EF4-FFF2-40B4-BE49-F238E27FC236}">
                      <a16:creationId xmlns:a16="http://schemas.microsoft.com/office/drawing/2014/main" id="{9FDC1902-3FD8-5842-BBC9-C68AB798B805}"/>
                    </a:ext>
                  </a:extLst>
                </p:cNvPr>
                <p:cNvCxnSpPr>
                  <a:cxnSpLocks/>
                  <a:stCxn id="15" idx="0"/>
                </p:cNvCxnSpPr>
                <p:nvPr/>
              </p:nvCxnSpPr>
              <p:spPr>
                <a:xfrm flipH="1" flipV="1">
                  <a:off x="8182465" y="3245961"/>
                  <a:ext cx="302494" cy="515876"/>
                </a:xfrm>
                <a:prstGeom prst="straightConnector1">
                  <a:avLst/>
                </a:prstGeom>
                <a:ln w="38100">
                  <a:solidFill>
                    <a:schemeClr val="tx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Arrow Connector 20">
                  <a:extLst>
                    <a:ext uri="{FF2B5EF4-FFF2-40B4-BE49-F238E27FC236}">
                      <a16:creationId xmlns:a16="http://schemas.microsoft.com/office/drawing/2014/main" id="{D8BA7184-9342-4947-9FD8-DAAE36DBB077}"/>
                    </a:ext>
                  </a:extLst>
                </p:cNvPr>
                <p:cNvCxnSpPr>
                  <a:cxnSpLocks/>
                  <a:stCxn id="18" idx="0"/>
                </p:cNvCxnSpPr>
                <p:nvPr/>
              </p:nvCxnSpPr>
              <p:spPr>
                <a:xfrm flipV="1">
                  <a:off x="2212301" y="4076273"/>
                  <a:ext cx="678943" cy="1280432"/>
                </a:xfrm>
                <a:prstGeom prst="straightConnector1">
                  <a:avLst/>
                </a:prstGeom>
                <a:ln w="38100">
                  <a:solidFill>
                    <a:schemeClr val="tx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Arrow Connector 21">
                  <a:extLst>
                    <a:ext uri="{FF2B5EF4-FFF2-40B4-BE49-F238E27FC236}">
                      <a16:creationId xmlns:a16="http://schemas.microsoft.com/office/drawing/2014/main" id="{221F09B9-238E-7A49-A071-DD44B98260D5}"/>
                    </a:ext>
                  </a:extLst>
                </p:cNvPr>
                <p:cNvCxnSpPr>
                  <a:cxnSpLocks/>
                  <a:stCxn id="16" idx="0"/>
                </p:cNvCxnSpPr>
                <p:nvPr/>
              </p:nvCxnSpPr>
              <p:spPr>
                <a:xfrm flipV="1">
                  <a:off x="7478757" y="3296619"/>
                  <a:ext cx="0" cy="901285"/>
                </a:xfrm>
                <a:prstGeom prst="straightConnector1">
                  <a:avLst/>
                </a:prstGeom>
                <a:ln w="38100">
                  <a:solidFill>
                    <a:schemeClr val="tx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92D4AB0-0E26-7044-A8FE-1D4B204741B4}"/>
                    </a:ext>
                  </a:extLst>
                </p:cNvPr>
                <p:cNvSpPr txBox="1"/>
                <p:nvPr/>
              </p:nvSpPr>
              <p:spPr>
                <a:xfrm>
                  <a:off x="1540426" y="1266150"/>
                  <a:ext cx="1611565" cy="57562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2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800" dirty="0"/>
                    <a:t>Beamline 1</a:t>
                  </a:r>
                </a:p>
                <a:p>
                  <a:pPr algn="ctr"/>
                  <a:r>
                    <a:rPr lang="en-US" sz="800" dirty="0"/>
                    <a:t>Experimental stations</a:t>
                  </a:r>
                </a:p>
              </p:txBody>
            </p:sp>
            <p:cxnSp>
              <p:nvCxnSpPr>
                <p:cNvPr id="24" name="Straight Arrow Connector 23">
                  <a:extLst>
                    <a:ext uri="{FF2B5EF4-FFF2-40B4-BE49-F238E27FC236}">
                      <a16:creationId xmlns:a16="http://schemas.microsoft.com/office/drawing/2014/main" id="{417D0E28-4DF4-C14C-9F28-E658D27C1266}"/>
                    </a:ext>
                  </a:extLst>
                </p:cNvPr>
                <p:cNvCxnSpPr>
                  <a:cxnSpLocks/>
                  <a:stCxn id="23" idx="2"/>
                </p:cNvCxnSpPr>
                <p:nvPr/>
              </p:nvCxnSpPr>
              <p:spPr>
                <a:xfrm>
                  <a:off x="2346209" y="1841772"/>
                  <a:ext cx="1224895" cy="1747273"/>
                </a:xfrm>
                <a:prstGeom prst="straightConnector1">
                  <a:avLst/>
                </a:prstGeom>
                <a:ln w="38100">
                  <a:solidFill>
                    <a:schemeClr val="tx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Arrow Connector 24">
                  <a:extLst>
                    <a:ext uri="{FF2B5EF4-FFF2-40B4-BE49-F238E27FC236}">
                      <a16:creationId xmlns:a16="http://schemas.microsoft.com/office/drawing/2014/main" id="{124DF8BE-A498-C149-A4A2-F8752F2EDBE9}"/>
                    </a:ext>
                  </a:extLst>
                </p:cNvPr>
                <p:cNvCxnSpPr>
                  <a:cxnSpLocks/>
                  <a:stCxn id="23" idx="2"/>
                </p:cNvCxnSpPr>
                <p:nvPr/>
              </p:nvCxnSpPr>
              <p:spPr>
                <a:xfrm>
                  <a:off x="2346209" y="1841772"/>
                  <a:ext cx="345017" cy="1814757"/>
                </a:xfrm>
                <a:prstGeom prst="straightConnector1">
                  <a:avLst/>
                </a:prstGeom>
                <a:ln w="38100">
                  <a:solidFill>
                    <a:schemeClr val="tx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Arrow Connector 25">
                  <a:extLst>
                    <a:ext uri="{FF2B5EF4-FFF2-40B4-BE49-F238E27FC236}">
                      <a16:creationId xmlns:a16="http://schemas.microsoft.com/office/drawing/2014/main" id="{A910CC0B-3D19-6841-9880-CC84E15C62C1}"/>
                    </a:ext>
                  </a:extLst>
                </p:cNvPr>
                <p:cNvCxnSpPr>
                  <a:cxnSpLocks/>
                  <a:stCxn id="23" idx="2"/>
                </p:cNvCxnSpPr>
                <p:nvPr/>
              </p:nvCxnSpPr>
              <p:spPr>
                <a:xfrm>
                  <a:off x="2346209" y="1841772"/>
                  <a:ext cx="746365" cy="1747273"/>
                </a:xfrm>
                <a:prstGeom prst="straightConnector1">
                  <a:avLst/>
                </a:prstGeom>
                <a:ln w="38100">
                  <a:solidFill>
                    <a:schemeClr val="tx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C8BBC85B-1E7E-9941-BCF0-14980ED186C3}"/>
                    </a:ext>
                  </a:extLst>
                </p:cNvPr>
                <p:cNvSpPr txBox="1"/>
                <p:nvPr/>
              </p:nvSpPr>
              <p:spPr>
                <a:xfrm>
                  <a:off x="4697965" y="5046240"/>
                  <a:ext cx="1574518" cy="57562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2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800" dirty="0"/>
                    <a:t>Beamline 2</a:t>
                  </a:r>
                </a:p>
                <a:p>
                  <a:pPr algn="ctr"/>
                  <a:r>
                    <a:rPr lang="en-US" sz="800" dirty="0"/>
                    <a:t>Experimental stations</a:t>
                  </a:r>
                </a:p>
              </p:txBody>
            </p:sp>
            <p:cxnSp>
              <p:nvCxnSpPr>
                <p:cNvPr id="28" name="Straight Arrow Connector 27">
                  <a:extLst>
                    <a:ext uri="{FF2B5EF4-FFF2-40B4-BE49-F238E27FC236}">
                      <a16:creationId xmlns:a16="http://schemas.microsoft.com/office/drawing/2014/main" id="{5131D04F-7728-C74C-B187-69602716547C}"/>
                    </a:ext>
                  </a:extLst>
                </p:cNvPr>
                <p:cNvCxnSpPr>
                  <a:cxnSpLocks/>
                  <a:stCxn id="27" idx="0"/>
                </p:cNvCxnSpPr>
                <p:nvPr/>
              </p:nvCxnSpPr>
              <p:spPr>
                <a:xfrm flipH="1" flipV="1">
                  <a:off x="3697228" y="4131172"/>
                  <a:ext cx="1787996" cy="915068"/>
                </a:xfrm>
                <a:prstGeom prst="straightConnector1">
                  <a:avLst/>
                </a:prstGeom>
                <a:ln w="38100">
                  <a:solidFill>
                    <a:schemeClr val="tx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Arrow Connector 28">
                  <a:extLst>
                    <a:ext uri="{FF2B5EF4-FFF2-40B4-BE49-F238E27FC236}">
                      <a16:creationId xmlns:a16="http://schemas.microsoft.com/office/drawing/2014/main" id="{596D6567-005F-7548-B67E-0E322C831EF8}"/>
                    </a:ext>
                  </a:extLst>
                </p:cNvPr>
                <p:cNvCxnSpPr>
                  <a:cxnSpLocks/>
                  <a:stCxn id="27" idx="0"/>
                </p:cNvCxnSpPr>
                <p:nvPr/>
              </p:nvCxnSpPr>
              <p:spPr>
                <a:xfrm flipH="1" flipV="1">
                  <a:off x="3164772" y="4089255"/>
                  <a:ext cx="2320452" cy="956985"/>
                </a:xfrm>
                <a:prstGeom prst="straightConnector1">
                  <a:avLst/>
                </a:prstGeom>
                <a:ln w="38100">
                  <a:solidFill>
                    <a:schemeClr val="tx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CE045A5F-F57D-DC43-BC3F-54E9CDC7C21D}"/>
                  </a:ext>
                </a:extLst>
              </p:cNvPr>
              <p:cNvCxnSpPr>
                <a:cxnSpLocks/>
                <a:stCxn id="13" idx="2"/>
              </p:cNvCxnSpPr>
              <p:nvPr/>
            </p:nvCxnSpPr>
            <p:spPr>
              <a:xfrm>
                <a:off x="13096756" y="22584347"/>
                <a:ext cx="75235" cy="345098"/>
              </a:xfrm>
              <a:prstGeom prst="straightConnector1">
                <a:avLst/>
              </a:prstGeom>
              <a:ln w="38100">
                <a:solidFill>
                  <a:schemeClr val="tx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A62C06C-D029-A84C-B37B-84A3E67EBDF4}"/>
                  </a:ext>
                </a:extLst>
              </p:cNvPr>
              <p:cNvSpPr txBox="1"/>
              <p:nvPr/>
            </p:nvSpPr>
            <p:spPr>
              <a:xfrm>
                <a:off x="11447363" y="21698027"/>
                <a:ext cx="3298785" cy="886320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/>
                  <a:t>New Location for the ATF Strong Field Laser (</a:t>
                </a:r>
                <a:r>
                  <a:rPr lang="en-US" sz="800" dirty="0" err="1"/>
                  <a:t>Ti:Sapph</a:t>
                </a:r>
                <a:r>
                  <a:rPr lang="en-US" sz="800" dirty="0"/>
                  <a:t>), </a:t>
                </a:r>
                <a:r>
                  <a:rPr lang="en-US" sz="800" i="1" dirty="0"/>
                  <a:t>BNL/NRL Collaboration</a:t>
                </a: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412FAE6-41B8-D44B-BC1F-9A87ADD9D14C}"/>
                </a:ext>
              </a:extLst>
            </p:cNvPr>
            <p:cNvSpPr txBox="1"/>
            <p:nvPr/>
          </p:nvSpPr>
          <p:spPr>
            <a:xfrm>
              <a:off x="9043105" y="28792283"/>
              <a:ext cx="5502768" cy="4727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D1D9A"/>
                  </a:solidFill>
                </a:rPr>
                <a:t>The ATF Experimental Hall and Beam Lines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E7DD7316-7007-924B-AD5B-17391D6E0BFF}"/>
              </a:ext>
            </a:extLst>
          </p:cNvPr>
          <p:cNvSpPr txBox="1"/>
          <p:nvPr/>
        </p:nvSpPr>
        <p:spPr>
          <a:xfrm>
            <a:off x="539827" y="3514381"/>
            <a:ext cx="3506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Single Crystal UED Experiments</a:t>
            </a:r>
          </a:p>
        </p:txBody>
      </p:sp>
    </p:spTree>
    <p:extLst>
      <p:ext uri="{BB962C8B-B14F-4D97-AF65-F5344CB8AC3E}">
        <p14:creationId xmlns:p14="http://schemas.microsoft.com/office/powerpoint/2010/main" val="1425260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44A8A04-4F10-F744-BCE3-9A3156292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80" y="45088"/>
            <a:ext cx="11105321" cy="647244"/>
          </a:xfrm>
        </p:spPr>
        <p:txBody>
          <a:bodyPr>
            <a:normAutofit/>
          </a:bodyPr>
          <a:lstStyle/>
          <a:p>
            <a:r>
              <a:rPr lang="en-US" sz="3600" dirty="0"/>
              <a:t>The ATF User Program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B089E1-0976-D641-B2AC-C99D52B07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927" y="663913"/>
            <a:ext cx="11105321" cy="600823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n-US" sz="2000" dirty="0"/>
              <a:t>Designated a DOE National User Facility in 2015</a:t>
            </a:r>
            <a:br>
              <a:rPr lang="en-US" sz="2000" dirty="0"/>
            </a:br>
            <a:r>
              <a:rPr lang="en-US" sz="2000" b="1" i="1" dirty="0">
                <a:solidFill>
                  <a:srgbClr val="C00000"/>
                </a:solidFill>
              </a:rPr>
              <a:t>Accelerator Stewardship Program</a:t>
            </a:r>
            <a:endParaRPr lang="en-US" sz="900" dirty="0"/>
          </a:p>
          <a:p>
            <a:pPr>
              <a:lnSpc>
                <a:spcPct val="100000"/>
              </a:lnSpc>
            </a:pPr>
            <a:r>
              <a:rPr lang="en-US" sz="2000" dirty="0"/>
              <a:t>User Research Thrusts:</a:t>
            </a:r>
          </a:p>
          <a:p>
            <a:pPr lvl="1">
              <a:lnSpc>
                <a:spcPct val="100000"/>
              </a:lnSpc>
              <a:spcBef>
                <a:spcPts val="200"/>
              </a:spcBef>
            </a:pP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Novel particle acceleration techniques </a:t>
            </a:r>
            <a:br>
              <a:rPr lang="en-US" sz="1800" b="1" dirty="0"/>
            </a:b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</a:rPr>
              <a:t>R&amp;D for smaller, more cost-effective accelerators including:</a:t>
            </a:r>
          </a:p>
          <a:p>
            <a:pPr lvl="2">
              <a:lnSpc>
                <a:spcPct val="100000"/>
              </a:lnSpc>
              <a:spcBef>
                <a:spcPts val="200"/>
              </a:spcBef>
            </a:pPr>
            <a:r>
              <a:rPr lang="en-US" sz="1600" dirty="0"/>
              <a:t>Plasma and dielectric </a:t>
            </a:r>
            <a:r>
              <a:rPr lang="en-US" sz="1600" dirty="0" err="1"/>
              <a:t>wakefield</a:t>
            </a:r>
            <a:r>
              <a:rPr lang="en-US" sz="1600" dirty="0"/>
              <a:t> acceleration</a:t>
            </a:r>
          </a:p>
          <a:p>
            <a:pPr lvl="2">
              <a:lnSpc>
                <a:spcPct val="100000"/>
              </a:lnSpc>
              <a:spcBef>
                <a:spcPts val="200"/>
              </a:spcBef>
            </a:pPr>
            <a:r>
              <a:rPr lang="en-US" sz="1600" dirty="0"/>
              <a:t>Direct laser acceleration</a:t>
            </a:r>
          </a:p>
          <a:p>
            <a:pPr lvl="2">
              <a:lnSpc>
                <a:spcPct val="100000"/>
              </a:lnSpc>
              <a:spcBef>
                <a:spcPts val="200"/>
              </a:spcBef>
            </a:pPr>
            <a:r>
              <a:rPr lang="en-US" sz="1600" dirty="0"/>
              <a:t>Inverse free-electron lasers</a:t>
            </a:r>
            <a:r>
              <a:rPr lang="is-IS" sz="1600" dirty="0"/>
              <a:t>…</a:t>
            </a:r>
          </a:p>
          <a:p>
            <a:pPr lvl="1">
              <a:lnSpc>
                <a:spcPct val="100000"/>
              </a:lnSpc>
            </a:pP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High-brightness radiation sources </a:t>
            </a:r>
            <a:br>
              <a:rPr lang="en-US" sz="1800" b="1" dirty="0"/>
            </a:b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</a:rPr>
              <a:t>New techniques to produce electromagnetic radiation </a:t>
            </a:r>
            <a:br>
              <a:rPr lang="en-US" sz="1600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</a:rPr>
              <a:t>from THz to X-rays:</a:t>
            </a:r>
          </a:p>
          <a:p>
            <a:pPr lvl="2">
              <a:lnSpc>
                <a:spcPct val="100000"/>
              </a:lnSpc>
              <a:spcBef>
                <a:spcPts val="200"/>
              </a:spcBef>
            </a:pPr>
            <a:r>
              <a:rPr lang="en-US" sz="1600" dirty="0"/>
              <a:t>FEL R&amp;D</a:t>
            </a:r>
          </a:p>
          <a:p>
            <a:pPr lvl="2">
              <a:lnSpc>
                <a:spcPct val="100000"/>
              </a:lnSpc>
              <a:spcBef>
                <a:spcPts val="200"/>
              </a:spcBef>
            </a:pPr>
            <a:r>
              <a:rPr lang="en-US" sz="1600" dirty="0"/>
              <a:t>Inverse Compton scattering</a:t>
            </a:r>
          </a:p>
          <a:p>
            <a:pPr lvl="2">
              <a:lnSpc>
                <a:spcPct val="100000"/>
              </a:lnSpc>
              <a:spcBef>
                <a:spcPts val="200"/>
              </a:spcBef>
            </a:pPr>
            <a:r>
              <a:rPr lang="en-US" sz="1600" dirty="0"/>
              <a:t>THz radiation from dielectric structures</a:t>
            </a:r>
            <a:r>
              <a:rPr lang="is-IS" sz="1600" dirty="0">
                <a:hlinkClick r:id="rId2"/>
              </a:rPr>
              <a:t>…</a:t>
            </a:r>
            <a:endParaRPr lang="en-US" sz="1600" dirty="0">
              <a:hlinkClick r:id="rId2"/>
            </a:endParaRPr>
          </a:p>
          <a:p>
            <a:pPr lvl="1">
              <a:lnSpc>
                <a:spcPct val="100000"/>
              </a:lnSpc>
            </a:pP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Beam manipulation and beam instrumentation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br>
              <a:rPr lang="en-US" sz="1800" dirty="0"/>
            </a:b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</a:rPr>
              <a:t>Sophisticated longitudinal and transverse beam manipulation capabilities</a:t>
            </a:r>
          </a:p>
          <a:p>
            <a:pPr lvl="2">
              <a:lnSpc>
                <a:spcPct val="100000"/>
              </a:lnSpc>
              <a:spcBef>
                <a:spcPts val="200"/>
              </a:spcBef>
            </a:pPr>
            <a:r>
              <a:rPr lang="en-US" sz="1600" dirty="0"/>
              <a:t>Wide range of beam parameters enabling development and testing of advanced accelerator hardware, beam diagnostics and detectors</a:t>
            </a:r>
          </a:p>
          <a:p>
            <a:pPr lvl="1">
              <a:lnSpc>
                <a:spcPct val="100000"/>
              </a:lnSpc>
            </a:pP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Ion generation and acceleration </a:t>
            </a:r>
          </a:p>
          <a:p>
            <a:pPr lvl="2">
              <a:lnSpc>
                <a:spcPct val="100000"/>
              </a:lnSpc>
              <a:spcBef>
                <a:spcPts val="200"/>
              </a:spcBef>
            </a:pPr>
            <a:r>
              <a:rPr lang="en-US" sz="1600" dirty="0"/>
              <a:t>Experimental hardware for producing supersonic hydrogen gas jets provides capabilities for generating mono-energetic multi-MeV proton beams</a:t>
            </a:r>
          </a:p>
          <a:p>
            <a:pPr lvl="1">
              <a:lnSpc>
                <a:spcPct val="100000"/>
              </a:lnSpc>
            </a:pP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Ultrafast Electron Diffraction/Microscopy</a:t>
            </a:r>
            <a:br>
              <a:rPr lang="en-US" sz="1800" b="1" dirty="0"/>
            </a:b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</a:rPr>
              <a:t>Technique for characterizing materials that is complementary to x-ray sources</a:t>
            </a:r>
            <a:endParaRPr lang="en-US" sz="1600" b="1" i="1" dirty="0">
              <a:solidFill>
                <a:schemeClr val="accent1">
                  <a:lumMod val="75000"/>
                </a:schemeClr>
              </a:solidFill>
            </a:endParaRPr>
          </a:p>
          <a:p>
            <a:pPr lvl="2">
              <a:lnSpc>
                <a:spcPct val="100000"/>
              </a:lnSpc>
              <a:spcBef>
                <a:spcPts val="200"/>
              </a:spcBef>
            </a:pPr>
            <a:r>
              <a:rPr lang="en-US" sz="1600" dirty="0"/>
              <a:t>Developmental beam line and experimental station for diffraction and imaging </a:t>
            </a:r>
            <a:br>
              <a:rPr lang="en-US" sz="1600" dirty="0"/>
            </a:br>
            <a:r>
              <a:rPr lang="en-US" sz="1600" dirty="0"/>
              <a:t>studies with MeV-class electron beams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FB4B9A-D386-9E46-AE43-5563C6BC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69884" y="6337102"/>
            <a:ext cx="716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6D9922-87B3-6043-9531-5184EA303DC1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Picture 2" descr="C:\Users\igor\AppData\Local\Microsoft\Windows\Temporary Internet Files\Content.Outlook\2PPR990T\Future experiements_Slide3 (2).jpg">
            <a:extLst>
              <a:ext uri="{FF2B5EF4-FFF2-40B4-BE49-F238E27FC236}">
                <a16:creationId xmlns:a16="http://schemas.microsoft.com/office/drawing/2014/main" id="{9BF16FEC-FBE2-DD44-84C3-2A860F7DA0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6" r="24521" b="39543"/>
          <a:stretch/>
        </p:blipFill>
        <p:spPr bwMode="auto">
          <a:xfrm>
            <a:off x="6504356" y="-6684"/>
            <a:ext cx="5060810" cy="332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54549C-9E9D-6F46-B5C9-A176ABF4B7D9}"/>
              </a:ext>
            </a:extLst>
          </p:cNvPr>
          <p:cNvSpPr txBox="1"/>
          <p:nvPr/>
        </p:nvSpPr>
        <p:spPr>
          <a:xfrm>
            <a:off x="10135518" y="2057138"/>
            <a:ext cx="2056482" cy="20313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42B7F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High-brightness photocathode </a:t>
            </a:r>
            <a:r>
              <a:rPr lang="en-US" sz="1400" dirty="0" err="1"/>
              <a:t>linac</a:t>
            </a:r>
            <a:r>
              <a:rPr lang="en-US" sz="1400" dirty="0"/>
              <a:t>:  20-75 MeV</a:t>
            </a:r>
          </a:p>
          <a:p>
            <a:pPr marL="127000" indent="-127000">
              <a:buFont typeface="Arial" charset="0"/>
              <a:buChar char="•"/>
            </a:pPr>
            <a:r>
              <a:rPr lang="en-US" sz="1400" dirty="0"/>
              <a:t>Emittance: 1</a:t>
            </a:r>
            <a:r>
              <a:rPr lang="en-US" sz="1400" dirty="0">
                <a:latin typeface="Symbol" panose="05050102010706020507" pitchFamily="18" charset="2"/>
              </a:rPr>
              <a:t>m</a:t>
            </a:r>
            <a:r>
              <a:rPr lang="en-US" sz="1400" dirty="0"/>
              <a:t>m</a:t>
            </a:r>
          </a:p>
          <a:p>
            <a:pPr marL="127000" indent="-127000">
              <a:buFont typeface="Arial" charset="0"/>
              <a:buChar char="•"/>
            </a:pPr>
            <a:r>
              <a:rPr lang="en-US" sz="1400" dirty="0"/>
              <a:t>Energy spread: 0.1%</a:t>
            </a:r>
          </a:p>
          <a:p>
            <a:pPr marL="127000" indent="-127000">
              <a:buFont typeface="Arial" charset="0"/>
              <a:buChar char="•"/>
            </a:pPr>
            <a:r>
              <a:rPr lang="en-US" sz="1400" dirty="0"/>
              <a:t>Charge: ~1 </a:t>
            </a:r>
            <a:r>
              <a:rPr lang="en-US" sz="1400" dirty="0" err="1"/>
              <a:t>nC</a:t>
            </a:r>
            <a:endParaRPr lang="en-US" sz="1400" dirty="0"/>
          </a:p>
          <a:p>
            <a:pPr marL="127000" indent="-127000">
              <a:buFont typeface="Arial" charset="0"/>
              <a:buChar char="•"/>
            </a:pPr>
            <a:r>
              <a:rPr lang="en-US" sz="1400" dirty="0"/>
              <a:t>Single bunch: </a:t>
            </a:r>
            <a:br>
              <a:rPr lang="en-US" sz="1400" dirty="0"/>
            </a:br>
            <a:r>
              <a:rPr lang="en-US" sz="1400" dirty="0"/>
              <a:t>10 </a:t>
            </a:r>
            <a:r>
              <a:rPr lang="en-US" sz="1400" dirty="0" err="1"/>
              <a:t>ps</a:t>
            </a:r>
            <a:r>
              <a:rPr lang="en-US" sz="1400" dirty="0"/>
              <a:t> </a:t>
            </a:r>
            <a:r>
              <a:rPr lang="mr-IN" sz="1400" dirty="0"/>
              <a:t>–</a:t>
            </a:r>
            <a:r>
              <a:rPr lang="en-US" sz="1400" dirty="0"/>
              <a:t> 200 fs</a:t>
            </a:r>
          </a:p>
          <a:p>
            <a:pPr marL="127000" indent="-127000">
              <a:buFont typeface="Arial" charset="0"/>
              <a:buChar char="•"/>
            </a:pPr>
            <a:r>
              <a:rPr lang="en-US" sz="1400" dirty="0"/>
              <a:t>Multi-bunch trains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671482-DE99-484F-96D5-3CEE7427C5B2}"/>
              </a:ext>
            </a:extLst>
          </p:cNvPr>
          <p:cNvSpPr txBox="1"/>
          <p:nvPr/>
        </p:nvSpPr>
        <p:spPr>
          <a:xfrm>
            <a:off x="6003639" y="2087077"/>
            <a:ext cx="2126570" cy="20313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42B7F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CO</a:t>
            </a:r>
            <a:r>
              <a:rPr lang="en-US" sz="1400" baseline="-25000" dirty="0"/>
              <a:t>2</a:t>
            </a:r>
            <a:r>
              <a:rPr lang="en-US" sz="1400" dirty="0"/>
              <a:t> long-wave infrared (LWIR) laser system</a:t>
            </a:r>
          </a:p>
          <a:p>
            <a:pPr marL="127000" indent="-127000">
              <a:buFont typeface="Arial" charset="0"/>
              <a:buChar char="•"/>
            </a:pPr>
            <a:r>
              <a:rPr lang="en-US" sz="1400" dirty="0">
                <a:latin typeface="Symbol" panose="05050102010706020507" pitchFamily="18" charset="2"/>
              </a:rPr>
              <a:t>l </a:t>
            </a:r>
            <a:r>
              <a:rPr lang="en-US" sz="1400" dirty="0"/>
              <a:t>= 9.2 </a:t>
            </a:r>
            <a:r>
              <a:rPr lang="en-US" sz="1400" dirty="0">
                <a:latin typeface="Symbol" panose="05050102010706020507" pitchFamily="18" charset="2"/>
              </a:rPr>
              <a:t>m</a:t>
            </a:r>
            <a:r>
              <a:rPr lang="en-US" sz="1400" dirty="0"/>
              <a:t>m</a:t>
            </a:r>
          </a:p>
          <a:p>
            <a:pPr marL="127000" indent="-127000">
              <a:buFont typeface="Arial" charset="0"/>
              <a:buChar char="•"/>
            </a:pPr>
            <a:r>
              <a:rPr lang="en-US" sz="1400" dirty="0"/>
              <a:t>&gt;5 TW peak power </a:t>
            </a:r>
            <a:br>
              <a:rPr lang="en-US" sz="1400" dirty="0"/>
            </a:br>
            <a:r>
              <a:rPr lang="en-US" sz="1400" dirty="0"/>
              <a:t>(~2 TW to users)</a:t>
            </a:r>
          </a:p>
          <a:p>
            <a:pPr marL="127000" indent="-127000">
              <a:buFont typeface="Arial" charset="0"/>
              <a:buChar char="•"/>
            </a:pPr>
            <a:r>
              <a:rPr lang="en-US" sz="1400" dirty="0"/>
              <a:t>5-10 J @ 2.0ps width</a:t>
            </a:r>
          </a:p>
          <a:p>
            <a:pPr marL="127000" indent="-127000">
              <a:buFont typeface="Arial" charset="0"/>
              <a:buChar char="•"/>
            </a:pPr>
            <a:r>
              <a:rPr lang="en-US" sz="1400" dirty="0"/>
              <a:t>0.05 Hz repetition rate</a:t>
            </a:r>
            <a:br>
              <a:rPr lang="en-US" sz="1400" dirty="0"/>
            </a:br>
            <a:endParaRPr lang="en-US" sz="1400" dirty="0"/>
          </a:p>
          <a:p>
            <a:r>
              <a:rPr lang="en-US" sz="1400" dirty="0"/>
              <a:t>New near IR capabilities</a:t>
            </a:r>
          </a:p>
        </p:txBody>
      </p:sp>
    </p:spTree>
    <p:extLst>
      <p:ext uri="{BB962C8B-B14F-4D97-AF65-F5344CB8AC3E}">
        <p14:creationId xmlns:p14="http://schemas.microsoft.com/office/powerpoint/2010/main" val="2272630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581118"/>
              </p:ext>
            </p:extLst>
          </p:nvPr>
        </p:nvGraphicFramePr>
        <p:xfrm>
          <a:off x="595901" y="906450"/>
          <a:ext cx="11291298" cy="426559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2747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6632">
                  <a:extLst>
                    <a:ext uri="{9D8B030D-6E8A-4147-A177-3AD203B41FA5}">
                      <a16:colId xmlns:a16="http://schemas.microsoft.com/office/drawing/2014/main" val="3036326620"/>
                    </a:ext>
                  </a:extLst>
                </a:gridCol>
                <a:gridCol w="17528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070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401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Units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Typical Values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Comments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1400" dirty="0"/>
                        <a:t>Beam</a:t>
                      </a:r>
                      <a:r>
                        <a:rPr lang="en-US" sz="1400" baseline="0" dirty="0"/>
                        <a:t> Energy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50-65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Full range is ~15-75 MeV with highest beam quality at nominal values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283">
                <a:tc>
                  <a:txBody>
                    <a:bodyPr/>
                    <a:lstStyle/>
                    <a:p>
                      <a:r>
                        <a:rPr lang="en-US" sz="1400" dirty="0"/>
                        <a:t>Bunch Charge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nC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0.1-2.0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Bunch length &amp; emittance vary with charge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3072">
                <a:tc>
                  <a:txBody>
                    <a:bodyPr/>
                    <a:lstStyle/>
                    <a:p>
                      <a:r>
                        <a:rPr lang="en-US" sz="1400" dirty="0"/>
                        <a:t>Compression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Down to 100 fs (up to 1 kA peak current)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 magnetic bunch compressor available to compress bunch down to </a:t>
                      </a:r>
                      <a:br>
                        <a:rPr lang="en-US" sz="1400" i="1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</a:br>
                      <a:r>
                        <a:rPr lang="en-US" sz="1400" i="1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~100 fs. Beam quality is variable depending on charge and amount of compression required. </a:t>
                      </a:r>
                    </a:p>
                    <a:p>
                      <a:endParaRPr lang="en-US" sz="1400" i="1" baseline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en-US" sz="1400" i="1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NOTE:  Further compression options are being developed to provide bunch lengths down to the ~10 fs level</a:t>
                      </a:r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5638">
                <a:tc>
                  <a:txBody>
                    <a:bodyPr/>
                    <a:lstStyle/>
                    <a:p>
                      <a:r>
                        <a:rPr lang="en-US" sz="1400" dirty="0"/>
                        <a:t>Transverse size at IP (</a:t>
                      </a:r>
                      <a:r>
                        <a:rPr lang="en-US" sz="1400" dirty="0">
                          <a:latin typeface="Symbol" pitchFamily="2" charset="2"/>
                        </a:rPr>
                        <a:t>s</a:t>
                      </a:r>
                      <a:r>
                        <a:rPr lang="en-US" sz="1400" dirty="0">
                          <a:latin typeface="+mn-lt"/>
                        </a:rPr>
                        <a:t>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Symbol" pitchFamily="2" charset="2"/>
                        </a:rPr>
                        <a:t>m</a:t>
                      </a:r>
                      <a:r>
                        <a:rPr lang="en-US" sz="1400" dirty="0">
                          <a:latin typeface="+mn-lt"/>
                        </a:rPr>
                        <a:t>m</a:t>
                      </a:r>
                      <a:endParaRPr lang="en-US" sz="1400" dirty="0">
                        <a:latin typeface="Symbol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30 </a:t>
                      </a:r>
                      <a:r>
                        <a:rPr lang="mr-IN" sz="1400" dirty="0"/>
                        <a:t>–</a:t>
                      </a:r>
                      <a:r>
                        <a:rPr lang="en-US" sz="1400" dirty="0"/>
                        <a:t> 100 (dependent on IP position)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It is possible to achieve transverse sizes below 10 um with special permanent magnet optics.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016">
                <a:tc>
                  <a:txBody>
                    <a:bodyPr/>
                    <a:lstStyle/>
                    <a:p>
                      <a:r>
                        <a:rPr lang="en-US" sz="1400" dirty="0"/>
                        <a:t>Normalized Emittance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Symbol" pitchFamily="2" charset="2"/>
                        </a:rPr>
                        <a:t>m</a:t>
                      </a:r>
                      <a:r>
                        <a:rPr lang="en-US" sz="1400" dirty="0">
                          <a:latin typeface="+mn-lt"/>
                        </a:rPr>
                        <a:t>m</a:t>
                      </a:r>
                      <a:endParaRPr lang="en-US" sz="1400" dirty="0">
                        <a:latin typeface="Symbol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 (at 0.3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nC</a:t>
                      </a:r>
                      <a:r>
                        <a:rPr lang="en-US" sz="1400" baseline="0" dirty="0"/>
                        <a:t>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Variable</a:t>
                      </a:r>
                      <a:r>
                        <a:rPr lang="en-US" sz="1400" i="1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with bunch charge</a:t>
                      </a:r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4016">
                <a:tc>
                  <a:txBody>
                    <a:bodyPr/>
                    <a:lstStyle/>
                    <a:p>
                      <a:r>
                        <a:rPr lang="en-US" sz="1400" dirty="0"/>
                        <a:t>Rep.</a:t>
                      </a:r>
                      <a:r>
                        <a:rPr lang="en-US" sz="1400" baseline="0" dirty="0"/>
                        <a:t> Rate (Hz)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 Hz also available if needed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0027">
                <a:tc>
                  <a:txBody>
                    <a:bodyPr/>
                    <a:lstStyle/>
                    <a:p>
                      <a:r>
                        <a:rPr lang="en-US" sz="1400" dirty="0"/>
                        <a:t>Trains</a:t>
                      </a:r>
                      <a:r>
                        <a:rPr lang="en-US" sz="1400" baseline="0" dirty="0"/>
                        <a:t> mode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Single bunch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Multi-bunch mode available. Trains of 24 or 48 ns spaced bunches.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994698" y="344579"/>
            <a:ext cx="45015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Electron Beam Parameters</a:t>
            </a:r>
          </a:p>
        </p:txBody>
      </p:sp>
    </p:spTree>
    <p:extLst>
      <p:ext uri="{BB962C8B-B14F-4D97-AF65-F5344CB8AC3E}">
        <p14:creationId xmlns:p14="http://schemas.microsoft.com/office/powerpoint/2010/main" val="1198416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4744263"/>
              </p:ext>
            </p:extLst>
          </p:nvPr>
        </p:nvGraphicFramePr>
        <p:xfrm>
          <a:off x="205485" y="446221"/>
          <a:ext cx="11902053" cy="62484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259344">
                  <a:extLst>
                    <a:ext uri="{9D8B030D-6E8A-4147-A177-3AD203B41FA5}">
                      <a16:colId xmlns:a16="http://schemas.microsoft.com/office/drawing/2014/main" val="3397490667"/>
                    </a:ext>
                  </a:extLst>
                </a:gridCol>
                <a:gridCol w="15931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5381">
                  <a:extLst>
                    <a:ext uri="{9D8B030D-6E8A-4147-A177-3AD203B41FA5}">
                      <a16:colId xmlns:a16="http://schemas.microsoft.com/office/drawing/2014/main" val="1543851066"/>
                    </a:ext>
                  </a:extLst>
                </a:gridCol>
                <a:gridCol w="14447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994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Configuration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Units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Typical Values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Comments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b="1" dirty="0"/>
                        <a:t>CO</a:t>
                      </a:r>
                      <a:r>
                        <a:rPr lang="en-US" sz="1400" b="1" baseline="-25000" dirty="0"/>
                        <a:t>2</a:t>
                      </a:r>
                      <a:r>
                        <a:rPr lang="en-US" sz="1400" b="1" dirty="0"/>
                        <a:t> Regenerative Amplifier Beam</a:t>
                      </a: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Wavelength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Symbol" pitchFamily="2" charset="2"/>
                        </a:rPr>
                        <a:t>m</a:t>
                      </a:r>
                      <a:r>
                        <a:rPr lang="en-US" sz="1400" dirty="0">
                          <a:latin typeface="+mn-lt"/>
                        </a:rPr>
                        <a:t>m</a:t>
                      </a:r>
                      <a:endParaRPr lang="en-US" sz="1400" dirty="0">
                        <a:latin typeface="Symbol" pitchFamily="2" charset="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9.2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Wavelength determined by mixed isotope gain media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Peak Power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GW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~3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0595822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Pulse Mode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---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Single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Pulse Length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ps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Pulse Energy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mJ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</a:t>
                      </a:r>
                      <a:r>
                        <a:rPr lang="en-US" sz="1400" baseline="30000" dirty="0"/>
                        <a:t>2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---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~1.5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Repetition</a:t>
                      </a:r>
                      <a:r>
                        <a:rPr lang="en-US" sz="1400" baseline="0" dirty="0"/>
                        <a:t> Rate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Hz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 Hz also available if needed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Polarization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---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Linear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Circular polarization available at slightly reduced power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605697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b="1" dirty="0"/>
                        <a:t>CO</a:t>
                      </a:r>
                      <a:r>
                        <a:rPr lang="en-US" sz="1400" b="1" baseline="-25000" dirty="0"/>
                        <a:t>2</a:t>
                      </a:r>
                      <a:r>
                        <a:rPr lang="en-US" sz="1400" b="1" baseline="0" dirty="0"/>
                        <a:t> CPA Beam</a:t>
                      </a: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Wavelength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Symbol" pitchFamily="2" charset="2"/>
                        </a:rPr>
                        <a:t>m</a:t>
                      </a:r>
                      <a:r>
                        <a:rPr lang="en-US" sz="1400" dirty="0">
                          <a:latin typeface="+mn-lt"/>
                        </a:rPr>
                        <a:t>m</a:t>
                      </a:r>
                      <a:endParaRPr lang="en-US" sz="1400" dirty="0">
                        <a:latin typeface="Symbol" pitchFamily="2" charset="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9.2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Wavelength determined by mixed isotope gain media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b="0" i="1" baseline="0" dirty="0"/>
                        <a:t>Note that delivery of full power pulses to the Experimental Hall is presently limited to Beamline #1 only.</a:t>
                      </a: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Peak Power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TW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~5 TW operation is planned within the next year (requires further in-vacuum transport upgrade).  A 3-year development effort to achieve &gt;10 TW and deliver to users is in progress.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81461071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Pulse Mode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---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Single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22516430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Pulse Length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ps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95572281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Pulse Energy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J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~5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Maximum pulse energies of &gt;10 J will become available within the next year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69224679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</a:t>
                      </a:r>
                      <a:r>
                        <a:rPr lang="en-US" sz="1400" baseline="30000" dirty="0"/>
                        <a:t>2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---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~2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89583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Repetition</a:t>
                      </a:r>
                      <a:r>
                        <a:rPr lang="en-US" sz="1400" baseline="0" dirty="0"/>
                        <a:t> Rate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Hz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59456654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Polarization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Linear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Adjustable linear polarization along with circular polarization can be provided upon request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3415216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994698" y="-7709"/>
            <a:ext cx="3815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</a:t>
            </a:r>
            <a:r>
              <a:rPr lang="en-US" sz="2800" baseline="-25000" dirty="0"/>
              <a:t>2</a:t>
            </a:r>
            <a:r>
              <a:rPr lang="en-US" sz="2800" dirty="0"/>
              <a:t> Laser Parameters</a:t>
            </a:r>
          </a:p>
        </p:txBody>
      </p:sp>
    </p:spTree>
    <p:extLst>
      <p:ext uri="{BB962C8B-B14F-4D97-AF65-F5344CB8AC3E}">
        <p14:creationId xmlns:p14="http://schemas.microsoft.com/office/powerpoint/2010/main" val="2992904608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266DDCAB-691B-E744-8E0A-81E3F32991FB}" vid="{F88E3977-3FFC-6D4C-A9CE-9E1E9B76A95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</Template>
  <TotalTime>3080</TotalTime>
  <Words>3655</Words>
  <Application>Microsoft Macintosh PowerPoint</Application>
  <PresentationFormat>Widescreen</PresentationFormat>
  <Paragraphs>606</Paragraphs>
  <Slides>36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Arial</vt:lpstr>
      <vt:lpstr>Calibri</vt:lpstr>
      <vt:lpstr>Calibri Light</vt:lpstr>
      <vt:lpstr>Helvetica Neue</vt:lpstr>
      <vt:lpstr>Symbol</vt:lpstr>
      <vt:lpstr>Times New Roman</vt:lpstr>
      <vt:lpstr>Wingdings</vt:lpstr>
      <vt:lpstr>Wingdings 3</vt:lpstr>
      <vt:lpstr>BNL</vt:lpstr>
      <vt:lpstr>Office Theme</vt:lpstr>
      <vt:lpstr>ATF Status and Plans</vt:lpstr>
      <vt:lpstr>Welcome</vt:lpstr>
      <vt:lpstr>A Special Thanks...</vt:lpstr>
      <vt:lpstr>Approach to this Users Meeting</vt:lpstr>
      <vt:lpstr>ATF Introduction</vt:lpstr>
      <vt:lpstr>The ATF</vt:lpstr>
      <vt:lpstr>The ATF User Program</vt:lpstr>
      <vt:lpstr>PowerPoint Presentation</vt:lpstr>
      <vt:lpstr>PowerPoint Presentation</vt:lpstr>
      <vt:lpstr>PowerPoint Presentation</vt:lpstr>
      <vt:lpstr>ATF FY21 Status Report</vt:lpstr>
      <vt:lpstr>Availability</vt:lpstr>
      <vt:lpstr>FY21 Hours Summary</vt:lpstr>
      <vt:lpstr>General Updates</vt:lpstr>
      <vt:lpstr>Some Recent ATF Updates</vt:lpstr>
      <vt:lpstr>Some ATF Operational Metrics</vt:lpstr>
      <vt:lpstr>Major Facility Development Thrusts</vt:lpstr>
      <vt:lpstr>ATF’s LWIR Laser Research Program</vt:lpstr>
      <vt:lpstr>ATF Laser Research Thrusts</vt:lpstr>
      <vt:lpstr>ATF Research &amp; Upgrades</vt:lpstr>
      <vt:lpstr>ATF Down Period Activities</vt:lpstr>
      <vt:lpstr>Key Personnel Transitions  Andrew Simmonds</vt:lpstr>
      <vt:lpstr>PowerPoint Presentation</vt:lpstr>
      <vt:lpstr>Setting Priorities</vt:lpstr>
      <vt:lpstr>Setting Priorities</vt:lpstr>
      <vt:lpstr>ATF Priorities </vt:lpstr>
      <vt:lpstr>ATF Priorities (cont’d)</vt:lpstr>
      <vt:lpstr>2018 Accelerator Safety Order Review</vt:lpstr>
      <vt:lpstr>User Impacts</vt:lpstr>
      <vt:lpstr>Conclusion</vt:lpstr>
      <vt:lpstr>Conclusion</vt:lpstr>
      <vt:lpstr>Backup Slides</vt:lpstr>
      <vt:lpstr>PowerPoint Presentation</vt:lpstr>
      <vt:lpstr>PowerPoint Presentation</vt:lpstr>
      <vt:lpstr>Electron Beam Formation via Ionization Injection  Seeding Next Generation Accelerator R&amp;D</vt:lpstr>
      <vt:lpstr>Development of wavelength conversion techniques for generation of coherent radiation at the XUV to LWIR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>Palmer, Mark</dc:creator>
  <cp:keywords/>
  <dc:description/>
  <cp:lastModifiedBy>Palmer, Mark</cp:lastModifiedBy>
  <cp:revision>3</cp:revision>
  <cp:lastPrinted>2021-09-21T14:22:52Z</cp:lastPrinted>
  <dcterms:created xsi:type="dcterms:W3CDTF">2021-09-14T12:50:49Z</dcterms:created>
  <dcterms:modified xsi:type="dcterms:W3CDTF">2022-01-18T16:25:57Z</dcterms:modified>
  <cp:category/>
</cp:coreProperties>
</file>