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60" r:id="rId4"/>
    <p:sldId id="307" r:id="rId5"/>
    <p:sldId id="306" r:id="rId6"/>
    <p:sldId id="313" r:id="rId7"/>
    <p:sldId id="305" r:id="rId8"/>
    <p:sldId id="310" r:id="rId9"/>
    <p:sldId id="308" r:id="rId10"/>
    <p:sldId id="304" r:id="rId11"/>
    <p:sldId id="311" r:id="rId12"/>
    <p:sldId id="312" r:id="rId13"/>
    <p:sldId id="309" r:id="rId14"/>
    <p:sldId id="259" r:id="rId15"/>
    <p:sldId id="285" r:id="rId16"/>
    <p:sldId id="303" r:id="rId17"/>
    <p:sldId id="272" r:id="rId18"/>
    <p:sldId id="2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00"/>
    <a:srgbClr val="0070C0"/>
    <a:srgbClr val="0000FF"/>
    <a:srgbClr val="FFFFFF"/>
    <a:srgbClr val="66FF33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87723" autoAdjust="0"/>
  </p:normalViewPr>
  <p:slideViewPr>
    <p:cSldViewPr snapToGrid="0" snapToObjects="1">
      <p:cViewPr varScale="1">
        <p:scale>
          <a:sx n="110" d="100"/>
          <a:sy n="110" d="100"/>
        </p:scale>
        <p:origin x="126" y="3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2022-01-18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Very special instrument</a:t>
            </a:r>
          </a:p>
          <a:p>
            <a:r>
              <a:rPr lang="en-US" dirty="0"/>
              <a:t>Novel methods of particle accel.</a:t>
            </a:r>
          </a:p>
          <a:p>
            <a:r>
              <a:rPr lang="en-US" dirty="0"/>
              <a:t>All the important things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10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Accelerators &amp; ultrafast lasers</a:t>
            </a:r>
          </a:p>
          <a:p>
            <a:r>
              <a:rPr lang="en-US" dirty="0"/>
              <a:t>How lasers</a:t>
            </a:r>
          </a:p>
          <a:p>
            <a:r>
              <a:rPr lang="en-US" dirty="0"/>
              <a:t>Unique features</a:t>
            </a:r>
          </a:p>
          <a:p>
            <a:r>
              <a:rPr lang="en-US" dirty="0"/>
              <a:t>Techniques</a:t>
            </a:r>
          </a:p>
          <a:p>
            <a:r>
              <a:rPr lang="en-US" dirty="0"/>
              <a:t>Overview of history</a:t>
            </a:r>
          </a:p>
          <a:p>
            <a:r>
              <a:rPr lang="en-US" dirty="0"/>
              <a:t>Plans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91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 and complex machines</a:t>
            </a:r>
          </a:p>
          <a:p>
            <a:r>
              <a:rPr lang="en-US" dirty="0"/>
              <a:t>Applications in</a:t>
            </a:r>
          </a:p>
          <a:p>
            <a:r>
              <a:rPr lang="en-US" dirty="0"/>
              <a:t>Two bunches of e-</a:t>
            </a:r>
          </a:p>
          <a:p>
            <a:r>
              <a:rPr lang="en-US" dirty="0"/>
              <a:t>Polygon pattern</a:t>
            </a:r>
          </a:p>
          <a:p>
            <a:r>
              <a:rPr lang="en-US" dirty="0"/>
              <a:t>Nuclear reaction</a:t>
            </a:r>
          </a:p>
          <a:p>
            <a:r>
              <a:rPr lang="en-US" dirty="0"/>
              <a:t>Combination e-</a:t>
            </a:r>
            <a:r>
              <a:rPr lang="en-US" dirty="0" err="1"/>
              <a:t>hv</a:t>
            </a:r>
            <a:endParaRPr lang="en-US" dirty="0"/>
          </a:p>
          <a:p>
            <a:r>
              <a:rPr lang="en-US" dirty="0"/>
              <a:t>--- 3 ---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27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Basic idea</a:t>
            </a:r>
          </a:p>
          <a:p>
            <a:r>
              <a:rPr lang="en-US" dirty="0"/>
              <a:t>eV</a:t>
            </a:r>
          </a:p>
          <a:p>
            <a:r>
              <a:rPr lang="en-US" dirty="0"/>
              <a:t>Van de Graaf</a:t>
            </a:r>
          </a:p>
          <a:p>
            <a:r>
              <a:rPr lang="en-US" dirty="0"/>
              <a:t>Outlet in the basement</a:t>
            </a:r>
          </a:p>
          <a:p>
            <a:r>
              <a:rPr lang="en-US" dirty="0"/>
              <a:t>Many millions of volts</a:t>
            </a:r>
          </a:p>
          <a:p>
            <a:r>
              <a:rPr lang="en-US" dirty="0"/>
              <a:t>--- 5 ---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80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Limited by voltage</a:t>
            </a:r>
          </a:p>
          <a:p>
            <a:r>
              <a:rPr lang="en-US" dirty="0"/>
              <a:t>Alternating current</a:t>
            </a:r>
          </a:p>
          <a:p>
            <a:r>
              <a:rPr lang="en-US" dirty="0"/>
              <a:t>Always see accelerating field</a:t>
            </a:r>
          </a:p>
          <a:p>
            <a:r>
              <a:rPr lang="en-US" dirty="0"/>
              <a:t>Short but intense bunches</a:t>
            </a:r>
          </a:p>
          <a:p>
            <a:r>
              <a:rPr lang="en-US" dirty="0"/>
              <a:t>Most modern accelerators</a:t>
            </a:r>
          </a:p>
          <a:p>
            <a:r>
              <a:rPr lang="en-US" dirty="0"/>
              <a:t>--- 6 ---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08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but tend to be large</a:t>
            </a:r>
          </a:p>
          <a:p>
            <a:r>
              <a:rPr lang="en-US" dirty="0"/>
              <a:t>Accelerating structure</a:t>
            </a:r>
          </a:p>
          <a:p>
            <a:r>
              <a:rPr lang="en-US" dirty="0"/>
              <a:t>2 miles</a:t>
            </a:r>
          </a:p>
          <a:p>
            <a:r>
              <a:rPr lang="en-US" dirty="0"/>
              <a:t>1000 times smaller</a:t>
            </a:r>
          </a:p>
          <a:p>
            <a:r>
              <a:rPr lang="en-US" dirty="0"/>
              <a:t>Can afford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60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what is laser</a:t>
            </a:r>
          </a:p>
          <a:p>
            <a:r>
              <a:rPr lang="en-US" dirty="0"/>
              <a:t>Specially prepared</a:t>
            </a:r>
          </a:p>
          <a:p>
            <a:r>
              <a:rPr lang="en-US" dirty="0"/>
              <a:t>Stores some energy</a:t>
            </a:r>
          </a:p>
          <a:p>
            <a:r>
              <a:rPr lang="en-US" dirty="0"/>
              <a:t>Laser beam</a:t>
            </a:r>
          </a:p>
          <a:p>
            <a:r>
              <a:rPr lang="en-US" dirty="0"/>
              <a:t>Scientific way</a:t>
            </a:r>
          </a:p>
          <a:p>
            <a:r>
              <a:rPr lang="en-US" dirty="0"/>
              <a:t>Exhibit interference</a:t>
            </a:r>
          </a:p>
          <a:p>
            <a:r>
              <a:rPr lang="en-US" dirty="0"/>
              <a:t>Close to parameters</a:t>
            </a:r>
          </a:p>
          <a:p>
            <a:r>
              <a:rPr lang="en-US" dirty="0"/>
              <a:t>--- 9 ---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6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ps lasted… would last…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15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ieeexplore.ieee.org/document/9572386" TargetMode="External"/><Relationship Id="rId3" Type="http://schemas.openxmlformats.org/officeDocument/2006/relationships/hyperlink" Target="https://doi.org/10.1364/OL.423800" TargetMode="External"/><Relationship Id="rId7" Type="http://schemas.openxmlformats.org/officeDocument/2006/relationships/hyperlink" Target="https://doi.org/10.18429/JACoW-IPAC2021-THPAB062" TargetMode="External"/><Relationship Id="rId2" Type="http://schemas.openxmlformats.org/officeDocument/2006/relationships/hyperlink" Target="https://doi.org/10.1364/OE.434238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doi.org/10.1051/epjconf/202125511007" TargetMode="External"/><Relationship Id="rId5" Type="http://schemas.openxmlformats.org/officeDocument/2006/relationships/hyperlink" Target="https://doi.org/10.1051/epjconf/202125511010" TargetMode="External"/><Relationship Id="rId10" Type="http://schemas.openxmlformats.org/officeDocument/2006/relationships/hyperlink" Target="https://github.com/polyanskiy/co2amp" TargetMode="External"/><Relationship Id="rId4" Type="http://schemas.openxmlformats.org/officeDocument/2006/relationships/hyperlink" Target="https://doi.org/10.3390/photonics8040101" TargetMode="External"/><Relationship Id="rId9" Type="http://schemas.openxmlformats.org/officeDocument/2006/relationships/hyperlink" Target="https://doi.org/10.1364/MICS.2020.MF2C.1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3.jp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053" y="1709697"/>
            <a:ext cx="11409947" cy="194746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/>
                </a:solidFill>
              </a:rPr>
              <a:t>AE-101</a:t>
            </a:r>
            <a:br>
              <a:rPr lang="en-US" dirty="0"/>
            </a:br>
            <a:r>
              <a:rPr lang="en-US" dirty="0"/>
              <a:t>Optical Materials for Ultrahigh-Power​ Long-Wave Infrared Lasers</a:t>
            </a:r>
            <a:br>
              <a:rPr lang="en-US" dirty="0"/>
            </a:br>
            <a:r>
              <a:rPr lang="en-US" b="0" dirty="0"/>
              <a:t>(status report)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2022-01-18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5143425"/>
            <a:ext cx="10334625" cy="587617"/>
          </a:xfrm>
        </p:spPr>
        <p:txBody>
          <a:bodyPr/>
          <a:lstStyle/>
          <a:p>
            <a:r>
              <a:rPr lang="en-US" dirty="0"/>
              <a:t>Misha Polyanskiy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A265FF-CD9D-480A-9813-0789404F17F2}"/>
              </a:ext>
            </a:extLst>
          </p:cNvPr>
          <p:cNvSpPr txBox="1">
            <a:spLocks/>
          </p:cNvSpPr>
          <p:nvPr/>
        </p:nvSpPr>
        <p:spPr>
          <a:xfrm>
            <a:off x="874983" y="425278"/>
            <a:ext cx="8951495" cy="6145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Results 2020-2021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F256C2-D893-44C7-B14A-4914FB682ECC}"/>
              </a:ext>
            </a:extLst>
          </p:cNvPr>
          <p:cNvSpPr txBox="1"/>
          <p:nvPr/>
        </p:nvSpPr>
        <p:spPr>
          <a:xfrm>
            <a:off x="347662" y="843772"/>
            <a:ext cx="11844338" cy="600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BNL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Deployed and o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ptimized set-up and data analysis procedures.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Measured n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(air) for a picosecond LWIR pulse.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Measured n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several materials including NaCl,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KCl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BaF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KBr and ZnS.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Demonstrated bulk-material post-compression at sub-TW level in a combination of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KCl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BaF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Studied nonlinear absorption in several materials.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Acquired samples with optimized geometry for continuation of the systematic study.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UCF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Measured nonlinear refractive indices of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ZnSe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(monocrystals and ceramics),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GaP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ZGP, and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GaSe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crystals at 2.35 μm.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Investigated multiphoton and free-carrier absorption in the same materials using the 2.35 μm pulse with a fixed peak power but varying pulse durations (i.e., 31 fs, 62 fs, and 120 fs).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434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8512D73-6BE9-45F3-A68F-2BA7E679C412}"/>
              </a:ext>
            </a:extLst>
          </p:cNvPr>
          <p:cNvSpPr txBox="1">
            <a:spLocks/>
          </p:cNvSpPr>
          <p:nvPr/>
        </p:nvSpPr>
        <p:spPr>
          <a:xfrm>
            <a:off x="874983" y="425278"/>
            <a:ext cx="8951495" cy="6145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Plans for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154875-5870-43E9-AEFF-82BD88711DFA}"/>
              </a:ext>
            </a:extLst>
          </p:cNvPr>
          <p:cNvSpPr txBox="1"/>
          <p:nvPr/>
        </p:nvSpPr>
        <p:spPr>
          <a:xfrm>
            <a:off x="460829" y="1385294"/>
            <a:ext cx="11270342" cy="4881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-"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Continued experimental and theoretical study of nonlinear refraction and absorption of MWIR and LWIR materials.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-"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Design and proof-of-principle demonstration of elements of a 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full-scale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post-compressor setup for compressing a multi-terawatt 2-picosecond LWIR laser pulse to sub-picosecond duration.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-"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Study of the dependence of self-focusing and self-phase-modulation effects on the grain structure of polycrystalline materials, such as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ZnSe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ZnS, from the viewpoint of the cascaded χ</a:t>
            </a:r>
            <a:r>
              <a:rPr lang="en-US" sz="24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+χ</a:t>
            </a:r>
            <a:r>
              <a:rPr lang="en-US" sz="24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→χ</a:t>
            </a:r>
            <a:r>
              <a:rPr lang="en-US" sz="24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effect. 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-"/>
            </a:pPr>
            <a:r>
              <a:rPr lang="en-US" sz="2400" dirty="0">
                <a:solidFill>
                  <a:schemeClr val="bg2">
                    <a:lumMod val="6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[Systematic study of the optical damage mechanisms and damage thresholds for materials generally used to reflect, transmit and manipulate the phase of radiation at LWIR wavelengths]</a:t>
            </a:r>
            <a:endParaRPr lang="en-US" sz="2400" dirty="0">
              <a:solidFill>
                <a:schemeClr val="bg2">
                  <a:lumMod val="6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283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812E2D4-136E-446C-966E-3D43C9F23059}"/>
              </a:ext>
            </a:extLst>
          </p:cNvPr>
          <p:cNvSpPr txBox="1">
            <a:spLocks/>
          </p:cNvSpPr>
          <p:nvPr/>
        </p:nvSpPr>
        <p:spPr>
          <a:xfrm>
            <a:off x="874983" y="425278"/>
            <a:ext cx="8951495" cy="6145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/>
              </a:rPr>
              <a:t>Products delivered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503BB6-4E5E-4B4B-8D73-8006A6A36D35}"/>
              </a:ext>
            </a:extLst>
          </p:cNvPr>
          <p:cNvSpPr txBox="1"/>
          <p:nvPr/>
        </p:nvSpPr>
        <p:spPr>
          <a:xfrm>
            <a:off x="474617" y="1039865"/>
            <a:ext cx="11242766" cy="5614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Journals papers</a:t>
            </a:r>
            <a:endParaRPr lang="en-US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M. N. Polyanskiy, I. V. Pogorelsky, M. Babzien, R. Kupfer, K. L. Vodopyanov, M. A. Palmer , "Post-compression of long-wave infrared 2 picosecond sub-terawatt pulses in bulk materials", Opt. Express 29, 31714-31725, </a:t>
            </a:r>
            <a:r>
              <a:rPr lang="en-US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2021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https://doi.org/10.1364/OE.434238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M. N. Polyanskiy, M. Babzien, I. V. Pogorelsky, R. Kupfer, K. L. Vodopyanov, M. A. Palmer, "Single-shot measurement of the nonlinear refractive index of air at 9.2 µm with a picosecond terawatt CO2 laser", Opt. Lett. 46, 2067, </a:t>
            </a:r>
            <a:r>
              <a:rPr lang="en-US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2021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https://doi.org/10.1364/OL.423800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M. N. Polyanskiy, I. V. Pogorelsky, M. Babzien, R. Kupfer, N.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Vafaei-Najafabad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M. A. Palmer, "High-peak-power long-wave infrared lasers with CO2 amplifiers", Photonics 8, 101, </a:t>
            </a:r>
            <a:r>
              <a:rPr lang="en-US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2021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https://doi.org/10.3390/photonics8040101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lang="en-US" sz="14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Conferences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M. Polyanskiy, I. Pogorelsky, M. Babzien, R. Kupfer, M. Palmer (poster presented by I. Pogorelsky), "Ultrashort-pulse, terawatt, long-wave infrared lasers based on high-pressure CO2 amplifiers", EOS Annual Meeting (EOSAM), Rome (Italy), September 13-17 </a:t>
            </a:r>
            <a:r>
              <a:rPr lang="en-US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2021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5"/>
              </a:rPr>
              <a:t>https://doi.org/10.1051/epjconf/202125511010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I. V. Pogorelsky, M. N. Polyanskiy, M. Babzien, M. A. Palmer, "Post-compression of 9.2-</a:t>
            </a:r>
            <a:r>
              <a:rPr lang="el-GR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μ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 terawatt laser pulses to femtoseconds", EOS Annual Meeting (EOSAM), Rome (Italy), September 13-17 </a:t>
            </a:r>
            <a:r>
              <a:rPr lang="en-US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2021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6"/>
              </a:rPr>
              <a:t>https://doi.org/10.1051/epjconf/202125511007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I. Pogorelsky, M. Polyanskiy, M. Babzien, M. Palmer, “Long-wave IR terawatt laser pulse compression to sub-picoseconds”, 12th International Particle Accelerator Conference, Campinas, SP, Brazil (virtual), 24–28 May </a:t>
            </a:r>
            <a:r>
              <a:rPr lang="en-US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2021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7"/>
              </a:rPr>
              <a:t>https://doi.org/10.18429/JACoW-IPAC2021-THPAB062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Kawamori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P.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Schunemann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and K. Vodopyanov, “High-order mid-IR multiphoton absorption and nonlinear refraction in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GaP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ZnSe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GaSe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and ZGP crystals”. CLEO’21 (virtual), 09–14 May </a:t>
            </a:r>
            <a:r>
              <a:rPr lang="en-US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2021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8"/>
              </a:rPr>
              <a:t>https://ieeexplore.ieee.org/document/9572386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I. Pogorelsky, M. Polyanskiy, M. Babzien, and M. Palmer, “Experiment on long-wave IR terawatt laser pulse compression to sub-picoseconds”. Mid-Infrared Coherent Sources 2020, Washington, DC United States (virtual), 16–20 November </a:t>
            </a:r>
            <a:r>
              <a:rPr lang="en-US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2020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9"/>
              </a:rPr>
              <a:t>https://doi.org/10.1364/MICS.2020.MF2C.1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Other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All-new version of </a:t>
            </a:r>
            <a:r>
              <a:rPr lang="en-US" sz="1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co2amp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code “co2amp 2020” with advanced support fo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 nonlinear effects in materials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0"/>
              </a:rPr>
              <a:t>https://github.com/polyanskiy/co2amp</a:t>
            </a:r>
            <a:endParaRPr lang="en-US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325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3362FA-B5FF-4F2B-A03B-D5B6A1E1F7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Information for</a:t>
            </a:r>
            <a:br>
              <a:rPr lang="en-US" dirty="0"/>
            </a:br>
            <a:r>
              <a:rPr lang="en-US" dirty="0"/>
              <a:t>Program Advisory Committee</a:t>
            </a:r>
          </a:p>
        </p:txBody>
      </p:sp>
    </p:spTree>
    <p:extLst>
      <p:ext uri="{BB962C8B-B14F-4D97-AF65-F5344CB8AC3E}">
        <p14:creationId xmlns:p14="http://schemas.microsoft.com/office/powerpoint/2010/main" val="300985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BE3C924-8398-4BC0-A78E-09DADFEEA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209714"/>
              </p:ext>
            </p:extLst>
          </p:nvPr>
        </p:nvGraphicFramePr>
        <p:xfrm>
          <a:off x="595901" y="1655389"/>
          <a:ext cx="11222513" cy="4265590"/>
        </p:xfrm>
        <a:graphic>
          <a:graphicData uri="http://schemas.openxmlformats.org/drawingml/2006/table">
            <a:tbl>
              <a:tblPr firstRow="1" bandRow="1"/>
              <a:tblGrid>
                <a:gridCol w="1910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605">
                  <a:extLst>
                    <a:ext uri="{9D8B030D-6E8A-4147-A177-3AD203B41FA5}">
                      <a16:colId xmlns:a16="http://schemas.microsoft.com/office/drawing/2014/main" val="3036326620"/>
                    </a:ext>
                  </a:extLst>
                </a:gridCol>
                <a:gridCol w="1472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66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7318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2940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Parameter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Units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Typical Values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Comments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Requested Values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/>
                        <a:t>Beam</a:t>
                      </a:r>
                      <a:r>
                        <a:rPr lang="en-US" sz="1400" baseline="0"/>
                        <a:t> Energy</a:t>
                      </a:r>
                      <a:endParaRPr lang="en-US" sz="14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MeV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50-65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Full range is ~15-75 MeV with highest beam quality at nominal values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2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/>
                        <a:t>Bunch Charge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err="1"/>
                        <a:t>nC</a:t>
                      </a:r>
                      <a:endParaRPr lang="en-US" sz="14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0.1-2.0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Bunch length &amp; emittance vary with charge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30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/>
                        <a:t>Compression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fs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Down to 100 fs (up to 1 kA peak current)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i="1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 magnetic bunch compressor available to compress bunch down to </a:t>
                      </a:r>
                      <a:br>
                        <a:rPr lang="en-US" sz="1400" i="1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</a:br>
                      <a:r>
                        <a:rPr lang="en-US" sz="1400" i="1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~100 fs. Beam quality is variable depending on charge and amount of compression required. </a:t>
                      </a:r>
                    </a:p>
                    <a:p>
                      <a:endParaRPr lang="en-US" sz="1400" i="1" baseline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1400" i="1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NOTE:  Further compression options are being developed to provide bunch lengths down to the ~10 fs level</a:t>
                      </a:r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/>
                        <a:t>Transverse size at IP (</a:t>
                      </a:r>
                      <a:r>
                        <a:rPr lang="en-US" sz="1400">
                          <a:latin typeface="Symbol" pitchFamily="2" charset="2"/>
                        </a:rPr>
                        <a:t>s</a:t>
                      </a:r>
                      <a:r>
                        <a:rPr lang="en-US" sz="1400">
                          <a:latin typeface="+mn-lt"/>
                        </a:rPr>
                        <a:t>)</a:t>
                      </a:r>
                      <a:endParaRPr lang="en-US" sz="14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Symbol" pitchFamily="2" charset="2"/>
                        </a:rPr>
                        <a:t>m</a:t>
                      </a:r>
                      <a:r>
                        <a:rPr lang="en-US" sz="1400">
                          <a:latin typeface="+mn-lt"/>
                        </a:rPr>
                        <a:t>m</a:t>
                      </a:r>
                      <a:endParaRPr lang="en-US" sz="1400">
                        <a:latin typeface="Symbol" pitchFamily="2" charset="2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30 </a:t>
                      </a:r>
                      <a:r>
                        <a:rPr lang="mr-IN" sz="1400"/>
                        <a:t>–</a:t>
                      </a:r>
                      <a:r>
                        <a:rPr lang="en-US" sz="1400"/>
                        <a:t> 100 (dependent on IP position)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It is possible to achieve transverse sizes below 10 um with special permanent magnet optics.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0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/>
                        <a:t>Normalized Emittance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Symbol" pitchFamily="2" charset="2"/>
                        </a:rPr>
                        <a:t>m</a:t>
                      </a:r>
                      <a:r>
                        <a:rPr lang="en-US" sz="1400">
                          <a:latin typeface="+mn-lt"/>
                        </a:rPr>
                        <a:t>m</a:t>
                      </a:r>
                      <a:endParaRPr lang="en-US" sz="1400">
                        <a:latin typeface="Symbol" pitchFamily="2" charset="2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1 (at 0.3</a:t>
                      </a:r>
                      <a:r>
                        <a:rPr lang="en-US" sz="1400" baseline="0"/>
                        <a:t> </a:t>
                      </a:r>
                      <a:r>
                        <a:rPr lang="en-US" sz="1400" baseline="0" err="1"/>
                        <a:t>nC</a:t>
                      </a:r>
                      <a:r>
                        <a:rPr lang="en-US" sz="1400" baseline="0"/>
                        <a:t>)</a:t>
                      </a:r>
                      <a:endParaRPr lang="en-US" sz="14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Variable</a:t>
                      </a:r>
                      <a:r>
                        <a:rPr lang="en-US" sz="1400" i="1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with bunch charge</a:t>
                      </a:r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0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/>
                        <a:t>Rep.</a:t>
                      </a:r>
                      <a:r>
                        <a:rPr lang="en-US" sz="1400" baseline="0"/>
                        <a:t> Rate (Hz)</a:t>
                      </a:r>
                      <a:endParaRPr lang="en-US" sz="14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Hz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1.5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 Hz also available if needed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0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/>
                        <a:t>Trains</a:t>
                      </a:r>
                      <a:r>
                        <a:rPr lang="en-US" sz="1400" baseline="0"/>
                        <a:t> mode</a:t>
                      </a:r>
                      <a:endParaRPr lang="en-US" sz="14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---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Single bunch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Multi-bunch mode available. Trains of 24 or 48 ns spaced bunches.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5B2D9F6-F9A9-4453-BA24-0155DA2BD8B4}"/>
              </a:ext>
            </a:extLst>
          </p:cNvPr>
          <p:cNvSpPr txBox="1"/>
          <p:nvPr/>
        </p:nvSpPr>
        <p:spPr>
          <a:xfrm>
            <a:off x="3994698" y="1093518"/>
            <a:ext cx="4422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Electron Beam Requirements</a:t>
            </a:r>
          </a:p>
        </p:txBody>
      </p:sp>
    </p:spTree>
    <p:extLst>
      <p:ext uri="{BB962C8B-B14F-4D97-AF65-F5344CB8AC3E}">
        <p14:creationId xmlns:p14="http://schemas.microsoft.com/office/powerpoint/2010/main" val="1387988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5B94FBC-3813-488E-90AE-0574C38932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064156"/>
              </p:ext>
            </p:extLst>
          </p:nvPr>
        </p:nvGraphicFramePr>
        <p:xfrm>
          <a:off x="205485" y="567408"/>
          <a:ext cx="11794733" cy="6248400"/>
        </p:xfrm>
        <a:graphic>
          <a:graphicData uri="http://schemas.openxmlformats.org/drawingml/2006/table">
            <a:tbl>
              <a:tblPr firstRow="1" bandRow="1"/>
              <a:tblGrid>
                <a:gridCol w="2802295">
                  <a:extLst>
                    <a:ext uri="{9D8B030D-6E8A-4147-A177-3AD203B41FA5}">
                      <a16:colId xmlns:a16="http://schemas.microsoft.com/office/drawing/2014/main" val="3397490667"/>
                    </a:ext>
                  </a:extLst>
                </a:gridCol>
                <a:gridCol w="1369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6467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242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24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1673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Configuration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Parameter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Units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Typical Values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Comments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Requested Values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/>
                        <a:t>CO</a:t>
                      </a:r>
                      <a:r>
                        <a:rPr lang="en-US" sz="1400" b="1" baseline="-25000"/>
                        <a:t>2</a:t>
                      </a:r>
                      <a:r>
                        <a:rPr lang="en-US" sz="1400" b="1"/>
                        <a:t> Regenerative Amplifier Beam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Wavelength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Symbol" pitchFamily="2" charset="2"/>
                        </a:rPr>
                        <a:t>m</a:t>
                      </a:r>
                      <a:r>
                        <a:rPr lang="en-US" sz="1400">
                          <a:latin typeface="+mn-lt"/>
                        </a:rPr>
                        <a:t>m</a:t>
                      </a:r>
                      <a:endParaRPr lang="en-US" sz="1400">
                        <a:latin typeface="Symbol" pitchFamily="2" charset="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Wavelength determined by mixed isotope gain media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 b="1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Peak Power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GW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~3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Pulse Mode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Pulse Length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err="1"/>
                        <a:t>ps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Pulse Energy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err="1"/>
                        <a:t>mJ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M</a:t>
                      </a:r>
                      <a:r>
                        <a:rPr lang="en-US" sz="1400" baseline="30000"/>
                        <a:t>2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~1.5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Repetition</a:t>
                      </a:r>
                      <a:r>
                        <a:rPr lang="en-US" sz="1400" baseline="0"/>
                        <a:t> Rate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Hz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1.5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 Hz also available if needed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Polarization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Circular polarization available at slightly reduced power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6056973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/>
                        <a:t>CO</a:t>
                      </a:r>
                      <a:r>
                        <a:rPr lang="en-US" sz="1400" b="1" baseline="-25000"/>
                        <a:t>2</a:t>
                      </a:r>
                      <a:r>
                        <a:rPr lang="en-US" sz="1400" b="1" baseline="0"/>
                        <a:t> CPA Beam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Wavelength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Symbol" pitchFamily="2" charset="2"/>
                        </a:rPr>
                        <a:t>m</a:t>
                      </a:r>
                      <a:r>
                        <a:rPr lang="en-US" sz="1400">
                          <a:latin typeface="+mn-lt"/>
                        </a:rPr>
                        <a:t>m</a:t>
                      </a:r>
                      <a:endParaRPr lang="en-US" sz="1400">
                        <a:latin typeface="Symbol" pitchFamily="2" charset="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Wavelength determined by mixed isotope gain media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0" i="1" baseline="0"/>
                        <a:t>Note that delivery of full power pulses to the Experimental Hall is presently limited to Beamline #1 only.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Peak Power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TW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~5 TW operation is planned within the next year (requires further in-vacuum transport upgrade).  A 3-year development effort to achieve &gt;10 TW and deliver to users is in progress.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4610713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Pulse Mode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16430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Pulse Length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err="1"/>
                        <a:t>ps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72281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Pulse Energy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J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~5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Maximum pulse energies of &gt;10 J will become available within the next year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24679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M</a:t>
                      </a:r>
                      <a:r>
                        <a:rPr lang="en-US" sz="1400" baseline="30000"/>
                        <a:t>2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~2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583003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Repetition</a:t>
                      </a:r>
                      <a:r>
                        <a:rPr lang="en-US" sz="1400" baseline="0"/>
                        <a:t> Rate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Hz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0.05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0.05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56654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Polarization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Adjustable linear polarization along with circular polarization can be provided upon request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15216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F55D539-3928-4B60-8F52-132A0BC66A5F}"/>
              </a:ext>
            </a:extLst>
          </p:cNvPr>
          <p:cNvSpPr txBox="1"/>
          <p:nvPr/>
        </p:nvSpPr>
        <p:spPr>
          <a:xfrm>
            <a:off x="3994698" y="36359"/>
            <a:ext cx="3698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Calibri" panose="020F0502020204030204"/>
              </a:rPr>
              <a:t>CO</a:t>
            </a:r>
            <a:r>
              <a:rPr lang="en-US" sz="2800" baseline="-2500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lang="en-US" sz="2800">
                <a:solidFill>
                  <a:prstClr val="black"/>
                </a:solidFill>
                <a:latin typeface="Calibri" panose="020F0502020204030204"/>
              </a:rPr>
              <a:t> Laser Requirements</a:t>
            </a:r>
          </a:p>
        </p:txBody>
      </p:sp>
    </p:spTree>
    <p:extLst>
      <p:ext uri="{BB962C8B-B14F-4D97-AF65-F5344CB8AC3E}">
        <p14:creationId xmlns:p14="http://schemas.microsoft.com/office/powerpoint/2010/main" val="4059592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6F6D5AA-F60B-46C2-AC2B-9AEFA921D1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234521"/>
              </p:ext>
            </p:extLst>
          </p:nvPr>
        </p:nvGraphicFramePr>
        <p:xfrm>
          <a:off x="205485" y="567408"/>
          <a:ext cx="11887198" cy="3596640"/>
        </p:xfrm>
        <a:graphic>
          <a:graphicData uri="http://schemas.openxmlformats.org/drawingml/2006/table">
            <a:tbl>
              <a:tblPr firstRow="1" bandRow="1"/>
              <a:tblGrid>
                <a:gridCol w="2271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806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029303">
                  <a:extLst>
                    <a:ext uri="{9D8B030D-6E8A-4147-A177-3AD203B41FA5}">
                      <a16:colId xmlns:a16="http://schemas.microsoft.com/office/drawing/2014/main" val="2433644676"/>
                    </a:ext>
                  </a:extLst>
                </a:gridCol>
                <a:gridCol w="1029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39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6191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>
                          <a:solidFill>
                            <a:srgbClr val="002060"/>
                          </a:solidFill>
                        </a:rPr>
                        <a:t>Ti:Sapphire Laser System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Units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Stage I Values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Stage II Values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Comments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Requested Values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Central Wavelength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Stage I parameters are presently available and setup to deliver Stage II parameters should be complete during FY22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FWHM Bandwidth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Compressed FWHM Pulse Width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Transport of compressed pulses will initially include a very limited number of experimental interaction points.  Please consult with the ATF Team if you need this capability.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Chirped FWHM Pulse Width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itchFamily="2" charset="2"/>
                        </a:rPr>
                        <a:t></a:t>
                      </a: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itchFamily="2" charset="2"/>
                        </a:rPr>
                        <a:t></a:t>
                      </a: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Chirped Energy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Compressed Energy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Energy to Experiments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&gt;4.9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Power to Experiments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GW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&gt;98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&gt;1067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605697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3CDA84B-74B1-4195-99F7-B2337FB8A36D}"/>
              </a:ext>
            </a:extLst>
          </p:cNvPr>
          <p:cNvSpPr txBox="1"/>
          <p:nvPr/>
        </p:nvSpPr>
        <p:spPr>
          <a:xfrm>
            <a:off x="3080298" y="0"/>
            <a:ext cx="6007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Calibri" panose="020F0502020204030204"/>
              </a:rPr>
              <a:t>Other Experimental Laser Requirements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CF6C059-B927-44C8-932F-14C58BFA9F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489942"/>
              </p:ext>
            </p:extLst>
          </p:nvPr>
        </p:nvGraphicFramePr>
        <p:xfrm>
          <a:off x="203773" y="4482612"/>
          <a:ext cx="11909458" cy="2164080"/>
        </p:xfrm>
        <a:graphic>
          <a:graphicData uri="http://schemas.openxmlformats.org/drawingml/2006/table">
            <a:tbl>
              <a:tblPr firstRow="1" bandRow="1"/>
              <a:tblGrid>
                <a:gridCol w="2298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083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288446">
                  <a:extLst>
                    <a:ext uri="{9D8B030D-6E8A-4147-A177-3AD203B41FA5}">
                      <a16:colId xmlns:a16="http://schemas.microsoft.com/office/drawing/2014/main" val="2433644676"/>
                    </a:ext>
                  </a:extLst>
                </a:gridCol>
                <a:gridCol w="5776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6606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err="1">
                          <a:solidFill>
                            <a:srgbClr val="002060"/>
                          </a:solidFill>
                        </a:rPr>
                        <a:t>Nd:YAG</a:t>
                      </a:r>
                      <a:r>
                        <a:rPr lang="en-US" sz="1600">
                          <a:solidFill>
                            <a:srgbClr val="002060"/>
                          </a:solidFill>
                        </a:rPr>
                        <a:t> Laser System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Units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Typical Values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Comments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Requested Values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Wavelength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Single pulse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Energy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Pulse Width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Wavelength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itchFamily="2" charset="2"/>
                        </a:rPr>
                        <a:t>532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Frequency doubled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Energy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662779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Pulse Width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983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7926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449FEAA-F4E0-1246-B1E7-DF336DE11A19}"/>
              </a:ext>
            </a:extLst>
          </p:cNvPr>
          <p:cNvSpPr>
            <a:spLocks noGrp="1"/>
          </p:cNvSpPr>
          <p:nvPr/>
        </p:nvSpPr>
        <p:spPr>
          <a:xfrm>
            <a:off x="848474" y="340519"/>
            <a:ext cx="10515600" cy="636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Special Equipment Requirements and Hazards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4918695-53DD-1844-BBEF-9F56CC265E1F}"/>
              </a:ext>
            </a:extLst>
          </p:cNvPr>
          <p:cNvSpPr>
            <a:spLocks noGrp="1"/>
          </p:cNvSpPr>
          <p:nvPr/>
        </p:nvSpPr>
        <p:spPr>
          <a:xfrm>
            <a:off x="827926" y="1347385"/>
            <a:ext cx="10515600" cy="5170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Electron Beam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Laser</a:t>
            </a:r>
          </a:p>
          <a:p>
            <a:pPr lvl="1"/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 to arrange 14 meters of open-air beam propagation between laser output and experimental setup (for diffraction-based beam forming) </a:t>
            </a:r>
          </a:p>
          <a:p>
            <a:pPr lvl="1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Two vacuum chambers for post-compression R&amp;D integrated into CO2-FEL vacuum transport line</a:t>
            </a:r>
            <a:endParaRPr lang="en-US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Ti:Sapphire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Nd:YAG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Lasers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Hazards &amp; Special Installation Requirements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Large installation (chamber, insertion device, etc.):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post-compression (NLPC) chambers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Cryogens: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Introducing new magnetic elements: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Introducing new materials into the beam path: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Any other foreseeable beam line modifications: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285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F42FDA2C-E31F-4C3D-8C54-8DF0AC44B574}"/>
              </a:ext>
            </a:extLst>
          </p:cNvPr>
          <p:cNvSpPr txBox="1">
            <a:spLocks/>
          </p:cNvSpPr>
          <p:nvPr/>
        </p:nvSpPr>
        <p:spPr>
          <a:xfrm>
            <a:off x="858748" y="1"/>
            <a:ext cx="10515600" cy="636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Experimental Time Request</a:t>
            </a:r>
          </a:p>
        </p:txBody>
      </p:sp>
      <p:graphicFrame>
        <p:nvGraphicFramePr>
          <p:cNvPr id="16" name="Content Placeholder 5">
            <a:extLst>
              <a:ext uri="{FF2B5EF4-FFF2-40B4-BE49-F238E27FC236}">
                <a16:creationId xmlns:a16="http://schemas.microsoft.com/office/drawing/2014/main" id="{D34F5A11-45A8-4A78-B1B8-8074296EF0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2960923"/>
              </p:ext>
            </p:extLst>
          </p:nvPr>
        </p:nvGraphicFramePr>
        <p:xfrm>
          <a:off x="838200" y="1291370"/>
          <a:ext cx="10515600" cy="1752600"/>
        </p:xfrm>
        <a:graphic>
          <a:graphicData uri="http://schemas.openxmlformats.org/drawingml/2006/table">
            <a:tbl>
              <a:tblPr firstRow="1" bandRow="1"/>
              <a:tblGrid>
                <a:gridCol w="35052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/>
                        <a:t>Capability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/>
                        <a:t>Setup Hours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/>
                        <a:t>Running Hours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Electron Beam Only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baseline="0"/>
                        <a:t>Laser* Only (in Laser Areas)</a:t>
                      </a:r>
                      <a:endParaRPr 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120</a:t>
                      </a:r>
                    </a:p>
                    <a:p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(3 runs: 1 week setup each)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160</a:t>
                      </a:r>
                    </a:p>
                    <a:p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(3 runs: 2+1+1 running weeks)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820007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baseline="0"/>
                        <a:t>Laser* + Electron Beam</a:t>
                      </a:r>
                      <a:endParaRPr 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88786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944CA669-710D-492D-ABD5-E3DE25E899DA}"/>
              </a:ext>
            </a:extLst>
          </p:cNvPr>
          <p:cNvSpPr txBox="1"/>
          <p:nvPr/>
        </p:nvSpPr>
        <p:spPr>
          <a:xfrm>
            <a:off x="4623371" y="811659"/>
            <a:ext cx="289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CY2022 Time Request</a:t>
            </a:r>
          </a:p>
        </p:txBody>
      </p:sp>
      <p:graphicFrame>
        <p:nvGraphicFramePr>
          <p:cNvPr id="18" name="Content Placeholder 5">
            <a:extLst>
              <a:ext uri="{FF2B5EF4-FFF2-40B4-BE49-F238E27FC236}">
                <a16:creationId xmlns:a16="http://schemas.microsoft.com/office/drawing/2014/main" id="{68BB7E35-A070-4DEE-A03B-DBDEA4630B8F}"/>
              </a:ext>
            </a:extLst>
          </p:cNvPr>
          <p:cNvGraphicFramePr>
            <a:graphicFrameLocks/>
          </p:cNvGraphicFramePr>
          <p:nvPr/>
        </p:nvGraphicFramePr>
        <p:xfrm>
          <a:off x="857038" y="4104778"/>
          <a:ext cx="10515600" cy="1483360"/>
        </p:xfrm>
        <a:graphic>
          <a:graphicData uri="http://schemas.openxmlformats.org/drawingml/2006/table">
            <a:tbl>
              <a:tblPr firstRow="1" bandRow="1"/>
              <a:tblGrid>
                <a:gridCol w="35052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/>
                        <a:t>Capability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/>
                        <a:t>Setup Hours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/>
                        <a:t>Running Hours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/>
                        <a:t>Electron Beam Only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baseline="0"/>
                        <a:t>Laser* Only (in Laser Areas)</a:t>
                      </a:r>
                      <a:endParaRPr 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820007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baseline="0"/>
                        <a:t>Laser* + Electron Beam</a:t>
                      </a:r>
                      <a:endParaRPr 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887864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F3DD5E79-73D4-4F1A-AFD9-A6F53B09A564}"/>
              </a:ext>
            </a:extLst>
          </p:cNvPr>
          <p:cNvSpPr txBox="1"/>
          <p:nvPr/>
        </p:nvSpPr>
        <p:spPr>
          <a:xfrm>
            <a:off x="852757" y="6123398"/>
            <a:ext cx="3695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 panose="020F0502020204030204"/>
              </a:rPr>
              <a:t>* Laser = Near-IR or LWIR (CO</a:t>
            </a:r>
            <a:r>
              <a:rPr lang="en-US" baseline="-2500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lang="en-US">
                <a:solidFill>
                  <a:prstClr val="black"/>
                </a:solidFill>
                <a:latin typeface="Calibri" panose="020F0502020204030204"/>
              </a:rPr>
              <a:t>)  Laser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76BC9D-297B-4CD7-BA56-C188FA7B5D94}"/>
              </a:ext>
            </a:extLst>
          </p:cNvPr>
          <p:cNvSpPr txBox="1"/>
          <p:nvPr/>
        </p:nvSpPr>
        <p:spPr>
          <a:xfrm>
            <a:off x="1323656" y="3594245"/>
            <a:ext cx="9510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Remaining Time Estimate Through End of Experiment (including CY2022)</a:t>
            </a:r>
          </a:p>
        </p:txBody>
      </p:sp>
    </p:spTree>
    <p:extLst>
      <p:ext uri="{BB962C8B-B14F-4D97-AF65-F5344CB8AC3E}">
        <p14:creationId xmlns:p14="http://schemas.microsoft.com/office/powerpoint/2010/main" val="114911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5EFE-F6BA-45EB-81EF-BF2C5D0FD130}"/>
              </a:ext>
            </a:extLst>
          </p:cNvPr>
          <p:cNvSpPr txBox="1">
            <a:spLocks/>
          </p:cNvSpPr>
          <p:nvPr/>
        </p:nvSpPr>
        <p:spPr>
          <a:xfrm>
            <a:off x="874983" y="425278"/>
            <a:ext cx="8951495" cy="6145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AE-101</a:t>
            </a:r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861634A8-346F-42C0-863F-937614EB13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867219"/>
              </p:ext>
            </p:extLst>
          </p:nvPr>
        </p:nvGraphicFramePr>
        <p:xfrm>
          <a:off x="1379657" y="1829200"/>
          <a:ext cx="10017186" cy="3677920"/>
        </p:xfrm>
        <a:graphic>
          <a:graphicData uri="http://schemas.openxmlformats.org/drawingml/2006/table">
            <a:tbl>
              <a:tblPr firstRow="1" bandRow="1"/>
              <a:tblGrid>
                <a:gridCol w="2244786">
                  <a:extLst>
                    <a:ext uri="{9D8B030D-6E8A-4147-A177-3AD203B41FA5}">
                      <a16:colId xmlns:a16="http://schemas.microsoft.com/office/drawing/2014/main" val="1179947282"/>
                    </a:ext>
                  </a:extLst>
                </a:gridCol>
                <a:gridCol w="7772400">
                  <a:extLst>
                    <a:ext uri="{9D8B030D-6E8A-4147-A177-3AD203B41FA5}">
                      <a16:colId xmlns:a16="http://schemas.microsoft.com/office/drawing/2014/main" val="345863934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Title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Optical Materials for Ultrahigh-Power​ Long-Wave Infrared Lasers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8516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Status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Active (reporting completion of year 2 out of 3)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51717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PIs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Mikhail Polyanskiy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Igor Pogorelsky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76211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Collaborators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BNL:		M. Polyanskiy, I. Pogorelsky, M. Babzien, R. Kupfer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UCF CREOL:	K. Vodopyanov, A.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Muraviev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II-VI Infrared:	A.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Argondizzo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5421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Funding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DOE Accelerator Stewardship grant KA2601020 (PI: M. Polyanskiy)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BNL LDRD grant #20-010 (PI: I. Pogorelsky)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77706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Funding Status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Received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70924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913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1362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191A5-EBD3-45AA-B469-C061B9D4C225}"/>
              </a:ext>
            </a:extLst>
          </p:cNvPr>
          <p:cNvSpPr txBox="1">
            <a:spLocks/>
          </p:cNvSpPr>
          <p:nvPr/>
        </p:nvSpPr>
        <p:spPr>
          <a:xfrm>
            <a:off x="874983" y="425278"/>
            <a:ext cx="8951495" cy="6145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Goals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63AD40-94A6-468E-8861-ADC708649963}"/>
              </a:ext>
            </a:extLst>
          </p:cNvPr>
          <p:cNvSpPr txBox="1"/>
          <p:nvPr/>
        </p:nvSpPr>
        <p:spPr>
          <a:xfrm>
            <a:off x="975360" y="2842021"/>
            <a:ext cx="1030224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2400"/>
              </a:spcAft>
              <a:buAutoNum type="arabicParenR"/>
            </a:pPr>
            <a:r>
              <a:rPr lang="en-US" sz="3200" dirty="0"/>
              <a:t>Systematically study properties of infrared materials under the action of intense LWIR laser irradiation</a:t>
            </a:r>
          </a:p>
          <a:p>
            <a:pPr marL="514350" indent="-514350">
              <a:spcAft>
                <a:spcPts val="2400"/>
              </a:spcAft>
              <a:buAutoNum type="arabicParenR"/>
            </a:pPr>
            <a:r>
              <a:rPr lang="en-US" sz="3200" dirty="0"/>
              <a:t>Develop a concept of nonlinear post-compression of picosecond LWIR pulses to a sub-picosecond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6FA802-C380-44E4-A69E-6E59445D07D5}"/>
              </a:ext>
            </a:extLst>
          </p:cNvPr>
          <p:cNvSpPr/>
          <p:nvPr/>
        </p:nvSpPr>
        <p:spPr>
          <a:xfrm>
            <a:off x="5841727" y="100148"/>
            <a:ext cx="6210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82957"/>
                </a:solidFill>
                <a:effectLst/>
                <a:uLnTx/>
                <a:uFillTx/>
                <a:latin typeface="Times New Roman" panose="02020603050405020304" pitchFamily="18" charset="0"/>
              </a:rPr>
              <a:t>“We propose a systematic study of the properties of a wide range of materials under the action of ultra-intense long-wave infrared (LWIR) laser pulses. The information that will be obtained during the proposed effort is critically needed for the development of the next-generation multi-terawatt LWIR lasers.”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82957"/>
                </a:solidFill>
                <a:effectLst/>
                <a:uLnTx/>
                <a:uFillTx/>
                <a:latin typeface="Times New Roman" panose="02020603050405020304" pitchFamily="18" charset="0"/>
              </a:rPr>
              <a:t>(Acc. Stewardship proposal)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91121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7FCD72-D0D8-4D64-AA56-1B75BA2370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Experiment overview</a:t>
            </a:r>
          </a:p>
        </p:txBody>
      </p:sp>
    </p:spTree>
    <p:extLst>
      <p:ext uri="{BB962C8B-B14F-4D97-AF65-F5344CB8AC3E}">
        <p14:creationId xmlns:p14="http://schemas.microsoft.com/office/powerpoint/2010/main" val="1732707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FD2EB2-2E1D-4A24-9321-5F0DB0E0C7F5}"/>
              </a:ext>
            </a:extLst>
          </p:cNvPr>
          <p:cNvSpPr txBox="1">
            <a:spLocks/>
          </p:cNvSpPr>
          <p:nvPr/>
        </p:nvSpPr>
        <p:spPr>
          <a:xfrm>
            <a:off x="587601" y="120539"/>
            <a:ext cx="8951495" cy="6145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Nonlinear properties of LWIR materials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149B36-D199-4679-B6D7-721479407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924" y="1039865"/>
            <a:ext cx="5164076" cy="581813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5F7F01E-30C0-4AEA-B250-F5C81A3C7F28}"/>
              </a:ext>
            </a:extLst>
          </p:cNvPr>
          <p:cNvCxnSpPr>
            <a:cxnSpLocks/>
          </p:cNvCxnSpPr>
          <p:nvPr/>
        </p:nvCxnSpPr>
        <p:spPr>
          <a:xfrm>
            <a:off x="7276011" y="3174275"/>
            <a:ext cx="314814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80AC53-C02E-4579-8BFE-706F9B88E362}"/>
              </a:ext>
            </a:extLst>
          </p:cNvPr>
          <p:cNvCxnSpPr>
            <a:cxnSpLocks/>
          </p:cNvCxnSpPr>
          <p:nvPr/>
        </p:nvCxnSpPr>
        <p:spPr>
          <a:xfrm>
            <a:off x="7276011" y="2921727"/>
            <a:ext cx="314814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" name="Picture 183">
            <a:extLst>
              <a:ext uri="{FF2B5EF4-FFF2-40B4-BE49-F238E27FC236}">
                <a16:creationId xmlns:a16="http://schemas.microsoft.com/office/drawing/2014/main" id="{AF867E43-0706-446E-B4C7-76608F286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688" y="3065419"/>
            <a:ext cx="5201312" cy="3071558"/>
          </a:xfrm>
          <a:prstGeom prst="rect">
            <a:avLst/>
          </a:prstGeom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80A2A7B8-ACBA-4CCA-AC06-DD93CED55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262" y="850739"/>
            <a:ext cx="4567561" cy="1953422"/>
          </a:xfrm>
          <a:prstGeom prst="rect">
            <a:avLst/>
          </a:prstGeom>
        </p:spPr>
      </p:pic>
      <p:sp>
        <p:nvSpPr>
          <p:cNvPr id="187" name="TextBox 186">
            <a:extLst>
              <a:ext uri="{FF2B5EF4-FFF2-40B4-BE49-F238E27FC236}">
                <a16:creationId xmlns:a16="http://schemas.microsoft.com/office/drawing/2014/main" id="{6B70C6DF-9614-4221-BF08-6E499A3735AA}"/>
              </a:ext>
            </a:extLst>
          </p:cNvPr>
          <p:cNvSpPr txBox="1"/>
          <p:nvPr/>
        </p:nvSpPr>
        <p:spPr>
          <a:xfrm>
            <a:off x="243139" y="62116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Opt. Lett. </a:t>
            </a:r>
            <a:r>
              <a:rPr lang="en-US" b="1" i="1" dirty="0"/>
              <a:t>46</a:t>
            </a:r>
            <a:r>
              <a:rPr lang="en-US" i="1" dirty="0"/>
              <a:t>, 2067, 2021</a:t>
            </a:r>
          </a:p>
          <a:p>
            <a:r>
              <a:rPr lang="en-US" i="1" dirty="0"/>
              <a:t>Opt. Express </a:t>
            </a:r>
            <a:r>
              <a:rPr lang="en-US" b="1" dirty="0"/>
              <a:t>29</a:t>
            </a:r>
            <a:r>
              <a:rPr lang="en-US" dirty="0"/>
              <a:t>, 31714 (2021)</a:t>
            </a:r>
          </a:p>
        </p:txBody>
      </p:sp>
    </p:spTree>
    <p:extLst>
      <p:ext uri="{BB962C8B-B14F-4D97-AF65-F5344CB8AC3E}">
        <p14:creationId xmlns:p14="http://schemas.microsoft.com/office/powerpoint/2010/main" val="714562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E45A0-F36B-4D0F-B21E-79947891E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635"/>
            <a:ext cx="11049000" cy="1325563"/>
          </a:xfrm>
        </p:spPr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AD47CE-D7F6-4CDF-AED0-52443E455C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C108FC-C7EB-4005-96E3-794FF3F98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341" y="3314753"/>
            <a:ext cx="4706478" cy="35298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1269B8-B36A-42CC-8758-9D4D9A67C71F}"/>
              </a:ext>
            </a:extLst>
          </p:cNvPr>
          <p:cNvSpPr txBox="1"/>
          <p:nvPr/>
        </p:nvSpPr>
        <p:spPr>
          <a:xfrm>
            <a:off x="5761557" y="3578712"/>
            <a:ext cx="1129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AgCl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580224-0B15-4CDC-8372-782BD90671D2}"/>
              </a:ext>
            </a:extLst>
          </p:cNvPr>
          <p:cNvSpPr txBox="1"/>
          <p:nvPr/>
        </p:nvSpPr>
        <p:spPr>
          <a:xfrm>
            <a:off x="9165793" y="6223151"/>
            <a:ext cx="1305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</a:rPr>
              <a:t>AgBr</a:t>
            </a:r>
            <a:endParaRPr lang="en-US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8877DC-08EC-41F5-9565-417DAB63B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310" y="1130044"/>
            <a:ext cx="8863509" cy="20812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D011DE-693C-45C5-B686-2E40DCCADEA0}"/>
              </a:ext>
            </a:extLst>
          </p:cNvPr>
          <p:cNvSpPr txBox="1"/>
          <p:nvPr/>
        </p:nvSpPr>
        <p:spPr>
          <a:xfrm>
            <a:off x="8769532" y="123537"/>
            <a:ext cx="31089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Micro-</a:t>
            </a:r>
            <a:br>
              <a:rPr lang="en-US" sz="32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filamentation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6F0CDA1-3A74-4E71-A3D3-984C4CB52042}"/>
              </a:ext>
            </a:extLst>
          </p:cNvPr>
          <p:cNvCxnSpPr/>
          <p:nvPr/>
        </p:nvCxnSpPr>
        <p:spPr>
          <a:xfrm flipH="1">
            <a:off x="9109166" y="1130044"/>
            <a:ext cx="235131" cy="8990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E791A18-B510-4E78-9050-9D7C4525DB0C}"/>
              </a:ext>
            </a:extLst>
          </p:cNvPr>
          <p:cNvSpPr txBox="1"/>
          <p:nvPr/>
        </p:nvSpPr>
        <p:spPr>
          <a:xfrm>
            <a:off x="2503714" y="3679199"/>
            <a:ext cx="31089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Chemistry</a:t>
            </a:r>
            <a:br>
              <a:rPr lang="en-US" sz="32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in action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11209D-1980-4E39-A759-B15499365318}"/>
              </a:ext>
            </a:extLst>
          </p:cNvPr>
          <p:cNvSpPr txBox="1"/>
          <p:nvPr/>
        </p:nvSpPr>
        <p:spPr>
          <a:xfrm>
            <a:off x="9344297" y="3590460"/>
            <a:ext cx="1305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1406313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800478-E25B-4CC7-8E35-1B4AF84937DC}"/>
              </a:ext>
            </a:extLst>
          </p:cNvPr>
          <p:cNvSpPr txBox="1">
            <a:spLocks/>
          </p:cNvSpPr>
          <p:nvPr/>
        </p:nvSpPr>
        <p:spPr>
          <a:xfrm>
            <a:off x="874983" y="425278"/>
            <a:ext cx="10694354" cy="6145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Post-compression demo at sub-TW level</a:t>
            </a:r>
          </a:p>
        </p:txBody>
      </p:sp>
      <p:grpSp>
        <p:nvGrpSpPr>
          <p:cNvPr id="21" name="Graphic 3">
            <a:extLst>
              <a:ext uri="{FF2B5EF4-FFF2-40B4-BE49-F238E27FC236}">
                <a16:creationId xmlns:a16="http://schemas.microsoft.com/office/drawing/2014/main" id="{CC51FABA-1C17-4933-90C9-16F8C2F2FA67}"/>
              </a:ext>
            </a:extLst>
          </p:cNvPr>
          <p:cNvGrpSpPr/>
          <p:nvPr/>
        </p:nvGrpSpPr>
        <p:grpSpPr>
          <a:xfrm>
            <a:off x="881319" y="4830770"/>
            <a:ext cx="10764156" cy="1452461"/>
            <a:chOff x="1485766" y="5146373"/>
            <a:chExt cx="10764156" cy="1452461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933EC0F-1309-4691-9F93-49D86118C879}"/>
                </a:ext>
              </a:extLst>
            </p:cNvPr>
            <p:cNvSpPr/>
            <p:nvPr/>
          </p:nvSpPr>
          <p:spPr>
            <a:xfrm>
              <a:off x="9258061" y="5146373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  <a:solidFill>
              <a:srgbClr val="FFFFFF"/>
            </a:solidFill>
            <a:ln w="3168" cap="sq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F6FFCCE-A12F-4F44-A09D-1227FEC78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59645" y="5147952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</p:spPr>
        </p:pic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1D9C7D9-1D2D-48F7-AB95-16A8385CB2E3}"/>
                </a:ext>
              </a:extLst>
            </p:cNvPr>
            <p:cNvSpPr/>
            <p:nvPr/>
          </p:nvSpPr>
          <p:spPr>
            <a:xfrm>
              <a:off x="3074774" y="5146373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  <a:solidFill>
              <a:srgbClr val="FFFFFF"/>
            </a:solidFill>
            <a:ln w="3168" cap="sq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6C5ABB0-9685-42E3-A1AF-16E8CA2E3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76358" y="5147952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</p:spPr>
        </p:pic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77E3477-C923-45B4-8FA5-47CB9F51C48F}"/>
                </a:ext>
              </a:extLst>
            </p:cNvPr>
            <p:cNvSpPr/>
            <p:nvPr/>
          </p:nvSpPr>
          <p:spPr>
            <a:xfrm>
              <a:off x="4620596" y="5146373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  <a:solidFill>
              <a:srgbClr val="FFFFFF"/>
            </a:solidFill>
            <a:ln w="3168" cap="sq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18B2A02-A22D-4055-AE6A-880D506F5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2179" y="5147952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</p:spPr>
        </p:pic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ABB17F0-9844-4597-8AE1-0DFAF33E94CE}"/>
                </a:ext>
              </a:extLst>
            </p:cNvPr>
            <p:cNvSpPr/>
            <p:nvPr/>
          </p:nvSpPr>
          <p:spPr>
            <a:xfrm>
              <a:off x="6166417" y="5146373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  <a:solidFill>
              <a:srgbClr val="FFFFFF"/>
            </a:solidFill>
            <a:ln w="3168" cap="sq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2994185-14E5-41A1-9DE0-5F1FA55C3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68001" y="5147952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</p:spPr>
        </p:pic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C31E0D8-0C5D-4A19-A693-03B902469996}"/>
                </a:ext>
              </a:extLst>
            </p:cNvPr>
            <p:cNvSpPr/>
            <p:nvPr/>
          </p:nvSpPr>
          <p:spPr>
            <a:xfrm>
              <a:off x="7712239" y="5146373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  <a:solidFill>
              <a:srgbClr val="FFFFFF"/>
            </a:solidFill>
            <a:ln w="3168" cap="sq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A1A3ABB-F9EA-4DBB-A5E8-6C07400CA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13823" y="5147952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</p:spPr>
        </p:pic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EE62B9B-772B-400A-B290-042494B6FC42}"/>
                </a:ext>
              </a:extLst>
            </p:cNvPr>
            <p:cNvSpPr/>
            <p:nvPr/>
          </p:nvSpPr>
          <p:spPr>
            <a:xfrm>
              <a:off x="10803882" y="5146373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  <a:solidFill>
              <a:srgbClr val="FFFFFF"/>
            </a:solidFill>
            <a:ln w="3168" cap="sq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6828041-7249-4246-8BF6-718BDE60F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05466" y="5147952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</p:spPr>
        </p:pic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2A72EB7-26B7-418D-A6C7-71F8259481E4}"/>
                </a:ext>
              </a:extLst>
            </p:cNvPr>
            <p:cNvSpPr/>
            <p:nvPr/>
          </p:nvSpPr>
          <p:spPr>
            <a:xfrm>
              <a:off x="1528952" y="5146373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  <a:solidFill>
              <a:srgbClr val="FFFFFF"/>
            </a:solidFill>
            <a:ln w="3168" cap="sq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8BC8B20-8998-4B2E-8B68-44FC5F9D1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30536" y="5147952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5739BEF-41E0-43D7-BEC3-615837BD2208}"/>
                </a:ext>
              </a:extLst>
            </p:cNvPr>
            <p:cNvSpPr txBox="1"/>
            <p:nvPr/>
          </p:nvSpPr>
          <p:spPr>
            <a:xfrm>
              <a:off x="1485766" y="6218028"/>
              <a:ext cx="697627" cy="368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93" spc="0" baseline="0" dirty="0"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Input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A6F89FD-0654-4ED0-8588-05F18216ED86}"/>
                </a:ext>
              </a:extLst>
            </p:cNvPr>
            <p:cNvSpPr txBox="1"/>
            <p:nvPr/>
          </p:nvSpPr>
          <p:spPr>
            <a:xfrm>
              <a:off x="3029265" y="6254781"/>
              <a:ext cx="927281" cy="344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93" spc="0" baseline="0"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149 mJ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C6BB90C-8ED0-4C35-AFB7-E40DBA078FAD}"/>
                </a:ext>
              </a:extLst>
            </p:cNvPr>
            <p:cNvSpPr txBox="1"/>
            <p:nvPr/>
          </p:nvSpPr>
          <p:spPr>
            <a:xfrm>
              <a:off x="4578254" y="6254781"/>
              <a:ext cx="927281" cy="344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93" spc="0" baseline="0"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213 mJ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222C982-DB3F-44DD-811B-EB314CE187D6}"/>
                </a:ext>
              </a:extLst>
            </p:cNvPr>
            <p:cNvSpPr txBox="1"/>
            <p:nvPr/>
          </p:nvSpPr>
          <p:spPr>
            <a:xfrm>
              <a:off x="6117741" y="6254781"/>
              <a:ext cx="955790" cy="344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93" b="1" spc="0" baseline="0"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278 mJ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334EBE0-5915-4EDD-B0EE-A84E02D4B100}"/>
                </a:ext>
              </a:extLst>
            </p:cNvPr>
            <p:cNvSpPr txBox="1"/>
            <p:nvPr/>
          </p:nvSpPr>
          <p:spPr>
            <a:xfrm>
              <a:off x="7657227" y="6254781"/>
              <a:ext cx="927281" cy="344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93" spc="0" baseline="0"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314 mJ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93B8EC1-79F0-4380-AB87-7AFCB88CA600}"/>
                </a:ext>
              </a:extLst>
            </p:cNvPr>
            <p:cNvSpPr txBox="1"/>
            <p:nvPr/>
          </p:nvSpPr>
          <p:spPr>
            <a:xfrm>
              <a:off x="9196714" y="6254781"/>
              <a:ext cx="927281" cy="344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93" spc="0" baseline="0"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320 mJ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FB999F6-DEB0-4F7F-B6FB-C7646DD1C173}"/>
                </a:ext>
              </a:extLst>
            </p:cNvPr>
            <p:cNvSpPr txBox="1"/>
            <p:nvPr/>
          </p:nvSpPr>
          <p:spPr>
            <a:xfrm>
              <a:off x="10745703" y="6254781"/>
              <a:ext cx="927281" cy="344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93" spc="0" baseline="0"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332 mJ</a:t>
              </a:r>
            </a:p>
          </p:txBody>
        </p:sp>
      </p:grpSp>
      <p:sp>
        <p:nvSpPr>
          <p:cNvPr id="43" name="Cylinder 42">
            <a:extLst>
              <a:ext uri="{FF2B5EF4-FFF2-40B4-BE49-F238E27FC236}">
                <a16:creationId xmlns:a16="http://schemas.microsoft.com/office/drawing/2014/main" id="{51F94B62-1376-4274-B23B-21D3E162F3E1}"/>
              </a:ext>
            </a:extLst>
          </p:cNvPr>
          <p:cNvSpPr/>
          <p:nvPr/>
        </p:nvSpPr>
        <p:spPr>
          <a:xfrm rot="5002721">
            <a:off x="2993483" y="2842613"/>
            <a:ext cx="1515310" cy="395699"/>
          </a:xfrm>
          <a:prstGeom prst="ca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ylinder 43">
            <a:extLst>
              <a:ext uri="{FF2B5EF4-FFF2-40B4-BE49-F238E27FC236}">
                <a16:creationId xmlns:a16="http://schemas.microsoft.com/office/drawing/2014/main" id="{6DE069ED-0A98-4741-A7D8-60744B653B8A}"/>
              </a:ext>
            </a:extLst>
          </p:cNvPr>
          <p:cNvSpPr/>
          <p:nvPr/>
        </p:nvSpPr>
        <p:spPr>
          <a:xfrm rot="5686190">
            <a:off x="7093156" y="2846545"/>
            <a:ext cx="1515310" cy="395699"/>
          </a:xfrm>
          <a:prstGeom prst="ca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EA43173A-59C6-43E3-87AC-A3C3B8C1334C}"/>
              </a:ext>
            </a:extLst>
          </p:cNvPr>
          <p:cNvSpPr/>
          <p:nvPr/>
        </p:nvSpPr>
        <p:spPr>
          <a:xfrm>
            <a:off x="1291419" y="2360055"/>
            <a:ext cx="520333" cy="1366817"/>
          </a:xfrm>
          <a:prstGeom prst="rightArrow">
            <a:avLst/>
          </a:prstGeom>
          <a:solidFill>
            <a:srgbClr val="B2D33B"/>
          </a:solidFill>
          <a:ln>
            <a:solidFill>
              <a:srgbClr val="B2D3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D757701E-6C42-49B5-A414-1F2C3B5DE725}"/>
              </a:ext>
            </a:extLst>
          </p:cNvPr>
          <p:cNvSpPr/>
          <p:nvPr/>
        </p:nvSpPr>
        <p:spPr>
          <a:xfrm>
            <a:off x="5545757" y="2378948"/>
            <a:ext cx="520333" cy="1366817"/>
          </a:xfrm>
          <a:prstGeom prst="rightArrow">
            <a:avLst/>
          </a:prstGeom>
          <a:solidFill>
            <a:srgbClr val="B2D33B"/>
          </a:solidFill>
          <a:ln>
            <a:solidFill>
              <a:srgbClr val="B2D3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DA980164-73A3-42DC-8E03-D2B8F1DB93C5}"/>
              </a:ext>
            </a:extLst>
          </p:cNvPr>
          <p:cNvSpPr/>
          <p:nvPr/>
        </p:nvSpPr>
        <p:spPr>
          <a:xfrm>
            <a:off x="10106112" y="2339591"/>
            <a:ext cx="520333" cy="1366817"/>
          </a:xfrm>
          <a:prstGeom prst="rightArrow">
            <a:avLst/>
          </a:prstGeom>
          <a:solidFill>
            <a:srgbClr val="B2D33B"/>
          </a:solidFill>
          <a:ln>
            <a:solidFill>
              <a:srgbClr val="B2D3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1F8F87-06C4-42BA-8C24-25CF8E53DAF5}"/>
              </a:ext>
            </a:extLst>
          </p:cNvPr>
          <p:cNvSpPr txBox="1"/>
          <p:nvPr/>
        </p:nvSpPr>
        <p:spPr>
          <a:xfrm>
            <a:off x="1251392" y="1204965"/>
            <a:ext cx="45345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Strong nonlinearity,</a:t>
            </a:r>
            <a:br>
              <a:rPr lang="en-US" sz="2800" dirty="0"/>
            </a:br>
            <a:r>
              <a:rPr lang="en-US" sz="2800" i="1" dirty="0"/>
              <a:t>weak dispersion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21359AC-447C-45A0-8DC4-615470BB5B92}"/>
              </a:ext>
            </a:extLst>
          </p:cNvPr>
          <p:cNvSpPr txBox="1"/>
          <p:nvPr/>
        </p:nvSpPr>
        <p:spPr>
          <a:xfrm>
            <a:off x="5825485" y="1207995"/>
            <a:ext cx="45345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Weak nonlinearity,</a:t>
            </a:r>
            <a:br>
              <a:rPr lang="en-US" sz="2800" dirty="0"/>
            </a:br>
            <a:r>
              <a:rPr lang="en-US" sz="2800" i="1" dirty="0"/>
              <a:t>strong dispersion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C987872-9357-4CDF-9208-F5ECDBBD7D8D}"/>
              </a:ext>
            </a:extLst>
          </p:cNvPr>
          <p:cNvSpPr txBox="1"/>
          <p:nvPr/>
        </p:nvSpPr>
        <p:spPr>
          <a:xfrm>
            <a:off x="3364762" y="3941922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B2D33B"/>
                </a:solidFill>
              </a:rPr>
              <a:t>KCl</a:t>
            </a:r>
            <a:endParaRPr lang="en-US" sz="3600" dirty="0">
              <a:solidFill>
                <a:srgbClr val="B2D33B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8857D45-7227-44ED-92CB-7A1523EB08A6}"/>
              </a:ext>
            </a:extLst>
          </p:cNvPr>
          <p:cNvSpPr txBox="1"/>
          <p:nvPr/>
        </p:nvSpPr>
        <p:spPr>
          <a:xfrm>
            <a:off x="7360933" y="3938205"/>
            <a:ext cx="1228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B2D33B"/>
                </a:solidFill>
              </a:rPr>
              <a:t>BaF</a:t>
            </a:r>
            <a:r>
              <a:rPr lang="en-US" sz="3600" baseline="-25000" dirty="0">
                <a:solidFill>
                  <a:srgbClr val="B2D33B"/>
                </a:solidFill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3D0915D-4438-4388-A440-C876DEC3440B}"/>
              </a:ext>
            </a:extLst>
          </p:cNvPr>
          <p:cNvSpPr txBox="1"/>
          <p:nvPr/>
        </p:nvSpPr>
        <p:spPr>
          <a:xfrm>
            <a:off x="873399" y="4773998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spc="0" baseline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2 ps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3678B14-1071-40E4-9B4D-C2268C9AD92C}"/>
              </a:ext>
            </a:extLst>
          </p:cNvPr>
          <p:cNvSpPr txBox="1"/>
          <p:nvPr/>
        </p:nvSpPr>
        <p:spPr>
          <a:xfrm>
            <a:off x="5525184" y="4773998"/>
            <a:ext cx="1374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spc="0" baseline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&lt;0.5 ps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667F7AE-AB7F-493F-8781-BDCC9F49BA3A}"/>
              </a:ext>
            </a:extLst>
          </p:cNvPr>
          <p:cNvSpPr txBox="1"/>
          <p:nvPr/>
        </p:nvSpPr>
        <p:spPr>
          <a:xfrm>
            <a:off x="304099" y="64669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Opt. Express </a:t>
            </a:r>
            <a:r>
              <a:rPr lang="en-US" b="1" dirty="0"/>
              <a:t>29</a:t>
            </a:r>
            <a:r>
              <a:rPr lang="en-US" dirty="0"/>
              <a:t>, 31714 (2021)</a:t>
            </a:r>
          </a:p>
        </p:txBody>
      </p:sp>
    </p:spTree>
    <p:extLst>
      <p:ext uri="{BB962C8B-B14F-4D97-AF65-F5344CB8AC3E}">
        <p14:creationId xmlns:p14="http://schemas.microsoft.com/office/powerpoint/2010/main" val="415567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44F048E-F1FA-4012-A4B6-1156DEA65895}"/>
              </a:ext>
            </a:extLst>
          </p:cNvPr>
          <p:cNvSpPr txBox="1">
            <a:spLocks/>
          </p:cNvSpPr>
          <p:nvPr/>
        </p:nvSpPr>
        <p:spPr>
          <a:xfrm>
            <a:off x="423938" y="171062"/>
            <a:ext cx="8951495" cy="6145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Progress at UCF</a:t>
            </a:r>
          </a:p>
        </p:txBody>
      </p: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94CB169E-DE1C-47C3-A32B-D3A83F5D903E}"/>
              </a:ext>
            </a:extLst>
          </p:cNvPr>
          <p:cNvGrpSpPr/>
          <p:nvPr/>
        </p:nvGrpSpPr>
        <p:grpSpPr>
          <a:xfrm>
            <a:off x="9334250" y="4489414"/>
            <a:ext cx="1826141" cy="1864173"/>
            <a:chOff x="6914207" y="4993827"/>
            <a:chExt cx="1826141" cy="1864173"/>
          </a:xfrm>
        </p:grpSpPr>
        <p:sp>
          <p:nvSpPr>
            <p:cNvPr id="52" name="AutoShape 3">
              <a:extLst>
                <a:ext uri="{FF2B5EF4-FFF2-40B4-BE49-F238E27FC236}">
                  <a16:creationId xmlns:a16="http://schemas.microsoft.com/office/drawing/2014/main" id="{74A404BC-0172-44A3-B83F-33F9B9B6055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151547" y="5608638"/>
              <a:ext cx="1392238" cy="103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5">
              <a:extLst>
                <a:ext uri="{FF2B5EF4-FFF2-40B4-BE49-F238E27FC236}">
                  <a16:creationId xmlns:a16="http://schemas.microsoft.com/office/drawing/2014/main" id="{497F5D64-C0A1-4B60-A8AB-54AD627B1D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57910" y="5626100"/>
              <a:ext cx="0" cy="85725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6">
              <a:extLst>
                <a:ext uri="{FF2B5EF4-FFF2-40B4-BE49-F238E27FC236}">
                  <a16:creationId xmlns:a16="http://schemas.microsoft.com/office/drawing/2014/main" id="{6D926439-B044-4CCF-9B26-B15B05D0B2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57910" y="6483350"/>
              <a:ext cx="1266825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7">
              <a:extLst>
                <a:ext uri="{FF2B5EF4-FFF2-40B4-BE49-F238E27FC236}">
                  <a16:creationId xmlns:a16="http://schemas.microsoft.com/office/drawing/2014/main" id="{ADA2CFF3-0ED7-412D-BC8F-80CA5B4449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24735" y="5626100"/>
              <a:ext cx="0" cy="85725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8">
              <a:extLst>
                <a:ext uri="{FF2B5EF4-FFF2-40B4-BE49-F238E27FC236}">
                  <a16:creationId xmlns:a16="http://schemas.microsoft.com/office/drawing/2014/main" id="{05894629-023B-49DB-997E-A5C9B9F631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57910" y="5626100"/>
              <a:ext cx="1266825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9">
              <a:extLst>
                <a:ext uri="{FF2B5EF4-FFF2-40B4-BE49-F238E27FC236}">
                  <a16:creationId xmlns:a16="http://schemas.microsoft.com/office/drawing/2014/main" id="{AFEC3414-1299-44E4-98AD-ECD9A6313D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57910" y="6483350"/>
              <a:ext cx="3175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10">
              <a:extLst>
                <a:ext uri="{FF2B5EF4-FFF2-40B4-BE49-F238E27FC236}">
                  <a16:creationId xmlns:a16="http://schemas.microsoft.com/office/drawing/2014/main" id="{A1BFEC33-BAE9-4BB4-8DBF-637AEE79D7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521560" y="6483350"/>
              <a:ext cx="3175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11">
              <a:extLst>
                <a:ext uri="{FF2B5EF4-FFF2-40B4-BE49-F238E27FC236}">
                  <a16:creationId xmlns:a16="http://schemas.microsoft.com/office/drawing/2014/main" id="{05CDE29D-89F9-438A-89C6-D805F9D8ED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57910" y="6480175"/>
              <a:ext cx="0" cy="3175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Line 12">
              <a:extLst>
                <a:ext uri="{FF2B5EF4-FFF2-40B4-BE49-F238E27FC236}">
                  <a16:creationId xmlns:a16="http://schemas.microsoft.com/office/drawing/2014/main" id="{DF83A2B4-F5E2-4C9C-B041-3090FA6574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57910" y="5626100"/>
              <a:ext cx="0" cy="3175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13">
              <a:extLst>
                <a:ext uri="{FF2B5EF4-FFF2-40B4-BE49-F238E27FC236}">
                  <a16:creationId xmlns:a16="http://schemas.microsoft.com/office/drawing/2014/main" id="{97058CF5-2DCE-4794-AC7F-FB4B989BCA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57910" y="6054725"/>
              <a:ext cx="7938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Line 14">
              <a:extLst>
                <a:ext uri="{FF2B5EF4-FFF2-40B4-BE49-F238E27FC236}">
                  <a16:creationId xmlns:a16="http://schemas.microsoft.com/office/drawing/2014/main" id="{816C90D8-C919-417B-BD68-22BE6E9C66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65847" y="6054725"/>
              <a:ext cx="9525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Line 15">
              <a:extLst>
                <a:ext uri="{FF2B5EF4-FFF2-40B4-BE49-F238E27FC236}">
                  <a16:creationId xmlns:a16="http://schemas.microsoft.com/office/drawing/2014/main" id="{FF07F681-E6BA-4649-9FE0-C9796B0E08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75372" y="6054725"/>
              <a:ext cx="7938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Line 16">
              <a:extLst>
                <a:ext uri="{FF2B5EF4-FFF2-40B4-BE49-F238E27FC236}">
                  <a16:creationId xmlns:a16="http://schemas.microsoft.com/office/drawing/2014/main" id="{2783D0EB-056F-4FB3-8E09-EBB4BFB683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83310" y="6054725"/>
              <a:ext cx="7938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Line 17">
              <a:extLst>
                <a:ext uri="{FF2B5EF4-FFF2-40B4-BE49-F238E27FC236}">
                  <a16:creationId xmlns:a16="http://schemas.microsoft.com/office/drawing/2014/main" id="{8206DC2E-0BDD-4913-8FDB-3E4A6B77C9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91247" y="6054725"/>
              <a:ext cx="9525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Line 18">
              <a:extLst>
                <a:ext uri="{FF2B5EF4-FFF2-40B4-BE49-F238E27FC236}">
                  <a16:creationId xmlns:a16="http://schemas.microsoft.com/office/drawing/2014/main" id="{B4F0E08C-9D93-4F04-B090-FBF41264BB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00772" y="6054725"/>
              <a:ext cx="7938" cy="15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Line 19">
              <a:extLst>
                <a:ext uri="{FF2B5EF4-FFF2-40B4-BE49-F238E27FC236}">
                  <a16:creationId xmlns:a16="http://schemas.microsoft.com/office/drawing/2014/main" id="{F66867CD-2C2F-4BBC-954E-17F39978EA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08710" y="6056313"/>
              <a:ext cx="7938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Line 20">
              <a:extLst>
                <a:ext uri="{FF2B5EF4-FFF2-40B4-BE49-F238E27FC236}">
                  <a16:creationId xmlns:a16="http://schemas.microsoft.com/office/drawing/2014/main" id="{22096561-F6D6-4CAF-9199-65DB67DD47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6647" y="6056313"/>
              <a:ext cx="9525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Line 21">
              <a:extLst>
                <a:ext uri="{FF2B5EF4-FFF2-40B4-BE49-F238E27FC236}">
                  <a16:creationId xmlns:a16="http://schemas.microsoft.com/office/drawing/2014/main" id="{9E82FF4D-D86D-4AE7-A4EB-ECC3D5ABFA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26172" y="6056313"/>
              <a:ext cx="7938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Line 22">
              <a:extLst>
                <a:ext uri="{FF2B5EF4-FFF2-40B4-BE49-F238E27FC236}">
                  <a16:creationId xmlns:a16="http://schemas.microsoft.com/office/drawing/2014/main" id="{0873F068-583F-4CC2-A369-25665B024C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34110" y="6056313"/>
              <a:ext cx="9525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23">
              <a:extLst>
                <a:ext uri="{FF2B5EF4-FFF2-40B4-BE49-F238E27FC236}">
                  <a16:creationId xmlns:a16="http://schemas.microsoft.com/office/drawing/2014/main" id="{5F73F394-285F-4386-9BAD-006A3563AA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43635" y="6056313"/>
              <a:ext cx="7938" cy="15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24">
              <a:extLst>
                <a:ext uri="{FF2B5EF4-FFF2-40B4-BE49-F238E27FC236}">
                  <a16:creationId xmlns:a16="http://schemas.microsoft.com/office/drawing/2014/main" id="{B9DB4A90-E484-43FB-968F-B065F972F5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1572" y="6057900"/>
              <a:ext cx="7938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25">
              <a:extLst>
                <a:ext uri="{FF2B5EF4-FFF2-40B4-BE49-F238E27FC236}">
                  <a16:creationId xmlns:a16="http://schemas.microsoft.com/office/drawing/2014/main" id="{9F39F2D5-2C86-43F7-8AA4-211692A254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9510" y="6057900"/>
              <a:ext cx="9525" cy="15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Line 26">
              <a:extLst>
                <a:ext uri="{FF2B5EF4-FFF2-40B4-BE49-F238E27FC236}">
                  <a16:creationId xmlns:a16="http://schemas.microsoft.com/office/drawing/2014/main" id="{D4FB7DA9-B4CD-4A0E-A5D0-0F6F83E45F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69035" y="6059488"/>
              <a:ext cx="7938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27">
              <a:extLst>
                <a:ext uri="{FF2B5EF4-FFF2-40B4-BE49-F238E27FC236}">
                  <a16:creationId xmlns:a16="http://schemas.microsoft.com/office/drawing/2014/main" id="{7955EAAE-5978-407F-96B5-E6528F1C2C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6972" y="6059488"/>
              <a:ext cx="7938" cy="15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28">
              <a:extLst>
                <a:ext uri="{FF2B5EF4-FFF2-40B4-BE49-F238E27FC236}">
                  <a16:creationId xmlns:a16="http://schemas.microsoft.com/office/drawing/2014/main" id="{C93B9EBD-3C72-43C0-9539-CF79BF1CF1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4910" y="6061075"/>
              <a:ext cx="9525" cy="15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29">
              <a:extLst>
                <a:ext uri="{FF2B5EF4-FFF2-40B4-BE49-F238E27FC236}">
                  <a16:creationId xmlns:a16="http://schemas.microsoft.com/office/drawing/2014/main" id="{511CBA8A-41B0-41FA-B334-ED1F2480A8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94435" y="6062663"/>
              <a:ext cx="7938" cy="15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30">
              <a:extLst>
                <a:ext uri="{FF2B5EF4-FFF2-40B4-BE49-F238E27FC236}">
                  <a16:creationId xmlns:a16="http://schemas.microsoft.com/office/drawing/2014/main" id="{0322E341-58BA-4D2D-BB83-3976CEDF69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02372" y="6064250"/>
              <a:ext cx="9525" cy="15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31">
              <a:extLst>
                <a:ext uri="{FF2B5EF4-FFF2-40B4-BE49-F238E27FC236}">
                  <a16:creationId xmlns:a16="http://schemas.microsoft.com/office/drawing/2014/main" id="{E3E1A151-5D36-4B0F-B4FB-B9D0A14AB7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11897" y="6065838"/>
              <a:ext cx="7938" cy="15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Line 32">
              <a:extLst>
                <a:ext uri="{FF2B5EF4-FFF2-40B4-BE49-F238E27FC236}">
                  <a16:creationId xmlns:a16="http://schemas.microsoft.com/office/drawing/2014/main" id="{55EE09B0-014E-4406-9F90-C22DE67A02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19835" y="6067425"/>
              <a:ext cx="7938" cy="15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Line 33">
              <a:extLst>
                <a:ext uri="{FF2B5EF4-FFF2-40B4-BE49-F238E27FC236}">
                  <a16:creationId xmlns:a16="http://schemas.microsoft.com/office/drawing/2014/main" id="{8254C565-7BBD-4897-B54A-654E489379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27772" y="6069013"/>
              <a:ext cx="7938" cy="317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Line 34">
              <a:extLst>
                <a:ext uri="{FF2B5EF4-FFF2-40B4-BE49-F238E27FC236}">
                  <a16:creationId xmlns:a16="http://schemas.microsoft.com/office/drawing/2014/main" id="{3084E267-5AF1-46CE-A149-26ED61DDCB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35710" y="6072188"/>
              <a:ext cx="9525" cy="317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Line 35">
              <a:extLst>
                <a:ext uri="{FF2B5EF4-FFF2-40B4-BE49-F238E27FC236}">
                  <a16:creationId xmlns:a16="http://schemas.microsoft.com/office/drawing/2014/main" id="{83E9B8E6-9817-4783-8C15-4BA64B6EE0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45235" y="6075363"/>
              <a:ext cx="7938" cy="317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Line 36">
              <a:extLst>
                <a:ext uri="{FF2B5EF4-FFF2-40B4-BE49-F238E27FC236}">
                  <a16:creationId xmlns:a16="http://schemas.microsoft.com/office/drawing/2014/main" id="{CB719F1B-457D-402F-9F6D-65FBE5ED70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53172" y="6078538"/>
              <a:ext cx="9525" cy="317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Line 37">
              <a:extLst>
                <a:ext uri="{FF2B5EF4-FFF2-40B4-BE49-F238E27FC236}">
                  <a16:creationId xmlns:a16="http://schemas.microsoft.com/office/drawing/2014/main" id="{EEE3DCB5-9E0D-4804-9C46-030C1FD188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62697" y="6081713"/>
              <a:ext cx="7938" cy="476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Line 38">
              <a:extLst>
                <a:ext uri="{FF2B5EF4-FFF2-40B4-BE49-F238E27FC236}">
                  <a16:creationId xmlns:a16="http://schemas.microsoft.com/office/drawing/2014/main" id="{35E5A07A-449A-46BA-BB30-B2E6D35B23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70635" y="6086475"/>
              <a:ext cx="7938" cy="476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Line 39">
              <a:extLst>
                <a:ext uri="{FF2B5EF4-FFF2-40B4-BE49-F238E27FC236}">
                  <a16:creationId xmlns:a16="http://schemas.microsoft.com/office/drawing/2014/main" id="{3287E5E5-B83D-4749-BAC1-E30C31648C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78572" y="6091238"/>
              <a:ext cx="9525" cy="476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Line 40">
              <a:extLst>
                <a:ext uri="{FF2B5EF4-FFF2-40B4-BE49-F238E27FC236}">
                  <a16:creationId xmlns:a16="http://schemas.microsoft.com/office/drawing/2014/main" id="{21B86568-C86A-4444-9A7E-30E25D72DA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88097" y="6096000"/>
              <a:ext cx="7938" cy="635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Line 41">
              <a:extLst>
                <a:ext uri="{FF2B5EF4-FFF2-40B4-BE49-F238E27FC236}">
                  <a16:creationId xmlns:a16="http://schemas.microsoft.com/office/drawing/2014/main" id="{B8657836-6D72-42F2-8E7D-12D27E9BCE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96035" y="6102350"/>
              <a:ext cx="7938" cy="635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Line 42">
              <a:extLst>
                <a:ext uri="{FF2B5EF4-FFF2-40B4-BE49-F238E27FC236}">
                  <a16:creationId xmlns:a16="http://schemas.microsoft.com/office/drawing/2014/main" id="{A08F68F3-A659-4717-ABDF-AF43D37DDA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03972" y="6108700"/>
              <a:ext cx="9525" cy="793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Line 43">
              <a:extLst>
                <a:ext uri="{FF2B5EF4-FFF2-40B4-BE49-F238E27FC236}">
                  <a16:creationId xmlns:a16="http://schemas.microsoft.com/office/drawing/2014/main" id="{EF483D4A-3CB9-4F24-9803-F71BE48FBC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3497" y="6116638"/>
              <a:ext cx="7938" cy="793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Line 44">
              <a:extLst>
                <a:ext uri="{FF2B5EF4-FFF2-40B4-BE49-F238E27FC236}">
                  <a16:creationId xmlns:a16="http://schemas.microsoft.com/office/drawing/2014/main" id="{AE0D6D4B-1BBB-4ECD-950C-C88A3339E1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21435" y="6124575"/>
              <a:ext cx="7938" cy="793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Line 45">
              <a:extLst>
                <a:ext uri="{FF2B5EF4-FFF2-40B4-BE49-F238E27FC236}">
                  <a16:creationId xmlns:a16="http://schemas.microsoft.com/office/drawing/2014/main" id="{951AEF18-A82D-45E6-89AD-BFFD38D1A0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29372" y="6132513"/>
              <a:ext cx="9525" cy="952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Line 46">
              <a:extLst>
                <a:ext uri="{FF2B5EF4-FFF2-40B4-BE49-F238E27FC236}">
                  <a16:creationId xmlns:a16="http://schemas.microsoft.com/office/drawing/2014/main" id="{09899FFE-8380-4BD2-8A22-B42A5224D4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38897" y="6142038"/>
              <a:ext cx="7938" cy="952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Line 47">
              <a:extLst>
                <a:ext uri="{FF2B5EF4-FFF2-40B4-BE49-F238E27FC236}">
                  <a16:creationId xmlns:a16="http://schemas.microsoft.com/office/drawing/2014/main" id="{FA833947-7BEA-4B2E-9286-BC848B7849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46835" y="6151563"/>
              <a:ext cx="9525" cy="1111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Line 48">
              <a:extLst>
                <a:ext uri="{FF2B5EF4-FFF2-40B4-BE49-F238E27FC236}">
                  <a16:creationId xmlns:a16="http://schemas.microsoft.com/office/drawing/2014/main" id="{65039D2A-A3B7-47C3-9DD7-E710D409C4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56360" y="6162675"/>
              <a:ext cx="7938" cy="1270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Line 49">
              <a:extLst>
                <a:ext uri="{FF2B5EF4-FFF2-40B4-BE49-F238E27FC236}">
                  <a16:creationId xmlns:a16="http://schemas.microsoft.com/office/drawing/2014/main" id="{5D3695DF-06BA-4844-94E9-1A462F257A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64297" y="6175375"/>
              <a:ext cx="7938" cy="1111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Line 50">
              <a:extLst>
                <a:ext uri="{FF2B5EF4-FFF2-40B4-BE49-F238E27FC236}">
                  <a16:creationId xmlns:a16="http://schemas.microsoft.com/office/drawing/2014/main" id="{2A5D91C8-C49F-4424-B5C8-37D212634A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2235" y="6186488"/>
              <a:ext cx="9525" cy="1270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Line 51">
              <a:extLst>
                <a:ext uri="{FF2B5EF4-FFF2-40B4-BE49-F238E27FC236}">
                  <a16:creationId xmlns:a16="http://schemas.microsoft.com/office/drawing/2014/main" id="{0EFF3D35-E321-4613-B436-B1924F4E4B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81760" y="6199188"/>
              <a:ext cx="7938" cy="142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Line 52">
              <a:extLst>
                <a:ext uri="{FF2B5EF4-FFF2-40B4-BE49-F238E27FC236}">
                  <a16:creationId xmlns:a16="http://schemas.microsoft.com/office/drawing/2014/main" id="{8FA71C68-D314-4124-9630-CDB98FEABC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89697" y="6213475"/>
              <a:ext cx="7938" cy="142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Line 53">
              <a:extLst>
                <a:ext uri="{FF2B5EF4-FFF2-40B4-BE49-F238E27FC236}">
                  <a16:creationId xmlns:a16="http://schemas.microsoft.com/office/drawing/2014/main" id="{174A1B21-336C-427A-8D17-8FA5B0099C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97635" y="6227763"/>
              <a:ext cx="9525" cy="142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Line 54">
              <a:extLst>
                <a:ext uri="{FF2B5EF4-FFF2-40B4-BE49-F238E27FC236}">
                  <a16:creationId xmlns:a16="http://schemas.microsoft.com/office/drawing/2014/main" id="{86B959C6-C8AB-4915-B512-93C9B9E2B7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07160" y="6242050"/>
              <a:ext cx="7938" cy="142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Line 55">
              <a:extLst>
                <a:ext uri="{FF2B5EF4-FFF2-40B4-BE49-F238E27FC236}">
                  <a16:creationId xmlns:a16="http://schemas.microsoft.com/office/drawing/2014/main" id="{3BCBBF36-D831-47DE-97CF-722A47DC05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15097" y="6256338"/>
              <a:ext cx="7938" cy="1587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Line 56">
              <a:extLst>
                <a:ext uri="{FF2B5EF4-FFF2-40B4-BE49-F238E27FC236}">
                  <a16:creationId xmlns:a16="http://schemas.microsoft.com/office/drawing/2014/main" id="{156781ED-8CE5-4EAD-AC9E-23635DABE5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23035" y="6272213"/>
              <a:ext cx="9525" cy="1587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Line 57">
              <a:extLst>
                <a:ext uri="{FF2B5EF4-FFF2-40B4-BE49-F238E27FC236}">
                  <a16:creationId xmlns:a16="http://schemas.microsoft.com/office/drawing/2014/main" id="{B2E6B9A9-7E19-4D4D-B771-010FE2BE00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32560" y="6288088"/>
              <a:ext cx="7938" cy="142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Line 58">
              <a:extLst>
                <a:ext uri="{FF2B5EF4-FFF2-40B4-BE49-F238E27FC236}">
                  <a16:creationId xmlns:a16="http://schemas.microsoft.com/office/drawing/2014/main" id="{0F53EDC6-16DE-4C3B-BB77-496C89F52A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40497" y="6302375"/>
              <a:ext cx="7938" cy="1587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Line 59">
              <a:extLst>
                <a:ext uri="{FF2B5EF4-FFF2-40B4-BE49-F238E27FC236}">
                  <a16:creationId xmlns:a16="http://schemas.microsoft.com/office/drawing/2014/main" id="{CA25E2F2-B289-419F-A5F9-FCFCEB57A4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48435" y="6318250"/>
              <a:ext cx="9525" cy="142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Line 60">
              <a:extLst>
                <a:ext uri="{FF2B5EF4-FFF2-40B4-BE49-F238E27FC236}">
                  <a16:creationId xmlns:a16="http://schemas.microsoft.com/office/drawing/2014/main" id="{4E106639-6E2D-47CC-8F63-C53C7C786B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57960" y="6332538"/>
              <a:ext cx="7938" cy="142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Line 61">
              <a:extLst>
                <a:ext uri="{FF2B5EF4-FFF2-40B4-BE49-F238E27FC236}">
                  <a16:creationId xmlns:a16="http://schemas.microsoft.com/office/drawing/2014/main" id="{833E01D6-3068-4DFE-AC85-EC33D9B81F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65897" y="6346825"/>
              <a:ext cx="9525" cy="142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Line 62">
              <a:extLst>
                <a:ext uri="{FF2B5EF4-FFF2-40B4-BE49-F238E27FC236}">
                  <a16:creationId xmlns:a16="http://schemas.microsoft.com/office/drawing/2014/main" id="{E4ADAD55-D736-462B-9D52-82FF2C3A03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75422" y="6361113"/>
              <a:ext cx="7938" cy="1270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Line 63">
              <a:extLst>
                <a:ext uri="{FF2B5EF4-FFF2-40B4-BE49-F238E27FC236}">
                  <a16:creationId xmlns:a16="http://schemas.microsoft.com/office/drawing/2014/main" id="{727BB7AA-CC67-42FB-8321-55BF36E4E3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3360" y="6373813"/>
              <a:ext cx="7938" cy="1270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Line 64">
              <a:extLst>
                <a:ext uri="{FF2B5EF4-FFF2-40B4-BE49-F238E27FC236}">
                  <a16:creationId xmlns:a16="http://schemas.microsoft.com/office/drawing/2014/main" id="{51700934-D0B8-46E6-9DF3-2DE0179C0C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1297" y="6386513"/>
              <a:ext cx="9525" cy="952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Line 65">
              <a:extLst>
                <a:ext uri="{FF2B5EF4-FFF2-40B4-BE49-F238E27FC236}">
                  <a16:creationId xmlns:a16="http://schemas.microsoft.com/office/drawing/2014/main" id="{B8139F6F-1978-4693-86A7-87E1C72B8B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00822" y="6396038"/>
              <a:ext cx="7938" cy="952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Line 66">
              <a:extLst>
                <a:ext uri="{FF2B5EF4-FFF2-40B4-BE49-F238E27FC236}">
                  <a16:creationId xmlns:a16="http://schemas.microsoft.com/office/drawing/2014/main" id="{D80BF647-16ED-4CBB-9F32-2A00B45F35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08760" y="6405563"/>
              <a:ext cx="7938" cy="635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Line 67">
              <a:extLst>
                <a:ext uri="{FF2B5EF4-FFF2-40B4-BE49-F238E27FC236}">
                  <a16:creationId xmlns:a16="http://schemas.microsoft.com/office/drawing/2014/main" id="{9F318C86-0A4D-44E9-BF21-0E7098E945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6697" y="6411913"/>
              <a:ext cx="9525" cy="635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Line 68">
              <a:extLst>
                <a:ext uri="{FF2B5EF4-FFF2-40B4-BE49-F238E27FC236}">
                  <a16:creationId xmlns:a16="http://schemas.microsoft.com/office/drawing/2014/main" id="{A33C5FE7-65B4-4170-BD63-D172CED47E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6222" y="6418263"/>
              <a:ext cx="7938" cy="317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Line 69">
              <a:extLst>
                <a:ext uri="{FF2B5EF4-FFF2-40B4-BE49-F238E27FC236}">
                  <a16:creationId xmlns:a16="http://schemas.microsoft.com/office/drawing/2014/main" id="{CE5B6E0B-4290-447D-97B1-1783270186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34160" y="6421438"/>
              <a:ext cx="7938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Line 70">
              <a:extLst>
                <a:ext uri="{FF2B5EF4-FFF2-40B4-BE49-F238E27FC236}">
                  <a16:creationId xmlns:a16="http://schemas.microsoft.com/office/drawing/2014/main" id="{58CB4E69-E305-494D-B92D-32C7BCFA84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42097" y="6421438"/>
              <a:ext cx="9525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Line 71">
              <a:extLst>
                <a:ext uri="{FF2B5EF4-FFF2-40B4-BE49-F238E27FC236}">
                  <a16:creationId xmlns:a16="http://schemas.microsoft.com/office/drawing/2014/main" id="{FED067CC-6E26-4708-B653-BA3C423967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51622" y="6416675"/>
              <a:ext cx="7938" cy="476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Line 72">
              <a:extLst>
                <a:ext uri="{FF2B5EF4-FFF2-40B4-BE49-F238E27FC236}">
                  <a16:creationId xmlns:a16="http://schemas.microsoft.com/office/drawing/2014/main" id="{6C5F071A-3AF8-4926-B1F0-F382F7198A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59560" y="6410325"/>
              <a:ext cx="7938" cy="635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Line 73">
              <a:extLst>
                <a:ext uri="{FF2B5EF4-FFF2-40B4-BE49-F238E27FC236}">
                  <a16:creationId xmlns:a16="http://schemas.microsoft.com/office/drawing/2014/main" id="{275A6C84-3FF1-454C-9770-C80080D543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67497" y="6400800"/>
              <a:ext cx="9525" cy="952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Line 74">
              <a:extLst>
                <a:ext uri="{FF2B5EF4-FFF2-40B4-BE49-F238E27FC236}">
                  <a16:creationId xmlns:a16="http://schemas.microsoft.com/office/drawing/2014/main" id="{909C571B-2798-41D8-B6EB-A7825C108B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77022" y="6389688"/>
              <a:ext cx="7938" cy="1111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Line 75">
              <a:extLst>
                <a:ext uri="{FF2B5EF4-FFF2-40B4-BE49-F238E27FC236}">
                  <a16:creationId xmlns:a16="http://schemas.microsoft.com/office/drawing/2014/main" id="{7406E8F4-7A6B-45E8-AF27-744B2EEC43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84960" y="6375400"/>
              <a:ext cx="9525" cy="142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Line 76">
              <a:extLst>
                <a:ext uri="{FF2B5EF4-FFF2-40B4-BE49-F238E27FC236}">
                  <a16:creationId xmlns:a16="http://schemas.microsoft.com/office/drawing/2014/main" id="{80DFDEE6-F802-4A55-9DA4-AEC9A57A61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94485" y="6357938"/>
              <a:ext cx="7938" cy="1746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Line 77">
              <a:extLst>
                <a:ext uri="{FF2B5EF4-FFF2-40B4-BE49-F238E27FC236}">
                  <a16:creationId xmlns:a16="http://schemas.microsoft.com/office/drawing/2014/main" id="{AC1A8E59-556E-4E20-89D5-6F2B141DBE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02422" y="6337300"/>
              <a:ext cx="7938" cy="2063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Line 78">
              <a:extLst>
                <a:ext uri="{FF2B5EF4-FFF2-40B4-BE49-F238E27FC236}">
                  <a16:creationId xmlns:a16="http://schemas.microsoft.com/office/drawing/2014/main" id="{3B8DD781-F062-4F1B-ABF7-7965BB98E4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10360" y="6315075"/>
              <a:ext cx="9525" cy="2222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Line 79">
              <a:extLst>
                <a:ext uri="{FF2B5EF4-FFF2-40B4-BE49-F238E27FC236}">
                  <a16:creationId xmlns:a16="http://schemas.microsoft.com/office/drawing/2014/main" id="{0EDB8CDE-E8E1-43C3-AD5D-8144A510F2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19885" y="6291263"/>
              <a:ext cx="7938" cy="2381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Line 80">
              <a:extLst>
                <a:ext uri="{FF2B5EF4-FFF2-40B4-BE49-F238E27FC236}">
                  <a16:creationId xmlns:a16="http://schemas.microsoft.com/office/drawing/2014/main" id="{E01A4302-126E-4914-954D-2208233507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27822" y="6264275"/>
              <a:ext cx="7938" cy="269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Line 81">
              <a:extLst>
                <a:ext uri="{FF2B5EF4-FFF2-40B4-BE49-F238E27FC236}">
                  <a16:creationId xmlns:a16="http://schemas.microsoft.com/office/drawing/2014/main" id="{980102AA-E653-488B-92B1-4C7D44193B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35760" y="6235700"/>
              <a:ext cx="9525" cy="2857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Line 82">
              <a:extLst>
                <a:ext uri="{FF2B5EF4-FFF2-40B4-BE49-F238E27FC236}">
                  <a16:creationId xmlns:a16="http://schemas.microsoft.com/office/drawing/2014/main" id="{A3586639-DF5B-4F8C-B9DD-8D3EE3DBDE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45285" y="6203950"/>
              <a:ext cx="7938" cy="3175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Line 83">
              <a:extLst>
                <a:ext uri="{FF2B5EF4-FFF2-40B4-BE49-F238E27FC236}">
                  <a16:creationId xmlns:a16="http://schemas.microsoft.com/office/drawing/2014/main" id="{565145B5-6664-4627-923E-39D31AB636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53222" y="6173788"/>
              <a:ext cx="7938" cy="3016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Line 84">
              <a:extLst>
                <a:ext uri="{FF2B5EF4-FFF2-40B4-BE49-F238E27FC236}">
                  <a16:creationId xmlns:a16="http://schemas.microsoft.com/office/drawing/2014/main" id="{EDEA1AF5-1334-450B-A735-C4EF05A478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61160" y="6140450"/>
              <a:ext cx="9525" cy="3333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Line 85">
              <a:extLst>
                <a:ext uri="{FF2B5EF4-FFF2-40B4-BE49-F238E27FC236}">
                  <a16:creationId xmlns:a16="http://schemas.microsoft.com/office/drawing/2014/main" id="{EA62C6F0-9FA2-49E3-9CEC-A733EB2054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70685" y="6105525"/>
              <a:ext cx="7938" cy="3492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Line 86">
              <a:extLst>
                <a:ext uri="{FF2B5EF4-FFF2-40B4-BE49-F238E27FC236}">
                  <a16:creationId xmlns:a16="http://schemas.microsoft.com/office/drawing/2014/main" id="{214E5CAD-C289-45F5-A620-381232515A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78622" y="6072188"/>
              <a:ext cx="9525" cy="3333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Line 87">
              <a:extLst>
                <a:ext uri="{FF2B5EF4-FFF2-40B4-BE49-F238E27FC236}">
                  <a16:creationId xmlns:a16="http://schemas.microsoft.com/office/drawing/2014/main" id="{1083175E-0549-4DDA-8A58-0150D08B7E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88147" y="6037263"/>
              <a:ext cx="7938" cy="3492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Line 88">
              <a:extLst>
                <a:ext uri="{FF2B5EF4-FFF2-40B4-BE49-F238E27FC236}">
                  <a16:creationId xmlns:a16="http://schemas.microsoft.com/office/drawing/2014/main" id="{44161980-6204-4DD9-A135-AAB285FB91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96085" y="6002338"/>
              <a:ext cx="7938" cy="3492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Line 89">
              <a:extLst>
                <a:ext uri="{FF2B5EF4-FFF2-40B4-BE49-F238E27FC236}">
                  <a16:creationId xmlns:a16="http://schemas.microsoft.com/office/drawing/2014/main" id="{6EE9B27D-0B09-4E6E-BE6F-1BF661070F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04022" y="5969000"/>
              <a:ext cx="9525" cy="3333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Line 90">
              <a:extLst>
                <a:ext uri="{FF2B5EF4-FFF2-40B4-BE49-F238E27FC236}">
                  <a16:creationId xmlns:a16="http://schemas.microsoft.com/office/drawing/2014/main" id="{1ECB3748-5E80-433E-BBBB-AE99F8CC86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13547" y="5935663"/>
              <a:ext cx="7938" cy="3333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Line 91">
              <a:extLst>
                <a:ext uri="{FF2B5EF4-FFF2-40B4-BE49-F238E27FC236}">
                  <a16:creationId xmlns:a16="http://schemas.microsoft.com/office/drawing/2014/main" id="{7E32C35D-B54E-4EDF-A28D-82FF4502BE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21485" y="5903913"/>
              <a:ext cx="7938" cy="3175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Line 92">
              <a:extLst>
                <a:ext uri="{FF2B5EF4-FFF2-40B4-BE49-F238E27FC236}">
                  <a16:creationId xmlns:a16="http://schemas.microsoft.com/office/drawing/2014/main" id="{7FD877EE-ADA9-420C-AD2B-102B103B8A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29422" y="5873750"/>
              <a:ext cx="9525" cy="3016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Line 93">
              <a:extLst>
                <a:ext uri="{FF2B5EF4-FFF2-40B4-BE49-F238E27FC236}">
                  <a16:creationId xmlns:a16="http://schemas.microsoft.com/office/drawing/2014/main" id="{3659137A-B299-46F2-B298-014142270E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38947" y="5845175"/>
              <a:ext cx="7938" cy="2857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Line 94">
              <a:extLst>
                <a:ext uri="{FF2B5EF4-FFF2-40B4-BE49-F238E27FC236}">
                  <a16:creationId xmlns:a16="http://schemas.microsoft.com/office/drawing/2014/main" id="{DC3EBD8F-56E2-439F-8A09-CF91627AC3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46885" y="5818188"/>
              <a:ext cx="9525" cy="269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Line 95">
              <a:extLst>
                <a:ext uri="{FF2B5EF4-FFF2-40B4-BE49-F238E27FC236}">
                  <a16:creationId xmlns:a16="http://schemas.microsoft.com/office/drawing/2014/main" id="{8040E736-107C-4598-BBCD-835670FF66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56410" y="5792788"/>
              <a:ext cx="7938" cy="2540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Line 96">
              <a:extLst>
                <a:ext uri="{FF2B5EF4-FFF2-40B4-BE49-F238E27FC236}">
                  <a16:creationId xmlns:a16="http://schemas.microsoft.com/office/drawing/2014/main" id="{FA2DB6DB-EB49-412F-BE73-35099C90A9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64347" y="5770563"/>
              <a:ext cx="7938" cy="2222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Line 97">
              <a:extLst>
                <a:ext uri="{FF2B5EF4-FFF2-40B4-BE49-F238E27FC236}">
                  <a16:creationId xmlns:a16="http://schemas.microsoft.com/office/drawing/2014/main" id="{3045B566-E248-4CF2-9B9D-BACB65FD2E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72285" y="5751513"/>
              <a:ext cx="7938" cy="1905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Line 98">
              <a:extLst>
                <a:ext uri="{FF2B5EF4-FFF2-40B4-BE49-F238E27FC236}">
                  <a16:creationId xmlns:a16="http://schemas.microsoft.com/office/drawing/2014/main" id="{8E139101-3156-445E-98A4-7C9BB0C63E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80222" y="5734050"/>
              <a:ext cx="9525" cy="1746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Line 99">
              <a:extLst>
                <a:ext uri="{FF2B5EF4-FFF2-40B4-BE49-F238E27FC236}">
                  <a16:creationId xmlns:a16="http://schemas.microsoft.com/office/drawing/2014/main" id="{547D9D6E-8C3A-4F97-813D-9E0A72393B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89747" y="5719763"/>
              <a:ext cx="7938" cy="142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Line 100">
              <a:extLst>
                <a:ext uri="{FF2B5EF4-FFF2-40B4-BE49-F238E27FC236}">
                  <a16:creationId xmlns:a16="http://schemas.microsoft.com/office/drawing/2014/main" id="{FEC354D6-885A-4372-AEAF-64345C82C7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97685" y="5707063"/>
              <a:ext cx="9525" cy="1270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Line 101">
              <a:extLst>
                <a:ext uri="{FF2B5EF4-FFF2-40B4-BE49-F238E27FC236}">
                  <a16:creationId xmlns:a16="http://schemas.microsoft.com/office/drawing/2014/main" id="{09E0DE57-C189-4895-BDE1-6C23DAF215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007210" y="5699125"/>
              <a:ext cx="7938" cy="793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Line 102">
              <a:extLst>
                <a:ext uri="{FF2B5EF4-FFF2-40B4-BE49-F238E27FC236}">
                  <a16:creationId xmlns:a16="http://schemas.microsoft.com/office/drawing/2014/main" id="{B93B58E2-6DFC-481B-90E2-E3DEE97D6F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015147" y="5692775"/>
              <a:ext cx="7938" cy="635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Line 103">
              <a:extLst>
                <a:ext uri="{FF2B5EF4-FFF2-40B4-BE49-F238E27FC236}">
                  <a16:creationId xmlns:a16="http://schemas.microsoft.com/office/drawing/2014/main" id="{78D9E0EE-3036-4EBD-A5AB-C31FCA042E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023085" y="5688013"/>
              <a:ext cx="9525" cy="476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Line 104">
              <a:extLst>
                <a:ext uri="{FF2B5EF4-FFF2-40B4-BE49-F238E27FC236}">
                  <a16:creationId xmlns:a16="http://schemas.microsoft.com/office/drawing/2014/main" id="{5824EE48-9A06-4509-8504-1DE3D16995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032610" y="5686425"/>
              <a:ext cx="7938" cy="15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Line 105">
              <a:extLst>
                <a:ext uri="{FF2B5EF4-FFF2-40B4-BE49-F238E27FC236}">
                  <a16:creationId xmlns:a16="http://schemas.microsoft.com/office/drawing/2014/main" id="{8CE2C8E2-CCA6-4541-9276-FC5BD38037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40547" y="5686425"/>
              <a:ext cx="7938" cy="15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Line 106">
              <a:extLst>
                <a:ext uri="{FF2B5EF4-FFF2-40B4-BE49-F238E27FC236}">
                  <a16:creationId xmlns:a16="http://schemas.microsoft.com/office/drawing/2014/main" id="{033C8057-A95C-4326-AA94-7274DB63DC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48485" y="5688013"/>
              <a:ext cx="9525" cy="317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Line 107">
              <a:extLst>
                <a:ext uri="{FF2B5EF4-FFF2-40B4-BE49-F238E27FC236}">
                  <a16:creationId xmlns:a16="http://schemas.microsoft.com/office/drawing/2014/main" id="{7283F0FD-2E76-4912-BE4B-97E3216C8A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58010" y="5691188"/>
              <a:ext cx="7938" cy="476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Line 108">
              <a:extLst>
                <a:ext uri="{FF2B5EF4-FFF2-40B4-BE49-F238E27FC236}">
                  <a16:creationId xmlns:a16="http://schemas.microsoft.com/office/drawing/2014/main" id="{BAF1DF3B-F577-402D-B673-BF886987B2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65947" y="5695950"/>
              <a:ext cx="7938" cy="793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Line 109">
              <a:extLst>
                <a:ext uri="{FF2B5EF4-FFF2-40B4-BE49-F238E27FC236}">
                  <a16:creationId xmlns:a16="http://schemas.microsoft.com/office/drawing/2014/main" id="{2D908BCB-D9A1-4813-B95F-33B769521F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73885" y="5703888"/>
              <a:ext cx="9525" cy="793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Line 110">
              <a:extLst>
                <a:ext uri="{FF2B5EF4-FFF2-40B4-BE49-F238E27FC236}">
                  <a16:creationId xmlns:a16="http://schemas.microsoft.com/office/drawing/2014/main" id="{E268545E-A148-4965-BB3B-9A5CC88CD9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83410" y="5711825"/>
              <a:ext cx="7938" cy="1111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Line 111">
              <a:extLst>
                <a:ext uri="{FF2B5EF4-FFF2-40B4-BE49-F238E27FC236}">
                  <a16:creationId xmlns:a16="http://schemas.microsoft.com/office/drawing/2014/main" id="{E948EDB7-6F95-412F-9B05-A519AC79AA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91347" y="5722938"/>
              <a:ext cx="9525" cy="1270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Line 112">
              <a:extLst>
                <a:ext uri="{FF2B5EF4-FFF2-40B4-BE49-F238E27FC236}">
                  <a16:creationId xmlns:a16="http://schemas.microsoft.com/office/drawing/2014/main" id="{3B35D19F-547B-4737-A102-85545271B1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0872" y="5735638"/>
              <a:ext cx="7938" cy="1111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Line 113">
              <a:extLst>
                <a:ext uri="{FF2B5EF4-FFF2-40B4-BE49-F238E27FC236}">
                  <a16:creationId xmlns:a16="http://schemas.microsoft.com/office/drawing/2014/main" id="{D9497296-1CD6-4A88-BE9F-63137BD24B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8810" y="5746750"/>
              <a:ext cx="7938" cy="142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Line 114">
              <a:extLst>
                <a:ext uri="{FF2B5EF4-FFF2-40B4-BE49-F238E27FC236}">
                  <a16:creationId xmlns:a16="http://schemas.microsoft.com/office/drawing/2014/main" id="{B6E7FE62-E62B-48FE-9D6E-F82BF741C5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16747" y="5761038"/>
              <a:ext cx="9525" cy="142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Line 115">
              <a:extLst>
                <a:ext uri="{FF2B5EF4-FFF2-40B4-BE49-F238E27FC236}">
                  <a16:creationId xmlns:a16="http://schemas.microsoft.com/office/drawing/2014/main" id="{1BDFC80B-405F-48F0-A9FB-86EFC55B43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26272" y="5775325"/>
              <a:ext cx="7938" cy="1587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Line 116">
              <a:extLst>
                <a:ext uri="{FF2B5EF4-FFF2-40B4-BE49-F238E27FC236}">
                  <a16:creationId xmlns:a16="http://schemas.microsoft.com/office/drawing/2014/main" id="{928A373B-3C4E-4B84-9FDF-D07B0482EC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34210" y="5791200"/>
              <a:ext cx="7938" cy="142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Line 117">
              <a:extLst>
                <a:ext uri="{FF2B5EF4-FFF2-40B4-BE49-F238E27FC236}">
                  <a16:creationId xmlns:a16="http://schemas.microsoft.com/office/drawing/2014/main" id="{A9CD5321-A9A6-49A1-8EBE-33A102BEB3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42147" y="5805488"/>
              <a:ext cx="9525" cy="1587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Line 118">
              <a:extLst>
                <a:ext uri="{FF2B5EF4-FFF2-40B4-BE49-F238E27FC236}">
                  <a16:creationId xmlns:a16="http://schemas.microsoft.com/office/drawing/2014/main" id="{8DB18356-ACB7-42B1-9EF3-D765B5BF71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51672" y="5821363"/>
              <a:ext cx="7938" cy="1587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Line 119">
              <a:extLst>
                <a:ext uri="{FF2B5EF4-FFF2-40B4-BE49-F238E27FC236}">
                  <a16:creationId xmlns:a16="http://schemas.microsoft.com/office/drawing/2014/main" id="{296AF062-5AAD-444C-A9D8-BCF8A02EF6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59610" y="5837238"/>
              <a:ext cx="7938" cy="142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Line 120">
              <a:extLst>
                <a:ext uri="{FF2B5EF4-FFF2-40B4-BE49-F238E27FC236}">
                  <a16:creationId xmlns:a16="http://schemas.microsoft.com/office/drawing/2014/main" id="{72850B53-F9F7-483C-ABB9-EAF18AFCD1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7547" y="5851525"/>
              <a:ext cx="9525" cy="1587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Line 121">
              <a:extLst>
                <a:ext uri="{FF2B5EF4-FFF2-40B4-BE49-F238E27FC236}">
                  <a16:creationId xmlns:a16="http://schemas.microsoft.com/office/drawing/2014/main" id="{50B56996-6539-44C1-8246-72858991D1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77072" y="5867400"/>
              <a:ext cx="7938" cy="142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Line 122">
              <a:extLst>
                <a:ext uri="{FF2B5EF4-FFF2-40B4-BE49-F238E27FC236}">
                  <a16:creationId xmlns:a16="http://schemas.microsoft.com/office/drawing/2014/main" id="{E7D07146-0CE1-4C13-B8A6-B97CE62A09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85010" y="5881688"/>
              <a:ext cx="7938" cy="142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Line 123">
              <a:extLst>
                <a:ext uri="{FF2B5EF4-FFF2-40B4-BE49-F238E27FC236}">
                  <a16:creationId xmlns:a16="http://schemas.microsoft.com/office/drawing/2014/main" id="{95F80E4E-CB55-499B-9D8D-6954AF5995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2947" y="5895975"/>
              <a:ext cx="9525" cy="1270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Line 124">
              <a:extLst>
                <a:ext uri="{FF2B5EF4-FFF2-40B4-BE49-F238E27FC236}">
                  <a16:creationId xmlns:a16="http://schemas.microsoft.com/office/drawing/2014/main" id="{6F6F68E5-47A6-448B-BB7E-A3C4844DDD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02472" y="5908675"/>
              <a:ext cx="7938" cy="1270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Line 125">
              <a:extLst>
                <a:ext uri="{FF2B5EF4-FFF2-40B4-BE49-F238E27FC236}">
                  <a16:creationId xmlns:a16="http://schemas.microsoft.com/office/drawing/2014/main" id="{0D8A43D4-6A35-4507-AC88-5DA6A04305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10410" y="5921375"/>
              <a:ext cx="9525" cy="1270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Line 126">
              <a:extLst>
                <a:ext uri="{FF2B5EF4-FFF2-40B4-BE49-F238E27FC236}">
                  <a16:creationId xmlns:a16="http://schemas.microsoft.com/office/drawing/2014/main" id="{F5D2A53B-6B36-4316-A980-54E7790215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19935" y="5934075"/>
              <a:ext cx="7938" cy="1111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Line 127">
              <a:extLst>
                <a:ext uri="{FF2B5EF4-FFF2-40B4-BE49-F238E27FC236}">
                  <a16:creationId xmlns:a16="http://schemas.microsoft.com/office/drawing/2014/main" id="{E99093C0-EC0A-404D-9716-997AED4CAE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27872" y="5945188"/>
              <a:ext cx="7938" cy="1111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Line 128">
              <a:extLst>
                <a:ext uri="{FF2B5EF4-FFF2-40B4-BE49-F238E27FC236}">
                  <a16:creationId xmlns:a16="http://schemas.microsoft.com/office/drawing/2014/main" id="{5ECA48E6-E35B-4ED7-A478-B5F4B59938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35810" y="5956300"/>
              <a:ext cx="9525" cy="1111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Line 129">
              <a:extLst>
                <a:ext uri="{FF2B5EF4-FFF2-40B4-BE49-F238E27FC236}">
                  <a16:creationId xmlns:a16="http://schemas.microsoft.com/office/drawing/2014/main" id="{8252EF4B-6CDA-4CD6-ADF4-83019C7F98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45335" y="5967413"/>
              <a:ext cx="7938" cy="793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Line 130">
              <a:extLst>
                <a:ext uri="{FF2B5EF4-FFF2-40B4-BE49-F238E27FC236}">
                  <a16:creationId xmlns:a16="http://schemas.microsoft.com/office/drawing/2014/main" id="{0D7677BE-C5F3-4E6F-A245-2704DAE095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53272" y="5975350"/>
              <a:ext cx="7938" cy="952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Line 131">
              <a:extLst>
                <a:ext uri="{FF2B5EF4-FFF2-40B4-BE49-F238E27FC236}">
                  <a16:creationId xmlns:a16="http://schemas.microsoft.com/office/drawing/2014/main" id="{9E6A5383-4199-44BD-A915-B83205E16D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61210" y="5984875"/>
              <a:ext cx="9525" cy="793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Line 132">
              <a:extLst>
                <a:ext uri="{FF2B5EF4-FFF2-40B4-BE49-F238E27FC236}">
                  <a16:creationId xmlns:a16="http://schemas.microsoft.com/office/drawing/2014/main" id="{102A3378-D008-49C1-87F7-F3049B87D7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70735" y="5992813"/>
              <a:ext cx="7938" cy="635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Line 133">
              <a:extLst>
                <a:ext uri="{FF2B5EF4-FFF2-40B4-BE49-F238E27FC236}">
                  <a16:creationId xmlns:a16="http://schemas.microsoft.com/office/drawing/2014/main" id="{CE49C344-0F7B-48F3-BD85-0C9639B9C8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78672" y="5999163"/>
              <a:ext cx="7938" cy="635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Line 134">
              <a:extLst>
                <a:ext uri="{FF2B5EF4-FFF2-40B4-BE49-F238E27FC236}">
                  <a16:creationId xmlns:a16="http://schemas.microsoft.com/office/drawing/2014/main" id="{62F62A62-72CD-4A1B-A2C4-C75F948982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86610" y="6005513"/>
              <a:ext cx="9525" cy="635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Line 135">
              <a:extLst>
                <a:ext uri="{FF2B5EF4-FFF2-40B4-BE49-F238E27FC236}">
                  <a16:creationId xmlns:a16="http://schemas.microsoft.com/office/drawing/2014/main" id="{69A558B8-7CBE-470D-A945-1A000B7BA8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96135" y="6011863"/>
              <a:ext cx="7938" cy="635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Line 136">
              <a:extLst>
                <a:ext uri="{FF2B5EF4-FFF2-40B4-BE49-F238E27FC236}">
                  <a16:creationId xmlns:a16="http://schemas.microsoft.com/office/drawing/2014/main" id="{8388C8D0-F289-48CC-A5C9-F9B5CCAA0D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04072" y="6018213"/>
              <a:ext cx="7938" cy="476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Line 137">
              <a:extLst>
                <a:ext uri="{FF2B5EF4-FFF2-40B4-BE49-F238E27FC236}">
                  <a16:creationId xmlns:a16="http://schemas.microsoft.com/office/drawing/2014/main" id="{11F1E282-8C9F-46BE-A8F2-25FB5E522E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12010" y="6022975"/>
              <a:ext cx="9525" cy="317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Line 138">
              <a:extLst>
                <a:ext uri="{FF2B5EF4-FFF2-40B4-BE49-F238E27FC236}">
                  <a16:creationId xmlns:a16="http://schemas.microsoft.com/office/drawing/2014/main" id="{ACB5285D-8D08-4D16-B649-3AB4121F21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21535" y="6026150"/>
              <a:ext cx="7938" cy="476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Line 139">
              <a:extLst>
                <a:ext uri="{FF2B5EF4-FFF2-40B4-BE49-F238E27FC236}">
                  <a16:creationId xmlns:a16="http://schemas.microsoft.com/office/drawing/2014/main" id="{947FDDD1-62A3-45BB-9395-9BA9313A3D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29472" y="6030913"/>
              <a:ext cx="9525" cy="317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Line 140">
              <a:extLst>
                <a:ext uri="{FF2B5EF4-FFF2-40B4-BE49-F238E27FC236}">
                  <a16:creationId xmlns:a16="http://schemas.microsoft.com/office/drawing/2014/main" id="{3706E384-D55B-4B62-9872-57EEE4E48F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38997" y="6034088"/>
              <a:ext cx="7938" cy="317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Line 141">
              <a:extLst>
                <a:ext uri="{FF2B5EF4-FFF2-40B4-BE49-F238E27FC236}">
                  <a16:creationId xmlns:a16="http://schemas.microsoft.com/office/drawing/2014/main" id="{E70AA98F-3C20-4044-AA25-AFF3E84FC2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46935" y="6037263"/>
              <a:ext cx="7938" cy="15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Line 142">
              <a:extLst>
                <a:ext uri="{FF2B5EF4-FFF2-40B4-BE49-F238E27FC236}">
                  <a16:creationId xmlns:a16="http://schemas.microsoft.com/office/drawing/2014/main" id="{E6233DF1-5FEC-4D95-AA6B-7968ACE9B8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54872" y="6038850"/>
              <a:ext cx="9525" cy="317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Line 143">
              <a:extLst>
                <a:ext uri="{FF2B5EF4-FFF2-40B4-BE49-F238E27FC236}">
                  <a16:creationId xmlns:a16="http://schemas.microsoft.com/office/drawing/2014/main" id="{75A629F6-0478-4C4C-A495-B8E1DB5A6B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64397" y="6042025"/>
              <a:ext cx="7938" cy="15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Line 144">
              <a:extLst>
                <a:ext uri="{FF2B5EF4-FFF2-40B4-BE49-F238E27FC236}">
                  <a16:creationId xmlns:a16="http://schemas.microsoft.com/office/drawing/2014/main" id="{EFFF01A7-4B6C-4F6C-B282-DD62AEA7A9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72335" y="6043613"/>
              <a:ext cx="7938" cy="15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Line 145">
              <a:extLst>
                <a:ext uri="{FF2B5EF4-FFF2-40B4-BE49-F238E27FC236}">
                  <a16:creationId xmlns:a16="http://schemas.microsoft.com/office/drawing/2014/main" id="{13C7B8A6-5694-4DDA-9CC5-323BA0D9F1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80272" y="6045200"/>
              <a:ext cx="9525" cy="15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Line 146">
              <a:extLst>
                <a:ext uri="{FF2B5EF4-FFF2-40B4-BE49-F238E27FC236}">
                  <a16:creationId xmlns:a16="http://schemas.microsoft.com/office/drawing/2014/main" id="{35EC3013-D0B3-4129-B91E-BEC9CEDA98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89797" y="6046788"/>
              <a:ext cx="7938" cy="15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Line 147">
              <a:extLst>
                <a:ext uri="{FF2B5EF4-FFF2-40B4-BE49-F238E27FC236}">
                  <a16:creationId xmlns:a16="http://schemas.microsoft.com/office/drawing/2014/main" id="{F188315D-6D4C-43F1-8C79-5E5091B5D6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97735" y="6048375"/>
              <a:ext cx="7938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Line 148">
              <a:extLst>
                <a:ext uri="{FF2B5EF4-FFF2-40B4-BE49-F238E27FC236}">
                  <a16:creationId xmlns:a16="http://schemas.microsoft.com/office/drawing/2014/main" id="{23967293-EC55-4D55-B906-C3494F2115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05672" y="6048375"/>
              <a:ext cx="9525" cy="15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Line 149">
              <a:extLst>
                <a:ext uri="{FF2B5EF4-FFF2-40B4-BE49-F238E27FC236}">
                  <a16:creationId xmlns:a16="http://schemas.microsoft.com/office/drawing/2014/main" id="{511F678C-82E3-4866-92B3-D3915E84E7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15197" y="6049963"/>
              <a:ext cx="7938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Line 150">
              <a:extLst>
                <a:ext uri="{FF2B5EF4-FFF2-40B4-BE49-F238E27FC236}">
                  <a16:creationId xmlns:a16="http://schemas.microsoft.com/office/drawing/2014/main" id="{619FD353-1A43-42F5-B618-F7B89ECBB8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23135" y="6049963"/>
              <a:ext cx="9525" cy="15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Line 151">
              <a:extLst>
                <a:ext uri="{FF2B5EF4-FFF2-40B4-BE49-F238E27FC236}">
                  <a16:creationId xmlns:a16="http://schemas.microsoft.com/office/drawing/2014/main" id="{4D70E8B4-17E9-4B46-940C-968BD14C79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32660" y="6051550"/>
              <a:ext cx="7938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Line 152">
              <a:extLst>
                <a:ext uri="{FF2B5EF4-FFF2-40B4-BE49-F238E27FC236}">
                  <a16:creationId xmlns:a16="http://schemas.microsoft.com/office/drawing/2014/main" id="{41D22966-A65E-45C5-962C-1A5C31D9D8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40597" y="6051550"/>
              <a:ext cx="7938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Line 153">
              <a:extLst>
                <a:ext uri="{FF2B5EF4-FFF2-40B4-BE49-F238E27FC236}">
                  <a16:creationId xmlns:a16="http://schemas.microsoft.com/office/drawing/2014/main" id="{B28867F4-6D75-4261-B960-358FEB6B1D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48535" y="6051550"/>
              <a:ext cx="7938" cy="15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Line 154">
              <a:extLst>
                <a:ext uri="{FF2B5EF4-FFF2-40B4-BE49-F238E27FC236}">
                  <a16:creationId xmlns:a16="http://schemas.microsoft.com/office/drawing/2014/main" id="{6EC5AD81-D900-407D-AD1B-15ECB0F46F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56472" y="6053138"/>
              <a:ext cx="9525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Line 155">
              <a:extLst>
                <a:ext uri="{FF2B5EF4-FFF2-40B4-BE49-F238E27FC236}">
                  <a16:creationId xmlns:a16="http://schemas.microsoft.com/office/drawing/2014/main" id="{10996E40-E37F-46EE-8743-C8F4EE71EA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65997" y="6053138"/>
              <a:ext cx="7938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Line 156">
              <a:extLst>
                <a:ext uri="{FF2B5EF4-FFF2-40B4-BE49-F238E27FC236}">
                  <a16:creationId xmlns:a16="http://schemas.microsoft.com/office/drawing/2014/main" id="{2AFC9AD7-A5DC-454F-A0BD-BCFD3AD1A6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73935" y="6053138"/>
              <a:ext cx="9525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Line 157">
              <a:extLst>
                <a:ext uri="{FF2B5EF4-FFF2-40B4-BE49-F238E27FC236}">
                  <a16:creationId xmlns:a16="http://schemas.microsoft.com/office/drawing/2014/main" id="{2CE2B186-8FD5-46CE-95DB-40C62CE3AB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83460" y="6053138"/>
              <a:ext cx="7938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Line 158">
              <a:extLst>
                <a:ext uri="{FF2B5EF4-FFF2-40B4-BE49-F238E27FC236}">
                  <a16:creationId xmlns:a16="http://schemas.microsoft.com/office/drawing/2014/main" id="{CE468B94-E55D-47C2-9CE8-AABBCC5295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91397" y="6053138"/>
              <a:ext cx="7938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Line 159">
              <a:extLst>
                <a:ext uri="{FF2B5EF4-FFF2-40B4-BE49-F238E27FC236}">
                  <a16:creationId xmlns:a16="http://schemas.microsoft.com/office/drawing/2014/main" id="{D7C7DC93-8393-4ACB-82BB-95EFF13291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99335" y="6053138"/>
              <a:ext cx="9525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Line 160">
              <a:extLst>
                <a:ext uri="{FF2B5EF4-FFF2-40B4-BE49-F238E27FC236}">
                  <a16:creationId xmlns:a16="http://schemas.microsoft.com/office/drawing/2014/main" id="{0DC7B80E-C69C-447A-A6A1-C3DC9D9F9B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08860" y="6053138"/>
              <a:ext cx="7938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Line 161">
              <a:extLst>
                <a:ext uri="{FF2B5EF4-FFF2-40B4-BE49-F238E27FC236}">
                  <a16:creationId xmlns:a16="http://schemas.microsoft.com/office/drawing/2014/main" id="{218BBAF7-B97C-42C2-9030-D9492F4209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16797" y="6053138"/>
              <a:ext cx="7938" cy="15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Line 162">
              <a:extLst>
                <a:ext uri="{FF2B5EF4-FFF2-40B4-BE49-F238E27FC236}">
                  <a16:creationId xmlns:a16="http://schemas.microsoft.com/office/drawing/2014/main" id="{A5AF2A15-B789-42B6-A206-623866E487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57910" y="5626100"/>
              <a:ext cx="0" cy="85725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Line 163">
              <a:extLst>
                <a:ext uri="{FF2B5EF4-FFF2-40B4-BE49-F238E27FC236}">
                  <a16:creationId xmlns:a16="http://schemas.microsoft.com/office/drawing/2014/main" id="{94DF5D2D-75B8-46F5-9184-0F55615E31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86485" y="6578600"/>
              <a:ext cx="1266825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 type="arrow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Line 164">
              <a:extLst>
                <a:ext uri="{FF2B5EF4-FFF2-40B4-BE49-F238E27FC236}">
                  <a16:creationId xmlns:a16="http://schemas.microsoft.com/office/drawing/2014/main" id="{803145E4-6F57-481E-BFA8-8D6E7D7EA0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24735" y="5626100"/>
              <a:ext cx="0" cy="85725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Line 165">
              <a:extLst>
                <a:ext uri="{FF2B5EF4-FFF2-40B4-BE49-F238E27FC236}">
                  <a16:creationId xmlns:a16="http://schemas.microsoft.com/office/drawing/2014/main" id="{9D0EEDB2-7090-4589-AA25-06BF17B1C3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57910" y="5626100"/>
              <a:ext cx="1266825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C47B746A-717F-4423-8191-BB9A336A2375}"/>
                </a:ext>
              </a:extLst>
            </p:cNvPr>
            <p:cNvSpPr txBox="1"/>
            <p:nvPr/>
          </p:nvSpPr>
          <p:spPr>
            <a:xfrm>
              <a:off x="7740466" y="648866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z</a:t>
              </a:r>
              <a:endParaRPr lang="en-US" dirty="0"/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FB2EDB3A-2D01-48BC-AFF7-5311D6E5D96B}"/>
                </a:ext>
              </a:extLst>
            </p:cNvPr>
            <p:cNvSpPr txBox="1"/>
            <p:nvPr/>
          </p:nvSpPr>
          <p:spPr>
            <a:xfrm>
              <a:off x="6914207" y="4993827"/>
              <a:ext cx="18261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Closed aperture</a:t>
              </a:r>
              <a:br>
                <a:rPr lang="en-US" dirty="0"/>
              </a:br>
              <a:r>
                <a:rPr lang="en-US" dirty="0" err="1"/>
                <a:t>Zscan</a:t>
              </a:r>
              <a:endParaRPr lang="en-US" dirty="0"/>
            </a:p>
          </p:txBody>
        </p:sp>
      </p:grpSp>
      <p:sp>
        <p:nvSpPr>
          <p:cNvPr id="218" name="TextBox 217">
            <a:extLst>
              <a:ext uri="{FF2B5EF4-FFF2-40B4-BE49-F238E27FC236}">
                <a16:creationId xmlns:a16="http://schemas.microsoft.com/office/drawing/2014/main" id="{ECA9E7BE-060E-422D-823F-0F935E523523}"/>
              </a:ext>
            </a:extLst>
          </p:cNvPr>
          <p:cNvSpPr txBox="1"/>
          <p:nvPr/>
        </p:nvSpPr>
        <p:spPr>
          <a:xfrm rot="16200000">
            <a:off x="6572541" y="5486296"/>
            <a:ext cx="163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Transmittance</a:t>
            </a:r>
          </a:p>
        </p:txBody>
      </p: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BA05DAF0-0AD5-4718-AF39-8AAAB8C473A0}"/>
              </a:ext>
            </a:extLst>
          </p:cNvPr>
          <p:cNvGrpSpPr/>
          <p:nvPr/>
        </p:nvGrpSpPr>
        <p:grpSpPr>
          <a:xfrm>
            <a:off x="7553394" y="4504516"/>
            <a:ext cx="1736373" cy="1905853"/>
            <a:chOff x="6962092" y="3275815"/>
            <a:chExt cx="1736373" cy="1905853"/>
          </a:xfrm>
        </p:grpSpPr>
        <p:pic>
          <p:nvPicPr>
            <p:cNvPr id="50" name="Picture 20">
              <a:extLst>
                <a:ext uri="{FF2B5EF4-FFF2-40B4-BE49-F238E27FC236}">
                  <a16:creationId xmlns:a16="http://schemas.microsoft.com/office/drawing/2014/main" id="{4FC9A812-E538-48B7-9674-1766B1CA68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51161" y="3875550"/>
              <a:ext cx="1393358" cy="1029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F9CD721B-B895-4449-8AE3-5090181DFC92}"/>
                </a:ext>
              </a:extLst>
            </p:cNvPr>
            <p:cNvSpPr txBox="1"/>
            <p:nvPr/>
          </p:nvSpPr>
          <p:spPr>
            <a:xfrm>
              <a:off x="6962092" y="3275815"/>
              <a:ext cx="17363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Open aperture </a:t>
              </a:r>
              <a:br>
                <a:rPr lang="en-US" dirty="0"/>
              </a:br>
              <a:r>
                <a:rPr lang="en-US" dirty="0" err="1"/>
                <a:t>Zscan</a:t>
              </a:r>
              <a:endParaRPr lang="en-US" dirty="0"/>
            </a:p>
          </p:txBody>
        </p:sp>
        <p:sp>
          <p:nvSpPr>
            <p:cNvPr id="214" name="Line 163">
              <a:extLst>
                <a:ext uri="{FF2B5EF4-FFF2-40B4-BE49-F238E27FC236}">
                  <a16:creationId xmlns:a16="http://schemas.microsoft.com/office/drawing/2014/main" id="{51621CD8-5C7D-4788-A1B1-F227E313E0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75372" y="4924425"/>
              <a:ext cx="1266825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 type="arrow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2D360ED0-3C39-4777-A7CD-A76CF42FEF4D}"/>
                </a:ext>
              </a:extLst>
            </p:cNvPr>
            <p:cNvSpPr txBox="1"/>
            <p:nvPr/>
          </p:nvSpPr>
          <p:spPr>
            <a:xfrm>
              <a:off x="7779382" y="481233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z</a:t>
              </a:r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5102C9D-0048-42E5-9A6C-7E923E2186A5}"/>
              </a:ext>
            </a:extLst>
          </p:cNvPr>
          <p:cNvGrpSpPr/>
          <p:nvPr/>
        </p:nvGrpSpPr>
        <p:grpSpPr>
          <a:xfrm>
            <a:off x="3612227" y="270220"/>
            <a:ext cx="8579250" cy="3583207"/>
            <a:chOff x="267209" y="945984"/>
            <a:chExt cx="8579250" cy="358320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5F2F7B4-B2BD-40A0-B486-E9BB6DF3014F}"/>
                </a:ext>
              </a:extLst>
            </p:cNvPr>
            <p:cNvGrpSpPr/>
            <p:nvPr/>
          </p:nvGrpSpPr>
          <p:grpSpPr>
            <a:xfrm rot="1434254">
              <a:off x="4012277" y="1907362"/>
              <a:ext cx="613136" cy="607323"/>
              <a:chOff x="828150" y="1380401"/>
              <a:chExt cx="930424" cy="921603"/>
            </a:xfrm>
            <a:scene3d>
              <a:camera prst="orthographicFront">
                <a:rot lat="3000000" lon="3600000" rev="0"/>
              </a:camera>
              <a:lightRig rig="threePt" dir="t"/>
            </a:scene3d>
          </p:grpSpPr>
          <p:sp>
            <p:nvSpPr>
              <p:cNvPr id="5" name="円/楕円 4">
                <a:extLst>
                  <a:ext uri="{FF2B5EF4-FFF2-40B4-BE49-F238E27FC236}">
                    <a16:creationId xmlns:a16="http://schemas.microsoft.com/office/drawing/2014/main" id="{6CD93743-E682-462F-B67B-DA6906545D69}"/>
                  </a:ext>
                </a:extLst>
              </p:cNvPr>
              <p:cNvSpPr/>
              <p:nvPr/>
            </p:nvSpPr>
            <p:spPr>
              <a:xfrm>
                <a:off x="838147" y="1380403"/>
                <a:ext cx="914400" cy="914400"/>
              </a:xfrm>
              <a:prstGeom prst="ellipse">
                <a:avLst/>
              </a:prstGeom>
              <a:solidFill>
                <a:schemeClr val="tx1">
                  <a:alpha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" name="Partial Circle 5">
                <a:extLst>
                  <a:ext uri="{FF2B5EF4-FFF2-40B4-BE49-F238E27FC236}">
                    <a16:creationId xmlns:a16="http://schemas.microsoft.com/office/drawing/2014/main" id="{EC3DD12A-2DF6-4CB6-840E-C54E7C64E9C9}"/>
                  </a:ext>
                </a:extLst>
              </p:cNvPr>
              <p:cNvSpPr/>
              <p:nvPr/>
            </p:nvSpPr>
            <p:spPr>
              <a:xfrm>
                <a:off x="838200" y="1380403"/>
                <a:ext cx="914400" cy="914400"/>
              </a:xfrm>
              <a:prstGeom prst="pie">
                <a:avLst>
                  <a:gd name="adj1" fmla="val 10177379"/>
                  <a:gd name="adj2" fmla="val 1138453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Partial Circle 6">
                <a:extLst>
                  <a:ext uri="{FF2B5EF4-FFF2-40B4-BE49-F238E27FC236}">
                    <a16:creationId xmlns:a16="http://schemas.microsoft.com/office/drawing/2014/main" id="{6FA50515-D591-4C96-9056-1C67DF24330D}"/>
                  </a:ext>
                </a:extLst>
              </p:cNvPr>
              <p:cNvSpPr/>
              <p:nvPr/>
            </p:nvSpPr>
            <p:spPr>
              <a:xfrm rot="16200000">
                <a:off x="838094" y="1380403"/>
                <a:ext cx="914400" cy="914400"/>
              </a:xfrm>
              <a:prstGeom prst="pie">
                <a:avLst>
                  <a:gd name="adj1" fmla="val 10177379"/>
                  <a:gd name="adj2" fmla="val 1138453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Partial Circle 7">
                <a:extLst>
                  <a:ext uri="{FF2B5EF4-FFF2-40B4-BE49-F238E27FC236}">
                    <a16:creationId xmlns:a16="http://schemas.microsoft.com/office/drawing/2014/main" id="{70B272F6-924B-4610-993C-A6D9052E6E65}"/>
                  </a:ext>
                </a:extLst>
              </p:cNvPr>
              <p:cNvSpPr/>
              <p:nvPr/>
            </p:nvSpPr>
            <p:spPr>
              <a:xfrm rot="18882440">
                <a:off x="838093" y="1380402"/>
                <a:ext cx="914400" cy="914400"/>
              </a:xfrm>
              <a:prstGeom prst="pie">
                <a:avLst>
                  <a:gd name="adj1" fmla="val 10177379"/>
                  <a:gd name="adj2" fmla="val 1138453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Partial Circle 8">
                <a:extLst>
                  <a:ext uri="{FF2B5EF4-FFF2-40B4-BE49-F238E27FC236}">
                    <a16:creationId xmlns:a16="http://schemas.microsoft.com/office/drawing/2014/main" id="{B51AB34B-FB57-4B27-B56E-59F8E86A4ABF}"/>
                  </a:ext>
                </a:extLst>
              </p:cNvPr>
              <p:cNvSpPr/>
              <p:nvPr/>
            </p:nvSpPr>
            <p:spPr>
              <a:xfrm rot="10800000">
                <a:off x="832981" y="1386742"/>
                <a:ext cx="914400" cy="914400"/>
              </a:xfrm>
              <a:prstGeom prst="pie">
                <a:avLst>
                  <a:gd name="adj1" fmla="val 10177379"/>
                  <a:gd name="adj2" fmla="val 1138453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Partial Circle 9">
                <a:extLst>
                  <a:ext uri="{FF2B5EF4-FFF2-40B4-BE49-F238E27FC236}">
                    <a16:creationId xmlns:a16="http://schemas.microsoft.com/office/drawing/2014/main" id="{5391A7A9-3F6A-4B52-B0C9-1072011859FA}"/>
                  </a:ext>
                </a:extLst>
              </p:cNvPr>
              <p:cNvSpPr/>
              <p:nvPr/>
            </p:nvSpPr>
            <p:spPr>
              <a:xfrm rot="5400000">
                <a:off x="832875" y="1386742"/>
                <a:ext cx="914400" cy="914400"/>
              </a:xfrm>
              <a:prstGeom prst="pie">
                <a:avLst>
                  <a:gd name="adj1" fmla="val 10177379"/>
                  <a:gd name="adj2" fmla="val 1138453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Partial Circle 10">
                <a:extLst>
                  <a:ext uri="{FF2B5EF4-FFF2-40B4-BE49-F238E27FC236}">
                    <a16:creationId xmlns:a16="http://schemas.microsoft.com/office/drawing/2014/main" id="{ABF12AE4-759A-43AE-9D99-8AFA34583724}"/>
                  </a:ext>
                </a:extLst>
              </p:cNvPr>
              <p:cNvSpPr/>
              <p:nvPr/>
            </p:nvSpPr>
            <p:spPr>
              <a:xfrm rot="8082440">
                <a:off x="832874" y="1386741"/>
                <a:ext cx="914400" cy="914400"/>
              </a:xfrm>
              <a:prstGeom prst="pie">
                <a:avLst>
                  <a:gd name="adj1" fmla="val 10177379"/>
                  <a:gd name="adj2" fmla="val 1138453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Partial Circle 11">
                <a:extLst>
                  <a:ext uri="{FF2B5EF4-FFF2-40B4-BE49-F238E27FC236}">
                    <a16:creationId xmlns:a16="http://schemas.microsoft.com/office/drawing/2014/main" id="{7E0DB2F9-C5E0-45C3-A043-4CBBEB96DF05}"/>
                  </a:ext>
                </a:extLst>
              </p:cNvPr>
              <p:cNvSpPr/>
              <p:nvPr/>
            </p:nvSpPr>
            <p:spPr>
              <a:xfrm rot="13321558">
                <a:off x="828150" y="1380401"/>
                <a:ext cx="914400" cy="914400"/>
              </a:xfrm>
              <a:prstGeom prst="pie">
                <a:avLst>
                  <a:gd name="adj1" fmla="val 10177379"/>
                  <a:gd name="adj2" fmla="val 1138453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Partial Circle 12">
                <a:extLst>
                  <a:ext uri="{FF2B5EF4-FFF2-40B4-BE49-F238E27FC236}">
                    <a16:creationId xmlns:a16="http://schemas.microsoft.com/office/drawing/2014/main" id="{6C4E5251-4A92-4FBE-A948-A33744EBFF3D}"/>
                  </a:ext>
                </a:extLst>
              </p:cNvPr>
              <p:cNvSpPr/>
              <p:nvPr/>
            </p:nvSpPr>
            <p:spPr>
              <a:xfrm rot="2521558">
                <a:off x="844174" y="1387604"/>
                <a:ext cx="914400" cy="914400"/>
              </a:xfrm>
              <a:prstGeom prst="pie">
                <a:avLst>
                  <a:gd name="adj1" fmla="val 10177379"/>
                  <a:gd name="adj2" fmla="val 1138453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E7C01A2-6359-4ECA-B94E-ABFBCD782699}"/>
                </a:ext>
              </a:extLst>
            </p:cNvPr>
            <p:cNvGrpSpPr/>
            <p:nvPr/>
          </p:nvGrpSpPr>
          <p:grpSpPr>
            <a:xfrm rot="12989979" flipV="1">
              <a:off x="4107693" y="1232351"/>
              <a:ext cx="959947" cy="544958"/>
              <a:chOff x="6871239" y="3000031"/>
              <a:chExt cx="1672371" cy="949398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25EC7CB-EAB0-4904-9CD5-AD5D80C9EC9B}"/>
                  </a:ext>
                </a:extLst>
              </p:cNvPr>
              <p:cNvGrpSpPr/>
              <p:nvPr/>
            </p:nvGrpSpPr>
            <p:grpSpPr>
              <a:xfrm>
                <a:off x="6871239" y="3000031"/>
                <a:ext cx="1672371" cy="949398"/>
                <a:chOff x="6073908" y="1163347"/>
                <a:chExt cx="1944123" cy="1103671"/>
              </a:xfrm>
            </p:grpSpPr>
            <p:sp>
              <p:nvSpPr>
                <p:cNvPr id="17" name="Freeform 58">
                  <a:extLst>
                    <a:ext uri="{FF2B5EF4-FFF2-40B4-BE49-F238E27FC236}">
                      <a16:creationId xmlns:a16="http://schemas.microsoft.com/office/drawing/2014/main" id="{9C5B5274-603B-44BD-AC72-1CA88A35D8BF}"/>
                    </a:ext>
                  </a:extLst>
                </p:cNvPr>
                <p:cNvSpPr/>
                <p:nvPr/>
              </p:nvSpPr>
              <p:spPr>
                <a:xfrm rot="521832">
                  <a:off x="7433269" y="1680810"/>
                  <a:ext cx="584762" cy="586208"/>
                </a:xfrm>
                <a:custGeom>
                  <a:avLst/>
                  <a:gdLst>
                    <a:gd name="connsiteX0" fmla="*/ 102161 w 584761"/>
                    <a:gd name="connsiteY0" fmla="*/ 48882 h 586208"/>
                    <a:gd name="connsiteX1" fmla="*/ 470461 w 584761"/>
                    <a:gd name="connsiteY1" fmla="*/ 48882 h 586208"/>
                    <a:gd name="connsiteX2" fmla="*/ 561 w 584761"/>
                    <a:gd name="connsiteY2" fmla="*/ 556882 h 586208"/>
                    <a:gd name="connsiteX3" fmla="*/ 584761 w 584761"/>
                    <a:gd name="connsiteY3" fmla="*/ 480682 h 586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84761" h="586208">
                      <a:moveTo>
                        <a:pt x="102161" y="48882"/>
                      </a:moveTo>
                      <a:cubicBezTo>
                        <a:pt x="294777" y="6548"/>
                        <a:pt x="487394" y="-35785"/>
                        <a:pt x="470461" y="48882"/>
                      </a:cubicBezTo>
                      <a:cubicBezTo>
                        <a:pt x="453528" y="133549"/>
                        <a:pt x="-18489" y="484915"/>
                        <a:pt x="561" y="556882"/>
                      </a:cubicBezTo>
                      <a:cubicBezTo>
                        <a:pt x="19611" y="628849"/>
                        <a:pt x="302186" y="554765"/>
                        <a:pt x="584761" y="480682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91001391-F4E6-43B6-895D-FD39B33F7DE8}"/>
                    </a:ext>
                  </a:extLst>
                </p:cNvPr>
                <p:cNvGrpSpPr/>
                <p:nvPr/>
              </p:nvGrpSpPr>
              <p:grpSpPr>
                <a:xfrm>
                  <a:off x="6073908" y="1163347"/>
                  <a:ext cx="1491379" cy="1058567"/>
                  <a:chOff x="6073908" y="1163347"/>
                  <a:chExt cx="1491379" cy="1058567"/>
                </a:xfrm>
              </p:grpSpPr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65C19BF3-FA17-4552-B75E-A6786EFD85C3}"/>
                      </a:ext>
                    </a:extLst>
                  </p:cNvPr>
                  <p:cNvSpPr/>
                  <p:nvPr/>
                </p:nvSpPr>
                <p:spPr>
                  <a:xfrm>
                    <a:off x="6311900" y="1369073"/>
                    <a:ext cx="1253387" cy="647115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2D0672CD-53CB-4B61-B1EB-516C83930C77}"/>
                      </a:ext>
                    </a:extLst>
                  </p:cNvPr>
                  <p:cNvSpPr/>
                  <p:nvPr/>
                </p:nvSpPr>
                <p:spPr>
                  <a:xfrm>
                    <a:off x="6073908" y="1163347"/>
                    <a:ext cx="1028700" cy="105856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3E0A4C4-398E-4D8A-9F3B-88DA35F7C9C8}"/>
                  </a:ext>
                </a:extLst>
              </p:cNvPr>
              <p:cNvSpPr/>
              <p:nvPr/>
            </p:nvSpPr>
            <p:spPr>
              <a:xfrm>
                <a:off x="7575952" y="3170664"/>
                <a:ext cx="184349" cy="562996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6AAD06F0-87A6-473E-B29F-5719CA16DC8A}"/>
                </a:ext>
              </a:extLst>
            </p:cNvPr>
            <p:cNvSpPr/>
            <p:nvPr/>
          </p:nvSpPr>
          <p:spPr>
            <a:xfrm rot="10800000">
              <a:off x="6776670" y="2022000"/>
              <a:ext cx="129249" cy="898938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11CD20E-A0C9-47C1-9ADC-6EDFC7E0BE0B}"/>
                </a:ext>
              </a:extLst>
            </p:cNvPr>
            <p:cNvSpPr txBox="1"/>
            <p:nvPr/>
          </p:nvSpPr>
          <p:spPr>
            <a:xfrm>
              <a:off x="7233738" y="1790904"/>
              <a:ext cx="16127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90º off-axis parabolic mirror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84A428C-D58A-4D3A-AAF2-43E8FD3E7073}"/>
                </a:ext>
              </a:extLst>
            </p:cNvPr>
            <p:cNvSpPr txBox="1"/>
            <p:nvPr/>
          </p:nvSpPr>
          <p:spPr>
            <a:xfrm>
              <a:off x="4669938" y="2227411"/>
              <a:ext cx="13452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CaF</a:t>
              </a:r>
              <a:r>
                <a:rPr lang="en-US" sz="1600" baseline="-25000" dirty="0"/>
                <a:t>2</a:t>
              </a:r>
              <a:r>
                <a:rPr lang="en-US" sz="1600" dirty="0"/>
                <a:t> wedge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097E01C-D0BF-4DEB-B7F7-E5E86EDF4FF5}"/>
                </a:ext>
              </a:extLst>
            </p:cNvPr>
            <p:cNvGrpSpPr/>
            <p:nvPr/>
          </p:nvGrpSpPr>
          <p:grpSpPr>
            <a:xfrm rot="16200000" flipH="1" flipV="1">
              <a:off x="6351681" y="3381069"/>
              <a:ext cx="959947" cy="544958"/>
              <a:chOff x="6871239" y="3000031"/>
              <a:chExt cx="1672371" cy="949398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BDD70FBA-8E57-448A-B880-C7C5417F9058}"/>
                  </a:ext>
                </a:extLst>
              </p:cNvPr>
              <p:cNvGrpSpPr/>
              <p:nvPr/>
            </p:nvGrpSpPr>
            <p:grpSpPr>
              <a:xfrm>
                <a:off x="6871239" y="3000031"/>
                <a:ext cx="1672371" cy="949398"/>
                <a:chOff x="6073908" y="1163347"/>
                <a:chExt cx="1944123" cy="1103671"/>
              </a:xfrm>
            </p:grpSpPr>
            <p:sp>
              <p:nvSpPr>
                <p:cNvPr id="27" name="Freeform 58">
                  <a:extLst>
                    <a:ext uri="{FF2B5EF4-FFF2-40B4-BE49-F238E27FC236}">
                      <a16:creationId xmlns:a16="http://schemas.microsoft.com/office/drawing/2014/main" id="{59878119-6E3C-40CA-BD64-3EE027803B29}"/>
                    </a:ext>
                  </a:extLst>
                </p:cNvPr>
                <p:cNvSpPr/>
                <p:nvPr/>
              </p:nvSpPr>
              <p:spPr>
                <a:xfrm rot="521832">
                  <a:off x="7433269" y="1680810"/>
                  <a:ext cx="584762" cy="586208"/>
                </a:xfrm>
                <a:custGeom>
                  <a:avLst/>
                  <a:gdLst>
                    <a:gd name="connsiteX0" fmla="*/ 102161 w 584761"/>
                    <a:gd name="connsiteY0" fmla="*/ 48882 h 586208"/>
                    <a:gd name="connsiteX1" fmla="*/ 470461 w 584761"/>
                    <a:gd name="connsiteY1" fmla="*/ 48882 h 586208"/>
                    <a:gd name="connsiteX2" fmla="*/ 561 w 584761"/>
                    <a:gd name="connsiteY2" fmla="*/ 556882 h 586208"/>
                    <a:gd name="connsiteX3" fmla="*/ 584761 w 584761"/>
                    <a:gd name="connsiteY3" fmla="*/ 480682 h 586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84761" h="586208">
                      <a:moveTo>
                        <a:pt x="102161" y="48882"/>
                      </a:moveTo>
                      <a:cubicBezTo>
                        <a:pt x="294777" y="6548"/>
                        <a:pt x="487394" y="-35785"/>
                        <a:pt x="470461" y="48882"/>
                      </a:cubicBezTo>
                      <a:cubicBezTo>
                        <a:pt x="453528" y="133549"/>
                        <a:pt x="-18489" y="484915"/>
                        <a:pt x="561" y="556882"/>
                      </a:cubicBezTo>
                      <a:cubicBezTo>
                        <a:pt x="19611" y="628849"/>
                        <a:pt x="302186" y="554765"/>
                        <a:pt x="584761" y="480682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EDEDBF5D-79DB-40CD-8D42-735C51E3427C}"/>
                    </a:ext>
                  </a:extLst>
                </p:cNvPr>
                <p:cNvGrpSpPr/>
                <p:nvPr/>
              </p:nvGrpSpPr>
              <p:grpSpPr>
                <a:xfrm>
                  <a:off x="6073908" y="1163347"/>
                  <a:ext cx="1491379" cy="1058567"/>
                  <a:chOff x="6073908" y="1163347"/>
                  <a:chExt cx="1491379" cy="1058567"/>
                </a:xfrm>
              </p:grpSpPr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6AE8D8C2-B409-4162-A97D-F555EFC8EB66}"/>
                      </a:ext>
                    </a:extLst>
                  </p:cNvPr>
                  <p:cNvSpPr/>
                  <p:nvPr/>
                </p:nvSpPr>
                <p:spPr>
                  <a:xfrm>
                    <a:off x="6311900" y="1369073"/>
                    <a:ext cx="1253387" cy="647115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0E8B2BF4-4EF8-4B77-B608-BAFD07D3A42E}"/>
                      </a:ext>
                    </a:extLst>
                  </p:cNvPr>
                  <p:cNvSpPr/>
                  <p:nvPr/>
                </p:nvSpPr>
                <p:spPr>
                  <a:xfrm>
                    <a:off x="6073908" y="1163347"/>
                    <a:ext cx="1028700" cy="105856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F4629CB-6BCF-4CE7-B71E-E8CAF70889D7}"/>
                  </a:ext>
                </a:extLst>
              </p:cNvPr>
              <p:cNvSpPr/>
              <p:nvPr/>
            </p:nvSpPr>
            <p:spPr>
              <a:xfrm>
                <a:off x="7575952" y="3170664"/>
                <a:ext cx="184349" cy="562996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40A64AD-73B4-463B-83F4-1AEBBE99D4E5}"/>
                </a:ext>
              </a:extLst>
            </p:cNvPr>
            <p:cNvCxnSpPr>
              <a:cxnSpLocks/>
              <a:stCxn id="34" idx="3"/>
            </p:cNvCxnSpPr>
            <p:nvPr/>
          </p:nvCxnSpPr>
          <p:spPr>
            <a:xfrm>
              <a:off x="3177914" y="2051122"/>
              <a:ext cx="3172080" cy="1059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958B47F-2115-460A-A0EE-90FA1E39AB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23372" y="2051122"/>
              <a:ext cx="1761933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フリーフォーム 1">
              <a:extLst>
                <a:ext uri="{FF2B5EF4-FFF2-40B4-BE49-F238E27FC236}">
                  <a16:creationId xmlns:a16="http://schemas.microsoft.com/office/drawing/2014/main" id="{9BB60D23-6C56-4943-B2A8-B61879BF26F6}"/>
                </a:ext>
              </a:extLst>
            </p:cNvPr>
            <p:cNvSpPr/>
            <p:nvPr/>
          </p:nvSpPr>
          <p:spPr>
            <a:xfrm>
              <a:off x="6251459" y="1655682"/>
              <a:ext cx="208784" cy="304271"/>
            </a:xfrm>
            <a:custGeom>
              <a:avLst/>
              <a:gdLst>
                <a:gd name="connsiteX0" fmla="*/ 0 w 1236869"/>
                <a:gd name="connsiteY0" fmla="*/ 1435653 h 1435653"/>
                <a:gd name="connsiteX1" fmla="*/ 574261 w 1236869"/>
                <a:gd name="connsiteY1" fmla="*/ 1 h 1435653"/>
                <a:gd name="connsiteX2" fmla="*/ 1236869 w 1236869"/>
                <a:gd name="connsiteY2" fmla="*/ 1424609 h 1435653"/>
                <a:gd name="connsiteX0" fmla="*/ 0 w 1236869"/>
                <a:gd name="connsiteY0" fmla="*/ 1435928 h 1441369"/>
                <a:gd name="connsiteX1" fmla="*/ 574261 w 1236869"/>
                <a:gd name="connsiteY1" fmla="*/ 276 h 1441369"/>
                <a:gd name="connsiteX2" fmla="*/ 971826 w 1236869"/>
                <a:gd name="connsiteY2" fmla="*/ 1314449 h 1441369"/>
                <a:gd name="connsiteX3" fmla="*/ 1236869 w 1236869"/>
                <a:gd name="connsiteY3" fmla="*/ 1424884 h 1441369"/>
                <a:gd name="connsiteX0" fmla="*/ 0 w 1236869"/>
                <a:gd name="connsiteY0" fmla="*/ 1435674 h 1441115"/>
                <a:gd name="connsiteX1" fmla="*/ 331304 w 1236869"/>
                <a:gd name="connsiteY1" fmla="*/ 1281065 h 1441115"/>
                <a:gd name="connsiteX2" fmla="*/ 574261 w 1236869"/>
                <a:gd name="connsiteY2" fmla="*/ 22 h 1441115"/>
                <a:gd name="connsiteX3" fmla="*/ 971826 w 1236869"/>
                <a:gd name="connsiteY3" fmla="*/ 1314195 h 1441115"/>
                <a:gd name="connsiteX4" fmla="*/ 1236869 w 1236869"/>
                <a:gd name="connsiteY4" fmla="*/ 1424630 h 1441115"/>
                <a:gd name="connsiteX0" fmla="*/ 0 w 1236869"/>
                <a:gd name="connsiteY0" fmla="*/ 1435674 h 1441115"/>
                <a:gd name="connsiteX1" fmla="*/ 331304 w 1236869"/>
                <a:gd name="connsiteY1" fmla="*/ 1281065 h 1441115"/>
                <a:gd name="connsiteX2" fmla="*/ 629478 w 1236869"/>
                <a:gd name="connsiteY2" fmla="*/ 22 h 1441115"/>
                <a:gd name="connsiteX3" fmla="*/ 971826 w 1236869"/>
                <a:gd name="connsiteY3" fmla="*/ 1314195 h 1441115"/>
                <a:gd name="connsiteX4" fmla="*/ 1236869 w 1236869"/>
                <a:gd name="connsiteY4" fmla="*/ 1424630 h 1441115"/>
                <a:gd name="connsiteX0" fmla="*/ 0 w 1490869"/>
                <a:gd name="connsiteY0" fmla="*/ 1435674 h 1445599"/>
                <a:gd name="connsiteX1" fmla="*/ 331304 w 1490869"/>
                <a:gd name="connsiteY1" fmla="*/ 1281065 h 1445599"/>
                <a:gd name="connsiteX2" fmla="*/ 629478 w 1490869"/>
                <a:gd name="connsiteY2" fmla="*/ 22 h 1445599"/>
                <a:gd name="connsiteX3" fmla="*/ 971826 w 1490869"/>
                <a:gd name="connsiteY3" fmla="*/ 1314195 h 1445599"/>
                <a:gd name="connsiteX4" fmla="*/ 1490869 w 1490869"/>
                <a:gd name="connsiteY4" fmla="*/ 1435673 h 1445599"/>
                <a:gd name="connsiteX0" fmla="*/ 0 w 1590261"/>
                <a:gd name="connsiteY0" fmla="*/ 1435674 h 1445599"/>
                <a:gd name="connsiteX1" fmla="*/ 430696 w 1590261"/>
                <a:gd name="connsiteY1" fmla="*/ 1281065 h 1445599"/>
                <a:gd name="connsiteX2" fmla="*/ 728870 w 1590261"/>
                <a:gd name="connsiteY2" fmla="*/ 22 h 1445599"/>
                <a:gd name="connsiteX3" fmla="*/ 1071218 w 1590261"/>
                <a:gd name="connsiteY3" fmla="*/ 1314195 h 1445599"/>
                <a:gd name="connsiteX4" fmla="*/ 1590261 w 1590261"/>
                <a:gd name="connsiteY4" fmla="*/ 1435673 h 1445599"/>
                <a:gd name="connsiteX0" fmla="*/ 0 w 1590261"/>
                <a:gd name="connsiteY0" fmla="*/ 1435674 h 1445599"/>
                <a:gd name="connsiteX1" fmla="*/ 430696 w 1590261"/>
                <a:gd name="connsiteY1" fmla="*/ 1281065 h 1445599"/>
                <a:gd name="connsiteX2" fmla="*/ 795131 w 1590261"/>
                <a:gd name="connsiteY2" fmla="*/ 22 h 1445599"/>
                <a:gd name="connsiteX3" fmla="*/ 1071218 w 1590261"/>
                <a:gd name="connsiteY3" fmla="*/ 1314195 h 1445599"/>
                <a:gd name="connsiteX4" fmla="*/ 1590261 w 1590261"/>
                <a:gd name="connsiteY4" fmla="*/ 1435673 h 1445599"/>
                <a:gd name="connsiteX0" fmla="*/ 0 w 1268749"/>
                <a:gd name="connsiteY0" fmla="*/ 1435674 h 1447316"/>
                <a:gd name="connsiteX1" fmla="*/ 430696 w 1268749"/>
                <a:gd name="connsiteY1" fmla="*/ 1281065 h 1447316"/>
                <a:gd name="connsiteX2" fmla="*/ 795131 w 1268749"/>
                <a:gd name="connsiteY2" fmla="*/ 22 h 1447316"/>
                <a:gd name="connsiteX3" fmla="*/ 1071218 w 1268749"/>
                <a:gd name="connsiteY3" fmla="*/ 1314195 h 1447316"/>
                <a:gd name="connsiteX4" fmla="*/ 1268749 w 1268749"/>
                <a:gd name="connsiteY4" fmla="*/ 1439692 h 1447316"/>
                <a:gd name="connsiteX0" fmla="*/ 0 w 1268749"/>
                <a:gd name="connsiteY0" fmla="*/ 1435677 h 1439695"/>
                <a:gd name="connsiteX1" fmla="*/ 430696 w 1268749"/>
                <a:gd name="connsiteY1" fmla="*/ 1281068 h 1439695"/>
                <a:gd name="connsiteX2" fmla="*/ 795131 w 1268749"/>
                <a:gd name="connsiteY2" fmla="*/ 25 h 1439695"/>
                <a:gd name="connsiteX3" fmla="*/ 1075237 w 1268749"/>
                <a:gd name="connsiteY3" fmla="*/ 1245875 h 1439695"/>
                <a:gd name="connsiteX4" fmla="*/ 1268749 w 1268749"/>
                <a:gd name="connsiteY4" fmla="*/ 1439695 h 1439695"/>
                <a:gd name="connsiteX0" fmla="*/ 0 w 1268749"/>
                <a:gd name="connsiteY0" fmla="*/ 1435681 h 1439699"/>
                <a:gd name="connsiteX1" fmla="*/ 535188 w 1268749"/>
                <a:gd name="connsiteY1" fmla="*/ 1208729 h 1439699"/>
                <a:gd name="connsiteX2" fmla="*/ 795131 w 1268749"/>
                <a:gd name="connsiteY2" fmla="*/ 29 h 1439699"/>
                <a:gd name="connsiteX3" fmla="*/ 1075237 w 1268749"/>
                <a:gd name="connsiteY3" fmla="*/ 1245879 h 1439699"/>
                <a:gd name="connsiteX4" fmla="*/ 1268749 w 1268749"/>
                <a:gd name="connsiteY4" fmla="*/ 1439699 h 1439699"/>
                <a:gd name="connsiteX0" fmla="*/ 0 w 878916"/>
                <a:gd name="connsiteY0" fmla="*/ 1435681 h 1439699"/>
                <a:gd name="connsiteX1" fmla="*/ 145355 w 878916"/>
                <a:gd name="connsiteY1" fmla="*/ 1208729 h 1439699"/>
                <a:gd name="connsiteX2" fmla="*/ 405298 w 878916"/>
                <a:gd name="connsiteY2" fmla="*/ 29 h 1439699"/>
                <a:gd name="connsiteX3" fmla="*/ 685404 w 878916"/>
                <a:gd name="connsiteY3" fmla="*/ 1245879 h 1439699"/>
                <a:gd name="connsiteX4" fmla="*/ 878916 w 878916"/>
                <a:gd name="connsiteY4" fmla="*/ 1439699 h 1439699"/>
                <a:gd name="connsiteX0" fmla="*/ 0 w 915086"/>
                <a:gd name="connsiteY0" fmla="*/ 1439700 h 1439700"/>
                <a:gd name="connsiteX1" fmla="*/ 181525 w 915086"/>
                <a:gd name="connsiteY1" fmla="*/ 1208729 h 1439700"/>
                <a:gd name="connsiteX2" fmla="*/ 441468 w 915086"/>
                <a:gd name="connsiteY2" fmla="*/ 29 h 1439700"/>
                <a:gd name="connsiteX3" fmla="*/ 721574 w 915086"/>
                <a:gd name="connsiteY3" fmla="*/ 1245879 h 1439700"/>
                <a:gd name="connsiteX4" fmla="*/ 915086 w 915086"/>
                <a:gd name="connsiteY4" fmla="*/ 1439699 h 1439700"/>
                <a:gd name="connsiteX0" fmla="*/ 0 w 915086"/>
                <a:gd name="connsiteY0" fmla="*/ 1439700 h 1439700"/>
                <a:gd name="connsiteX1" fmla="*/ 181525 w 915086"/>
                <a:gd name="connsiteY1" fmla="*/ 1208729 h 1439700"/>
                <a:gd name="connsiteX2" fmla="*/ 461563 w 915086"/>
                <a:gd name="connsiteY2" fmla="*/ 29 h 1439700"/>
                <a:gd name="connsiteX3" fmla="*/ 721574 w 915086"/>
                <a:gd name="connsiteY3" fmla="*/ 1245879 h 1439700"/>
                <a:gd name="connsiteX4" fmla="*/ 915086 w 915086"/>
                <a:gd name="connsiteY4" fmla="*/ 1439699 h 1439700"/>
                <a:gd name="connsiteX0" fmla="*/ 0 w 915086"/>
                <a:gd name="connsiteY0" fmla="*/ 1439672 h 1439672"/>
                <a:gd name="connsiteX1" fmla="*/ 195998 w 915086"/>
                <a:gd name="connsiteY1" fmla="*/ 1241266 h 1439672"/>
                <a:gd name="connsiteX2" fmla="*/ 461563 w 915086"/>
                <a:gd name="connsiteY2" fmla="*/ 1 h 1439672"/>
                <a:gd name="connsiteX3" fmla="*/ 721574 w 915086"/>
                <a:gd name="connsiteY3" fmla="*/ 1245851 h 1439672"/>
                <a:gd name="connsiteX4" fmla="*/ 915086 w 915086"/>
                <a:gd name="connsiteY4" fmla="*/ 1439671 h 1439672"/>
                <a:gd name="connsiteX0" fmla="*/ 0 w 940413"/>
                <a:gd name="connsiteY0" fmla="*/ 1425199 h 1439671"/>
                <a:gd name="connsiteX1" fmla="*/ 221325 w 940413"/>
                <a:gd name="connsiteY1" fmla="*/ 1241266 h 1439671"/>
                <a:gd name="connsiteX2" fmla="*/ 486890 w 940413"/>
                <a:gd name="connsiteY2" fmla="*/ 1 h 1439671"/>
                <a:gd name="connsiteX3" fmla="*/ 746901 w 940413"/>
                <a:gd name="connsiteY3" fmla="*/ 1245851 h 1439671"/>
                <a:gd name="connsiteX4" fmla="*/ 940413 w 940413"/>
                <a:gd name="connsiteY4" fmla="*/ 1439671 h 1439671"/>
                <a:gd name="connsiteX0" fmla="*/ 0 w 940413"/>
                <a:gd name="connsiteY0" fmla="*/ 1425199 h 1439671"/>
                <a:gd name="connsiteX1" fmla="*/ 243034 w 940413"/>
                <a:gd name="connsiteY1" fmla="*/ 1248503 h 1439671"/>
                <a:gd name="connsiteX2" fmla="*/ 486890 w 940413"/>
                <a:gd name="connsiteY2" fmla="*/ 1 h 1439671"/>
                <a:gd name="connsiteX3" fmla="*/ 746901 w 940413"/>
                <a:gd name="connsiteY3" fmla="*/ 1245851 h 1439671"/>
                <a:gd name="connsiteX4" fmla="*/ 940413 w 940413"/>
                <a:gd name="connsiteY4" fmla="*/ 1439671 h 1439671"/>
                <a:gd name="connsiteX0" fmla="*/ 0 w 972977"/>
                <a:gd name="connsiteY0" fmla="*/ 1425199 h 1425199"/>
                <a:gd name="connsiteX1" fmla="*/ 243034 w 972977"/>
                <a:gd name="connsiteY1" fmla="*/ 1248503 h 1425199"/>
                <a:gd name="connsiteX2" fmla="*/ 486890 w 972977"/>
                <a:gd name="connsiteY2" fmla="*/ 1 h 1425199"/>
                <a:gd name="connsiteX3" fmla="*/ 746901 w 972977"/>
                <a:gd name="connsiteY3" fmla="*/ 1245851 h 1425199"/>
                <a:gd name="connsiteX4" fmla="*/ 972977 w 972977"/>
                <a:gd name="connsiteY4" fmla="*/ 1425198 h 1425199"/>
                <a:gd name="connsiteX0" fmla="*/ 0 w 972977"/>
                <a:gd name="connsiteY0" fmla="*/ 1417963 h 1417963"/>
                <a:gd name="connsiteX1" fmla="*/ 243034 w 972977"/>
                <a:gd name="connsiteY1" fmla="*/ 1241267 h 1417963"/>
                <a:gd name="connsiteX2" fmla="*/ 486890 w 972977"/>
                <a:gd name="connsiteY2" fmla="*/ 1 h 1417963"/>
                <a:gd name="connsiteX3" fmla="*/ 746901 w 972977"/>
                <a:gd name="connsiteY3" fmla="*/ 1238615 h 1417963"/>
                <a:gd name="connsiteX4" fmla="*/ 972977 w 972977"/>
                <a:gd name="connsiteY4" fmla="*/ 1417962 h 141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2977" h="1417963">
                  <a:moveTo>
                    <a:pt x="0" y="1417963"/>
                  </a:moveTo>
                  <a:cubicBezTo>
                    <a:pt x="14725" y="1359064"/>
                    <a:pt x="147324" y="1480542"/>
                    <a:pt x="243034" y="1241267"/>
                  </a:cubicBezTo>
                  <a:cubicBezTo>
                    <a:pt x="338744" y="1001992"/>
                    <a:pt x="402912" y="443"/>
                    <a:pt x="486890" y="1"/>
                  </a:cubicBezTo>
                  <a:cubicBezTo>
                    <a:pt x="570868" y="-441"/>
                    <a:pt x="636466" y="1001180"/>
                    <a:pt x="746901" y="1238615"/>
                  </a:cubicBezTo>
                  <a:cubicBezTo>
                    <a:pt x="857336" y="1476050"/>
                    <a:pt x="952731" y="1366426"/>
                    <a:pt x="972977" y="1417962"/>
                  </a:cubicBezTo>
                </a:path>
              </a:pathLst>
            </a:cu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DE4973D-D07F-499C-A588-CDCDBFF8700B}"/>
                </a:ext>
              </a:extLst>
            </p:cNvPr>
            <p:cNvSpPr txBox="1"/>
            <p:nvPr/>
          </p:nvSpPr>
          <p:spPr>
            <a:xfrm>
              <a:off x="267209" y="1758734"/>
              <a:ext cx="2910705" cy="584775"/>
            </a:xfrm>
            <a:prstGeom prst="rect">
              <a:avLst/>
            </a:prstGeom>
            <a:noFill/>
            <a:ln w="28575" cap="flat">
              <a:solidFill>
                <a:schemeClr val="tx1"/>
              </a:solidFill>
              <a:round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cs typeface="Arial" panose="020B0604020202020204" pitchFamily="34" charset="0"/>
                </a:rPr>
                <a:t>Cr:ZnS</a:t>
              </a:r>
              <a:r>
                <a:rPr lang="en-US" sz="1600" dirty="0">
                  <a:cs typeface="Arial" panose="020B0604020202020204" pitchFamily="34" charset="0"/>
                </a:rPr>
                <a:t> laser, 1.2 W, 2.35 µm, 62 fs, 79 MHz</a:t>
              </a:r>
            </a:p>
          </p:txBody>
        </p:sp>
        <p:sp>
          <p:nvSpPr>
            <p:cNvPr id="35" name="Flowchart: Manual Input 47">
              <a:extLst>
                <a:ext uri="{FF2B5EF4-FFF2-40B4-BE49-F238E27FC236}">
                  <a16:creationId xmlns:a16="http://schemas.microsoft.com/office/drawing/2014/main" id="{24FA4A63-E8F0-406D-A0BD-A8929DF0B8BF}"/>
                </a:ext>
              </a:extLst>
            </p:cNvPr>
            <p:cNvSpPr/>
            <p:nvPr/>
          </p:nvSpPr>
          <p:spPr>
            <a:xfrm rot="18292519">
              <a:off x="4951692" y="1992666"/>
              <a:ext cx="475194" cy="92465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96"/>
                <a:gd name="connsiteY0" fmla="*/ 2000 h 14171"/>
                <a:gd name="connsiteX1" fmla="*/ 10000 w 10096"/>
                <a:gd name="connsiteY1" fmla="*/ 0 h 14171"/>
                <a:gd name="connsiteX2" fmla="*/ 10096 w 10096"/>
                <a:gd name="connsiteY2" fmla="*/ 14171 h 14171"/>
                <a:gd name="connsiteX3" fmla="*/ 0 w 10096"/>
                <a:gd name="connsiteY3" fmla="*/ 10000 h 14171"/>
                <a:gd name="connsiteX4" fmla="*/ 0 w 10096"/>
                <a:gd name="connsiteY4" fmla="*/ 2000 h 14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6" h="14171">
                  <a:moveTo>
                    <a:pt x="0" y="2000"/>
                  </a:moveTo>
                  <a:lnTo>
                    <a:pt x="10000" y="0"/>
                  </a:lnTo>
                  <a:cubicBezTo>
                    <a:pt x="10032" y="4724"/>
                    <a:pt x="10064" y="9447"/>
                    <a:pt x="10096" y="14171"/>
                  </a:cubicBezTo>
                  <a:lnTo>
                    <a:pt x="0" y="10000"/>
                  </a:lnTo>
                  <a:lnTo>
                    <a:pt x="0" y="200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0617CB6-A4FC-45A7-AE95-DAB769CA98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46988" y="1550913"/>
              <a:ext cx="484763" cy="48852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BEA13A5B-585C-4DF2-8EF3-9B8B046F5644}"/>
                </a:ext>
              </a:extLst>
            </p:cNvPr>
            <p:cNvSpPr/>
            <p:nvPr/>
          </p:nvSpPr>
          <p:spPr>
            <a:xfrm>
              <a:off x="6773054" y="2719811"/>
              <a:ext cx="129249" cy="898938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8BD612-EB42-46FA-ABEB-124BD0C32BA3}"/>
                </a:ext>
              </a:extLst>
            </p:cNvPr>
            <p:cNvSpPr txBox="1"/>
            <p:nvPr/>
          </p:nvSpPr>
          <p:spPr>
            <a:xfrm>
              <a:off x="5823650" y="3944416"/>
              <a:ext cx="9268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Signal</a:t>
              </a:r>
            </a:p>
            <a:p>
              <a:r>
                <a:rPr lang="en-US" sz="1600" dirty="0"/>
                <a:t>detector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9F4906D-831C-48CC-85EC-594A67CBC8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67909" y="2656979"/>
              <a:ext cx="0" cy="372403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1A35430-00AD-45FD-B7AE-984B8BE5D707}"/>
                </a:ext>
              </a:extLst>
            </p:cNvPr>
            <p:cNvCxnSpPr>
              <a:cxnSpLocks/>
            </p:cNvCxnSpPr>
            <p:nvPr/>
          </p:nvCxnSpPr>
          <p:spPr>
            <a:xfrm>
              <a:off x="4663811" y="2045522"/>
              <a:ext cx="204456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2DA7E0F-DA7B-4595-98EB-F3070DC79433}"/>
                </a:ext>
              </a:extLst>
            </p:cNvPr>
            <p:cNvSpPr/>
            <p:nvPr/>
          </p:nvSpPr>
          <p:spPr>
            <a:xfrm>
              <a:off x="6655151" y="2797227"/>
              <a:ext cx="365054" cy="83037"/>
            </a:xfrm>
            <a:prstGeom prst="rect">
              <a:avLst/>
            </a:prstGeom>
            <a:solidFill>
              <a:srgbClr val="DE2ADA">
                <a:tint val="66000"/>
                <a:satMod val="160000"/>
              </a:srgb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85D317E-ED23-4B1E-A2D5-E3A39B4DF55E}"/>
                </a:ext>
              </a:extLst>
            </p:cNvPr>
            <p:cNvSpPr txBox="1"/>
            <p:nvPr/>
          </p:nvSpPr>
          <p:spPr>
            <a:xfrm>
              <a:off x="3216003" y="945984"/>
              <a:ext cx="11304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Reference</a:t>
              </a:r>
            </a:p>
            <a:p>
              <a:r>
                <a:rPr lang="en-US" sz="1600" dirty="0"/>
                <a:t>detector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B2AB60A-B524-4F19-9CF8-3A8D8B6D686A}"/>
                </a:ext>
              </a:extLst>
            </p:cNvPr>
            <p:cNvSpPr txBox="1"/>
            <p:nvPr/>
          </p:nvSpPr>
          <p:spPr>
            <a:xfrm>
              <a:off x="4016348" y="2639295"/>
              <a:ext cx="8707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Chopper</a:t>
              </a:r>
              <a:endParaRPr lang="en-US" sz="1600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287C80D-9B83-48D4-804B-12B8A9DFD242}"/>
                </a:ext>
              </a:extLst>
            </p:cNvPr>
            <p:cNvSpPr txBox="1"/>
            <p:nvPr/>
          </p:nvSpPr>
          <p:spPr>
            <a:xfrm>
              <a:off x="7056449" y="2661774"/>
              <a:ext cx="8787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Sample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972C46A-1AAB-4208-ABF0-B1916241E2E0}"/>
                </a:ext>
              </a:extLst>
            </p:cNvPr>
            <p:cNvSpPr txBox="1"/>
            <p:nvPr/>
          </p:nvSpPr>
          <p:spPr>
            <a:xfrm>
              <a:off x="6202512" y="2471904"/>
              <a:ext cx="356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-z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4743F73-5262-4835-A6EE-875F6ED7C94E}"/>
                </a:ext>
              </a:extLst>
            </p:cNvPr>
            <p:cNvSpPr txBox="1"/>
            <p:nvPr/>
          </p:nvSpPr>
          <p:spPr>
            <a:xfrm>
              <a:off x="6148729" y="2810458"/>
              <a:ext cx="407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+z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E19B67A-5B4D-47DA-88D1-2B114ED86B80}"/>
                </a:ext>
              </a:extLst>
            </p:cNvPr>
            <p:cNvSpPr txBox="1"/>
            <p:nvPr/>
          </p:nvSpPr>
          <p:spPr>
            <a:xfrm>
              <a:off x="3198135" y="2334856"/>
              <a:ext cx="9691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Variable neutral density filter</a:t>
              </a:r>
              <a:endParaRPr lang="en-US" sz="1600" dirty="0"/>
            </a:p>
          </p:txBody>
        </p:sp>
        <p:sp>
          <p:nvSpPr>
            <p:cNvPr id="48" name="正方形/長方形 24">
              <a:extLst>
                <a:ext uri="{FF2B5EF4-FFF2-40B4-BE49-F238E27FC236}">
                  <a16:creationId xmlns:a16="http://schemas.microsoft.com/office/drawing/2014/main" id="{B890FC0B-70F4-4ABE-BA5E-EB871AB923D5}"/>
                </a:ext>
              </a:extLst>
            </p:cNvPr>
            <p:cNvSpPr/>
            <p:nvPr/>
          </p:nvSpPr>
          <p:spPr>
            <a:xfrm rot="185921">
              <a:off x="3711965" y="1812321"/>
              <a:ext cx="65479" cy="550493"/>
            </a:xfrm>
            <a:prstGeom prst="rect">
              <a:avLst/>
            </a:prstGeom>
            <a:gradFill>
              <a:gsLst>
                <a:gs pos="100000">
                  <a:srgbClr val="D0D0D0"/>
                </a:gs>
                <a:gs pos="2000">
                  <a:srgbClr val="D0D0D0"/>
                </a:gs>
                <a:gs pos="50000">
                  <a:schemeClr val="dk1">
                    <a:tint val="15000"/>
                    <a:satMod val="350000"/>
                  </a:schemeClr>
                </a:gs>
              </a:gsLst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/>
              <a:endParaRPr lang="ja-JP" altLang="en-US">
                <a:solidFill>
                  <a:prstClr val="black"/>
                </a:solidFill>
                <a:latin typeface="Arial Unicode MS"/>
                <a:ea typeface="メイリオ"/>
                <a:cs typeface="Arial Unicode M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F301A86-33C9-489C-8A8A-B1CFF675EECE}"/>
                </a:ext>
              </a:extLst>
            </p:cNvPr>
            <p:cNvSpPr txBox="1"/>
            <p:nvPr/>
          </p:nvSpPr>
          <p:spPr>
            <a:xfrm>
              <a:off x="7188198" y="3735438"/>
              <a:ext cx="1173181" cy="646331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Spectrum analyzer</a:t>
              </a: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21960778-9BA1-4965-985B-B213993BE3A6}"/>
                </a:ext>
              </a:extLst>
            </p:cNvPr>
            <p:cNvSpPr txBox="1"/>
            <p:nvPr/>
          </p:nvSpPr>
          <p:spPr>
            <a:xfrm>
              <a:off x="5432560" y="3278921"/>
              <a:ext cx="9717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Aperture</a:t>
              </a: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45EBB573-8F95-454B-8D22-0BFC2B6CD5E7}"/>
                </a:ext>
              </a:extLst>
            </p:cNvPr>
            <p:cNvSpPr/>
            <p:nvPr/>
          </p:nvSpPr>
          <p:spPr>
            <a:xfrm>
              <a:off x="6699697" y="1979230"/>
              <a:ext cx="298321" cy="207752"/>
            </a:xfrm>
            <a:custGeom>
              <a:avLst/>
              <a:gdLst>
                <a:gd name="connsiteX0" fmla="*/ 0 w 1192213"/>
                <a:gd name="connsiteY0" fmla="*/ 6350 h 830262"/>
                <a:gd name="connsiteX1" fmla="*/ 1190625 w 1192213"/>
                <a:gd name="connsiteY1" fmla="*/ 0 h 830262"/>
                <a:gd name="connsiteX2" fmla="*/ 1192213 w 1192213"/>
                <a:gd name="connsiteY2" fmla="*/ 830262 h 830262"/>
                <a:gd name="connsiteX3" fmla="*/ 717550 w 1192213"/>
                <a:gd name="connsiteY3" fmla="*/ 815975 h 830262"/>
                <a:gd name="connsiteX4" fmla="*/ 709613 w 1192213"/>
                <a:gd name="connsiteY4" fmla="*/ 782637 h 830262"/>
                <a:gd name="connsiteX5" fmla="*/ 700088 w 1192213"/>
                <a:gd name="connsiteY5" fmla="*/ 750887 h 830262"/>
                <a:gd name="connsiteX6" fmla="*/ 692150 w 1192213"/>
                <a:gd name="connsiteY6" fmla="*/ 728662 h 830262"/>
                <a:gd name="connsiteX7" fmla="*/ 679450 w 1192213"/>
                <a:gd name="connsiteY7" fmla="*/ 698500 h 830262"/>
                <a:gd name="connsiteX8" fmla="*/ 668338 w 1192213"/>
                <a:gd name="connsiteY8" fmla="*/ 679450 h 830262"/>
                <a:gd name="connsiteX9" fmla="*/ 661988 w 1192213"/>
                <a:gd name="connsiteY9" fmla="*/ 660400 h 830262"/>
                <a:gd name="connsiteX10" fmla="*/ 649288 w 1192213"/>
                <a:gd name="connsiteY10" fmla="*/ 628650 h 830262"/>
                <a:gd name="connsiteX11" fmla="*/ 641350 w 1192213"/>
                <a:gd name="connsiteY11" fmla="*/ 614362 h 830262"/>
                <a:gd name="connsiteX12" fmla="*/ 631825 w 1192213"/>
                <a:gd name="connsiteY12" fmla="*/ 604837 h 830262"/>
                <a:gd name="connsiteX13" fmla="*/ 619125 w 1192213"/>
                <a:gd name="connsiteY13" fmla="*/ 584200 h 830262"/>
                <a:gd name="connsiteX14" fmla="*/ 606425 w 1192213"/>
                <a:gd name="connsiteY14" fmla="*/ 571500 h 830262"/>
                <a:gd name="connsiteX15" fmla="*/ 596900 w 1192213"/>
                <a:gd name="connsiteY15" fmla="*/ 558800 h 830262"/>
                <a:gd name="connsiteX16" fmla="*/ 588963 w 1192213"/>
                <a:gd name="connsiteY16" fmla="*/ 539750 h 830262"/>
                <a:gd name="connsiteX17" fmla="*/ 584200 w 1192213"/>
                <a:gd name="connsiteY17" fmla="*/ 514350 h 830262"/>
                <a:gd name="connsiteX18" fmla="*/ 573088 w 1192213"/>
                <a:gd name="connsiteY18" fmla="*/ 504825 h 830262"/>
                <a:gd name="connsiteX19" fmla="*/ 557213 w 1192213"/>
                <a:gd name="connsiteY19" fmla="*/ 485775 h 830262"/>
                <a:gd name="connsiteX20" fmla="*/ 536575 w 1192213"/>
                <a:gd name="connsiteY20" fmla="*/ 473075 h 830262"/>
                <a:gd name="connsiteX21" fmla="*/ 527050 w 1192213"/>
                <a:gd name="connsiteY21" fmla="*/ 461962 h 830262"/>
                <a:gd name="connsiteX22" fmla="*/ 514350 w 1192213"/>
                <a:gd name="connsiteY22" fmla="*/ 439737 h 830262"/>
                <a:gd name="connsiteX23" fmla="*/ 508000 w 1192213"/>
                <a:gd name="connsiteY23" fmla="*/ 422275 h 830262"/>
                <a:gd name="connsiteX24" fmla="*/ 500063 w 1192213"/>
                <a:gd name="connsiteY24" fmla="*/ 414337 h 830262"/>
                <a:gd name="connsiteX25" fmla="*/ 485775 w 1192213"/>
                <a:gd name="connsiteY25" fmla="*/ 396875 h 830262"/>
                <a:gd name="connsiteX26" fmla="*/ 473075 w 1192213"/>
                <a:gd name="connsiteY26" fmla="*/ 376237 h 830262"/>
                <a:gd name="connsiteX27" fmla="*/ 455613 w 1192213"/>
                <a:gd name="connsiteY27" fmla="*/ 357187 h 830262"/>
                <a:gd name="connsiteX28" fmla="*/ 436563 w 1192213"/>
                <a:gd name="connsiteY28" fmla="*/ 330200 h 830262"/>
                <a:gd name="connsiteX29" fmla="*/ 425450 w 1192213"/>
                <a:gd name="connsiteY29" fmla="*/ 317500 h 830262"/>
                <a:gd name="connsiteX30" fmla="*/ 411163 w 1192213"/>
                <a:gd name="connsiteY30" fmla="*/ 300037 h 830262"/>
                <a:gd name="connsiteX31" fmla="*/ 392113 w 1192213"/>
                <a:gd name="connsiteY31" fmla="*/ 287337 h 830262"/>
                <a:gd name="connsiteX32" fmla="*/ 373063 w 1192213"/>
                <a:gd name="connsiteY32" fmla="*/ 273050 h 830262"/>
                <a:gd name="connsiteX33" fmla="*/ 365125 w 1192213"/>
                <a:gd name="connsiteY33" fmla="*/ 261937 h 830262"/>
                <a:gd name="connsiteX34" fmla="*/ 350838 w 1192213"/>
                <a:gd name="connsiteY34" fmla="*/ 242887 h 830262"/>
                <a:gd name="connsiteX35" fmla="*/ 331788 w 1192213"/>
                <a:gd name="connsiteY35" fmla="*/ 228600 h 830262"/>
                <a:gd name="connsiteX36" fmla="*/ 311150 w 1192213"/>
                <a:gd name="connsiteY36" fmla="*/ 207962 h 830262"/>
                <a:gd name="connsiteX37" fmla="*/ 285750 w 1192213"/>
                <a:gd name="connsiteY37" fmla="*/ 193675 h 830262"/>
                <a:gd name="connsiteX38" fmla="*/ 265113 w 1192213"/>
                <a:gd name="connsiteY38" fmla="*/ 174625 h 830262"/>
                <a:gd name="connsiteX39" fmla="*/ 244475 w 1192213"/>
                <a:gd name="connsiteY39" fmla="*/ 157162 h 830262"/>
                <a:gd name="connsiteX40" fmla="*/ 228600 w 1192213"/>
                <a:gd name="connsiteY40" fmla="*/ 142875 h 830262"/>
                <a:gd name="connsiteX41" fmla="*/ 200025 w 1192213"/>
                <a:gd name="connsiteY41" fmla="*/ 127000 h 830262"/>
                <a:gd name="connsiteX42" fmla="*/ 180975 w 1192213"/>
                <a:gd name="connsiteY42" fmla="*/ 114300 h 830262"/>
                <a:gd name="connsiteX43" fmla="*/ 166688 w 1192213"/>
                <a:gd name="connsiteY43" fmla="*/ 101600 h 830262"/>
                <a:gd name="connsiteX44" fmla="*/ 142875 w 1192213"/>
                <a:gd name="connsiteY44" fmla="*/ 79375 h 830262"/>
                <a:gd name="connsiteX45" fmla="*/ 100013 w 1192213"/>
                <a:gd name="connsiteY45" fmla="*/ 61912 h 830262"/>
                <a:gd name="connsiteX46" fmla="*/ 73025 w 1192213"/>
                <a:gd name="connsiteY46" fmla="*/ 53975 h 830262"/>
                <a:gd name="connsiteX47" fmla="*/ 46038 w 1192213"/>
                <a:gd name="connsiteY47" fmla="*/ 41275 h 830262"/>
                <a:gd name="connsiteX48" fmla="*/ 0 w 1192213"/>
                <a:gd name="connsiteY48" fmla="*/ 6350 h 830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192213" h="830262">
                  <a:moveTo>
                    <a:pt x="0" y="6350"/>
                  </a:moveTo>
                  <a:lnTo>
                    <a:pt x="1190625" y="0"/>
                  </a:lnTo>
                  <a:cubicBezTo>
                    <a:pt x="1191154" y="276754"/>
                    <a:pt x="1191684" y="553508"/>
                    <a:pt x="1192213" y="830262"/>
                  </a:cubicBezTo>
                  <a:lnTo>
                    <a:pt x="717550" y="815975"/>
                  </a:lnTo>
                  <a:lnTo>
                    <a:pt x="709613" y="782637"/>
                  </a:lnTo>
                  <a:lnTo>
                    <a:pt x="700088" y="750887"/>
                  </a:lnTo>
                  <a:lnTo>
                    <a:pt x="692150" y="728662"/>
                  </a:lnTo>
                  <a:lnTo>
                    <a:pt x="679450" y="698500"/>
                  </a:lnTo>
                  <a:lnTo>
                    <a:pt x="668338" y="679450"/>
                  </a:lnTo>
                  <a:lnTo>
                    <a:pt x="661988" y="660400"/>
                  </a:lnTo>
                  <a:lnTo>
                    <a:pt x="649288" y="628650"/>
                  </a:lnTo>
                  <a:lnTo>
                    <a:pt x="641350" y="614362"/>
                  </a:lnTo>
                  <a:lnTo>
                    <a:pt x="631825" y="604837"/>
                  </a:lnTo>
                  <a:lnTo>
                    <a:pt x="619125" y="584200"/>
                  </a:lnTo>
                  <a:lnTo>
                    <a:pt x="606425" y="571500"/>
                  </a:lnTo>
                  <a:lnTo>
                    <a:pt x="596900" y="558800"/>
                  </a:lnTo>
                  <a:lnTo>
                    <a:pt x="588963" y="539750"/>
                  </a:lnTo>
                  <a:lnTo>
                    <a:pt x="584200" y="514350"/>
                  </a:lnTo>
                  <a:lnTo>
                    <a:pt x="573088" y="504825"/>
                  </a:lnTo>
                  <a:lnTo>
                    <a:pt x="557213" y="485775"/>
                  </a:lnTo>
                  <a:lnTo>
                    <a:pt x="536575" y="473075"/>
                  </a:lnTo>
                  <a:lnTo>
                    <a:pt x="527050" y="461962"/>
                  </a:lnTo>
                  <a:lnTo>
                    <a:pt x="514350" y="439737"/>
                  </a:lnTo>
                  <a:lnTo>
                    <a:pt x="508000" y="422275"/>
                  </a:lnTo>
                  <a:lnTo>
                    <a:pt x="500063" y="414337"/>
                  </a:lnTo>
                  <a:lnTo>
                    <a:pt x="485775" y="396875"/>
                  </a:lnTo>
                  <a:lnTo>
                    <a:pt x="473075" y="376237"/>
                  </a:lnTo>
                  <a:lnTo>
                    <a:pt x="455613" y="357187"/>
                  </a:lnTo>
                  <a:lnTo>
                    <a:pt x="436563" y="330200"/>
                  </a:lnTo>
                  <a:lnTo>
                    <a:pt x="425450" y="317500"/>
                  </a:lnTo>
                  <a:lnTo>
                    <a:pt x="411163" y="300037"/>
                  </a:lnTo>
                  <a:lnTo>
                    <a:pt x="392113" y="287337"/>
                  </a:lnTo>
                  <a:lnTo>
                    <a:pt x="373063" y="273050"/>
                  </a:lnTo>
                  <a:lnTo>
                    <a:pt x="365125" y="261937"/>
                  </a:lnTo>
                  <a:lnTo>
                    <a:pt x="350838" y="242887"/>
                  </a:lnTo>
                  <a:lnTo>
                    <a:pt x="331788" y="228600"/>
                  </a:lnTo>
                  <a:lnTo>
                    <a:pt x="311150" y="207962"/>
                  </a:lnTo>
                  <a:lnTo>
                    <a:pt x="285750" y="193675"/>
                  </a:lnTo>
                  <a:lnTo>
                    <a:pt x="265113" y="174625"/>
                  </a:lnTo>
                  <a:lnTo>
                    <a:pt x="244475" y="157162"/>
                  </a:lnTo>
                  <a:lnTo>
                    <a:pt x="228600" y="142875"/>
                  </a:lnTo>
                  <a:lnTo>
                    <a:pt x="200025" y="127000"/>
                  </a:lnTo>
                  <a:lnTo>
                    <a:pt x="180975" y="114300"/>
                  </a:lnTo>
                  <a:lnTo>
                    <a:pt x="166688" y="101600"/>
                  </a:lnTo>
                  <a:lnTo>
                    <a:pt x="142875" y="79375"/>
                  </a:lnTo>
                  <a:lnTo>
                    <a:pt x="100013" y="61912"/>
                  </a:lnTo>
                  <a:lnTo>
                    <a:pt x="73025" y="53975"/>
                  </a:lnTo>
                  <a:lnTo>
                    <a:pt x="46038" y="41275"/>
                  </a:lnTo>
                  <a:lnTo>
                    <a:pt x="0" y="6350"/>
                  </a:lnTo>
                  <a:close/>
                </a:path>
              </a:pathLst>
            </a:custGeom>
            <a:gradFill flip="none" rotWithShape="1">
              <a:gsLst>
                <a:gs pos="12000">
                  <a:schemeClr val="accent4"/>
                </a:gs>
                <a:gs pos="46000">
                  <a:schemeClr val="accent4">
                    <a:lumMod val="40000"/>
                    <a:lumOff val="60000"/>
                  </a:schemeClr>
                </a:gs>
                <a:gs pos="65000">
                  <a:schemeClr val="accent4">
                    <a:lumMod val="100000"/>
                  </a:scheme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BE894B0E-60DE-419F-9770-5F7C6CA0EF33}"/>
                </a:ext>
              </a:extLst>
            </p:cNvPr>
            <p:cNvGrpSpPr/>
            <p:nvPr/>
          </p:nvGrpSpPr>
          <p:grpSpPr>
            <a:xfrm>
              <a:off x="6574622" y="3471798"/>
              <a:ext cx="523459" cy="4175"/>
              <a:chOff x="7125768" y="3283907"/>
              <a:chExt cx="523459" cy="4175"/>
            </a:xfrm>
          </p:grpSpPr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80469D57-73CA-4151-A81B-3171E63EE086}"/>
                  </a:ext>
                </a:extLst>
              </p:cNvPr>
              <p:cNvCxnSpPr/>
              <p:nvPr/>
            </p:nvCxnSpPr>
            <p:spPr>
              <a:xfrm flipH="1">
                <a:off x="7125768" y="3288082"/>
                <a:ext cx="18789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E794AF5A-D2F8-4206-AD8D-64313DC20683}"/>
                  </a:ext>
                </a:extLst>
              </p:cNvPr>
              <p:cNvCxnSpPr/>
              <p:nvPr/>
            </p:nvCxnSpPr>
            <p:spPr>
              <a:xfrm flipH="1">
                <a:off x="7461337" y="3283907"/>
                <a:ext cx="18789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F96AFA5B-A687-440D-8863-B02E502B25DB}"/>
              </a:ext>
            </a:extLst>
          </p:cNvPr>
          <p:cNvGrpSpPr/>
          <p:nvPr/>
        </p:nvGrpSpPr>
        <p:grpSpPr>
          <a:xfrm>
            <a:off x="461818" y="2406339"/>
            <a:ext cx="4913943" cy="4308002"/>
            <a:chOff x="-570065" y="5454164"/>
            <a:chExt cx="4913943" cy="4308002"/>
          </a:xfrm>
        </p:grpSpPr>
        <p:pic>
          <p:nvPicPr>
            <p:cNvPr id="225" name="Picture 224" descr="Chart, scatter chart&#10;&#10;Description automatically generated">
              <a:extLst>
                <a:ext uri="{FF2B5EF4-FFF2-40B4-BE49-F238E27FC236}">
                  <a16:creationId xmlns:a16="http://schemas.microsoft.com/office/drawing/2014/main" id="{64226B3D-C1BE-4DD1-91A4-8EFA3940C1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68" t="6830" r="8711" b="3817"/>
            <a:stretch/>
          </p:blipFill>
          <p:spPr>
            <a:xfrm>
              <a:off x="-192949" y="5820685"/>
              <a:ext cx="4536827" cy="3682285"/>
            </a:xfrm>
            <a:prstGeom prst="rect">
              <a:avLst/>
            </a:prstGeom>
          </p:spPr>
        </p:pic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2A475F5B-2E56-42D3-9E68-756181FC99D5}"/>
                </a:ext>
              </a:extLst>
            </p:cNvPr>
            <p:cNvSpPr txBox="1"/>
            <p:nvPr/>
          </p:nvSpPr>
          <p:spPr>
            <a:xfrm>
              <a:off x="335447" y="7008687"/>
              <a:ext cx="16802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[001], Slope: 6.5</a:t>
              </a: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349C48A5-52BA-46A7-9EB7-BB85C7756499}"/>
                </a:ext>
              </a:extLst>
            </p:cNvPr>
            <p:cNvSpPr txBox="1"/>
            <p:nvPr/>
          </p:nvSpPr>
          <p:spPr>
            <a:xfrm>
              <a:off x="335447" y="6478024"/>
              <a:ext cx="16650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70C0"/>
                  </a:solidFill>
                </a:rPr>
                <a:t>[110], Slope: 4.6</a:t>
              </a: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CE31F22C-C0D8-4ECB-9713-BD3120F21D9D}"/>
                </a:ext>
              </a:extLst>
            </p:cNvPr>
            <p:cNvSpPr txBox="1"/>
            <p:nvPr/>
          </p:nvSpPr>
          <p:spPr>
            <a:xfrm>
              <a:off x="335447" y="5923485"/>
              <a:ext cx="16497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B050"/>
                  </a:solidFill>
                </a:rPr>
                <a:t>[111], Slope: 5.6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9" name="TextBox 228">
                  <a:extLst>
                    <a:ext uri="{FF2B5EF4-FFF2-40B4-BE49-F238E27FC236}">
                      <a16:creationId xmlns:a16="http://schemas.microsoft.com/office/drawing/2014/main" id="{CF3EDCF5-A7CD-444F-8583-6D5AD06119ED}"/>
                    </a:ext>
                  </a:extLst>
                </p:cNvPr>
                <p:cNvSpPr txBox="1"/>
                <p:nvPr/>
              </p:nvSpPr>
              <p:spPr>
                <a:xfrm rot="16200000">
                  <a:off x="-907337" y="7494198"/>
                  <a:ext cx="104387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dirty="0"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l-GR" dirty="0"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m:rPr>
                            <m:nor/>
                          </m:rPr>
                          <a:rPr lang="en-US" i="1" dirty="0">
                            <a:ea typeface="Cambria Math" panose="020405030504060302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dirty="0">
                            <a:ea typeface="Cambria Math" panose="02040503050406030204" pitchFamily="18" charset="0"/>
                          </a:rPr>
                          <m:t> (%)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9" name="TextBox 228">
                  <a:extLst>
                    <a:ext uri="{FF2B5EF4-FFF2-40B4-BE49-F238E27FC236}">
                      <a16:creationId xmlns:a16="http://schemas.microsoft.com/office/drawing/2014/main" id="{CF3EDCF5-A7CD-444F-8583-6D5AD06119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907337" y="7494198"/>
                  <a:ext cx="1043876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1754" r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5A1C4520-5E04-4BBD-8724-3B2A2E7BB1F0}"/>
                </a:ext>
              </a:extLst>
            </p:cNvPr>
            <p:cNvSpPr txBox="1"/>
            <p:nvPr/>
          </p:nvSpPr>
          <p:spPr>
            <a:xfrm>
              <a:off x="1130472" y="9392834"/>
              <a:ext cx="21162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Intensity (</a:t>
              </a:r>
              <a:r>
                <a:rPr lang="en-US" b="0" i="0" baseline="0" dirty="0">
                  <a:latin typeface="+mn-lt"/>
                </a:rPr>
                <a:t>GW/cm</a:t>
              </a:r>
              <a:r>
                <a:rPr lang="en-US" b="0" i="0" baseline="30000" dirty="0">
                  <a:latin typeface="+mn-lt"/>
                </a:rPr>
                <a:t>2</a:t>
              </a:r>
              <a:r>
                <a:rPr lang="en-US" dirty="0"/>
                <a:t>)</a:t>
              </a: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3EDDD624-EC45-4A94-837E-12E6B6E004C5}"/>
                </a:ext>
              </a:extLst>
            </p:cNvPr>
            <p:cNvSpPr txBox="1"/>
            <p:nvPr/>
          </p:nvSpPr>
          <p:spPr>
            <a:xfrm>
              <a:off x="335447" y="8512479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GaP</a:t>
              </a:r>
              <a:endParaRPr lang="en-US" sz="2400" dirty="0"/>
            </a:p>
          </p:txBody>
        </p:sp>
        <p:pic>
          <p:nvPicPr>
            <p:cNvPr id="232" name="Picture 231" descr="A picture containing projector&#10;&#10;Description automatically generated">
              <a:extLst>
                <a:ext uri="{FF2B5EF4-FFF2-40B4-BE49-F238E27FC236}">
                  <a16:creationId xmlns:a16="http://schemas.microsoft.com/office/drawing/2014/main" id="{5E3BC959-6F8E-4A8A-8D0A-8E576EBA06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916" t="30643" r="45042" b="57721"/>
            <a:stretch/>
          </p:blipFill>
          <p:spPr>
            <a:xfrm>
              <a:off x="2421883" y="8166589"/>
              <a:ext cx="1649747" cy="79799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4" name="TextBox 233">
                  <a:extLst>
                    <a:ext uri="{FF2B5EF4-FFF2-40B4-BE49-F238E27FC236}">
                      <a16:creationId xmlns:a16="http://schemas.microsoft.com/office/drawing/2014/main" id="{AAFFE631-37F2-4F72-819D-90965576560A}"/>
                    </a:ext>
                  </a:extLst>
                </p:cNvPr>
                <p:cNvSpPr txBox="1"/>
                <p:nvPr/>
              </p:nvSpPr>
              <p:spPr>
                <a:xfrm>
                  <a:off x="507240" y="5454164"/>
                  <a:ext cx="3706458" cy="29956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𝐿𝑜𝑔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𝑙𝑜𝑔</m:t>
                            </m:r>
                            <m: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   </m:t>
                            </m:r>
                            <m:r>
                              <a:rPr lang="en-US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𝐆𝐚𝐏</m:t>
                            </m:r>
                            <m: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=5.3</m:t>
                        </m:r>
                      </m:oMath>
                    </m:oMathPara>
                  </a14:m>
                  <a:endParaRPr lang="en-US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4" name="TextBox 233">
                  <a:extLst>
                    <a:ext uri="{FF2B5EF4-FFF2-40B4-BE49-F238E27FC236}">
                      <a16:creationId xmlns:a16="http://schemas.microsoft.com/office/drawing/2014/main" id="{AAFFE631-37F2-4F72-819D-9096557656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240" y="5454164"/>
                  <a:ext cx="3706458" cy="299569"/>
                </a:xfrm>
                <a:prstGeom prst="rect">
                  <a:avLst/>
                </a:prstGeom>
                <a:blipFill>
                  <a:blip r:embed="rId6"/>
                  <a:stretch>
                    <a:fillRect t="-2041" b="-265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45501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AE85D7-904E-491C-BFF2-D4BB5F4313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Results and plans</a:t>
            </a:r>
          </a:p>
        </p:txBody>
      </p:sp>
    </p:spTree>
    <p:extLst>
      <p:ext uri="{BB962C8B-B14F-4D97-AF65-F5344CB8AC3E}">
        <p14:creationId xmlns:p14="http://schemas.microsoft.com/office/powerpoint/2010/main" val="4208379073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29317</TotalTime>
  <Words>2026</Words>
  <Application>Microsoft Office PowerPoint</Application>
  <PresentationFormat>Widescreen</PresentationFormat>
  <Paragraphs>399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 Unicode MS</vt:lpstr>
      <vt:lpstr>Calibri</vt:lpstr>
      <vt:lpstr>Calibri Light</vt:lpstr>
      <vt:lpstr>Cambria Math</vt:lpstr>
      <vt:lpstr>Symbol</vt:lpstr>
      <vt:lpstr>Times New Roman</vt:lpstr>
      <vt:lpstr>BNL</vt:lpstr>
      <vt:lpstr>AE-101 Optical Materials for Ultrahigh-Power​ Long-Wave Infrared Lasers (status report)</vt:lpstr>
      <vt:lpstr>PowerPoint Presentation</vt:lpstr>
      <vt:lpstr>PowerPoint Presentation</vt:lpstr>
      <vt:lpstr>Experiment overview</vt:lpstr>
      <vt:lpstr>PowerPoint Presentation</vt:lpstr>
      <vt:lpstr>Lessons learned</vt:lpstr>
      <vt:lpstr>PowerPoint Presentation</vt:lpstr>
      <vt:lpstr>PowerPoint Presentation</vt:lpstr>
      <vt:lpstr>Results and plans</vt:lpstr>
      <vt:lpstr>PowerPoint Presentation</vt:lpstr>
      <vt:lpstr>PowerPoint Presentation</vt:lpstr>
      <vt:lpstr>PowerPoint Presentation</vt:lpstr>
      <vt:lpstr>Information for Program Advisory Committee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Polyanskiy, Mikhail</dc:creator>
  <cp:keywords/>
  <dc:description/>
  <cp:lastModifiedBy>Polyanskiy, Mikhail</cp:lastModifiedBy>
  <cp:revision>589</cp:revision>
  <dcterms:created xsi:type="dcterms:W3CDTF">2021-11-05T19:16:57Z</dcterms:created>
  <dcterms:modified xsi:type="dcterms:W3CDTF">2022-01-18T18:15:30Z</dcterms:modified>
  <cp:category/>
</cp:coreProperties>
</file>