
<file path=[Content_Types].xml><?xml version="1.0" encoding="utf-8"?>
<Types xmlns="http://schemas.openxmlformats.org/package/2006/content-types">
  <Default Extension="emf" ContentType="image/x-emf"/>
  <Default Extension="gif" ContentType="image/gif"/>
  <Default Extension="jpeg" ContentType="image/jpeg"/>
  <Default Extension="mp4" ContentType="video/mp4"/>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21"/>
  </p:notesMasterIdLst>
  <p:sldIdLst>
    <p:sldId id="260" r:id="rId5"/>
    <p:sldId id="946" r:id="rId6"/>
    <p:sldId id="963" r:id="rId7"/>
    <p:sldId id="962" r:id="rId8"/>
    <p:sldId id="956" r:id="rId9"/>
    <p:sldId id="958" r:id="rId10"/>
    <p:sldId id="1095" r:id="rId11"/>
    <p:sldId id="280" r:id="rId12"/>
    <p:sldId id="258" r:id="rId13"/>
    <p:sldId id="281" r:id="rId14"/>
    <p:sldId id="282" r:id="rId15"/>
    <p:sldId id="257" r:id="rId16"/>
    <p:sldId id="1097" r:id="rId17"/>
    <p:sldId id="1096" r:id="rId18"/>
    <p:sldId id="283" r:id="rId19"/>
    <p:sldId id="94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FFCCCC"/>
    <a:srgbClr val="FF3737"/>
    <a:srgbClr val="FF5050"/>
    <a:srgbClr val="FF6600"/>
    <a:srgbClr val="F7511D"/>
    <a:srgbClr val="FBCE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79" autoAdjust="0"/>
    <p:restoredTop sz="94660"/>
  </p:normalViewPr>
  <p:slideViewPr>
    <p:cSldViewPr snapToGrid="0">
      <p:cViewPr varScale="1">
        <p:scale>
          <a:sx n="62" d="100"/>
          <a:sy n="62" d="100"/>
        </p:scale>
        <p:origin x="936" y="28"/>
      </p:cViewPr>
      <p:guideLst/>
    </p:cSldViewPr>
  </p:slideViewPr>
  <p:notesTextViewPr>
    <p:cViewPr>
      <p:scale>
        <a:sx n="1" d="1"/>
        <a:sy n="1" d="1"/>
      </p:scale>
      <p:origin x="0" y="0"/>
    </p:cViewPr>
  </p:notesTextViewPr>
  <p:sorterViewPr>
    <p:cViewPr>
      <p:scale>
        <a:sx n="11" d="25"/>
        <a:sy n="11" d="25"/>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6F475-F7F5-6C41-B37C-656C49194CAF}" type="datetimeFigureOut">
              <a:rPr lang="en-US" smtClean="0"/>
              <a:t>1/18/2022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839EF-EF2D-A244-8B03-02564FD38722}" type="slidenum">
              <a:rPr lang="en-US" smtClean="0"/>
              <a:t>‹#›</a:t>
            </a:fld>
            <a:endParaRPr lang="en-US"/>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5839EF-EF2D-A244-8B03-02564FD38722}" type="slidenum">
              <a:rPr lang="en-US" smtClean="0"/>
              <a:t>3</a:t>
            </a:fld>
            <a:endParaRPr lang="en-US"/>
          </a:p>
        </p:txBody>
      </p:sp>
    </p:spTree>
    <p:extLst>
      <p:ext uri="{BB962C8B-B14F-4D97-AF65-F5344CB8AC3E}">
        <p14:creationId xmlns:p14="http://schemas.microsoft.com/office/powerpoint/2010/main" val="517746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5839EF-EF2D-A244-8B03-02564FD38722}" type="slidenum">
              <a:rPr lang="en-US" smtClean="0"/>
              <a:t>10</a:t>
            </a:fld>
            <a:endParaRPr lang="en-US"/>
          </a:p>
        </p:txBody>
      </p:sp>
    </p:spTree>
    <p:extLst>
      <p:ext uri="{BB962C8B-B14F-4D97-AF65-F5344CB8AC3E}">
        <p14:creationId xmlns:p14="http://schemas.microsoft.com/office/powerpoint/2010/main" val="2960952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5839EF-EF2D-A244-8B03-02564FD38722}" type="slidenum">
              <a:rPr lang="en-US" smtClean="0"/>
              <a:t>16</a:t>
            </a:fld>
            <a:endParaRPr lang="en-US"/>
          </a:p>
        </p:txBody>
      </p:sp>
    </p:spTree>
    <p:extLst>
      <p:ext uri="{BB962C8B-B14F-4D97-AF65-F5344CB8AC3E}">
        <p14:creationId xmlns:p14="http://schemas.microsoft.com/office/powerpoint/2010/main" val="21833174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813175" y="2541806"/>
            <a:ext cx="10334625" cy="1947460"/>
          </a:xfrm>
        </p:spPr>
        <p:txBody>
          <a:bodyPr anchor="t" anchorCtr="0"/>
          <a:lstStyle>
            <a:lvl1pPr algn="l">
              <a:defRPr sz="6000" b="1" i="0">
                <a:solidFill>
                  <a:schemeClr val="bg1"/>
                </a:solidFill>
                <a:latin typeface="+mn-lt"/>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813175" y="5773229"/>
            <a:ext cx="10334625" cy="746185"/>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813175" y="4501444"/>
            <a:ext cx="10334625" cy="1259607"/>
          </a:xfrm>
        </p:spPr>
        <p:txBody>
          <a:bodyPr>
            <a:noAutofit/>
          </a:bodyPr>
          <a:lstStyle>
            <a:lvl1pPr marL="0" indent="0">
              <a:buFontTx/>
              <a:buNone/>
              <a:defRPr sz="2400">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pic>
        <p:nvPicPr>
          <p:cNvPr id="8" name="Picture 7">
            <a:extLst>
              <a:ext uri="{FF2B5EF4-FFF2-40B4-BE49-F238E27FC236}">
                <a16:creationId xmlns:a16="http://schemas.microsoft.com/office/drawing/2014/main" id="{A1CCAF04-6C30-614D-8071-3CC683E9765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6083" y="5755088"/>
            <a:ext cx="3238500" cy="419100"/>
          </a:xfrm>
          <a:prstGeom prst="rect">
            <a:avLst/>
          </a:prstGeom>
        </p:spPr>
      </p:pic>
    </p:spTree>
    <p:extLst>
      <p:ext uri="{BB962C8B-B14F-4D97-AF65-F5344CB8AC3E}">
        <p14:creationId xmlns:p14="http://schemas.microsoft.com/office/powerpoint/2010/main" val="642655364"/>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3840" userDrawn="1">
          <p15:clr>
            <a:srgbClr val="FBAE40"/>
          </p15:clr>
        </p15:guide>
        <p15:guide id="9" orient="horz" pos="3888" userDrawn="1">
          <p15:clr>
            <a:srgbClr val="FBAE40"/>
          </p15:clr>
        </p15:guide>
        <p15:guide id="10" pos="360" userDrawn="1">
          <p15:clr>
            <a:srgbClr val="FBAE40"/>
          </p15:clr>
        </p15:guide>
        <p15:guide id="11" pos="7320" userDrawn="1">
          <p15:clr>
            <a:srgbClr val="FBAE40"/>
          </p15:clr>
        </p15:guide>
        <p15:guide id="12" orient="horz" pos="398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0FA0D-AA3C-664A-87D2-78DEA605DF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5DD7F-359B-0241-A0E1-CB41463949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94FE3B0-EE83-EE47-9729-1EF195304D10}"/>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a:p>
        </p:txBody>
      </p:sp>
    </p:spTree>
    <p:extLst>
      <p:ext uri="{BB962C8B-B14F-4D97-AF65-F5344CB8AC3E}">
        <p14:creationId xmlns:p14="http://schemas.microsoft.com/office/powerpoint/2010/main" val="2381660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7785AC-BC0C-8F4E-B552-D8A6AD40EE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59A820-91F6-F544-8B07-61605B067C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1FAE437-C75F-3A40-9104-1FFF2D5E7948}"/>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a:p>
        </p:txBody>
      </p:sp>
    </p:spTree>
    <p:extLst>
      <p:ext uri="{BB962C8B-B14F-4D97-AF65-F5344CB8AC3E}">
        <p14:creationId xmlns:p14="http://schemas.microsoft.com/office/powerpoint/2010/main" val="106609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F96C7-1801-CD4F-9F28-C99CEA00AE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1FB783-2389-2044-9FEC-A01C09265EC1}"/>
              </a:ext>
            </a:extLst>
          </p:cNvPr>
          <p:cNvSpPr>
            <a:spLocks noGrp="1"/>
          </p:cNvSpPr>
          <p:nvPr>
            <p:ph idx="1"/>
          </p:nvPr>
        </p:nvSpPr>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a:p>
        </p:txBody>
      </p:sp>
    </p:spTree>
    <p:extLst>
      <p:ext uri="{BB962C8B-B14F-4D97-AF65-F5344CB8AC3E}">
        <p14:creationId xmlns:p14="http://schemas.microsoft.com/office/powerpoint/2010/main" val="2794568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solidFill>
                  <a:schemeClr val="tx1"/>
                </a:solidFill>
              </a:defRPr>
            </a:lvl1pPr>
          </a:lstStyle>
          <a:p>
            <a:fld id="{933A556B-7C63-244D-9B7C-B0EA8042B330}" type="slidenum">
              <a:rPr lang="en-US" smtClean="0"/>
              <a:pPr/>
              <a:t>‹#›</a:t>
            </a:fld>
            <a:endParaRPr lang="en-US"/>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813175" y="2541806"/>
            <a:ext cx="10334625" cy="1947460"/>
          </a:xfrm>
        </p:spPr>
        <p:txBody>
          <a:bodyPr anchor="t" anchorCtr="0"/>
          <a:lstStyle>
            <a:lvl1pPr algn="l">
              <a:defRPr sz="6000" b="1" i="0">
                <a:solidFill>
                  <a:schemeClr val="bg1"/>
                </a:solidFill>
                <a:latin typeface="+mn-lt"/>
                <a:cs typeface="Arial" panose="020B0604020202020204" pitchFamily="34" charset="0"/>
              </a:defRPr>
            </a:lvl1pPr>
          </a:lstStyle>
          <a:p>
            <a:r>
              <a:rPr lang="en-US"/>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813175" y="4501444"/>
            <a:ext cx="10334625" cy="1259607"/>
          </a:xfrm>
        </p:spPr>
        <p:txBody>
          <a:bodyPr>
            <a:noAutofit/>
          </a:bodyPr>
          <a:lstStyle>
            <a:lvl1pPr marL="0" indent="0">
              <a:buFontTx/>
              <a:buNone/>
              <a:defRPr sz="2400">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spTree>
    <p:extLst>
      <p:ext uri="{BB962C8B-B14F-4D97-AF65-F5344CB8AC3E}">
        <p14:creationId xmlns:p14="http://schemas.microsoft.com/office/powerpoint/2010/main" val="422368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965E-00C4-6F4C-8817-84A69C14D2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926A3-B154-C14C-BFED-E141D3C8B7D4}"/>
              </a:ext>
            </a:extLst>
          </p:cNvPr>
          <p:cNvSpPr>
            <a:spLocks noGrp="1"/>
          </p:cNvSpPr>
          <p:nvPr>
            <p:ph sz="half" idx="1"/>
          </p:nvPr>
        </p:nvSpPr>
        <p:spPr>
          <a:xfrm>
            <a:off x="5715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40C922-34CF-D846-A402-06F51B18941E}"/>
              </a:ext>
            </a:extLst>
          </p:cNvPr>
          <p:cNvSpPr>
            <a:spLocks noGrp="1"/>
          </p:cNvSpPr>
          <p:nvPr>
            <p:ph sz="half" idx="2"/>
          </p:nvPr>
        </p:nvSpPr>
        <p:spPr>
          <a:xfrm>
            <a:off x="60960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71868AE-308B-D548-82A1-318656FC5556}"/>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a:p>
        </p:txBody>
      </p:sp>
    </p:spTree>
    <p:extLst>
      <p:ext uri="{BB962C8B-B14F-4D97-AF65-F5344CB8AC3E}">
        <p14:creationId xmlns:p14="http://schemas.microsoft.com/office/powerpoint/2010/main" val="3630614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ACFC5-D97A-B448-B815-E68D1A9731E8}"/>
              </a:ext>
            </a:extLst>
          </p:cNvPr>
          <p:cNvSpPr>
            <a:spLocks noGrp="1"/>
          </p:cNvSpPr>
          <p:nvPr>
            <p:ph type="title"/>
          </p:nvPr>
        </p:nvSpPr>
        <p:spPr>
          <a:xfrm>
            <a:off x="5715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BFB46D-01D9-1D44-ABED-AC6282C16BC1}"/>
              </a:ext>
            </a:extLst>
          </p:cNvPr>
          <p:cNvSpPr>
            <a:spLocks noGrp="1"/>
          </p:cNvSpPr>
          <p:nvPr>
            <p:ph type="body" idx="1"/>
          </p:nvPr>
        </p:nvSpPr>
        <p:spPr>
          <a:xfrm>
            <a:off x="57150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8F9F48-3F7F-A545-9387-0732A54B5B13}"/>
              </a:ext>
            </a:extLst>
          </p:cNvPr>
          <p:cNvSpPr>
            <a:spLocks noGrp="1"/>
          </p:cNvSpPr>
          <p:nvPr>
            <p:ph sz="half" idx="2"/>
          </p:nvPr>
        </p:nvSpPr>
        <p:spPr>
          <a:xfrm>
            <a:off x="57150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0C0DC1-B7CB-B343-8B4E-8D57625AEA93}"/>
              </a:ext>
            </a:extLst>
          </p:cNvPr>
          <p:cNvSpPr>
            <a:spLocks noGrp="1"/>
          </p:cNvSpPr>
          <p:nvPr>
            <p:ph type="body" sz="quarter" idx="3"/>
          </p:nvPr>
        </p:nvSpPr>
        <p:spPr>
          <a:xfrm>
            <a:off x="60960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2689F1-F4A7-6440-A9D9-1BF6E3E127B0}"/>
              </a:ext>
            </a:extLst>
          </p:cNvPr>
          <p:cNvSpPr>
            <a:spLocks noGrp="1"/>
          </p:cNvSpPr>
          <p:nvPr>
            <p:ph sz="quarter" idx="4"/>
          </p:nvPr>
        </p:nvSpPr>
        <p:spPr>
          <a:xfrm>
            <a:off x="60960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4E88283-FA1D-D040-8AFC-1D07DFC302AA}"/>
              </a:ext>
            </a:extLst>
          </p:cNvPr>
          <p:cNvSpPr>
            <a:spLocks noGrp="1"/>
          </p:cNvSpPr>
          <p:nvPr>
            <p:ph type="sldNum" sz="quarter" idx="10"/>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a:p>
        </p:txBody>
      </p:sp>
    </p:spTree>
    <p:extLst>
      <p:ext uri="{BB962C8B-B14F-4D97-AF65-F5344CB8AC3E}">
        <p14:creationId xmlns:p14="http://schemas.microsoft.com/office/powerpoint/2010/main" val="3573931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B70F5-09AC-CD48-85DB-1752A5E862C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00D6FDB5-5C90-C844-8D34-266A469CEC57}"/>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a:p>
        </p:txBody>
      </p:sp>
    </p:spTree>
    <p:extLst>
      <p:ext uri="{BB962C8B-B14F-4D97-AF65-F5344CB8AC3E}">
        <p14:creationId xmlns:p14="http://schemas.microsoft.com/office/powerpoint/2010/main" val="4133593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7D20343-9337-0E42-A01C-2815CA8E0561}"/>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a:p>
        </p:txBody>
      </p:sp>
    </p:spTree>
    <p:extLst>
      <p:ext uri="{BB962C8B-B14F-4D97-AF65-F5344CB8AC3E}">
        <p14:creationId xmlns:p14="http://schemas.microsoft.com/office/powerpoint/2010/main" val="2391252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4E83-FA30-AE49-A809-D1503D6A57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F97B18-F1D3-C845-98E1-FCEEFD596F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0677A6-B440-D244-B039-82AFE3A152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6ACFED41-9DB8-3441-9E99-88FCE31DC294}"/>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a:p>
        </p:txBody>
      </p:sp>
    </p:spTree>
    <p:extLst>
      <p:ext uri="{BB962C8B-B14F-4D97-AF65-F5344CB8AC3E}">
        <p14:creationId xmlns:p14="http://schemas.microsoft.com/office/powerpoint/2010/main" val="4160339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999BF-B963-A049-A11E-595313950F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BA4A0F9-2FD7-DE46-AE52-AD7C0C073A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59413AE-9723-9D45-B482-FF92ED073F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B0BC717A-FCD7-0D46-A097-931C02281585}"/>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a:p>
        </p:txBody>
      </p:sp>
    </p:spTree>
    <p:extLst>
      <p:ext uri="{BB962C8B-B14F-4D97-AF65-F5344CB8AC3E}">
        <p14:creationId xmlns:p14="http://schemas.microsoft.com/office/powerpoint/2010/main" val="1811919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571500" y="365125"/>
            <a:ext cx="11049000" cy="1325563"/>
          </a:xfrm>
          <a:prstGeom prst="rect">
            <a:avLst/>
          </a:prstGeom>
        </p:spPr>
        <p:txBody>
          <a:bodyPr vert="horz" lIns="91440" tIns="45720" rIns="91440" bIns="45720" rtlCol="0" anchor="ctr">
            <a:normAutofit/>
          </a:bodyPr>
          <a:lstStyle/>
          <a:p>
            <a:endParaRPr lang="en-US"/>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571500" y="1825625"/>
            <a:ext cx="11049000" cy="4207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a:extLst>
              <a:ext uri="{FF2B5EF4-FFF2-40B4-BE49-F238E27FC236}">
                <a16:creationId xmlns:a16="http://schemas.microsoft.com/office/drawing/2014/main" id="{125833E0-DD3D-DF4F-9316-F67B7A80E307}"/>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a:p>
        </p:txBody>
      </p:sp>
      <p:sp>
        <p:nvSpPr>
          <p:cNvPr id="4" name="TextBox 3">
            <a:extLst>
              <a:ext uri="{FF2B5EF4-FFF2-40B4-BE49-F238E27FC236}">
                <a16:creationId xmlns:a16="http://schemas.microsoft.com/office/drawing/2014/main" id="{4C2F2564-7CC2-3F48-B494-6B8778128817}"/>
              </a:ext>
            </a:extLst>
          </p:cNvPr>
          <p:cNvSpPr txBox="1"/>
          <p:nvPr userDrawn="1"/>
        </p:nvSpPr>
        <p:spPr>
          <a:xfrm>
            <a:off x="4084320" y="6319520"/>
            <a:ext cx="4060984" cy="276999"/>
          </a:xfrm>
          <a:prstGeom prst="rect">
            <a:avLst/>
          </a:prstGeom>
          <a:noFill/>
        </p:spPr>
        <p:txBody>
          <a:bodyPr wrap="none" rtlCol="0">
            <a:spAutoFit/>
          </a:bodyPr>
          <a:lstStyle/>
          <a:p>
            <a:r>
              <a:rPr lang="en-US" sz="1200"/>
              <a:t>ATF Virtual Operations Review – September 21-23, 2021</a:t>
            </a:r>
          </a:p>
        </p:txBody>
      </p: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3840" userDrawn="1">
          <p15:clr>
            <a:srgbClr val="F26B43"/>
          </p15:clr>
        </p15:guide>
        <p15:guide id="9" pos="360" userDrawn="1">
          <p15:clr>
            <a:srgbClr val="F26B43"/>
          </p15:clr>
        </p15:guide>
        <p15:guide id="10" orient="horz" pos="3888" userDrawn="1">
          <p15:clr>
            <a:srgbClr val="F26B43"/>
          </p15:clr>
        </p15:guide>
        <p15:guide id="11" pos="7320" userDrawn="1">
          <p15:clr>
            <a:srgbClr val="F26B43"/>
          </p15:clr>
        </p15:guide>
        <p15:guide id="12"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jpeg"/></Relationships>
</file>

<file path=ppt/slides/_rels/slide1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60.png"/><Relationship Id="rId7" Type="http://schemas.openxmlformats.org/officeDocument/2006/relationships/image" Target="../media/image33.jpeg"/><Relationship Id="rId2" Type="http://schemas.openxmlformats.org/officeDocument/2006/relationships/image" Target="../media/image34.emf"/><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0.emf"/><Relationship Id="rId4" Type="http://schemas.openxmlformats.org/officeDocument/2006/relationships/image" Target="../media/image35.emf"/><Relationship Id="rId9"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4.png"/><Relationship Id="rId2" Type="http://schemas.openxmlformats.org/officeDocument/2006/relationships/image" Target="../media/image8.emf"/><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10.emf"/></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gif"/><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0.png"/><Relationship Id="rId4" Type="http://schemas.openxmlformats.org/officeDocument/2006/relationships/image" Target="../media/image20.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4.png"/><Relationship Id="rId5" Type="http://schemas.openxmlformats.org/officeDocument/2006/relationships/image" Target="../media/image220.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56CBC-DA70-7741-BB3F-BCDBBE052F88}"/>
              </a:ext>
            </a:extLst>
          </p:cNvPr>
          <p:cNvSpPr>
            <a:spLocks noGrp="1"/>
          </p:cNvSpPr>
          <p:nvPr>
            <p:ph type="ctrTitle"/>
          </p:nvPr>
        </p:nvSpPr>
        <p:spPr>
          <a:xfrm>
            <a:off x="928687" y="2328675"/>
            <a:ext cx="10537273" cy="1947460"/>
          </a:xfrm>
        </p:spPr>
        <p:txBody>
          <a:bodyPr>
            <a:normAutofit fontScale="90000"/>
          </a:bodyPr>
          <a:lstStyle/>
          <a:p>
            <a:r>
              <a:rPr lang="en-US" b="1" i="0" dirty="0">
                <a:effectLst/>
                <a:latin typeface="Roboto" panose="02000000000000000000" pitchFamily="2" charset="0"/>
              </a:rPr>
              <a:t>AE101 implications                       for non-linear pulse compression</a:t>
            </a:r>
            <a:br>
              <a:rPr lang="en-US" dirty="0"/>
            </a:br>
            <a:endParaRPr lang="en-US" dirty="0"/>
          </a:p>
        </p:txBody>
      </p:sp>
      <p:sp>
        <p:nvSpPr>
          <p:cNvPr id="3" name="Subtitle 2">
            <a:extLst>
              <a:ext uri="{FF2B5EF4-FFF2-40B4-BE49-F238E27FC236}">
                <a16:creationId xmlns:a16="http://schemas.microsoft.com/office/drawing/2014/main" id="{FDB0E14B-6889-F849-8A8C-D01D7C36038D}"/>
              </a:ext>
            </a:extLst>
          </p:cNvPr>
          <p:cNvSpPr>
            <a:spLocks noGrp="1"/>
          </p:cNvSpPr>
          <p:nvPr>
            <p:ph type="subTitle" idx="1"/>
          </p:nvPr>
        </p:nvSpPr>
        <p:spPr/>
        <p:txBody>
          <a:bodyPr/>
          <a:lstStyle/>
          <a:p>
            <a:r>
              <a:rPr lang="en-US" dirty="0"/>
              <a:t>ATF User Meeting 1/18/2022</a:t>
            </a:r>
          </a:p>
        </p:txBody>
      </p:sp>
      <p:sp>
        <p:nvSpPr>
          <p:cNvPr id="4" name="Text Placeholder 3">
            <a:extLst>
              <a:ext uri="{FF2B5EF4-FFF2-40B4-BE49-F238E27FC236}">
                <a16:creationId xmlns:a16="http://schemas.microsoft.com/office/drawing/2014/main" id="{BD0F4563-AB5E-1F4E-B28C-08AC1323034C}"/>
              </a:ext>
            </a:extLst>
          </p:cNvPr>
          <p:cNvSpPr>
            <a:spLocks noGrp="1"/>
          </p:cNvSpPr>
          <p:nvPr>
            <p:ph type="body" sz="quarter" idx="10"/>
          </p:nvPr>
        </p:nvSpPr>
        <p:spPr>
          <a:xfrm>
            <a:off x="1044200" y="4799297"/>
            <a:ext cx="10334625" cy="1259607"/>
          </a:xfrm>
        </p:spPr>
        <p:txBody>
          <a:bodyPr/>
          <a:lstStyle/>
          <a:p>
            <a:r>
              <a:rPr lang="en-US" dirty="0"/>
              <a:t>Igor Pogorelsky</a:t>
            </a:r>
          </a:p>
        </p:txBody>
      </p:sp>
      <p:sp>
        <p:nvSpPr>
          <p:cNvPr id="5" name="TextBox 4">
            <a:extLst>
              <a:ext uri="{FF2B5EF4-FFF2-40B4-BE49-F238E27FC236}">
                <a16:creationId xmlns:a16="http://schemas.microsoft.com/office/drawing/2014/main" id="{C7C69700-AE9C-7344-9969-2EDD560B5FF6}"/>
              </a:ext>
            </a:extLst>
          </p:cNvPr>
          <p:cNvSpPr txBox="1"/>
          <p:nvPr/>
        </p:nvSpPr>
        <p:spPr>
          <a:xfrm>
            <a:off x="5757803" y="6211669"/>
            <a:ext cx="6434197" cy="646331"/>
          </a:xfrm>
          <a:prstGeom prst="rect">
            <a:avLst/>
          </a:prstGeom>
          <a:noFill/>
          <a:ln w="19050">
            <a:solidFill>
              <a:schemeClr val="bg1">
                <a:lumMod val="95000"/>
                <a:alpha val="50000"/>
              </a:schemeClr>
            </a:solidFill>
          </a:ln>
          <a:effectLst>
            <a:outerShdw blurRad="50800" dist="38100" dir="2700000" algn="tl" rotWithShape="0">
              <a:prstClr val="black">
                <a:alpha val="40000"/>
              </a:prstClr>
            </a:outerShdw>
          </a:effectLst>
        </p:spPr>
        <p:txBody>
          <a:bodyPr wrap="none" rtlCol="0">
            <a:spAutoFit/>
          </a:bodyPr>
          <a:lstStyle/>
          <a:p>
            <a:r>
              <a:rPr lang="en-US" sz="3600" b="1" i="1" cap="none" spc="0">
                <a:ln w="13462">
                  <a:solidFill>
                    <a:schemeClr val="bg2"/>
                  </a:solidFill>
                  <a:prstDash val="solid"/>
                </a:ln>
                <a:solidFill>
                  <a:schemeClr val="accent2">
                    <a:lumMod val="75000"/>
                  </a:schemeClr>
                </a:solidFill>
                <a:effectLst>
                  <a:outerShdw dist="38100" dir="2700000" algn="bl" rotWithShape="0">
                    <a:schemeClr val="tx1">
                      <a:lumMod val="50000"/>
                      <a:lumOff val="50000"/>
                    </a:schemeClr>
                  </a:outerShdw>
                </a:effectLst>
                <a:latin typeface="+mn-lt"/>
              </a:rPr>
              <a:t>The Accelerator Test Facility</a:t>
            </a:r>
          </a:p>
        </p:txBody>
      </p:sp>
    </p:spTree>
    <p:extLst>
      <p:ext uri="{BB962C8B-B14F-4D97-AF65-F5344CB8AC3E}">
        <p14:creationId xmlns:p14="http://schemas.microsoft.com/office/powerpoint/2010/main" val="705800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86205-8304-3440-81D0-A8B68EDCC3EA}"/>
              </a:ext>
            </a:extLst>
          </p:cNvPr>
          <p:cNvSpPr>
            <a:spLocks noGrp="1"/>
          </p:cNvSpPr>
          <p:nvPr>
            <p:ph type="title"/>
          </p:nvPr>
        </p:nvSpPr>
        <p:spPr>
          <a:xfrm>
            <a:off x="616449" y="80802"/>
            <a:ext cx="11575551" cy="1325563"/>
          </a:xfrm>
        </p:spPr>
        <p:txBody>
          <a:bodyPr/>
          <a:lstStyle/>
          <a:p>
            <a:r>
              <a:rPr kumimoji="0" lang="en-US" sz="440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Results from 2020 experiment</a:t>
            </a:r>
            <a:endParaRPr lang="en-US" dirty="0">
              <a:latin typeface="Calibri" panose="020F0502020204030204" pitchFamily="34" charset="0"/>
              <a:ea typeface="+mj-lt"/>
              <a:cs typeface="Calibri" panose="020F0502020204030204" pitchFamily="34" charset="0"/>
            </a:endParaRPr>
          </a:p>
          <a:p>
            <a:endParaRPr lang="en-US" dirty="0">
              <a:cs typeface="Calibri Light"/>
            </a:endParaRPr>
          </a:p>
        </p:txBody>
      </p:sp>
      <p:pic>
        <p:nvPicPr>
          <p:cNvPr id="7" name="Picture 6">
            <a:extLst>
              <a:ext uri="{FF2B5EF4-FFF2-40B4-BE49-F238E27FC236}">
                <a16:creationId xmlns:a16="http://schemas.microsoft.com/office/drawing/2014/main" id="{FB905038-BEB6-420E-8267-A112874F808F}"/>
              </a:ext>
            </a:extLst>
          </p:cNvPr>
          <p:cNvPicPr>
            <a:picLocks noChangeAspect="1"/>
          </p:cNvPicPr>
          <p:nvPr/>
        </p:nvPicPr>
        <p:blipFill rotWithShape="1">
          <a:blip r:embed="rId3"/>
          <a:srcRect l="48964" t="4731" r="34577" b="52965"/>
          <a:stretch/>
        </p:blipFill>
        <p:spPr>
          <a:xfrm flipV="1">
            <a:off x="5184620" y="1793619"/>
            <a:ext cx="1128764" cy="2901201"/>
          </a:xfrm>
          <a:prstGeom prst="rect">
            <a:avLst/>
          </a:prstGeom>
        </p:spPr>
      </p:pic>
      <p:pic>
        <p:nvPicPr>
          <p:cNvPr id="8" name="Picture 7">
            <a:extLst>
              <a:ext uri="{FF2B5EF4-FFF2-40B4-BE49-F238E27FC236}">
                <a16:creationId xmlns:a16="http://schemas.microsoft.com/office/drawing/2014/main" id="{95CBA259-CD48-4741-AF6A-663067EEAC4C}"/>
              </a:ext>
            </a:extLst>
          </p:cNvPr>
          <p:cNvPicPr>
            <a:picLocks noChangeAspect="1"/>
          </p:cNvPicPr>
          <p:nvPr/>
        </p:nvPicPr>
        <p:blipFill rotWithShape="1">
          <a:blip r:embed="rId4"/>
          <a:srcRect l="48578" t="4257" r="34963" b="53439"/>
          <a:stretch/>
        </p:blipFill>
        <p:spPr>
          <a:xfrm flipV="1">
            <a:off x="3969333" y="1793621"/>
            <a:ext cx="1128763" cy="2901203"/>
          </a:xfrm>
          <a:prstGeom prst="rect">
            <a:avLst/>
          </a:prstGeom>
        </p:spPr>
      </p:pic>
      <p:pic>
        <p:nvPicPr>
          <p:cNvPr id="9" name="Picture 8">
            <a:extLst>
              <a:ext uri="{FF2B5EF4-FFF2-40B4-BE49-F238E27FC236}">
                <a16:creationId xmlns:a16="http://schemas.microsoft.com/office/drawing/2014/main" id="{A429720E-7185-4CB7-8D7E-EEC6725AD192}"/>
              </a:ext>
            </a:extLst>
          </p:cNvPr>
          <p:cNvPicPr>
            <a:picLocks noChangeAspect="1"/>
          </p:cNvPicPr>
          <p:nvPr/>
        </p:nvPicPr>
        <p:blipFill rotWithShape="1">
          <a:blip r:embed="rId5"/>
          <a:srcRect l="45765" t="4540" r="37776" b="53157"/>
          <a:stretch/>
        </p:blipFill>
        <p:spPr>
          <a:xfrm flipV="1">
            <a:off x="2751760" y="1793624"/>
            <a:ext cx="1128763" cy="2901203"/>
          </a:xfrm>
          <a:prstGeom prst="rect">
            <a:avLst/>
          </a:prstGeom>
        </p:spPr>
      </p:pic>
      <p:pic>
        <p:nvPicPr>
          <p:cNvPr id="10" name="Picture 9">
            <a:extLst>
              <a:ext uri="{FF2B5EF4-FFF2-40B4-BE49-F238E27FC236}">
                <a16:creationId xmlns:a16="http://schemas.microsoft.com/office/drawing/2014/main" id="{B5D66A09-33D0-48BF-BAD8-C4973538D6A7}"/>
              </a:ext>
            </a:extLst>
          </p:cNvPr>
          <p:cNvPicPr>
            <a:picLocks noChangeAspect="1"/>
          </p:cNvPicPr>
          <p:nvPr/>
        </p:nvPicPr>
        <p:blipFill rotWithShape="1">
          <a:blip r:embed="rId6"/>
          <a:srcRect l="45763" t="4521" r="37986" b="53176"/>
          <a:stretch/>
        </p:blipFill>
        <p:spPr>
          <a:xfrm flipV="1">
            <a:off x="316615" y="1793624"/>
            <a:ext cx="1114524" cy="2901201"/>
          </a:xfrm>
          <a:prstGeom prst="rect">
            <a:avLst/>
          </a:prstGeom>
        </p:spPr>
      </p:pic>
      <p:sp>
        <p:nvSpPr>
          <p:cNvPr id="11" name="TextBox 10">
            <a:extLst>
              <a:ext uri="{FF2B5EF4-FFF2-40B4-BE49-F238E27FC236}">
                <a16:creationId xmlns:a16="http://schemas.microsoft.com/office/drawing/2014/main" id="{AEC9928E-B121-47C0-8C34-B1646486924E}"/>
              </a:ext>
            </a:extLst>
          </p:cNvPr>
          <p:cNvSpPr txBox="1"/>
          <p:nvPr/>
        </p:nvSpPr>
        <p:spPr>
          <a:xfrm>
            <a:off x="2753108" y="888474"/>
            <a:ext cx="1429208" cy="646331"/>
          </a:xfrm>
          <a:prstGeom prst="rect">
            <a:avLst/>
          </a:prstGeom>
          <a:noFill/>
        </p:spPr>
        <p:txBody>
          <a:bodyPr wrap="square" rtlCol="0">
            <a:spAutoFit/>
          </a:bodyPr>
          <a:lstStyle/>
          <a:p>
            <a:r>
              <a:rPr lang="en-US" b="1" dirty="0">
                <a:solidFill>
                  <a:srgbClr val="FF0000"/>
                </a:solidFill>
              </a:rPr>
              <a:t>~2.5 J or 0.4 J/cm</a:t>
            </a:r>
            <a:r>
              <a:rPr lang="en-US" b="1" baseline="30000" dirty="0">
                <a:solidFill>
                  <a:srgbClr val="FF0000"/>
                </a:solidFill>
              </a:rPr>
              <a:t>2</a:t>
            </a:r>
          </a:p>
        </p:txBody>
      </p:sp>
      <p:sp>
        <p:nvSpPr>
          <p:cNvPr id="12" name="Left Brace 11">
            <a:extLst>
              <a:ext uri="{FF2B5EF4-FFF2-40B4-BE49-F238E27FC236}">
                <a16:creationId xmlns:a16="http://schemas.microsoft.com/office/drawing/2014/main" id="{06EE2CB8-E1F8-4966-B71B-BBA81AC73B41}"/>
              </a:ext>
            </a:extLst>
          </p:cNvPr>
          <p:cNvSpPr/>
          <p:nvPr/>
        </p:nvSpPr>
        <p:spPr>
          <a:xfrm rot="5400000">
            <a:off x="3061832" y="-129026"/>
            <a:ext cx="470263" cy="3450772"/>
          </a:xfrm>
          <a:prstGeom prst="leftBrace">
            <a:avLst>
              <a:gd name="adj1" fmla="val 8333"/>
              <a:gd name="adj2" fmla="val 4924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409F73A6-5DCC-428A-B47A-D1127DC6F2BD}"/>
              </a:ext>
            </a:extLst>
          </p:cNvPr>
          <p:cNvSpPr txBox="1"/>
          <p:nvPr/>
        </p:nvSpPr>
        <p:spPr>
          <a:xfrm>
            <a:off x="5116859" y="940849"/>
            <a:ext cx="1429208" cy="646331"/>
          </a:xfrm>
          <a:prstGeom prst="rect">
            <a:avLst/>
          </a:prstGeom>
          <a:noFill/>
        </p:spPr>
        <p:txBody>
          <a:bodyPr wrap="square" rtlCol="0">
            <a:spAutoFit/>
          </a:bodyPr>
          <a:lstStyle/>
          <a:p>
            <a:r>
              <a:rPr lang="en-US" b="1" dirty="0">
                <a:solidFill>
                  <a:srgbClr val="FF0000"/>
                </a:solidFill>
              </a:rPr>
              <a:t>&gt;3.5 J or</a:t>
            </a:r>
          </a:p>
          <a:p>
            <a:r>
              <a:rPr lang="en-US" b="1" dirty="0">
                <a:solidFill>
                  <a:srgbClr val="FF0000"/>
                </a:solidFill>
              </a:rPr>
              <a:t>0.6 J/cm</a:t>
            </a:r>
            <a:r>
              <a:rPr lang="en-US" b="1" baseline="30000" dirty="0">
                <a:solidFill>
                  <a:srgbClr val="FF0000"/>
                </a:solidFill>
              </a:rPr>
              <a:t>2</a:t>
            </a:r>
            <a:endParaRPr lang="en-US" b="1" dirty="0">
              <a:solidFill>
                <a:srgbClr val="FF0000"/>
              </a:solidFill>
            </a:endParaRPr>
          </a:p>
        </p:txBody>
      </p:sp>
      <p:sp>
        <p:nvSpPr>
          <p:cNvPr id="14" name="TextBox 13">
            <a:extLst>
              <a:ext uri="{FF2B5EF4-FFF2-40B4-BE49-F238E27FC236}">
                <a16:creationId xmlns:a16="http://schemas.microsoft.com/office/drawing/2014/main" id="{88E208A2-C46A-42AF-8084-1A0CFBB5090E}"/>
              </a:ext>
            </a:extLst>
          </p:cNvPr>
          <p:cNvSpPr txBox="1"/>
          <p:nvPr/>
        </p:nvSpPr>
        <p:spPr>
          <a:xfrm>
            <a:off x="316615" y="940849"/>
            <a:ext cx="1425782" cy="646331"/>
          </a:xfrm>
          <a:prstGeom prst="rect">
            <a:avLst/>
          </a:prstGeom>
          <a:noFill/>
        </p:spPr>
        <p:txBody>
          <a:bodyPr wrap="square" rtlCol="0">
            <a:spAutoFit/>
          </a:bodyPr>
          <a:lstStyle/>
          <a:p>
            <a:r>
              <a:rPr lang="en-US" b="1" dirty="0">
                <a:solidFill>
                  <a:srgbClr val="FF0000"/>
                </a:solidFill>
              </a:rPr>
              <a:t>&lt;1.5 J or  </a:t>
            </a:r>
          </a:p>
          <a:p>
            <a:r>
              <a:rPr lang="en-US" b="1" dirty="0">
                <a:solidFill>
                  <a:srgbClr val="FF0000"/>
                </a:solidFill>
              </a:rPr>
              <a:t>0.3 J/cm</a:t>
            </a:r>
            <a:r>
              <a:rPr lang="en-US" b="1" baseline="30000" dirty="0">
                <a:solidFill>
                  <a:srgbClr val="FF0000"/>
                </a:solidFill>
              </a:rPr>
              <a:t>2</a:t>
            </a:r>
            <a:endParaRPr lang="en-US" b="1" dirty="0">
              <a:solidFill>
                <a:srgbClr val="FF0000"/>
              </a:solidFill>
            </a:endParaRPr>
          </a:p>
        </p:txBody>
      </p:sp>
      <p:pic>
        <p:nvPicPr>
          <p:cNvPr id="15" name="Picture 14">
            <a:extLst>
              <a:ext uri="{FF2B5EF4-FFF2-40B4-BE49-F238E27FC236}">
                <a16:creationId xmlns:a16="http://schemas.microsoft.com/office/drawing/2014/main" id="{159399F1-AC42-43BC-8A18-808DC2483CFF}"/>
              </a:ext>
            </a:extLst>
          </p:cNvPr>
          <p:cNvPicPr>
            <a:picLocks noChangeAspect="1"/>
          </p:cNvPicPr>
          <p:nvPr/>
        </p:nvPicPr>
        <p:blipFill rotWithShape="1">
          <a:blip r:embed="rId7"/>
          <a:srcRect l="49154" t="4794" r="34388" b="52904"/>
          <a:stretch/>
        </p:blipFill>
        <p:spPr>
          <a:xfrm flipV="1">
            <a:off x="1534187" y="1793625"/>
            <a:ext cx="1128763" cy="2901203"/>
          </a:xfrm>
          <a:prstGeom prst="rect">
            <a:avLst/>
          </a:prstGeom>
        </p:spPr>
      </p:pic>
      <p:sp>
        <p:nvSpPr>
          <p:cNvPr id="16" name="TextBox 15">
            <a:extLst>
              <a:ext uri="{FF2B5EF4-FFF2-40B4-BE49-F238E27FC236}">
                <a16:creationId xmlns:a16="http://schemas.microsoft.com/office/drawing/2014/main" id="{36B62CF4-A1DF-4049-979C-B08217ADC67C}"/>
              </a:ext>
            </a:extLst>
          </p:cNvPr>
          <p:cNvSpPr txBox="1"/>
          <p:nvPr/>
        </p:nvSpPr>
        <p:spPr>
          <a:xfrm rot="10800000" flipV="1">
            <a:off x="585626" y="4727103"/>
            <a:ext cx="7193381" cy="400110"/>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Autocorrelation images versus initial laser energy</a:t>
            </a:r>
          </a:p>
        </p:txBody>
      </p:sp>
      <p:pic>
        <p:nvPicPr>
          <p:cNvPr id="17" name="Picture 121">
            <a:extLst>
              <a:ext uri="{FF2B5EF4-FFF2-40B4-BE49-F238E27FC236}">
                <a16:creationId xmlns:a16="http://schemas.microsoft.com/office/drawing/2014/main" id="{BB9D695D-FE75-499F-A929-5772820DE7E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75654" y="1337103"/>
            <a:ext cx="5505669" cy="280781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D4B741E5-E7E0-4A34-8EEC-AD5B5C44CB1C}"/>
              </a:ext>
            </a:extLst>
          </p:cNvPr>
          <p:cNvSpPr txBox="1"/>
          <p:nvPr/>
        </p:nvSpPr>
        <p:spPr>
          <a:xfrm>
            <a:off x="361049" y="5152230"/>
            <a:ext cx="4284409" cy="1200329"/>
          </a:xfrm>
          <a:prstGeom prst="rect">
            <a:avLst/>
          </a:prstGeom>
          <a:noFill/>
        </p:spPr>
        <p:txBody>
          <a:bodyPr wrap="square">
            <a:spAutoFit/>
          </a:bodyPr>
          <a:lstStyle/>
          <a:p>
            <a:pPr lvl="0">
              <a:spcBef>
                <a:spcPts val="1200"/>
              </a:spcBef>
            </a:pPr>
            <a:r>
              <a:rPr lang="en-US" sz="2400" dirty="0">
                <a:latin typeface="Calibri" panose="020F0502020204030204" pitchFamily="34" charset="0"/>
                <a:cs typeface="Calibri" panose="020F0502020204030204" pitchFamily="34" charset="0"/>
              </a:rPr>
              <a:t>Opportunities for improving efficiency of energy conversion to femtoseconds :</a:t>
            </a:r>
          </a:p>
        </p:txBody>
      </p:sp>
      <p:sp>
        <p:nvSpPr>
          <p:cNvPr id="21" name="Rectangle 20">
            <a:extLst>
              <a:ext uri="{FF2B5EF4-FFF2-40B4-BE49-F238E27FC236}">
                <a16:creationId xmlns:a16="http://schemas.microsoft.com/office/drawing/2014/main" id="{C61B5F0D-47B1-42DA-B827-5C3128DE64B9}"/>
              </a:ext>
            </a:extLst>
          </p:cNvPr>
          <p:cNvSpPr/>
          <p:nvPr/>
        </p:nvSpPr>
        <p:spPr>
          <a:xfrm>
            <a:off x="4130211" y="6316595"/>
            <a:ext cx="4119937" cy="269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eft Brace 19">
            <a:extLst>
              <a:ext uri="{FF2B5EF4-FFF2-40B4-BE49-F238E27FC236}">
                <a16:creationId xmlns:a16="http://schemas.microsoft.com/office/drawing/2014/main" id="{FE5958CD-ECCB-4817-B8EC-8128F4FD83D9}"/>
              </a:ext>
            </a:extLst>
          </p:cNvPr>
          <p:cNvSpPr/>
          <p:nvPr/>
        </p:nvSpPr>
        <p:spPr>
          <a:xfrm>
            <a:off x="4379413" y="5205052"/>
            <a:ext cx="444835" cy="1222660"/>
          </a:xfrm>
          <a:prstGeom prst="leftBrace">
            <a:avLst>
              <a:gd name="adj1" fmla="val 8333"/>
              <a:gd name="adj2" fmla="val 5061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560238CB-A5E5-415B-A53E-B12E2AD06426}"/>
              </a:ext>
            </a:extLst>
          </p:cNvPr>
          <p:cNvSpPr txBox="1"/>
          <p:nvPr/>
        </p:nvSpPr>
        <p:spPr>
          <a:xfrm>
            <a:off x="4379413" y="5135482"/>
            <a:ext cx="7787961" cy="1631216"/>
          </a:xfrm>
          <a:prstGeom prst="rect">
            <a:avLst/>
          </a:prstGeom>
          <a:noFill/>
        </p:spPr>
        <p:txBody>
          <a:bodyPr wrap="square" rtlCol="0">
            <a:spAutoFit/>
          </a:bodyPr>
          <a:lstStyle/>
          <a:p>
            <a:pPr marL="742950" lvl="1" indent="-285750">
              <a:spcBef>
                <a:spcPts val="600"/>
              </a:spcBef>
              <a:buFont typeface="Arial" panose="020B0604020202020204" pitchFamily="34" charset="0"/>
              <a:buChar char="•"/>
            </a:pPr>
            <a:r>
              <a:rPr lang="en-US" sz="2400" dirty="0">
                <a:latin typeface="Calibri" panose="020F0502020204030204" pitchFamily="34" charset="0"/>
                <a:cs typeface="Calibri" panose="020F0502020204030204" pitchFamily="34" charset="0"/>
              </a:rPr>
              <a:t>NLPC staging to keep B&lt;3 to avoid micro-filamentation, </a:t>
            </a:r>
          </a:p>
          <a:p>
            <a:pPr marL="742950" lvl="1" indent="-285750">
              <a:spcBef>
                <a:spcPts val="600"/>
              </a:spcBef>
              <a:buFont typeface="Arial" panose="020B0604020202020204" pitchFamily="34" charset="0"/>
              <a:buChar char="•"/>
            </a:pPr>
            <a:r>
              <a:rPr lang="en-US" sz="2400" dirty="0">
                <a:latin typeface="Calibri" panose="020F0502020204030204" pitchFamily="34" charset="0"/>
                <a:cs typeface="Calibri" panose="020F0502020204030204" pitchFamily="34" charset="0"/>
              </a:rPr>
              <a:t>using flat-top beams,</a:t>
            </a:r>
          </a:p>
          <a:p>
            <a:pPr marL="742950" lvl="1" indent="-285750">
              <a:spcBef>
                <a:spcPts val="600"/>
              </a:spcBef>
              <a:buFont typeface="Arial" panose="020B0604020202020204" pitchFamily="34" charset="0"/>
              <a:buChar char="•"/>
            </a:pPr>
            <a:r>
              <a:rPr lang="en-US" sz="2400" dirty="0">
                <a:latin typeface="Calibri" panose="020F0502020204030204" pitchFamily="34" charset="0"/>
                <a:cs typeface="Calibri" panose="020F0502020204030204" pitchFamily="34" charset="0"/>
              </a:rPr>
              <a:t>combination of different NLPC materials.</a:t>
            </a:r>
          </a:p>
          <a:p>
            <a:endParaRPr lang="en-US" dirty="0"/>
          </a:p>
        </p:txBody>
      </p:sp>
      <p:sp>
        <p:nvSpPr>
          <p:cNvPr id="22" name="TextBox 21">
            <a:extLst>
              <a:ext uri="{FF2B5EF4-FFF2-40B4-BE49-F238E27FC236}">
                <a16:creationId xmlns:a16="http://schemas.microsoft.com/office/drawing/2014/main" id="{FB5D42E9-4CD5-48DB-B94E-55EF7620C18E}"/>
              </a:ext>
            </a:extLst>
          </p:cNvPr>
          <p:cNvSpPr txBox="1"/>
          <p:nvPr/>
        </p:nvSpPr>
        <p:spPr>
          <a:xfrm rot="10800000" flipV="1">
            <a:off x="6524732" y="4037094"/>
            <a:ext cx="5618861" cy="1015663"/>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Color centers formation at a high intensity above the nonlinear absorption threshold reveals the beam nonuniformity and micro-filamentation</a:t>
            </a:r>
          </a:p>
        </p:txBody>
      </p:sp>
      <p:pic>
        <p:nvPicPr>
          <p:cNvPr id="24" name="Picture 23">
            <a:extLst>
              <a:ext uri="{FF2B5EF4-FFF2-40B4-BE49-F238E27FC236}">
                <a16:creationId xmlns:a16="http://schemas.microsoft.com/office/drawing/2014/main" id="{0F07537B-533A-44E1-A9F3-4880466BD434}"/>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9187" t="23637" r="16686" b="25302"/>
          <a:stretch/>
        </p:blipFill>
        <p:spPr bwMode="auto">
          <a:xfrm>
            <a:off x="9675859" y="26135"/>
            <a:ext cx="1513490" cy="1457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Slide Number Placeholder 3">
            <a:extLst>
              <a:ext uri="{FF2B5EF4-FFF2-40B4-BE49-F238E27FC236}">
                <a16:creationId xmlns:a16="http://schemas.microsoft.com/office/drawing/2014/main" id="{B5B148C7-4860-4AF2-9F4F-FB45111B20A9}"/>
              </a:ext>
            </a:extLst>
          </p:cNvPr>
          <p:cNvSpPr>
            <a:spLocks noGrp="1"/>
          </p:cNvSpPr>
          <p:nvPr>
            <p:ph type="sldNum" sz="quarter" idx="4"/>
          </p:nvPr>
        </p:nvSpPr>
        <p:spPr>
          <a:xfrm>
            <a:off x="11188014" y="6316595"/>
            <a:ext cx="432486" cy="365125"/>
          </a:xfrm>
        </p:spPr>
        <p:txBody>
          <a:bodyPr/>
          <a:lstStyle/>
          <a:p>
            <a:fld id="{933A556B-7C63-244D-9B7C-B0EA8042B330}" type="slidenum">
              <a:rPr lang="en-US" smtClean="0"/>
              <a:pPr/>
              <a:t>10</a:t>
            </a:fld>
            <a:endParaRPr lang="en-US" sz="1000" dirty="0"/>
          </a:p>
        </p:txBody>
      </p:sp>
    </p:spTree>
    <p:extLst>
      <p:ext uri="{BB962C8B-B14F-4D97-AF65-F5344CB8AC3E}">
        <p14:creationId xmlns:p14="http://schemas.microsoft.com/office/powerpoint/2010/main" val="2432347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86205-8304-3440-81D0-A8B68EDCC3EA}"/>
              </a:ext>
            </a:extLst>
          </p:cNvPr>
          <p:cNvSpPr>
            <a:spLocks noGrp="1"/>
          </p:cNvSpPr>
          <p:nvPr>
            <p:ph type="title"/>
          </p:nvPr>
        </p:nvSpPr>
        <p:spPr>
          <a:xfrm>
            <a:off x="246869" y="-31930"/>
            <a:ext cx="12140219" cy="1325563"/>
          </a:xfrm>
        </p:spPr>
        <p:txBody>
          <a:bodyPr/>
          <a:lstStyle/>
          <a:p>
            <a:r>
              <a:rPr lang="en-US" dirty="0">
                <a:latin typeface="Calibri" panose="020F0502020204030204" pitchFamily="34" charset="0"/>
                <a:cs typeface="Calibri" panose="020F0502020204030204" pitchFamily="34" charset="0"/>
              </a:rPr>
              <a:t>NLPC optimization based on materials study     </a:t>
            </a:r>
            <a:r>
              <a:rPr lang="en-US" dirty="0">
                <a:latin typeface="Calibri" panose="020F0502020204030204" pitchFamily="34" charset="0"/>
                <a:ea typeface="+mj-lt"/>
                <a:cs typeface="Calibri" panose="020F0502020204030204" pitchFamily="34" charset="0"/>
              </a:rPr>
              <a:t>(2021 experiment)</a:t>
            </a:r>
            <a:endParaRPr lang="en-US"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2477C15B-D365-4FE7-BEE7-ABFBA8D65573}"/>
              </a:ext>
            </a:extLst>
          </p:cNvPr>
          <p:cNvSpPr txBox="1"/>
          <p:nvPr/>
        </p:nvSpPr>
        <p:spPr>
          <a:xfrm>
            <a:off x="1250949" y="1147573"/>
            <a:ext cx="4443845" cy="461665"/>
          </a:xfrm>
          <a:prstGeom prst="rect">
            <a:avLst/>
          </a:prstGeom>
          <a:noFill/>
        </p:spPr>
        <p:txBody>
          <a:bodyPr wrap="none" rtlCol="0">
            <a:spAutoFit/>
          </a:bodyPr>
          <a:lstStyle/>
          <a:p>
            <a:r>
              <a:rPr lang="en-US" sz="2400" b="1" dirty="0"/>
              <a:t>Material properties at 9.2 </a:t>
            </a:r>
            <a:r>
              <a:rPr lang="en-US" sz="2400" b="1" dirty="0">
                <a:latin typeface="Symbol" panose="05050102010706020507" pitchFamily="18" charset="2"/>
              </a:rPr>
              <a:t>m</a:t>
            </a:r>
            <a:r>
              <a:rPr lang="en-US" sz="2400" b="1" dirty="0"/>
              <a:t>m</a:t>
            </a:r>
          </a:p>
        </p:txBody>
      </p:sp>
      <p:pic>
        <p:nvPicPr>
          <p:cNvPr id="8" name="Picture 7">
            <a:extLst>
              <a:ext uri="{FF2B5EF4-FFF2-40B4-BE49-F238E27FC236}">
                <a16:creationId xmlns:a16="http://schemas.microsoft.com/office/drawing/2014/main" id="{8CB4FE42-64FE-407C-9CFF-1D38D64D0D02}"/>
              </a:ext>
            </a:extLst>
          </p:cNvPr>
          <p:cNvPicPr>
            <a:picLocks noChangeAspect="1"/>
          </p:cNvPicPr>
          <p:nvPr/>
        </p:nvPicPr>
        <p:blipFill>
          <a:blip r:embed="rId2"/>
          <a:stretch>
            <a:fillRect/>
          </a:stretch>
        </p:blipFill>
        <p:spPr>
          <a:xfrm>
            <a:off x="5717117" y="910852"/>
            <a:ext cx="6423102" cy="2921620"/>
          </a:xfrm>
          <a:prstGeom prst="rect">
            <a:avLst/>
          </a:prstGeom>
        </p:spPr>
      </p:pic>
      <p:sp>
        <p:nvSpPr>
          <p:cNvPr id="9" name="Rectangle 8">
            <a:extLst>
              <a:ext uri="{FF2B5EF4-FFF2-40B4-BE49-F238E27FC236}">
                <a16:creationId xmlns:a16="http://schemas.microsoft.com/office/drawing/2014/main" id="{95923C53-1D6C-4706-B201-2AAAC98C8C57}"/>
              </a:ext>
            </a:extLst>
          </p:cNvPr>
          <p:cNvSpPr/>
          <p:nvPr/>
        </p:nvSpPr>
        <p:spPr>
          <a:xfrm>
            <a:off x="8366091" y="2398377"/>
            <a:ext cx="3774128" cy="12348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B4DA842-B0A9-4325-AE39-C3EE1867B370}"/>
              </a:ext>
            </a:extLst>
          </p:cNvPr>
          <p:cNvPicPr>
            <a:picLocks noChangeAspect="1"/>
          </p:cNvPicPr>
          <p:nvPr/>
        </p:nvPicPr>
        <p:blipFill rotWithShape="1">
          <a:blip r:embed="rId2">
            <a:clrChange>
              <a:clrFrom>
                <a:srgbClr val="FFFFFF"/>
              </a:clrFrom>
              <a:clrTo>
                <a:srgbClr val="FFFFFF">
                  <a:alpha val="0"/>
                </a:srgbClr>
              </a:clrTo>
            </a:clrChange>
          </a:blip>
          <a:srcRect l="43918" t="50978"/>
          <a:stretch/>
        </p:blipFill>
        <p:spPr>
          <a:xfrm>
            <a:off x="7719545" y="2220852"/>
            <a:ext cx="3602182" cy="1432256"/>
          </a:xfrm>
          <a:prstGeom prst="rect">
            <a:avLst/>
          </a:prstGeom>
        </p:spPr>
      </p:pic>
      <p:sp>
        <p:nvSpPr>
          <p:cNvPr id="11" name="Rectangle 10">
            <a:extLst>
              <a:ext uri="{FF2B5EF4-FFF2-40B4-BE49-F238E27FC236}">
                <a16:creationId xmlns:a16="http://schemas.microsoft.com/office/drawing/2014/main" id="{49810EAF-3A52-4E1A-9598-754B2A86E4B0}"/>
              </a:ext>
            </a:extLst>
          </p:cNvPr>
          <p:cNvSpPr/>
          <p:nvPr/>
        </p:nvSpPr>
        <p:spPr>
          <a:xfrm>
            <a:off x="7719545" y="2211640"/>
            <a:ext cx="1958109" cy="4518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599508FD-0745-4935-8903-D74EFC7D7750}"/>
              </a:ext>
            </a:extLst>
          </p:cNvPr>
          <p:cNvCxnSpPr>
            <a:cxnSpLocks/>
          </p:cNvCxnSpPr>
          <p:nvPr/>
        </p:nvCxnSpPr>
        <p:spPr>
          <a:xfrm flipH="1">
            <a:off x="8235100" y="2023064"/>
            <a:ext cx="1758911" cy="904704"/>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BA83475-809A-4FE9-88FC-EB0DA89C758E}"/>
              </a:ext>
            </a:extLst>
          </p:cNvPr>
          <p:cNvCxnSpPr>
            <a:cxnSpLocks/>
          </p:cNvCxnSpPr>
          <p:nvPr/>
        </p:nvCxnSpPr>
        <p:spPr>
          <a:xfrm flipV="1">
            <a:off x="8162889" y="2023064"/>
            <a:ext cx="1831122" cy="961350"/>
          </a:xfrm>
          <a:prstGeom prst="line">
            <a:avLst/>
          </a:prstGeom>
          <a:ln w="19050">
            <a:solidFill>
              <a:schemeClr val="bg2">
                <a:lumMod val="65000"/>
              </a:schemeClr>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14" name="Table 23">
                <a:extLst>
                  <a:ext uri="{FF2B5EF4-FFF2-40B4-BE49-F238E27FC236}">
                    <a16:creationId xmlns:a16="http://schemas.microsoft.com/office/drawing/2014/main" id="{26152963-6124-4ECC-AFC9-EDA84B0C800F}"/>
                  </a:ext>
                </a:extLst>
              </p:cNvPr>
              <p:cNvGraphicFramePr>
                <a:graphicFrameLocks noGrp="1"/>
              </p:cNvGraphicFramePr>
              <p:nvPr/>
            </p:nvGraphicFramePr>
            <p:xfrm>
              <a:off x="595835" y="1593225"/>
              <a:ext cx="4909370" cy="1228856"/>
            </p:xfrm>
            <a:graphic>
              <a:graphicData uri="http://schemas.openxmlformats.org/drawingml/2006/table">
                <a:tbl>
                  <a:tblPr firstRow="1" bandRow="1">
                    <a:tableStyleId>{5C22544A-7EE6-4342-B048-85BDC9FD1C3A}</a:tableStyleId>
                  </a:tblPr>
                  <a:tblGrid>
                    <a:gridCol w="690615">
                      <a:extLst>
                        <a:ext uri="{9D8B030D-6E8A-4147-A177-3AD203B41FA5}">
                          <a16:colId xmlns:a16="http://schemas.microsoft.com/office/drawing/2014/main" val="2532730017"/>
                        </a:ext>
                      </a:extLst>
                    </a:gridCol>
                    <a:gridCol w="803215">
                      <a:extLst>
                        <a:ext uri="{9D8B030D-6E8A-4147-A177-3AD203B41FA5}">
                          <a16:colId xmlns:a16="http://schemas.microsoft.com/office/drawing/2014/main" val="1462247057"/>
                        </a:ext>
                      </a:extLst>
                    </a:gridCol>
                    <a:gridCol w="1493830">
                      <a:extLst>
                        <a:ext uri="{9D8B030D-6E8A-4147-A177-3AD203B41FA5}">
                          <a16:colId xmlns:a16="http://schemas.microsoft.com/office/drawing/2014/main" val="3580604631"/>
                        </a:ext>
                      </a:extLst>
                    </a:gridCol>
                    <a:gridCol w="1921710">
                      <a:extLst>
                        <a:ext uri="{9D8B030D-6E8A-4147-A177-3AD203B41FA5}">
                          <a16:colId xmlns:a16="http://schemas.microsoft.com/office/drawing/2014/main" val="1746532816"/>
                        </a:ext>
                      </a:extLst>
                    </a:gridCol>
                  </a:tblGrid>
                  <a:tr h="307214">
                    <a:tc>
                      <a:txBody>
                        <a:bodyPr/>
                        <a:lstStyle/>
                        <a:p>
                          <a:pPr marL="0" marR="0" algn="just">
                            <a:spcBef>
                              <a:spcPts val="0"/>
                            </a:spcBef>
                            <a:spcAft>
                              <a:spcPts val="0"/>
                            </a:spcAft>
                            <a:tabLst>
                              <a:tab pos="215900" algn="l"/>
                            </a:tabLst>
                          </a:pPr>
                          <a:r>
                            <a:rPr lang="fi-FI" sz="1800">
                              <a:effectLst/>
                              <a:latin typeface="New York"/>
                              <a:ea typeface="Times New Roman" panose="02020603050405020304" pitchFamily="18" charset="0"/>
                              <a:cs typeface="New York"/>
                            </a:rPr>
                            <a:t> </a:t>
                          </a:r>
                          <a:endParaRPr lang="en-US" sz="1800">
                            <a:effectLst/>
                            <a:latin typeface="New York"/>
                            <a:ea typeface="Times New Roman" panose="02020603050405020304" pitchFamily="18" charset="0"/>
                            <a:cs typeface="New York"/>
                          </a:endParaRPr>
                        </a:p>
                      </a:txBody>
                      <a:tcPr marL="68580" marR="68580" marT="0" marB="0"/>
                    </a:tc>
                    <a:tc>
                      <a:txBody>
                        <a:bodyPr/>
                        <a:lstStyle/>
                        <a:p>
                          <a:pPr marL="0" marR="0" algn="just">
                            <a:spcBef>
                              <a:spcPts val="0"/>
                            </a:spcBef>
                            <a:spcAft>
                              <a:spcPts val="0"/>
                            </a:spcAft>
                            <a:tabLst>
                              <a:tab pos="215900" algn="l"/>
                            </a:tabLst>
                          </a:pPr>
                          <a:r>
                            <a:rPr lang="fi-FI" sz="1800" i="1" dirty="0">
                              <a:solidFill>
                                <a:schemeClr val="bg1"/>
                              </a:solidFill>
                              <a:effectLst/>
                              <a:latin typeface="Times New Roman" panose="02020603050405020304" pitchFamily="18" charset="0"/>
                              <a:ea typeface="Times New Roman" panose="02020603050405020304" pitchFamily="18" charset="0"/>
                              <a:cs typeface="New York"/>
                            </a:rPr>
                            <a:t>n</a:t>
                          </a:r>
                          <a:r>
                            <a:rPr lang="fi-FI" sz="1800" baseline="-25000" dirty="0">
                              <a:solidFill>
                                <a:schemeClr val="bg1"/>
                              </a:solidFill>
                              <a:effectLst/>
                              <a:latin typeface="Times New Roman" panose="02020603050405020304" pitchFamily="18" charset="0"/>
                              <a:ea typeface="Times New Roman" panose="02020603050405020304" pitchFamily="18" charset="0"/>
                              <a:cs typeface="New York"/>
                            </a:rPr>
                            <a:t>0</a:t>
                          </a:r>
                          <a:endParaRPr lang="en-US" sz="1800" dirty="0">
                            <a:solidFill>
                              <a:schemeClr val="bg1"/>
                            </a:solidFill>
                            <a:effectLst/>
                            <a:latin typeface="New York"/>
                            <a:ea typeface="Times New Roman" panose="02020603050405020304" pitchFamily="18" charset="0"/>
                            <a:cs typeface="New York"/>
                          </a:endParaRPr>
                        </a:p>
                      </a:txBody>
                      <a:tcPr marL="68580" marR="68580" marT="0" marB="0"/>
                    </a:tc>
                    <a:tc>
                      <a:txBody>
                        <a:bodyPr/>
                        <a:lstStyle/>
                        <a:p>
                          <a:pPr marL="0" marR="0" algn="just">
                            <a:spcBef>
                              <a:spcPts val="0"/>
                            </a:spcBef>
                            <a:spcAft>
                              <a:spcPts val="0"/>
                            </a:spcAft>
                            <a:tabLst>
                              <a:tab pos="215900" algn="l"/>
                            </a:tabLst>
                          </a:pPr>
                          <a:r>
                            <a:rPr lang="fi-FI" sz="1800" i="1" dirty="0">
                              <a:solidFill>
                                <a:schemeClr val="bg1"/>
                              </a:solidFill>
                              <a:effectLst/>
                              <a:latin typeface="Times New Roman" panose="02020603050405020304" pitchFamily="18" charset="0"/>
                              <a:ea typeface="Times New Roman" panose="02020603050405020304" pitchFamily="18" charset="0"/>
                              <a:cs typeface="New York"/>
                            </a:rPr>
                            <a:t>n</a:t>
                          </a:r>
                          <a:r>
                            <a:rPr lang="fi-FI" sz="1800" baseline="-25000" dirty="0">
                              <a:solidFill>
                                <a:schemeClr val="bg1"/>
                              </a:solidFill>
                              <a:effectLst/>
                              <a:latin typeface="Times New Roman" panose="02020603050405020304" pitchFamily="18" charset="0"/>
                              <a:ea typeface="Times New Roman" panose="02020603050405020304" pitchFamily="18" charset="0"/>
                              <a:cs typeface="New York"/>
                            </a:rPr>
                            <a:t>2</a:t>
                          </a:r>
                          <a:r>
                            <a:rPr lang="fi-FI" sz="1800" dirty="0">
                              <a:solidFill>
                                <a:schemeClr val="bg1"/>
                              </a:solidFill>
                              <a:effectLst/>
                              <a:latin typeface="New York"/>
                              <a:ea typeface="Times New Roman" panose="02020603050405020304" pitchFamily="18" charset="0"/>
                              <a:cs typeface="New York"/>
                            </a:rPr>
                            <a:t> </a:t>
                          </a:r>
                          <a:r>
                            <a:rPr lang="fi-FI" sz="1800" dirty="0">
                              <a:effectLst/>
                              <a:latin typeface="New York"/>
                              <a:ea typeface="Times New Roman" panose="02020603050405020304" pitchFamily="18" charset="0"/>
                              <a:cs typeface="New York"/>
                            </a:rPr>
                            <a:t>(m</a:t>
                          </a:r>
                          <a:r>
                            <a:rPr lang="fi-FI" sz="1800" baseline="30000" dirty="0">
                              <a:effectLst/>
                              <a:latin typeface="New York"/>
                              <a:ea typeface="Times New Roman" panose="02020603050405020304" pitchFamily="18" charset="0"/>
                              <a:cs typeface="New York"/>
                            </a:rPr>
                            <a:t>2</a:t>
                          </a:r>
                          <a:r>
                            <a:rPr lang="fi-FI" sz="1800" dirty="0">
                              <a:effectLst/>
                              <a:latin typeface="New York"/>
                              <a:ea typeface="Times New Roman" panose="02020603050405020304" pitchFamily="18" charset="0"/>
                              <a:cs typeface="New York"/>
                            </a:rPr>
                            <a:t>/W)</a:t>
                          </a:r>
                          <a:endParaRPr lang="en-US" sz="1800" dirty="0">
                            <a:effectLst/>
                            <a:latin typeface="New York"/>
                            <a:ea typeface="Times New Roman" panose="02020603050405020304" pitchFamily="18" charset="0"/>
                            <a:cs typeface="New York"/>
                          </a:endParaRPr>
                        </a:p>
                      </a:txBody>
                      <a:tcPr marL="68580" marR="68580" marT="0" marB="0"/>
                    </a:tc>
                    <a:tc>
                      <a:txBody>
                        <a:bodyPr/>
                        <a:lstStyle/>
                        <a:p>
                          <a:pPr marL="0" marR="0" algn="just">
                            <a:spcBef>
                              <a:spcPts val="0"/>
                            </a:spcBef>
                            <a:spcAft>
                              <a:spcPts val="0"/>
                            </a:spcAft>
                            <a:tabLst>
                              <a:tab pos="215900" algn="l"/>
                            </a:tabLst>
                          </a:pPr>
                          <a14:m>
                            <m:oMath xmlns:m="http://schemas.openxmlformats.org/officeDocument/2006/math">
                              <m:d>
                                <m:d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i-FI" sz="1800" i="1">
                                      <a:effectLst/>
                                      <a:latin typeface="Cambria Math" panose="02040503050406030204" pitchFamily="18" charset="0"/>
                                      <a:ea typeface="Times New Roman" panose="02020603050405020304" pitchFamily="18" charset="0"/>
                                      <a:cs typeface="Times New Roman" panose="02020603050405020304" pitchFamily="18" charset="0"/>
                                    </a:rPr>
                                    <m:t>𝐺𝑉𝐷</m:t>
                                  </m:r>
                                </m:e>
                              </m:d>
                            </m:oMath>
                          </a14:m>
                          <a:r>
                            <a:rPr lang="fi-FI" sz="1800">
                              <a:effectLst/>
                              <a:latin typeface="New York"/>
                              <a:ea typeface="Times New Roman" panose="02020603050405020304" pitchFamily="18" charset="0"/>
                              <a:cs typeface="New York"/>
                            </a:rPr>
                            <a:t> (fs</a:t>
                          </a:r>
                          <a:r>
                            <a:rPr lang="fi-FI" sz="1800" baseline="30000">
                              <a:effectLst/>
                              <a:latin typeface="New York"/>
                              <a:ea typeface="Times New Roman" panose="02020603050405020304" pitchFamily="18" charset="0"/>
                              <a:cs typeface="New York"/>
                            </a:rPr>
                            <a:t>2</a:t>
                          </a:r>
                          <a:r>
                            <a:rPr lang="fi-FI" sz="1800">
                              <a:effectLst/>
                              <a:latin typeface="New York"/>
                              <a:ea typeface="Times New Roman" panose="02020603050405020304" pitchFamily="18" charset="0"/>
                              <a:cs typeface="New York"/>
                            </a:rPr>
                            <a:t>/mm)</a:t>
                          </a:r>
                          <a:endParaRPr lang="en-US" sz="1800">
                            <a:effectLst/>
                            <a:latin typeface="New York"/>
                            <a:ea typeface="Times New Roman" panose="02020603050405020304" pitchFamily="18" charset="0"/>
                            <a:cs typeface="New York"/>
                          </a:endParaRPr>
                        </a:p>
                      </a:txBody>
                      <a:tcPr marL="68580" marR="68580" marT="0" marB="0"/>
                    </a:tc>
                    <a:extLst>
                      <a:ext uri="{0D108BD9-81ED-4DB2-BD59-A6C34878D82A}">
                        <a16:rowId xmlns:a16="http://schemas.microsoft.com/office/drawing/2014/main" val="469052868"/>
                      </a:ext>
                    </a:extLst>
                  </a:tr>
                  <a:tr h="307214">
                    <a:tc>
                      <a:txBody>
                        <a:bodyPr/>
                        <a:lstStyle/>
                        <a:p>
                          <a:pPr marL="0" marR="0" algn="just">
                            <a:spcBef>
                              <a:spcPts val="0"/>
                            </a:spcBef>
                            <a:spcAft>
                              <a:spcPts val="0"/>
                            </a:spcAft>
                            <a:tabLst>
                              <a:tab pos="215900" algn="l"/>
                            </a:tabLst>
                          </a:pPr>
                          <a:r>
                            <a:rPr lang="fi-FI" sz="1800">
                              <a:effectLst/>
                              <a:latin typeface="New York"/>
                              <a:ea typeface="Times New Roman" panose="02020603050405020304" pitchFamily="18" charset="0"/>
                              <a:cs typeface="New York"/>
                            </a:rPr>
                            <a:t>NaCl</a:t>
                          </a:r>
                          <a:endParaRPr lang="en-US" sz="1800">
                            <a:effectLst/>
                            <a:latin typeface="New York"/>
                            <a:ea typeface="Times New Roman" panose="02020603050405020304" pitchFamily="18" charset="0"/>
                            <a:cs typeface="New York"/>
                          </a:endParaRPr>
                        </a:p>
                      </a:txBody>
                      <a:tcPr marL="68580" marR="68580" marT="0" marB="0"/>
                    </a:tc>
                    <a:tc>
                      <a:txBody>
                        <a:bodyPr/>
                        <a:lstStyle/>
                        <a:p>
                          <a:pPr marL="0" marR="0" algn="just">
                            <a:spcBef>
                              <a:spcPts val="0"/>
                            </a:spcBef>
                            <a:spcAft>
                              <a:spcPts val="0"/>
                            </a:spcAft>
                            <a:tabLst>
                              <a:tab pos="215900" algn="l"/>
                            </a:tabLst>
                          </a:pPr>
                          <a:r>
                            <a:rPr lang="fi-FI" sz="1800">
                              <a:effectLst/>
                              <a:latin typeface="New York"/>
                              <a:ea typeface="Times New Roman" panose="02020603050405020304" pitchFamily="18" charset="0"/>
                              <a:cs typeface="New York"/>
                            </a:rPr>
                            <a:t>1.500</a:t>
                          </a:r>
                          <a:endParaRPr lang="en-US" sz="1800">
                            <a:effectLst/>
                            <a:latin typeface="New York"/>
                            <a:ea typeface="Times New Roman" panose="02020603050405020304" pitchFamily="18" charset="0"/>
                            <a:cs typeface="New York"/>
                          </a:endParaRPr>
                        </a:p>
                      </a:txBody>
                      <a:tcPr marL="68580" marR="68580" marT="0" marB="0"/>
                    </a:tc>
                    <a:tc>
                      <a:txBody>
                        <a:bodyPr/>
                        <a:lstStyle/>
                        <a:p>
                          <a:pPr marL="0" marR="0" algn="ctr">
                            <a:spcBef>
                              <a:spcPts val="0"/>
                            </a:spcBef>
                            <a:spcAft>
                              <a:spcPts val="0"/>
                            </a:spcAft>
                            <a:tabLst>
                              <a:tab pos="215900" algn="l"/>
                            </a:tabLst>
                          </a:pPr>
                          <a:r>
                            <a:rPr lang="fi-FI" sz="1800">
                              <a:effectLst/>
                              <a:latin typeface="New York"/>
                              <a:ea typeface="Times New Roman" panose="02020603050405020304" pitchFamily="18" charset="0"/>
                              <a:cs typeface="New York"/>
                            </a:rPr>
                            <a:t>3.5 × 10</a:t>
                          </a:r>
                          <a:r>
                            <a:rPr lang="fi-FI" sz="1800" baseline="30000">
                              <a:effectLst/>
                              <a:latin typeface="New York"/>
                              <a:ea typeface="Times New Roman" panose="02020603050405020304" pitchFamily="18" charset="0"/>
                              <a:cs typeface="New York"/>
                            </a:rPr>
                            <a:t>−20</a:t>
                          </a:r>
                          <a:endParaRPr lang="en-US" sz="1800">
                            <a:effectLst/>
                            <a:latin typeface="New York"/>
                            <a:ea typeface="Times New Roman" panose="02020603050405020304" pitchFamily="18" charset="0"/>
                            <a:cs typeface="New York"/>
                          </a:endParaRPr>
                        </a:p>
                      </a:txBody>
                      <a:tcPr marL="68580" marR="68580" marT="0" marB="0"/>
                    </a:tc>
                    <a:tc>
                      <a:txBody>
                        <a:bodyPr/>
                        <a:lstStyle/>
                        <a:p>
                          <a:pPr marL="0" marR="0" algn="ctr">
                            <a:spcBef>
                              <a:spcPts val="0"/>
                            </a:spcBef>
                            <a:spcAft>
                              <a:spcPts val="0"/>
                            </a:spcAft>
                            <a:tabLst>
                              <a:tab pos="215900" algn="l"/>
                            </a:tabLst>
                          </a:pPr>
                          <a:r>
                            <a:rPr lang="fi-FI" sz="1800" dirty="0">
                              <a:effectLst/>
                              <a:latin typeface="New York"/>
                              <a:ea typeface="Times New Roman" panose="02020603050405020304" pitchFamily="18" charset="0"/>
                              <a:cs typeface="New York"/>
                            </a:rPr>
                            <a:t>-1010</a:t>
                          </a:r>
                          <a:endParaRPr lang="en-US" sz="1800" dirty="0">
                            <a:effectLst/>
                            <a:latin typeface="New York"/>
                            <a:ea typeface="Times New Roman" panose="02020603050405020304" pitchFamily="18" charset="0"/>
                            <a:cs typeface="New York"/>
                          </a:endParaRPr>
                        </a:p>
                      </a:txBody>
                      <a:tcPr marL="68580" marR="68580" marT="0" marB="0"/>
                    </a:tc>
                    <a:extLst>
                      <a:ext uri="{0D108BD9-81ED-4DB2-BD59-A6C34878D82A}">
                        <a16:rowId xmlns:a16="http://schemas.microsoft.com/office/drawing/2014/main" val="4106705662"/>
                      </a:ext>
                    </a:extLst>
                  </a:tr>
                  <a:tr h="307214">
                    <a:tc>
                      <a:txBody>
                        <a:bodyPr/>
                        <a:lstStyle/>
                        <a:p>
                          <a:pPr marL="0" marR="0" algn="just">
                            <a:spcBef>
                              <a:spcPts val="0"/>
                            </a:spcBef>
                            <a:spcAft>
                              <a:spcPts val="0"/>
                            </a:spcAft>
                            <a:tabLst>
                              <a:tab pos="215900" algn="l"/>
                            </a:tabLst>
                          </a:pPr>
                          <a:r>
                            <a:rPr lang="fi-FI" sz="1800">
                              <a:effectLst/>
                              <a:latin typeface="New York"/>
                              <a:ea typeface="Times New Roman" panose="02020603050405020304" pitchFamily="18" charset="0"/>
                              <a:cs typeface="New York"/>
                            </a:rPr>
                            <a:t>KCl</a:t>
                          </a:r>
                          <a:endParaRPr lang="en-US" sz="1800">
                            <a:effectLst/>
                            <a:latin typeface="New York"/>
                            <a:ea typeface="Times New Roman" panose="02020603050405020304" pitchFamily="18" charset="0"/>
                            <a:cs typeface="New York"/>
                          </a:endParaRPr>
                        </a:p>
                      </a:txBody>
                      <a:tcPr marL="68580" marR="68580" marT="0" marB="0"/>
                    </a:tc>
                    <a:tc>
                      <a:txBody>
                        <a:bodyPr/>
                        <a:lstStyle/>
                        <a:p>
                          <a:pPr marL="0" marR="0" algn="just">
                            <a:spcBef>
                              <a:spcPts val="0"/>
                            </a:spcBef>
                            <a:spcAft>
                              <a:spcPts val="0"/>
                            </a:spcAft>
                            <a:tabLst>
                              <a:tab pos="215900" algn="l"/>
                            </a:tabLst>
                          </a:pPr>
                          <a:r>
                            <a:rPr lang="fi-FI" sz="1800">
                              <a:effectLst/>
                              <a:latin typeface="New York"/>
                              <a:ea typeface="Times New Roman" panose="02020603050405020304" pitchFamily="18" charset="0"/>
                              <a:cs typeface="New York"/>
                            </a:rPr>
                            <a:t>1.459</a:t>
                          </a:r>
                          <a:endParaRPr lang="en-US" sz="1800">
                            <a:effectLst/>
                            <a:latin typeface="New York"/>
                            <a:ea typeface="Times New Roman" panose="02020603050405020304" pitchFamily="18" charset="0"/>
                            <a:cs typeface="New York"/>
                          </a:endParaRPr>
                        </a:p>
                      </a:txBody>
                      <a:tcPr marL="68580" marR="68580" marT="0" marB="0"/>
                    </a:tc>
                    <a:tc>
                      <a:txBody>
                        <a:bodyPr/>
                        <a:lstStyle/>
                        <a:p>
                          <a:pPr marL="0" marR="0" algn="ctr">
                            <a:spcBef>
                              <a:spcPts val="0"/>
                            </a:spcBef>
                            <a:spcAft>
                              <a:spcPts val="0"/>
                            </a:spcAft>
                            <a:tabLst>
                              <a:tab pos="215900" algn="l"/>
                            </a:tabLst>
                          </a:pPr>
                          <a:r>
                            <a:rPr lang="fi-FI" sz="1800">
                              <a:effectLst/>
                              <a:latin typeface="New York"/>
                              <a:ea typeface="Times New Roman" panose="02020603050405020304" pitchFamily="18" charset="0"/>
                              <a:cs typeface="New York"/>
                            </a:rPr>
                            <a:t>3.4 × 10</a:t>
                          </a:r>
                          <a:r>
                            <a:rPr lang="fi-FI" sz="1800" baseline="30000">
                              <a:effectLst/>
                              <a:latin typeface="New York"/>
                              <a:ea typeface="Times New Roman" panose="02020603050405020304" pitchFamily="18" charset="0"/>
                              <a:cs typeface="New York"/>
                            </a:rPr>
                            <a:t>−20</a:t>
                          </a:r>
                          <a:endParaRPr lang="en-US" sz="1800">
                            <a:effectLst/>
                            <a:latin typeface="New York"/>
                            <a:ea typeface="Times New Roman" panose="02020603050405020304" pitchFamily="18" charset="0"/>
                            <a:cs typeface="New York"/>
                          </a:endParaRPr>
                        </a:p>
                      </a:txBody>
                      <a:tcPr marL="68580" marR="68580" marT="0" marB="0"/>
                    </a:tc>
                    <a:tc>
                      <a:txBody>
                        <a:bodyPr/>
                        <a:lstStyle/>
                        <a:p>
                          <a:pPr marL="0" marR="0" algn="ctr">
                            <a:spcBef>
                              <a:spcPts val="0"/>
                            </a:spcBef>
                            <a:spcAft>
                              <a:spcPts val="0"/>
                            </a:spcAft>
                            <a:tabLst>
                              <a:tab pos="215900" algn="l"/>
                            </a:tabLst>
                          </a:pPr>
                          <a:r>
                            <a:rPr lang="fi-FI" sz="1800">
                              <a:effectLst/>
                              <a:latin typeface="New York"/>
                              <a:ea typeface="Times New Roman" panose="02020603050405020304" pitchFamily="18" charset="0"/>
                              <a:cs typeface="New York"/>
                            </a:rPr>
                            <a:t>-558</a:t>
                          </a:r>
                          <a:endParaRPr lang="en-US" sz="1800">
                            <a:effectLst/>
                            <a:latin typeface="New York"/>
                            <a:ea typeface="Times New Roman" panose="02020603050405020304" pitchFamily="18" charset="0"/>
                            <a:cs typeface="New York"/>
                          </a:endParaRPr>
                        </a:p>
                      </a:txBody>
                      <a:tcPr marL="68580" marR="68580" marT="0" marB="0"/>
                    </a:tc>
                    <a:extLst>
                      <a:ext uri="{0D108BD9-81ED-4DB2-BD59-A6C34878D82A}">
                        <a16:rowId xmlns:a16="http://schemas.microsoft.com/office/drawing/2014/main" val="4276496426"/>
                      </a:ext>
                    </a:extLst>
                  </a:tr>
                  <a:tr h="307214">
                    <a:tc>
                      <a:txBody>
                        <a:bodyPr/>
                        <a:lstStyle/>
                        <a:p>
                          <a:pPr marL="0" marR="0" algn="just">
                            <a:spcBef>
                              <a:spcPts val="0"/>
                            </a:spcBef>
                            <a:spcAft>
                              <a:spcPts val="0"/>
                            </a:spcAft>
                            <a:tabLst>
                              <a:tab pos="215900" algn="l"/>
                            </a:tabLst>
                          </a:pPr>
                          <a:r>
                            <a:rPr lang="fi-FI" sz="1800" dirty="0">
                              <a:effectLst/>
                              <a:latin typeface="New York"/>
                              <a:ea typeface="Times New Roman" panose="02020603050405020304" pitchFamily="18" charset="0"/>
                              <a:cs typeface="New York"/>
                            </a:rPr>
                            <a:t>BaF</a:t>
                          </a:r>
                          <a:r>
                            <a:rPr lang="fi-FI" sz="1800" baseline="-25000" dirty="0">
                              <a:effectLst/>
                              <a:latin typeface="New York"/>
                              <a:ea typeface="Times New Roman" panose="02020603050405020304" pitchFamily="18" charset="0"/>
                              <a:cs typeface="New York"/>
                            </a:rPr>
                            <a:t>2</a:t>
                          </a:r>
                          <a:endParaRPr lang="en-US" sz="1800" dirty="0">
                            <a:effectLst/>
                            <a:latin typeface="New York"/>
                            <a:ea typeface="Times New Roman" panose="02020603050405020304" pitchFamily="18" charset="0"/>
                            <a:cs typeface="New York"/>
                          </a:endParaRPr>
                        </a:p>
                      </a:txBody>
                      <a:tcPr marL="68580" marR="68580" marT="0" marB="0"/>
                    </a:tc>
                    <a:tc>
                      <a:txBody>
                        <a:bodyPr/>
                        <a:lstStyle/>
                        <a:p>
                          <a:pPr marL="0" marR="0" algn="just">
                            <a:spcBef>
                              <a:spcPts val="0"/>
                            </a:spcBef>
                            <a:spcAft>
                              <a:spcPts val="0"/>
                            </a:spcAft>
                            <a:tabLst>
                              <a:tab pos="215900" algn="l"/>
                            </a:tabLst>
                          </a:pPr>
                          <a:r>
                            <a:rPr lang="fi-FI" sz="1800" dirty="0">
                              <a:effectLst/>
                              <a:latin typeface="New York"/>
                              <a:ea typeface="Times New Roman" panose="02020603050405020304" pitchFamily="18" charset="0"/>
                              <a:cs typeface="New York"/>
                            </a:rPr>
                            <a:t>1.412</a:t>
                          </a:r>
                          <a:endParaRPr lang="en-US" sz="1800" dirty="0">
                            <a:effectLst/>
                            <a:latin typeface="New York"/>
                            <a:ea typeface="Times New Roman" panose="02020603050405020304" pitchFamily="18" charset="0"/>
                            <a:cs typeface="New York"/>
                          </a:endParaRPr>
                        </a:p>
                      </a:txBody>
                      <a:tcPr marL="68580" marR="68580" marT="0" marB="0"/>
                    </a:tc>
                    <a:tc>
                      <a:txBody>
                        <a:bodyPr/>
                        <a:lstStyle/>
                        <a:p>
                          <a:pPr marL="0" marR="0" algn="ctr">
                            <a:spcBef>
                              <a:spcPts val="0"/>
                            </a:spcBef>
                            <a:spcAft>
                              <a:spcPts val="0"/>
                            </a:spcAft>
                            <a:tabLst>
                              <a:tab pos="215900" algn="l"/>
                            </a:tabLst>
                          </a:pPr>
                          <a:r>
                            <a:rPr lang="fi-FI" sz="1800" dirty="0">
                              <a:effectLst/>
                              <a:latin typeface="New York"/>
                              <a:ea typeface="Times New Roman" panose="02020603050405020304" pitchFamily="18" charset="0"/>
                              <a:cs typeface="New York"/>
                            </a:rPr>
                            <a:t>1.7 × 10</a:t>
                          </a:r>
                          <a:r>
                            <a:rPr lang="fi-FI" sz="1800" baseline="30000" dirty="0">
                              <a:effectLst/>
                              <a:latin typeface="New York"/>
                              <a:ea typeface="Times New Roman" panose="02020603050405020304" pitchFamily="18" charset="0"/>
                              <a:cs typeface="New York"/>
                            </a:rPr>
                            <a:t>−20</a:t>
                          </a:r>
                          <a:endParaRPr lang="en-US" sz="1800" dirty="0">
                            <a:effectLst/>
                            <a:latin typeface="New York"/>
                            <a:ea typeface="Times New Roman" panose="02020603050405020304" pitchFamily="18" charset="0"/>
                            <a:cs typeface="New York"/>
                          </a:endParaRPr>
                        </a:p>
                      </a:txBody>
                      <a:tcPr marL="68580" marR="68580" marT="0" marB="0"/>
                    </a:tc>
                    <a:tc>
                      <a:txBody>
                        <a:bodyPr/>
                        <a:lstStyle/>
                        <a:p>
                          <a:pPr marL="0" marR="0" algn="ctr">
                            <a:spcBef>
                              <a:spcPts val="0"/>
                            </a:spcBef>
                            <a:spcAft>
                              <a:spcPts val="0"/>
                            </a:spcAft>
                            <a:tabLst>
                              <a:tab pos="215900" algn="l"/>
                            </a:tabLst>
                          </a:pPr>
                          <a:r>
                            <a:rPr lang="fi-FI" sz="1800" dirty="0">
                              <a:effectLst/>
                              <a:latin typeface="New York"/>
                              <a:ea typeface="Times New Roman" panose="02020603050405020304" pitchFamily="18" charset="0"/>
                              <a:cs typeface="New York"/>
                            </a:rPr>
                            <a:t>-2340</a:t>
                          </a:r>
                          <a:endParaRPr lang="en-US" sz="1800" dirty="0">
                            <a:effectLst/>
                            <a:latin typeface="New York"/>
                            <a:ea typeface="Times New Roman" panose="02020603050405020304" pitchFamily="18" charset="0"/>
                            <a:cs typeface="New York"/>
                          </a:endParaRPr>
                        </a:p>
                      </a:txBody>
                      <a:tcPr marL="68580" marR="68580" marT="0" marB="0"/>
                    </a:tc>
                    <a:extLst>
                      <a:ext uri="{0D108BD9-81ED-4DB2-BD59-A6C34878D82A}">
                        <a16:rowId xmlns:a16="http://schemas.microsoft.com/office/drawing/2014/main" val="707224927"/>
                      </a:ext>
                    </a:extLst>
                  </a:tr>
                </a:tbl>
              </a:graphicData>
            </a:graphic>
          </p:graphicFrame>
        </mc:Choice>
        <mc:Fallback xmlns="">
          <p:graphicFrame>
            <p:nvGraphicFramePr>
              <p:cNvPr id="14" name="Table 23">
                <a:extLst>
                  <a:ext uri="{FF2B5EF4-FFF2-40B4-BE49-F238E27FC236}">
                    <a16:creationId xmlns:a16="http://schemas.microsoft.com/office/drawing/2014/main" id="{26152963-6124-4ECC-AFC9-EDA84B0C800F}"/>
                  </a:ext>
                </a:extLst>
              </p:cNvPr>
              <p:cNvGraphicFramePr>
                <a:graphicFrameLocks noGrp="1"/>
              </p:cNvGraphicFramePr>
              <p:nvPr>
                <p:extLst>
                  <p:ext uri="{D42A27DB-BD31-4B8C-83A1-F6EECF244321}">
                    <p14:modId xmlns:p14="http://schemas.microsoft.com/office/powerpoint/2010/main" val="772819098"/>
                  </p:ext>
                </p:extLst>
              </p:nvPr>
            </p:nvGraphicFramePr>
            <p:xfrm>
              <a:off x="595835" y="1593225"/>
              <a:ext cx="4909370" cy="1228856"/>
            </p:xfrm>
            <a:graphic>
              <a:graphicData uri="http://schemas.openxmlformats.org/drawingml/2006/table">
                <a:tbl>
                  <a:tblPr firstRow="1" bandRow="1">
                    <a:tableStyleId>{5C22544A-7EE6-4342-B048-85BDC9FD1C3A}</a:tableStyleId>
                  </a:tblPr>
                  <a:tblGrid>
                    <a:gridCol w="690615">
                      <a:extLst>
                        <a:ext uri="{9D8B030D-6E8A-4147-A177-3AD203B41FA5}">
                          <a16:colId xmlns:a16="http://schemas.microsoft.com/office/drawing/2014/main" val="2532730017"/>
                        </a:ext>
                      </a:extLst>
                    </a:gridCol>
                    <a:gridCol w="803215">
                      <a:extLst>
                        <a:ext uri="{9D8B030D-6E8A-4147-A177-3AD203B41FA5}">
                          <a16:colId xmlns:a16="http://schemas.microsoft.com/office/drawing/2014/main" val="1462247057"/>
                        </a:ext>
                      </a:extLst>
                    </a:gridCol>
                    <a:gridCol w="1493830">
                      <a:extLst>
                        <a:ext uri="{9D8B030D-6E8A-4147-A177-3AD203B41FA5}">
                          <a16:colId xmlns:a16="http://schemas.microsoft.com/office/drawing/2014/main" val="3580604631"/>
                        </a:ext>
                      </a:extLst>
                    </a:gridCol>
                    <a:gridCol w="1921710">
                      <a:extLst>
                        <a:ext uri="{9D8B030D-6E8A-4147-A177-3AD203B41FA5}">
                          <a16:colId xmlns:a16="http://schemas.microsoft.com/office/drawing/2014/main" val="1746532816"/>
                        </a:ext>
                      </a:extLst>
                    </a:gridCol>
                  </a:tblGrid>
                  <a:tr h="307214">
                    <a:tc>
                      <a:txBody>
                        <a:bodyPr/>
                        <a:lstStyle/>
                        <a:p>
                          <a:pPr marL="0" marR="0" algn="just">
                            <a:spcBef>
                              <a:spcPts val="0"/>
                            </a:spcBef>
                            <a:spcAft>
                              <a:spcPts val="0"/>
                            </a:spcAft>
                            <a:tabLst>
                              <a:tab pos="215900" algn="l"/>
                            </a:tabLst>
                          </a:pPr>
                          <a:r>
                            <a:rPr lang="fi-FI" sz="1800">
                              <a:effectLst/>
                              <a:latin typeface="New York"/>
                              <a:ea typeface="Times New Roman" panose="02020603050405020304" pitchFamily="18" charset="0"/>
                              <a:cs typeface="New York"/>
                            </a:rPr>
                            <a:t> </a:t>
                          </a:r>
                          <a:endParaRPr lang="en-US" sz="1800">
                            <a:effectLst/>
                            <a:latin typeface="New York"/>
                            <a:ea typeface="Times New Roman" panose="02020603050405020304" pitchFamily="18" charset="0"/>
                            <a:cs typeface="New York"/>
                          </a:endParaRPr>
                        </a:p>
                      </a:txBody>
                      <a:tcPr marL="68580" marR="68580" marT="0" marB="0"/>
                    </a:tc>
                    <a:tc>
                      <a:txBody>
                        <a:bodyPr/>
                        <a:lstStyle/>
                        <a:p>
                          <a:pPr marL="0" marR="0" algn="just">
                            <a:spcBef>
                              <a:spcPts val="0"/>
                            </a:spcBef>
                            <a:spcAft>
                              <a:spcPts val="0"/>
                            </a:spcAft>
                            <a:tabLst>
                              <a:tab pos="215900" algn="l"/>
                            </a:tabLst>
                          </a:pPr>
                          <a:r>
                            <a:rPr lang="fi-FI" sz="1800" i="1" dirty="0">
                              <a:solidFill>
                                <a:schemeClr val="bg1"/>
                              </a:solidFill>
                              <a:effectLst/>
                              <a:latin typeface="Times New Roman" panose="02020603050405020304" pitchFamily="18" charset="0"/>
                              <a:ea typeface="Times New Roman" panose="02020603050405020304" pitchFamily="18" charset="0"/>
                              <a:cs typeface="New York"/>
                            </a:rPr>
                            <a:t>n</a:t>
                          </a:r>
                          <a:r>
                            <a:rPr lang="fi-FI" sz="1800" baseline="-25000" dirty="0">
                              <a:solidFill>
                                <a:schemeClr val="bg1"/>
                              </a:solidFill>
                              <a:effectLst/>
                              <a:latin typeface="Times New Roman" panose="02020603050405020304" pitchFamily="18" charset="0"/>
                              <a:ea typeface="Times New Roman" panose="02020603050405020304" pitchFamily="18" charset="0"/>
                              <a:cs typeface="New York"/>
                            </a:rPr>
                            <a:t>0</a:t>
                          </a:r>
                          <a:endParaRPr lang="en-US" sz="1800" dirty="0">
                            <a:solidFill>
                              <a:schemeClr val="bg1"/>
                            </a:solidFill>
                            <a:effectLst/>
                            <a:latin typeface="New York"/>
                            <a:ea typeface="Times New Roman" panose="02020603050405020304" pitchFamily="18" charset="0"/>
                            <a:cs typeface="New York"/>
                          </a:endParaRPr>
                        </a:p>
                      </a:txBody>
                      <a:tcPr marL="68580" marR="68580" marT="0" marB="0"/>
                    </a:tc>
                    <a:tc>
                      <a:txBody>
                        <a:bodyPr/>
                        <a:lstStyle/>
                        <a:p>
                          <a:pPr marL="0" marR="0" algn="just">
                            <a:spcBef>
                              <a:spcPts val="0"/>
                            </a:spcBef>
                            <a:spcAft>
                              <a:spcPts val="0"/>
                            </a:spcAft>
                            <a:tabLst>
                              <a:tab pos="215900" algn="l"/>
                            </a:tabLst>
                          </a:pPr>
                          <a:r>
                            <a:rPr lang="fi-FI" sz="1800" i="1" dirty="0">
                              <a:solidFill>
                                <a:schemeClr val="bg1"/>
                              </a:solidFill>
                              <a:effectLst/>
                              <a:latin typeface="Times New Roman" panose="02020603050405020304" pitchFamily="18" charset="0"/>
                              <a:ea typeface="Times New Roman" panose="02020603050405020304" pitchFamily="18" charset="0"/>
                              <a:cs typeface="New York"/>
                            </a:rPr>
                            <a:t>n</a:t>
                          </a:r>
                          <a:r>
                            <a:rPr lang="fi-FI" sz="1800" baseline="-25000" dirty="0">
                              <a:solidFill>
                                <a:schemeClr val="bg1"/>
                              </a:solidFill>
                              <a:effectLst/>
                              <a:latin typeface="Times New Roman" panose="02020603050405020304" pitchFamily="18" charset="0"/>
                              <a:ea typeface="Times New Roman" panose="02020603050405020304" pitchFamily="18" charset="0"/>
                              <a:cs typeface="New York"/>
                            </a:rPr>
                            <a:t>2</a:t>
                          </a:r>
                          <a:r>
                            <a:rPr lang="fi-FI" sz="1800" dirty="0">
                              <a:solidFill>
                                <a:schemeClr val="bg1"/>
                              </a:solidFill>
                              <a:effectLst/>
                              <a:latin typeface="New York"/>
                              <a:ea typeface="Times New Roman" panose="02020603050405020304" pitchFamily="18" charset="0"/>
                              <a:cs typeface="New York"/>
                            </a:rPr>
                            <a:t> </a:t>
                          </a:r>
                          <a:r>
                            <a:rPr lang="fi-FI" sz="1800" dirty="0">
                              <a:effectLst/>
                              <a:latin typeface="New York"/>
                              <a:ea typeface="Times New Roman" panose="02020603050405020304" pitchFamily="18" charset="0"/>
                              <a:cs typeface="New York"/>
                            </a:rPr>
                            <a:t>(m</a:t>
                          </a:r>
                          <a:r>
                            <a:rPr lang="fi-FI" sz="1800" baseline="30000" dirty="0">
                              <a:effectLst/>
                              <a:latin typeface="New York"/>
                              <a:ea typeface="Times New Roman" panose="02020603050405020304" pitchFamily="18" charset="0"/>
                              <a:cs typeface="New York"/>
                            </a:rPr>
                            <a:t>2</a:t>
                          </a:r>
                          <a:r>
                            <a:rPr lang="fi-FI" sz="1800" dirty="0">
                              <a:effectLst/>
                              <a:latin typeface="New York"/>
                              <a:ea typeface="Times New Roman" panose="02020603050405020304" pitchFamily="18" charset="0"/>
                              <a:cs typeface="New York"/>
                            </a:rPr>
                            <a:t>/W)</a:t>
                          </a:r>
                          <a:endParaRPr lang="en-US" sz="1800" dirty="0">
                            <a:effectLst/>
                            <a:latin typeface="New York"/>
                            <a:ea typeface="Times New Roman" panose="02020603050405020304" pitchFamily="18" charset="0"/>
                            <a:cs typeface="New York"/>
                          </a:endParaRPr>
                        </a:p>
                      </a:txBody>
                      <a:tcPr marL="68580" marR="68580" marT="0" marB="0"/>
                    </a:tc>
                    <a:tc>
                      <a:txBody>
                        <a:bodyPr/>
                        <a:lstStyle/>
                        <a:p>
                          <a:endParaRPr lang="en-US"/>
                        </a:p>
                      </a:txBody>
                      <a:tcPr marL="68580" marR="68580" marT="0" marB="0">
                        <a:blipFill>
                          <a:blip r:embed="rId3"/>
                          <a:stretch>
                            <a:fillRect l="-155696" t="-25490" r="-1266" b="-331373"/>
                          </a:stretch>
                        </a:blipFill>
                      </a:tcPr>
                    </a:tc>
                    <a:extLst>
                      <a:ext uri="{0D108BD9-81ED-4DB2-BD59-A6C34878D82A}">
                        <a16:rowId xmlns:a16="http://schemas.microsoft.com/office/drawing/2014/main" val="469052868"/>
                      </a:ext>
                    </a:extLst>
                  </a:tr>
                  <a:tr h="307214">
                    <a:tc>
                      <a:txBody>
                        <a:bodyPr/>
                        <a:lstStyle/>
                        <a:p>
                          <a:pPr marL="0" marR="0" algn="just">
                            <a:spcBef>
                              <a:spcPts val="0"/>
                            </a:spcBef>
                            <a:spcAft>
                              <a:spcPts val="0"/>
                            </a:spcAft>
                            <a:tabLst>
                              <a:tab pos="215900" algn="l"/>
                            </a:tabLst>
                          </a:pPr>
                          <a:r>
                            <a:rPr lang="fi-FI" sz="1800">
                              <a:effectLst/>
                              <a:latin typeface="New York"/>
                              <a:ea typeface="Times New Roman" panose="02020603050405020304" pitchFamily="18" charset="0"/>
                              <a:cs typeface="New York"/>
                            </a:rPr>
                            <a:t>NaCl</a:t>
                          </a:r>
                          <a:endParaRPr lang="en-US" sz="1800">
                            <a:effectLst/>
                            <a:latin typeface="New York"/>
                            <a:ea typeface="Times New Roman" panose="02020603050405020304" pitchFamily="18" charset="0"/>
                            <a:cs typeface="New York"/>
                          </a:endParaRPr>
                        </a:p>
                      </a:txBody>
                      <a:tcPr marL="68580" marR="68580" marT="0" marB="0"/>
                    </a:tc>
                    <a:tc>
                      <a:txBody>
                        <a:bodyPr/>
                        <a:lstStyle/>
                        <a:p>
                          <a:pPr marL="0" marR="0" algn="just">
                            <a:spcBef>
                              <a:spcPts val="0"/>
                            </a:spcBef>
                            <a:spcAft>
                              <a:spcPts val="0"/>
                            </a:spcAft>
                            <a:tabLst>
                              <a:tab pos="215900" algn="l"/>
                            </a:tabLst>
                          </a:pPr>
                          <a:r>
                            <a:rPr lang="fi-FI" sz="1800">
                              <a:effectLst/>
                              <a:latin typeface="New York"/>
                              <a:ea typeface="Times New Roman" panose="02020603050405020304" pitchFamily="18" charset="0"/>
                              <a:cs typeface="New York"/>
                            </a:rPr>
                            <a:t>1.500</a:t>
                          </a:r>
                          <a:endParaRPr lang="en-US" sz="1800">
                            <a:effectLst/>
                            <a:latin typeface="New York"/>
                            <a:ea typeface="Times New Roman" panose="02020603050405020304" pitchFamily="18" charset="0"/>
                            <a:cs typeface="New York"/>
                          </a:endParaRPr>
                        </a:p>
                      </a:txBody>
                      <a:tcPr marL="68580" marR="68580" marT="0" marB="0"/>
                    </a:tc>
                    <a:tc>
                      <a:txBody>
                        <a:bodyPr/>
                        <a:lstStyle/>
                        <a:p>
                          <a:pPr marL="0" marR="0" algn="ctr">
                            <a:spcBef>
                              <a:spcPts val="0"/>
                            </a:spcBef>
                            <a:spcAft>
                              <a:spcPts val="0"/>
                            </a:spcAft>
                            <a:tabLst>
                              <a:tab pos="215900" algn="l"/>
                            </a:tabLst>
                          </a:pPr>
                          <a:r>
                            <a:rPr lang="fi-FI" sz="1800">
                              <a:effectLst/>
                              <a:latin typeface="New York"/>
                              <a:ea typeface="Times New Roman" panose="02020603050405020304" pitchFamily="18" charset="0"/>
                              <a:cs typeface="New York"/>
                            </a:rPr>
                            <a:t>3.5 × 10</a:t>
                          </a:r>
                          <a:r>
                            <a:rPr lang="fi-FI" sz="1800" baseline="30000">
                              <a:effectLst/>
                              <a:latin typeface="New York"/>
                              <a:ea typeface="Times New Roman" panose="02020603050405020304" pitchFamily="18" charset="0"/>
                              <a:cs typeface="New York"/>
                            </a:rPr>
                            <a:t>−20</a:t>
                          </a:r>
                          <a:endParaRPr lang="en-US" sz="1800">
                            <a:effectLst/>
                            <a:latin typeface="New York"/>
                            <a:ea typeface="Times New Roman" panose="02020603050405020304" pitchFamily="18" charset="0"/>
                            <a:cs typeface="New York"/>
                          </a:endParaRPr>
                        </a:p>
                      </a:txBody>
                      <a:tcPr marL="68580" marR="68580" marT="0" marB="0"/>
                    </a:tc>
                    <a:tc>
                      <a:txBody>
                        <a:bodyPr/>
                        <a:lstStyle/>
                        <a:p>
                          <a:pPr marL="0" marR="0" algn="ctr">
                            <a:spcBef>
                              <a:spcPts val="0"/>
                            </a:spcBef>
                            <a:spcAft>
                              <a:spcPts val="0"/>
                            </a:spcAft>
                            <a:tabLst>
                              <a:tab pos="215900" algn="l"/>
                            </a:tabLst>
                          </a:pPr>
                          <a:r>
                            <a:rPr lang="fi-FI" sz="1800" dirty="0">
                              <a:effectLst/>
                              <a:latin typeface="New York"/>
                              <a:ea typeface="Times New Roman" panose="02020603050405020304" pitchFamily="18" charset="0"/>
                              <a:cs typeface="New York"/>
                            </a:rPr>
                            <a:t>-1010</a:t>
                          </a:r>
                          <a:endParaRPr lang="en-US" sz="1800" dirty="0">
                            <a:effectLst/>
                            <a:latin typeface="New York"/>
                            <a:ea typeface="Times New Roman" panose="02020603050405020304" pitchFamily="18" charset="0"/>
                            <a:cs typeface="New York"/>
                          </a:endParaRPr>
                        </a:p>
                      </a:txBody>
                      <a:tcPr marL="68580" marR="68580" marT="0" marB="0"/>
                    </a:tc>
                    <a:extLst>
                      <a:ext uri="{0D108BD9-81ED-4DB2-BD59-A6C34878D82A}">
                        <a16:rowId xmlns:a16="http://schemas.microsoft.com/office/drawing/2014/main" val="4106705662"/>
                      </a:ext>
                    </a:extLst>
                  </a:tr>
                  <a:tr h="307214">
                    <a:tc>
                      <a:txBody>
                        <a:bodyPr/>
                        <a:lstStyle/>
                        <a:p>
                          <a:pPr marL="0" marR="0" algn="just">
                            <a:spcBef>
                              <a:spcPts val="0"/>
                            </a:spcBef>
                            <a:spcAft>
                              <a:spcPts val="0"/>
                            </a:spcAft>
                            <a:tabLst>
                              <a:tab pos="215900" algn="l"/>
                            </a:tabLst>
                          </a:pPr>
                          <a:r>
                            <a:rPr lang="fi-FI" sz="1800">
                              <a:effectLst/>
                              <a:latin typeface="New York"/>
                              <a:ea typeface="Times New Roman" panose="02020603050405020304" pitchFamily="18" charset="0"/>
                              <a:cs typeface="New York"/>
                            </a:rPr>
                            <a:t>KCl</a:t>
                          </a:r>
                          <a:endParaRPr lang="en-US" sz="1800">
                            <a:effectLst/>
                            <a:latin typeface="New York"/>
                            <a:ea typeface="Times New Roman" panose="02020603050405020304" pitchFamily="18" charset="0"/>
                            <a:cs typeface="New York"/>
                          </a:endParaRPr>
                        </a:p>
                      </a:txBody>
                      <a:tcPr marL="68580" marR="68580" marT="0" marB="0"/>
                    </a:tc>
                    <a:tc>
                      <a:txBody>
                        <a:bodyPr/>
                        <a:lstStyle/>
                        <a:p>
                          <a:pPr marL="0" marR="0" algn="just">
                            <a:spcBef>
                              <a:spcPts val="0"/>
                            </a:spcBef>
                            <a:spcAft>
                              <a:spcPts val="0"/>
                            </a:spcAft>
                            <a:tabLst>
                              <a:tab pos="215900" algn="l"/>
                            </a:tabLst>
                          </a:pPr>
                          <a:r>
                            <a:rPr lang="fi-FI" sz="1800">
                              <a:effectLst/>
                              <a:latin typeface="New York"/>
                              <a:ea typeface="Times New Roman" panose="02020603050405020304" pitchFamily="18" charset="0"/>
                              <a:cs typeface="New York"/>
                            </a:rPr>
                            <a:t>1.459</a:t>
                          </a:r>
                          <a:endParaRPr lang="en-US" sz="1800">
                            <a:effectLst/>
                            <a:latin typeface="New York"/>
                            <a:ea typeface="Times New Roman" panose="02020603050405020304" pitchFamily="18" charset="0"/>
                            <a:cs typeface="New York"/>
                          </a:endParaRPr>
                        </a:p>
                      </a:txBody>
                      <a:tcPr marL="68580" marR="68580" marT="0" marB="0"/>
                    </a:tc>
                    <a:tc>
                      <a:txBody>
                        <a:bodyPr/>
                        <a:lstStyle/>
                        <a:p>
                          <a:pPr marL="0" marR="0" algn="ctr">
                            <a:spcBef>
                              <a:spcPts val="0"/>
                            </a:spcBef>
                            <a:spcAft>
                              <a:spcPts val="0"/>
                            </a:spcAft>
                            <a:tabLst>
                              <a:tab pos="215900" algn="l"/>
                            </a:tabLst>
                          </a:pPr>
                          <a:r>
                            <a:rPr lang="fi-FI" sz="1800">
                              <a:effectLst/>
                              <a:latin typeface="New York"/>
                              <a:ea typeface="Times New Roman" panose="02020603050405020304" pitchFamily="18" charset="0"/>
                              <a:cs typeface="New York"/>
                            </a:rPr>
                            <a:t>3.4 × 10</a:t>
                          </a:r>
                          <a:r>
                            <a:rPr lang="fi-FI" sz="1800" baseline="30000">
                              <a:effectLst/>
                              <a:latin typeface="New York"/>
                              <a:ea typeface="Times New Roman" panose="02020603050405020304" pitchFamily="18" charset="0"/>
                              <a:cs typeface="New York"/>
                            </a:rPr>
                            <a:t>−20</a:t>
                          </a:r>
                          <a:endParaRPr lang="en-US" sz="1800">
                            <a:effectLst/>
                            <a:latin typeface="New York"/>
                            <a:ea typeface="Times New Roman" panose="02020603050405020304" pitchFamily="18" charset="0"/>
                            <a:cs typeface="New York"/>
                          </a:endParaRPr>
                        </a:p>
                      </a:txBody>
                      <a:tcPr marL="68580" marR="68580" marT="0" marB="0"/>
                    </a:tc>
                    <a:tc>
                      <a:txBody>
                        <a:bodyPr/>
                        <a:lstStyle/>
                        <a:p>
                          <a:pPr marL="0" marR="0" algn="ctr">
                            <a:spcBef>
                              <a:spcPts val="0"/>
                            </a:spcBef>
                            <a:spcAft>
                              <a:spcPts val="0"/>
                            </a:spcAft>
                            <a:tabLst>
                              <a:tab pos="215900" algn="l"/>
                            </a:tabLst>
                          </a:pPr>
                          <a:r>
                            <a:rPr lang="fi-FI" sz="1800">
                              <a:effectLst/>
                              <a:latin typeface="New York"/>
                              <a:ea typeface="Times New Roman" panose="02020603050405020304" pitchFamily="18" charset="0"/>
                              <a:cs typeface="New York"/>
                            </a:rPr>
                            <a:t>-558</a:t>
                          </a:r>
                          <a:endParaRPr lang="en-US" sz="1800">
                            <a:effectLst/>
                            <a:latin typeface="New York"/>
                            <a:ea typeface="Times New Roman" panose="02020603050405020304" pitchFamily="18" charset="0"/>
                            <a:cs typeface="New York"/>
                          </a:endParaRPr>
                        </a:p>
                      </a:txBody>
                      <a:tcPr marL="68580" marR="68580" marT="0" marB="0"/>
                    </a:tc>
                    <a:extLst>
                      <a:ext uri="{0D108BD9-81ED-4DB2-BD59-A6C34878D82A}">
                        <a16:rowId xmlns:a16="http://schemas.microsoft.com/office/drawing/2014/main" val="4276496426"/>
                      </a:ext>
                    </a:extLst>
                  </a:tr>
                  <a:tr h="307214">
                    <a:tc>
                      <a:txBody>
                        <a:bodyPr/>
                        <a:lstStyle/>
                        <a:p>
                          <a:pPr marL="0" marR="0" algn="just">
                            <a:spcBef>
                              <a:spcPts val="0"/>
                            </a:spcBef>
                            <a:spcAft>
                              <a:spcPts val="0"/>
                            </a:spcAft>
                            <a:tabLst>
                              <a:tab pos="215900" algn="l"/>
                            </a:tabLst>
                          </a:pPr>
                          <a:r>
                            <a:rPr lang="fi-FI" sz="1800" dirty="0">
                              <a:effectLst/>
                              <a:latin typeface="New York"/>
                              <a:ea typeface="Times New Roman" panose="02020603050405020304" pitchFamily="18" charset="0"/>
                              <a:cs typeface="New York"/>
                            </a:rPr>
                            <a:t>BaF</a:t>
                          </a:r>
                          <a:r>
                            <a:rPr lang="fi-FI" sz="1800" baseline="-25000" dirty="0">
                              <a:effectLst/>
                              <a:latin typeface="New York"/>
                              <a:ea typeface="Times New Roman" panose="02020603050405020304" pitchFamily="18" charset="0"/>
                              <a:cs typeface="New York"/>
                            </a:rPr>
                            <a:t>2</a:t>
                          </a:r>
                          <a:endParaRPr lang="en-US" sz="1800" dirty="0">
                            <a:effectLst/>
                            <a:latin typeface="New York"/>
                            <a:ea typeface="Times New Roman" panose="02020603050405020304" pitchFamily="18" charset="0"/>
                            <a:cs typeface="New York"/>
                          </a:endParaRPr>
                        </a:p>
                      </a:txBody>
                      <a:tcPr marL="68580" marR="68580" marT="0" marB="0"/>
                    </a:tc>
                    <a:tc>
                      <a:txBody>
                        <a:bodyPr/>
                        <a:lstStyle/>
                        <a:p>
                          <a:pPr marL="0" marR="0" algn="just">
                            <a:spcBef>
                              <a:spcPts val="0"/>
                            </a:spcBef>
                            <a:spcAft>
                              <a:spcPts val="0"/>
                            </a:spcAft>
                            <a:tabLst>
                              <a:tab pos="215900" algn="l"/>
                            </a:tabLst>
                          </a:pPr>
                          <a:r>
                            <a:rPr lang="fi-FI" sz="1800" dirty="0">
                              <a:effectLst/>
                              <a:latin typeface="New York"/>
                              <a:ea typeface="Times New Roman" panose="02020603050405020304" pitchFamily="18" charset="0"/>
                              <a:cs typeface="New York"/>
                            </a:rPr>
                            <a:t>1.412</a:t>
                          </a:r>
                          <a:endParaRPr lang="en-US" sz="1800" dirty="0">
                            <a:effectLst/>
                            <a:latin typeface="New York"/>
                            <a:ea typeface="Times New Roman" panose="02020603050405020304" pitchFamily="18" charset="0"/>
                            <a:cs typeface="New York"/>
                          </a:endParaRPr>
                        </a:p>
                      </a:txBody>
                      <a:tcPr marL="68580" marR="68580" marT="0" marB="0"/>
                    </a:tc>
                    <a:tc>
                      <a:txBody>
                        <a:bodyPr/>
                        <a:lstStyle/>
                        <a:p>
                          <a:pPr marL="0" marR="0" algn="ctr">
                            <a:spcBef>
                              <a:spcPts val="0"/>
                            </a:spcBef>
                            <a:spcAft>
                              <a:spcPts val="0"/>
                            </a:spcAft>
                            <a:tabLst>
                              <a:tab pos="215900" algn="l"/>
                            </a:tabLst>
                          </a:pPr>
                          <a:r>
                            <a:rPr lang="fi-FI" sz="1800" dirty="0">
                              <a:effectLst/>
                              <a:latin typeface="New York"/>
                              <a:ea typeface="Times New Roman" panose="02020603050405020304" pitchFamily="18" charset="0"/>
                              <a:cs typeface="New York"/>
                            </a:rPr>
                            <a:t>1.7 × 10</a:t>
                          </a:r>
                          <a:r>
                            <a:rPr lang="fi-FI" sz="1800" baseline="30000" dirty="0">
                              <a:effectLst/>
                              <a:latin typeface="New York"/>
                              <a:ea typeface="Times New Roman" panose="02020603050405020304" pitchFamily="18" charset="0"/>
                              <a:cs typeface="New York"/>
                            </a:rPr>
                            <a:t>−20</a:t>
                          </a:r>
                          <a:endParaRPr lang="en-US" sz="1800" dirty="0">
                            <a:effectLst/>
                            <a:latin typeface="New York"/>
                            <a:ea typeface="Times New Roman" panose="02020603050405020304" pitchFamily="18" charset="0"/>
                            <a:cs typeface="New York"/>
                          </a:endParaRPr>
                        </a:p>
                      </a:txBody>
                      <a:tcPr marL="68580" marR="68580" marT="0" marB="0"/>
                    </a:tc>
                    <a:tc>
                      <a:txBody>
                        <a:bodyPr/>
                        <a:lstStyle/>
                        <a:p>
                          <a:pPr marL="0" marR="0" algn="ctr">
                            <a:spcBef>
                              <a:spcPts val="0"/>
                            </a:spcBef>
                            <a:spcAft>
                              <a:spcPts val="0"/>
                            </a:spcAft>
                            <a:tabLst>
                              <a:tab pos="215900" algn="l"/>
                            </a:tabLst>
                          </a:pPr>
                          <a:r>
                            <a:rPr lang="fi-FI" sz="1800" dirty="0">
                              <a:effectLst/>
                              <a:latin typeface="New York"/>
                              <a:ea typeface="Times New Roman" panose="02020603050405020304" pitchFamily="18" charset="0"/>
                              <a:cs typeface="New York"/>
                            </a:rPr>
                            <a:t>-2340</a:t>
                          </a:r>
                          <a:endParaRPr lang="en-US" sz="1800" dirty="0">
                            <a:effectLst/>
                            <a:latin typeface="New York"/>
                            <a:ea typeface="Times New Roman" panose="02020603050405020304" pitchFamily="18" charset="0"/>
                            <a:cs typeface="New York"/>
                          </a:endParaRPr>
                        </a:p>
                      </a:txBody>
                      <a:tcPr marL="68580" marR="68580" marT="0" marB="0"/>
                    </a:tc>
                    <a:extLst>
                      <a:ext uri="{0D108BD9-81ED-4DB2-BD59-A6C34878D82A}">
                        <a16:rowId xmlns:a16="http://schemas.microsoft.com/office/drawing/2014/main" val="707224927"/>
                      </a:ext>
                    </a:extLst>
                  </a:tr>
                </a:tbl>
              </a:graphicData>
            </a:graphic>
          </p:graphicFrame>
        </mc:Fallback>
      </mc:AlternateContent>
      <p:sp>
        <p:nvSpPr>
          <p:cNvPr id="15" name="Freeform: Shape 14">
            <a:extLst>
              <a:ext uri="{FF2B5EF4-FFF2-40B4-BE49-F238E27FC236}">
                <a16:creationId xmlns:a16="http://schemas.microsoft.com/office/drawing/2014/main" id="{20885DCC-4B43-436A-B8D4-92701E2DF037}"/>
              </a:ext>
            </a:extLst>
          </p:cNvPr>
          <p:cNvSpPr/>
          <p:nvPr/>
        </p:nvSpPr>
        <p:spPr>
          <a:xfrm>
            <a:off x="2117701" y="2120321"/>
            <a:ext cx="1662546" cy="445154"/>
          </a:xfrm>
          <a:custGeom>
            <a:avLst/>
            <a:gdLst>
              <a:gd name="connsiteX0" fmla="*/ 1551709 w 1662546"/>
              <a:gd name="connsiteY0" fmla="*/ 110836 h 445154"/>
              <a:gd name="connsiteX1" fmla="*/ 1505527 w 1662546"/>
              <a:gd name="connsiteY1" fmla="*/ 83127 h 445154"/>
              <a:gd name="connsiteX2" fmla="*/ 1468582 w 1662546"/>
              <a:gd name="connsiteY2" fmla="*/ 73890 h 445154"/>
              <a:gd name="connsiteX3" fmla="*/ 1403927 w 1662546"/>
              <a:gd name="connsiteY3" fmla="*/ 55418 h 445154"/>
              <a:gd name="connsiteX4" fmla="*/ 1348509 w 1662546"/>
              <a:gd name="connsiteY4" fmla="*/ 36945 h 445154"/>
              <a:gd name="connsiteX5" fmla="*/ 1293091 w 1662546"/>
              <a:gd name="connsiteY5" fmla="*/ 27709 h 445154"/>
              <a:gd name="connsiteX6" fmla="*/ 1145309 w 1662546"/>
              <a:gd name="connsiteY6" fmla="*/ 0 h 445154"/>
              <a:gd name="connsiteX7" fmla="*/ 406400 w 1662546"/>
              <a:gd name="connsiteY7" fmla="*/ 9236 h 445154"/>
              <a:gd name="connsiteX8" fmla="*/ 341746 w 1662546"/>
              <a:gd name="connsiteY8" fmla="*/ 18472 h 445154"/>
              <a:gd name="connsiteX9" fmla="*/ 203200 w 1662546"/>
              <a:gd name="connsiteY9" fmla="*/ 36945 h 445154"/>
              <a:gd name="connsiteX10" fmla="*/ 138546 w 1662546"/>
              <a:gd name="connsiteY10" fmla="*/ 64654 h 445154"/>
              <a:gd name="connsiteX11" fmla="*/ 101600 w 1662546"/>
              <a:gd name="connsiteY11" fmla="*/ 92363 h 445154"/>
              <a:gd name="connsiteX12" fmla="*/ 46182 w 1662546"/>
              <a:gd name="connsiteY12" fmla="*/ 138545 h 445154"/>
              <a:gd name="connsiteX13" fmla="*/ 27709 w 1662546"/>
              <a:gd name="connsiteY13" fmla="*/ 166254 h 445154"/>
              <a:gd name="connsiteX14" fmla="*/ 0 w 1662546"/>
              <a:gd name="connsiteY14" fmla="*/ 203200 h 445154"/>
              <a:gd name="connsiteX15" fmla="*/ 9236 w 1662546"/>
              <a:gd name="connsiteY15" fmla="*/ 360218 h 445154"/>
              <a:gd name="connsiteX16" fmla="*/ 18473 w 1662546"/>
              <a:gd name="connsiteY16" fmla="*/ 387927 h 445154"/>
              <a:gd name="connsiteX17" fmla="*/ 572655 w 1662546"/>
              <a:gd name="connsiteY17" fmla="*/ 443345 h 445154"/>
              <a:gd name="connsiteX18" fmla="*/ 1477818 w 1662546"/>
              <a:gd name="connsiteY18" fmla="*/ 434109 h 445154"/>
              <a:gd name="connsiteX19" fmla="*/ 1524000 w 1662546"/>
              <a:gd name="connsiteY19" fmla="*/ 406400 h 445154"/>
              <a:gd name="connsiteX20" fmla="*/ 1560946 w 1662546"/>
              <a:gd name="connsiteY20" fmla="*/ 369454 h 445154"/>
              <a:gd name="connsiteX21" fmla="*/ 1662546 w 1662546"/>
              <a:gd name="connsiteY21" fmla="*/ 258618 h 445154"/>
              <a:gd name="connsiteX22" fmla="*/ 1662546 w 1662546"/>
              <a:gd name="connsiteY22" fmla="*/ 110836 h 445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62546" h="445154">
                <a:moveTo>
                  <a:pt x="1551709" y="110836"/>
                </a:moveTo>
                <a:cubicBezTo>
                  <a:pt x="1536315" y="101600"/>
                  <a:pt x="1521932" y="90418"/>
                  <a:pt x="1505527" y="83127"/>
                </a:cubicBezTo>
                <a:cubicBezTo>
                  <a:pt x="1493927" y="77971"/>
                  <a:pt x="1480829" y="77230"/>
                  <a:pt x="1468582" y="73890"/>
                </a:cubicBezTo>
                <a:cubicBezTo>
                  <a:pt x="1446958" y="67993"/>
                  <a:pt x="1425350" y="62010"/>
                  <a:pt x="1403927" y="55418"/>
                </a:cubicBezTo>
                <a:cubicBezTo>
                  <a:pt x="1385316" y="49692"/>
                  <a:pt x="1367400" y="41668"/>
                  <a:pt x="1348509" y="36945"/>
                </a:cubicBezTo>
                <a:cubicBezTo>
                  <a:pt x="1330341" y="32403"/>
                  <a:pt x="1311403" y="31633"/>
                  <a:pt x="1293091" y="27709"/>
                </a:cubicBezTo>
                <a:cubicBezTo>
                  <a:pt x="1155928" y="-1683"/>
                  <a:pt x="1282709" y="17174"/>
                  <a:pt x="1145309" y="0"/>
                </a:cubicBezTo>
                <a:lnTo>
                  <a:pt x="406400" y="9236"/>
                </a:lnTo>
                <a:cubicBezTo>
                  <a:pt x="384636" y="9736"/>
                  <a:pt x="363325" y="15595"/>
                  <a:pt x="341746" y="18472"/>
                </a:cubicBezTo>
                <a:cubicBezTo>
                  <a:pt x="162677" y="42348"/>
                  <a:pt x="365728" y="13728"/>
                  <a:pt x="203200" y="36945"/>
                </a:cubicBezTo>
                <a:cubicBezTo>
                  <a:pt x="176262" y="45924"/>
                  <a:pt x="164636" y="48348"/>
                  <a:pt x="138546" y="64654"/>
                </a:cubicBezTo>
                <a:cubicBezTo>
                  <a:pt x="125492" y="72813"/>
                  <a:pt x="114127" y="83415"/>
                  <a:pt x="101600" y="92363"/>
                </a:cubicBezTo>
                <a:cubicBezTo>
                  <a:pt x="71684" y="113731"/>
                  <a:pt x="71548" y="108106"/>
                  <a:pt x="46182" y="138545"/>
                </a:cubicBezTo>
                <a:cubicBezTo>
                  <a:pt x="39075" y="147073"/>
                  <a:pt x="34161" y="157221"/>
                  <a:pt x="27709" y="166254"/>
                </a:cubicBezTo>
                <a:cubicBezTo>
                  <a:pt x="18761" y="178781"/>
                  <a:pt x="9236" y="190885"/>
                  <a:pt x="0" y="203200"/>
                </a:cubicBezTo>
                <a:cubicBezTo>
                  <a:pt x="3079" y="255539"/>
                  <a:pt x="4019" y="308048"/>
                  <a:pt x="9236" y="360218"/>
                </a:cubicBezTo>
                <a:cubicBezTo>
                  <a:pt x="10205" y="369906"/>
                  <a:pt x="9576" y="383973"/>
                  <a:pt x="18473" y="387927"/>
                </a:cubicBezTo>
                <a:cubicBezTo>
                  <a:pt x="201151" y="469117"/>
                  <a:pt x="367035" y="438563"/>
                  <a:pt x="572655" y="443345"/>
                </a:cubicBezTo>
                <a:lnTo>
                  <a:pt x="1477818" y="434109"/>
                </a:lnTo>
                <a:cubicBezTo>
                  <a:pt x="1495757" y="433412"/>
                  <a:pt x="1509829" y="417422"/>
                  <a:pt x="1524000" y="406400"/>
                </a:cubicBezTo>
                <a:cubicBezTo>
                  <a:pt x="1537748" y="395707"/>
                  <a:pt x="1547839" y="380923"/>
                  <a:pt x="1560946" y="369454"/>
                </a:cubicBezTo>
                <a:cubicBezTo>
                  <a:pt x="1593477" y="340990"/>
                  <a:pt x="1662546" y="307589"/>
                  <a:pt x="1662546" y="258618"/>
                </a:cubicBezTo>
                <a:lnTo>
                  <a:pt x="1662546" y="110836"/>
                </a:lnTo>
              </a:path>
            </a:pathLst>
          </a:custGeom>
          <a:ln w="38100"/>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p>
        </p:txBody>
      </p:sp>
      <p:sp>
        <p:nvSpPr>
          <p:cNvPr id="16" name="Freeform: Shape 15">
            <a:extLst>
              <a:ext uri="{FF2B5EF4-FFF2-40B4-BE49-F238E27FC236}">
                <a16:creationId xmlns:a16="http://schemas.microsoft.com/office/drawing/2014/main" id="{565BBA4B-D672-4F24-9E4B-3F48F896444B}"/>
              </a:ext>
            </a:extLst>
          </p:cNvPr>
          <p:cNvSpPr/>
          <p:nvPr/>
        </p:nvSpPr>
        <p:spPr>
          <a:xfrm>
            <a:off x="3930813" y="2488139"/>
            <a:ext cx="1126837" cy="369454"/>
          </a:xfrm>
          <a:custGeom>
            <a:avLst/>
            <a:gdLst>
              <a:gd name="connsiteX0" fmla="*/ 1089891 w 1126837"/>
              <a:gd name="connsiteY0" fmla="*/ 92364 h 369454"/>
              <a:gd name="connsiteX1" fmla="*/ 1043709 w 1126837"/>
              <a:gd name="connsiteY1" fmla="*/ 73891 h 369454"/>
              <a:gd name="connsiteX2" fmla="*/ 1006764 w 1126837"/>
              <a:gd name="connsiteY2" fmla="*/ 46182 h 369454"/>
              <a:gd name="connsiteX3" fmla="*/ 969819 w 1126837"/>
              <a:gd name="connsiteY3" fmla="*/ 36945 h 369454"/>
              <a:gd name="connsiteX4" fmla="*/ 914400 w 1126837"/>
              <a:gd name="connsiteY4" fmla="*/ 18473 h 369454"/>
              <a:gd name="connsiteX5" fmla="*/ 692728 w 1126837"/>
              <a:gd name="connsiteY5" fmla="*/ 0 h 369454"/>
              <a:gd name="connsiteX6" fmla="*/ 249382 w 1126837"/>
              <a:gd name="connsiteY6" fmla="*/ 9236 h 369454"/>
              <a:gd name="connsiteX7" fmla="*/ 73891 w 1126837"/>
              <a:gd name="connsiteY7" fmla="*/ 64654 h 369454"/>
              <a:gd name="connsiteX8" fmla="*/ 46182 w 1126837"/>
              <a:gd name="connsiteY8" fmla="*/ 73891 h 369454"/>
              <a:gd name="connsiteX9" fmla="*/ 27709 w 1126837"/>
              <a:gd name="connsiteY9" fmla="*/ 101600 h 369454"/>
              <a:gd name="connsiteX10" fmla="*/ 0 w 1126837"/>
              <a:gd name="connsiteY10" fmla="*/ 193964 h 369454"/>
              <a:gd name="connsiteX11" fmla="*/ 9237 w 1126837"/>
              <a:gd name="connsiteY11" fmla="*/ 249382 h 369454"/>
              <a:gd name="connsiteX12" fmla="*/ 83128 w 1126837"/>
              <a:gd name="connsiteY12" fmla="*/ 314036 h 369454"/>
              <a:gd name="connsiteX13" fmla="*/ 110837 w 1126837"/>
              <a:gd name="connsiteY13" fmla="*/ 323273 h 369454"/>
              <a:gd name="connsiteX14" fmla="*/ 184728 w 1126837"/>
              <a:gd name="connsiteY14" fmla="*/ 332509 h 369454"/>
              <a:gd name="connsiteX15" fmla="*/ 249382 w 1126837"/>
              <a:gd name="connsiteY15" fmla="*/ 350982 h 369454"/>
              <a:gd name="connsiteX16" fmla="*/ 554182 w 1126837"/>
              <a:gd name="connsiteY16" fmla="*/ 369454 h 369454"/>
              <a:gd name="connsiteX17" fmla="*/ 840509 w 1126837"/>
              <a:gd name="connsiteY17" fmla="*/ 360218 h 369454"/>
              <a:gd name="connsiteX18" fmla="*/ 1016000 w 1126837"/>
              <a:gd name="connsiteY18" fmla="*/ 295564 h 369454"/>
              <a:gd name="connsiteX19" fmla="*/ 1089891 w 1126837"/>
              <a:gd name="connsiteY19" fmla="*/ 240145 h 369454"/>
              <a:gd name="connsiteX20" fmla="*/ 1126837 w 1126837"/>
              <a:gd name="connsiteY20" fmla="*/ 212436 h 369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26837" h="369454">
                <a:moveTo>
                  <a:pt x="1089891" y="92364"/>
                </a:moveTo>
                <a:cubicBezTo>
                  <a:pt x="1074497" y="86206"/>
                  <a:pt x="1058202" y="81943"/>
                  <a:pt x="1043709" y="73891"/>
                </a:cubicBezTo>
                <a:cubicBezTo>
                  <a:pt x="1030252" y="66415"/>
                  <a:pt x="1020533" y="53066"/>
                  <a:pt x="1006764" y="46182"/>
                </a:cubicBezTo>
                <a:cubicBezTo>
                  <a:pt x="995410" y="40505"/>
                  <a:pt x="981978" y="40593"/>
                  <a:pt x="969819" y="36945"/>
                </a:cubicBezTo>
                <a:cubicBezTo>
                  <a:pt x="951168" y="31350"/>
                  <a:pt x="933676" y="21227"/>
                  <a:pt x="914400" y="18473"/>
                </a:cubicBezTo>
                <a:cubicBezTo>
                  <a:pt x="797843" y="1821"/>
                  <a:pt x="871479" y="10514"/>
                  <a:pt x="692728" y="0"/>
                </a:cubicBezTo>
                <a:cubicBezTo>
                  <a:pt x="544946" y="3079"/>
                  <a:pt x="396869" y="-596"/>
                  <a:pt x="249382" y="9236"/>
                </a:cubicBezTo>
                <a:cubicBezTo>
                  <a:pt x="175399" y="14168"/>
                  <a:pt x="136853" y="39469"/>
                  <a:pt x="73891" y="64654"/>
                </a:cubicBezTo>
                <a:cubicBezTo>
                  <a:pt x="64851" y="68270"/>
                  <a:pt x="55418" y="70812"/>
                  <a:pt x="46182" y="73891"/>
                </a:cubicBezTo>
                <a:cubicBezTo>
                  <a:pt x="40024" y="83127"/>
                  <a:pt x="32673" y="91671"/>
                  <a:pt x="27709" y="101600"/>
                </a:cubicBezTo>
                <a:cubicBezTo>
                  <a:pt x="7458" y="142102"/>
                  <a:pt x="8653" y="150704"/>
                  <a:pt x="0" y="193964"/>
                </a:cubicBezTo>
                <a:cubicBezTo>
                  <a:pt x="3079" y="212437"/>
                  <a:pt x="1487" y="232333"/>
                  <a:pt x="9237" y="249382"/>
                </a:cubicBezTo>
                <a:cubicBezTo>
                  <a:pt x="27208" y="288918"/>
                  <a:pt x="47809" y="298899"/>
                  <a:pt x="83128" y="314036"/>
                </a:cubicBezTo>
                <a:cubicBezTo>
                  <a:pt x="92077" y="317871"/>
                  <a:pt x="101258" y="321531"/>
                  <a:pt x="110837" y="323273"/>
                </a:cubicBezTo>
                <a:cubicBezTo>
                  <a:pt x="135259" y="327713"/>
                  <a:pt x="160098" y="329430"/>
                  <a:pt x="184728" y="332509"/>
                </a:cubicBezTo>
                <a:cubicBezTo>
                  <a:pt x="206279" y="338667"/>
                  <a:pt x="227466" y="346286"/>
                  <a:pt x="249382" y="350982"/>
                </a:cubicBezTo>
                <a:cubicBezTo>
                  <a:pt x="334852" y="369297"/>
                  <a:pt x="507495" y="367658"/>
                  <a:pt x="554182" y="369454"/>
                </a:cubicBezTo>
                <a:cubicBezTo>
                  <a:pt x="649624" y="366375"/>
                  <a:pt x="745313" y="367733"/>
                  <a:pt x="840509" y="360218"/>
                </a:cubicBezTo>
                <a:cubicBezTo>
                  <a:pt x="877525" y="357296"/>
                  <a:pt x="1002547" y="302963"/>
                  <a:pt x="1016000" y="295564"/>
                </a:cubicBezTo>
                <a:cubicBezTo>
                  <a:pt x="1042977" y="280727"/>
                  <a:pt x="1065261" y="258618"/>
                  <a:pt x="1089891" y="240145"/>
                </a:cubicBezTo>
                <a:lnTo>
                  <a:pt x="1126837" y="212436"/>
                </a:lnTo>
              </a:path>
            </a:pathLst>
          </a:custGeom>
          <a:ln w="38100"/>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p>
        </p:txBody>
      </p:sp>
      <p:pic>
        <p:nvPicPr>
          <p:cNvPr id="17" name="Picture 16">
            <a:extLst>
              <a:ext uri="{FF2B5EF4-FFF2-40B4-BE49-F238E27FC236}">
                <a16:creationId xmlns:a16="http://schemas.microsoft.com/office/drawing/2014/main" id="{35AF8B21-1040-4C41-A620-7BE264206F08}"/>
              </a:ext>
            </a:extLst>
          </p:cNvPr>
          <p:cNvPicPr>
            <a:picLocks noChangeAspect="1"/>
          </p:cNvPicPr>
          <p:nvPr/>
        </p:nvPicPr>
        <p:blipFill rotWithShape="1">
          <a:blip r:embed="rId4"/>
          <a:srcRect l="52804" b="56610"/>
          <a:stretch/>
        </p:blipFill>
        <p:spPr>
          <a:xfrm>
            <a:off x="4017816" y="3760288"/>
            <a:ext cx="1649479" cy="1571357"/>
          </a:xfrm>
          <a:prstGeom prst="rect">
            <a:avLst/>
          </a:prstGeom>
        </p:spPr>
      </p:pic>
      <p:grpSp>
        <p:nvGrpSpPr>
          <p:cNvPr id="18" name="Group 17">
            <a:extLst>
              <a:ext uri="{FF2B5EF4-FFF2-40B4-BE49-F238E27FC236}">
                <a16:creationId xmlns:a16="http://schemas.microsoft.com/office/drawing/2014/main" id="{FFB7CAE3-CC58-4572-AA0B-17E96670B2C2}"/>
              </a:ext>
            </a:extLst>
          </p:cNvPr>
          <p:cNvGrpSpPr/>
          <p:nvPr/>
        </p:nvGrpSpPr>
        <p:grpSpPr>
          <a:xfrm>
            <a:off x="1417491" y="3588456"/>
            <a:ext cx="786405" cy="683038"/>
            <a:chOff x="870957" y="3513471"/>
            <a:chExt cx="640080" cy="563245"/>
          </a:xfrm>
        </p:grpSpPr>
        <p:pic>
          <p:nvPicPr>
            <p:cNvPr id="19" name="Picture 18">
              <a:extLst>
                <a:ext uri="{FF2B5EF4-FFF2-40B4-BE49-F238E27FC236}">
                  <a16:creationId xmlns:a16="http://schemas.microsoft.com/office/drawing/2014/main" id="{5FFCAAA5-BA38-4DE3-8C97-7315768C64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0957" y="3513471"/>
              <a:ext cx="8890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 name="Group 19">
              <a:extLst>
                <a:ext uri="{FF2B5EF4-FFF2-40B4-BE49-F238E27FC236}">
                  <a16:creationId xmlns:a16="http://schemas.microsoft.com/office/drawing/2014/main" id="{150D2054-3E97-40DE-BEFD-0816D8A07FDD}"/>
                </a:ext>
              </a:extLst>
            </p:cNvPr>
            <p:cNvGrpSpPr>
              <a:grpSpLocks/>
            </p:cNvGrpSpPr>
            <p:nvPr/>
          </p:nvGrpSpPr>
          <p:grpSpPr bwMode="auto">
            <a:xfrm>
              <a:off x="977002" y="3513471"/>
              <a:ext cx="51435" cy="89535"/>
              <a:chOff x="318" y="133"/>
              <a:chExt cx="81" cy="141"/>
            </a:xfrm>
          </p:grpSpPr>
          <p:sp>
            <p:nvSpPr>
              <p:cNvPr id="25" name="Freeform 51">
                <a:extLst>
                  <a:ext uri="{FF2B5EF4-FFF2-40B4-BE49-F238E27FC236}">
                    <a16:creationId xmlns:a16="http://schemas.microsoft.com/office/drawing/2014/main" id="{DEF38585-483E-42D8-BCDE-90DEE1864CB7}"/>
                  </a:ext>
                </a:extLst>
              </p:cNvPr>
              <p:cNvSpPr>
                <a:spLocks/>
              </p:cNvSpPr>
              <p:nvPr/>
            </p:nvSpPr>
            <p:spPr bwMode="auto">
              <a:xfrm>
                <a:off x="318" y="133"/>
                <a:ext cx="81" cy="141"/>
              </a:xfrm>
              <a:custGeom>
                <a:avLst/>
                <a:gdLst>
                  <a:gd name="T0" fmla="*/ 77 w 81"/>
                  <a:gd name="T1" fmla="*/ 125 h 141"/>
                  <a:gd name="T2" fmla="*/ 3 w 81"/>
                  <a:gd name="T3" fmla="*/ 125 h 141"/>
                  <a:gd name="T4" fmla="*/ 3 w 81"/>
                  <a:gd name="T5" fmla="*/ 125 h 141"/>
                  <a:gd name="T6" fmla="*/ 2 w 81"/>
                  <a:gd name="T7" fmla="*/ 126 h 141"/>
                  <a:gd name="T8" fmla="*/ 1 w 81"/>
                  <a:gd name="T9" fmla="*/ 126 h 141"/>
                  <a:gd name="T10" fmla="*/ 1 w 81"/>
                  <a:gd name="T11" fmla="*/ 127 h 141"/>
                  <a:gd name="T12" fmla="*/ 0 w 81"/>
                  <a:gd name="T13" fmla="*/ 128 h 141"/>
                  <a:gd name="T14" fmla="*/ 0 w 81"/>
                  <a:gd name="T15" fmla="*/ 130 h 141"/>
                  <a:gd name="T16" fmla="*/ 0 w 81"/>
                  <a:gd name="T17" fmla="*/ 135 h 141"/>
                  <a:gd name="T18" fmla="*/ 0 w 81"/>
                  <a:gd name="T19" fmla="*/ 137 h 141"/>
                  <a:gd name="T20" fmla="*/ 1 w 81"/>
                  <a:gd name="T21" fmla="*/ 138 h 141"/>
                  <a:gd name="T22" fmla="*/ 2 w 81"/>
                  <a:gd name="T23" fmla="*/ 139 h 141"/>
                  <a:gd name="T24" fmla="*/ 2 w 81"/>
                  <a:gd name="T25" fmla="*/ 139 h 141"/>
                  <a:gd name="T26" fmla="*/ 3 w 81"/>
                  <a:gd name="T27" fmla="*/ 140 h 141"/>
                  <a:gd name="T28" fmla="*/ 3 w 81"/>
                  <a:gd name="T29" fmla="*/ 140 h 141"/>
                  <a:gd name="T30" fmla="*/ 77 w 81"/>
                  <a:gd name="T31" fmla="*/ 140 h 141"/>
                  <a:gd name="T32" fmla="*/ 78 w 81"/>
                  <a:gd name="T33" fmla="*/ 140 h 141"/>
                  <a:gd name="T34" fmla="*/ 78 w 81"/>
                  <a:gd name="T35" fmla="*/ 139 h 141"/>
                  <a:gd name="T36" fmla="*/ 79 w 81"/>
                  <a:gd name="T37" fmla="*/ 139 h 141"/>
                  <a:gd name="T38" fmla="*/ 80 w 81"/>
                  <a:gd name="T39" fmla="*/ 138 h 141"/>
                  <a:gd name="T40" fmla="*/ 80 w 81"/>
                  <a:gd name="T41" fmla="*/ 137 h 141"/>
                  <a:gd name="T42" fmla="*/ 80 w 81"/>
                  <a:gd name="T43" fmla="*/ 135 h 141"/>
                  <a:gd name="T44" fmla="*/ 80 w 81"/>
                  <a:gd name="T45" fmla="*/ 130 h 141"/>
                  <a:gd name="T46" fmla="*/ 80 w 81"/>
                  <a:gd name="T47" fmla="*/ 128 h 141"/>
                  <a:gd name="T48" fmla="*/ 80 w 81"/>
                  <a:gd name="T49" fmla="*/ 127 h 141"/>
                  <a:gd name="T50" fmla="*/ 79 w 81"/>
                  <a:gd name="T51" fmla="*/ 126 h 141"/>
                  <a:gd name="T52" fmla="*/ 79 w 81"/>
                  <a:gd name="T53" fmla="*/ 126 h 141"/>
                  <a:gd name="T54" fmla="*/ 78 w 81"/>
                  <a:gd name="T55" fmla="*/ 125 h 141"/>
                  <a:gd name="T56" fmla="*/ 77 w 81"/>
                  <a:gd name="T57" fmla="*/ 125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141">
                    <a:moveTo>
                      <a:pt x="77" y="125"/>
                    </a:moveTo>
                    <a:lnTo>
                      <a:pt x="3" y="125"/>
                    </a:lnTo>
                    <a:lnTo>
                      <a:pt x="3" y="125"/>
                    </a:lnTo>
                    <a:lnTo>
                      <a:pt x="2" y="126"/>
                    </a:lnTo>
                    <a:lnTo>
                      <a:pt x="1" y="126"/>
                    </a:lnTo>
                    <a:lnTo>
                      <a:pt x="1" y="127"/>
                    </a:lnTo>
                    <a:lnTo>
                      <a:pt x="0" y="128"/>
                    </a:lnTo>
                    <a:lnTo>
                      <a:pt x="0" y="130"/>
                    </a:lnTo>
                    <a:lnTo>
                      <a:pt x="0" y="135"/>
                    </a:lnTo>
                    <a:lnTo>
                      <a:pt x="0" y="137"/>
                    </a:lnTo>
                    <a:lnTo>
                      <a:pt x="1" y="138"/>
                    </a:lnTo>
                    <a:lnTo>
                      <a:pt x="2" y="139"/>
                    </a:lnTo>
                    <a:lnTo>
                      <a:pt x="2" y="139"/>
                    </a:lnTo>
                    <a:lnTo>
                      <a:pt x="3" y="140"/>
                    </a:lnTo>
                    <a:lnTo>
                      <a:pt x="3" y="140"/>
                    </a:lnTo>
                    <a:lnTo>
                      <a:pt x="77" y="140"/>
                    </a:lnTo>
                    <a:lnTo>
                      <a:pt x="78" y="140"/>
                    </a:lnTo>
                    <a:lnTo>
                      <a:pt x="78" y="139"/>
                    </a:lnTo>
                    <a:lnTo>
                      <a:pt x="79" y="139"/>
                    </a:lnTo>
                    <a:lnTo>
                      <a:pt x="80" y="138"/>
                    </a:lnTo>
                    <a:lnTo>
                      <a:pt x="80" y="137"/>
                    </a:lnTo>
                    <a:lnTo>
                      <a:pt x="80" y="135"/>
                    </a:lnTo>
                    <a:lnTo>
                      <a:pt x="80" y="130"/>
                    </a:lnTo>
                    <a:lnTo>
                      <a:pt x="80" y="128"/>
                    </a:lnTo>
                    <a:lnTo>
                      <a:pt x="80" y="127"/>
                    </a:lnTo>
                    <a:lnTo>
                      <a:pt x="79" y="126"/>
                    </a:lnTo>
                    <a:lnTo>
                      <a:pt x="79" y="126"/>
                    </a:lnTo>
                    <a:lnTo>
                      <a:pt x="78" y="125"/>
                    </a:lnTo>
                    <a:lnTo>
                      <a:pt x="77" y="1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6" name="Freeform 52">
                <a:extLst>
                  <a:ext uri="{FF2B5EF4-FFF2-40B4-BE49-F238E27FC236}">
                    <a16:creationId xmlns:a16="http://schemas.microsoft.com/office/drawing/2014/main" id="{3FDB1DB9-7CAC-4E49-BFE7-550BFBACEFAD}"/>
                  </a:ext>
                </a:extLst>
              </p:cNvPr>
              <p:cNvSpPr>
                <a:spLocks/>
              </p:cNvSpPr>
              <p:nvPr/>
            </p:nvSpPr>
            <p:spPr bwMode="auto">
              <a:xfrm>
                <a:off x="318" y="133"/>
                <a:ext cx="81" cy="141"/>
              </a:xfrm>
              <a:custGeom>
                <a:avLst/>
                <a:gdLst>
                  <a:gd name="T0" fmla="*/ 51 w 81"/>
                  <a:gd name="T1" fmla="*/ 19 h 141"/>
                  <a:gd name="T2" fmla="*/ 33 w 81"/>
                  <a:gd name="T3" fmla="*/ 19 h 141"/>
                  <a:gd name="T4" fmla="*/ 33 w 81"/>
                  <a:gd name="T5" fmla="*/ 125 h 141"/>
                  <a:gd name="T6" fmla="*/ 51 w 81"/>
                  <a:gd name="T7" fmla="*/ 125 h 141"/>
                  <a:gd name="T8" fmla="*/ 51 w 81"/>
                  <a:gd name="T9" fmla="*/ 19 h 141"/>
                </a:gdLst>
                <a:ahLst/>
                <a:cxnLst>
                  <a:cxn ang="0">
                    <a:pos x="T0" y="T1"/>
                  </a:cxn>
                  <a:cxn ang="0">
                    <a:pos x="T2" y="T3"/>
                  </a:cxn>
                  <a:cxn ang="0">
                    <a:pos x="T4" y="T5"/>
                  </a:cxn>
                  <a:cxn ang="0">
                    <a:pos x="T6" y="T7"/>
                  </a:cxn>
                  <a:cxn ang="0">
                    <a:pos x="T8" y="T9"/>
                  </a:cxn>
                </a:cxnLst>
                <a:rect l="0" t="0" r="r" b="b"/>
                <a:pathLst>
                  <a:path w="81" h="141">
                    <a:moveTo>
                      <a:pt x="51" y="19"/>
                    </a:moveTo>
                    <a:lnTo>
                      <a:pt x="33" y="19"/>
                    </a:lnTo>
                    <a:lnTo>
                      <a:pt x="33" y="125"/>
                    </a:lnTo>
                    <a:lnTo>
                      <a:pt x="51" y="125"/>
                    </a:lnTo>
                    <a:lnTo>
                      <a:pt x="51"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7" name="Freeform 53">
                <a:extLst>
                  <a:ext uri="{FF2B5EF4-FFF2-40B4-BE49-F238E27FC236}">
                    <a16:creationId xmlns:a16="http://schemas.microsoft.com/office/drawing/2014/main" id="{256A95AC-60CA-4A97-97B2-D7B21463F4FB}"/>
                  </a:ext>
                </a:extLst>
              </p:cNvPr>
              <p:cNvSpPr>
                <a:spLocks/>
              </p:cNvSpPr>
              <p:nvPr/>
            </p:nvSpPr>
            <p:spPr bwMode="auto">
              <a:xfrm>
                <a:off x="318" y="133"/>
                <a:ext cx="81" cy="141"/>
              </a:xfrm>
              <a:custGeom>
                <a:avLst/>
                <a:gdLst>
                  <a:gd name="T0" fmla="*/ 44 w 81"/>
                  <a:gd name="T1" fmla="*/ 0 h 141"/>
                  <a:gd name="T2" fmla="*/ 41 w 81"/>
                  <a:gd name="T3" fmla="*/ 0 h 141"/>
                  <a:gd name="T4" fmla="*/ 39 w 81"/>
                  <a:gd name="T5" fmla="*/ 0 h 141"/>
                  <a:gd name="T6" fmla="*/ 38 w 81"/>
                  <a:gd name="T7" fmla="*/ 0 h 141"/>
                  <a:gd name="T8" fmla="*/ 36 w 81"/>
                  <a:gd name="T9" fmla="*/ 0 h 141"/>
                  <a:gd name="T10" fmla="*/ 35 w 81"/>
                  <a:gd name="T11" fmla="*/ 0 h 141"/>
                  <a:gd name="T12" fmla="*/ 35 w 81"/>
                  <a:gd name="T13" fmla="*/ 1 h 141"/>
                  <a:gd name="T14" fmla="*/ 2 w 81"/>
                  <a:gd name="T15" fmla="*/ 22 h 141"/>
                  <a:gd name="T16" fmla="*/ 1 w 81"/>
                  <a:gd name="T17" fmla="*/ 22 h 141"/>
                  <a:gd name="T18" fmla="*/ 1 w 81"/>
                  <a:gd name="T19" fmla="*/ 23 h 141"/>
                  <a:gd name="T20" fmla="*/ 0 w 81"/>
                  <a:gd name="T21" fmla="*/ 24 h 141"/>
                  <a:gd name="T22" fmla="*/ 0 w 81"/>
                  <a:gd name="T23" fmla="*/ 25 h 141"/>
                  <a:gd name="T24" fmla="*/ 0 w 81"/>
                  <a:gd name="T25" fmla="*/ 25 h 141"/>
                  <a:gd name="T26" fmla="*/ 0 w 81"/>
                  <a:gd name="T27" fmla="*/ 32 h 141"/>
                  <a:gd name="T28" fmla="*/ 0 w 81"/>
                  <a:gd name="T29" fmla="*/ 35 h 141"/>
                  <a:gd name="T30" fmla="*/ 0 w 81"/>
                  <a:gd name="T31" fmla="*/ 35 h 141"/>
                  <a:gd name="T32" fmla="*/ 1 w 81"/>
                  <a:gd name="T33" fmla="*/ 36 h 141"/>
                  <a:gd name="T34" fmla="*/ 2 w 81"/>
                  <a:gd name="T35" fmla="*/ 36 h 141"/>
                  <a:gd name="T36" fmla="*/ 4 w 81"/>
                  <a:gd name="T37" fmla="*/ 36 h 141"/>
                  <a:gd name="T38" fmla="*/ 5 w 81"/>
                  <a:gd name="T39" fmla="*/ 36 h 141"/>
                  <a:gd name="T40" fmla="*/ 6 w 81"/>
                  <a:gd name="T41" fmla="*/ 35 h 141"/>
                  <a:gd name="T42" fmla="*/ 33 w 81"/>
                  <a:gd name="T43" fmla="*/ 19 h 141"/>
                  <a:gd name="T44" fmla="*/ 51 w 81"/>
                  <a:gd name="T45" fmla="*/ 19 h 141"/>
                  <a:gd name="T46" fmla="*/ 51 w 81"/>
                  <a:gd name="T47" fmla="*/ 2 h 141"/>
                  <a:gd name="T48" fmla="*/ 51 w 81"/>
                  <a:gd name="T49" fmla="*/ 1 h 141"/>
                  <a:gd name="T50" fmla="*/ 50 w 81"/>
                  <a:gd name="T51" fmla="*/ 1 h 141"/>
                  <a:gd name="T52" fmla="*/ 49 w 81"/>
                  <a:gd name="T53" fmla="*/ 0 h 141"/>
                  <a:gd name="T54" fmla="*/ 48 w 81"/>
                  <a:gd name="T55" fmla="*/ 0 h 141"/>
                  <a:gd name="T56" fmla="*/ 46 w 81"/>
                  <a:gd name="T57" fmla="*/ 0 h 141"/>
                  <a:gd name="T58" fmla="*/ 44 w 81"/>
                  <a:gd name="T59"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 h="141">
                    <a:moveTo>
                      <a:pt x="44" y="0"/>
                    </a:moveTo>
                    <a:lnTo>
                      <a:pt x="41" y="0"/>
                    </a:lnTo>
                    <a:lnTo>
                      <a:pt x="39" y="0"/>
                    </a:lnTo>
                    <a:lnTo>
                      <a:pt x="38" y="0"/>
                    </a:lnTo>
                    <a:lnTo>
                      <a:pt x="36" y="0"/>
                    </a:lnTo>
                    <a:lnTo>
                      <a:pt x="35" y="0"/>
                    </a:lnTo>
                    <a:lnTo>
                      <a:pt x="35" y="1"/>
                    </a:lnTo>
                    <a:lnTo>
                      <a:pt x="2" y="22"/>
                    </a:lnTo>
                    <a:lnTo>
                      <a:pt x="1" y="22"/>
                    </a:lnTo>
                    <a:lnTo>
                      <a:pt x="1" y="23"/>
                    </a:lnTo>
                    <a:lnTo>
                      <a:pt x="0" y="24"/>
                    </a:lnTo>
                    <a:lnTo>
                      <a:pt x="0" y="25"/>
                    </a:lnTo>
                    <a:lnTo>
                      <a:pt x="0" y="25"/>
                    </a:lnTo>
                    <a:lnTo>
                      <a:pt x="0" y="32"/>
                    </a:lnTo>
                    <a:lnTo>
                      <a:pt x="0" y="35"/>
                    </a:lnTo>
                    <a:lnTo>
                      <a:pt x="0" y="35"/>
                    </a:lnTo>
                    <a:lnTo>
                      <a:pt x="1" y="36"/>
                    </a:lnTo>
                    <a:lnTo>
                      <a:pt x="2" y="36"/>
                    </a:lnTo>
                    <a:lnTo>
                      <a:pt x="4" y="36"/>
                    </a:lnTo>
                    <a:lnTo>
                      <a:pt x="5" y="36"/>
                    </a:lnTo>
                    <a:lnTo>
                      <a:pt x="6" y="35"/>
                    </a:lnTo>
                    <a:lnTo>
                      <a:pt x="33" y="19"/>
                    </a:lnTo>
                    <a:lnTo>
                      <a:pt x="51" y="19"/>
                    </a:lnTo>
                    <a:lnTo>
                      <a:pt x="51" y="2"/>
                    </a:lnTo>
                    <a:lnTo>
                      <a:pt x="51" y="1"/>
                    </a:lnTo>
                    <a:lnTo>
                      <a:pt x="50" y="1"/>
                    </a:lnTo>
                    <a:lnTo>
                      <a:pt x="49" y="0"/>
                    </a:lnTo>
                    <a:lnTo>
                      <a:pt x="48" y="0"/>
                    </a:lnTo>
                    <a:lnTo>
                      <a:pt x="46" y="0"/>
                    </a:lnTo>
                    <a:lnTo>
                      <a:pt x="4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21" name="Group 20">
              <a:extLst>
                <a:ext uri="{FF2B5EF4-FFF2-40B4-BE49-F238E27FC236}">
                  <a16:creationId xmlns:a16="http://schemas.microsoft.com/office/drawing/2014/main" id="{28E17C45-69AD-44D7-AE59-4BEEA4ACA6AB}"/>
                </a:ext>
              </a:extLst>
            </p:cNvPr>
            <p:cNvGrpSpPr>
              <a:grpSpLocks/>
            </p:cNvGrpSpPr>
            <p:nvPr/>
          </p:nvGrpSpPr>
          <p:grpSpPr bwMode="auto">
            <a:xfrm>
              <a:off x="1069077" y="3513471"/>
              <a:ext cx="33020" cy="90170"/>
              <a:chOff x="463" y="133"/>
              <a:chExt cx="52" cy="142"/>
            </a:xfrm>
          </p:grpSpPr>
          <p:sp>
            <p:nvSpPr>
              <p:cNvPr id="23" name="Freeform 55">
                <a:extLst>
                  <a:ext uri="{FF2B5EF4-FFF2-40B4-BE49-F238E27FC236}">
                    <a16:creationId xmlns:a16="http://schemas.microsoft.com/office/drawing/2014/main" id="{F7B44703-194A-458F-BD8E-6CB7FA955A0C}"/>
                  </a:ext>
                </a:extLst>
              </p:cNvPr>
              <p:cNvSpPr>
                <a:spLocks/>
              </p:cNvSpPr>
              <p:nvPr/>
            </p:nvSpPr>
            <p:spPr bwMode="auto">
              <a:xfrm>
                <a:off x="463" y="133"/>
                <a:ext cx="52" cy="142"/>
              </a:xfrm>
              <a:custGeom>
                <a:avLst/>
                <a:gdLst>
                  <a:gd name="T0" fmla="*/ 3 w 52"/>
                  <a:gd name="T1" fmla="*/ 120 h 142"/>
                  <a:gd name="T2" fmla="*/ 2 w 52"/>
                  <a:gd name="T3" fmla="*/ 120 h 142"/>
                  <a:gd name="T4" fmla="*/ 1 w 52"/>
                  <a:gd name="T5" fmla="*/ 120 h 142"/>
                  <a:gd name="T6" fmla="*/ 1 w 52"/>
                  <a:gd name="T7" fmla="*/ 120 h 142"/>
                  <a:gd name="T8" fmla="*/ 0 w 52"/>
                  <a:gd name="T9" fmla="*/ 121 h 142"/>
                  <a:gd name="T10" fmla="*/ 0 w 52"/>
                  <a:gd name="T11" fmla="*/ 122 h 142"/>
                  <a:gd name="T12" fmla="*/ 0 w 52"/>
                  <a:gd name="T13" fmla="*/ 123 h 142"/>
                  <a:gd name="T14" fmla="*/ 0 w 52"/>
                  <a:gd name="T15" fmla="*/ 132 h 142"/>
                  <a:gd name="T16" fmla="*/ 0 w 52"/>
                  <a:gd name="T17" fmla="*/ 133 h 142"/>
                  <a:gd name="T18" fmla="*/ 0 w 52"/>
                  <a:gd name="T19" fmla="*/ 134 h 142"/>
                  <a:gd name="T20" fmla="*/ 0 w 52"/>
                  <a:gd name="T21" fmla="*/ 135 h 142"/>
                  <a:gd name="T22" fmla="*/ 1 w 52"/>
                  <a:gd name="T23" fmla="*/ 135 h 142"/>
                  <a:gd name="T24" fmla="*/ 1 w 52"/>
                  <a:gd name="T25" fmla="*/ 136 h 142"/>
                  <a:gd name="T26" fmla="*/ 2 w 52"/>
                  <a:gd name="T27" fmla="*/ 137 h 142"/>
                  <a:gd name="T28" fmla="*/ 3 w 52"/>
                  <a:gd name="T29" fmla="*/ 137 h 142"/>
                  <a:gd name="T30" fmla="*/ 5 w 52"/>
                  <a:gd name="T31" fmla="*/ 138 h 142"/>
                  <a:gd name="T32" fmla="*/ 6 w 52"/>
                  <a:gd name="T33" fmla="*/ 139 h 142"/>
                  <a:gd name="T34" fmla="*/ 10 w 52"/>
                  <a:gd name="T35" fmla="*/ 140 h 142"/>
                  <a:gd name="T36" fmla="*/ 12 w 52"/>
                  <a:gd name="T37" fmla="*/ 141 h 142"/>
                  <a:gd name="T38" fmla="*/ 16 w 52"/>
                  <a:gd name="T39" fmla="*/ 141 h 142"/>
                  <a:gd name="T40" fmla="*/ 18 w 52"/>
                  <a:gd name="T41" fmla="*/ 141 h 142"/>
                  <a:gd name="T42" fmla="*/ 25 w 52"/>
                  <a:gd name="T43" fmla="*/ 141 h 142"/>
                  <a:gd name="T44" fmla="*/ 30 w 52"/>
                  <a:gd name="T45" fmla="*/ 140 h 142"/>
                  <a:gd name="T46" fmla="*/ 38 w 52"/>
                  <a:gd name="T47" fmla="*/ 137 h 142"/>
                  <a:gd name="T48" fmla="*/ 42 w 52"/>
                  <a:gd name="T49" fmla="*/ 134 h 142"/>
                  <a:gd name="T50" fmla="*/ 46 w 52"/>
                  <a:gd name="T51" fmla="*/ 128 h 142"/>
                  <a:gd name="T52" fmla="*/ 48 w 52"/>
                  <a:gd name="T53" fmla="*/ 125 h 142"/>
                  <a:gd name="T54" fmla="*/ 16 w 52"/>
                  <a:gd name="T55" fmla="*/ 125 h 142"/>
                  <a:gd name="T56" fmla="*/ 14 w 52"/>
                  <a:gd name="T57" fmla="*/ 125 h 142"/>
                  <a:gd name="T58" fmla="*/ 11 w 52"/>
                  <a:gd name="T59" fmla="*/ 124 h 142"/>
                  <a:gd name="T60" fmla="*/ 9 w 52"/>
                  <a:gd name="T61" fmla="*/ 123 h 142"/>
                  <a:gd name="T62" fmla="*/ 7 w 52"/>
                  <a:gd name="T63" fmla="*/ 122 h 142"/>
                  <a:gd name="T64" fmla="*/ 6 w 52"/>
                  <a:gd name="T65" fmla="*/ 121 h 142"/>
                  <a:gd name="T66" fmla="*/ 4 w 52"/>
                  <a:gd name="T67" fmla="*/ 120 h 142"/>
                  <a:gd name="T68" fmla="*/ 3 w 52"/>
                  <a:gd name="T69" fmla="*/ 1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 h="142">
                    <a:moveTo>
                      <a:pt x="3" y="120"/>
                    </a:moveTo>
                    <a:lnTo>
                      <a:pt x="2" y="120"/>
                    </a:lnTo>
                    <a:lnTo>
                      <a:pt x="1" y="120"/>
                    </a:lnTo>
                    <a:lnTo>
                      <a:pt x="1" y="120"/>
                    </a:lnTo>
                    <a:lnTo>
                      <a:pt x="0" y="121"/>
                    </a:lnTo>
                    <a:lnTo>
                      <a:pt x="0" y="122"/>
                    </a:lnTo>
                    <a:lnTo>
                      <a:pt x="0" y="123"/>
                    </a:lnTo>
                    <a:lnTo>
                      <a:pt x="0" y="132"/>
                    </a:lnTo>
                    <a:lnTo>
                      <a:pt x="0" y="133"/>
                    </a:lnTo>
                    <a:lnTo>
                      <a:pt x="0" y="134"/>
                    </a:lnTo>
                    <a:lnTo>
                      <a:pt x="0" y="135"/>
                    </a:lnTo>
                    <a:lnTo>
                      <a:pt x="1" y="135"/>
                    </a:lnTo>
                    <a:lnTo>
                      <a:pt x="1" y="136"/>
                    </a:lnTo>
                    <a:lnTo>
                      <a:pt x="2" y="137"/>
                    </a:lnTo>
                    <a:lnTo>
                      <a:pt x="3" y="137"/>
                    </a:lnTo>
                    <a:lnTo>
                      <a:pt x="5" y="138"/>
                    </a:lnTo>
                    <a:lnTo>
                      <a:pt x="6" y="139"/>
                    </a:lnTo>
                    <a:lnTo>
                      <a:pt x="10" y="140"/>
                    </a:lnTo>
                    <a:lnTo>
                      <a:pt x="12" y="141"/>
                    </a:lnTo>
                    <a:lnTo>
                      <a:pt x="16" y="141"/>
                    </a:lnTo>
                    <a:lnTo>
                      <a:pt x="18" y="141"/>
                    </a:lnTo>
                    <a:lnTo>
                      <a:pt x="25" y="141"/>
                    </a:lnTo>
                    <a:lnTo>
                      <a:pt x="30" y="140"/>
                    </a:lnTo>
                    <a:lnTo>
                      <a:pt x="38" y="137"/>
                    </a:lnTo>
                    <a:lnTo>
                      <a:pt x="42" y="134"/>
                    </a:lnTo>
                    <a:lnTo>
                      <a:pt x="46" y="128"/>
                    </a:lnTo>
                    <a:lnTo>
                      <a:pt x="48" y="125"/>
                    </a:lnTo>
                    <a:lnTo>
                      <a:pt x="16" y="125"/>
                    </a:lnTo>
                    <a:lnTo>
                      <a:pt x="14" y="125"/>
                    </a:lnTo>
                    <a:lnTo>
                      <a:pt x="11" y="124"/>
                    </a:lnTo>
                    <a:lnTo>
                      <a:pt x="9" y="123"/>
                    </a:lnTo>
                    <a:lnTo>
                      <a:pt x="7" y="122"/>
                    </a:lnTo>
                    <a:lnTo>
                      <a:pt x="6" y="121"/>
                    </a:lnTo>
                    <a:lnTo>
                      <a:pt x="4" y="120"/>
                    </a:lnTo>
                    <a:lnTo>
                      <a:pt x="3" y="1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4" name="Freeform 56">
                <a:extLst>
                  <a:ext uri="{FF2B5EF4-FFF2-40B4-BE49-F238E27FC236}">
                    <a16:creationId xmlns:a16="http://schemas.microsoft.com/office/drawing/2014/main" id="{A7CA6735-B942-4A69-95BF-3FD82C5F0FA0}"/>
                  </a:ext>
                </a:extLst>
              </p:cNvPr>
              <p:cNvSpPr>
                <a:spLocks/>
              </p:cNvSpPr>
              <p:nvPr/>
            </p:nvSpPr>
            <p:spPr bwMode="auto">
              <a:xfrm>
                <a:off x="463" y="133"/>
                <a:ext cx="52" cy="142"/>
              </a:xfrm>
              <a:custGeom>
                <a:avLst/>
                <a:gdLst>
                  <a:gd name="T0" fmla="*/ 43 w 52"/>
                  <a:gd name="T1" fmla="*/ 0 h 142"/>
                  <a:gd name="T2" fmla="*/ 40 w 52"/>
                  <a:gd name="T3" fmla="*/ 0 h 142"/>
                  <a:gd name="T4" fmla="*/ 38 w 52"/>
                  <a:gd name="T5" fmla="*/ 0 h 142"/>
                  <a:gd name="T6" fmla="*/ 36 w 52"/>
                  <a:gd name="T7" fmla="*/ 0 h 142"/>
                  <a:gd name="T8" fmla="*/ 35 w 52"/>
                  <a:gd name="T9" fmla="*/ 0 h 142"/>
                  <a:gd name="T10" fmla="*/ 33 w 52"/>
                  <a:gd name="T11" fmla="*/ 1 h 142"/>
                  <a:gd name="T12" fmla="*/ 33 w 52"/>
                  <a:gd name="T13" fmla="*/ 1 h 142"/>
                  <a:gd name="T14" fmla="*/ 32 w 52"/>
                  <a:gd name="T15" fmla="*/ 2 h 142"/>
                  <a:gd name="T16" fmla="*/ 32 w 52"/>
                  <a:gd name="T17" fmla="*/ 2 h 142"/>
                  <a:gd name="T18" fmla="*/ 32 w 52"/>
                  <a:gd name="T19" fmla="*/ 110 h 142"/>
                  <a:gd name="T20" fmla="*/ 32 w 52"/>
                  <a:gd name="T21" fmla="*/ 111 h 142"/>
                  <a:gd name="T22" fmla="*/ 31 w 52"/>
                  <a:gd name="T23" fmla="*/ 117 h 142"/>
                  <a:gd name="T24" fmla="*/ 30 w 52"/>
                  <a:gd name="T25" fmla="*/ 119 h 142"/>
                  <a:gd name="T26" fmla="*/ 28 w 52"/>
                  <a:gd name="T27" fmla="*/ 122 h 142"/>
                  <a:gd name="T28" fmla="*/ 26 w 52"/>
                  <a:gd name="T29" fmla="*/ 123 h 142"/>
                  <a:gd name="T30" fmla="*/ 23 w 52"/>
                  <a:gd name="T31" fmla="*/ 125 h 142"/>
                  <a:gd name="T32" fmla="*/ 21 w 52"/>
                  <a:gd name="T33" fmla="*/ 125 h 142"/>
                  <a:gd name="T34" fmla="*/ 48 w 52"/>
                  <a:gd name="T35" fmla="*/ 125 h 142"/>
                  <a:gd name="T36" fmla="*/ 48 w 52"/>
                  <a:gd name="T37" fmla="*/ 124 h 142"/>
                  <a:gd name="T38" fmla="*/ 50 w 52"/>
                  <a:gd name="T39" fmla="*/ 115 h 142"/>
                  <a:gd name="T40" fmla="*/ 51 w 52"/>
                  <a:gd name="T41" fmla="*/ 111 h 142"/>
                  <a:gd name="T42" fmla="*/ 50 w 52"/>
                  <a:gd name="T43" fmla="*/ 2 h 142"/>
                  <a:gd name="T44" fmla="*/ 50 w 52"/>
                  <a:gd name="T45" fmla="*/ 1 h 142"/>
                  <a:gd name="T46" fmla="*/ 49 w 52"/>
                  <a:gd name="T47" fmla="*/ 1 h 142"/>
                  <a:gd name="T48" fmla="*/ 48 w 52"/>
                  <a:gd name="T49" fmla="*/ 0 h 142"/>
                  <a:gd name="T50" fmla="*/ 47 w 52"/>
                  <a:gd name="T51" fmla="*/ 0 h 142"/>
                  <a:gd name="T52" fmla="*/ 45 w 52"/>
                  <a:gd name="T53" fmla="*/ 0 h 142"/>
                  <a:gd name="T54" fmla="*/ 43 w 52"/>
                  <a:gd name="T55"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2" h="142">
                    <a:moveTo>
                      <a:pt x="43" y="0"/>
                    </a:moveTo>
                    <a:lnTo>
                      <a:pt x="40" y="0"/>
                    </a:lnTo>
                    <a:lnTo>
                      <a:pt x="38" y="0"/>
                    </a:lnTo>
                    <a:lnTo>
                      <a:pt x="36" y="0"/>
                    </a:lnTo>
                    <a:lnTo>
                      <a:pt x="35" y="0"/>
                    </a:lnTo>
                    <a:lnTo>
                      <a:pt x="33" y="1"/>
                    </a:lnTo>
                    <a:lnTo>
                      <a:pt x="33" y="1"/>
                    </a:lnTo>
                    <a:lnTo>
                      <a:pt x="32" y="2"/>
                    </a:lnTo>
                    <a:lnTo>
                      <a:pt x="32" y="2"/>
                    </a:lnTo>
                    <a:lnTo>
                      <a:pt x="32" y="110"/>
                    </a:lnTo>
                    <a:lnTo>
                      <a:pt x="32" y="111"/>
                    </a:lnTo>
                    <a:lnTo>
                      <a:pt x="31" y="117"/>
                    </a:lnTo>
                    <a:lnTo>
                      <a:pt x="30" y="119"/>
                    </a:lnTo>
                    <a:lnTo>
                      <a:pt x="28" y="122"/>
                    </a:lnTo>
                    <a:lnTo>
                      <a:pt x="26" y="123"/>
                    </a:lnTo>
                    <a:lnTo>
                      <a:pt x="23" y="125"/>
                    </a:lnTo>
                    <a:lnTo>
                      <a:pt x="21" y="125"/>
                    </a:lnTo>
                    <a:lnTo>
                      <a:pt x="48" y="125"/>
                    </a:lnTo>
                    <a:lnTo>
                      <a:pt x="48" y="124"/>
                    </a:lnTo>
                    <a:lnTo>
                      <a:pt x="50" y="115"/>
                    </a:lnTo>
                    <a:lnTo>
                      <a:pt x="51" y="111"/>
                    </a:lnTo>
                    <a:lnTo>
                      <a:pt x="50" y="2"/>
                    </a:lnTo>
                    <a:lnTo>
                      <a:pt x="50" y="1"/>
                    </a:lnTo>
                    <a:lnTo>
                      <a:pt x="49" y="1"/>
                    </a:lnTo>
                    <a:lnTo>
                      <a:pt x="48" y="0"/>
                    </a:lnTo>
                    <a:lnTo>
                      <a:pt x="47" y="0"/>
                    </a:lnTo>
                    <a:lnTo>
                      <a:pt x="45" y="0"/>
                    </a:lnTo>
                    <a:lnTo>
                      <a:pt x="4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pic>
          <p:nvPicPr>
            <p:cNvPr id="22" name="Picture 21">
              <a:extLst>
                <a:ext uri="{FF2B5EF4-FFF2-40B4-BE49-F238E27FC236}">
                  <a16:creationId xmlns:a16="http://schemas.microsoft.com/office/drawing/2014/main" id="{21582E73-7998-44B8-81BD-0540878605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45937" y="3911616"/>
              <a:ext cx="1651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9" name="Picture 28">
            <a:extLst>
              <a:ext uri="{FF2B5EF4-FFF2-40B4-BE49-F238E27FC236}">
                <a16:creationId xmlns:a16="http://schemas.microsoft.com/office/drawing/2014/main" id="{64BC3D7D-8322-4916-B1CB-4949565282D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55328" y="3675391"/>
            <a:ext cx="1836658" cy="1728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a:extLst>
              <a:ext uri="{FF2B5EF4-FFF2-40B4-BE49-F238E27FC236}">
                <a16:creationId xmlns:a16="http://schemas.microsoft.com/office/drawing/2014/main" id="{B06812A8-5A0A-4BCD-BB70-E494716C8A3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93572" y="3801775"/>
            <a:ext cx="256736" cy="130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 name="Group 30">
            <a:extLst>
              <a:ext uri="{FF2B5EF4-FFF2-40B4-BE49-F238E27FC236}">
                <a16:creationId xmlns:a16="http://schemas.microsoft.com/office/drawing/2014/main" id="{178FF9B5-3A33-471D-B426-A424E300E928}"/>
              </a:ext>
            </a:extLst>
          </p:cNvPr>
          <p:cNvGrpSpPr>
            <a:grpSpLocks/>
          </p:cNvGrpSpPr>
          <p:nvPr/>
        </p:nvGrpSpPr>
        <p:grpSpPr bwMode="auto">
          <a:xfrm>
            <a:off x="1709555" y="3802704"/>
            <a:ext cx="51347" cy="131960"/>
            <a:chOff x="2368" y="139"/>
            <a:chExt cx="52" cy="142"/>
          </a:xfrm>
        </p:grpSpPr>
        <p:sp>
          <p:nvSpPr>
            <p:cNvPr id="46" name="Freeform 60">
              <a:extLst>
                <a:ext uri="{FF2B5EF4-FFF2-40B4-BE49-F238E27FC236}">
                  <a16:creationId xmlns:a16="http://schemas.microsoft.com/office/drawing/2014/main" id="{50834D72-19B4-4F94-953B-0AFB4E0622FC}"/>
                </a:ext>
              </a:extLst>
            </p:cNvPr>
            <p:cNvSpPr>
              <a:spLocks/>
            </p:cNvSpPr>
            <p:nvPr/>
          </p:nvSpPr>
          <p:spPr bwMode="auto">
            <a:xfrm>
              <a:off x="2368" y="139"/>
              <a:ext cx="52" cy="142"/>
            </a:xfrm>
            <a:custGeom>
              <a:avLst/>
              <a:gdLst>
                <a:gd name="T0" fmla="*/ 3 w 52"/>
                <a:gd name="T1" fmla="*/ 120 h 142"/>
                <a:gd name="T2" fmla="*/ 2 w 52"/>
                <a:gd name="T3" fmla="*/ 120 h 142"/>
                <a:gd name="T4" fmla="*/ 1 w 52"/>
                <a:gd name="T5" fmla="*/ 120 h 142"/>
                <a:gd name="T6" fmla="*/ 1 w 52"/>
                <a:gd name="T7" fmla="*/ 120 h 142"/>
                <a:gd name="T8" fmla="*/ 0 w 52"/>
                <a:gd name="T9" fmla="*/ 121 h 142"/>
                <a:gd name="T10" fmla="*/ 0 w 52"/>
                <a:gd name="T11" fmla="*/ 122 h 142"/>
                <a:gd name="T12" fmla="*/ 0 w 52"/>
                <a:gd name="T13" fmla="*/ 123 h 142"/>
                <a:gd name="T14" fmla="*/ 0 w 52"/>
                <a:gd name="T15" fmla="*/ 132 h 142"/>
                <a:gd name="T16" fmla="*/ 0 w 52"/>
                <a:gd name="T17" fmla="*/ 133 h 142"/>
                <a:gd name="T18" fmla="*/ 0 w 52"/>
                <a:gd name="T19" fmla="*/ 134 h 142"/>
                <a:gd name="T20" fmla="*/ 0 w 52"/>
                <a:gd name="T21" fmla="*/ 135 h 142"/>
                <a:gd name="T22" fmla="*/ 1 w 52"/>
                <a:gd name="T23" fmla="*/ 135 h 142"/>
                <a:gd name="T24" fmla="*/ 1 w 52"/>
                <a:gd name="T25" fmla="*/ 136 h 142"/>
                <a:gd name="T26" fmla="*/ 2 w 52"/>
                <a:gd name="T27" fmla="*/ 137 h 142"/>
                <a:gd name="T28" fmla="*/ 3 w 52"/>
                <a:gd name="T29" fmla="*/ 137 h 142"/>
                <a:gd name="T30" fmla="*/ 5 w 52"/>
                <a:gd name="T31" fmla="*/ 138 h 142"/>
                <a:gd name="T32" fmla="*/ 6 w 52"/>
                <a:gd name="T33" fmla="*/ 139 h 142"/>
                <a:gd name="T34" fmla="*/ 10 w 52"/>
                <a:gd name="T35" fmla="*/ 140 h 142"/>
                <a:gd name="T36" fmla="*/ 12 w 52"/>
                <a:gd name="T37" fmla="*/ 140 h 142"/>
                <a:gd name="T38" fmla="*/ 16 w 52"/>
                <a:gd name="T39" fmla="*/ 141 h 142"/>
                <a:gd name="T40" fmla="*/ 18 w 52"/>
                <a:gd name="T41" fmla="*/ 141 h 142"/>
                <a:gd name="T42" fmla="*/ 25 w 52"/>
                <a:gd name="T43" fmla="*/ 141 h 142"/>
                <a:gd name="T44" fmla="*/ 30 w 52"/>
                <a:gd name="T45" fmla="*/ 140 h 142"/>
                <a:gd name="T46" fmla="*/ 38 w 52"/>
                <a:gd name="T47" fmla="*/ 137 h 142"/>
                <a:gd name="T48" fmla="*/ 42 w 52"/>
                <a:gd name="T49" fmla="*/ 134 h 142"/>
                <a:gd name="T50" fmla="*/ 46 w 52"/>
                <a:gd name="T51" fmla="*/ 128 h 142"/>
                <a:gd name="T52" fmla="*/ 48 w 52"/>
                <a:gd name="T53" fmla="*/ 125 h 142"/>
                <a:gd name="T54" fmla="*/ 16 w 52"/>
                <a:gd name="T55" fmla="*/ 125 h 142"/>
                <a:gd name="T56" fmla="*/ 14 w 52"/>
                <a:gd name="T57" fmla="*/ 125 h 142"/>
                <a:gd name="T58" fmla="*/ 11 w 52"/>
                <a:gd name="T59" fmla="*/ 124 h 142"/>
                <a:gd name="T60" fmla="*/ 9 w 52"/>
                <a:gd name="T61" fmla="*/ 123 h 142"/>
                <a:gd name="T62" fmla="*/ 6 w 52"/>
                <a:gd name="T63" fmla="*/ 121 h 142"/>
                <a:gd name="T64" fmla="*/ 4 w 52"/>
                <a:gd name="T65" fmla="*/ 120 h 142"/>
                <a:gd name="T66" fmla="*/ 3 w 52"/>
                <a:gd name="T67" fmla="*/ 1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142">
                  <a:moveTo>
                    <a:pt x="3" y="120"/>
                  </a:moveTo>
                  <a:lnTo>
                    <a:pt x="2" y="120"/>
                  </a:lnTo>
                  <a:lnTo>
                    <a:pt x="1" y="120"/>
                  </a:lnTo>
                  <a:lnTo>
                    <a:pt x="1" y="120"/>
                  </a:lnTo>
                  <a:lnTo>
                    <a:pt x="0" y="121"/>
                  </a:lnTo>
                  <a:lnTo>
                    <a:pt x="0" y="122"/>
                  </a:lnTo>
                  <a:lnTo>
                    <a:pt x="0" y="123"/>
                  </a:lnTo>
                  <a:lnTo>
                    <a:pt x="0" y="132"/>
                  </a:lnTo>
                  <a:lnTo>
                    <a:pt x="0" y="133"/>
                  </a:lnTo>
                  <a:lnTo>
                    <a:pt x="0" y="134"/>
                  </a:lnTo>
                  <a:lnTo>
                    <a:pt x="0" y="135"/>
                  </a:lnTo>
                  <a:lnTo>
                    <a:pt x="1" y="135"/>
                  </a:lnTo>
                  <a:lnTo>
                    <a:pt x="1" y="136"/>
                  </a:lnTo>
                  <a:lnTo>
                    <a:pt x="2" y="137"/>
                  </a:lnTo>
                  <a:lnTo>
                    <a:pt x="3" y="137"/>
                  </a:lnTo>
                  <a:lnTo>
                    <a:pt x="5" y="138"/>
                  </a:lnTo>
                  <a:lnTo>
                    <a:pt x="6" y="139"/>
                  </a:lnTo>
                  <a:lnTo>
                    <a:pt x="10" y="140"/>
                  </a:lnTo>
                  <a:lnTo>
                    <a:pt x="12" y="140"/>
                  </a:lnTo>
                  <a:lnTo>
                    <a:pt x="16" y="141"/>
                  </a:lnTo>
                  <a:lnTo>
                    <a:pt x="18" y="141"/>
                  </a:lnTo>
                  <a:lnTo>
                    <a:pt x="25" y="141"/>
                  </a:lnTo>
                  <a:lnTo>
                    <a:pt x="30" y="140"/>
                  </a:lnTo>
                  <a:lnTo>
                    <a:pt x="38" y="137"/>
                  </a:lnTo>
                  <a:lnTo>
                    <a:pt x="42" y="134"/>
                  </a:lnTo>
                  <a:lnTo>
                    <a:pt x="46" y="128"/>
                  </a:lnTo>
                  <a:lnTo>
                    <a:pt x="48" y="125"/>
                  </a:lnTo>
                  <a:lnTo>
                    <a:pt x="16" y="125"/>
                  </a:lnTo>
                  <a:lnTo>
                    <a:pt x="14" y="125"/>
                  </a:lnTo>
                  <a:lnTo>
                    <a:pt x="11" y="124"/>
                  </a:lnTo>
                  <a:lnTo>
                    <a:pt x="9" y="123"/>
                  </a:lnTo>
                  <a:lnTo>
                    <a:pt x="6" y="121"/>
                  </a:lnTo>
                  <a:lnTo>
                    <a:pt x="4" y="120"/>
                  </a:lnTo>
                  <a:lnTo>
                    <a:pt x="3" y="1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7" name="Freeform 61">
              <a:extLst>
                <a:ext uri="{FF2B5EF4-FFF2-40B4-BE49-F238E27FC236}">
                  <a16:creationId xmlns:a16="http://schemas.microsoft.com/office/drawing/2014/main" id="{3395E650-C7B2-4FE1-8645-4BCB8A8DE1AE}"/>
                </a:ext>
              </a:extLst>
            </p:cNvPr>
            <p:cNvSpPr>
              <a:spLocks/>
            </p:cNvSpPr>
            <p:nvPr/>
          </p:nvSpPr>
          <p:spPr bwMode="auto">
            <a:xfrm>
              <a:off x="2368" y="139"/>
              <a:ext cx="52" cy="142"/>
            </a:xfrm>
            <a:custGeom>
              <a:avLst/>
              <a:gdLst>
                <a:gd name="T0" fmla="*/ 43 w 52"/>
                <a:gd name="T1" fmla="*/ 0 h 142"/>
                <a:gd name="T2" fmla="*/ 40 w 52"/>
                <a:gd name="T3" fmla="*/ 0 h 142"/>
                <a:gd name="T4" fmla="*/ 38 w 52"/>
                <a:gd name="T5" fmla="*/ 0 h 142"/>
                <a:gd name="T6" fmla="*/ 36 w 52"/>
                <a:gd name="T7" fmla="*/ 0 h 142"/>
                <a:gd name="T8" fmla="*/ 35 w 52"/>
                <a:gd name="T9" fmla="*/ 0 h 142"/>
                <a:gd name="T10" fmla="*/ 33 w 52"/>
                <a:gd name="T11" fmla="*/ 1 h 142"/>
                <a:gd name="T12" fmla="*/ 33 w 52"/>
                <a:gd name="T13" fmla="*/ 1 h 142"/>
                <a:gd name="T14" fmla="*/ 32 w 52"/>
                <a:gd name="T15" fmla="*/ 2 h 142"/>
                <a:gd name="T16" fmla="*/ 32 w 52"/>
                <a:gd name="T17" fmla="*/ 2 h 142"/>
                <a:gd name="T18" fmla="*/ 32 w 52"/>
                <a:gd name="T19" fmla="*/ 110 h 142"/>
                <a:gd name="T20" fmla="*/ 32 w 52"/>
                <a:gd name="T21" fmla="*/ 111 h 142"/>
                <a:gd name="T22" fmla="*/ 31 w 52"/>
                <a:gd name="T23" fmla="*/ 117 h 142"/>
                <a:gd name="T24" fmla="*/ 30 w 52"/>
                <a:gd name="T25" fmla="*/ 119 h 142"/>
                <a:gd name="T26" fmla="*/ 28 w 52"/>
                <a:gd name="T27" fmla="*/ 122 h 142"/>
                <a:gd name="T28" fmla="*/ 26 w 52"/>
                <a:gd name="T29" fmla="*/ 123 h 142"/>
                <a:gd name="T30" fmla="*/ 23 w 52"/>
                <a:gd name="T31" fmla="*/ 125 h 142"/>
                <a:gd name="T32" fmla="*/ 21 w 52"/>
                <a:gd name="T33" fmla="*/ 125 h 142"/>
                <a:gd name="T34" fmla="*/ 48 w 52"/>
                <a:gd name="T35" fmla="*/ 125 h 142"/>
                <a:gd name="T36" fmla="*/ 48 w 52"/>
                <a:gd name="T37" fmla="*/ 124 h 142"/>
                <a:gd name="T38" fmla="*/ 50 w 52"/>
                <a:gd name="T39" fmla="*/ 115 h 142"/>
                <a:gd name="T40" fmla="*/ 51 w 52"/>
                <a:gd name="T41" fmla="*/ 111 h 142"/>
                <a:gd name="T42" fmla="*/ 50 w 52"/>
                <a:gd name="T43" fmla="*/ 2 h 142"/>
                <a:gd name="T44" fmla="*/ 50 w 52"/>
                <a:gd name="T45" fmla="*/ 1 h 142"/>
                <a:gd name="T46" fmla="*/ 49 w 52"/>
                <a:gd name="T47" fmla="*/ 1 h 142"/>
                <a:gd name="T48" fmla="*/ 48 w 52"/>
                <a:gd name="T49" fmla="*/ 0 h 142"/>
                <a:gd name="T50" fmla="*/ 47 w 52"/>
                <a:gd name="T51" fmla="*/ 0 h 142"/>
                <a:gd name="T52" fmla="*/ 45 w 52"/>
                <a:gd name="T53" fmla="*/ 0 h 142"/>
                <a:gd name="T54" fmla="*/ 43 w 52"/>
                <a:gd name="T55"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2" h="142">
                  <a:moveTo>
                    <a:pt x="43" y="0"/>
                  </a:moveTo>
                  <a:lnTo>
                    <a:pt x="40" y="0"/>
                  </a:lnTo>
                  <a:lnTo>
                    <a:pt x="38" y="0"/>
                  </a:lnTo>
                  <a:lnTo>
                    <a:pt x="36" y="0"/>
                  </a:lnTo>
                  <a:lnTo>
                    <a:pt x="35" y="0"/>
                  </a:lnTo>
                  <a:lnTo>
                    <a:pt x="33" y="1"/>
                  </a:lnTo>
                  <a:lnTo>
                    <a:pt x="33" y="1"/>
                  </a:lnTo>
                  <a:lnTo>
                    <a:pt x="32" y="2"/>
                  </a:lnTo>
                  <a:lnTo>
                    <a:pt x="32" y="2"/>
                  </a:lnTo>
                  <a:lnTo>
                    <a:pt x="32" y="110"/>
                  </a:lnTo>
                  <a:lnTo>
                    <a:pt x="32" y="111"/>
                  </a:lnTo>
                  <a:lnTo>
                    <a:pt x="31" y="117"/>
                  </a:lnTo>
                  <a:lnTo>
                    <a:pt x="30" y="119"/>
                  </a:lnTo>
                  <a:lnTo>
                    <a:pt x="28" y="122"/>
                  </a:lnTo>
                  <a:lnTo>
                    <a:pt x="26" y="123"/>
                  </a:lnTo>
                  <a:lnTo>
                    <a:pt x="23" y="125"/>
                  </a:lnTo>
                  <a:lnTo>
                    <a:pt x="21" y="125"/>
                  </a:lnTo>
                  <a:lnTo>
                    <a:pt x="48" y="125"/>
                  </a:lnTo>
                  <a:lnTo>
                    <a:pt x="48" y="124"/>
                  </a:lnTo>
                  <a:lnTo>
                    <a:pt x="50" y="115"/>
                  </a:lnTo>
                  <a:lnTo>
                    <a:pt x="51" y="111"/>
                  </a:lnTo>
                  <a:lnTo>
                    <a:pt x="50" y="2"/>
                  </a:lnTo>
                  <a:lnTo>
                    <a:pt x="50" y="1"/>
                  </a:lnTo>
                  <a:lnTo>
                    <a:pt x="49" y="1"/>
                  </a:lnTo>
                  <a:lnTo>
                    <a:pt x="48" y="0"/>
                  </a:lnTo>
                  <a:lnTo>
                    <a:pt x="47" y="0"/>
                  </a:lnTo>
                  <a:lnTo>
                    <a:pt x="45" y="0"/>
                  </a:lnTo>
                  <a:lnTo>
                    <a:pt x="4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pic>
        <p:nvPicPr>
          <p:cNvPr id="32" name="Picture 31">
            <a:extLst>
              <a:ext uri="{FF2B5EF4-FFF2-40B4-BE49-F238E27FC236}">
                <a16:creationId xmlns:a16="http://schemas.microsoft.com/office/drawing/2014/main" id="{1DC466B9-756A-410D-8631-E1B45F1EE14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60821" y="4379795"/>
            <a:ext cx="256736" cy="24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2" name="Straight Connector 51">
            <a:extLst>
              <a:ext uri="{FF2B5EF4-FFF2-40B4-BE49-F238E27FC236}">
                <a16:creationId xmlns:a16="http://schemas.microsoft.com/office/drawing/2014/main" id="{9B0BB6FC-2772-4B1E-8E67-ABE9FD7D7067}"/>
              </a:ext>
            </a:extLst>
          </p:cNvPr>
          <p:cNvCxnSpPr>
            <a:cxnSpLocks/>
          </p:cNvCxnSpPr>
          <p:nvPr/>
        </p:nvCxnSpPr>
        <p:spPr>
          <a:xfrm flipV="1">
            <a:off x="4595387" y="3863957"/>
            <a:ext cx="1890728" cy="48506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B113D5B2-A6F1-4677-9AB1-30CF97F2BF43}"/>
              </a:ext>
            </a:extLst>
          </p:cNvPr>
          <p:cNvCxnSpPr>
            <a:cxnSpLocks/>
          </p:cNvCxnSpPr>
          <p:nvPr/>
        </p:nvCxnSpPr>
        <p:spPr>
          <a:xfrm>
            <a:off x="4639377" y="4880012"/>
            <a:ext cx="1885330" cy="774238"/>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3BA3580D-1916-417D-A2C7-7E100C017793}"/>
              </a:ext>
            </a:extLst>
          </p:cNvPr>
          <p:cNvCxnSpPr>
            <a:cxnSpLocks/>
          </p:cNvCxnSpPr>
          <p:nvPr/>
        </p:nvCxnSpPr>
        <p:spPr>
          <a:xfrm flipV="1">
            <a:off x="2262148" y="3952747"/>
            <a:ext cx="1808396" cy="435919"/>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2ED5224-683B-4C5D-867D-9699602F12B6}"/>
              </a:ext>
            </a:extLst>
          </p:cNvPr>
          <p:cNvCxnSpPr>
            <a:cxnSpLocks/>
          </p:cNvCxnSpPr>
          <p:nvPr/>
        </p:nvCxnSpPr>
        <p:spPr>
          <a:xfrm>
            <a:off x="2136886" y="4580554"/>
            <a:ext cx="1880930" cy="641473"/>
          </a:xfrm>
          <a:prstGeom prst="line">
            <a:avLst/>
          </a:prstGeom>
        </p:spPr>
        <p:style>
          <a:lnRef idx="1">
            <a:schemeClr val="accent1"/>
          </a:lnRef>
          <a:fillRef idx="0">
            <a:schemeClr val="accent1"/>
          </a:fillRef>
          <a:effectRef idx="0">
            <a:schemeClr val="accent1"/>
          </a:effectRef>
          <a:fontRef idx="minor">
            <a:schemeClr val="tx1"/>
          </a:fontRef>
        </p:style>
      </p:cxnSp>
      <p:grpSp>
        <p:nvGrpSpPr>
          <p:cNvPr id="56" name="Group 55">
            <a:extLst>
              <a:ext uri="{FF2B5EF4-FFF2-40B4-BE49-F238E27FC236}">
                <a16:creationId xmlns:a16="http://schemas.microsoft.com/office/drawing/2014/main" id="{DEFDF772-EDAF-42DC-AB5A-8B9BA7C50B77}"/>
              </a:ext>
            </a:extLst>
          </p:cNvPr>
          <p:cNvGrpSpPr/>
          <p:nvPr/>
        </p:nvGrpSpPr>
        <p:grpSpPr>
          <a:xfrm>
            <a:off x="6550648" y="3851025"/>
            <a:ext cx="3672648" cy="1803225"/>
            <a:chOff x="7392202" y="3696773"/>
            <a:chExt cx="4748017" cy="2367949"/>
          </a:xfrm>
        </p:grpSpPr>
        <p:pic>
          <p:nvPicPr>
            <p:cNvPr id="57" name="Picture 56">
              <a:extLst>
                <a:ext uri="{FF2B5EF4-FFF2-40B4-BE49-F238E27FC236}">
                  <a16:creationId xmlns:a16="http://schemas.microsoft.com/office/drawing/2014/main" id="{EE0FD72F-31B6-495D-A7C7-3A16DACE0ACB}"/>
                </a:ext>
              </a:extLst>
            </p:cNvPr>
            <p:cNvPicPr>
              <a:picLocks noChangeAspect="1"/>
            </p:cNvPicPr>
            <p:nvPr/>
          </p:nvPicPr>
          <p:blipFill rotWithShape="1">
            <a:blip r:embed="rId10">
              <a:alphaModFix/>
            </a:blip>
            <a:srcRect l="25269" t="24686" r="24678" b="61461"/>
            <a:stretch/>
          </p:blipFill>
          <p:spPr>
            <a:xfrm>
              <a:off x="7484389" y="3810858"/>
              <a:ext cx="4436130" cy="1772209"/>
            </a:xfrm>
            <a:prstGeom prst="rect">
              <a:avLst/>
            </a:prstGeom>
          </p:spPr>
        </p:pic>
        <p:sp>
          <p:nvSpPr>
            <p:cNvPr id="58" name="Arrow: Right 57">
              <a:extLst>
                <a:ext uri="{FF2B5EF4-FFF2-40B4-BE49-F238E27FC236}">
                  <a16:creationId xmlns:a16="http://schemas.microsoft.com/office/drawing/2014/main" id="{BE1D7343-6750-4CBA-89EC-34B5DFDBD1CE}"/>
                </a:ext>
              </a:extLst>
            </p:cNvPr>
            <p:cNvSpPr/>
            <p:nvPr/>
          </p:nvSpPr>
          <p:spPr>
            <a:xfrm>
              <a:off x="9568267" y="4544685"/>
              <a:ext cx="345754" cy="408861"/>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CBF48FB-C0F3-4517-9558-1380862D9DC7}"/>
                </a:ext>
              </a:extLst>
            </p:cNvPr>
            <p:cNvSpPr txBox="1"/>
            <p:nvPr/>
          </p:nvSpPr>
          <p:spPr>
            <a:xfrm>
              <a:off x="7610415" y="5588596"/>
              <a:ext cx="3480440" cy="369332"/>
            </a:xfrm>
            <a:prstGeom prst="rect">
              <a:avLst/>
            </a:prstGeom>
            <a:noFill/>
          </p:spPr>
          <p:txBody>
            <a:bodyPr wrap="none" rtlCol="0">
              <a:spAutoFit/>
            </a:bodyPr>
            <a:lstStyle/>
            <a:p>
              <a:r>
                <a:rPr lang="en-US" dirty="0"/>
                <a:t>compressed from 2 </a:t>
              </a:r>
              <a:r>
                <a:rPr lang="en-US" dirty="0" err="1"/>
                <a:t>ps</a:t>
              </a:r>
              <a:r>
                <a:rPr lang="en-US" dirty="0"/>
                <a:t> to 290 fs </a:t>
              </a:r>
            </a:p>
          </p:txBody>
        </p:sp>
        <p:sp>
          <p:nvSpPr>
            <p:cNvPr id="60" name="Rectangle 59">
              <a:extLst>
                <a:ext uri="{FF2B5EF4-FFF2-40B4-BE49-F238E27FC236}">
                  <a16:creationId xmlns:a16="http://schemas.microsoft.com/office/drawing/2014/main" id="{46D95964-B3A6-493E-9838-BC3A66699595}"/>
                </a:ext>
              </a:extLst>
            </p:cNvPr>
            <p:cNvSpPr/>
            <p:nvPr/>
          </p:nvSpPr>
          <p:spPr>
            <a:xfrm>
              <a:off x="7392202" y="3696773"/>
              <a:ext cx="4748017" cy="2367949"/>
            </a:xfrm>
            <a:prstGeom prst="rect">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1" name="Straight Arrow Connector 60">
            <a:extLst>
              <a:ext uri="{FF2B5EF4-FFF2-40B4-BE49-F238E27FC236}">
                <a16:creationId xmlns:a16="http://schemas.microsoft.com/office/drawing/2014/main" id="{BE8640F6-9F49-42F2-AFED-8F7C1E1DC31C}"/>
              </a:ext>
            </a:extLst>
          </p:cNvPr>
          <p:cNvCxnSpPr/>
          <p:nvPr/>
        </p:nvCxnSpPr>
        <p:spPr>
          <a:xfrm flipV="1">
            <a:off x="4070544" y="4758493"/>
            <a:ext cx="334100" cy="1615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2C84EB34-063C-4F24-A5D9-1195995B4110}"/>
              </a:ext>
            </a:extLst>
          </p:cNvPr>
          <p:cNvCxnSpPr>
            <a:cxnSpLocks/>
          </p:cNvCxnSpPr>
          <p:nvPr/>
        </p:nvCxnSpPr>
        <p:spPr>
          <a:xfrm flipH="1">
            <a:off x="4881981" y="4292184"/>
            <a:ext cx="348369" cy="1888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F65174EA-B59C-415B-9075-755FC471E2F3}"/>
              </a:ext>
            </a:extLst>
          </p:cNvPr>
          <p:cNvCxnSpPr/>
          <p:nvPr/>
        </p:nvCxnSpPr>
        <p:spPr>
          <a:xfrm flipV="1">
            <a:off x="1863700" y="4558616"/>
            <a:ext cx="334100" cy="16152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5721B922-FDCD-4411-A585-6506CA5EC01B}"/>
              </a:ext>
            </a:extLst>
          </p:cNvPr>
          <p:cNvCxnSpPr>
            <a:cxnSpLocks/>
          </p:cNvCxnSpPr>
          <p:nvPr/>
        </p:nvCxnSpPr>
        <p:spPr>
          <a:xfrm flipH="1">
            <a:off x="2442289" y="4045812"/>
            <a:ext cx="756707" cy="39226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3CC0BC2D-F4CD-4127-BCD4-A34298FF57FC}"/>
              </a:ext>
            </a:extLst>
          </p:cNvPr>
          <p:cNvSpPr txBox="1"/>
          <p:nvPr/>
        </p:nvSpPr>
        <p:spPr>
          <a:xfrm rot="19804103">
            <a:off x="2454648" y="3966827"/>
            <a:ext cx="654346" cy="276999"/>
          </a:xfrm>
          <a:prstGeom prst="rect">
            <a:avLst/>
          </a:prstGeom>
          <a:noFill/>
        </p:spPr>
        <p:txBody>
          <a:bodyPr wrap="none" rtlCol="0">
            <a:spAutoFit/>
          </a:bodyPr>
          <a:lstStyle/>
          <a:p>
            <a:r>
              <a:rPr lang="en-US" sz="1200" dirty="0">
                <a:solidFill>
                  <a:schemeClr val="bg1"/>
                </a:solidFill>
              </a:rPr>
              <a:t>13 mm</a:t>
            </a:r>
          </a:p>
        </p:txBody>
      </p:sp>
      <p:sp>
        <p:nvSpPr>
          <p:cNvPr id="66" name="TextBox 65">
            <a:extLst>
              <a:ext uri="{FF2B5EF4-FFF2-40B4-BE49-F238E27FC236}">
                <a16:creationId xmlns:a16="http://schemas.microsoft.com/office/drawing/2014/main" id="{397E4290-E832-46D0-8101-10455F0172C4}"/>
              </a:ext>
            </a:extLst>
          </p:cNvPr>
          <p:cNvSpPr txBox="1"/>
          <p:nvPr/>
        </p:nvSpPr>
        <p:spPr>
          <a:xfrm rot="19804103">
            <a:off x="4913116" y="4080421"/>
            <a:ext cx="569387" cy="276999"/>
          </a:xfrm>
          <a:prstGeom prst="rect">
            <a:avLst/>
          </a:prstGeom>
          <a:noFill/>
        </p:spPr>
        <p:txBody>
          <a:bodyPr wrap="none" rtlCol="0">
            <a:spAutoFit/>
          </a:bodyPr>
          <a:lstStyle/>
          <a:p>
            <a:r>
              <a:rPr lang="en-US" sz="1200" dirty="0">
                <a:solidFill>
                  <a:schemeClr val="bg1"/>
                </a:solidFill>
              </a:rPr>
              <a:t>5 mm</a:t>
            </a:r>
          </a:p>
        </p:txBody>
      </p:sp>
      <p:sp>
        <p:nvSpPr>
          <p:cNvPr id="67" name="TextBox 66">
            <a:extLst>
              <a:ext uri="{FF2B5EF4-FFF2-40B4-BE49-F238E27FC236}">
                <a16:creationId xmlns:a16="http://schemas.microsoft.com/office/drawing/2014/main" id="{7329FA61-8D77-40B9-97B7-B2D33BADEF1B}"/>
              </a:ext>
            </a:extLst>
          </p:cNvPr>
          <p:cNvSpPr txBox="1"/>
          <p:nvPr/>
        </p:nvSpPr>
        <p:spPr>
          <a:xfrm>
            <a:off x="1672884" y="3348167"/>
            <a:ext cx="1078372" cy="307777"/>
          </a:xfrm>
          <a:prstGeom prst="rect">
            <a:avLst/>
          </a:prstGeom>
          <a:noFill/>
        </p:spPr>
        <p:txBody>
          <a:bodyPr wrap="none" rtlCol="0">
            <a:spAutoFit/>
          </a:bodyPr>
          <a:lstStyle/>
          <a:p>
            <a:r>
              <a:rPr lang="en-US" sz="1400" dirty="0">
                <a:solidFill>
                  <a:srgbClr val="002060"/>
                </a:solidFill>
              </a:rPr>
              <a:t>CPA output</a:t>
            </a:r>
          </a:p>
        </p:txBody>
      </p:sp>
      <p:sp>
        <p:nvSpPr>
          <p:cNvPr id="68" name="TextBox 67">
            <a:extLst>
              <a:ext uri="{FF2B5EF4-FFF2-40B4-BE49-F238E27FC236}">
                <a16:creationId xmlns:a16="http://schemas.microsoft.com/office/drawing/2014/main" id="{CB739C6A-7356-4D0F-BA4E-E02F26A89034}"/>
              </a:ext>
            </a:extLst>
          </p:cNvPr>
          <p:cNvSpPr txBox="1"/>
          <p:nvPr/>
        </p:nvSpPr>
        <p:spPr>
          <a:xfrm>
            <a:off x="4161782" y="3586316"/>
            <a:ext cx="1181734" cy="307777"/>
          </a:xfrm>
          <a:prstGeom prst="rect">
            <a:avLst/>
          </a:prstGeom>
          <a:noFill/>
        </p:spPr>
        <p:txBody>
          <a:bodyPr wrap="none" rtlCol="0">
            <a:spAutoFit/>
          </a:bodyPr>
          <a:lstStyle/>
          <a:p>
            <a:r>
              <a:rPr lang="en-US" sz="1400" dirty="0">
                <a:solidFill>
                  <a:srgbClr val="002060"/>
                </a:solidFill>
              </a:rPr>
              <a:t>at the NLPC</a:t>
            </a:r>
          </a:p>
        </p:txBody>
      </p:sp>
      <p:sp>
        <p:nvSpPr>
          <p:cNvPr id="69" name="Arrow: Down 68">
            <a:extLst>
              <a:ext uri="{FF2B5EF4-FFF2-40B4-BE49-F238E27FC236}">
                <a16:creationId xmlns:a16="http://schemas.microsoft.com/office/drawing/2014/main" id="{B0180543-CB66-478C-976B-C7DEEAD76F0D}"/>
              </a:ext>
            </a:extLst>
          </p:cNvPr>
          <p:cNvSpPr/>
          <p:nvPr/>
        </p:nvSpPr>
        <p:spPr>
          <a:xfrm rot="2234739">
            <a:off x="10280848" y="3296678"/>
            <a:ext cx="403192" cy="5815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578A512B-8F06-4875-81F6-E88A1CB4437D}"/>
              </a:ext>
            </a:extLst>
          </p:cNvPr>
          <p:cNvSpPr txBox="1"/>
          <p:nvPr/>
        </p:nvSpPr>
        <p:spPr>
          <a:xfrm>
            <a:off x="8997707" y="2147554"/>
            <a:ext cx="519264" cy="276999"/>
          </a:xfrm>
          <a:prstGeom prst="rect">
            <a:avLst/>
          </a:prstGeom>
          <a:noFill/>
        </p:spPr>
        <p:txBody>
          <a:bodyPr wrap="square" rtlCol="0">
            <a:spAutoFit/>
          </a:bodyPr>
          <a:lstStyle/>
          <a:p>
            <a:r>
              <a:rPr lang="en-US" sz="1200" dirty="0"/>
              <a:t>5cm</a:t>
            </a:r>
          </a:p>
        </p:txBody>
      </p:sp>
      <p:sp>
        <p:nvSpPr>
          <p:cNvPr id="72" name="TextBox 71">
            <a:extLst>
              <a:ext uri="{FF2B5EF4-FFF2-40B4-BE49-F238E27FC236}">
                <a16:creationId xmlns:a16="http://schemas.microsoft.com/office/drawing/2014/main" id="{B9F21700-BCD9-4EF7-BD9A-BE7F6329E9C3}"/>
              </a:ext>
            </a:extLst>
          </p:cNvPr>
          <p:cNvSpPr txBox="1"/>
          <p:nvPr/>
        </p:nvSpPr>
        <p:spPr>
          <a:xfrm>
            <a:off x="9337681" y="2134048"/>
            <a:ext cx="519264" cy="276999"/>
          </a:xfrm>
          <a:prstGeom prst="rect">
            <a:avLst/>
          </a:prstGeom>
          <a:noFill/>
        </p:spPr>
        <p:txBody>
          <a:bodyPr wrap="square" rtlCol="0">
            <a:spAutoFit/>
          </a:bodyPr>
          <a:lstStyle/>
          <a:p>
            <a:r>
              <a:rPr lang="en-US" sz="1200" dirty="0"/>
              <a:t>5cm</a:t>
            </a:r>
          </a:p>
        </p:txBody>
      </p:sp>
      <p:sp>
        <p:nvSpPr>
          <p:cNvPr id="73" name="Rectangle 72">
            <a:extLst>
              <a:ext uri="{FF2B5EF4-FFF2-40B4-BE49-F238E27FC236}">
                <a16:creationId xmlns:a16="http://schemas.microsoft.com/office/drawing/2014/main" id="{BEE41BDD-B00B-40E2-BCDD-9BF2A31227AF}"/>
              </a:ext>
            </a:extLst>
          </p:cNvPr>
          <p:cNvSpPr/>
          <p:nvPr/>
        </p:nvSpPr>
        <p:spPr>
          <a:xfrm>
            <a:off x="4138792" y="6349594"/>
            <a:ext cx="4119937" cy="269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47EEC033-BC0E-4491-ABFC-6B8255741C9C}"/>
              </a:ext>
            </a:extLst>
          </p:cNvPr>
          <p:cNvSpPr txBox="1"/>
          <p:nvPr/>
        </p:nvSpPr>
        <p:spPr>
          <a:xfrm>
            <a:off x="3329105" y="5313562"/>
            <a:ext cx="2438732" cy="461665"/>
          </a:xfrm>
          <a:prstGeom prst="rect">
            <a:avLst/>
          </a:prstGeom>
          <a:noFill/>
        </p:spPr>
        <p:txBody>
          <a:bodyPr wrap="square" rtlCol="0">
            <a:spAutoFit/>
          </a:bodyPr>
          <a:lstStyle/>
          <a:p>
            <a:r>
              <a:rPr lang="en-US" sz="1200" dirty="0"/>
              <a:t>well-controlled Gaussian beam 14 m after the aperture</a:t>
            </a:r>
          </a:p>
        </p:txBody>
      </p:sp>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752DCD33-230D-4B9D-A0A3-9A80ACF1591C}"/>
                  </a:ext>
                </a:extLst>
              </p:cNvPr>
              <p:cNvSpPr txBox="1"/>
              <p:nvPr/>
            </p:nvSpPr>
            <p:spPr>
              <a:xfrm>
                <a:off x="7049510" y="5764965"/>
                <a:ext cx="3439816" cy="89620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rgbClr val="836967"/>
                              </a:solidFill>
                              <a:latin typeface="Cambria Math" panose="02040503050406030204" pitchFamily="18" charset="0"/>
                            </a:rPr>
                          </m:ctrlPr>
                        </m:sSubPr>
                        <m:e>
                          <m:r>
                            <a:rPr lang="en-US" sz="2400" i="1">
                              <a:latin typeface="Cambria Math" panose="02040503050406030204" pitchFamily="18" charset="0"/>
                            </a:rPr>
                            <m:t>𝑛</m:t>
                          </m:r>
                        </m:e>
                        <m:sub>
                          <m:r>
                            <a:rPr lang="en-US" sz="2400" i="0">
                              <a:latin typeface="Cambria Math" panose="02040503050406030204" pitchFamily="18" charset="0"/>
                            </a:rPr>
                            <m:t>2</m:t>
                          </m:r>
                        </m:sub>
                      </m:sSub>
                      <m:sSub>
                        <m:sSubPr>
                          <m:ctrlPr>
                            <a:rPr lang="en-US" sz="2400" i="1">
                              <a:solidFill>
                                <a:srgbClr val="836967"/>
                              </a:solidFill>
                              <a:latin typeface="Cambria Math" panose="02040503050406030204" pitchFamily="18" charset="0"/>
                            </a:rPr>
                          </m:ctrlPr>
                        </m:sSubPr>
                        <m:e>
                          <m:r>
                            <a:rPr lang="en-US" sz="2400" i="1">
                              <a:latin typeface="Cambria Math" panose="02040503050406030204" pitchFamily="18" charset="0"/>
                            </a:rPr>
                            <m:t>𝐿</m:t>
                          </m:r>
                        </m:e>
                        <m:sub>
                          <m:r>
                            <a:rPr lang="en-US" sz="2400" i="0">
                              <a:latin typeface="Cambria Math" panose="02040503050406030204" pitchFamily="18" charset="0"/>
                            </a:rPr>
                            <m:t>1</m:t>
                          </m:r>
                        </m:sub>
                      </m:sSub>
                      <m:r>
                        <a:rPr lang="en-US" sz="2400" i="0">
                          <a:latin typeface="Cambria Math" panose="02040503050406030204" pitchFamily="18" charset="0"/>
                        </a:rPr>
                        <m:t>×</m:t>
                      </m:r>
                      <m:r>
                        <a:rPr lang="en-US" sz="2400" i="1">
                          <a:latin typeface="Cambria Math" panose="02040503050406030204" pitchFamily="18" charset="0"/>
                        </a:rPr>
                        <m:t>𝐷</m:t>
                      </m:r>
                      <m:r>
                        <a:rPr lang="en-US" sz="2400" i="0">
                          <a:latin typeface="Cambria Math" panose="02040503050406030204" pitchFamily="18" charset="0"/>
                        </a:rPr>
                        <m:t> </m:t>
                      </m:r>
                      <m:sSub>
                        <m:sSubPr>
                          <m:ctrlPr>
                            <a:rPr lang="en-US" sz="2400" i="1">
                              <a:solidFill>
                                <a:srgbClr val="836967"/>
                              </a:solidFill>
                              <a:latin typeface="Cambria Math" panose="02040503050406030204" pitchFamily="18" charset="0"/>
                            </a:rPr>
                          </m:ctrlPr>
                        </m:sSubPr>
                        <m:e>
                          <m:r>
                            <a:rPr lang="en-US" sz="2400" i="1">
                              <a:latin typeface="Cambria Math" panose="02040503050406030204" pitchFamily="18" charset="0"/>
                            </a:rPr>
                            <m:t>𝐿</m:t>
                          </m:r>
                        </m:e>
                        <m:sub>
                          <m:r>
                            <a:rPr lang="en-US" sz="2400" i="0">
                              <a:latin typeface="Cambria Math" panose="02040503050406030204" pitchFamily="18" charset="0"/>
                            </a:rPr>
                            <m:t>2</m:t>
                          </m:r>
                        </m:sub>
                      </m:sSub>
                      <m:r>
                        <a:rPr lang="en-US" sz="2400" i="0">
                          <a:latin typeface="Cambria Math" panose="02040503050406030204" pitchFamily="18" charset="0"/>
                        </a:rPr>
                        <m:t>≈</m:t>
                      </m:r>
                      <m:f>
                        <m:fPr>
                          <m:ctrlPr>
                            <a:rPr lang="en-US" sz="2400" i="1">
                              <a:solidFill>
                                <a:srgbClr val="836967"/>
                              </a:solidFill>
                              <a:latin typeface="Cambria Math" panose="02040503050406030204" pitchFamily="18" charset="0"/>
                            </a:rPr>
                          </m:ctrlPr>
                        </m:fPr>
                        <m:num>
                          <m:sSub>
                            <m:sSubPr>
                              <m:ctrlPr>
                                <a:rPr lang="en-US" sz="2400" i="1">
                                  <a:solidFill>
                                    <a:srgbClr val="836967"/>
                                  </a:solidFill>
                                  <a:latin typeface="Cambria Math" panose="02040503050406030204" pitchFamily="18" charset="0"/>
                                </a:rPr>
                              </m:ctrlPr>
                            </m:sSubPr>
                            <m:e>
                              <m:r>
                                <a:rPr lang="en-US" sz="2400" i="1">
                                  <a:latin typeface="Cambria Math" panose="02040503050406030204" pitchFamily="18" charset="0"/>
                                </a:rPr>
                                <m:t>𝜔</m:t>
                              </m:r>
                            </m:e>
                            <m:sub>
                              <m:r>
                                <a:rPr lang="en-US" sz="2400" i="0">
                                  <a:latin typeface="Cambria Math" panose="02040503050406030204" pitchFamily="18" charset="0"/>
                                </a:rPr>
                                <m:t>0</m:t>
                              </m:r>
                            </m:sub>
                          </m:sSub>
                          <m:sSup>
                            <m:sSupPr>
                              <m:ctrlPr>
                                <a:rPr lang="en-US" sz="2400" i="1">
                                  <a:solidFill>
                                    <a:srgbClr val="836967"/>
                                  </a:solidFill>
                                  <a:latin typeface="Cambria Math" panose="02040503050406030204" pitchFamily="18" charset="0"/>
                                </a:rPr>
                              </m:ctrlPr>
                            </m:sSupPr>
                            <m:e>
                              <m:r>
                                <a:rPr lang="en-US" sz="2400" i="1">
                                  <a:latin typeface="Cambria Math" panose="02040503050406030204" pitchFamily="18" charset="0"/>
                                </a:rPr>
                                <m:t>𝜏</m:t>
                              </m:r>
                            </m:e>
                            <m:sup>
                              <m:r>
                                <a:rPr lang="en-US" sz="2400" i="0">
                                  <a:latin typeface="Cambria Math" panose="02040503050406030204" pitchFamily="18" charset="0"/>
                                </a:rPr>
                                <m:t>2</m:t>
                              </m:r>
                            </m:sup>
                          </m:sSup>
                        </m:num>
                        <m:den>
                          <m:r>
                            <a:rPr lang="en-US" sz="2400" i="0">
                              <a:latin typeface="Cambria Math" panose="02040503050406030204" pitchFamily="18" charset="0"/>
                            </a:rPr>
                            <m:t>4</m:t>
                          </m:r>
                          <m:r>
                            <a:rPr lang="en-US" sz="2400" i="1">
                              <a:latin typeface="Cambria Math" panose="02040503050406030204" pitchFamily="18" charset="0"/>
                            </a:rPr>
                            <m:t>𝜋</m:t>
                          </m:r>
                          <m:sSub>
                            <m:sSubPr>
                              <m:ctrlPr>
                                <a:rPr lang="en-US" sz="2400" i="1">
                                  <a:solidFill>
                                    <a:srgbClr val="836967"/>
                                  </a:solidFill>
                                  <a:latin typeface="Cambria Math" panose="02040503050406030204" pitchFamily="18" charset="0"/>
                                </a:rPr>
                              </m:ctrlPr>
                            </m:sSubPr>
                            <m:e>
                              <m:r>
                                <a:rPr lang="en-US" sz="2400" i="1">
                                  <a:latin typeface="Cambria Math" panose="02040503050406030204" pitchFamily="18" charset="0"/>
                                </a:rPr>
                                <m:t>𝐼</m:t>
                              </m:r>
                            </m:e>
                            <m:sub>
                              <m:r>
                                <a:rPr lang="en-US" sz="2400" i="0">
                                  <a:latin typeface="Cambria Math" panose="02040503050406030204" pitchFamily="18" charset="0"/>
                                </a:rPr>
                                <m:t>0</m:t>
                              </m:r>
                            </m:sub>
                          </m:sSub>
                        </m:den>
                      </m:f>
                      <m:r>
                        <a:rPr lang="en-US" sz="2400" i="0">
                          <a:latin typeface="Cambria Math" panose="02040503050406030204" pitchFamily="18" charset="0"/>
                        </a:rPr>
                        <m:t>.</m:t>
                      </m:r>
                    </m:oMath>
                  </m:oMathPara>
                </a14:m>
                <a:endParaRPr lang="en-US" sz="2400" dirty="0"/>
              </a:p>
            </p:txBody>
          </p:sp>
        </mc:Choice>
        <mc:Fallback xmlns="">
          <p:sp>
            <p:nvSpPr>
              <p:cNvPr id="91" name="TextBox 90">
                <a:extLst>
                  <a:ext uri="{FF2B5EF4-FFF2-40B4-BE49-F238E27FC236}">
                    <a16:creationId xmlns:a16="http://schemas.microsoft.com/office/drawing/2014/main" id="{752DCD33-230D-4B9D-A0A3-9A80ACF1591C}"/>
                  </a:ext>
                </a:extLst>
              </p:cNvPr>
              <p:cNvSpPr txBox="1">
                <a:spLocks noRot="1" noChangeAspect="1" noMove="1" noResize="1" noEditPoints="1" noAdjustHandles="1" noChangeArrowheads="1" noChangeShapeType="1" noTextEdit="1"/>
              </p:cNvSpPr>
              <p:nvPr/>
            </p:nvSpPr>
            <p:spPr>
              <a:xfrm>
                <a:off x="7049510" y="5764965"/>
                <a:ext cx="3439816" cy="896207"/>
              </a:xfrm>
              <a:prstGeom prst="rect">
                <a:avLst/>
              </a:prstGeom>
              <a:blipFill>
                <a:blip r:embed="rId11"/>
                <a:stretch>
                  <a:fillRect/>
                </a:stretch>
              </a:blipFill>
            </p:spPr>
            <p:txBody>
              <a:bodyPr/>
              <a:lstStyle/>
              <a:p>
                <a:r>
                  <a:rPr lang="en-US">
                    <a:noFill/>
                  </a:rPr>
                  <a:t> </a:t>
                </a:r>
              </a:p>
            </p:txBody>
          </p:sp>
        </mc:Fallback>
      </mc:AlternateContent>
      <p:sp>
        <p:nvSpPr>
          <p:cNvPr id="93" name="TextBox 92">
            <a:extLst>
              <a:ext uri="{FF2B5EF4-FFF2-40B4-BE49-F238E27FC236}">
                <a16:creationId xmlns:a16="http://schemas.microsoft.com/office/drawing/2014/main" id="{5786A7A4-3061-4FD9-BF61-73BF9C6159F4}"/>
              </a:ext>
            </a:extLst>
          </p:cNvPr>
          <p:cNvSpPr txBox="1"/>
          <p:nvPr/>
        </p:nvSpPr>
        <p:spPr>
          <a:xfrm>
            <a:off x="2197800" y="5896989"/>
            <a:ext cx="5117400" cy="646331"/>
          </a:xfrm>
          <a:prstGeom prst="rect">
            <a:avLst/>
          </a:prstGeom>
          <a:noFill/>
        </p:spPr>
        <p:txBody>
          <a:bodyPr wrap="square" rtlCol="0">
            <a:spAutoFit/>
          </a:bodyPr>
          <a:lstStyle/>
          <a:p>
            <a:r>
              <a:rPr lang="en-US" dirty="0"/>
              <a:t>Correlation between the optimum thickness of NLPC components and initial pulse parameters</a:t>
            </a:r>
          </a:p>
        </p:txBody>
      </p:sp>
      <p:sp>
        <p:nvSpPr>
          <p:cNvPr id="94" name="Slide Number Placeholder 3">
            <a:extLst>
              <a:ext uri="{FF2B5EF4-FFF2-40B4-BE49-F238E27FC236}">
                <a16:creationId xmlns:a16="http://schemas.microsoft.com/office/drawing/2014/main" id="{C0A55949-F18F-4E40-8B1B-55A2FEE27FD0}"/>
              </a:ext>
            </a:extLst>
          </p:cNvPr>
          <p:cNvSpPr>
            <a:spLocks noGrp="1"/>
          </p:cNvSpPr>
          <p:nvPr>
            <p:ph type="sldNum" sz="quarter" idx="4"/>
          </p:nvPr>
        </p:nvSpPr>
        <p:spPr>
          <a:xfrm>
            <a:off x="11188014" y="6316595"/>
            <a:ext cx="432486" cy="365125"/>
          </a:xfrm>
        </p:spPr>
        <p:txBody>
          <a:bodyPr/>
          <a:lstStyle/>
          <a:p>
            <a:fld id="{933A556B-7C63-244D-9B7C-B0EA8042B330}" type="slidenum">
              <a:rPr lang="en-US" smtClean="0"/>
              <a:pPr/>
              <a:t>11</a:t>
            </a:fld>
            <a:endParaRPr lang="en-US" sz="1000" dirty="0"/>
          </a:p>
        </p:txBody>
      </p:sp>
    </p:spTree>
    <p:extLst>
      <p:ext uri="{BB962C8B-B14F-4D97-AF65-F5344CB8AC3E}">
        <p14:creationId xmlns:p14="http://schemas.microsoft.com/office/powerpoint/2010/main" val="2327598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08B9495E-3DFB-49A7-B91D-2C9DEC9DB46B}"/>
              </a:ext>
            </a:extLst>
          </p:cNvPr>
          <p:cNvSpPr txBox="1">
            <a:spLocks/>
          </p:cNvSpPr>
          <p:nvPr/>
        </p:nvSpPr>
        <p:spPr>
          <a:xfrm>
            <a:off x="11330789" y="6468995"/>
            <a:ext cx="432486" cy="365125"/>
          </a:xfrm>
          <a:prstGeom prst="rect">
            <a:avLst/>
          </a:prstGeom>
        </p:spPr>
        <p:txBody>
          <a:bodyPr lIns="0" tIns="0" rIns="45720" bIns="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3A556B-7C63-244D-9B7C-B0EA8042B330}" type="slidenum">
              <a:rPr lang="en-US" smtClean="0"/>
              <a:pPr/>
              <a:t>12</a:t>
            </a:fld>
            <a:endParaRPr lang="en-US" dirty="0"/>
          </a:p>
        </p:txBody>
      </p:sp>
      <p:pic>
        <p:nvPicPr>
          <p:cNvPr id="7" name="Content Placeholder 5">
            <a:extLst>
              <a:ext uri="{FF2B5EF4-FFF2-40B4-BE49-F238E27FC236}">
                <a16:creationId xmlns:a16="http://schemas.microsoft.com/office/drawing/2014/main" id="{B4894FC4-9B5B-4EA0-84DD-C4493C00AE24}"/>
              </a:ext>
            </a:extLst>
          </p:cNvPr>
          <p:cNvPicPr>
            <a:picLocks noGrp="1" noChangeAspect="1"/>
          </p:cNvPicPr>
          <p:nvPr>
            <p:ph idx="1"/>
          </p:nvPr>
        </p:nvPicPr>
        <p:blipFill rotWithShape="1">
          <a:blip r:embed="rId2">
            <a:clrChange>
              <a:clrFrom>
                <a:srgbClr val="FFFFFF"/>
              </a:clrFrom>
              <a:clrTo>
                <a:srgbClr val="FFFFFF">
                  <a:alpha val="0"/>
                </a:srgbClr>
              </a:clrTo>
            </a:clrChange>
          </a:blip>
          <a:srcRect b="14110"/>
          <a:stretch/>
        </p:blipFill>
        <p:spPr>
          <a:xfrm>
            <a:off x="4115131" y="1536496"/>
            <a:ext cx="8425873" cy="4287585"/>
          </a:xfrm>
        </p:spPr>
      </p:pic>
      <p:sp>
        <p:nvSpPr>
          <p:cNvPr id="11" name="TextBox 10">
            <a:extLst>
              <a:ext uri="{FF2B5EF4-FFF2-40B4-BE49-F238E27FC236}">
                <a16:creationId xmlns:a16="http://schemas.microsoft.com/office/drawing/2014/main" id="{9BAFBFE5-60FE-49C4-A4FD-BBFE56190A1F}"/>
              </a:ext>
            </a:extLst>
          </p:cNvPr>
          <p:cNvSpPr txBox="1"/>
          <p:nvPr/>
        </p:nvSpPr>
        <p:spPr>
          <a:xfrm>
            <a:off x="433137" y="-59599"/>
            <a:ext cx="11598442" cy="769441"/>
          </a:xfrm>
          <a:prstGeom prst="rect">
            <a:avLst/>
          </a:prstGeom>
          <a:noFill/>
        </p:spPr>
        <p:txBody>
          <a:bodyPr wrap="square">
            <a:spAutoFit/>
          </a:bodyPr>
          <a:lstStyle/>
          <a:p>
            <a:r>
              <a:rPr lang="en-US" sz="4400" b="1" dirty="0">
                <a:latin typeface="Calibri" panose="020F0502020204030204" pitchFamily="34" charset="0"/>
                <a:cs typeface="Calibri" panose="020F0502020204030204" pitchFamily="34" charset="0"/>
              </a:rPr>
              <a:t>Pulse compression in </a:t>
            </a:r>
            <a:r>
              <a:rPr lang="en-US" sz="4400" b="1" dirty="0" err="1">
                <a:latin typeface="Calibri" panose="020F0502020204030204" pitchFamily="34" charset="0"/>
                <a:cs typeface="Calibri" panose="020F0502020204030204" pitchFamily="34" charset="0"/>
              </a:rPr>
              <a:t>KCl</a:t>
            </a:r>
            <a:r>
              <a:rPr lang="en-US" sz="4400" b="1" dirty="0">
                <a:latin typeface="Calibri" panose="020F0502020204030204" pitchFamily="34" charset="0"/>
                <a:cs typeface="Calibri" panose="020F0502020204030204" pitchFamily="34" charset="0"/>
              </a:rPr>
              <a:t> + BaF</a:t>
            </a:r>
            <a:r>
              <a:rPr lang="en-US" sz="4400" b="1" baseline="-25000" dirty="0">
                <a:latin typeface="Calibri" panose="020F0502020204030204" pitchFamily="34" charset="0"/>
                <a:cs typeface="Calibri" panose="020F0502020204030204" pitchFamily="34" charset="0"/>
              </a:rPr>
              <a:t>2</a:t>
            </a:r>
          </a:p>
        </p:txBody>
      </p:sp>
      <p:sp>
        <p:nvSpPr>
          <p:cNvPr id="13" name="TextBox 12">
            <a:extLst>
              <a:ext uri="{FF2B5EF4-FFF2-40B4-BE49-F238E27FC236}">
                <a16:creationId xmlns:a16="http://schemas.microsoft.com/office/drawing/2014/main" id="{3B4BA366-3989-4761-9F50-BBA7643252BA}"/>
              </a:ext>
            </a:extLst>
          </p:cNvPr>
          <p:cNvSpPr txBox="1"/>
          <p:nvPr/>
        </p:nvSpPr>
        <p:spPr>
          <a:xfrm>
            <a:off x="692905" y="4121175"/>
            <a:ext cx="3499908" cy="1477328"/>
          </a:xfrm>
          <a:prstGeom prst="rect">
            <a:avLst/>
          </a:prstGeom>
          <a:noFill/>
        </p:spPr>
        <p:txBody>
          <a:bodyPr wrap="square" rtlCol="0">
            <a:spAutoFit/>
          </a:bodyPr>
          <a:lstStyle/>
          <a:p>
            <a:r>
              <a:rPr lang="en-US" dirty="0"/>
              <a:t>Agreement between experimental and simulated autocorrelation curves at different input energy and pulse compression levels</a:t>
            </a:r>
          </a:p>
        </p:txBody>
      </p:sp>
      <p:grpSp>
        <p:nvGrpSpPr>
          <p:cNvPr id="3" name="Group 2">
            <a:extLst>
              <a:ext uri="{FF2B5EF4-FFF2-40B4-BE49-F238E27FC236}">
                <a16:creationId xmlns:a16="http://schemas.microsoft.com/office/drawing/2014/main" id="{06A355C3-1643-48F8-A473-C3207BD824DE}"/>
              </a:ext>
            </a:extLst>
          </p:cNvPr>
          <p:cNvGrpSpPr/>
          <p:nvPr/>
        </p:nvGrpSpPr>
        <p:grpSpPr>
          <a:xfrm>
            <a:off x="-5196" y="873084"/>
            <a:ext cx="4510405" cy="3117148"/>
            <a:chOff x="498483" y="2603209"/>
            <a:chExt cx="3247722" cy="2247580"/>
          </a:xfrm>
        </p:grpSpPr>
        <p:pic>
          <p:nvPicPr>
            <p:cNvPr id="9" name="Picture 8">
              <a:extLst>
                <a:ext uri="{FF2B5EF4-FFF2-40B4-BE49-F238E27FC236}">
                  <a16:creationId xmlns:a16="http://schemas.microsoft.com/office/drawing/2014/main" id="{24364787-BE1A-4673-928F-38A2255E2B1F}"/>
                </a:ext>
              </a:extLst>
            </p:cNvPr>
            <p:cNvPicPr>
              <a:picLocks noChangeAspect="1"/>
            </p:cNvPicPr>
            <p:nvPr/>
          </p:nvPicPr>
          <p:blipFill rotWithShape="1">
            <a:blip r:embed="rId3">
              <a:clrChange>
                <a:clrFrom>
                  <a:srgbClr val="FFFFFF"/>
                </a:clrFrom>
                <a:clrTo>
                  <a:srgbClr val="FFFFFF">
                    <a:alpha val="0"/>
                  </a:srgbClr>
                </a:clrTo>
              </a:clrChange>
            </a:blip>
            <a:srcRect l="2479" r="51469" b="21781"/>
            <a:stretch/>
          </p:blipFill>
          <p:spPr>
            <a:xfrm>
              <a:off x="498483" y="2603209"/>
              <a:ext cx="3247722" cy="2247580"/>
            </a:xfrm>
            <a:prstGeom prst="rect">
              <a:avLst/>
            </a:prstGeom>
          </p:spPr>
        </p:pic>
        <p:sp>
          <p:nvSpPr>
            <p:cNvPr id="14" name="Rectangle 13">
              <a:extLst>
                <a:ext uri="{FF2B5EF4-FFF2-40B4-BE49-F238E27FC236}">
                  <a16:creationId xmlns:a16="http://schemas.microsoft.com/office/drawing/2014/main" id="{006C3D94-82AD-430F-81FB-34FD38F80761}"/>
                </a:ext>
              </a:extLst>
            </p:cNvPr>
            <p:cNvSpPr/>
            <p:nvPr/>
          </p:nvSpPr>
          <p:spPr>
            <a:xfrm>
              <a:off x="1183907" y="2820764"/>
              <a:ext cx="1078030" cy="3651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F6600"/>
                  </a:solidFill>
                </a:rPr>
                <a:t>278 </a:t>
              </a:r>
              <a:r>
                <a:rPr lang="en-US" sz="1200" dirty="0" err="1">
                  <a:solidFill>
                    <a:srgbClr val="FF6600"/>
                  </a:solidFill>
                </a:rPr>
                <a:t>mJ</a:t>
              </a:r>
              <a:endParaRPr lang="en-US" sz="1200" dirty="0">
                <a:solidFill>
                  <a:srgbClr val="FF6600"/>
                </a:solidFill>
              </a:endParaRPr>
            </a:p>
          </p:txBody>
        </p:sp>
        <p:cxnSp>
          <p:nvCxnSpPr>
            <p:cNvPr id="20" name="Straight Connector 19">
              <a:extLst>
                <a:ext uri="{FF2B5EF4-FFF2-40B4-BE49-F238E27FC236}">
                  <a16:creationId xmlns:a16="http://schemas.microsoft.com/office/drawing/2014/main" id="{DB6C1820-8179-4233-B62A-85A597F01495}"/>
                </a:ext>
              </a:extLst>
            </p:cNvPr>
            <p:cNvCxnSpPr>
              <a:cxnSpLocks/>
            </p:cNvCxnSpPr>
            <p:nvPr/>
          </p:nvCxnSpPr>
          <p:spPr>
            <a:xfrm>
              <a:off x="1973179" y="3003363"/>
              <a:ext cx="288758" cy="9344"/>
            </a:xfrm>
            <a:prstGeom prst="line">
              <a:avLst/>
            </a:prstGeom>
          </p:spPr>
          <p:style>
            <a:lnRef idx="2">
              <a:schemeClr val="accent4"/>
            </a:lnRef>
            <a:fillRef idx="0">
              <a:schemeClr val="accent4"/>
            </a:fillRef>
            <a:effectRef idx="1">
              <a:schemeClr val="accent4"/>
            </a:effectRef>
            <a:fontRef idx="minor">
              <a:schemeClr val="tx1"/>
            </a:fontRef>
          </p:style>
        </p:cxnSp>
      </p:grpSp>
      <p:sp>
        <p:nvSpPr>
          <p:cNvPr id="27" name="Rectangle 26">
            <a:extLst>
              <a:ext uri="{FF2B5EF4-FFF2-40B4-BE49-F238E27FC236}">
                <a16:creationId xmlns:a16="http://schemas.microsoft.com/office/drawing/2014/main" id="{E6AD6811-AB46-4031-A30B-93F8929DC8ED}"/>
              </a:ext>
            </a:extLst>
          </p:cNvPr>
          <p:cNvSpPr/>
          <p:nvPr/>
        </p:nvSpPr>
        <p:spPr>
          <a:xfrm>
            <a:off x="7751518" y="5436669"/>
            <a:ext cx="336884" cy="2887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CF406C4-02FE-44D3-B843-367F86853527}"/>
              </a:ext>
            </a:extLst>
          </p:cNvPr>
          <p:cNvSpPr txBox="1"/>
          <p:nvPr/>
        </p:nvSpPr>
        <p:spPr>
          <a:xfrm>
            <a:off x="5591427" y="1274609"/>
            <a:ext cx="1874231"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in 5 mm </a:t>
            </a:r>
            <a:r>
              <a:rPr lang="en-US" dirty="0" err="1">
                <a:latin typeface="Calibri" panose="020F0502020204030204" pitchFamily="34" charset="0"/>
                <a:cs typeface="Calibri" panose="020F0502020204030204" pitchFamily="34" charset="0"/>
              </a:rPr>
              <a:t>dia</a:t>
            </a:r>
            <a:r>
              <a:rPr lang="en-US" dirty="0">
                <a:latin typeface="Calibri" panose="020F0502020204030204" pitchFamily="34" charset="0"/>
                <a:cs typeface="Calibri" panose="020F0502020204030204" pitchFamily="34" charset="0"/>
              </a:rPr>
              <a:t> beam</a:t>
            </a:r>
          </a:p>
        </p:txBody>
      </p:sp>
      <p:sp>
        <p:nvSpPr>
          <p:cNvPr id="29" name="TextBox 28">
            <a:extLst>
              <a:ext uri="{FF2B5EF4-FFF2-40B4-BE49-F238E27FC236}">
                <a16:creationId xmlns:a16="http://schemas.microsoft.com/office/drawing/2014/main" id="{5EE463C5-4840-4151-940F-617785A337D2}"/>
              </a:ext>
            </a:extLst>
          </p:cNvPr>
          <p:cNvSpPr txBox="1"/>
          <p:nvPr/>
        </p:nvSpPr>
        <p:spPr>
          <a:xfrm>
            <a:off x="9154539" y="1274609"/>
            <a:ext cx="1991251"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in 13 mm </a:t>
            </a:r>
            <a:r>
              <a:rPr lang="en-US" dirty="0" err="1">
                <a:latin typeface="Calibri" panose="020F0502020204030204" pitchFamily="34" charset="0"/>
                <a:cs typeface="Calibri" panose="020F0502020204030204" pitchFamily="34" charset="0"/>
              </a:rPr>
              <a:t>dia</a:t>
            </a:r>
            <a:r>
              <a:rPr lang="en-US" dirty="0">
                <a:latin typeface="Calibri" panose="020F0502020204030204" pitchFamily="34" charset="0"/>
                <a:cs typeface="Calibri" panose="020F0502020204030204" pitchFamily="34" charset="0"/>
              </a:rPr>
              <a:t> beam</a:t>
            </a:r>
          </a:p>
        </p:txBody>
      </p:sp>
      <p:grpSp>
        <p:nvGrpSpPr>
          <p:cNvPr id="34" name="Group 33">
            <a:extLst>
              <a:ext uri="{FF2B5EF4-FFF2-40B4-BE49-F238E27FC236}">
                <a16:creationId xmlns:a16="http://schemas.microsoft.com/office/drawing/2014/main" id="{775AAEBB-0F8C-46D0-AE3A-3155B1D79401}"/>
              </a:ext>
            </a:extLst>
          </p:cNvPr>
          <p:cNvGrpSpPr/>
          <p:nvPr/>
        </p:nvGrpSpPr>
        <p:grpSpPr>
          <a:xfrm>
            <a:off x="9191896" y="3168955"/>
            <a:ext cx="786405" cy="683038"/>
            <a:chOff x="870957" y="3513471"/>
            <a:chExt cx="640080" cy="563245"/>
          </a:xfrm>
        </p:grpSpPr>
        <p:pic>
          <p:nvPicPr>
            <p:cNvPr id="35" name="Picture 34">
              <a:extLst>
                <a:ext uri="{FF2B5EF4-FFF2-40B4-BE49-F238E27FC236}">
                  <a16:creationId xmlns:a16="http://schemas.microsoft.com/office/drawing/2014/main" id="{F7A8E447-1A36-43D7-B06F-EAF14E16EC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0957" y="3513471"/>
              <a:ext cx="88900"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 name="Group 35">
              <a:extLst>
                <a:ext uri="{FF2B5EF4-FFF2-40B4-BE49-F238E27FC236}">
                  <a16:creationId xmlns:a16="http://schemas.microsoft.com/office/drawing/2014/main" id="{06AE7EEC-8A5A-4870-A7FC-7D0EFFCBB7B7}"/>
                </a:ext>
              </a:extLst>
            </p:cNvPr>
            <p:cNvGrpSpPr>
              <a:grpSpLocks/>
            </p:cNvGrpSpPr>
            <p:nvPr/>
          </p:nvGrpSpPr>
          <p:grpSpPr bwMode="auto">
            <a:xfrm>
              <a:off x="977002" y="3513471"/>
              <a:ext cx="51435" cy="89535"/>
              <a:chOff x="318" y="133"/>
              <a:chExt cx="81" cy="141"/>
            </a:xfrm>
          </p:grpSpPr>
          <p:sp>
            <p:nvSpPr>
              <p:cNvPr id="41" name="Freeform 51">
                <a:extLst>
                  <a:ext uri="{FF2B5EF4-FFF2-40B4-BE49-F238E27FC236}">
                    <a16:creationId xmlns:a16="http://schemas.microsoft.com/office/drawing/2014/main" id="{954905BF-2DA8-4C96-B2DE-851B10DE3967}"/>
                  </a:ext>
                </a:extLst>
              </p:cNvPr>
              <p:cNvSpPr>
                <a:spLocks/>
              </p:cNvSpPr>
              <p:nvPr/>
            </p:nvSpPr>
            <p:spPr bwMode="auto">
              <a:xfrm>
                <a:off x="318" y="133"/>
                <a:ext cx="81" cy="141"/>
              </a:xfrm>
              <a:custGeom>
                <a:avLst/>
                <a:gdLst>
                  <a:gd name="T0" fmla="*/ 77 w 81"/>
                  <a:gd name="T1" fmla="*/ 125 h 141"/>
                  <a:gd name="T2" fmla="*/ 3 w 81"/>
                  <a:gd name="T3" fmla="*/ 125 h 141"/>
                  <a:gd name="T4" fmla="*/ 3 w 81"/>
                  <a:gd name="T5" fmla="*/ 125 h 141"/>
                  <a:gd name="T6" fmla="*/ 2 w 81"/>
                  <a:gd name="T7" fmla="*/ 126 h 141"/>
                  <a:gd name="T8" fmla="*/ 1 w 81"/>
                  <a:gd name="T9" fmla="*/ 126 h 141"/>
                  <a:gd name="T10" fmla="*/ 1 w 81"/>
                  <a:gd name="T11" fmla="*/ 127 h 141"/>
                  <a:gd name="T12" fmla="*/ 0 w 81"/>
                  <a:gd name="T13" fmla="*/ 128 h 141"/>
                  <a:gd name="T14" fmla="*/ 0 w 81"/>
                  <a:gd name="T15" fmla="*/ 130 h 141"/>
                  <a:gd name="T16" fmla="*/ 0 w 81"/>
                  <a:gd name="T17" fmla="*/ 135 h 141"/>
                  <a:gd name="T18" fmla="*/ 0 w 81"/>
                  <a:gd name="T19" fmla="*/ 137 h 141"/>
                  <a:gd name="T20" fmla="*/ 1 w 81"/>
                  <a:gd name="T21" fmla="*/ 138 h 141"/>
                  <a:gd name="T22" fmla="*/ 2 w 81"/>
                  <a:gd name="T23" fmla="*/ 139 h 141"/>
                  <a:gd name="T24" fmla="*/ 2 w 81"/>
                  <a:gd name="T25" fmla="*/ 139 h 141"/>
                  <a:gd name="T26" fmla="*/ 3 w 81"/>
                  <a:gd name="T27" fmla="*/ 140 h 141"/>
                  <a:gd name="T28" fmla="*/ 3 w 81"/>
                  <a:gd name="T29" fmla="*/ 140 h 141"/>
                  <a:gd name="T30" fmla="*/ 77 w 81"/>
                  <a:gd name="T31" fmla="*/ 140 h 141"/>
                  <a:gd name="T32" fmla="*/ 78 w 81"/>
                  <a:gd name="T33" fmla="*/ 140 h 141"/>
                  <a:gd name="T34" fmla="*/ 78 w 81"/>
                  <a:gd name="T35" fmla="*/ 139 h 141"/>
                  <a:gd name="T36" fmla="*/ 79 w 81"/>
                  <a:gd name="T37" fmla="*/ 139 h 141"/>
                  <a:gd name="T38" fmla="*/ 80 w 81"/>
                  <a:gd name="T39" fmla="*/ 138 h 141"/>
                  <a:gd name="T40" fmla="*/ 80 w 81"/>
                  <a:gd name="T41" fmla="*/ 137 h 141"/>
                  <a:gd name="T42" fmla="*/ 80 w 81"/>
                  <a:gd name="T43" fmla="*/ 135 h 141"/>
                  <a:gd name="T44" fmla="*/ 80 w 81"/>
                  <a:gd name="T45" fmla="*/ 130 h 141"/>
                  <a:gd name="T46" fmla="*/ 80 w 81"/>
                  <a:gd name="T47" fmla="*/ 128 h 141"/>
                  <a:gd name="T48" fmla="*/ 80 w 81"/>
                  <a:gd name="T49" fmla="*/ 127 h 141"/>
                  <a:gd name="T50" fmla="*/ 79 w 81"/>
                  <a:gd name="T51" fmla="*/ 126 h 141"/>
                  <a:gd name="T52" fmla="*/ 79 w 81"/>
                  <a:gd name="T53" fmla="*/ 126 h 141"/>
                  <a:gd name="T54" fmla="*/ 78 w 81"/>
                  <a:gd name="T55" fmla="*/ 125 h 141"/>
                  <a:gd name="T56" fmla="*/ 77 w 81"/>
                  <a:gd name="T57" fmla="*/ 125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141">
                    <a:moveTo>
                      <a:pt x="77" y="125"/>
                    </a:moveTo>
                    <a:lnTo>
                      <a:pt x="3" y="125"/>
                    </a:lnTo>
                    <a:lnTo>
                      <a:pt x="3" y="125"/>
                    </a:lnTo>
                    <a:lnTo>
                      <a:pt x="2" y="126"/>
                    </a:lnTo>
                    <a:lnTo>
                      <a:pt x="1" y="126"/>
                    </a:lnTo>
                    <a:lnTo>
                      <a:pt x="1" y="127"/>
                    </a:lnTo>
                    <a:lnTo>
                      <a:pt x="0" y="128"/>
                    </a:lnTo>
                    <a:lnTo>
                      <a:pt x="0" y="130"/>
                    </a:lnTo>
                    <a:lnTo>
                      <a:pt x="0" y="135"/>
                    </a:lnTo>
                    <a:lnTo>
                      <a:pt x="0" y="137"/>
                    </a:lnTo>
                    <a:lnTo>
                      <a:pt x="1" y="138"/>
                    </a:lnTo>
                    <a:lnTo>
                      <a:pt x="2" y="139"/>
                    </a:lnTo>
                    <a:lnTo>
                      <a:pt x="2" y="139"/>
                    </a:lnTo>
                    <a:lnTo>
                      <a:pt x="3" y="140"/>
                    </a:lnTo>
                    <a:lnTo>
                      <a:pt x="3" y="140"/>
                    </a:lnTo>
                    <a:lnTo>
                      <a:pt x="77" y="140"/>
                    </a:lnTo>
                    <a:lnTo>
                      <a:pt x="78" y="140"/>
                    </a:lnTo>
                    <a:lnTo>
                      <a:pt x="78" y="139"/>
                    </a:lnTo>
                    <a:lnTo>
                      <a:pt x="79" y="139"/>
                    </a:lnTo>
                    <a:lnTo>
                      <a:pt x="80" y="138"/>
                    </a:lnTo>
                    <a:lnTo>
                      <a:pt x="80" y="137"/>
                    </a:lnTo>
                    <a:lnTo>
                      <a:pt x="80" y="135"/>
                    </a:lnTo>
                    <a:lnTo>
                      <a:pt x="80" y="130"/>
                    </a:lnTo>
                    <a:lnTo>
                      <a:pt x="80" y="128"/>
                    </a:lnTo>
                    <a:lnTo>
                      <a:pt x="80" y="127"/>
                    </a:lnTo>
                    <a:lnTo>
                      <a:pt x="79" y="126"/>
                    </a:lnTo>
                    <a:lnTo>
                      <a:pt x="79" y="126"/>
                    </a:lnTo>
                    <a:lnTo>
                      <a:pt x="78" y="125"/>
                    </a:lnTo>
                    <a:lnTo>
                      <a:pt x="77" y="1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2" name="Freeform 52">
                <a:extLst>
                  <a:ext uri="{FF2B5EF4-FFF2-40B4-BE49-F238E27FC236}">
                    <a16:creationId xmlns:a16="http://schemas.microsoft.com/office/drawing/2014/main" id="{E02CFDDD-86D7-4B02-BDD1-C79E5C2AB19B}"/>
                  </a:ext>
                </a:extLst>
              </p:cNvPr>
              <p:cNvSpPr>
                <a:spLocks/>
              </p:cNvSpPr>
              <p:nvPr/>
            </p:nvSpPr>
            <p:spPr bwMode="auto">
              <a:xfrm>
                <a:off x="318" y="133"/>
                <a:ext cx="81" cy="141"/>
              </a:xfrm>
              <a:custGeom>
                <a:avLst/>
                <a:gdLst>
                  <a:gd name="T0" fmla="*/ 51 w 81"/>
                  <a:gd name="T1" fmla="*/ 19 h 141"/>
                  <a:gd name="T2" fmla="*/ 33 w 81"/>
                  <a:gd name="T3" fmla="*/ 19 h 141"/>
                  <a:gd name="T4" fmla="*/ 33 w 81"/>
                  <a:gd name="T5" fmla="*/ 125 h 141"/>
                  <a:gd name="T6" fmla="*/ 51 w 81"/>
                  <a:gd name="T7" fmla="*/ 125 h 141"/>
                  <a:gd name="T8" fmla="*/ 51 w 81"/>
                  <a:gd name="T9" fmla="*/ 19 h 141"/>
                </a:gdLst>
                <a:ahLst/>
                <a:cxnLst>
                  <a:cxn ang="0">
                    <a:pos x="T0" y="T1"/>
                  </a:cxn>
                  <a:cxn ang="0">
                    <a:pos x="T2" y="T3"/>
                  </a:cxn>
                  <a:cxn ang="0">
                    <a:pos x="T4" y="T5"/>
                  </a:cxn>
                  <a:cxn ang="0">
                    <a:pos x="T6" y="T7"/>
                  </a:cxn>
                  <a:cxn ang="0">
                    <a:pos x="T8" y="T9"/>
                  </a:cxn>
                </a:cxnLst>
                <a:rect l="0" t="0" r="r" b="b"/>
                <a:pathLst>
                  <a:path w="81" h="141">
                    <a:moveTo>
                      <a:pt x="51" y="19"/>
                    </a:moveTo>
                    <a:lnTo>
                      <a:pt x="33" y="19"/>
                    </a:lnTo>
                    <a:lnTo>
                      <a:pt x="33" y="125"/>
                    </a:lnTo>
                    <a:lnTo>
                      <a:pt x="51" y="125"/>
                    </a:lnTo>
                    <a:lnTo>
                      <a:pt x="51"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3" name="Freeform 53">
                <a:extLst>
                  <a:ext uri="{FF2B5EF4-FFF2-40B4-BE49-F238E27FC236}">
                    <a16:creationId xmlns:a16="http://schemas.microsoft.com/office/drawing/2014/main" id="{42F32AF0-6FA8-4DCB-873B-B93A357CB0F5}"/>
                  </a:ext>
                </a:extLst>
              </p:cNvPr>
              <p:cNvSpPr>
                <a:spLocks/>
              </p:cNvSpPr>
              <p:nvPr/>
            </p:nvSpPr>
            <p:spPr bwMode="auto">
              <a:xfrm>
                <a:off x="318" y="133"/>
                <a:ext cx="81" cy="141"/>
              </a:xfrm>
              <a:custGeom>
                <a:avLst/>
                <a:gdLst>
                  <a:gd name="T0" fmla="*/ 44 w 81"/>
                  <a:gd name="T1" fmla="*/ 0 h 141"/>
                  <a:gd name="T2" fmla="*/ 41 w 81"/>
                  <a:gd name="T3" fmla="*/ 0 h 141"/>
                  <a:gd name="T4" fmla="*/ 39 w 81"/>
                  <a:gd name="T5" fmla="*/ 0 h 141"/>
                  <a:gd name="T6" fmla="*/ 38 w 81"/>
                  <a:gd name="T7" fmla="*/ 0 h 141"/>
                  <a:gd name="T8" fmla="*/ 36 w 81"/>
                  <a:gd name="T9" fmla="*/ 0 h 141"/>
                  <a:gd name="T10" fmla="*/ 35 w 81"/>
                  <a:gd name="T11" fmla="*/ 0 h 141"/>
                  <a:gd name="T12" fmla="*/ 35 w 81"/>
                  <a:gd name="T13" fmla="*/ 1 h 141"/>
                  <a:gd name="T14" fmla="*/ 2 w 81"/>
                  <a:gd name="T15" fmla="*/ 22 h 141"/>
                  <a:gd name="T16" fmla="*/ 1 w 81"/>
                  <a:gd name="T17" fmla="*/ 22 h 141"/>
                  <a:gd name="T18" fmla="*/ 1 w 81"/>
                  <a:gd name="T19" fmla="*/ 23 h 141"/>
                  <a:gd name="T20" fmla="*/ 0 w 81"/>
                  <a:gd name="T21" fmla="*/ 24 h 141"/>
                  <a:gd name="T22" fmla="*/ 0 w 81"/>
                  <a:gd name="T23" fmla="*/ 25 h 141"/>
                  <a:gd name="T24" fmla="*/ 0 w 81"/>
                  <a:gd name="T25" fmla="*/ 25 h 141"/>
                  <a:gd name="T26" fmla="*/ 0 w 81"/>
                  <a:gd name="T27" fmla="*/ 32 h 141"/>
                  <a:gd name="T28" fmla="*/ 0 w 81"/>
                  <a:gd name="T29" fmla="*/ 35 h 141"/>
                  <a:gd name="T30" fmla="*/ 0 w 81"/>
                  <a:gd name="T31" fmla="*/ 35 h 141"/>
                  <a:gd name="T32" fmla="*/ 1 w 81"/>
                  <a:gd name="T33" fmla="*/ 36 h 141"/>
                  <a:gd name="T34" fmla="*/ 2 w 81"/>
                  <a:gd name="T35" fmla="*/ 36 h 141"/>
                  <a:gd name="T36" fmla="*/ 4 w 81"/>
                  <a:gd name="T37" fmla="*/ 36 h 141"/>
                  <a:gd name="T38" fmla="*/ 5 w 81"/>
                  <a:gd name="T39" fmla="*/ 36 h 141"/>
                  <a:gd name="T40" fmla="*/ 6 w 81"/>
                  <a:gd name="T41" fmla="*/ 35 h 141"/>
                  <a:gd name="T42" fmla="*/ 33 w 81"/>
                  <a:gd name="T43" fmla="*/ 19 h 141"/>
                  <a:gd name="T44" fmla="*/ 51 w 81"/>
                  <a:gd name="T45" fmla="*/ 19 h 141"/>
                  <a:gd name="T46" fmla="*/ 51 w 81"/>
                  <a:gd name="T47" fmla="*/ 2 h 141"/>
                  <a:gd name="T48" fmla="*/ 51 w 81"/>
                  <a:gd name="T49" fmla="*/ 1 h 141"/>
                  <a:gd name="T50" fmla="*/ 50 w 81"/>
                  <a:gd name="T51" fmla="*/ 1 h 141"/>
                  <a:gd name="T52" fmla="*/ 49 w 81"/>
                  <a:gd name="T53" fmla="*/ 0 h 141"/>
                  <a:gd name="T54" fmla="*/ 48 w 81"/>
                  <a:gd name="T55" fmla="*/ 0 h 141"/>
                  <a:gd name="T56" fmla="*/ 46 w 81"/>
                  <a:gd name="T57" fmla="*/ 0 h 141"/>
                  <a:gd name="T58" fmla="*/ 44 w 81"/>
                  <a:gd name="T59"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 h="141">
                    <a:moveTo>
                      <a:pt x="44" y="0"/>
                    </a:moveTo>
                    <a:lnTo>
                      <a:pt x="41" y="0"/>
                    </a:lnTo>
                    <a:lnTo>
                      <a:pt x="39" y="0"/>
                    </a:lnTo>
                    <a:lnTo>
                      <a:pt x="38" y="0"/>
                    </a:lnTo>
                    <a:lnTo>
                      <a:pt x="36" y="0"/>
                    </a:lnTo>
                    <a:lnTo>
                      <a:pt x="35" y="0"/>
                    </a:lnTo>
                    <a:lnTo>
                      <a:pt x="35" y="1"/>
                    </a:lnTo>
                    <a:lnTo>
                      <a:pt x="2" y="22"/>
                    </a:lnTo>
                    <a:lnTo>
                      <a:pt x="1" y="22"/>
                    </a:lnTo>
                    <a:lnTo>
                      <a:pt x="1" y="23"/>
                    </a:lnTo>
                    <a:lnTo>
                      <a:pt x="0" y="24"/>
                    </a:lnTo>
                    <a:lnTo>
                      <a:pt x="0" y="25"/>
                    </a:lnTo>
                    <a:lnTo>
                      <a:pt x="0" y="25"/>
                    </a:lnTo>
                    <a:lnTo>
                      <a:pt x="0" y="32"/>
                    </a:lnTo>
                    <a:lnTo>
                      <a:pt x="0" y="35"/>
                    </a:lnTo>
                    <a:lnTo>
                      <a:pt x="0" y="35"/>
                    </a:lnTo>
                    <a:lnTo>
                      <a:pt x="1" y="36"/>
                    </a:lnTo>
                    <a:lnTo>
                      <a:pt x="2" y="36"/>
                    </a:lnTo>
                    <a:lnTo>
                      <a:pt x="4" y="36"/>
                    </a:lnTo>
                    <a:lnTo>
                      <a:pt x="5" y="36"/>
                    </a:lnTo>
                    <a:lnTo>
                      <a:pt x="6" y="35"/>
                    </a:lnTo>
                    <a:lnTo>
                      <a:pt x="33" y="19"/>
                    </a:lnTo>
                    <a:lnTo>
                      <a:pt x="51" y="19"/>
                    </a:lnTo>
                    <a:lnTo>
                      <a:pt x="51" y="2"/>
                    </a:lnTo>
                    <a:lnTo>
                      <a:pt x="51" y="1"/>
                    </a:lnTo>
                    <a:lnTo>
                      <a:pt x="50" y="1"/>
                    </a:lnTo>
                    <a:lnTo>
                      <a:pt x="49" y="0"/>
                    </a:lnTo>
                    <a:lnTo>
                      <a:pt x="48" y="0"/>
                    </a:lnTo>
                    <a:lnTo>
                      <a:pt x="46" y="0"/>
                    </a:lnTo>
                    <a:lnTo>
                      <a:pt x="4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37" name="Group 36">
              <a:extLst>
                <a:ext uri="{FF2B5EF4-FFF2-40B4-BE49-F238E27FC236}">
                  <a16:creationId xmlns:a16="http://schemas.microsoft.com/office/drawing/2014/main" id="{D62C9094-163B-4F59-BD8D-487B7446D38E}"/>
                </a:ext>
              </a:extLst>
            </p:cNvPr>
            <p:cNvGrpSpPr>
              <a:grpSpLocks/>
            </p:cNvGrpSpPr>
            <p:nvPr/>
          </p:nvGrpSpPr>
          <p:grpSpPr bwMode="auto">
            <a:xfrm>
              <a:off x="1069077" y="3513471"/>
              <a:ext cx="33020" cy="90170"/>
              <a:chOff x="463" y="133"/>
              <a:chExt cx="52" cy="142"/>
            </a:xfrm>
          </p:grpSpPr>
          <p:sp>
            <p:nvSpPr>
              <p:cNvPr id="39" name="Freeform 55">
                <a:extLst>
                  <a:ext uri="{FF2B5EF4-FFF2-40B4-BE49-F238E27FC236}">
                    <a16:creationId xmlns:a16="http://schemas.microsoft.com/office/drawing/2014/main" id="{14595F7B-4037-4B86-B802-E1A5BF3A05CF}"/>
                  </a:ext>
                </a:extLst>
              </p:cNvPr>
              <p:cNvSpPr>
                <a:spLocks/>
              </p:cNvSpPr>
              <p:nvPr/>
            </p:nvSpPr>
            <p:spPr bwMode="auto">
              <a:xfrm>
                <a:off x="463" y="133"/>
                <a:ext cx="52" cy="142"/>
              </a:xfrm>
              <a:custGeom>
                <a:avLst/>
                <a:gdLst>
                  <a:gd name="T0" fmla="*/ 3 w 52"/>
                  <a:gd name="T1" fmla="*/ 120 h 142"/>
                  <a:gd name="T2" fmla="*/ 2 w 52"/>
                  <a:gd name="T3" fmla="*/ 120 h 142"/>
                  <a:gd name="T4" fmla="*/ 1 w 52"/>
                  <a:gd name="T5" fmla="*/ 120 h 142"/>
                  <a:gd name="T6" fmla="*/ 1 w 52"/>
                  <a:gd name="T7" fmla="*/ 120 h 142"/>
                  <a:gd name="T8" fmla="*/ 0 w 52"/>
                  <a:gd name="T9" fmla="*/ 121 h 142"/>
                  <a:gd name="T10" fmla="*/ 0 w 52"/>
                  <a:gd name="T11" fmla="*/ 122 h 142"/>
                  <a:gd name="T12" fmla="*/ 0 w 52"/>
                  <a:gd name="T13" fmla="*/ 123 h 142"/>
                  <a:gd name="T14" fmla="*/ 0 w 52"/>
                  <a:gd name="T15" fmla="*/ 132 h 142"/>
                  <a:gd name="T16" fmla="*/ 0 w 52"/>
                  <a:gd name="T17" fmla="*/ 133 h 142"/>
                  <a:gd name="T18" fmla="*/ 0 w 52"/>
                  <a:gd name="T19" fmla="*/ 134 h 142"/>
                  <a:gd name="T20" fmla="*/ 0 w 52"/>
                  <a:gd name="T21" fmla="*/ 135 h 142"/>
                  <a:gd name="T22" fmla="*/ 1 w 52"/>
                  <a:gd name="T23" fmla="*/ 135 h 142"/>
                  <a:gd name="T24" fmla="*/ 1 w 52"/>
                  <a:gd name="T25" fmla="*/ 136 h 142"/>
                  <a:gd name="T26" fmla="*/ 2 w 52"/>
                  <a:gd name="T27" fmla="*/ 137 h 142"/>
                  <a:gd name="T28" fmla="*/ 3 w 52"/>
                  <a:gd name="T29" fmla="*/ 137 h 142"/>
                  <a:gd name="T30" fmla="*/ 5 w 52"/>
                  <a:gd name="T31" fmla="*/ 138 h 142"/>
                  <a:gd name="T32" fmla="*/ 6 w 52"/>
                  <a:gd name="T33" fmla="*/ 139 h 142"/>
                  <a:gd name="T34" fmla="*/ 10 w 52"/>
                  <a:gd name="T35" fmla="*/ 140 h 142"/>
                  <a:gd name="T36" fmla="*/ 12 w 52"/>
                  <a:gd name="T37" fmla="*/ 141 h 142"/>
                  <a:gd name="T38" fmla="*/ 16 w 52"/>
                  <a:gd name="T39" fmla="*/ 141 h 142"/>
                  <a:gd name="T40" fmla="*/ 18 w 52"/>
                  <a:gd name="T41" fmla="*/ 141 h 142"/>
                  <a:gd name="T42" fmla="*/ 25 w 52"/>
                  <a:gd name="T43" fmla="*/ 141 h 142"/>
                  <a:gd name="T44" fmla="*/ 30 w 52"/>
                  <a:gd name="T45" fmla="*/ 140 h 142"/>
                  <a:gd name="T46" fmla="*/ 38 w 52"/>
                  <a:gd name="T47" fmla="*/ 137 h 142"/>
                  <a:gd name="T48" fmla="*/ 42 w 52"/>
                  <a:gd name="T49" fmla="*/ 134 h 142"/>
                  <a:gd name="T50" fmla="*/ 46 w 52"/>
                  <a:gd name="T51" fmla="*/ 128 h 142"/>
                  <a:gd name="T52" fmla="*/ 48 w 52"/>
                  <a:gd name="T53" fmla="*/ 125 h 142"/>
                  <a:gd name="T54" fmla="*/ 16 w 52"/>
                  <a:gd name="T55" fmla="*/ 125 h 142"/>
                  <a:gd name="T56" fmla="*/ 14 w 52"/>
                  <a:gd name="T57" fmla="*/ 125 h 142"/>
                  <a:gd name="T58" fmla="*/ 11 w 52"/>
                  <a:gd name="T59" fmla="*/ 124 h 142"/>
                  <a:gd name="T60" fmla="*/ 9 w 52"/>
                  <a:gd name="T61" fmla="*/ 123 h 142"/>
                  <a:gd name="T62" fmla="*/ 7 w 52"/>
                  <a:gd name="T63" fmla="*/ 122 h 142"/>
                  <a:gd name="T64" fmla="*/ 6 w 52"/>
                  <a:gd name="T65" fmla="*/ 121 h 142"/>
                  <a:gd name="T66" fmla="*/ 4 w 52"/>
                  <a:gd name="T67" fmla="*/ 120 h 142"/>
                  <a:gd name="T68" fmla="*/ 3 w 52"/>
                  <a:gd name="T69" fmla="*/ 1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 h="142">
                    <a:moveTo>
                      <a:pt x="3" y="120"/>
                    </a:moveTo>
                    <a:lnTo>
                      <a:pt x="2" y="120"/>
                    </a:lnTo>
                    <a:lnTo>
                      <a:pt x="1" y="120"/>
                    </a:lnTo>
                    <a:lnTo>
                      <a:pt x="1" y="120"/>
                    </a:lnTo>
                    <a:lnTo>
                      <a:pt x="0" y="121"/>
                    </a:lnTo>
                    <a:lnTo>
                      <a:pt x="0" y="122"/>
                    </a:lnTo>
                    <a:lnTo>
                      <a:pt x="0" y="123"/>
                    </a:lnTo>
                    <a:lnTo>
                      <a:pt x="0" y="132"/>
                    </a:lnTo>
                    <a:lnTo>
                      <a:pt x="0" y="133"/>
                    </a:lnTo>
                    <a:lnTo>
                      <a:pt x="0" y="134"/>
                    </a:lnTo>
                    <a:lnTo>
                      <a:pt x="0" y="135"/>
                    </a:lnTo>
                    <a:lnTo>
                      <a:pt x="1" y="135"/>
                    </a:lnTo>
                    <a:lnTo>
                      <a:pt x="1" y="136"/>
                    </a:lnTo>
                    <a:lnTo>
                      <a:pt x="2" y="137"/>
                    </a:lnTo>
                    <a:lnTo>
                      <a:pt x="3" y="137"/>
                    </a:lnTo>
                    <a:lnTo>
                      <a:pt x="5" y="138"/>
                    </a:lnTo>
                    <a:lnTo>
                      <a:pt x="6" y="139"/>
                    </a:lnTo>
                    <a:lnTo>
                      <a:pt x="10" y="140"/>
                    </a:lnTo>
                    <a:lnTo>
                      <a:pt x="12" y="141"/>
                    </a:lnTo>
                    <a:lnTo>
                      <a:pt x="16" y="141"/>
                    </a:lnTo>
                    <a:lnTo>
                      <a:pt x="18" y="141"/>
                    </a:lnTo>
                    <a:lnTo>
                      <a:pt x="25" y="141"/>
                    </a:lnTo>
                    <a:lnTo>
                      <a:pt x="30" y="140"/>
                    </a:lnTo>
                    <a:lnTo>
                      <a:pt x="38" y="137"/>
                    </a:lnTo>
                    <a:lnTo>
                      <a:pt x="42" y="134"/>
                    </a:lnTo>
                    <a:lnTo>
                      <a:pt x="46" y="128"/>
                    </a:lnTo>
                    <a:lnTo>
                      <a:pt x="48" y="125"/>
                    </a:lnTo>
                    <a:lnTo>
                      <a:pt x="16" y="125"/>
                    </a:lnTo>
                    <a:lnTo>
                      <a:pt x="14" y="125"/>
                    </a:lnTo>
                    <a:lnTo>
                      <a:pt x="11" y="124"/>
                    </a:lnTo>
                    <a:lnTo>
                      <a:pt x="9" y="123"/>
                    </a:lnTo>
                    <a:lnTo>
                      <a:pt x="7" y="122"/>
                    </a:lnTo>
                    <a:lnTo>
                      <a:pt x="6" y="121"/>
                    </a:lnTo>
                    <a:lnTo>
                      <a:pt x="4" y="120"/>
                    </a:lnTo>
                    <a:lnTo>
                      <a:pt x="3" y="1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0" name="Freeform 56">
                <a:extLst>
                  <a:ext uri="{FF2B5EF4-FFF2-40B4-BE49-F238E27FC236}">
                    <a16:creationId xmlns:a16="http://schemas.microsoft.com/office/drawing/2014/main" id="{4158FFB4-B6EC-48DC-8528-1F52BAC85B64}"/>
                  </a:ext>
                </a:extLst>
              </p:cNvPr>
              <p:cNvSpPr>
                <a:spLocks/>
              </p:cNvSpPr>
              <p:nvPr/>
            </p:nvSpPr>
            <p:spPr bwMode="auto">
              <a:xfrm>
                <a:off x="463" y="133"/>
                <a:ext cx="52" cy="142"/>
              </a:xfrm>
              <a:custGeom>
                <a:avLst/>
                <a:gdLst>
                  <a:gd name="T0" fmla="*/ 43 w 52"/>
                  <a:gd name="T1" fmla="*/ 0 h 142"/>
                  <a:gd name="T2" fmla="*/ 40 w 52"/>
                  <a:gd name="T3" fmla="*/ 0 h 142"/>
                  <a:gd name="T4" fmla="*/ 38 w 52"/>
                  <a:gd name="T5" fmla="*/ 0 h 142"/>
                  <a:gd name="T6" fmla="*/ 36 w 52"/>
                  <a:gd name="T7" fmla="*/ 0 h 142"/>
                  <a:gd name="T8" fmla="*/ 35 w 52"/>
                  <a:gd name="T9" fmla="*/ 0 h 142"/>
                  <a:gd name="T10" fmla="*/ 33 w 52"/>
                  <a:gd name="T11" fmla="*/ 1 h 142"/>
                  <a:gd name="T12" fmla="*/ 33 w 52"/>
                  <a:gd name="T13" fmla="*/ 1 h 142"/>
                  <a:gd name="T14" fmla="*/ 32 w 52"/>
                  <a:gd name="T15" fmla="*/ 2 h 142"/>
                  <a:gd name="T16" fmla="*/ 32 w 52"/>
                  <a:gd name="T17" fmla="*/ 2 h 142"/>
                  <a:gd name="T18" fmla="*/ 32 w 52"/>
                  <a:gd name="T19" fmla="*/ 110 h 142"/>
                  <a:gd name="T20" fmla="*/ 32 w 52"/>
                  <a:gd name="T21" fmla="*/ 111 h 142"/>
                  <a:gd name="T22" fmla="*/ 31 w 52"/>
                  <a:gd name="T23" fmla="*/ 117 h 142"/>
                  <a:gd name="T24" fmla="*/ 30 w 52"/>
                  <a:gd name="T25" fmla="*/ 119 h 142"/>
                  <a:gd name="T26" fmla="*/ 28 w 52"/>
                  <a:gd name="T27" fmla="*/ 122 h 142"/>
                  <a:gd name="T28" fmla="*/ 26 w 52"/>
                  <a:gd name="T29" fmla="*/ 123 h 142"/>
                  <a:gd name="T30" fmla="*/ 23 w 52"/>
                  <a:gd name="T31" fmla="*/ 125 h 142"/>
                  <a:gd name="T32" fmla="*/ 21 w 52"/>
                  <a:gd name="T33" fmla="*/ 125 h 142"/>
                  <a:gd name="T34" fmla="*/ 48 w 52"/>
                  <a:gd name="T35" fmla="*/ 125 h 142"/>
                  <a:gd name="T36" fmla="*/ 48 w 52"/>
                  <a:gd name="T37" fmla="*/ 124 h 142"/>
                  <a:gd name="T38" fmla="*/ 50 w 52"/>
                  <a:gd name="T39" fmla="*/ 115 h 142"/>
                  <a:gd name="T40" fmla="*/ 51 w 52"/>
                  <a:gd name="T41" fmla="*/ 111 h 142"/>
                  <a:gd name="T42" fmla="*/ 50 w 52"/>
                  <a:gd name="T43" fmla="*/ 2 h 142"/>
                  <a:gd name="T44" fmla="*/ 50 w 52"/>
                  <a:gd name="T45" fmla="*/ 1 h 142"/>
                  <a:gd name="T46" fmla="*/ 49 w 52"/>
                  <a:gd name="T47" fmla="*/ 1 h 142"/>
                  <a:gd name="T48" fmla="*/ 48 w 52"/>
                  <a:gd name="T49" fmla="*/ 0 h 142"/>
                  <a:gd name="T50" fmla="*/ 47 w 52"/>
                  <a:gd name="T51" fmla="*/ 0 h 142"/>
                  <a:gd name="T52" fmla="*/ 45 w 52"/>
                  <a:gd name="T53" fmla="*/ 0 h 142"/>
                  <a:gd name="T54" fmla="*/ 43 w 52"/>
                  <a:gd name="T55"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2" h="142">
                    <a:moveTo>
                      <a:pt x="43" y="0"/>
                    </a:moveTo>
                    <a:lnTo>
                      <a:pt x="40" y="0"/>
                    </a:lnTo>
                    <a:lnTo>
                      <a:pt x="38" y="0"/>
                    </a:lnTo>
                    <a:lnTo>
                      <a:pt x="36" y="0"/>
                    </a:lnTo>
                    <a:lnTo>
                      <a:pt x="35" y="0"/>
                    </a:lnTo>
                    <a:lnTo>
                      <a:pt x="33" y="1"/>
                    </a:lnTo>
                    <a:lnTo>
                      <a:pt x="33" y="1"/>
                    </a:lnTo>
                    <a:lnTo>
                      <a:pt x="32" y="2"/>
                    </a:lnTo>
                    <a:lnTo>
                      <a:pt x="32" y="2"/>
                    </a:lnTo>
                    <a:lnTo>
                      <a:pt x="32" y="110"/>
                    </a:lnTo>
                    <a:lnTo>
                      <a:pt x="32" y="111"/>
                    </a:lnTo>
                    <a:lnTo>
                      <a:pt x="31" y="117"/>
                    </a:lnTo>
                    <a:lnTo>
                      <a:pt x="30" y="119"/>
                    </a:lnTo>
                    <a:lnTo>
                      <a:pt x="28" y="122"/>
                    </a:lnTo>
                    <a:lnTo>
                      <a:pt x="26" y="123"/>
                    </a:lnTo>
                    <a:lnTo>
                      <a:pt x="23" y="125"/>
                    </a:lnTo>
                    <a:lnTo>
                      <a:pt x="21" y="125"/>
                    </a:lnTo>
                    <a:lnTo>
                      <a:pt x="48" y="125"/>
                    </a:lnTo>
                    <a:lnTo>
                      <a:pt x="48" y="124"/>
                    </a:lnTo>
                    <a:lnTo>
                      <a:pt x="50" y="115"/>
                    </a:lnTo>
                    <a:lnTo>
                      <a:pt x="51" y="111"/>
                    </a:lnTo>
                    <a:lnTo>
                      <a:pt x="50" y="2"/>
                    </a:lnTo>
                    <a:lnTo>
                      <a:pt x="50" y="1"/>
                    </a:lnTo>
                    <a:lnTo>
                      <a:pt x="49" y="1"/>
                    </a:lnTo>
                    <a:lnTo>
                      <a:pt x="48" y="0"/>
                    </a:lnTo>
                    <a:lnTo>
                      <a:pt x="47" y="0"/>
                    </a:lnTo>
                    <a:lnTo>
                      <a:pt x="45" y="0"/>
                    </a:lnTo>
                    <a:lnTo>
                      <a:pt x="4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pic>
          <p:nvPicPr>
            <p:cNvPr id="38" name="Picture 37">
              <a:extLst>
                <a:ext uri="{FF2B5EF4-FFF2-40B4-BE49-F238E27FC236}">
                  <a16:creationId xmlns:a16="http://schemas.microsoft.com/office/drawing/2014/main" id="{D4438AD8-078C-4BFD-BB8F-5B4CB63076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5937" y="3911616"/>
              <a:ext cx="1651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4" name="Rectangle 43">
            <a:extLst>
              <a:ext uri="{FF2B5EF4-FFF2-40B4-BE49-F238E27FC236}">
                <a16:creationId xmlns:a16="http://schemas.microsoft.com/office/drawing/2014/main" id="{DE3CBBDC-CB11-483F-86DC-7BCA5AB9A15F}"/>
              </a:ext>
            </a:extLst>
          </p:cNvPr>
          <p:cNvSpPr/>
          <p:nvPr/>
        </p:nvSpPr>
        <p:spPr>
          <a:xfrm>
            <a:off x="4130211" y="6316595"/>
            <a:ext cx="4119937" cy="269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DA4E259D-DA62-4676-B320-CA8FBBFCF2B2}"/>
              </a:ext>
            </a:extLst>
          </p:cNvPr>
          <p:cNvSpPr txBox="1"/>
          <p:nvPr/>
        </p:nvSpPr>
        <p:spPr>
          <a:xfrm>
            <a:off x="5016752" y="797105"/>
            <a:ext cx="7207905" cy="369332"/>
          </a:xfrm>
          <a:prstGeom prst="rect">
            <a:avLst/>
          </a:prstGeom>
          <a:noFill/>
        </p:spPr>
        <p:txBody>
          <a:bodyPr wrap="square" rtlCol="0">
            <a:spAutoFit/>
          </a:bodyPr>
          <a:lstStyle/>
          <a:p>
            <a:r>
              <a:rPr lang="en-US" dirty="0"/>
              <a:t>Deconvolution of autocorrelation curves gives us pulse profiles</a:t>
            </a:r>
          </a:p>
        </p:txBody>
      </p:sp>
      <p:sp>
        <p:nvSpPr>
          <p:cNvPr id="4" name="TextBox 3">
            <a:extLst>
              <a:ext uri="{FF2B5EF4-FFF2-40B4-BE49-F238E27FC236}">
                <a16:creationId xmlns:a16="http://schemas.microsoft.com/office/drawing/2014/main" id="{F620BD26-0BEA-4B7C-B445-A688953187DF}"/>
              </a:ext>
            </a:extLst>
          </p:cNvPr>
          <p:cNvSpPr txBox="1"/>
          <p:nvPr/>
        </p:nvSpPr>
        <p:spPr>
          <a:xfrm>
            <a:off x="2729961" y="5800250"/>
            <a:ext cx="1608133" cy="369332"/>
          </a:xfrm>
          <a:prstGeom prst="rect">
            <a:avLst/>
          </a:prstGeom>
          <a:noFill/>
        </p:spPr>
        <p:txBody>
          <a:bodyPr wrap="none" rtlCol="0">
            <a:spAutoFit/>
          </a:bodyPr>
          <a:lstStyle/>
          <a:p>
            <a:r>
              <a:rPr lang="en-US" dirty="0"/>
              <a:t>Observations:</a:t>
            </a:r>
          </a:p>
        </p:txBody>
      </p:sp>
      <p:sp>
        <p:nvSpPr>
          <p:cNvPr id="47" name="TextBox 46">
            <a:extLst>
              <a:ext uri="{FF2B5EF4-FFF2-40B4-BE49-F238E27FC236}">
                <a16:creationId xmlns:a16="http://schemas.microsoft.com/office/drawing/2014/main" id="{56E8EEC6-67C3-45DB-B5AB-7E4053FBFDA8}"/>
              </a:ext>
            </a:extLst>
          </p:cNvPr>
          <p:cNvSpPr txBox="1"/>
          <p:nvPr/>
        </p:nvSpPr>
        <p:spPr>
          <a:xfrm>
            <a:off x="4338094" y="5801851"/>
            <a:ext cx="6291146" cy="923330"/>
          </a:xfrm>
          <a:prstGeom prst="rect">
            <a:avLst/>
          </a:prstGeom>
          <a:noFill/>
        </p:spPr>
        <p:txBody>
          <a:bodyPr wrap="none" rtlCol="0">
            <a:spAutoFit/>
          </a:bodyPr>
          <a:lstStyle/>
          <a:p>
            <a:pPr marL="285750" indent="-285750">
              <a:buFont typeface="Arial" panose="020B0604020202020204" pitchFamily="34" charset="0"/>
              <a:buChar char="•"/>
            </a:pPr>
            <a:r>
              <a:rPr lang="en-US" dirty="0"/>
              <a:t>Flattop compresses more efficiently than gaussian profile</a:t>
            </a:r>
          </a:p>
          <a:p>
            <a:pPr marL="285750" indent="-285750">
              <a:buFont typeface="Arial" panose="020B0604020202020204" pitchFamily="34" charset="0"/>
              <a:buChar char="•"/>
            </a:pPr>
            <a:r>
              <a:rPr lang="en-US" dirty="0"/>
              <a:t>No compression in </a:t>
            </a:r>
            <a:r>
              <a:rPr lang="en-US" dirty="0" err="1"/>
              <a:t>KCl</a:t>
            </a:r>
            <a:endParaRPr lang="en-US" dirty="0"/>
          </a:p>
          <a:p>
            <a:pPr marL="285750" indent="-285750">
              <a:buFont typeface="Arial" panose="020B0604020202020204" pitchFamily="34" charset="0"/>
              <a:buChar char="•"/>
            </a:pPr>
            <a:r>
              <a:rPr lang="en-US" dirty="0"/>
              <a:t>However, notable additional phase modulation in BaF2</a:t>
            </a:r>
          </a:p>
        </p:txBody>
      </p:sp>
    </p:spTree>
    <p:extLst>
      <p:ext uri="{BB962C8B-B14F-4D97-AF65-F5344CB8AC3E}">
        <p14:creationId xmlns:p14="http://schemas.microsoft.com/office/powerpoint/2010/main" val="3681362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39CF0D3-86D1-49CA-833E-43D148FB182A}"/>
              </a:ext>
            </a:extLst>
          </p:cNvPr>
          <p:cNvSpPr>
            <a:spLocks noGrp="1"/>
          </p:cNvSpPr>
          <p:nvPr>
            <p:ph type="sldNum" sz="quarter" idx="4"/>
          </p:nvPr>
        </p:nvSpPr>
        <p:spPr/>
        <p:txBody>
          <a:bodyPr/>
          <a:lstStyle/>
          <a:p>
            <a:fld id="{933A556B-7C63-244D-9B7C-B0EA8042B330}" type="slidenum">
              <a:rPr lang="en-US" smtClean="0"/>
              <a:pPr/>
              <a:t>13</a:t>
            </a:fld>
            <a:endParaRPr lang="en-US" sz="1000"/>
          </a:p>
        </p:txBody>
      </p:sp>
      <p:grpSp>
        <p:nvGrpSpPr>
          <p:cNvPr id="5" name="Group 4">
            <a:extLst>
              <a:ext uri="{FF2B5EF4-FFF2-40B4-BE49-F238E27FC236}">
                <a16:creationId xmlns:a16="http://schemas.microsoft.com/office/drawing/2014/main" id="{4067819B-7E2E-42D4-95B4-42FAC8589D22}"/>
              </a:ext>
            </a:extLst>
          </p:cNvPr>
          <p:cNvGrpSpPr/>
          <p:nvPr/>
        </p:nvGrpSpPr>
        <p:grpSpPr>
          <a:xfrm>
            <a:off x="416002" y="1457817"/>
            <a:ext cx="11228990" cy="3043730"/>
            <a:chOff x="571500" y="2143125"/>
            <a:chExt cx="10138050" cy="2571750"/>
          </a:xfrm>
        </p:grpSpPr>
        <p:pic>
          <p:nvPicPr>
            <p:cNvPr id="1026" name="Picture 3">
              <a:extLst>
                <a:ext uri="{FF2B5EF4-FFF2-40B4-BE49-F238E27FC236}">
                  <a16:creationId xmlns:a16="http://schemas.microsoft.com/office/drawing/2014/main" id="{ED12C402-9A8E-4813-B580-F76A972AD3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2143125"/>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4">
              <a:extLst>
                <a:ext uri="{FF2B5EF4-FFF2-40B4-BE49-F238E27FC236}">
                  <a16:creationId xmlns:a16="http://schemas.microsoft.com/office/drawing/2014/main" id="{26D57214-F3CF-42D2-B13E-EE5989B67A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0550" y="2143125"/>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5">
              <a:extLst>
                <a:ext uri="{FF2B5EF4-FFF2-40B4-BE49-F238E27FC236}">
                  <a16:creationId xmlns:a16="http://schemas.microsoft.com/office/drawing/2014/main" id="{8B51B6C4-23EB-4BF0-B5B3-4E0D6C2317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550" y="2143125"/>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itle 8">
            <a:extLst>
              <a:ext uri="{FF2B5EF4-FFF2-40B4-BE49-F238E27FC236}">
                <a16:creationId xmlns:a16="http://schemas.microsoft.com/office/drawing/2014/main" id="{720AB601-D2C1-413A-82C5-7AF3CB4C05AF}"/>
              </a:ext>
            </a:extLst>
          </p:cNvPr>
          <p:cNvSpPr txBox="1">
            <a:spLocks noGrp="1"/>
          </p:cNvSpPr>
          <p:nvPr>
            <p:ph type="title"/>
          </p:nvPr>
        </p:nvSpPr>
        <p:spPr>
          <a:xfrm>
            <a:off x="547008" y="-42276"/>
            <a:ext cx="11049000" cy="1311128"/>
          </a:xfrm>
          <a:prstGeom prst="rect">
            <a:avLst/>
          </a:prstGeom>
          <a:noFill/>
        </p:spPr>
        <p:txBody>
          <a:bodyPr wrap="square">
            <a:spAutoFit/>
          </a:bodyPr>
          <a:lstStyle/>
          <a:p>
            <a:r>
              <a:rPr lang="en-US" b="1" dirty="0">
                <a:latin typeface="Calibri" panose="020F0502020204030204" pitchFamily="34" charset="0"/>
                <a:cs typeface="Calibri" panose="020F0502020204030204" pitchFamily="34" charset="0"/>
              </a:rPr>
              <a:t>Next goal: Entire 10J beam compression          to &lt;</a:t>
            </a:r>
            <a:r>
              <a:rPr lang="en-US" dirty="0">
                <a:latin typeface="Calibri" panose="020F0502020204030204" pitchFamily="34" charset="0"/>
                <a:cs typeface="Calibri" panose="020F0502020204030204" pitchFamily="34" charset="0"/>
              </a:rPr>
              <a:t>500fs, &gt;10TW (simulations)</a:t>
            </a:r>
            <a:endParaRPr lang="en-US" b="1" baseline="-25000"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A7EE0933-1BFA-49A7-99F7-60941DAA1E16}"/>
              </a:ext>
            </a:extLst>
          </p:cNvPr>
          <p:cNvSpPr txBox="1"/>
          <p:nvPr/>
        </p:nvSpPr>
        <p:spPr>
          <a:xfrm>
            <a:off x="644416" y="4257181"/>
            <a:ext cx="6097314" cy="1754326"/>
          </a:xfrm>
          <a:prstGeom prst="rect">
            <a:avLst/>
          </a:prstGeom>
          <a:noFill/>
        </p:spPr>
        <p:txBody>
          <a:bodyPr wrap="square">
            <a:spAutoFit/>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Assumed: </a:t>
            </a:r>
          </a:p>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an ideal super-Gaussian (8</a:t>
            </a:r>
            <a:r>
              <a:rPr lang="en-US" sz="1800" baseline="30000" dirty="0">
                <a:effectLst/>
                <a:latin typeface="Calibri" panose="020F0502020204030204" pitchFamily="34" charset="0"/>
                <a:ea typeface="Calibri" panose="020F0502020204030204" pitchFamily="34" charset="0"/>
              </a:rPr>
              <a:t>th</a:t>
            </a:r>
            <a:r>
              <a:rPr lang="en-US" sz="1800" dirty="0">
                <a:effectLst/>
                <a:latin typeface="Calibri" panose="020F0502020204030204" pitchFamily="34" charset="0"/>
                <a:ea typeface="Calibri" panose="020F0502020204030204" pitchFamily="34" charset="0"/>
              </a:rPr>
              <a:t> order) beam</a:t>
            </a:r>
          </a:p>
          <a:p>
            <a:pPr marL="285750" marR="0" indent="-285750">
              <a:spcBef>
                <a:spcPts val="0"/>
              </a:spcBef>
              <a:spcAft>
                <a:spcPts val="0"/>
              </a:spcAft>
              <a:buFont typeface="Arial" panose="020B0604020202020204" pitchFamily="34" charset="0"/>
              <a:buChar char="•"/>
            </a:pPr>
            <a:r>
              <a:rPr lang="en-US" dirty="0">
                <a:latin typeface="Calibri" panose="020F0502020204030204" pitchFamily="34" charset="0"/>
                <a:ea typeface="Calibri" panose="020F0502020204030204" pitchFamily="34" charset="0"/>
              </a:rPr>
              <a:t>beam size (1/e^2 radius = 27.5mm) </a:t>
            </a:r>
          </a:p>
          <a:p>
            <a:pPr marL="285750" marR="0" indent="-285750">
              <a:spcBef>
                <a:spcPts val="0"/>
              </a:spcBef>
              <a:spcAft>
                <a:spcPts val="0"/>
              </a:spcAft>
              <a:buFont typeface="Arial" panose="020B0604020202020204" pitchFamily="34" charset="0"/>
              <a:buChar char="•"/>
            </a:pPr>
            <a:r>
              <a:rPr lang="en-US" dirty="0">
                <a:latin typeface="Calibri" panose="020F0502020204030204" pitchFamily="34" charset="0"/>
                <a:ea typeface="Calibri" panose="020F0502020204030204" pitchFamily="34" charset="0"/>
              </a:rPr>
              <a:t>input energy 10J (~4.5TW)</a:t>
            </a:r>
          </a:p>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KCl+BaF2 (50 mm thick each)</a:t>
            </a:r>
          </a:p>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B-integrals of both components are ~3</a:t>
            </a:r>
          </a:p>
        </p:txBody>
      </p:sp>
      <p:sp>
        <p:nvSpPr>
          <p:cNvPr id="12" name="Rectangle 11">
            <a:extLst>
              <a:ext uri="{FF2B5EF4-FFF2-40B4-BE49-F238E27FC236}">
                <a16:creationId xmlns:a16="http://schemas.microsoft.com/office/drawing/2014/main" id="{7A391059-6AE3-4C7B-A770-673B2ECDF007}"/>
              </a:ext>
            </a:extLst>
          </p:cNvPr>
          <p:cNvSpPr/>
          <p:nvPr/>
        </p:nvSpPr>
        <p:spPr>
          <a:xfrm>
            <a:off x="4130211" y="6316595"/>
            <a:ext cx="4119937" cy="269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9FDD9F1A-ED24-46AE-BFAD-426AD5C11367}"/>
              </a:ext>
            </a:extLst>
          </p:cNvPr>
          <p:cNvCxnSpPr/>
          <p:nvPr/>
        </p:nvCxnSpPr>
        <p:spPr>
          <a:xfrm>
            <a:off x="9798269" y="2751083"/>
            <a:ext cx="54391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9C0D86F-6C0D-4B95-831B-997FB507B785}"/>
              </a:ext>
            </a:extLst>
          </p:cNvPr>
          <p:cNvCxnSpPr>
            <a:cxnSpLocks/>
          </p:cNvCxnSpPr>
          <p:nvPr/>
        </p:nvCxnSpPr>
        <p:spPr>
          <a:xfrm flipH="1">
            <a:off x="10436772" y="2753711"/>
            <a:ext cx="4913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36B4DB6-384D-4B37-A00E-094D442E3DB8}"/>
              </a:ext>
            </a:extLst>
          </p:cNvPr>
          <p:cNvSpPr txBox="1"/>
          <p:nvPr/>
        </p:nvSpPr>
        <p:spPr>
          <a:xfrm>
            <a:off x="9509987" y="2381751"/>
            <a:ext cx="745910"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350 fs</a:t>
            </a:r>
          </a:p>
        </p:txBody>
      </p:sp>
      <p:sp>
        <p:nvSpPr>
          <p:cNvPr id="14" name="TextBox 13">
            <a:extLst>
              <a:ext uri="{FF2B5EF4-FFF2-40B4-BE49-F238E27FC236}">
                <a16:creationId xmlns:a16="http://schemas.microsoft.com/office/drawing/2014/main" id="{1A0841CF-309D-4DC9-910F-28816D390B4D}"/>
              </a:ext>
            </a:extLst>
          </p:cNvPr>
          <p:cNvSpPr txBox="1"/>
          <p:nvPr/>
        </p:nvSpPr>
        <p:spPr>
          <a:xfrm>
            <a:off x="2736627" y="1830381"/>
            <a:ext cx="1265090" cy="923330"/>
          </a:xfrm>
          <a:prstGeom prst="rect">
            <a:avLst/>
          </a:prstGeom>
          <a:noFill/>
        </p:spPr>
        <p:txBody>
          <a:bodyPr wrap="none" rtlCol="0">
            <a:spAutoFit/>
          </a:bodyPr>
          <a:lstStyle/>
          <a:p>
            <a:r>
              <a:rPr lang="en-US" dirty="0">
                <a:solidFill>
                  <a:srgbClr val="7030A0"/>
                </a:solidFill>
                <a:latin typeface="Calibri" panose="020F0502020204030204" pitchFamily="34" charset="0"/>
                <a:cs typeface="Calibri" panose="020F0502020204030204" pitchFamily="34" charset="0"/>
              </a:rPr>
              <a:t>input beam</a:t>
            </a:r>
          </a:p>
          <a:p>
            <a:r>
              <a:rPr lang="en-US" dirty="0">
                <a:solidFill>
                  <a:srgbClr val="00B050"/>
                </a:solidFill>
                <a:latin typeface="Calibri" panose="020F0502020204030204" pitchFamily="34" charset="0"/>
                <a:cs typeface="Calibri" panose="020F0502020204030204" pitchFamily="34" charset="0"/>
              </a:rPr>
              <a:t>after </a:t>
            </a:r>
            <a:r>
              <a:rPr lang="en-US" dirty="0" err="1">
                <a:solidFill>
                  <a:srgbClr val="00B050"/>
                </a:solidFill>
                <a:latin typeface="Calibri" panose="020F0502020204030204" pitchFamily="34" charset="0"/>
                <a:cs typeface="Calibri" panose="020F0502020204030204" pitchFamily="34" charset="0"/>
              </a:rPr>
              <a:t>KCl</a:t>
            </a:r>
            <a:endParaRPr lang="en-US" dirty="0">
              <a:solidFill>
                <a:srgbClr val="00B050"/>
              </a:solidFill>
              <a:latin typeface="Calibri" panose="020F0502020204030204" pitchFamily="34" charset="0"/>
              <a:cs typeface="Calibri" panose="020F0502020204030204" pitchFamily="34" charset="0"/>
            </a:endParaRPr>
          </a:p>
          <a:p>
            <a:r>
              <a:rPr lang="en-US" dirty="0">
                <a:solidFill>
                  <a:srgbClr val="0070C0"/>
                </a:solidFill>
                <a:latin typeface="Calibri" panose="020F0502020204030204" pitchFamily="34" charset="0"/>
                <a:cs typeface="Calibri" panose="020F0502020204030204" pitchFamily="34" charset="0"/>
              </a:rPr>
              <a:t>after BaF2</a:t>
            </a:r>
          </a:p>
        </p:txBody>
      </p:sp>
      <p:sp>
        <p:nvSpPr>
          <p:cNvPr id="19" name="TextBox 18">
            <a:extLst>
              <a:ext uri="{FF2B5EF4-FFF2-40B4-BE49-F238E27FC236}">
                <a16:creationId xmlns:a16="http://schemas.microsoft.com/office/drawing/2014/main" id="{77073F79-BAA8-4FBD-938D-D806EA04AC9B}"/>
              </a:ext>
            </a:extLst>
          </p:cNvPr>
          <p:cNvSpPr txBox="1"/>
          <p:nvPr/>
        </p:nvSpPr>
        <p:spPr>
          <a:xfrm>
            <a:off x="5164993" y="4501547"/>
            <a:ext cx="7027007" cy="1384995"/>
          </a:xfrm>
          <a:prstGeom prst="rect">
            <a:avLst/>
          </a:prstGeom>
          <a:noFill/>
        </p:spPr>
        <p:txBody>
          <a:bodyPr wrap="square">
            <a:spAutoFit/>
          </a:bodyPr>
          <a:lstStyle/>
          <a:p>
            <a:pPr marL="0" marR="0">
              <a:spcBef>
                <a:spcPts val="0"/>
              </a:spcBef>
              <a:spcAft>
                <a:spcPts val="0"/>
              </a:spcAft>
            </a:pPr>
            <a:r>
              <a:rPr lang="en-US" sz="2800" dirty="0">
                <a:effectLst/>
                <a:latin typeface="Calibri" panose="020F0502020204030204" pitchFamily="34" charset="0"/>
                <a:ea typeface="Calibri" panose="020F0502020204030204" pitchFamily="34" charset="0"/>
              </a:rPr>
              <a:t>Conclusions: </a:t>
            </a:r>
          </a:p>
          <a:p>
            <a:pPr marL="285750" marR="0" indent="-285750">
              <a:spcBef>
                <a:spcPts val="0"/>
              </a:spcBef>
              <a:spcAft>
                <a:spcPts val="0"/>
              </a:spcAft>
              <a:buFont typeface="Arial" panose="020B0604020202020204" pitchFamily="34" charset="0"/>
              <a:buChar char="•"/>
            </a:pPr>
            <a:r>
              <a:rPr lang="en-US" sz="2800" dirty="0">
                <a:effectLst/>
                <a:latin typeface="Calibri" panose="020F0502020204030204" pitchFamily="34" charset="0"/>
                <a:ea typeface="Calibri" panose="020F0502020204030204" pitchFamily="34" charset="0"/>
              </a:rPr>
              <a:t>&lt;500 fs, &gt;10 TW regime can be achieved</a:t>
            </a:r>
          </a:p>
          <a:p>
            <a:pPr marL="285750" marR="0" indent="-285750">
              <a:spcBef>
                <a:spcPts val="0"/>
              </a:spcBef>
              <a:spcAft>
                <a:spcPts val="0"/>
              </a:spcAft>
              <a:buFont typeface="Arial" panose="020B0604020202020204" pitchFamily="34" charset="0"/>
              <a:buChar char="•"/>
            </a:pPr>
            <a:r>
              <a:rPr lang="en-US" sz="2800" dirty="0">
                <a:latin typeface="Calibri" panose="020F0502020204030204" pitchFamily="34" charset="0"/>
                <a:ea typeface="Calibri" panose="020F0502020204030204" pitchFamily="34" charset="0"/>
              </a:rPr>
              <a:t>Important to create a uniform, flattop beam</a:t>
            </a:r>
            <a:endParaRPr lang="en-US" sz="2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424841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D080BDD-B259-4B5D-A727-3B55FB468B49}"/>
              </a:ext>
            </a:extLst>
          </p:cNvPr>
          <p:cNvSpPr/>
          <p:nvPr/>
        </p:nvSpPr>
        <p:spPr>
          <a:xfrm>
            <a:off x="4130211" y="6316595"/>
            <a:ext cx="4119937" cy="269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44FA97CF-BDA5-47FD-A7D1-25662B8B49AA}"/>
              </a:ext>
            </a:extLst>
          </p:cNvPr>
          <p:cNvGrpSpPr/>
          <p:nvPr/>
        </p:nvGrpSpPr>
        <p:grpSpPr>
          <a:xfrm>
            <a:off x="2272307" y="4348119"/>
            <a:ext cx="7481639" cy="2365745"/>
            <a:chOff x="2046922" y="2960601"/>
            <a:chExt cx="8488579" cy="3118671"/>
          </a:xfrm>
        </p:grpSpPr>
        <p:pic>
          <p:nvPicPr>
            <p:cNvPr id="9" name="Picture 8">
              <a:extLst>
                <a:ext uri="{FF2B5EF4-FFF2-40B4-BE49-F238E27FC236}">
                  <a16:creationId xmlns:a16="http://schemas.microsoft.com/office/drawing/2014/main" id="{725F7FB0-0729-4F37-8E05-A03F71DDC1E6}"/>
                </a:ext>
              </a:extLst>
            </p:cNvPr>
            <p:cNvPicPr>
              <a:picLocks noChangeAspect="1"/>
            </p:cNvPicPr>
            <p:nvPr/>
          </p:nvPicPr>
          <p:blipFill>
            <a:blip r:embed="rId2"/>
            <a:stretch>
              <a:fillRect/>
            </a:stretch>
          </p:blipFill>
          <p:spPr>
            <a:xfrm>
              <a:off x="2046922" y="2960601"/>
              <a:ext cx="8488579" cy="3118671"/>
            </a:xfrm>
            <a:prstGeom prst="rect">
              <a:avLst/>
            </a:prstGeom>
          </p:spPr>
        </p:pic>
        <p:sp>
          <p:nvSpPr>
            <p:cNvPr id="6" name="Rectangle: Rounded Corners 5">
              <a:extLst>
                <a:ext uri="{FF2B5EF4-FFF2-40B4-BE49-F238E27FC236}">
                  <a16:creationId xmlns:a16="http://schemas.microsoft.com/office/drawing/2014/main" id="{CBDF176D-ECA5-4ED9-82B6-55F7D5DBA74A}"/>
                </a:ext>
              </a:extLst>
            </p:cNvPr>
            <p:cNvSpPr/>
            <p:nvPr/>
          </p:nvSpPr>
          <p:spPr>
            <a:xfrm>
              <a:off x="3503291" y="3813333"/>
              <a:ext cx="427379" cy="3838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1D2DF019-C9D6-4A24-BBE2-2DD639E2AEEE}"/>
                </a:ext>
              </a:extLst>
            </p:cNvPr>
            <p:cNvSpPr/>
            <p:nvPr/>
          </p:nvSpPr>
          <p:spPr>
            <a:xfrm>
              <a:off x="7904498" y="3807638"/>
              <a:ext cx="427379" cy="3838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E5399BF6-F458-47C1-8962-1FD41159E88D}"/>
                </a:ext>
              </a:extLst>
            </p:cNvPr>
            <p:cNvSpPr/>
            <p:nvPr/>
          </p:nvSpPr>
          <p:spPr>
            <a:xfrm>
              <a:off x="5498148" y="3807638"/>
              <a:ext cx="427379" cy="3838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6254C921-46FA-468D-8C22-94D3624EF308}"/>
              </a:ext>
            </a:extLst>
          </p:cNvPr>
          <p:cNvGrpSpPr/>
          <p:nvPr/>
        </p:nvGrpSpPr>
        <p:grpSpPr>
          <a:xfrm>
            <a:off x="1110996" y="2218513"/>
            <a:ext cx="10859814" cy="2036456"/>
            <a:chOff x="325985" y="4245638"/>
            <a:chExt cx="11878455" cy="2273018"/>
          </a:xfrm>
        </p:grpSpPr>
        <p:pic>
          <p:nvPicPr>
            <p:cNvPr id="13" name="Picture 12">
              <a:extLst>
                <a:ext uri="{FF2B5EF4-FFF2-40B4-BE49-F238E27FC236}">
                  <a16:creationId xmlns:a16="http://schemas.microsoft.com/office/drawing/2014/main" id="{4146CBE8-BE31-491C-B76E-A81D15B11729}"/>
                </a:ext>
              </a:extLst>
            </p:cNvPr>
            <p:cNvPicPr>
              <a:picLocks noChangeAspect="1"/>
            </p:cNvPicPr>
            <p:nvPr/>
          </p:nvPicPr>
          <p:blipFill rotWithShape="1">
            <a:blip r:embed="rId3">
              <a:clrChange>
                <a:clrFrom>
                  <a:srgbClr val="FFFFFF"/>
                </a:clrFrom>
                <a:clrTo>
                  <a:srgbClr val="FFFFFF">
                    <a:alpha val="0"/>
                  </a:srgbClr>
                </a:clrTo>
              </a:clrChange>
            </a:blip>
            <a:srcRect l="776" t="7590" r="-1713" b="10876"/>
            <a:stretch/>
          </p:blipFill>
          <p:spPr>
            <a:xfrm rot="16200000">
              <a:off x="4529179" y="2295764"/>
              <a:ext cx="1457396" cy="5500252"/>
            </a:xfrm>
            <a:prstGeom prst="rect">
              <a:avLst/>
            </a:prstGeom>
          </p:spPr>
        </p:pic>
        <p:pic>
          <p:nvPicPr>
            <p:cNvPr id="14" name="Picture 13">
              <a:extLst>
                <a:ext uri="{FF2B5EF4-FFF2-40B4-BE49-F238E27FC236}">
                  <a16:creationId xmlns:a16="http://schemas.microsoft.com/office/drawing/2014/main" id="{17A89DC7-E47D-48AC-963E-1A2407FF5840}"/>
                </a:ext>
              </a:extLst>
            </p:cNvPr>
            <p:cNvPicPr>
              <a:picLocks noChangeAspect="1"/>
            </p:cNvPicPr>
            <p:nvPr/>
          </p:nvPicPr>
          <p:blipFill rotWithShape="1">
            <a:blip r:embed="rId3">
              <a:clrChange>
                <a:clrFrom>
                  <a:srgbClr val="FFFFFF"/>
                </a:clrFrom>
                <a:clrTo>
                  <a:srgbClr val="FFFFFF">
                    <a:alpha val="0"/>
                  </a:srgbClr>
                </a:clrTo>
              </a:clrChange>
            </a:blip>
            <a:srcRect l="776" t="130" r="-1713" b="92303"/>
            <a:stretch/>
          </p:blipFill>
          <p:spPr>
            <a:xfrm rot="16200000">
              <a:off x="517242" y="4791296"/>
              <a:ext cx="1457396" cy="510467"/>
            </a:xfrm>
            <a:prstGeom prst="rect">
              <a:avLst/>
            </a:prstGeom>
          </p:spPr>
        </p:pic>
        <p:pic>
          <p:nvPicPr>
            <p:cNvPr id="15" name="Picture 14">
              <a:extLst>
                <a:ext uri="{FF2B5EF4-FFF2-40B4-BE49-F238E27FC236}">
                  <a16:creationId xmlns:a16="http://schemas.microsoft.com/office/drawing/2014/main" id="{0120F451-4993-456F-AE8F-F42E9EE11AE3}"/>
                </a:ext>
              </a:extLst>
            </p:cNvPr>
            <p:cNvPicPr>
              <a:picLocks noChangeAspect="1"/>
            </p:cNvPicPr>
            <p:nvPr/>
          </p:nvPicPr>
          <p:blipFill rotWithShape="1">
            <a:blip r:embed="rId3">
              <a:clrChange>
                <a:clrFrom>
                  <a:srgbClr val="FFFFFF"/>
                </a:clrFrom>
                <a:clrTo>
                  <a:srgbClr val="FFFFFF">
                    <a:alpha val="0"/>
                  </a:srgbClr>
                </a:clrTo>
              </a:clrChange>
            </a:blip>
            <a:srcRect l="776" t="66529" r="-1713" b="11089"/>
            <a:stretch/>
          </p:blipFill>
          <p:spPr>
            <a:xfrm rot="16200000">
              <a:off x="8024539" y="4290952"/>
              <a:ext cx="1457396" cy="1509871"/>
            </a:xfrm>
            <a:prstGeom prst="rect">
              <a:avLst/>
            </a:prstGeom>
          </p:spPr>
        </p:pic>
        <p:sp>
          <p:nvSpPr>
            <p:cNvPr id="16" name="Oval 15">
              <a:extLst>
                <a:ext uri="{FF2B5EF4-FFF2-40B4-BE49-F238E27FC236}">
                  <a16:creationId xmlns:a16="http://schemas.microsoft.com/office/drawing/2014/main" id="{5E52E98C-B3A8-43AD-AA8E-184FAB6E370B}"/>
                </a:ext>
              </a:extLst>
            </p:cNvPr>
            <p:cNvSpPr/>
            <p:nvPr/>
          </p:nvSpPr>
          <p:spPr>
            <a:xfrm>
              <a:off x="1501174" y="4593932"/>
              <a:ext cx="1049716" cy="105840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9">
              <a:extLst>
                <a:ext uri="{FF2B5EF4-FFF2-40B4-BE49-F238E27FC236}">
                  <a16:creationId xmlns:a16="http://schemas.microsoft.com/office/drawing/2014/main" id="{BBA545CD-C484-484D-92A0-B0008EF57A76}"/>
                </a:ext>
              </a:extLst>
            </p:cNvPr>
            <p:cNvSpPr/>
            <p:nvPr/>
          </p:nvSpPr>
          <p:spPr>
            <a:xfrm>
              <a:off x="2096744" y="4930507"/>
              <a:ext cx="3265383" cy="405421"/>
            </a:xfrm>
            <a:custGeom>
              <a:avLst/>
              <a:gdLst>
                <a:gd name="connsiteX0" fmla="*/ 4039 w 1775689"/>
                <a:gd name="connsiteY0" fmla="*/ 0 h 168275"/>
                <a:gd name="connsiteX1" fmla="*/ 1775689 w 1775689"/>
                <a:gd name="connsiteY1" fmla="*/ 82550 h 168275"/>
                <a:gd name="connsiteX2" fmla="*/ 1775689 w 1775689"/>
                <a:gd name="connsiteY2" fmla="*/ 82550 h 168275"/>
                <a:gd name="connsiteX3" fmla="*/ 864 w 1775689"/>
                <a:gd name="connsiteY3" fmla="*/ 168275 h 168275"/>
                <a:gd name="connsiteX4" fmla="*/ 864 w 1775689"/>
                <a:gd name="connsiteY4" fmla="*/ 168275 h 168275"/>
                <a:gd name="connsiteX5" fmla="*/ 4039 w 1775689"/>
                <a:gd name="connsiteY5" fmla="*/ 0 h 16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5689" h="168275">
                  <a:moveTo>
                    <a:pt x="4039" y="0"/>
                  </a:moveTo>
                  <a:lnTo>
                    <a:pt x="1775689" y="82550"/>
                  </a:lnTo>
                  <a:lnTo>
                    <a:pt x="1775689" y="82550"/>
                  </a:lnTo>
                  <a:lnTo>
                    <a:pt x="864" y="168275"/>
                  </a:lnTo>
                  <a:lnTo>
                    <a:pt x="864" y="168275"/>
                  </a:lnTo>
                  <a:cubicBezTo>
                    <a:pt x="-194" y="109008"/>
                    <a:pt x="-1253" y="49742"/>
                    <a:pt x="4039" y="0"/>
                  </a:cubicBezTo>
                  <a:close/>
                </a:path>
              </a:pathLst>
            </a:custGeom>
            <a:solidFill>
              <a:srgbClr val="FF0000">
                <a:alpha val="1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4C2E94A6-E990-471F-B06B-75FB8D6EF685}"/>
                </a:ext>
              </a:extLst>
            </p:cNvPr>
            <p:cNvGrpSpPr/>
            <p:nvPr/>
          </p:nvGrpSpPr>
          <p:grpSpPr>
            <a:xfrm flipH="1">
              <a:off x="9545078" y="4297447"/>
              <a:ext cx="1371193" cy="1457396"/>
              <a:chOff x="1502075" y="1311635"/>
              <a:chExt cx="605511" cy="604911"/>
            </a:xfrm>
          </p:grpSpPr>
          <p:pic>
            <p:nvPicPr>
              <p:cNvPr id="48" name="Picture 47">
                <a:extLst>
                  <a:ext uri="{FF2B5EF4-FFF2-40B4-BE49-F238E27FC236}">
                    <a16:creationId xmlns:a16="http://schemas.microsoft.com/office/drawing/2014/main" id="{3DB497A2-88DD-439B-99BF-4256EDEAFD73}"/>
                  </a:ext>
                </a:extLst>
              </p:cNvPr>
              <p:cNvPicPr>
                <a:picLocks noChangeAspect="1"/>
              </p:cNvPicPr>
              <p:nvPr/>
            </p:nvPicPr>
            <p:blipFill rotWithShape="1">
              <a:blip r:embed="rId3">
                <a:clrChange>
                  <a:clrFrom>
                    <a:srgbClr val="FFFFFF"/>
                  </a:clrFrom>
                  <a:clrTo>
                    <a:srgbClr val="FFFFFF">
                      <a:alpha val="0"/>
                    </a:srgbClr>
                  </a:clrTo>
                </a:clrChange>
              </a:blip>
              <a:srcRect l="776" t="130" r="-1713" b="92303"/>
              <a:stretch/>
            </p:blipFill>
            <p:spPr>
              <a:xfrm rot="16200000">
                <a:off x="1692421" y="1501381"/>
                <a:ext cx="604911" cy="225419"/>
              </a:xfrm>
              <a:prstGeom prst="rect">
                <a:avLst/>
              </a:prstGeom>
            </p:spPr>
          </p:pic>
          <p:sp>
            <p:nvSpPr>
              <p:cNvPr id="49" name="Oval 48">
                <a:extLst>
                  <a:ext uri="{FF2B5EF4-FFF2-40B4-BE49-F238E27FC236}">
                    <a16:creationId xmlns:a16="http://schemas.microsoft.com/office/drawing/2014/main" id="{BE2A514A-564D-4DBD-8058-7EF70CEC23B6}"/>
                  </a:ext>
                </a:extLst>
              </p:cNvPr>
              <p:cNvSpPr/>
              <p:nvPr/>
            </p:nvSpPr>
            <p:spPr>
              <a:xfrm>
                <a:off x="1502075" y="1434350"/>
                <a:ext cx="463548" cy="43930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2D317A43-F974-47A6-BDB5-D4395CA51310}"/>
                </a:ext>
              </a:extLst>
            </p:cNvPr>
            <p:cNvSpPr/>
            <p:nvPr/>
          </p:nvSpPr>
          <p:spPr>
            <a:xfrm>
              <a:off x="10499403" y="4863252"/>
              <a:ext cx="254261" cy="49721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2">
              <a:extLst>
                <a:ext uri="{FF2B5EF4-FFF2-40B4-BE49-F238E27FC236}">
                  <a16:creationId xmlns:a16="http://schemas.microsoft.com/office/drawing/2014/main" id="{E3D41750-49CD-48AA-A688-D9BB566EDDAA}"/>
                </a:ext>
              </a:extLst>
            </p:cNvPr>
            <p:cNvSpPr/>
            <p:nvPr/>
          </p:nvSpPr>
          <p:spPr>
            <a:xfrm flipH="1">
              <a:off x="5242519" y="4894774"/>
              <a:ext cx="5064196" cy="457774"/>
            </a:xfrm>
            <a:custGeom>
              <a:avLst/>
              <a:gdLst>
                <a:gd name="connsiteX0" fmla="*/ 4039 w 1775689"/>
                <a:gd name="connsiteY0" fmla="*/ 0 h 168275"/>
                <a:gd name="connsiteX1" fmla="*/ 1775689 w 1775689"/>
                <a:gd name="connsiteY1" fmla="*/ 82550 h 168275"/>
                <a:gd name="connsiteX2" fmla="*/ 1775689 w 1775689"/>
                <a:gd name="connsiteY2" fmla="*/ 82550 h 168275"/>
                <a:gd name="connsiteX3" fmla="*/ 864 w 1775689"/>
                <a:gd name="connsiteY3" fmla="*/ 168275 h 168275"/>
                <a:gd name="connsiteX4" fmla="*/ 864 w 1775689"/>
                <a:gd name="connsiteY4" fmla="*/ 168275 h 168275"/>
                <a:gd name="connsiteX5" fmla="*/ 4039 w 1775689"/>
                <a:gd name="connsiteY5" fmla="*/ 0 h 16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5689" h="168275">
                  <a:moveTo>
                    <a:pt x="4039" y="0"/>
                  </a:moveTo>
                  <a:lnTo>
                    <a:pt x="1775689" y="82550"/>
                  </a:lnTo>
                  <a:lnTo>
                    <a:pt x="1775689" y="82550"/>
                  </a:lnTo>
                  <a:lnTo>
                    <a:pt x="864" y="168275"/>
                  </a:lnTo>
                  <a:lnTo>
                    <a:pt x="864" y="168275"/>
                  </a:lnTo>
                  <a:cubicBezTo>
                    <a:pt x="-194" y="109008"/>
                    <a:pt x="-1253" y="49742"/>
                    <a:pt x="4039" y="0"/>
                  </a:cubicBezTo>
                  <a:close/>
                </a:path>
              </a:pathLst>
            </a:custGeom>
            <a:solidFill>
              <a:srgbClr val="FF9999">
                <a:alpha val="572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9ADDC68-8FC1-4A0E-9617-EE41481D1A54}"/>
                </a:ext>
              </a:extLst>
            </p:cNvPr>
            <p:cNvSpPr txBox="1"/>
            <p:nvPr/>
          </p:nvSpPr>
          <p:spPr>
            <a:xfrm>
              <a:off x="325985" y="4263987"/>
              <a:ext cx="731932" cy="646331"/>
            </a:xfrm>
            <a:prstGeom prst="rect">
              <a:avLst/>
            </a:prstGeom>
            <a:noFill/>
          </p:spPr>
          <p:txBody>
            <a:bodyPr wrap="none" rtlCol="0">
              <a:spAutoFit/>
            </a:bodyPr>
            <a:lstStyle/>
            <a:p>
              <a:r>
                <a:rPr lang="en-US">
                  <a:solidFill>
                    <a:srgbClr val="FF0000"/>
                  </a:solidFill>
                </a:rPr>
                <a:t>5 TW</a:t>
              </a:r>
            </a:p>
            <a:p>
              <a:r>
                <a:rPr lang="en-US">
                  <a:solidFill>
                    <a:srgbClr val="FF0000"/>
                  </a:solidFill>
                </a:rPr>
                <a:t>2 </a:t>
              </a:r>
              <a:r>
                <a:rPr lang="en-US" err="1">
                  <a:solidFill>
                    <a:srgbClr val="FF0000"/>
                  </a:solidFill>
                </a:rPr>
                <a:t>ps</a:t>
              </a:r>
              <a:endParaRPr lang="en-US">
                <a:solidFill>
                  <a:srgbClr val="FF0000"/>
                </a:solidFill>
              </a:endParaRPr>
            </a:p>
          </p:txBody>
        </p:sp>
        <p:sp>
          <p:nvSpPr>
            <p:cNvPr id="22" name="TextBox 21">
              <a:extLst>
                <a:ext uri="{FF2B5EF4-FFF2-40B4-BE49-F238E27FC236}">
                  <a16:creationId xmlns:a16="http://schemas.microsoft.com/office/drawing/2014/main" id="{D5F30847-6A47-4064-AA72-B10F529D9F87}"/>
                </a:ext>
              </a:extLst>
            </p:cNvPr>
            <p:cNvSpPr txBox="1"/>
            <p:nvPr/>
          </p:nvSpPr>
          <p:spPr>
            <a:xfrm>
              <a:off x="9919539" y="5735030"/>
              <a:ext cx="582816" cy="461665"/>
            </a:xfrm>
            <a:prstGeom prst="rect">
              <a:avLst/>
            </a:prstGeom>
            <a:noFill/>
          </p:spPr>
          <p:txBody>
            <a:bodyPr wrap="square" rtlCol="0">
              <a:spAutoFit/>
            </a:bodyPr>
            <a:lstStyle/>
            <a:p>
              <a:r>
                <a:rPr lang="en-US" sz="1200" err="1"/>
                <a:t>KCl</a:t>
              </a:r>
              <a:r>
                <a:rPr lang="en-US" sz="1200"/>
                <a:t> </a:t>
              </a:r>
            </a:p>
            <a:p>
              <a:r>
                <a:rPr lang="en-US" sz="1200"/>
                <a:t>5 cm</a:t>
              </a:r>
            </a:p>
          </p:txBody>
        </p:sp>
        <p:sp>
          <p:nvSpPr>
            <p:cNvPr id="23" name="TextBox 22">
              <a:extLst>
                <a:ext uri="{FF2B5EF4-FFF2-40B4-BE49-F238E27FC236}">
                  <a16:creationId xmlns:a16="http://schemas.microsoft.com/office/drawing/2014/main" id="{1455F9A6-C5EB-4560-BFC9-4EBB00F65549}"/>
                </a:ext>
              </a:extLst>
            </p:cNvPr>
            <p:cNvSpPr txBox="1"/>
            <p:nvPr/>
          </p:nvSpPr>
          <p:spPr>
            <a:xfrm>
              <a:off x="10419401" y="5735030"/>
              <a:ext cx="688768" cy="461665"/>
            </a:xfrm>
            <a:prstGeom prst="rect">
              <a:avLst/>
            </a:prstGeom>
            <a:noFill/>
          </p:spPr>
          <p:txBody>
            <a:bodyPr wrap="square" rtlCol="0">
              <a:spAutoFit/>
            </a:bodyPr>
            <a:lstStyle/>
            <a:p>
              <a:r>
                <a:rPr lang="en-US" sz="1200"/>
                <a:t>BaF2</a:t>
              </a:r>
            </a:p>
            <a:p>
              <a:r>
                <a:rPr lang="en-US" sz="1200"/>
                <a:t>5 cm</a:t>
              </a:r>
            </a:p>
          </p:txBody>
        </p:sp>
        <p:grpSp>
          <p:nvGrpSpPr>
            <p:cNvPr id="24" name="Group 23">
              <a:extLst>
                <a:ext uri="{FF2B5EF4-FFF2-40B4-BE49-F238E27FC236}">
                  <a16:creationId xmlns:a16="http://schemas.microsoft.com/office/drawing/2014/main" id="{21C52E7D-63A1-43B7-8412-8E2CA1895EBF}"/>
                </a:ext>
              </a:extLst>
            </p:cNvPr>
            <p:cNvGrpSpPr/>
            <p:nvPr/>
          </p:nvGrpSpPr>
          <p:grpSpPr>
            <a:xfrm>
              <a:off x="5300701" y="5053196"/>
              <a:ext cx="103535" cy="130143"/>
              <a:chOff x="5817126" y="3139466"/>
              <a:chExt cx="103535" cy="517165"/>
            </a:xfrm>
          </p:grpSpPr>
          <p:grpSp>
            <p:nvGrpSpPr>
              <p:cNvPr id="44" name="Group 43">
                <a:extLst>
                  <a:ext uri="{FF2B5EF4-FFF2-40B4-BE49-F238E27FC236}">
                    <a16:creationId xmlns:a16="http://schemas.microsoft.com/office/drawing/2014/main" id="{9EF48FAE-0DE6-4383-B79F-3ADA38390A6F}"/>
                  </a:ext>
                </a:extLst>
              </p:cNvPr>
              <p:cNvGrpSpPr/>
              <p:nvPr/>
            </p:nvGrpSpPr>
            <p:grpSpPr>
              <a:xfrm>
                <a:off x="5817126" y="3139466"/>
                <a:ext cx="103534" cy="517165"/>
                <a:chOff x="3082923" y="1803188"/>
                <a:chExt cx="45720" cy="214656"/>
              </a:xfrm>
            </p:grpSpPr>
            <p:sp>
              <p:nvSpPr>
                <p:cNvPr id="46" name="Isosceles Triangle 45">
                  <a:extLst>
                    <a:ext uri="{FF2B5EF4-FFF2-40B4-BE49-F238E27FC236}">
                      <a16:creationId xmlns:a16="http://schemas.microsoft.com/office/drawing/2014/main" id="{F4AADA94-2A76-41F3-A72B-5A05D2639E85}"/>
                    </a:ext>
                  </a:extLst>
                </p:cNvPr>
                <p:cNvSpPr/>
                <p:nvPr/>
              </p:nvSpPr>
              <p:spPr>
                <a:xfrm>
                  <a:off x="3082923" y="1910516"/>
                  <a:ext cx="45719" cy="10732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Isosceles Triangle 46">
                  <a:extLst>
                    <a:ext uri="{FF2B5EF4-FFF2-40B4-BE49-F238E27FC236}">
                      <a16:creationId xmlns:a16="http://schemas.microsoft.com/office/drawing/2014/main" id="{8CADB35D-72B9-49A2-B345-61592FE20A42}"/>
                    </a:ext>
                  </a:extLst>
                </p:cNvPr>
                <p:cNvSpPr/>
                <p:nvPr/>
              </p:nvSpPr>
              <p:spPr>
                <a:xfrm flipV="1">
                  <a:off x="3082924" y="1803188"/>
                  <a:ext cx="45719" cy="10732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Rectangle 44">
                <a:extLst>
                  <a:ext uri="{FF2B5EF4-FFF2-40B4-BE49-F238E27FC236}">
                    <a16:creationId xmlns:a16="http://schemas.microsoft.com/office/drawing/2014/main" id="{6324214E-CB5C-4D1A-9E99-36FB91246278}"/>
                  </a:ext>
                </a:extLst>
              </p:cNvPr>
              <p:cNvSpPr/>
              <p:nvPr/>
            </p:nvSpPr>
            <p:spPr>
              <a:xfrm>
                <a:off x="5817127" y="3346192"/>
                <a:ext cx="103534" cy="147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5" name="Picture 24">
              <a:extLst>
                <a:ext uri="{FF2B5EF4-FFF2-40B4-BE49-F238E27FC236}">
                  <a16:creationId xmlns:a16="http://schemas.microsoft.com/office/drawing/2014/main" id="{F3652E70-EFC8-44FF-ABDF-8ECD2B58566F}"/>
                </a:ext>
              </a:extLst>
            </p:cNvPr>
            <p:cNvPicPr>
              <a:picLocks noChangeAspect="1"/>
            </p:cNvPicPr>
            <p:nvPr/>
          </p:nvPicPr>
          <p:blipFill rotWithShape="1">
            <a:blip r:embed="rId3">
              <a:clrChange>
                <a:clrFrom>
                  <a:srgbClr val="FFFFFF"/>
                </a:clrFrom>
                <a:clrTo>
                  <a:srgbClr val="FFFFFF">
                    <a:alpha val="0"/>
                  </a:srgbClr>
                </a:clrTo>
              </a:clrChange>
            </a:blip>
            <a:srcRect l="776" t="130" r="-1713" b="92303"/>
            <a:stretch/>
          </p:blipFill>
          <p:spPr>
            <a:xfrm rot="5400000" flipH="1">
              <a:off x="10436944" y="4775219"/>
              <a:ext cx="1457396" cy="510466"/>
            </a:xfrm>
            <a:prstGeom prst="rect">
              <a:avLst/>
            </a:prstGeom>
          </p:spPr>
        </p:pic>
        <p:sp>
          <p:nvSpPr>
            <p:cNvPr id="26" name="Rectangle 25">
              <a:extLst>
                <a:ext uri="{FF2B5EF4-FFF2-40B4-BE49-F238E27FC236}">
                  <a16:creationId xmlns:a16="http://schemas.microsoft.com/office/drawing/2014/main" id="{F19F4DEC-589B-43E4-882C-332D6814BE54}"/>
                </a:ext>
              </a:extLst>
            </p:cNvPr>
            <p:cNvSpPr/>
            <p:nvPr/>
          </p:nvSpPr>
          <p:spPr>
            <a:xfrm>
              <a:off x="627491" y="4930507"/>
              <a:ext cx="1312507" cy="374586"/>
            </a:xfrm>
            <a:prstGeom prst="rect">
              <a:avLst/>
            </a:prstGeom>
            <a:solidFill>
              <a:srgbClr val="FBC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012FD04-934F-4EB0-85B5-03FCA0FC8055}"/>
                </a:ext>
              </a:extLst>
            </p:cNvPr>
            <p:cNvSpPr/>
            <p:nvPr/>
          </p:nvSpPr>
          <p:spPr>
            <a:xfrm>
              <a:off x="10099052" y="4857186"/>
              <a:ext cx="267487" cy="50327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286C237-0EB5-4D6F-AD49-CB88D3E0B01D}"/>
                </a:ext>
              </a:extLst>
            </p:cNvPr>
            <p:cNvSpPr/>
            <p:nvPr/>
          </p:nvSpPr>
          <p:spPr>
            <a:xfrm>
              <a:off x="10745479" y="4884956"/>
              <a:ext cx="1086254" cy="420137"/>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EA9CE78-A028-4543-B14A-1D6A044FFFE6}"/>
                </a:ext>
              </a:extLst>
            </p:cNvPr>
            <p:cNvSpPr txBox="1"/>
            <p:nvPr/>
          </p:nvSpPr>
          <p:spPr>
            <a:xfrm>
              <a:off x="11327277" y="4245638"/>
              <a:ext cx="877163" cy="646331"/>
            </a:xfrm>
            <a:prstGeom prst="rect">
              <a:avLst/>
            </a:prstGeom>
            <a:noFill/>
          </p:spPr>
          <p:txBody>
            <a:bodyPr wrap="none" rtlCol="0">
              <a:spAutoFit/>
            </a:bodyPr>
            <a:lstStyle/>
            <a:p>
              <a:r>
                <a:rPr lang="en-US" b="1" dirty="0">
                  <a:solidFill>
                    <a:srgbClr val="FF0000"/>
                  </a:solidFill>
                </a:rPr>
                <a:t>10 TW</a:t>
              </a:r>
            </a:p>
            <a:p>
              <a:r>
                <a:rPr lang="en-US" b="1" dirty="0">
                  <a:solidFill>
                    <a:srgbClr val="FF0000"/>
                  </a:solidFill>
                </a:rPr>
                <a:t>500 fs</a:t>
              </a:r>
            </a:p>
          </p:txBody>
        </p:sp>
        <p:sp>
          <p:nvSpPr>
            <p:cNvPr id="30" name="Rectangle 29">
              <a:extLst>
                <a:ext uri="{FF2B5EF4-FFF2-40B4-BE49-F238E27FC236}">
                  <a16:creationId xmlns:a16="http://schemas.microsoft.com/office/drawing/2014/main" id="{7D7466C5-27AA-4304-9C9B-16874967DF1F}"/>
                </a:ext>
              </a:extLst>
            </p:cNvPr>
            <p:cNvSpPr/>
            <p:nvPr/>
          </p:nvSpPr>
          <p:spPr>
            <a:xfrm>
              <a:off x="10371854" y="4891968"/>
              <a:ext cx="146199" cy="443959"/>
            </a:xfrm>
            <a:prstGeom prst="rect">
              <a:avLst/>
            </a:prstGeom>
            <a:solidFill>
              <a:srgbClr val="FBC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5039E47D-6254-4196-989D-E91E5D22D05C}"/>
                </a:ext>
              </a:extLst>
            </p:cNvPr>
            <p:cNvSpPr/>
            <p:nvPr/>
          </p:nvSpPr>
          <p:spPr>
            <a:xfrm>
              <a:off x="1963684" y="4765681"/>
              <a:ext cx="135227" cy="72934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sp>
          <p:nvSpPr>
            <p:cNvPr id="32" name="Rectangle 31">
              <a:extLst>
                <a:ext uri="{FF2B5EF4-FFF2-40B4-BE49-F238E27FC236}">
                  <a16:creationId xmlns:a16="http://schemas.microsoft.com/office/drawing/2014/main" id="{1E1674C8-2AF3-43C0-BDFA-A35FB59AF0F1}"/>
                </a:ext>
              </a:extLst>
            </p:cNvPr>
            <p:cNvSpPr/>
            <p:nvPr/>
          </p:nvSpPr>
          <p:spPr>
            <a:xfrm>
              <a:off x="785881" y="4954596"/>
              <a:ext cx="1086254" cy="327344"/>
            </a:xfrm>
            <a:prstGeom prst="rect">
              <a:avLst/>
            </a:prstGeom>
            <a:solidFill>
              <a:srgbClr val="FBC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D5214AA-C14D-4341-AF97-705831ADAD99}"/>
                </a:ext>
              </a:extLst>
            </p:cNvPr>
            <p:cNvSpPr txBox="1"/>
            <p:nvPr/>
          </p:nvSpPr>
          <p:spPr>
            <a:xfrm>
              <a:off x="1740611" y="5760209"/>
              <a:ext cx="688768" cy="461665"/>
            </a:xfrm>
            <a:prstGeom prst="rect">
              <a:avLst/>
            </a:prstGeom>
            <a:noFill/>
          </p:spPr>
          <p:txBody>
            <a:bodyPr wrap="square" rtlCol="0">
              <a:spAutoFit/>
            </a:bodyPr>
            <a:lstStyle/>
            <a:p>
              <a:r>
                <a:rPr lang="en-US" sz="1200"/>
                <a:t>BaF2</a:t>
              </a:r>
            </a:p>
            <a:p>
              <a:r>
                <a:rPr lang="en-US" sz="1200"/>
                <a:t>lens</a:t>
              </a:r>
            </a:p>
          </p:txBody>
        </p:sp>
        <p:pic>
          <p:nvPicPr>
            <p:cNvPr id="34" name="Picture 33">
              <a:extLst>
                <a:ext uri="{FF2B5EF4-FFF2-40B4-BE49-F238E27FC236}">
                  <a16:creationId xmlns:a16="http://schemas.microsoft.com/office/drawing/2014/main" id="{CF1D34BC-8264-43DE-B47C-BECA96E533B2}"/>
                </a:ext>
              </a:extLst>
            </p:cNvPr>
            <p:cNvPicPr>
              <a:picLocks noChangeAspect="1"/>
            </p:cNvPicPr>
            <p:nvPr/>
          </p:nvPicPr>
          <p:blipFill rotWithShape="1">
            <a:blip r:embed="rId4"/>
            <a:srcRect l="31134" t="18847" r="12012" b="24853"/>
            <a:stretch/>
          </p:blipFill>
          <p:spPr>
            <a:xfrm rot="10800000" flipH="1">
              <a:off x="530384" y="5589856"/>
              <a:ext cx="777706" cy="770123"/>
            </a:xfrm>
            <a:prstGeom prst="rect">
              <a:avLst/>
            </a:prstGeom>
          </p:spPr>
        </p:pic>
        <p:grpSp>
          <p:nvGrpSpPr>
            <p:cNvPr id="35" name="Group 34">
              <a:extLst>
                <a:ext uri="{FF2B5EF4-FFF2-40B4-BE49-F238E27FC236}">
                  <a16:creationId xmlns:a16="http://schemas.microsoft.com/office/drawing/2014/main" id="{9F83A75B-728E-4931-B1BF-2DBE698AE479}"/>
                </a:ext>
              </a:extLst>
            </p:cNvPr>
            <p:cNvGrpSpPr/>
            <p:nvPr/>
          </p:nvGrpSpPr>
          <p:grpSpPr>
            <a:xfrm>
              <a:off x="8616401" y="5552938"/>
              <a:ext cx="925430" cy="818975"/>
              <a:chOff x="8036425" y="2376754"/>
              <a:chExt cx="1471748" cy="1457398"/>
            </a:xfrm>
          </p:grpSpPr>
          <p:pic>
            <p:nvPicPr>
              <p:cNvPr id="42" name="Picture 41">
                <a:extLst>
                  <a:ext uri="{FF2B5EF4-FFF2-40B4-BE49-F238E27FC236}">
                    <a16:creationId xmlns:a16="http://schemas.microsoft.com/office/drawing/2014/main" id="{74B47418-23E2-4DC7-A6F6-BC6FB380B75B}"/>
                  </a:ext>
                </a:extLst>
              </p:cNvPr>
              <p:cNvPicPr>
                <a:picLocks noChangeAspect="1"/>
              </p:cNvPicPr>
              <p:nvPr/>
            </p:nvPicPr>
            <p:blipFill rotWithShape="1">
              <a:blip r:embed="rId4"/>
              <a:srcRect l="31134" t="18847" r="12012" b="24853"/>
              <a:stretch/>
            </p:blipFill>
            <p:spPr>
              <a:xfrm rot="10800000" flipH="1">
                <a:off x="8036425" y="2376754"/>
                <a:ext cx="1471748" cy="1457398"/>
              </a:xfrm>
              <a:prstGeom prst="rect">
                <a:avLst/>
              </a:prstGeom>
            </p:spPr>
          </p:pic>
          <p:sp>
            <p:nvSpPr>
              <p:cNvPr id="43" name="Oval 42">
                <a:extLst>
                  <a:ext uri="{FF2B5EF4-FFF2-40B4-BE49-F238E27FC236}">
                    <a16:creationId xmlns:a16="http://schemas.microsoft.com/office/drawing/2014/main" id="{3D25BB32-EAB5-4E87-97E1-7834EAA67734}"/>
                  </a:ext>
                </a:extLst>
              </p:cNvPr>
              <p:cNvSpPr/>
              <p:nvPr/>
            </p:nvSpPr>
            <p:spPr>
              <a:xfrm>
                <a:off x="8318499" y="2707474"/>
                <a:ext cx="771526" cy="841200"/>
              </a:xfrm>
              <a:prstGeom prst="ellipse">
                <a:avLst/>
              </a:prstGeom>
              <a:gradFill flip="none" rotWithShape="1">
                <a:gsLst>
                  <a:gs pos="0">
                    <a:srgbClr val="FF6600">
                      <a:alpha val="55000"/>
                    </a:srgbClr>
                  </a:gs>
                  <a:gs pos="19000">
                    <a:srgbClr val="FF3737"/>
                  </a:gs>
                  <a:gs pos="72000">
                    <a:schemeClr val="accent6">
                      <a:lumMod val="60000"/>
                      <a:lumOff val="4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6" name="Straight Arrow Connector 35">
              <a:extLst>
                <a:ext uri="{FF2B5EF4-FFF2-40B4-BE49-F238E27FC236}">
                  <a16:creationId xmlns:a16="http://schemas.microsoft.com/office/drawing/2014/main" id="{F0971179-B8B3-4412-A541-10F8ABE2F1D4}"/>
                </a:ext>
              </a:extLst>
            </p:cNvPr>
            <p:cNvCxnSpPr>
              <a:cxnSpLocks/>
              <a:endCxn id="31" idx="4"/>
            </p:cNvCxnSpPr>
            <p:nvPr/>
          </p:nvCxnSpPr>
          <p:spPr>
            <a:xfrm flipV="1">
              <a:off x="1939998" y="5495024"/>
              <a:ext cx="91300" cy="2598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088837F0-65E1-498F-84B2-4EB11E383D1B}"/>
                </a:ext>
              </a:extLst>
            </p:cNvPr>
            <p:cNvCxnSpPr>
              <a:cxnSpLocks/>
              <a:endCxn id="27" idx="2"/>
            </p:cNvCxnSpPr>
            <p:nvPr/>
          </p:nvCxnSpPr>
          <p:spPr>
            <a:xfrm flipV="1">
              <a:off x="10122602" y="5360465"/>
              <a:ext cx="110194" cy="4739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D2FE648E-6495-4C20-9E8B-26E43985E5BF}"/>
                </a:ext>
              </a:extLst>
            </p:cNvPr>
            <p:cNvCxnSpPr>
              <a:cxnSpLocks/>
            </p:cNvCxnSpPr>
            <p:nvPr/>
          </p:nvCxnSpPr>
          <p:spPr>
            <a:xfrm flipH="1" flipV="1">
              <a:off x="10592793" y="5387968"/>
              <a:ext cx="58067" cy="4464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Arrow: Right 38">
              <a:extLst>
                <a:ext uri="{FF2B5EF4-FFF2-40B4-BE49-F238E27FC236}">
                  <a16:creationId xmlns:a16="http://schemas.microsoft.com/office/drawing/2014/main" id="{25F5B5D7-B206-4045-B222-D0AEA650BF5B}"/>
                </a:ext>
              </a:extLst>
            </p:cNvPr>
            <p:cNvSpPr/>
            <p:nvPr/>
          </p:nvSpPr>
          <p:spPr>
            <a:xfrm>
              <a:off x="11039891" y="4977315"/>
              <a:ext cx="608410" cy="270151"/>
            </a:xfrm>
            <a:prstGeom prst="rightArrow">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Arrow: Right 39">
              <a:extLst>
                <a:ext uri="{FF2B5EF4-FFF2-40B4-BE49-F238E27FC236}">
                  <a16:creationId xmlns:a16="http://schemas.microsoft.com/office/drawing/2014/main" id="{27145267-C693-4854-93E9-9302362BBA10}"/>
                </a:ext>
              </a:extLst>
            </p:cNvPr>
            <p:cNvSpPr/>
            <p:nvPr/>
          </p:nvSpPr>
          <p:spPr>
            <a:xfrm>
              <a:off x="784312" y="4995664"/>
              <a:ext cx="608410" cy="270151"/>
            </a:xfrm>
            <a:prstGeom prst="rightArrow">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F61B8AA-3A1F-4DFC-B463-CF88E0FFBD2D}"/>
                </a:ext>
              </a:extLst>
            </p:cNvPr>
            <p:cNvSpPr txBox="1"/>
            <p:nvPr/>
          </p:nvSpPr>
          <p:spPr>
            <a:xfrm>
              <a:off x="2360216" y="6106421"/>
              <a:ext cx="5295017" cy="412235"/>
            </a:xfrm>
            <a:prstGeom prst="rect">
              <a:avLst/>
            </a:prstGeom>
            <a:solidFill>
              <a:schemeClr val="bg1"/>
            </a:solidFill>
          </p:spPr>
          <p:txBody>
            <a:bodyPr wrap="none" rtlCol="0">
              <a:spAutoFit/>
            </a:bodyPr>
            <a:lstStyle/>
            <a:p>
              <a:r>
                <a:rPr lang="en-US" dirty="0">
                  <a:solidFill>
                    <a:srgbClr val="C00000"/>
                  </a:solidFill>
                  <a:latin typeface="Calibri" panose="020F0502020204030204" pitchFamily="34" charset="0"/>
                  <a:cs typeface="Calibri" panose="020F0502020204030204" pitchFamily="34" charset="0"/>
                </a:rPr>
                <a:t>spatial filtering for higher beam profile uniformity</a:t>
              </a:r>
            </a:p>
          </p:txBody>
        </p:sp>
      </p:grpSp>
      <p:cxnSp>
        <p:nvCxnSpPr>
          <p:cNvPr id="51" name="Straight Arrow Connector 50">
            <a:extLst>
              <a:ext uri="{FF2B5EF4-FFF2-40B4-BE49-F238E27FC236}">
                <a16:creationId xmlns:a16="http://schemas.microsoft.com/office/drawing/2014/main" id="{294878E7-1D59-4198-9124-FED102DF9CB8}"/>
              </a:ext>
            </a:extLst>
          </p:cNvPr>
          <p:cNvCxnSpPr>
            <a:cxnSpLocks/>
            <a:stCxn id="31" idx="4"/>
          </p:cNvCxnSpPr>
          <p:nvPr/>
        </p:nvCxnSpPr>
        <p:spPr>
          <a:xfrm>
            <a:off x="2670070" y="3337870"/>
            <a:ext cx="1026443" cy="1563099"/>
          </a:xfrm>
          <a:prstGeom prst="straightConnector1">
            <a:avLst/>
          </a:prstGeom>
          <a:ln w="28575">
            <a:solidFill>
              <a:srgbClr val="FF3737"/>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5B8BB803-7108-4DA3-BC89-7A047F69A597}"/>
              </a:ext>
            </a:extLst>
          </p:cNvPr>
          <p:cNvCxnSpPr>
            <a:cxnSpLocks/>
            <a:endCxn id="11" idx="0"/>
          </p:cNvCxnSpPr>
          <p:nvPr/>
        </p:nvCxnSpPr>
        <p:spPr>
          <a:xfrm flipH="1">
            <a:off x="5502480" y="3398962"/>
            <a:ext cx="136035" cy="1591698"/>
          </a:xfrm>
          <a:prstGeom prst="straightConnector1">
            <a:avLst/>
          </a:prstGeom>
          <a:ln w="28575">
            <a:solidFill>
              <a:srgbClr val="FF3737"/>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7E8AB8E3-D8E1-4A6F-A950-ABE9FCFF0DA0}"/>
              </a:ext>
            </a:extLst>
          </p:cNvPr>
          <p:cNvCxnSpPr>
            <a:cxnSpLocks/>
            <a:stCxn id="49" idx="4"/>
          </p:cNvCxnSpPr>
          <p:nvPr/>
        </p:nvCxnSpPr>
        <p:spPr>
          <a:xfrm flipH="1">
            <a:off x="7920868" y="3478065"/>
            <a:ext cx="2392393" cy="1422904"/>
          </a:xfrm>
          <a:prstGeom prst="straightConnector1">
            <a:avLst/>
          </a:prstGeom>
          <a:ln w="28575">
            <a:solidFill>
              <a:srgbClr val="FF3737"/>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4" name="Title 63">
            <a:extLst>
              <a:ext uri="{FF2B5EF4-FFF2-40B4-BE49-F238E27FC236}">
                <a16:creationId xmlns:a16="http://schemas.microsoft.com/office/drawing/2014/main" id="{8069B9D7-3FC1-422C-8EE6-7B3DA876C5AB}"/>
              </a:ext>
            </a:extLst>
          </p:cNvPr>
          <p:cNvSpPr>
            <a:spLocks noGrp="1"/>
          </p:cNvSpPr>
          <p:nvPr>
            <p:ph type="title"/>
          </p:nvPr>
        </p:nvSpPr>
        <p:spPr>
          <a:xfrm>
            <a:off x="488626" y="-26998"/>
            <a:ext cx="11049000" cy="1325563"/>
          </a:xfrm>
        </p:spPr>
        <p:txBody>
          <a:bodyPr/>
          <a:lstStyle/>
          <a:p>
            <a:r>
              <a:rPr lang="en-US" dirty="0"/>
              <a:t>2022 Experiment Planning</a:t>
            </a:r>
          </a:p>
        </p:txBody>
      </p:sp>
      <p:sp>
        <p:nvSpPr>
          <p:cNvPr id="65" name="TextBox 64">
            <a:extLst>
              <a:ext uri="{FF2B5EF4-FFF2-40B4-BE49-F238E27FC236}">
                <a16:creationId xmlns:a16="http://schemas.microsoft.com/office/drawing/2014/main" id="{1986F62B-1F76-45B7-9A2D-2C67CDFCC332}"/>
              </a:ext>
            </a:extLst>
          </p:cNvPr>
          <p:cNvSpPr txBox="1"/>
          <p:nvPr/>
        </p:nvSpPr>
        <p:spPr>
          <a:xfrm>
            <a:off x="578472" y="876951"/>
            <a:ext cx="11426265" cy="1754326"/>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We will attempt compression of the entire 10 J beam.</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Spatial filtering requires putting the experimental setup in vacuum.</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Two chambers for inserting NLPC optical elements within LWIR beam transport line in CO2 and FEL rooms.</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Both chambers will remain in beamline between and after experiments. They don’t introduce any restriction but rather add flexibility by allowing access to beam transport for beam characterization or extraction, etc.</a:t>
            </a:r>
            <a:br>
              <a:rPr lang="en-US" dirty="0">
                <a:latin typeface="Calibri" panose="020F0502020204030204" pitchFamily="34" charset="0"/>
                <a:cs typeface="Calibri" panose="020F0502020204030204" pitchFamily="34" charset="0"/>
              </a:rPr>
            </a:br>
            <a:endParaRPr lang="en-US" dirty="0"/>
          </a:p>
        </p:txBody>
      </p:sp>
      <p:sp>
        <p:nvSpPr>
          <p:cNvPr id="71" name="Arrow: Curved Up 70">
            <a:extLst>
              <a:ext uri="{FF2B5EF4-FFF2-40B4-BE49-F238E27FC236}">
                <a16:creationId xmlns:a16="http://schemas.microsoft.com/office/drawing/2014/main" id="{015D87A9-8BD6-43CE-BCFE-6040185D440C}"/>
              </a:ext>
            </a:extLst>
          </p:cNvPr>
          <p:cNvSpPr/>
          <p:nvPr/>
        </p:nvSpPr>
        <p:spPr>
          <a:xfrm>
            <a:off x="2008881" y="3875314"/>
            <a:ext cx="6742315" cy="436217"/>
          </a:xfrm>
          <a:prstGeom prst="curvedUpArrow">
            <a:avLst/>
          </a:prstGeom>
          <a:solidFill>
            <a:srgbClr val="FF3737"/>
          </a:solidFill>
          <a:ln>
            <a:solidFill>
              <a:srgbClr val="FF37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Slide Number Placeholder 3">
            <a:extLst>
              <a:ext uri="{FF2B5EF4-FFF2-40B4-BE49-F238E27FC236}">
                <a16:creationId xmlns:a16="http://schemas.microsoft.com/office/drawing/2014/main" id="{5AA0A4E7-01F3-417A-A4B7-6AFAB0A19E25}"/>
              </a:ext>
            </a:extLst>
          </p:cNvPr>
          <p:cNvSpPr>
            <a:spLocks noGrp="1"/>
          </p:cNvSpPr>
          <p:nvPr>
            <p:ph type="sldNum" sz="quarter" idx="4"/>
          </p:nvPr>
        </p:nvSpPr>
        <p:spPr>
          <a:xfrm>
            <a:off x="11188014" y="6316595"/>
            <a:ext cx="432486" cy="365125"/>
          </a:xfrm>
        </p:spPr>
        <p:txBody>
          <a:bodyPr/>
          <a:lstStyle/>
          <a:p>
            <a:fld id="{933A556B-7C63-244D-9B7C-B0EA8042B330}" type="slidenum">
              <a:rPr lang="en-US" smtClean="0"/>
              <a:pPr/>
              <a:t>14</a:t>
            </a:fld>
            <a:endParaRPr lang="en-US" sz="1000" dirty="0"/>
          </a:p>
        </p:txBody>
      </p:sp>
    </p:spTree>
    <p:extLst>
      <p:ext uri="{BB962C8B-B14F-4D97-AF65-F5344CB8AC3E}">
        <p14:creationId xmlns:p14="http://schemas.microsoft.com/office/powerpoint/2010/main" val="3215440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86205-8304-3440-81D0-A8B68EDCC3EA}"/>
              </a:ext>
            </a:extLst>
          </p:cNvPr>
          <p:cNvSpPr>
            <a:spLocks noGrp="1"/>
          </p:cNvSpPr>
          <p:nvPr>
            <p:ph type="title"/>
          </p:nvPr>
        </p:nvSpPr>
        <p:spPr>
          <a:xfrm>
            <a:off x="735457" y="-162114"/>
            <a:ext cx="11575551" cy="1325563"/>
          </a:xfrm>
        </p:spPr>
        <p:txBody>
          <a:bodyPr/>
          <a:lstStyle/>
          <a:p>
            <a:r>
              <a:rPr lang="en-US" dirty="0"/>
              <a:t>NLPC R&amp;D Plan for 2022</a:t>
            </a:r>
            <a:endParaRPr lang="en-US" dirty="0">
              <a:cs typeface="Calibri Light"/>
            </a:endParaRPr>
          </a:p>
        </p:txBody>
      </p:sp>
      <p:sp>
        <p:nvSpPr>
          <p:cNvPr id="46" name="Rectangle 45">
            <a:extLst>
              <a:ext uri="{FF2B5EF4-FFF2-40B4-BE49-F238E27FC236}">
                <a16:creationId xmlns:a16="http://schemas.microsoft.com/office/drawing/2014/main" id="{02243709-B159-49B0-A2EB-9A4A3B86117E}"/>
              </a:ext>
            </a:extLst>
          </p:cNvPr>
          <p:cNvSpPr/>
          <p:nvPr/>
        </p:nvSpPr>
        <p:spPr>
          <a:xfrm>
            <a:off x="4130211" y="6316595"/>
            <a:ext cx="4119937" cy="269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ontent Placeholder 2">
            <a:extLst>
              <a:ext uri="{FF2B5EF4-FFF2-40B4-BE49-F238E27FC236}">
                <a16:creationId xmlns:a16="http://schemas.microsoft.com/office/drawing/2014/main" id="{A5E3929F-D3E5-471B-911C-49F0BD204C91}"/>
              </a:ext>
            </a:extLst>
          </p:cNvPr>
          <p:cNvSpPr>
            <a:spLocks noGrp="1"/>
          </p:cNvSpPr>
          <p:nvPr>
            <p:ph idx="1"/>
          </p:nvPr>
        </p:nvSpPr>
        <p:spPr>
          <a:xfrm>
            <a:off x="665679" y="1392073"/>
            <a:ext cx="11049000" cy="4207185"/>
          </a:xfrm>
        </p:spPr>
        <p:txBody>
          <a:bodyPr>
            <a:normAutofit/>
          </a:bodyPr>
          <a:lstStyle/>
          <a:p>
            <a:pPr marL="285750" indent="-285750">
              <a:spcBef>
                <a:spcPts val="2400"/>
              </a:spcBef>
              <a:buFont typeface="Arial" panose="020B0604020202020204" pitchFamily="34" charset="0"/>
              <a:buChar char="•"/>
            </a:pPr>
            <a:r>
              <a:rPr lang="en-US" sz="2800" dirty="0"/>
              <a:t>Optimize the NLPC test configuration based on predictive simulations </a:t>
            </a:r>
          </a:p>
          <a:p>
            <a:pPr marL="285750" indent="-285750">
              <a:spcBef>
                <a:spcPts val="2400"/>
              </a:spcBef>
              <a:buFont typeface="Arial" panose="020B0604020202020204" pitchFamily="34" charset="0"/>
              <a:buChar char="•"/>
            </a:pPr>
            <a:r>
              <a:rPr lang="en-US" sz="2800" dirty="0"/>
              <a:t>Install and commission the NLPC vacuum chambers</a:t>
            </a:r>
          </a:p>
          <a:p>
            <a:pPr marL="285750" indent="-285750">
              <a:spcBef>
                <a:spcPts val="2400"/>
              </a:spcBef>
              <a:buFont typeface="Arial" panose="020B0604020202020204" pitchFamily="34" charset="0"/>
              <a:buChar char="•"/>
            </a:pPr>
            <a:r>
              <a:rPr lang="en-US" sz="2800" dirty="0"/>
              <a:t>Conduct in-vacuum NLPC tests at the several terawatt level</a:t>
            </a:r>
          </a:p>
          <a:p>
            <a:pPr marL="285750" indent="-285750">
              <a:spcBef>
                <a:spcPts val="2400"/>
              </a:spcBef>
              <a:buFont typeface="Arial" panose="020B0604020202020204" pitchFamily="34" charset="0"/>
              <a:buChar char="•"/>
            </a:pPr>
            <a:r>
              <a:rPr lang="en-US" sz="2800" dirty="0"/>
              <a:t>Coordinate test results with simulation to confirm models</a:t>
            </a:r>
          </a:p>
          <a:p>
            <a:endParaRPr lang="en-US" dirty="0"/>
          </a:p>
        </p:txBody>
      </p:sp>
      <p:sp>
        <p:nvSpPr>
          <p:cNvPr id="48" name="Slide Number Placeholder 3">
            <a:extLst>
              <a:ext uri="{FF2B5EF4-FFF2-40B4-BE49-F238E27FC236}">
                <a16:creationId xmlns:a16="http://schemas.microsoft.com/office/drawing/2014/main" id="{F9A5E130-72BC-4CC3-8086-2156B3EBC472}"/>
              </a:ext>
            </a:extLst>
          </p:cNvPr>
          <p:cNvSpPr>
            <a:spLocks noGrp="1"/>
          </p:cNvSpPr>
          <p:nvPr>
            <p:ph type="sldNum" sz="quarter" idx="4"/>
          </p:nvPr>
        </p:nvSpPr>
        <p:spPr>
          <a:xfrm>
            <a:off x="11188014" y="6316595"/>
            <a:ext cx="432486" cy="365125"/>
          </a:xfrm>
        </p:spPr>
        <p:txBody>
          <a:bodyPr/>
          <a:lstStyle/>
          <a:p>
            <a:fld id="{933A556B-7C63-244D-9B7C-B0EA8042B330}" type="slidenum">
              <a:rPr lang="en-US" smtClean="0"/>
              <a:pPr/>
              <a:t>15</a:t>
            </a:fld>
            <a:endParaRPr lang="en-US" sz="1000" dirty="0"/>
          </a:p>
        </p:txBody>
      </p:sp>
    </p:spTree>
    <p:extLst>
      <p:ext uri="{BB962C8B-B14F-4D97-AF65-F5344CB8AC3E}">
        <p14:creationId xmlns:p14="http://schemas.microsoft.com/office/powerpoint/2010/main" val="100160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F92261-F569-416F-AADB-62F424FE324A}"/>
              </a:ext>
            </a:extLst>
          </p:cNvPr>
          <p:cNvSpPr/>
          <p:nvPr/>
        </p:nvSpPr>
        <p:spPr>
          <a:xfrm>
            <a:off x="4130211" y="6316595"/>
            <a:ext cx="4119937" cy="269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FEB7D15-47EE-43C3-9AB1-0CE4588C9144}"/>
              </a:ext>
            </a:extLst>
          </p:cNvPr>
          <p:cNvPicPr>
            <a:picLocks noChangeAspect="1"/>
          </p:cNvPicPr>
          <p:nvPr/>
        </p:nvPicPr>
        <p:blipFill rotWithShape="1">
          <a:blip r:embed="rId3">
            <a:alphaModFix amt="35000"/>
          </a:blip>
          <a:srcRect l="30772" t="24929" r="58637" b="68135"/>
          <a:stretch/>
        </p:blipFill>
        <p:spPr>
          <a:xfrm>
            <a:off x="267855" y="-1"/>
            <a:ext cx="5691778" cy="6858000"/>
          </a:xfrm>
          <a:prstGeom prst="rect">
            <a:avLst/>
          </a:prstGeom>
        </p:spPr>
      </p:pic>
      <p:pic>
        <p:nvPicPr>
          <p:cNvPr id="9" name="Picture 8">
            <a:extLst>
              <a:ext uri="{FF2B5EF4-FFF2-40B4-BE49-F238E27FC236}">
                <a16:creationId xmlns:a16="http://schemas.microsoft.com/office/drawing/2014/main" id="{BDF2C580-283E-4E6D-8D51-46120E78A04E}"/>
              </a:ext>
            </a:extLst>
          </p:cNvPr>
          <p:cNvPicPr>
            <a:picLocks noChangeAspect="1"/>
          </p:cNvPicPr>
          <p:nvPr/>
        </p:nvPicPr>
        <p:blipFill rotWithShape="1">
          <a:blip r:embed="rId3">
            <a:alphaModFix amt="35000"/>
          </a:blip>
          <a:srcRect l="60751" t="24518" r="26946" b="68105"/>
          <a:stretch/>
        </p:blipFill>
        <p:spPr>
          <a:xfrm>
            <a:off x="5964261" y="0"/>
            <a:ext cx="6227739" cy="6858000"/>
          </a:xfrm>
          <a:prstGeom prst="rect">
            <a:avLst/>
          </a:prstGeom>
        </p:spPr>
      </p:pic>
      <p:sp>
        <p:nvSpPr>
          <p:cNvPr id="3" name="Rectangle 2">
            <a:extLst>
              <a:ext uri="{FF2B5EF4-FFF2-40B4-BE49-F238E27FC236}">
                <a16:creationId xmlns:a16="http://schemas.microsoft.com/office/drawing/2014/main" id="{08768E02-F7F4-4E57-A7ED-9577D87ED8E8}"/>
              </a:ext>
            </a:extLst>
          </p:cNvPr>
          <p:cNvSpPr/>
          <p:nvPr/>
        </p:nvSpPr>
        <p:spPr>
          <a:xfrm>
            <a:off x="-251137" y="155773"/>
            <a:ext cx="11997276" cy="769441"/>
          </a:xfrm>
          <a:prstGeom prst="rect">
            <a:avLst/>
          </a:prstGeom>
        </p:spPr>
        <p:txBody>
          <a:bodyPr wrap="square">
            <a:spAutoFit/>
          </a:bodyPr>
          <a:lstStyle/>
          <a:p>
            <a:pPr algn="ctr">
              <a:spcAft>
                <a:spcPts val="600"/>
              </a:spcAft>
            </a:pPr>
            <a:r>
              <a:rPr lang="en-US" sz="4400" b="1" dirty="0"/>
              <a:t>SUMMARY</a:t>
            </a:r>
          </a:p>
        </p:txBody>
      </p:sp>
      <p:sp>
        <p:nvSpPr>
          <p:cNvPr id="4" name="Rectangle 3">
            <a:extLst>
              <a:ext uri="{FF2B5EF4-FFF2-40B4-BE49-F238E27FC236}">
                <a16:creationId xmlns:a16="http://schemas.microsoft.com/office/drawing/2014/main" id="{CA39F5E7-2DAD-49BB-82F3-9CA088BA1713}"/>
              </a:ext>
            </a:extLst>
          </p:cNvPr>
          <p:cNvSpPr>
            <a:spLocks noChangeArrowheads="1"/>
          </p:cNvSpPr>
          <p:nvPr/>
        </p:nvSpPr>
        <p:spPr bwMode="auto">
          <a:xfrm>
            <a:off x="908834" y="1758856"/>
            <a:ext cx="11139581" cy="372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lvl="0" indent="-285750">
              <a:spcBef>
                <a:spcPts val="1200"/>
              </a:spcBef>
              <a:buFont typeface="Arial" panose="020B0604020202020204" pitchFamily="34" charset="0"/>
              <a:buChar char="•"/>
            </a:pPr>
            <a:r>
              <a:rPr lang="en-US" sz="2800" dirty="0">
                <a:effectLst/>
                <a:latin typeface="Calibri" panose="020F0502020204030204" pitchFamily="34" charset="0"/>
                <a:ea typeface="Times New Roman" panose="02020603050405020304" pitchFamily="18" charset="0"/>
                <a:cs typeface="Calibri" panose="020F0502020204030204" pitchFamily="34" charset="0"/>
              </a:rPr>
              <a:t>AE101 demonstrated post-compression of a sub-Joule portion of </a:t>
            </a:r>
            <a:r>
              <a:rPr lang="en-US" sz="2800" dirty="0">
                <a:latin typeface="Calibri" panose="020F0502020204030204" pitchFamily="34" charset="0"/>
                <a:ea typeface="Times New Roman" panose="02020603050405020304" pitchFamily="18" charset="0"/>
                <a:cs typeface="Calibri" panose="020F0502020204030204" pitchFamily="34" charset="0"/>
              </a:rPr>
              <a:t>the  9.2</a:t>
            </a:r>
            <a:r>
              <a:rPr lang="en-US" sz="2800" kern="800" dirty="0">
                <a:latin typeface="Calibri" panose="020F0502020204030204" pitchFamily="34" charset="0"/>
                <a:ea typeface="Times New Roman" panose="02020603050405020304" pitchFamily="18" charset="0"/>
                <a:cs typeface="Calibri" panose="020F0502020204030204" pitchFamily="34" charset="0"/>
              </a:rPr>
              <a:t> </a:t>
            </a:r>
            <a:r>
              <a:rPr lang="en-US" sz="2800" dirty="0">
                <a:latin typeface="Calibri" panose="020F0502020204030204" pitchFamily="34" charset="0"/>
                <a:ea typeface="Times New Roman" panose="02020603050405020304" pitchFamily="18" charset="0"/>
                <a:cs typeface="Calibri" panose="020F0502020204030204" pitchFamily="34" charset="0"/>
              </a:rPr>
              <a:t>µm laser beam at the sub-TW level:</a:t>
            </a: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spcBef>
                <a:spcPts val="1200"/>
              </a:spcBef>
              <a:buFont typeface="Arial" panose="020B0604020202020204" pitchFamily="34" charset="0"/>
              <a:buChar char="•"/>
            </a:pPr>
            <a:r>
              <a:rPr lang="en-US" sz="2800" dirty="0">
                <a:effectLst/>
                <a:latin typeface="Calibri" panose="020F0502020204030204" pitchFamily="34" charset="0"/>
                <a:ea typeface="Times New Roman" panose="02020603050405020304" pitchFamily="18" charset="0"/>
                <a:cs typeface="Calibri" panose="020F0502020204030204" pitchFamily="34" charset="0"/>
              </a:rPr>
              <a:t>a flat-top beam compressed from 1.65 </a:t>
            </a:r>
            <a:r>
              <a:rPr lang="en-US" sz="2800" dirty="0" err="1">
                <a:effectLst/>
                <a:latin typeface="Calibri" panose="020F0502020204030204" pitchFamily="34" charset="0"/>
                <a:ea typeface="Times New Roman" panose="02020603050405020304" pitchFamily="18" charset="0"/>
                <a:cs typeface="Calibri" panose="020F0502020204030204" pitchFamily="34" charset="0"/>
              </a:rPr>
              <a:t>ps</a:t>
            </a:r>
            <a:r>
              <a:rPr lang="en-US" sz="2800" dirty="0">
                <a:effectLst/>
                <a:latin typeface="Calibri" panose="020F0502020204030204" pitchFamily="34" charset="0"/>
                <a:ea typeface="Times New Roman" panose="02020603050405020304" pitchFamily="18" charset="0"/>
                <a:cs typeface="Calibri" panose="020F0502020204030204" pitchFamily="34" charset="0"/>
              </a:rPr>
              <a:t> to 290 fs </a:t>
            </a:r>
          </a:p>
          <a:p>
            <a:pPr marL="742950" lvl="1" indent="-285750">
              <a:spcBef>
                <a:spcPts val="1200"/>
              </a:spcBef>
              <a:buFont typeface="Arial" panose="020B0604020202020204" pitchFamily="34" charset="0"/>
              <a:buChar char="•"/>
            </a:pPr>
            <a:r>
              <a:rPr lang="en-US" sz="2800" dirty="0">
                <a:effectLst/>
                <a:latin typeface="Calibri" panose="020F0502020204030204" pitchFamily="34" charset="0"/>
                <a:ea typeface="Times New Roman" panose="02020603050405020304" pitchFamily="18" charset="0"/>
                <a:cs typeface="Calibri" panose="020F0502020204030204" pitchFamily="34" charset="0"/>
              </a:rPr>
              <a:t>a Gaussian beam compressed from 1.85</a:t>
            </a:r>
            <a:r>
              <a:rPr lang="en-US" sz="2800" kern="800" dirty="0">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effectLst/>
                <a:latin typeface="Calibri" panose="020F0502020204030204" pitchFamily="34" charset="0"/>
                <a:ea typeface="Times New Roman" panose="02020603050405020304" pitchFamily="18" charset="0"/>
                <a:cs typeface="Calibri" panose="020F0502020204030204" pitchFamily="34" charset="0"/>
              </a:rPr>
              <a:t>ps</a:t>
            </a:r>
            <a:r>
              <a:rPr lang="en-US" sz="2800" dirty="0">
                <a:effectLst/>
                <a:latin typeface="Calibri" panose="020F0502020204030204" pitchFamily="34" charset="0"/>
                <a:ea typeface="Times New Roman" panose="02020603050405020304" pitchFamily="18" charset="0"/>
                <a:cs typeface="Calibri" panose="020F0502020204030204" pitchFamily="34" charset="0"/>
              </a:rPr>
              <a:t> 480</a:t>
            </a:r>
            <a:r>
              <a:rPr lang="en-US" sz="2800" kern="800" dirty="0">
                <a:effectLst/>
                <a:latin typeface="Calibri" panose="020F0502020204030204" pitchFamily="34" charset="0"/>
                <a:ea typeface="Times New Roman" panose="02020603050405020304" pitchFamily="18" charset="0"/>
                <a:cs typeface="Calibri" panose="020F0502020204030204" pitchFamily="34" charset="0"/>
              </a:rPr>
              <a:t> </a:t>
            </a:r>
            <a:r>
              <a:rPr lang="en-US" sz="2800" dirty="0">
                <a:effectLst/>
                <a:latin typeface="Calibri" panose="020F0502020204030204" pitchFamily="34" charset="0"/>
                <a:ea typeface="Times New Roman" panose="02020603050405020304" pitchFamily="18" charset="0"/>
                <a:cs typeface="Calibri" panose="020F0502020204030204" pitchFamily="34" charset="0"/>
              </a:rPr>
              <a:t>fs. </a:t>
            </a:r>
          </a:p>
          <a:p>
            <a:pPr marL="285750" lvl="0" indent="-285750">
              <a:spcBef>
                <a:spcPts val="1200"/>
              </a:spcBef>
              <a:buFont typeface="Arial" panose="020B0604020202020204" pitchFamily="34" charset="0"/>
              <a:buChar char="•"/>
            </a:pPr>
            <a:r>
              <a:rPr lang="en-US" sz="2800" dirty="0">
                <a:latin typeface="Calibri" panose="020F0502020204030204" pitchFamily="34" charset="0"/>
                <a:cs typeface="Calibri" panose="020F0502020204030204" pitchFamily="34" charset="0"/>
              </a:rPr>
              <a:t>The observed effect of pulse compression agrees with simulations.</a:t>
            </a:r>
          </a:p>
          <a:p>
            <a:pPr marL="285750" lvl="0" indent="-285750">
              <a:spcBef>
                <a:spcPts val="1200"/>
              </a:spcBef>
              <a:buFont typeface="Arial" panose="020B0604020202020204" pitchFamily="34" charset="0"/>
              <a:buChar char="•"/>
            </a:pPr>
            <a:r>
              <a:rPr lang="en-US" sz="2800" dirty="0">
                <a:latin typeface="Calibri" panose="020F0502020204030204" pitchFamily="34" charset="0"/>
                <a:cs typeface="Calibri" panose="020F0502020204030204" pitchFamily="34" charset="0"/>
              </a:rPr>
              <a:t>This builds the foundation for a next step of the full beam compression at the multi-TW level for implementation this year</a:t>
            </a:r>
          </a:p>
        </p:txBody>
      </p:sp>
      <p:sp>
        <p:nvSpPr>
          <p:cNvPr id="7" name="Slide Number Placeholder 3">
            <a:extLst>
              <a:ext uri="{FF2B5EF4-FFF2-40B4-BE49-F238E27FC236}">
                <a16:creationId xmlns:a16="http://schemas.microsoft.com/office/drawing/2014/main" id="{01B480ED-A2DD-4C33-B5D6-21E45C7CDB54}"/>
              </a:ext>
            </a:extLst>
          </p:cNvPr>
          <p:cNvSpPr>
            <a:spLocks noGrp="1"/>
          </p:cNvSpPr>
          <p:nvPr>
            <p:ph type="sldNum" sz="quarter" idx="4"/>
          </p:nvPr>
        </p:nvSpPr>
        <p:spPr>
          <a:xfrm>
            <a:off x="11188014" y="6316595"/>
            <a:ext cx="432486" cy="365125"/>
          </a:xfrm>
        </p:spPr>
        <p:txBody>
          <a:bodyPr/>
          <a:lstStyle/>
          <a:p>
            <a:fld id="{933A556B-7C63-244D-9B7C-B0EA8042B330}" type="slidenum">
              <a:rPr lang="en-US" smtClean="0"/>
              <a:pPr/>
              <a:t>16</a:t>
            </a:fld>
            <a:endParaRPr lang="en-US" sz="1000" dirty="0"/>
          </a:p>
        </p:txBody>
      </p:sp>
    </p:spTree>
    <p:extLst>
      <p:ext uri="{BB962C8B-B14F-4D97-AF65-F5344CB8AC3E}">
        <p14:creationId xmlns:p14="http://schemas.microsoft.com/office/powerpoint/2010/main" val="3757718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653E1E-9456-4BAA-869D-B4DDE68E385C}"/>
              </a:ext>
            </a:extLst>
          </p:cNvPr>
          <p:cNvSpPr/>
          <p:nvPr/>
        </p:nvSpPr>
        <p:spPr>
          <a:xfrm>
            <a:off x="194724" y="-107673"/>
            <a:ext cx="11997276" cy="769441"/>
          </a:xfrm>
          <a:prstGeom prst="rect">
            <a:avLst/>
          </a:prstGeom>
        </p:spPr>
        <p:txBody>
          <a:bodyPr wrap="square">
            <a:spAutoFit/>
          </a:bodyPr>
          <a:lstStyle/>
          <a:p>
            <a:pPr>
              <a:spcAft>
                <a:spcPts val="600"/>
              </a:spcAft>
            </a:pPr>
            <a:r>
              <a:rPr lang="en-US" sz="4400" b="1" dirty="0">
                <a:latin typeface="Calibri" panose="020F0502020204030204" pitchFamily="34" charset="0"/>
                <a:cs typeface="Calibri" panose="020F0502020204030204" pitchFamily="34" charset="0"/>
              </a:rPr>
              <a:t>Outline</a:t>
            </a:r>
          </a:p>
        </p:txBody>
      </p:sp>
      <p:sp>
        <p:nvSpPr>
          <p:cNvPr id="6" name="TextBox 5">
            <a:extLst>
              <a:ext uri="{FF2B5EF4-FFF2-40B4-BE49-F238E27FC236}">
                <a16:creationId xmlns:a16="http://schemas.microsoft.com/office/drawing/2014/main" id="{02A2762F-C150-488D-855A-9132A7FC1BEA}"/>
              </a:ext>
            </a:extLst>
          </p:cNvPr>
          <p:cNvSpPr txBox="1"/>
          <p:nvPr/>
        </p:nvSpPr>
        <p:spPr>
          <a:xfrm>
            <a:off x="795528" y="1052936"/>
            <a:ext cx="9866376" cy="5201424"/>
          </a:xfrm>
          <a:prstGeom prst="rect">
            <a:avLst/>
          </a:prstGeom>
          <a:noFill/>
        </p:spPr>
        <p:txBody>
          <a:bodyPr wrap="square" rtlCol="0">
            <a:spAutoFit/>
          </a:bodyPr>
          <a:lstStyle/>
          <a:p>
            <a:pPr marL="923544" lvl="1" indent="-285750">
              <a:spcBef>
                <a:spcPts val="1800"/>
              </a:spcBef>
              <a:buFont typeface="Arial" panose="020B0604020202020204" pitchFamily="34" charset="0"/>
              <a:buChar char="•"/>
            </a:pPr>
            <a:r>
              <a:rPr lang="en-US" sz="3200" b="1" dirty="0">
                <a:latin typeface="Calibri" panose="020F0502020204030204" pitchFamily="34" charset="0"/>
                <a:cs typeface="Calibri" panose="020F0502020204030204" pitchFamily="34" charset="0"/>
              </a:rPr>
              <a:t>Motivation for multi-TW sub-</a:t>
            </a:r>
            <a:r>
              <a:rPr lang="en-US" sz="3200" b="1" dirty="0" err="1">
                <a:latin typeface="Calibri" panose="020F0502020204030204" pitchFamily="34" charset="0"/>
                <a:cs typeface="Calibri" panose="020F0502020204030204" pitchFamily="34" charset="0"/>
              </a:rPr>
              <a:t>ps</a:t>
            </a:r>
            <a:r>
              <a:rPr lang="en-US" sz="3200" b="1" dirty="0">
                <a:latin typeface="Calibri" panose="020F0502020204030204" pitchFamily="34" charset="0"/>
                <a:cs typeface="Calibri" panose="020F0502020204030204" pitchFamily="34" charset="0"/>
              </a:rPr>
              <a:t> LWIR </a:t>
            </a:r>
          </a:p>
          <a:p>
            <a:pPr marL="1106424" lvl="1" indent="-285750">
              <a:spcBef>
                <a:spcPts val="1800"/>
              </a:spcBef>
              <a:buFont typeface="Arial" panose="020B0604020202020204" pitchFamily="34" charset="0"/>
              <a:buChar char="•"/>
            </a:pPr>
            <a:r>
              <a:rPr lang="en-US" sz="3200" b="1" dirty="0">
                <a:latin typeface="Calibri" panose="020F0502020204030204" pitchFamily="34" charset="0"/>
                <a:cs typeface="Calibri" panose="020F0502020204030204" pitchFamily="34" charset="0"/>
              </a:rPr>
              <a:t>State of art in picosecond CO</a:t>
            </a:r>
            <a:r>
              <a:rPr lang="en-US" sz="3200" b="1" baseline="-25000" dirty="0">
                <a:latin typeface="Calibri" panose="020F0502020204030204" pitchFamily="34" charset="0"/>
                <a:cs typeface="Calibri" panose="020F0502020204030204" pitchFamily="34" charset="0"/>
              </a:rPr>
              <a:t>2</a:t>
            </a:r>
            <a:r>
              <a:rPr lang="en-US" sz="3200" b="1" dirty="0">
                <a:latin typeface="Calibri" panose="020F0502020204030204" pitchFamily="34" charset="0"/>
                <a:cs typeface="Calibri" panose="020F0502020204030204" pitchFamily="34" charset="0"/>
              </a:rPr>
              <a:t> laser technology</a:t>
            </a:r>
          </a:p>
          <a:p>
            <a:pPr marL="1563624" lvl="2" indent="-285750">
              <a:spcBef>
                <a:spcPts val="1800"/>
              </a:spcBef>
              <a:buFont typeface="Arial" panose="020B0604020202020204" pitchFamily="34" charset="0"/>
              <a:buChar char="•"/>
            </a:pPr>
            <a:r>
              <a:rPr lang="en-US" sz="3200" b="1" dirty="0">
                <a:latin typeface="Calibri" panose="020F0502020204030204" pitchFamily="34" charset="0"/>
                <a:cs typeface="Calibri" panose="020F0502020204030204" pitchFamily="34" charset="0"/>
              </a:rPr>
              <a:t>Path to femtoseconds via                                    nonlinear post-compression </a:t>
            </a:r>
          </a:p>
          <a:p>
            <a:pPr marL="1746504" lvl="2" indent="-285750">
              <a:spcBef>
                <a:spcPts val="1800"/>
              </a:spcBef>
              <a:buFont typeface="Arial" panose="020B0604020202020204" pitchFamily="34" charset="0"/>
              <a:buChar char="•"/>
            </a:pPr>
            <a:r>
              <a:rPr lang="en-US" sz="3200" b="1" dirty="0">
                <a:latin typeface="Calibri" panose="020F0502020204030204" pitchFamily="34" charset="0"/>
                <a:cs typeface="Calibri" panose="020F0502020204030204" pitchFamily="34" charset="0"/>
              </a:rPr>
              <a:t>Simulations</a:t>
            </a:r>
          </a:p>
          <a:p>
            <a:pPr marL="1929384" lvl="2" indent="-285750">
              <a:spcBef>
                <a:spcPts val="1800"/>
              </a:spcBef>
              <a:buFont typeface="Arial" panose="020B0604020202020204" pitchFamily="34" charset="0"/>
              <a:buChar char="•"/>
            </a:pPr>
            <a:r>
              <a:rPr lang="en-US" sz="3200" b="1" dirty="0">
                <a:latin typeface="Calibri" panose="020F0502020204030204" pitchFamily="34" charset="0"/>
                <a:cs typeface="Calibri" panose="020F0502020204030204" pitchFamily="34" charset="0"/>
              </a:rPr>
              <a:t>Experimental results</a:t>
            </a:r>
          </a:p>
          <a:p>
            <a:pPr marL="2203704" lvl="2" indent="-285750">
              <a:spcBef>
                <a:spcPts val="1800"/>
              </a:spcBef>
              <a:buFont typeface="Arial" panose="020B0604020202020204" pitchFamily="34" charset="0"/>
              <a:buChar char="•"/>
            </a:pPr>
            <a:r>
              <a:rPr lang="en-US" sz="3200" b="1" dirty="0">
                <a:latin typeface="Calibri" panose="020F0502020204030204" pitchFamily="34" charset="0"/>
                <a:cs typeface="Calibri" panose="020F0502020204030204" pitchFamily="34" charset="0"/>
              </a:rPr>
              <a:t>2022 plan</a:t>
            </a:r>
          </a:p>
          <a:p>
            <a:pPr marL="1289304" indent="-285750">
              <a:spcBef>
                <a:spcPts val="1800"/>
              </a:spcBef>
              <a:buFont typeface="Arial" panose="020B0604020202020204" pitchFamily="34" charset="0"/>
              <a:buChar char="•"/>
            </a:pPr>
            <a:endParaRPr lang="en-US" dirty="0">
              <a:latin typeface="Calibri" panose="020F0502020204030204" pitchFamily="34" charset="0"/>
              <a:cs typeface="Calibri" panose="020F0502020204030204" pitchFamily="34" charset="0"/>
            </a:endParaRPr>
          </a:p>
        </p:txBody>
      </p:sp>
      <p:sp>
        <p:nvSpPr>
          <p:cNvPr id="7" name="Slide Number Placeholder 3">
            <a:extLst>
              <a:ext uri="{FF2B5EF4-FFF2-40B4-BE49-F238E27FC236}">
                <a16:creationId xmlns:a16="http://schemas.microsoft.com/office/drawing/2014/main" id="{2FAF2AB5-442E-479E-957B-EF49634429B6}"/>
              </a:ext>
            </a:extLst>
          </p:cNvPr>
          <p:cNvSpPr>
            <a:spLocks noGrp="1"/>
          </p:cNvSpPr>
          <p:nvPr>
            <p:ph type="sldNum" sz="quarter" idx="4"/>
          </p:nvPr>
        </p:nvSpPr>
        <p:spPr>
          <a:xfrm>
            <a:off x="11188014" y="6316595"/>
            <a:ext cx="432486" cy="365125"/>
          </a:xfrm>
        </p:spPr>
        <p:txBody>
          <a:bodyPr/>
          <a:lstStyle/>
          <a:p>
            <a:fld id="{933A556B-7C63-244D-9B7C-B0EA8042B330}" type="slidenum">
              <a:rPr lang="en-US" smtClean="0"/>
              <a:pPr/>
              <a:t>2</a:t>
            </a:fld>
            <a:endParaRPr lang="en-US" sz="1000" dirty="0"/>
          </a:p>
        </p:txBody>
      </p:sp>
      <p:sp>
        <p:nvSpPr>
          <p:cNvPr id="2" name="Rectangle 1">
            <a:extLst>
              <a:ext uri="{FF2B5EF4-FFF2-40B4-BE49-F238E27FC236}">
                <a16:creationId xmlns:a16="http://schemas.microsoft.com/office/drawing/2014/main" id="{109F9FB2-DB8C-49D3-9704-652DEB143387}"/>
              </a:ext>
            </a:extLst>
          </p:cNvPr>
          <p:cNvSpPr/>
          <p:nvPr/>
        </p:nvSpPr>
        <p:spPr>
          <a:xfrm>
            <a:off x="4130211" y="6316595"/>
            <a:ext cx="4119937" cy="269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7001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BBD5D5-AB40-4CF0-9F4D-F850FBA902D3}"/>
              </a:ext>
            </a:extLst>
          </p:cNvPr>
          <p:cNvSpPr>
            <a:spLocks noGrp="1"/>
          </p:cNvSpPr>
          <p:nvPr>
            <p:ph type="sldNum" sz="quarter" idx="4"/>
          </p:nvPr>
        </p:nvSpPr>
        <p:spPr/>
        <p:txBody>
          <a:bodyPr/>
          <a:lstStyle/>
          <a:p>
            <a:fld id="{933A556B-7C63-244D-9B7C-B0EA8042B330}" type="slidenum">
              <a:rPr lang="en-US" smtClean="0"/>
              <a:pPr/>
              <a:t>3</a:t>
            </a:fld>
            <a:endParaRPr lang="en-US" sz="1000" dirty="0"/>
          </a:p>
        </p:txBody>
      </p:sp>
      <p:sp>
        <p:nvSpPr>
          <p:cNvPr id="5" name="Rectangle 2">
            <a:extLst>
              <a:ext uri="{FF2B5EF4-FFF2-40B4-BE49-F238E27FC236}">
                <a16:creationId xmlns:a16="http://schemas.microsoft.com/office/drawing/2014/main" id="{7A6F9333-7684-4B72-82AD-41261C903E57}"/>
              </a:ext>
            </a:extLst>
          </p:cNvPr>
          <p:cNvSpPr>
            <a:spLocks noChangeArrowheads="1"/>
          </p:cNvSpPr>
          <p:nvPr/>
        </p:nvSpPr>
        <p:spPr bwMode="auto">
          <a:xfrm>
            <a:off x="2667001" y="89577"/>
            <a:ext cx="138564" cy="27699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350"/>
          </a:p>
        </p:txBody>
      </p:sp>
      <p:sp>
        <p:nvSpPr>
          <p:cNvPr id="6" name="Rectangle 4">
            <a:extLst>
              <a:ext uri="{FF2B5EF4-FFF2-40B4-BE49-F238E27FC236}">
                <a16:creationId xmlns:a16="http://schemas.microsoft.com/office/drawing/2014/main" id="{7954B269-CD88-4A00-9113-83AF94F32EE7}"/>
              </a:ext>
            </a:extLst>
          </p:cNvPr>
          <p:cNvSpPr>
            <a:spLocks noChangeArrowheads="1"/>
          </p:cNvSpPr>
          <p:nvPr/>
        </p:nvSpPr>
        <p:spPr bwMode="auto">
          <a:xfrm>
            <a:off x="2667001" y="89577"/>
            <a:ext cx="138564" cy="27699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350"/>
          </a:p>
        </p:txBody>
      </p:sp>
      <p:sp>
        <p:nvSpPr>
          <p:cNvPr id="7" name="Rectangle 9">
            <a:extLst>
              <a:ext uri="{FF2B5EF4-FFF2-40B4-BE49-F238E27FC236}">
                <a16:creationId xmlns:a16="http://schemas.microsoft.com/office/drawing/2014/main" id="{73C264DC-CB78-469D-951A-5D38724C92B2}"/>
              </a:ext>
            </a:extLst>
          </p:cNvPr>
          <p:cNvSpPr>
            <a:spLocks noChangeArrowheads="1"/>
          </p:cNvSpPr>
          <p:nvPr/>
        </p:nvSpPr>
        <p:spPr bwMode="auto">
          <a:xfrm>
            <a:off x="2667001" y="261027"/>
            <a:ext cx="138564" cy="27699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350"/>
          </a:p>
        </p:txBody>
      </p:sp>
      <p:sp>
        <p:nvSpPr>
          <p:cNvPr id="8" name="Rectangle 10">
            <a:extLst>
              <a:ext uri="{FF2B5EF4-FFF2-40B4-BE49-F238E27FC236}">
                <a16:creationId xmlns:a16="http://schemas.microsoft.com/office/drawing/2014/main" id="{BA56AE42-594F-41DD-A6A6-CF0AAC692B27}"/>
              </a:ext>
            </a:extLst>
          </p:cNvPr>
          <p:cNvSpPr>
            <a:spLocks noChangeArrowheads="1"/>
          </p:cNvSpPr>
          <p:nvPr/>
        </p:nvSpPr>
        <p:spPr bwMode="auto">
          <a:xfrm>
            <a:off x="2667001" y="746802"/>
            <a:ext cx="138564" cy="27699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pPr fontAlgn="base">
              <a:spcBef>
                <a:spcPct val="0"/>
              </a:spcBef>
              <a:spcAft>
                <a:spcPct val="0"/>
              </a:spcAft>
            </a:pPr>
            <a:endParaRPr lang="en-US" sz="1350">
              <a:latin typeface="Arial" pitchFamily="34" charset="0"/>
            </a:endParaRPr>
          </a:p>
        </p:txBody>
      </p:sp>
      <p:sp>
        <p:nvSpPr>
          <p:cNvPr id="9" name="Rectangle 11">
            <a:extLst>
              <a:ext uri="{FF2B5EF4-FFF2-40B4-BE49-F238E27FC236}">
                <a16:creationId xmlns:a16="http://schemas.microsoft.com/office/drawing/2014/main" id="{594CCB5D-7266-412B-8B8A-6FB9DD287B88}"/>
              </a:ext>
            </a:extLst>
          </p:cNvPr>
          <p:cNvSpPr>
            <a:spLocks noChangeArrowheads="1"/>
          </p:cNvSpPr>
          <p:nvPr/>
        </p:nvSpPr>
        <p:spPr bwMode="auto">
          <a:xfrm>
            <a:off x="2667001" y="46058"/>
            <a:ext cx="138564" cy="27699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pPr fontAlgn="base">
              <a:spcBef>
                <a:spcPct val="0"/>
              </a:spcBef>
              <a:spcAft>
                <a:spcPct val="0"/>
              </a:spcAft>
            </a:pPr>
            <a:endParaRPr lang="en-US" sz="1350">
              <a:latin typeface="Arial" pitchFamily="34" charset="0"/>
            </a:endParaRPr>
          </a:p>
        </p:txBody>
      </p:sp>
      <p:sp>
        <p:nvSpPr>
          <p:cNvPr id="10" name="Rectangle 12">
            <a:extLst>
              <a:ext uri="{FF2B5EF4-FFF2-40B4-BE49-F238E27FC236}">
                <a16:creationId xmlns:a16="http://schemas.microsoft.com/office/drawing/2014/main" id="{2A0D2318-754E-421C-B0A1-702D8207E746}"/>
              </a:ext>
            </a:extLst>
          </p:cNvPr>
          <p:cNvSpPr>
            <a:spLocks noChangeArrowheads="1"/>
          </p:cNvSpPr>
          <p:nvPr/>
        </p:nvSpPr>
        <p:spPr bwMode="auto">
          <a:xfrm>
            <a:off x="2667001" y="796152"/>
            <a:ext cx="138564" cy="27699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pPr fontAlgn="base">
              <a:spcBef>
                <a:spcPct val="0"/>
              </a:spcBef>
              <a:spcAft>
                <a:spcPct val="0"/>
              </a:spcAft>
            </a:pPr>
            <a:endParaRPr lang="en-US" sz="1350">
              <a:latin typeface="Arial" pitchFamily="34" charset="0"/>
            </a:endParaRPr>
          </a:p>
        </p:txBody>
      </p:sp>
      <p:sp>
        <p:nvSpPr>
          <p:cNvPr id="11" name="Rectangle 13">
            <a:extLst>
              <a:ext uri="{FF2B5EF4-FFF2-40B4-BE49-F238E27FC236}">
                <a16:creationId xmlns:a16="http://schemas.microsoft.com/office/drawing/2014/main" id="{D15FADA1-274E-4BC0-B6B0-1299666B5412}"/>
              </a:ext>
            </a:extLst>
          </p:cNvPr>
          <p:cNvSpPr>
            <a:spLocks noChangeArrowheads="1"/>
          </p:cNvSpPr>
          <p:nvPr/>
        </p:nvSpPr>
        <p:spPr bwMode="auto">
          <a:xfrm>
            <a:off x="2667001" y="1103333"/>
            <a:ext cx="138564" cy="27699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pPr fontAlgn="base">
              <a:spcBef>
                <a:spcPct val="0"/>
              </a:spcBef>
              <a:spcAft>
                <a:spcPct val="0"/>
              </a:spcAft>
            </a:pPr>
            <a:endParaRPr lang="en-US" sz="1350">
              <a:latin typeface="Arial" pitchFamily="34" charset="0"/>
            </a:endParaRPr>
          </a:p>
        </p:txBody>
      </p:sp>
      <p:sp>
        <p:nvSpPr>
          <p:cNvPr id="12" name="Rectangle 14">
            <a:extLst>
              <a:ext uri="{FF2B5EF4-FFF2-40B4-BE49-F238E27FC236}">
                <a16:creationId xmlns:a16="http://schemas.microsoft.com/office/drawing/2014/main" id="{8E2B727A-42D6-48AA-B33B-A1B4C32916FD}"/>
              </a:ext>
            </a:extLst>
          </p:cNvPr>
          <p:cNvSpPr>
            <a:spLocks noChangeArrowheads="1"/>
          </p:cNvSpPr>
          <p:nvPr/>
        </p:nvSpPr>
        <p:spPr bwMode="auto">
          <a:xfrm>
            <a:off x="2667001" y="1417658"/>
            <a:ext cx="138564" cy="27699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pPr fontAlgn="base">
              <a:spcBef>
                <a:spcPct val="0"/>
              </a:spcBef>
              <a:spcAft>
                <a:spcPct val="0"/>
              </a:spcAft>
            </a:pPr>
            <a:endParaRPr lang="en-US" sz="1350">
              <a:latin typeface="Arial" pitchFamily="34" charset="0"/>
            </a:endParaRPr>
          </a:p>
        </p:txBody>
      </p:sp>
      <p:sp>
        <p:nvSpPr>
          <p:cNvPr id="13" name="Rectangle 15">
            <a:extLst>
              <a:ext uri="{FF2B5EF4-FFF2-40B4-BE49-F238E27FC236}">
                <a16:creationId xmlns:a16="http://schemas.microsoft.com/office/drawing/2014/main" id="{D8710B77-6EED-48F7-84B5-E723B8E815E0}"/>
              </a:ext>
            </a:extLst>
          </p:cNvPr>
          <p:cNvSpPr>
            <a:spLocks noChangeArrowheads="1"/>
          </p:cNvSpPr>
          <p:nvPr/>
        </p:nvSpPr>
        <p:spPr bwMode="auto">
          <a:xfrm>
            <a:off x="2667001" y="2053452"/>
            <a:ext cx="138564" cy="27699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pPr fontAlgn="base">
              <a:spcBef>
                <a:spcPct val="0"/>
              </a:spcBef>
              <a:spcAft>
                <a:spcPct val="0"/>
              </a:spcAft>
            </a:pPr>
            <a:endParaRPr lang="en-US" sz="1350">
              <a:latin typeface="Arial" pitchFamily="34" charset="0"/>
            </a:endParaRPr>
          </a:p>
        </p:txBody>
      </p:sp>
      <p:sp>
        <p:nvSpPr>
          <p:cNvPr id="14" name="Rectangle 16">
            <a:extLst>
              <a:ext uri="{FF2B5EF4-FFF2-40B4-BE49-F238E27FC236}">
                <a16:creationId xmlns:a16="http://schemas.microsoft.com/office/drawing/2014/main" id="{B85C7D1E-231C-4E72-93F5-E9AAF7DD20D7}"/>
              </a:ext>
            </a:extLst>
          </p:cNvPr>
          <p:cNvSpPr>
            <a:spLocks noChangeArrowheads="1"/>
          </p:cNvSpPr>
          <p:nvPr/>
        </p:nvSpPr>
        <p:spPr bwMode="auto">
          <a:xfrm>
            <a:off x="2667001" y="2453502"/>
            <a:ext cx="138564" cy="27699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pPr fontAlgn="base">
              <a:spcBef>
                <a:spcPct val="0"/>
              </a:spcBef>
              <a:spcAft>
                <a:spcPct val="0"/>
              </a:spcAft>
            </a:pPr>
            <a:endParaRPr lang="en-US" sz="1350">
              <a:latin typeface="Arial" pitchFamily="34" charset="0"/>
            </a:endParaRPr>
          </a:p>
        </p:txBody>
      </p:sp>
      <p:sp>
        <p:nvSpPr>
          <p:cNvPr id="15" name="Rectangle 17">
            <a:extLst>
              <a:ext uri="{FF2B5EF4-FFF2-40B4-BE49-F238E27FC236}">
                <a16:creationId xmlns:a16="http://schemas.microsoft.com/office/drawing/2014/main" id="{88D64E73-AC20-407E-92EF-96B9D738A9EC}"/>
              </a:ext>
            </a:extLst>
          </p:cNvPr>
          <p:cNvSpPr>
            <a:spLocks noChangeArrowheads="1"/>
          </p:cNvSpPr>
          <p:nvPr/>
        </p:nvSpPr>
        <p:spPr bwMode="auto">
          <a:xfrm>
            <a:off x="2667001" y="2824977"/>
            <a:ext cx="138564" cy="27699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pPr fontAlgn="base">
              <a:spcBef>
                <a:spcPct val="0"/>
              </a:spcBef>
              <a:spcAft>
                <a:spcPct val="0"/>
              </a:spcAft>
            </a:pPr>
            <a:endParaRPr lang="en-US" sz="1350">
              <a:latin typeface="Arial" pitchFamily="34" charset="0"/>
            </a:endParaRPr>
          </a:p>
        </p:txBody>
      </p:sp>
      <p:sp>
        <p:nvSpPr>
          <p:cNvPr id="16" name="Rectangle 15">
            <a:extLst>
              <a:ext uri="{FF2B5EF4-FFF2-40B4-BE49-F238E27FC236}">
                <a16:creationId xmlns:a16="http://schemas.microsoft.com/office/drawing/2014/main" id="{DC8EC24B-423F-4C98-B723-59D876EE93B0}"/>
              </a:ext>
            </a:extLst>
          </p:cNvPr>
          <p:cNvSpPr/>
          <p:nvPr/>
        </p:nvSpPr>
        <p:spPr>
          <a:xfrm>
            <a:off x="7538559" y="1376953"/>
            <a:ext cx="4563146" cy="923330"/>
          </a:xfrm>
          <a:prstGeom prst="rect">
            <a:avLst/>
          </a:prstGeom>
        </p:spPr>
        <p:txBody>
          <a:bodyPr wrap="square">
            <a:spAutoFit/>
          </a:bodyPr>
          <a:lstStyle/>
          <a:p>
            <a:pPr eaLnBrk="1" hangingPunct="1"/>
            <a:r>
              <a:rPr lang="en-US" altLang="en-US" i="1" dirty="0">
                <a:latin typeface="Calibri" panose="020F0502020204030204" pitchFamily="34" charset="0"/>
                <a:cs typeface="Calibri" panose="020F0502020204030204" pitchFamily="34" charset="0"/>
              </a:rPr>
              <a:t>A proposed two-color LWFA with ionization injection opens opportunity for ultra-low beam emittance .</a:t>
            </a:r>
          </a:p>
        </p:txBody>
      </p:sp>
      <p:grpSp>
        <p:nvGrpSpPr>
          <p:cNvPr id="17" name="Group 16">
            <a:extLst>
              <a:ext uri="{FF2B5EF4-FFF2-40B4-BE49-F238E27FC236}">
                <a16:creationId xmlns:a16="http://schemas.microsoft.com/office/drawing/2014/main" id="{15FF5341-0072-4CF1-A497-7238DBD2BC99}"/>
              </a:ext>
            </a:extLst>
          </p:cNvPr>
          <p:cNvGrpSpPr/>
          <p:nvPr/>
        </p:nvGrpSpPr>
        <p:grpSpPr>
          <a:xfrm>
            <a:off x="5067300" y="986908"/>
            <a:ext cx="6739268" cy="3699288"/>
            <a:chOff x="5952292" y="445804"/>
            <a:chExt cx="4430651" cy="2039872"/>
          </a:xfrm>
        </p:grpSpPr>
        <p:pic>
          <p:nvPicPr>
            <p:cNvPr id="18" name="Picture 1">
              <a:extLst>
                <a:ext uri="{FF2B5EF4-FFF2-40B4-BE49-F238E27FC236}">
                  <a16:creationId xmlns:a16="http://schemas.microsoft.com/office/drawing/2014/main" id="{BD27408E-9C97-442A-8B20-4F489836885A}"/>
                </a:ext>
              </a:extLst>
            </p:cNvPr>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191821" y="608552"/>
              <a:ext cx="2482903" cy="17484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 name="Down Arrow 29">
              <a:extLst>
                <a:ext uri="{FF2B5EF4-FFF2-40B4-BE49-F238E27FC236}">
                  <a16:creationId xmlns:a16="http://schemas.microsoft.com/office/drawing/2014/main" id="{569C5FD3-74D9-4DB9-9BE8-DE0D84F8022F}"/>
                </a:ext>
              </a:extLst>
            </p:cNvPr>
            <p:cNvSpPr/>
            <p:nvPr/>
          </p:nvSpPr>
          <p:spPr>
            <a:xfrm flipH="1">
              <a:off x="7779026" y="1379135"/>
              <a:ext cx="232697" cy="346566"/>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3ECBB97A-92E9-4A26-AC7A-E809031032A5}"/>
                </a:ext>
              </a:extLst>
            </p:cNvPr>
            <p:cNvSpPr txBox="1"/>
            <p:nvPr/>
          </p:nvSpPr>
          <p:spPr>
            <a:xfrm>
              <a:off x="6679315" y="445804"/>
              <a:ext cx="378130" cy="220630"/>
            </a:xfrm>
            <a:prstGeom prst="rect">
              <a:avLst/>
            </a:prstGeom>
            <a:noFill/>
          </p:spPr>
          <p:txBody>
            <a:bodyPr wrap="none" rtlCol="0">
              <a:spAutoFit/>
            </a:bodyPr>
            <a:lstStyle/>
            <a:p>
              <a:r>
                <a:rPr lang="en-US" sz="2000" b="1" dirty="0">
                  <a:solidFill>
                    <a:srgbClr val="C00000"/>
                  </a:solidFill>
                </a:rPr>
                <a:t>CO</a:t>
              </a:r>
              <a:r>
                <a:rPr lang="en-US" sz="2000" b="1" baseline="-25000" dirty="0">
                  <a:solidFill>
                    <a:srgbClr val="C00000"/>
                  </a:solidFill>
                </a:rPr>
                <a:t>2</a:t>
              </a:r>
            </a:p>
          </p:txBody>
        </p:sp>
        <p:sp>
          <p:nvSpPr>
            <p:cNvPr id="21" name="TextBox 20">
              <a:extLst>
                <a:ext uri="{FF2B5EF4-FFF2-40B4-BE49-F238E27FC236}">
                  <a16:creationId xmlns:a16="http://schemas.microsoft.com/office/drawing/2014/main" id="{C7D0DD7D-7585-4D4A-BAF4-360473703991}"/>
                </a:ext>
              </a:extLst>
            </p:cNvPr>
            <p:cNvSpPr txBox="1"/>
            <p:nvPr/>
          </p:nvSpPr>
          <p:spPr>
            <a:xfrm>
              <a:off x="7740482" y="1243730"/>
              <a:ext cx="309780" cy="183799"/>
            </a:xfrm>
            <a:prstGeom prst="rect">
              <a:avLst/>
            </a:prstGeom>
            <a:noFill/>
          </p:spPr>
          <p:txBody>
            <a:bodyPr wrap="none" rtlCol="0">
              <a:spAutoFit/>
            </a:bodyPr>
            <a:lstStyle/>
            <a:p>
              <a:r>
                <a:rPr lang="en-US" sz="1400" dirty="0" err="1"/>
                <a:t>Ti:S</a:t>
              </a:r>
              <a:endParaRPr lang="en-US" sz="1400" dirty="0"/>
            </a:p>
          </p:txBody>
        </p:sp>
        <p:sp>
          <p:nvSpPr>
            <p:cNvPr id="22" name="TextBox 21">
              <a:extLst>
                <a:ext uri="{FF2B5EF4-FFF2-40B4-BE49-F238E27FC236}">
                  <a16:creationId xmlns:a16="http://schemas.microsoft.com/office/drawing/2014/main" id="{F5CD93BF-B856-49F9-86A0-2C5B13B9490E}"/>
                </a:ext>
              </a:extLst>
            </p:cNvPr>
            <p:cNvSpPr txBox="1"/>
            <p:nvPr/>
          </p:nvSpPr>
          <p:spPr>
            <a:xfrm rot="1106399">
              <a:off x="7547493" y="1961264"/>
              <a:ext cx="928459" cy="369332"/>
            </a:xfrm>
            <a:prstGeom prst="rect">
              <a:avLst/>
            </a:prstGeom>
            <a:noFill/>
          </p:spPr>
          <p:txBody>
            <a:bodyPr wrap="none" rtlCol="0">
              <a:spAutoFit/>
            </a:bodyPr>
            <a:lstStyle/>
            <a:p>
              <a:r>
                <a:rPr lang="en-US" dirty="0"/>
                <a:t>plasma</a:t>
              </a:r>
              <a:endParaRPr lang="en-US" baseline="-25000" dirty="0"/>
            </a:p>
          </p:txBody>
        </p:sp>
        <p:cxnSp>
          <p:nvCxnSpPr>
            <p:cNvPr id="23" name="Straight Connector 22">
              <a:extLst>
                <a:ext uri="{FF2B5EF4-FFF2-40B4-BE49-F238E27FC236}">
                  <a16:creationId xmlns:a16="http://schemas.microsoft.com/office/drawing/2014/main" id="{84396A13-AEF7-4E52-A84D-BD979F44DDE1}"/>
                </a:ext>
              </a:extLst>
            </p:cNvPr>
            <p:cNvCxnSpPr>
              <a:cxnSpLocks/>
            </p:cNvCxnSpPr>
            <p:nvPr/>
          </p:nvCxnSpPr>
          <p:spPr>
            <a:xfrm>
              <a:off x="5952292" y="1267809"/>
              <a:ext cx="428523" cy="136569"/>
            </a:xfrm>
            <a:prstGeom prst="line">
              <a:avLst/>
            </a:prstGeom>
            <a:ln w="76200">
              <a:solidFill>
                <a:srgbClr val="3C6327"/>
              </a:solidFill>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4D8DD1B7-B3D8-46FE-846A-0C9B501A6482}"/>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32000" contrast="74000"/>
                      </a14:imgEffect>
                    </a14:imgLayer>
                  </a14:imgProps>
                </a:ext>
                <a:ext uri="{28A0092B-C50C-407E-A947-70E740481C1C}">
                  <a14:useLocalDpi xmlns:a14="http://schemas.microsoft.com/office/drawing/2010/main"/>
                </a:ext>
              </a:extLst>
            </a:blip>
            <a:srcRect/>
            <a:stretch/>
          </p:blipFill>
          <p:spPr>
            <a:xfrm>
              <a:off x="8745263" y="1238279"/>
              <a:ext cx="1637680" cy="1163420"/>
            </a:xfrm>
            <a:prstGeom prst="rect">
              <a:avLst/>
            </a:prstGeom>
          </p:spPr>
        </p:pic>
        <p:sp>
          <p:nvSpPr>
            <p:cNvPr id="25" name="TextBox 24">
              <a:extLst>
                <a:ext uri="{FF2B5EF4-FFF2-40B4-BE49-F238E27FC236}">
                  <a16:creationId xmlns:a16="http://schemas.microsoft.com/office/drawing/2014/main" id="{C9173AE1-6E1E-4575-9B44-695B6A68B3AB}"/>
                </a:ext>
              </a:extLst>
            </p:cNvPr>
            <p:cNvSpPr txBox="1"/>
            <p:nvPr/>
          </p:nvSpPr>
          <p:spPr>
            <a:xfrm>
              <a:off x="7799068" y="2282018"/>
              <a:ext cx="1277916" cy="203658"/>
            </a:xfrm>
            <a:prstGeom prst="rect">
              <a:avLst/>
            </a:prstGeom>
            <a:noFill/>
          </p:spPr>
          <p:txBody>
            <a:bodyPr wrap="square" rtlCol="0">
              <a:spAutoFit/>
            </a:bodyPr>
            <a:lstStyle/>
            <a:p>
              <a:r>
                <a:rPr lang="en-US" dirty="0"/>
                <a:t> </a:t>
              </a:r>
              <a:r>
                <a:rPr lang="en-US" i="1" dirty="0" err="1"/>
                <a:t>ε</a:t>
              </a:r>
              <a:r>
                <a:rPr lang="en-US" baseline="-25000" dirty="0" err="1"/>
                <a:t>n</a:t>
              </a:r>
              <a:r>
                <a:rPr lang="en-US" dirty="0"/>
                <a:t>=50 nm</a:t>
              </a:r>
            </a:p>
          </p:txBody>
        </p:sp>
        <p:cxnSp>
          <p:nvCxnSpPr>
            <p:cNvPr id="26" name="Straight Arrow Connector 25">
              <a:extLst>
                <a:ext uri="{FF2B5EF4-FFF2-40B4-BE49-F238E27FC236}">
                  <a16:creationId xmlns:a16="http://schemas.microsoft.com/office/drawing/2014/main" id="{B6A96647-D42E-4C55-BF23-4E5343A3389C}"/>
                </a:ext>
              </a:extLst>
            </p:cNvPr>
            <p:cNvCxnSpPr>
              <a:cxnSpLocks/>
            </p:cNvCxnSpPr>
            <p:nvPr/>
          </p:nvCxnSpPr>
          <p:spPr>
            <a:xfrm flipV="1">
              <a:off x="8403995" y="1825910"/>
              <a:ext cx="616526" cy="498601"/>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grpSp>
      <p:sp>
        <p:nvSpPr>
          <p:cNvPr id="27" name="Rectangle 2">
            <a:extLst>
              <a:ext uri="{FF2B5EF4-FFF2-40B4-BE49-F238E27FC236}">
                <a16:creationId xmlns:a16="http://schemas.microsoft.com/office/drawing/2014/main" id="{B816A1D2-B15C-4745-876D-33F66A0F3E97}"/>
              </a:ext>
            </a:extLst>
          </p:cNvPr>
          <p:cNvSpPr txBox="1">
            <a:spLocks noChangeArrowheads="1"/>
          </p:cNvSpPr>
          <p:nvPr/>
        </p:nvSpPr>
        <p:spPr>
          <a:xfrm>
            <a:off x="833976" y="549477"/>
            <a:ext cx="11318008" cy="99377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a:defRPr/>
            </a:pPr>
            <a:endParaRPr lang="en-US" sz="3000" dirty="0"/>
          </a:p>
        </p:txBody>
      </p:sp>
      <p:sp>
        <p:nvSpPr>
          <p:cNvPr id="28" name="TextBox 27">
            <a:extLst>
              <a:ext uri="{FF2B5EF4-FFF2-40B4-BE49-F238E27FC236}">
                <a16:creationId xmlns:a16="http://schemas.microsoft.com/office/drawing/2014/main" id="{4F395218-9575-4D9B-AB9A-01363DD43E39}"/>
              </a:ext>
            </a:extLst>
          </p:cNvPr>
          <p:cNvSpPr txBox="1"/>
          <p:nvPr/>
        </p:nvSpPr>
        <p:spPr>
          <a:xfrm>
            <a:off x="5430607" y="4685262"/>
            <a:ext cx="6632532" cy="1477328"/>
          </a:xfrm>
          <a:prstGeom prst="rect">
            <a:avLst/>
          </a:prstGeom>
          <a:noFill/>
        </p:spPr>
        <p:txBody>
          <a:bodyPr wrap="square" rtlCol="0">
            <a:spAutoFit/>
          </a:bodyPr>
          <a:lstStyle/>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Long-</a:t>
            </a:r>
            <a:r>
              <a:rPr lang="en-US" dirty="0">
                <a:latin typeface="Symbol" panose="05050102010706020507" pitchFamily="18" charset="2"/>
                <a:cs typeface="Calibri" panose="020F0502020204030204" pitchFamily="34" charset="0"/>
              </a:rPr>
              <a:t>l</a:t>
            </a:r>
            <a:r>
              <a:rPr lang="en-US" dirty="0">
                <a:latin typeface="Calibri" panose="020F0502020204030204" pitchFamily="34" charset="0"/>
                <a:cs typeface="Calibri" panose="020F0502020204030204" pitchFamily="34" charset="0"/>
              </a:rPr>
              <a:t> laser efficiently produces a big (~300 </a:t>
            </a:r>
            <a:r>
              <a:rPr lang="en-US" dirty="0">
                <a:latin typeface="Symbol" panose="05050102010706020507" pitchFamily="18" charset="2"/>
                <a:cs typeface="Calibri" panose="020F0502020204030204" pitchFamily="34" charset="0"/>
              </a:rPr>
              <a:t>m</a:t>
            </a:r>
            <a:r>
              <a:rPr lang="en-US" dirty="0">
                <a:latin typeface="Calibri" panose="020F0502020204030204" pitchFamily="34" charset="0"/>
                <a:cs typeface="Calibri" panose="020F0502020204030204" pitchFamily="34" charset="0"/>
              </a:rPr>
              <a:t>m) bubble.</a:t>
            </a: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Short-</a:t>
            </a:r>
            <a:r>
              <a:rPr lang="en-US" dirty="0">
                <a:latin typeface="Symbol" panose="05050102010706020507" pitchFamily="18" charset="2"/>
                <a:cs typeface="Calibri" panose="020F0502020204030204" pitchFamily="34" charset="0"/>
              </a:rPr>
              <a:t>l</a:t>
            </a:r>
            <a:r>
              <a:rPr lang="en-US" dirty="0">
                <a:latin typeface="Calibri" panose="020F0502020204030204" pitchFamily="34" charset="0"/>
                <a:cs typeface="Calibri" panose="020F0502020204030204" pitchFamily="34" charset="0"/>
              </a:rPr>
              <a:t> laser provides precision ionization injection. </a:t>
            </a: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As </a:t>
            </a:r>
            <a:r>
              <a:rPr lang="en-US" i="1" dirty="0" err="1">
                <a:latin typeface="Symbol" panose="05050102010706020507" pitchFamily="18" charset="2"/>
                <a:cs typeface="Calibri" panose="020F0502020204030204" pitchFamily="34" charset="0"/>
              </a:rPr>
              <a:t>F</a:t>
            </a:r>
            <a:r>
              <a:rPr lang="en-US" i="1" baseline="-25000" dirty="0" err="1">
                <a:latin typeface="Calibri" panose="020F0502020204030204" pitchFamily="34" charset="0"/>
                <a:cs typeface="Calibri" panose="020F0502020204030204" pitchFamily="34" charset="0"/>
              </a:rPr>
              <a:t>p</a:t>
            </a:r>
            <a:r>
              <a:rPr lang="en-US" dirty="0">
                <a:latin typeface="Calibri" panose="020F0502020204030204" pitchFamily="34" charset="0"/>
                <a:cs typeface="Calibri" panose="020F0502020204030204" pitchFamily="34" charset="0"/>
              </a:rPr>
              <a:t> for short-</a:t>
            </a:r>
            <a:r>
              <a:rPr lang="en-US" dirty="0">
                <a:latin typeface="Symbol" panose="05050102010706020507" pitchFamily="18" charset="2"/>
                <a:cs typeface="Calibri" panose="020F0502020204030204" pitchFamily="34" charset="0"/>
              </a:rPr>
              <a:t>l</a:t>
            </a:r>
            <a:r>
              <a:rPr lang="en-US" dirty="0">
                <a:latin typeface="Calibri" panose="020F0502020204030204" pitchFamily="34" charset="0"/>
                <a:cs typeface="Calibri" panose="020F0502020204030204" pitchFamily="34" charset="0"/>
              </a:rPr>
              <a:t> laser is small, injected electrons are cold and emittance is low.</a:t>
            </a:r>
          </a:p>
          <a:p>
            <a:pPr marL="342900" indent="-342900">
              <a:buFont typeface="Arial" panose="020B0604020202020204" pitchFamily="34" charset="0"/>
              <a:buChar char="•"/>
            </a:pPr>
            <a:r>
              <a:rPr lang="en-US" dirty="0">
                <a:solidFill>
                  <a:srgbClr val="C00000"/>
                </a:solidFill>
                <a:latin typeface="Calibri" panose="020F0502020204030204" pitchFamily="34" charset="0"/>
                <a:cs typeface="Calibri" panose="020F0502020204030204" pitchFamily="34" charset="0"/>
              </a:rPr>
              <a:t>Existing proposals call for &gt;10 TW, ~0.5 </a:t>
            </a:r>
            <a:r>
              <a:rPr lang="en-US" dirty="0" err="1">
                <a:solidFill>
                  <a:srgbClr val="C00000"/>
                </a:solidFill>
                <a:latin typeface="Calibri" panose="020F0502020204030204" pitchFamily="34" charset="0"/>
                <a:cs typeface="Calibri" panose="020F0502020204030204" pitchFamily="34" charset="0"/>
              </a:rPr>
              <a:t>ps</a:t>
            </a:r>
            <a:r>
              <a:rPr lang="en-US" dirty="0">
                <a:solidFill>
                  <a:srgbClr val="C00000"/>
                </a:solidFill>
                <a:latin typeface="Calibri" panose="020F0502020204030204" pitchFamily="34" charset="0"/>
                <a:cs typeface="Calibri" panose="020F0502020204030204" pitchFamily="34" charset="0"/>
              </a:rPr>
              <a:t> CO</a:t>
            </a:r>
            <a:r>
              <a:rPr lang="en-US" baseline="-25000" dirty="0">
                <a:solidFill>
                  <a:srgbClr val="C00000"/>
                </a:solidFill>
                <a:latin typeface="Calibri" panose="020F0502020204030204" pitchFamily="34" charset="0"/>
                <a:cs typeface="Calibri" panose="020F0502020204030204" pitchFamily="34" charset="0"/>
              </a:rPr>
              <a:t>2</a:t>
            </a:r>
            <a:r>
              <a:rPr lang="en-US" dirty="0">
                <a:solidFill>
                  <a:srgbClr val="C00000"/>
                </a:solidFill>
                <a:latin typeface="Calibri" panose="020F0502020204030204" pitchFamily="34" charset="0"/>
                <a:cs typeface="Calibri" panose="020F0502020204030204" pitchFamily="34" charset="0"/>
              </a:rPr>
              <a:t> pulses.</a:t>
            </a:r>
          </a:p>
        </p:txBody>
      </p:sp>
      <p:cxnSp>
        <p:nvCxnSpPr>
          <p:cNvPr id="29" name="Straight Connector 28">
            <a:extLst>
              <a:ext uri="{FF2B5EF4-FFF2-40B4-BE49-F238E27FC236}">
                <a16:creationId xmlns:a16="http://schemas.microsoft.com/office/drawing/2014/main" id="{9BCFC9E5-2C69-449D-A52A-0196F75251B7}"/>
              </a:ext>
            </a:extLst>
          </p:cNvPr>
          <p:cNvCxnSpPr>
            <a:cxnSpLocks/>
          </p:cNvCxnSpPr>
          <p:nvPr/>
        </p:nvCxnSpPr>
        <p:spPr>
          <a:xfrm flipV="1">
            <a:off x="8040710" y="2521577"/>
            <a:ext cx="1313681" cy="88572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E46C142-09BB-41E7-92C6-EE59338729B5}"/>
              </a:ext>
            </a:extLst>
          </p:cNvPr>
          <p:cNvCxnSpPr>
            <a:cxnSpLocks/>
          </p:cNvCxnSpPr>
          <p:nvPr/>
        </p:nvCxnSpPr>
        <p:spPr>
          <a:xfrm>
            <a:off x="8007058" y="3650428"/>
            <a:ext cx="1360739" cy="89013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91423888-7D3A-4235-BD92-BA430BB2EDEA}"/>
              </a:ext>
            </a:extLst>
          </p:cNvPr>
          <p:cNvSpPr txBox="1"/>
          <p:nvPr/>
        </p:nvSpPr>
        <p:spPr>
          <a:xfrm>
            <a:off x="5668093" y="1313509"/>
            <a:ext cx="1755922" cy="381148"/>
          </a:xfrm>
          <a:prstGeom prst="rect">
            <a:avLst/>
          </a:prstGeom>
          <a:noFill/>
        </p:spPr>
        <p:txBody>
          <a:bodyPr wrap="square" rtlCol="0">
            <a:spAutoFit/>
          </a:bodyPr>
          <a:lstStyle/>
          <a:p>
            <a:r>
              <a:rPr lang="en-US" b="1" dirty="0">
                <a:solidFill>
                  <a:schemeClr val="bg1"/>
                </a:solidFill>
              </a:rPr>
              <a:t>10TW,  0.5 </a:t>
            </a:r>
            <a:r>
              <a:rPr lang="en-US" b="1" dirty="0" err="1">
                <a:solidFill>
                  <a:schemeClr val="bg1"/>
                </a:solidFill>
              </a:rPr>
              <a:t>ps</a:t>
            </a:r>
            <a:endParaRPr lang="en-US" b="1" dirty="0">
              <a:solidFill>
                <a:schemeClr val="bg1"/>
              </a:solidFill>
            </a:endParaRPr>
          </a:p>
        </p:txBody>
      </p:sp>
      <p:sp>
        <p:nvSpPr>
          <p:cNvPr id="32" name="Oval 31">
            <a:extLst>
              <a:ext uri="{FF2B5EF4-FFF2-40B4-BE49-F238E27FC236}">
                <a16:creationId xmlns:a16="http://schemas.microsoft.com/office/drawing/2014/main" id="{1C587045-CA75-4700-8C35-067660E5BF1B}"/>
              </a:ext>
            </a:extLst>
          </p:cNvPr>
          <p:cNvSpPr/>
          <p:nvPr/>
        </p:nvSpPr>
        <p:spPr>
          <a:xfrm rot="1153007">
            <a:off x="4902403" y="2421294"/>
            <a:ext cx="812235" cy="3811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42AAE5E1-7880-48AF-8B13-3A80A2F6EEEE}"/>
              </a:ext>
            </a:extLst>
          </p:cNvPr>
          <p:cNvSpPr txBox="1"/>
          <p:nvPr/>
        </p:nvSpPr>
        <p:spPr>
          <a:xfrm>
            <a:off x="314850" y="571105"/>
            <a:ext cx="11043173" cy="369332"/>
          </a:xfrm>
          <a:prstGeom prst="rect">
            <a:avLst/>
          </a:prstGeom>
          <a:noFill/>
        </p:spPr>
        <p:txBody>
          <a:bodyPr wrap="square">
            <a:spAutoFit/>
          </a:bodyPr>
          <a:lstStyle/>
          <a:p>
            <a:pPr algn="ctr"/>
            <a:r>
              <a:rPr lang="en-US" sz="1800" dirty="0">
                <a:effectLst/>
                <a:latin typeface="+mj-lt"/>
                <a:ea typeface="Times New Roman" panose="02020603050405020304" pitchFamily="18" charset="0"/>
              </a:rPr>
              <a:t>Potential applications: </a:t>
            </a:r>
            <a:r>
              <a:rPr lang="en-US" sz="1800" dirty="0">
                <a:solidFill>
                  <a:srgbClr val="FF0000"/>
                </a:solidFill>
                <a:effectLst/>
                <a:latin typeface="+mj-lt"/>
                <a:ea typeface="Times New Roman" panose="02020603050405020304" pitchFamily="18" charset="0"/>
              </a:rPr>
              <a:t>LWFA</a:t>
            </a:r>
            <a:r>
              <a:rPr lang="en-US" sz="1800" dirty="0">
                <a:effectLst/>
                <a:latin typeface="+mj-lt"/>
                <a:ea typeface="Times New Roman" panose="02020603050405020304" pitchFamily="18" charset="0"/>
              </a:rPr>
              <a:t>, ion generation, ICS, HHG,…</a:t>
            </a:r>
            <a:endParaRPr lang="en-US" dirty="0">
              <a:latin typeface="+mj-lt"/>
            </a:endParaRPr>
          </a:p>
        </p:txBody>
      </p:sp>
      <p:sp>
        <p:nvSpPr>
          <p:cNvPr id="34" name="TextBox 33">
            <a:extLst>
              <a:ext uri="{FF2B5EF4-FFF2-40B4-BE49-F238E27FC236}">
                <a16:creationId xmlns:a16="http://schemas.microsoft.com/office/drawing/2014/main" id="{8374FD9F-3FE9-4653-9477-BEB5EE3C4A0F}"/>
              </a:ext>
            </a:extLst>
          </p:cNvPr>
          <p:cNvSpPr txBox="1"/>
          <p:nvPr/>
        </p:nvSpPr>
        <p:spPr>
          <a:xfrm>
            <a:off x="488643" y="2279023"/>
            <a:ext cx="5367496" cy="1631216"/>
          </a:xfrm>
          <a:prstGeom prst="rect">
            <a:avLst/>
          </a:prstGeom>
          <a:noFill/>
        </p:spPr>
        <p:txBody>
          <a:bodyPr wrap="square" rtlCol="0">
            <a:spAutoFit/>
          </a:bodyPr>
          <a:lstStyle/>
          <a:p>
            <a:pPr marL="342900" indent="-342900">
              <a:buFont typeface="Arial" panose="020B0604020202020204" pitchFamily="34" charset="0"/>
              <a:buChar char="•"/>
            </a:pPr>
            <a:r>
              <a:rPr lang="en-US" sz="1600" dirty="0">
                <a:solidFill>
                  <a:srgbClr val="C00000"/>
                </a:solidFill>
                <a:latin typeface="Calibri" panose="020F0502020204030204" pitchFamily="34" charset="0"/>
                <a:cs typeface="Calibri" panose="020F0502020204030204" pitchFamily="34" charset="0"/>
              </a:rPr>
              <a:t>A low plasma density means bigger bubble size</a:t>
            </a:r>
          </a:p>
          <a:p>
            <a:pPr marL="800100" lvl="1" indent="-342900">
              <a:buFont typeface="Courier New" panose="02070309020205020404" pitchFamily="49" charset="0"/>
              <a:buChar char="o"/>
            </a:pPr>
            <a:r>
              <a:rPr lang="en-US" sz="1600" dirty="0">
                <a:solidFill>
                  <a:srgbClr val="C00000"/>
                </a:solidFill>
                <a:latin typeface="Calibri" panose="020F0502020204030204" pitchFamily="34" charset="0"/>
                <a:cs typeface="Calibri" panose="020F0502020204030204" pitchFamily="34" charset="0"/>
              </a:rPr>
              <a:t>the ease of phase space control for </a:t>
            </a:r>
          </a:p>
          <a:p>
            <a:pPr marL="1257300" lvl="2" indent="-342900">
              <a:buFont typeface="Wingdings" panose="05000000000000000000" pitchFamily="2" charset="2"/>
              <a:buChar char="ü"/>
            </a:pPr>
            <a:r>
              <a:rPr lang="en-US" sz="1600" dirty="0">
                <a:solidFill>
                  <a:srgbClr val="C00000"/>
                </a:solidFill>
                <a:latin typeface="Calibri" panose="020F0502020204030204" pitchFamily="34" charset="0"/>
                <a:cs typeface="Calibri" panose="020F0502020204030204" pitchFamily="34" charset="0"/>
              </a:rPr>
              <a:t>precision electron injection </a:t>
            </a:r>
          </a:p>
          <a:p>
            <a:pPr marL="1257300" lvl="2" indent="-342900">
              <a:buFont typeface="Wingdings" panose="05000000000000000000" pitchFamily="2" charset="2"/>
              <a:buChar char="ü"/>
            </a:pPr>
            <a:r>
              <a:rPr lang="en-US" sz="1600" dirty="0">
                <a:solidFill>
                  <a:srgbClr val="C00000"/>
                </a:solidFill>
                <a:latin typeface="Calibri" panose="020F0502020204030204" pitchFamily="34" charset="0"/>
                <a:cs typeface="Calibri" panose="020F0502020204030204" pitchFamily="34" charset="0"/>
              </a:rPr>
              <a:t>reducing energy spread and emittance  </a:t>
            </a:r>
          </a:p>
          <a:p>
            <a:pPr marL="1257300" lvl="2" indent="-342900">
              <a:buFont typeface="Wingdings" panose="05000000000000000000" pitchFamily="2" charset="2"/>
              <a:buChar char="ü"/>
            </a:pPr>
            <a:r>
              <a:rPr lang="en-US" sz="1600" dirty="0">
                <a:solidFill>
                  <a:srgbClr val="C00000"/>
                </a:solidFill>
                <a:latin typeface="Calibri" panose="020F0502020204030204" pitchFamily="34" charset="0"/>
                <a:cs typeface="Calibri" panose="020F0502020204030204" pitchFamily="34" charset="0"/>
              </a:rPr>
              <a:t>synchronization of acceleration stages </a:t>
            </a:r>
          </a:p>
          <a:p>
            <a:pPr marL="800100" lvl="1" indent="-342900">
              <a:buFont typeface="Courier New" panose="02070309020205020404" pitchFamily="49" charset="0"/>
              <a:buChar char="o"/>
            </a:pPr>
            <a:r>
              <a:rPr lang="en-US" sz="1600" dirty="0">
                <a:solidFill>
                  <a:srgbClr val="C00000"/>
                </a:solidFill>
                <a:latin typeface="Calibri" panose="020F0502020204030204" pitchFamily="34" charset="0"/>
                <a:cs typeface="Calibri" panose="020F0502020204030204" pitchFamily="34" charset="0"/>
              </a:rPr>
              <a:t>higher bunch charge </a:t>
            </a:r>
            <a:r>
              <a:rPr lang="en-US" dirty="0">
                <a:solidFill>
                  <a:srgbClr val="C00000"/>
                </a:solidFill>
                <a:latin typeface="Calibri" panose="020F0502020204030204" pitchFamily="34" charset="0"/>
                <a:cs typeface="Calibri" panose="020F0502020204030204" pitchFamily="34" charset="0"/>
              </a:rPr>
              <a:t>	</a:t>
            </a:r>
            <a:r>
              <a:rPr lang="en-US" dirty="0">
                <a:solidFill>
                  <a:srgbClr val="C00000"/>
                </a:solidFill>
              </a:rPr>
              <a:t>	</a:t>
            </a:r>
            <a:r>
              <a:rPr lang="en-US" sz="2000" dirty="0">
                <a:solidFill>
                  <a:srgbClr val="C00000"/>
                </a:solidFill>
              </a:rPr>
              <a:t>	      </a:t>
            </a:r>
          </a:p>
        </p:txBody>
      </p:sp>
      <p:graphicFrame>
        <p:nvGraphicFramePr>
          <p:cNvPr id="35" name="Table 34">
            <a:extLst>
              <a:ext uri="{FF2B5EF4-FFF2-40B4-BE49-F238E27FC236}">
                <a16:creationId xmlns:a16="http://schemas.microsoft.com/office/drawing/2014/main" id="{31CC134E-DFFE-42EA-BF44-17B7BF39CDEE}"/>
              </a:ext>
            </a:extLst>
          </p:cNvPr>
          <p:cNvGraphicFramePr>
            <a:graphicFrameLocks noGrp="1"/>
          </p:cNvGraphicFramePr>
          <p:nvPr>
            <p:extLst>
              <p:ext uri="{D42A27DB-BD31-4B8C-83A1-F6EECF244321}">
                <p14:modId xmlns:p14="http://schemas.microsoft.com/office/powerpoint/2010/main" val="3838859329"/>
              </p:ext>
            </p:extLst>
          </p:nvPr>
        </p:nvGraphicFramePr>
        <p:xfrm>
          <a:off x="586316" y="3858811"/>
          <a:ext cx="4161369" cy="2025839"/>
        </p:xfrm>
        <a:graphic>
          <a:graphicData uri="http://schemas.openxmlformats.org/drawingml/2006/table">
            <a:tbl>
              <a:tblPr firstRow="1" firstCol="1" bandRow="1">
                <a:tableStyleId>{5C22544A-7EE6-4342-B048-85BDC9FD1C3A}</a:tableStyleId>
              </a:tblPr>
              <a:tblGrid>
                <a:gridCol w="3009751">
                  <a:extLst>
                    <a:ext uri="{9D8B030D-6E8A-4147-A177-3AD203B41FA5}">
                      <a16:colId xmlns:a16="http://schemas.microsoft.com/office/drawing/2014/main" val="20000"/>
                    </a:ext>
                  </a:extLst>
                </a:gridCol>
                <a:gridCol w="599224">
                  <a:extLst>
                    <a:ext uri="{9D8B030D-6E8A-4147-A177-3AD203B41FA5}">
                      <a16:colId xmlns:a16="http://schemas.microsoft.com/office/drawing/2014/main" val="2093340044"/>
                    </a:ext>
                  </a:extLst>
                </a:gridCol>
                <a:gridCol w="552394">
                  <a:extLst>
                    <a:ext uri="{9D8B030D-6E8A-4147-A177-3AD203B41FA5}">
                      <a16:colId xmlns:a16="http://schemas.microsoft.com/office/drawing/2014/main" val="20003"/>
                    </a:ext>
                  </a:extLst>
                </a:gridCol>
              </a:tblGrid>
              <a:tr h="305164">
                <a:tc>
                  <a:txBody>
                    <a:bodyPr/>
                    <a:lstStyle/>
                    <a:p>
                      <a:pPr marL="0" marR="0" algn="just">
                        <a:spcBef>
                          <a:spcPts val="300"/>
                        </a:spcBef>
                        <a:spcAft>
                          <a:spcPts val="300"/>
                        </a:spcAft>
                      </a:pPr>
                      <a:r>
                        <a:rPr lang="en-US" sz="1400" kern="1200" dirty="0">
                          <a:effectLst/>
                        </a:rPr>
                        <a:t>Laser wavelength (</a:t>
                      </a:r>
                      <a:r>
                        <a:rPr lang="en-US" sz="1400" kern="1200" dirty="0">
                          <a:effectLst/>
                          <a:latin typeface="Symbol" panose="05050102010706020507" pitchFamily="18" charset="2"/>
                        </a:rPr>
                        <a:t>m</a:t>
                      </a:r>
                      <a:r>
                        <a:rPr lang="en-US" sz="1400" kern="1200" dirty="0">
                          <a:effectLst/>
                        </a:rPr>
                        <a:t>m)</a:t>
                      </a:r>
                      <a:endParaRPr lang="en-US" sz="1400" dirty="0">
                        <a:effectLst/>
                        <a:latin typeface="Times New Roman"/>
                        <a:ea typeface="Times New Roman"/>
                      </a:endParaRPr>
                    </a:p>
                  </a:txBody>
                  <a:tcPr marL="68580" marR="68580" marT="0" marB="0"/>
                </a:tc>
                <a:tc>
                  <a:txBody>
                    <a:bodyPr/>
                    <a:lstStyle/>
                    <a:p>
                      <a:pPr marL="0" marR="0" algn="just">
                        <a:spcBef>
                          <a:spcPts val="300"/>
                        </a:spcBef>
                        <a:spcAft>
                          <a:spcPts val="300"/>
                        </a:spcAft>
                      </a:pPr>
                      <a:r>
                        <a:rPr lang="en-US" sz="1400" kern="1200" dirty="0">
                          <a:effectLst/>
                        </a:rPr>
                        <a:t>0.8 </a:t>
                      </a:r>
                      <a:endParaRPr lang="en-US" sz="1400" dirty="0">
                        <a:effectLst/>
                        <a:latin typeface="Times New Roman"/>
                        <a:ea typeface="Times New Roman"/>
                      </a:endParaRPr>
                    </a:p>
                  </a:txBody>
                  <a:tcPr marL="68580" marR="68580" marT="0" marB="0"/>
                </a:tc>
                <a:tc>
                  <a:txBody>
                    <a:bodyPr/>
                    <a:lstStyle/>
                    <a:p>
                      <a:pPr marL="0" marR="0" algn="just">
                        <a:spcBef>
                          <a:spcPts val="300"/>
                        </a:spcBef>
                        <a:spcAft>
                          <a:spcPts val="300"/>
                        </a:spcAft>
                      </a:pPr>
                      <a:r>
                        <a:rPr lang="en-US" sz="1400" kern="1200" dirty="0">
                          <a:effectLst/>
                        </a:rPr>
                        <a:t>9.2 </a:t>
                      </a:r>
                      <a:endParaRPr lang="en-US" sz="1400" dirty="0">
                        <a:effectLst/>
                        <a:latin typeface="Times New Roman"/>
                        <a:ea typeface="Times New Roman"/>
                      </a:endParaRPr>
                    </a:p>
                  </a:txBody>
                  <a:tcPr marL="68580" marR="68580" marT="0" marB="0"/>
                </a:tc>
                <a:extLst>
                  <a:ext uri="{0D108BD9-81ED-4DB2-BD59-A6C34878D82A}">
                    <a16:rowId xmlns:a16="http://schemas.microsoft.com/office/drawing/2014/main" val="10001"/>
                  </a:ext>
                </a:extLst>
              </a:tr>
              <a:tr h="227155">
                <a:tc>
                  <a:txBody>
                    <a:bodyPr/>
                    <a:lstStyle/>
                    <a:p>
                      <a:pPr marL="0" marR="0" algn="just">
                        <a:spcBef>
                          <a:spcPts val="300"/>
                        </a:spcBef>
                        <a:spcAft>
                          <a:spcPts val="300"/>
                        </a:spcAft>
                      </a:pPr>
                      <a:r>
                        <a:rPr lang="en-US" sz="1400" kern="1200" dirty="0">
                          <a:effectLst/>
                        </a:rPr>
                        <a:t>Plasma density (×10</a:t>
                      </a:r>
                      <a:r>
                        <a:rPr lang="en-US" sz="1400" kern="1200" baseline="30000" dirty="0">
                          <a:effectLst/>
                        </a:rPr>
                        <a:t>16</a:t>
                      </a:r>
                      <a:r>
                        <a:rPr lang="en-US" sz="1400" kern="1200" dirty="0">
                          <a:effectLst/>
                        </a:rPr>
                        <a:t>cm</a:t>
                      </a:r>
                      <a:r>
                        <a:rPr lang="en-US" sz="1400" kern="1200" baseline="30000" dirty="0">
                          <a:effectLst/>
                        </a:rPr>
                        <a:t>-3</a:t>
                      </a:r>
                      <a:r>
                        <a:rPr lang="en-US" sz="1400" kern="1200" dirty="0">
                          <a:effectLst/>
                        </a:rPr>
                        <a:t>)</a:t>
                      </a:r>
                      <a:endParaRPr lang="en-US" sz="1400" dirty="0">
                        <a:effectLst/>
                        <a:latin typeface="Times New Roman"/>
                        <a:ea typeface="Times New Roman"/>
                      </a:endParaRPr>
                    </a:p>
                  </a:txBody>
                  <a:tcPr marL="68580" marR="68580" marT="0" marB="0"/>
                </a:tc>
                <a:tc gridSpan="2">
                  <a:txBody>
                    <a:bodyPr/>
                    <a:lstStyle/>
                    <a:p>
                      <a:pPr marL="0" marR="0" algn="ctr">
                        <a:spcBef>
                          <a:spcPts val="300"/>
                        </a:spcBef>
                        <a:spcAft>
                          <a:spcPts val="300"/>
                        </a:spcAft>
                      </a:pPr>
                      <a:r>
                        <a:rPr lang="en-US" sz="1400" kern="1200" dirty="0">
                          <a:effectLst/>
                        </a:rPr>
                        <a:t>1.1</a:t>
                      </a:r>
                      <a:endParaRPr lang="en-US" sz="1400" dirty="0">
                        <a:effectLst/>
                        <a:latin typeface="Times New Roman"/>
                        <a:ea typeface="Times New Roman"/>
                      </a:endParaRPr>
                    </a:p>
                  </a:txBody>
                  <a:tcPr marL="68580" marR="68580" marT="0" marB="0"/>
                </a:tc>
                <a:tc hMerge="1">
                  <a:txBody>
                    <a:bodyPr/>
                    <a:lstStyle/>
                    <a:p>
                      <a:pPr marL="0" marR="0" algn="just">
                        <a:spcBef>
                          <a:spcPts val="300"/>
                        </a:spcBef>
                        <a:spcAft>
                          <a:spcPts val="300"/>
                        </a:spcAft>
                      </a:pPr>
                      <a:endParaRPr lang="en-US" sz="1600" dirty="0">
                        <a:effectLst/>
                        <a:latin typeface="Times New Roman"/>
                        <a:ea typeface="Times New Roman"/>
                      </a:endParaRPr>
                    </a:p>
                  </a:txBody>
                  <a:tcPr marL="68580" marR="68580" marT="0" marB="0"/>
                </a:tc>
                <a:extLst>
                  <a:ext uri="{0D108BD9-81ED-4DB2-BD59-A6C34878D82A}">
                    <a16:rowId xmlns:a16="http://schemas.microsoft.com/office/drawing/2014/main" val="10002"/>
                  </a:ext>
                </a:extLst>
              </a:tr>
              <a:tr h="200967">
                <a:tc>
                  <a:txBody>
                    <a:bodyPr/>
                    <a:lstStyle/>
                    <a:p>
                      <a:pPr marL="0" marR="0" algn="just">
                        <a:spcBef>
                          <a:spcPts val="300"/>
                        </a:spcBef>
                        <a:spcAft>
                          <a:spcPts val="300"/>
                        </a:spcAft>
                      </a:pPr>
                      <a:r>
                        <a:rPr lang="en-US" sz="1400" kern="1200" dirty="0">
                          <a:effectLst/>
                        </a:rPr>
                        <a:t>Plasma wavelength (</a:t>
                      </a:r>
                      <a:r>
                        <a:rPr lang="en-US" sz="1400" kern="1200" dirty="0">
                          <a:effectLst/>
                          <a:latin typeface="Symbol" panose="05050102010706020507" pitchFamily="18" charset="2"/>
                        </a:rPr>
                        <a:t>m</a:t>
                      </a:r>
                      <a:r>
                        <a:rPr lang="en-US" sz="1400" kern="1200" dirty="0">
                          <a:effectLst/>
                        </a:rPr>
                        <a:t>m)</a:t>
                      </a:r>
                      <a:endParaRPr lang="en-US" sz="1400" dirty="0">
                        <a:effectLst/>
                        <a:latin typeface="Times New Roman"/>
                        <a:ea typeface="Times New Roman"/>
                      </a:endParaRPr>
                    </a:p>
                  </a:txBody>
                  <a:tcPr marL="68580" marR="68580" marT="0" marB="0"/>
                </a:tc>
                <a:tc gridSpan="2">
                  <a:txBody>
                    <a:bodyPr/>
                    <a:lstStyle/>
                    <a:p>
                      <a:pPr marL="0" marR="0" algn="ctr">
                        <a:spcBef>
                          <a:spcPts val="300"/>
                        </a:spcBef>
                        <a:spcAft>
                          <a:spcPts val="300"/>
                        </a:spcAft>
                      </a:pPr>
                      <a:r>
                        <a:rPr lang="en-US" sz="1400" kern="1200" dirty="0">
                          <a:effectLst/>
                        </a:rPr>
                        <a:t>313 </a:t>
                      </a:r>
                      <a:endParaRPr lang="en-US" sz="1400" dirty="0">
                        <a:effectLst/>
                        <a:latin typeface="Times New Roman"/>
                        <a:ea typeface="Times New Roman"/>
                      </a:endParaRPr>
                    </a:p>
                  </a:txBody>
                  <a:tcPr marL="68580" marR="68580" marT="0" marB="0"/>
                </a:tc>
                <a:tc hMerge="1">
                  <a:txBody>
                    <a:bodyPr/>
                    <a:lstStyle/>
                    <a:p>
                      <a:pPr marL="0" marR="0" algn="just">
                        <a:spcBef>
                          <a:spcPts val="300"/>
                        </a:spcBef>
                        <a:spcAft>
                          <a:spcPts val="300"/>
                        </a:spcAft>
                      </a:pPr>
                      <a:endParaRPr lang="en-US" sz="1600" dirty="0">
                        <a:effectLst/>
                        <a:latin typeface="Times New Roman"/>
                        <a:ea typeface="Times New Roman"/>
                      </a:endParaRPr>
                    </a:p>
                  </a:txBody>
                  <a:tcPr marL="68580" marR="68580" marT="0" marB="0"/>
                </a:tc>
                <a:extLst>
                  <a:ext uri="{0D108BD9-81ED-4DB2-BD59-A6C34878D82A}">
                    <a16:rowId xmlns:a16="http://schemas.microsoft.com/office/drawing/2014/main" val="10003"/>
                  </a:ext>
                </a:extLst>
              </a:tr>
              <a:tr h="168477">
                <a:tc>
                  <a:txBody>
                    <a:bodyPr/>
                    <a:lstStyle/>
                    <a:p>
                      <a:pPr marL="0" marR="0" algn="just">
                        <a:spcBef>
                          <a:spcPts val="300"/>
                        </a:spcBef>
                        <a:spcAft>
                          <a:spcPts val="300"/>
                        </a:spcAft>
                      </a:pPr>
                      <a:r>
                        <a:rPr lang="en-US" sz="1400" kern="1200" dirty="0">
                          <a:effectLst/>
                        </a:rPr>
                        <a:t>Laser pulse duration (fs)</a:t>
                      </a:r>
                      <a:endParaRPr lang="en-US" sz="1400" dirty="0">
                        <a:effectLst/>
                        <a:latin typeface="Times New Roman"/>
                        <a:ea typeface="Times New Roman"/>
                      </a:endParaRPr>
                    </a:p>
                  </a:txBody>
                  <a:tcPr marL="68580" marR="68580" marT="0" marB="0"/>
                </a:tc>
                <a:tc gridSpan="2">
                  <a:txBody>
                    <a:bodyPr/>
                    <a:lstStyle/>
                    <a:p>
                      <a:pPr marL="0" marR="0" algn="ctr">
                        <a:spcBef>
                          <a:spcPts val="300"/>
                        </a:spcBef>
                        <a:spcAft>
                          <a:spcPts val="300"/>
                        </a:spcAft>
                      </a:pPr>
                      <a:r>
                        <a:rPr lang="en-US" sz="1400" kern="1200" dirty="0">
                          <a:effectLst/>
                        </a:rPr>
                        <a:t>390  </a:t>
                      </a:r>
                      <a:endParaRPr lang="en-US" sz="1400" dirty="0">
                        <a:effectLst/>
                        <a:latin typeface="Times New Roman"/>
                        <a:ea typeface="Times New Roman"/>
                      </a:endParaRPr>
                    </a:p>
                  </a:txBody>
                  <a:tcPr marL="68580" marR="68580" marT="0" marB="0"/>
                </a:tc>
                <a:tc hMerge="1">
                  <a:txBody>
                    <a:bodyPr/>
                    <a:lstStyle/>
                    <a:p>
                      <a:pPr marL="0" marR="0" algn="just">
                        <a:spcBef>
                          <a:spcPts val="300"/>
                        </a:spcBef>
                        <a:spcAft>
                          <a:spcPts val="300"/>
                        </a:spcAft>
                      </a:pPr>
                      <a:endParaRPr lang="en-US" sz="1600" dirty="0">
                        <a:effectLst/>
                        <a:latin typeface="Times New Roman"/>
                        <a:ea typeface="Times New Roman"/>
                      </a:endParaRPr>
                    </a:p>
                  </a:txBody>
                  <a:tcPr marL="68580" marR="68580" marT="0" marB="0"/>
                </a:tc>
                <a:extLst>
                  <a:ext uri="{0D108BD9-81ED-4DB2-BD59-A6C34878D82A}">
                    <a16:rowId xmlns:a16="http://schemas.microsoft.com/office/drawing/2014/main" val="10004"/>
                  </a:ext>
                </a:extLst>
              </a:tr>
              <a:tr h="176181">
                <a:tc>
                  <a:txBody>
                    <a:bodyPr/>
                    <a:lstStyle/>
                    <a:p>
                      <a:pPr marL="0" marR="0" algn="just">
                        <a:spcBef>
                          <a:spcPts val="300"/>
                        </a:spcBef>
                        <a:spcAft>
                          <a:spcPts val="300"/>
                        </a:spcAft>
                      </a:pPr>
                      <a:r>
                        <a:rPr lang="en-US" sz="1400" kern="1200" dirty="0">
                          <a:effectLst/>
                        </a:rPr>
                        <a:t>Laser radius (</a:t>
                      </a:r>
                      <a:r>
                        <a:rPr lang="en-US" sz="1400" kern="1200" dirty="0">
                          <a:effectLst/>
                          <a:latin typeface="Symbol" panose="05050102010706020507" pitchFamily="18" charset="2"/>
                        </a:rPr>
                        <a:t>m</a:t>
                      </a:r>
                      <a:r>
                        <a:rPr lang="en-US" sz="1400" kern="1200" dirty="0">
                          <a:effectLst/>
                        </a:rPr>
                        <a:t>m)</a:t>
                      </a:r>
                      <a:endParaRPr lang="en-US" sz="1400" dirty="0">
                        <a:effectLst/>
                        <a:latin typeface="Times New Roman"/>
                        <a:ea typeface="Times New Roman"/>
                      </a:endParaRPr>
                    </a:p>
                  </a:txBody>
                  <a:tcPr marL="68580" marR="68580" marT="0" marB="0"/>
                </a:tc>
                <a:tc gridSpan="2">
                  <a:txBody>
                    <a:bodyPr/>
                    <a:lstStyle/>
                    <a:p>
                      <a:pPr marL="0" marR="0" algn="ctr">
                        <a:spcBef>
                          <a:spcPts val="300"/>
                        </a:spcBef>
                        <a:spcAft>
                          <a:spcPts val="300"/>
                        </a:spcAft>
                      </a:pPr>
                      <a:r>
                        <a:rPr lang="en-US" sz="1400" kern="1200" dirty="0">
                          <a:effectLst/>
                        </a:rPr>
                        <a:t>200  </a:t>
                      </a:r>
                      <a:endParaRPr lang="en-US" sz="1400" dirty="0">
                        <a:effectLst/>
                        <a:latin typeface="Times New Roman"/>
                        <a:ea typeface="Times New Roman"/>
                      </a:endParaRPr>
                    </a:p>
                  </a:txBody>
                  <a:tcPr marL="68580" marR="68580" marT="0" marB="0"/>
                </a:tc>
                <a:tc hMerge="1">
                  <a:txBody>
                    <a:bodyPr/>
                    <a:lstStyle/>
                    <a:p>
                      <a:pPr marL="0" marR="0" algn="just">
                        <a:spcBef>
                          <a:spcPts val="300"/>
                        </a:spcBef>
                        <a:spcAft>
                          <a:spcPts val="300"/>
                        </a:spcAft>
                      </a:pPr>
                      <a:endParaRPr lang="en-US" sz="1600" dirty="0">
                        <a:effectLst/>
                        <a:latin typeface="Times New Roman"/>
                        <a:ea typeface="Times New Roman"/>
                      </a:endParaRPr>
                    </a:p>
                  </a:txBody>
                  <a:tcPr marL="68580" marR="68580" marT="0" marB="0"/>
                </a:tc>
                <a:extLst>
                  <a:ext uri="{0D108BD9-81ED-4DB2-BD59-A6C34878D82A}">
                    <a16:rowId xmlns:a16="http://schemas.microsoft.com/office/drawing/2014/main" val="10005"/>
                  </a:ext>
                </a:extLst>
              </a:tr>
              <a:tr h="176181">
                <a:tc>
                  <a:txBody>
                    <a:bodyPr/>
                    <a:lstStyle/>
                    <a:p>
                      <a:pPr marL="0" marR="0" algn="just">
                        <a:spcBef>
                          <a:spcPts val="300"/>
                        </a:spcBef>
                        <a:spcAft>
                          <a:spcPts val="300"/>
                        </a:spcAft>
                      </a:pPr>
                      <a:r>
                        <a:rPr lang="en-US" sz="1400" kern="1200" dirty="0">
                          <a:effectLst/>
                        </a:rPr>
                        <a:t>Accelerating field (GeV/m)</a:t>
                      </a:r>
                      <a:endParaRPr lang="en-US" sz="1400" dirty="0">
                        <a:effectLst/>
                        <a:latin typeface="Times New Roman"/>
                        <a:ea typeface="Times New Roman"/>
                      </a:endParaRPr>
                    </a:p>
                  </a:txBody>
                  <a:tcPr marL="68580" marR="68580" marT="0" marB="0"/>
                </a:tc>
                <a:tc gridSpan="2">
                  <a:txBody>
                    <a:bodyPr/>
                    <a:lstStyle/>
                    <a:p>
                      <a:pPr marL="0" marR="0" algn="ctr">
                        <a:spcBef>
                          <a:spcPts val="300"/>
                        </a:spcBef>
                        <a:spcAft>
                          <a:spcPts val="300"/>
                        </a:spcAft>
                      </a:pPr>
                      <a:r>
                        <a:rPr lang="en-US" sz="1400" kern="1200" dirty="0">
                          <a:effectLst/>
                        </a:rPr>
                        <a:t>4.3 </a:t>
                      </a:r>
                      <a:endParaRPr lang="en-US" sz="1400" dirty="0">
                        <a:effectLst/>
                        <a:latin typeface="Times New Roman"/>
                        <a:ea typeface="Times New Roman"/>
                      </a:endParaRPr>
                    </a:p>
                  </a:txBody>
                  <a:tcPr marL="68580" marR="68580" marT="0" marB="0"/>
                </a:tc>
                <a:tc hMerge="1">
                  <a:txBody>
                    <a:bodyPr/>
                    <a:lstStyle/>
                    <a:p>
                      <a:pPr marL="0" marR="0" algn="just">
                        <a:spcBef>
                          <a:spcPts val="300"/>
                        </a:spcBef>
                        <a:spcAft>
                          <a:spcPts val="300"/>
                        </a:spcAft>
                      </a:pPr>
                      <a:endParaRPr lang="en-US" sz="1600" dirty="0">
                        <a:effectLst/>
                        <a:latin typeface="Times New Roman"/>
                        <a:ea typeface="Times New Roman"/>
                      </a:endParaRPr>
                    </a:p>
                  </a:txBody>
                  <a:tcPr marL="68580" marR="68580" marT="0" marB="0"/>
                </a:tc>
                <a:extLst>
                  <a:ext uri="{0D108BD9-81ED-4DB2-BD59-A6C34878D82A}">
                    <a16:rowId xmlns:a16="http://schemas.microsoft.com/office/drawing/2014/main" val="3032381243"/>
                  </a:ext>
                </a:extLst>
              </a:tr>
              <a:tr h="163788">
                <a:tc>
                  <a:txBody>
                    <a:bodyPr/>
                    <a:lstStyle/>
                    <a:p>
                      <a:pPr marL="0" marR="0" algn="just">
                        <a:spcBef>
                          <a:spcPts val="300"/>
                        </a:spcBef>
                        <a:spcAft>
                          <a:spcPts val="300"/>
                        </a:spcAft>
                      </a:pPr>
                      <a:r>
                        <a:rPr lang="en-US" sz="1400" kern="1200" dirty="0">
                          <a:effectLst/>
                        </a:rPr>
                        <a:t>Laser peak power (TW)</a:t>
                      </a:r>
                      <a:endParaRPr lang="en-US" sz="1400" dirty="0">
                        <a:effectLst/>
                        <a:latin typeface="Times New Roman"/>
                        <a:ea typeface="Times New Roman"/>
                      </a:endParaRPr>
                    </a:p>
                  </a:txBody>
                  <a:tcPr marL="68580" marR="68580" marT="0" marB="0"/>
                </a:tc>
                <a:tc>
                  <a:txBody>
                    <a:bodyPr/>
                    <a:lstStyle/>
                    <a:p>
                      <a:pPr marL="0" marR="0" algn="just">
                        <a:spcBef>
                          <a:spcPts val="300"/>
                        </a:spcBef>
                        <a:spcAft>
                          <a:spcPts val="300"/>
                        </a:spcAft>
                      </a:pPr>
                      <a:r>
                        <a:rPr lang="en-US" sz="1400" kern="1200">
                          <a:effectLst/>
                        </a:rPr>
                        <a:t>3000</a:t>
                      </a:r>
                      <a:endParaRPr lang="en-US" sz="1400">
                        <a:effectLst/>
                        <a:latin typeface="Times New Roman"/>
                        <a:ea typeface="Times New Roman"/>
                      </a:endParaRPr>
                    </a:p>
                  </a:txBody>
                  <a:tcPr marL="68580" marR="68580" marT="0" marB="0"/>
                </a:tc>
                <a:tc>
                  <a:txBody>
                    <a:bodyPr/>
                    <a:lstStyle/>
                    <a:p>
                      <a:pPr marL="0" marR="0" algn="just">
                        <a:spcBef>
                          <a:spcPts val="300"/>
                        </a:spcBef>
                        <a:spcAft>
                          <a:spcPts val="300"/>
                        </a:spcAft>
                      </a:pPr>
                      <a:r>
                        <a:rPr lang="en-US" sz="1400" kern="1200" dirty="0">
                          <a:effectLst/>
                        </a:rPr>
                        <a:t>23 </a:t>
                      </a:r>
                      <a:endParaRPr lang="en-US" sz="1400" dirty="0">
                        <a:effectLst/>
                        <a:latin typeface="Times New Roman"/>
                        <a:ea typeface="Times New Roman"/>
                      </a:endParaRPr>
                    </a:p>
                  </a:txBody>
                  <a:tcPr marL="68580" marR="68580" marT="0" marB="0"/>
                </a:tc>
                <a:extLst>
                  <a:ext uri="{0D108BD9-81ED-4DB2-BD59-A6C34878D82A}">
                    <a16:rowId xmlns:a16="http://schemas.microsoft.com/office/drawing/2014/main" val="10006"/>
                  </a:ext>
                </a:extLst>
              </a:tr>
              <a:tr h="181540">
                <a:tc>
                  <a:txBody>
                    <a:bodyPr/>
                    <a:lstStyle/>
                    <a:p>
                      <a:pPr marL="0" marR="0" algn="just">
                        <a:spcBef>
                          <a:spcPts val="300"/>
                        </a:spcBef>
                        <a:spcAft>
                          <a:spcPts val="300"/>
                        </a:spcAft>
                      </a:pPr>
                      <a:r>
                        <a:rPr lang="en-US" sz="1400" kern="1200" dirty="0">
                          <a:effectLst/>
                        </a:rPr>
                        <a:t>Laser energy per stage (J)</a:t>
                      </a:r>
                      <a:endParaRPr lang="en-US" sz="1400" dirty="0">
                        <a:effectLst/>
                        <a:latin typeface="Times New Roman"/>
                        <a:ea typeface="Times New Roman"/>
                      </a:endParaRPr>
                    </a:p>
                  </a:txBody>
                  <a:tcPr marL="68580" marR="68580" marT="0" marB="0"/>
                </a:tc>
                <a:tc>
                  <a:txBody>
                    <a:bodyPr/>
                    <a:lstStyle/>
                    <a:p>
                      <a:pPr marL="0" marR="0" algn="just">
                        <a:spcBef>
                          <a:spcPts val="300"/>
                        </a:spcBef>
                        <a:spcAft>
                          <a:spcPts val="300"/>
                        </a:spcAft>
                      </a:pPr>
                      <a:r>
                        <a:rPr lang="en-US" sz="1400" kern="1200">
                          <a:effectLst/>
                        </a:rPr>
                        <a:t>1200</a:t>
                      </a:r>
                      <a:endParaRPr lang="en-US" sz="1400">
                        <a:effectLst/>
                        <a:latin typeface="Times New Roman"/>
                        <a:ea typeface="Times New Roman"/>
                      </a:endParaRPr>
                    </a:p>
                  </a:txBody>
                  <a:tcPr marL="68580" marR="68580" marT="0" marB="0"/>
                </a:tc>
                <a:tc>
                  <a:txBody>
                    <a:bodyPr/>
                    <a:lstStyle/>
                    <a:p>
                      <a:pPr marL="0" marR="0" algn="just">
                        <a:spcBef>
                          <a:spcPts val="300"/>
                        </a:spcBef>
                        <a:spcAft>
                          <a:spcPts val="300"/>
                        </a:spcAft>
                      </a:pPr>
                      <a:r>
                        <a:rPr lang="en-US" sz="1400" kern="1200" dirty="0">
                          <a:effectLst/>
                        </a:rPr>
                        <a:t>9</a:t>
                      </a:r>
                      <a:endParaRPr lang="en-US" sz="1400" dirty="0">
                        <a:effectLst/>
                        <a:latin typeface="Times New Roman"/>
                        <a:ea typeface="Times New Roman"/>
                      </a:endParaRPr>
                    </a:p>
                  </a:txBody>
                  <a:tcPr marL="68580" marR="68580" marT="0" marB="0"/>
                </a:tc>
                <a:extLst>
                  <a:ext uri="{0D108BD9-81ED-4DB2-BD59-A6C34878D82A}">
                    <a16:rowId xmlns:a16="http://schemas.microsoft.com/office/drawing/2014/main" val="10007"/>
                  </a:ext>
                </a:extLst>
              </a:tr>
              <a:tr h="159099">
                <a:tc>
                  <a:txBody>
                    <a:bodyPr/>
                    <a:lstStyle/>
                    <a:p>
                      <a:pPr marL="0" marR="0" algn="just">
                        <a:spcBef>
                          <a:spcPts val="300"/>
                        </a:spcBef>
                        <a:spcAft>
                          <a:spcPts val="300"/>
                        </a:spcAft>
                      </a:pPr>
                      <a:r>
                        <a:rPr lang="en-US" sz="1400" kern="1200" dirty="0">
                          <a:effectLst/>
                        </a:rPr>
                        <a:t>Single stage length (m)</a:t>
                      </a:r>
                      <a:endParaRPr lang="en-US" sz="1400" dirty="0">
                        <a:effectLst/>
                        <a:latin typeface="Times New Roman"/>
                        <a:ea typeface="Times New Roman"/>
                      </a:endParaRPr>
                    </a:p>
                  </a:txBody>
                  <a:tcPr marL="68580" marR="68580" marT="0" marB="0"/>
                </a:tc>
                <a:tc>
                  <a:txBody>
                    <a:bodyPr/>
                    <a:lstStyle/>
                    <a:p>
                      <a:pPr marL="0" marR="0" algn="just">
                        <a:spcBef>
                          <a:spcPts val="300"/>
                        </a:spcBef>
                        <a:spcAft>
                          <a:spcPts val="300"/>
                        </a:spcAft>
                      </a:pPr>
                      <a:r>
                        <a:rPr lang="en-US" sz="1400" kern="1200">
                          <a:effectLst/>
                        </a:rPr>
                        <a:t>25</a:t>
                      </a:r>
                      <a:endParaRPr lang="en-US" sz="1400">
                        <a:effectLst/>
                        <a:latin typeface="Times New Roman"/>
                        <a:ea typeface="Times New Roman"/>
                      </a:endParaRPr>
                    </a:p>
                  </a:txBody>
                  <a:tcPr marL="68580" marR="68580" marT="0" marB="0"/>
                </a:tc>
                <a:tc>
                  <a:txBody>
                    <a:bodyPr/>
                    <a:lstStyle/>
                    <a:p>
                      <a:pPr marL="0" marR="0" algn="just">
                        <a:spcBef>
                          <a:spcPts val="300"/>
                        </a:spcBef>
                        <a:spcAft>
                          <a:spcPts val="300"/>
                        </a:spcAft>
                      </a:pPr>
                      <a:r>
                        <a:rPr lang="en-US" sz="1400" kern="1200" dirty="0">
                          <a:effectLst/>
                        </a:rPr>
                        <a:t>0.19</a:t>
                      </a:r>
                      <a:endParaRPr lang="en-US" sz="1400" dirty="0">
                        <a:effectLst/>
                        <a:latin typeface="Times New Roman"/>
                        <a:ea typeface="Times New Roman"/>
                      </a:endParaRPr>
                    </a:p>
                  </a:txBody>
                  <a:tcPr marL="68580" marR="68580" marT="0" marB="0"/>
                </a:tc>
                <a:extLst>
                  <a:ext uri="{0D108BD9-81ED-4DB2-BD59-A6C34878D82A}">
                    <a16:rowId xmlns:a16="http://schemas.microsoft.com/office/drawing/2014/main" val="10009"/>
                  </a:ext>
                </a:extLst>
              </a:tr>
            </a:tbl>
          </a:graphicData>
        </a:graphic>
      </p:graphicFrame>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3F04CBF5-C26A-4CB7-8E16-B47E944DE441}"/>
                  </a:ext>
                </a:extLst>
              </p:cNvPr>
              <p:cNvSpPr/>
              <p:nvPr/>
            </p:nvSpPr>
            <p:spPr>
              <a:xfrm>
                <a:off x="472622" y="877258"/>
                <a:ext cx="4799914" cy="1461106"/>
              </a:xfrm>
              <a:prstGeom prst="rect">
                <a:avLst/>
              </a:prstGeom>
            </p:spPr>
            <p:txBody>
              <a:bodyPr wrap="square">
                <a:spAutoFit/>
              </a:bodyPr>
              <a:lstStyle/>
              <a:p>
                <a:pPr marL="285750" indent="-285750">
                  <a:buFont typeface="Arial" panose="020B0604020202020204" pitchFamily="34" charset="0"/>
                  <a:buChar char="•"/>
                </a:pPr>
                <a:r>
                  <a:rPr lang="en-US" sz="1600" dirty="0">
                    <a:solidFill>
                      <a:srgbClr val="C00000"/>
                    </a:solidFill>
                    <a:latin typeface="Calibri" panose="020F0502020204030204" pitchFamily="34" charset="0"/>
                    <a:ea typeface="Times New Roman" panose="02020603050405020304" pitchFamily="18" charset="0"/>
                    <a:cs typeface="Calibri" panose="020F0502020204030204" pitchFamily="34" charset="0"/>
                  </a:rPr>
                  <a:t>At a low plasma density ~10</a:t>
                </a:r>
                <a:r>
                  <a:rPr lang="en-US" sz="1600" baseline="30000" dirty="0">
                    <a:solidFill>
                      <a:srgbClr val="C00000"/>
                    </a:solidFill>
                    <a:latin typeface="Calibri" panose="020F0502020204030204" pitchFamily="34" charset="0"/>
                    <a:ea typeface="Times New Roman" panose="02020603050405020304" pitchFamily="18" charset="0"/>
                    <a:cs typeface="Calibri" panose="020F0502020204030204" pitchFamily="34" charset="0"/>
                  </a:rPr>
                  <a:t>16</a:t>
                </a:r>
                <a:r>
                  <a:rPr lang="en-US" sz="1600" dirty="0">
                    <a:solidFill>
                      <a:srgbClr val="C00000"/>
                    </a:solidFill>
                    <a:latin typeface="Calibri" panose="020F0502020204030204" pitchFamily="34" charset="0"/>
                    <a:ea typeface="Times New Roman" panose="02020603050405020304" pitchFamily="18" charset="0"/>
                    <a:cs typeface="Calibri" panose="020F0502020204030204" pitchFamily="34" charset="0"/>
                  </a:rPr>
                  <a:t>cm</a:t>
                </a:r>
                <a:r>
                  <a:rPr lang="en-US" sz="1600" baseline="30000" dirty="0">
                    <a:solidFill>
                      <a:srgbClr val="C00000"/>
                    </a:solidFill>
                    <a:latin typeface="Calibri" panose="020F0502020204030204" pitchFamily="34" charset="0"/>
                    <a:ea typeface="Times New Roman" panose="02020603050405020304" pitchFamily="18" charset="0"/>
                    <a:cs typeface="Calibri" panose="020F0502020204030204" pitchFamily="34" charset="0"/>
                  </a:rPr>
                  <a:t>-3</a:t>
                </a:r>
                <a:r>
                  <a:rPr lang="en-US" sz="1600" dirty="0">
                    <a:solidFill>
                      <a:srgbClr val="C00000"/>
                    </a:solidFill>
                    <a:latin typeface="Calibri" panose="020F0502020204030204" pitchFamily="34" charset="0"/>
                    <a:ea typeface="Times New Roman" panose="02020603050405020304" pitchFamily="18" charset="0"/>
                    <a:cs typeface="Calibri" panose="020F0502020204030204" pitchFamily="34" charset="0"/>
                  </a:rPr>
                  <a:t>, CO</a:t>
                </a:r>
                <a:r>
                  <a:rPr lang="en-US" sz="1600" baseline="-25000" dirty="0">
                    <a:solidFill>
                      <a:srgbClr val="C00000"/>
                    </a:solidFill>
                    <a:latin typeface="Calibri" panose="020F0502020204030204" pitchFamily="34" charset="0"/>
                    <a:ea typeface="Times New Roman" panose="02020603050405020304" pitchFamily="18" charset="0"/>
                    <a:cs typeface="Calibri" panose="020F0502020204030204" pitchFamily="34" charset="0"/>
                  </a:rPr>
                  <a:t>2</a:t>
                </a:r>
                <a:r>
                  <a:rPr lang="en-US" sz="1600" dirty="0">
                    <a:solidFill>
                      <a:srgbClr val="C00000"/>
                    </a:solidFill>
                    <a:latin typeface="Calibri" panose="020F0502020204030204" pitchFamily="34" charset="0"/>
                    <a:ea typeface="Times New Roman" panose="02020603050405020304" pitchFamily="18" charset="0"/>
                    <a:cs typeface="Calibri" panose="020F0502020204030204" pitchFamily="34" charset="0"/>
                  </a:rPr>
                  <a:t> laser reaches the LWFA bubble regime at 100 times smaller power and energy. This results from the laser wavelength scaling of an electron’s ponderomotive potential</a:t>
                </a:r>
                <a14:m>
                  <m:oMath xmlns:m="http://schemas.openxmlformats.org/officeDocument/2006/math">
                    <m:sSub>
                      <m:sSubPr>
                        <m:ctrlPr>
                          <a:rPr lang="en-US" sz="1600" i="1">
                            <a:solidFill>
                              <a:srgbClr val="C00000"/>
                            </a:solidFill>
                            <a:latin typeface="Cambria Math" panose="02040503050406030204" pitchFamily="18" charset="0"/>
                          </a:rPr>
                        </m:ctrlPr>
                      </m:sSubPr>
                      <m:e>
                        <m:r>
                          <a:rPr lang="en-US" sz="1600" i="1">
                            <a:solidFill>
                              <a:srgbClr val="C00000"/>
                            </a:solidFill>
                            <a:latin typeface="Cambria Math" panose="02040503050406030204" pitchFamily="18" charset="0"/>
                          </a:rPr>
                          <m:t> </m:t>
                        </m:r>
                        <m:r>
                          <a:rPr lang="en-US" sz="16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𝛷</m:t>
                        </m:r>
                      </m:e>
                      <m:sub>
                        <m:r>
                          <a:rPr lang="en-US" sz="16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𝑝</m:t>
                        </m:r>
                      </m:sub>
                    </m:sSub>
                    <m:r>
                      <a:rPr lang="en-US" sz="16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1600" i="1">
                            <a:solidFill>
                              <a:srgbClr val="C00000"/>
                            </a:solidFill>
                            <a:latin typeface="Cambria Math" panose="02040503050406030204" pitchFamily="18" charset="0"/>
                          </a:rPr>
                        </m:ctrlPr>
                      </m:fPr>
                      <m:num>
                        <m:sSup>
                          <m:sSupPr>
                            <m:ctrlPr>
                              <a:rPr lang="en-US" sz="1600" i="1">
                                <a:solidFill>
                                  <a:srgbClr val="C00000"/>
                                </a:solidFill>
                                <a:latin typeface="Cambria Math" panose="02040503050406030204" pitchFamily="18" charset="0"/>
                              </a:rPr>
                            </m:ctrlPr>
                          </m:sSupPr>
                          <m:e>
                            <m:r>
                              <a:rPr lang="en-US" sz="16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𝑒</m:t>
                            </m:r>
                          </m:e>
                          <m:sup>
                            <m:r>
                              <a:rPr lang="en-US" sz="16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2</m:t>
                            </m:r>
                          </m:sup>
                        </m:sSup>
                        <m:sSup>
                          <m:sSupPr>
                            <m:ctrlPr>
                              <a:rPr lang="en-US" sz="1600" i="1">
                                <a:solidFill>
                                  <a:srgbClr val="C00000"/>
                                </a:solidFill>
                                <a:latin typeface="Cambria Math" panose="02040503050406030204" pitchFamily="18" charset="0"/>
                              </a:rPr>
                            </m:ctrlPr>
                          </m:sSupPr>
                          <m:e>
                            <m:r>
                              <a:rPr lang="en-US" sz="16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𝐸</m:t>
                            </m:r>
                          </m:e>
                          <m:sup>
                            <m:r>
                              <a:rPr lang="en-US" sz="16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2</m:t>
                            </m:r>
                          </m:sup>
                        </m:sSup>
                      </m:num>
                      <m:den>
                        <m:r>
                          <a:rPr lang="en-US" sz="16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4</m:t>
                        </m:r>
                        <m:r>
                          <a:rPr lang="en-US" sz="16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𝑚</m:t>
                        </m:r>
                        <m:sSup>
                          <m:sSupPr>
                            <m:ctrlPr>
                              <a:rPr lang="en-US" sz="1600" i="1">
                                <a:solidFill>
                                  <a:srgbClr val="C00000"/>
                                </a:solidFill>
                                <a:latin typeface="Cambria Math" panose="02040503050406030204" pitchFamily="18" charset="0"/>
                              </a:rPr>
                            </m:ctrlPr>
                          </m:sSupPr>
                          <m:e>
                            <m:r>
                              <a:rPr lang="en-US" sz="16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𝜔</m:t>
                            </m:r>
                          </m:e>
                          <m:sup>
                            <m:r>
                              <a:rPr lang="en-US" sz="16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2</m:t>
                            </m:r>
                          </m:sup>
                        </m:sSup>
                      </m:den>
                    </m:f>
                  </m:oMath>
                </a14:m>
                <a:r>
                  <a:rPr lang="en-US" sz="1600" dirty="0">
                    <a:solidFill>
                      <a:srgbClr val="C00000"/>
                    </a:solidFill>
                    <a:latin typeface="Calibri" panose="020F0502020204030204" pitchFamily="34" charset="0"/>
                    <a:ea typeface="Times New Roman" panose="02020603050405020304" pitchFamily="18" charset="0"/>
                    <a:cs typeface="Calibri" panose="020F0502020204030204" pitchFamily="34" charset="0"/>
                  </a:rPr>
                  <a:t>. </a:t>
                </a:r>
                <a:endParaRPr lang="en-US" sz="1600" dirty="0">
                  <a:solidFill>
                    <a:srgbClr val="C00000"/>
                  </a:solidFill>
                  <a:latin typeface="Calibri" panose="020F0502020204030204" pitchFamily="34" charset="0"/>
                  <a:cs typeface="Calibri" panose="020F0502020204030204" pitchFamily="34" charset="0"/>
                </a:endParaRPr>
              </a:p>
            </p:txBody>
          </p:sp>
        </mc:Choice>
        <mc:Fallback xmlns="">
          <p:sp>
            <p:nvSpPr>
              <p:cNvPr id="36" name="Rectangle 35">
                <a:extLst>
                  <a:ext uri="{FF2B5EF4-FFF2-40B4-BE49-F238E27FC236}">
                    <a16:creationId xmlns:a16="http://schemas.microsoft.com/office/drawing/2014/main" id="{3F04CBF5-C26A-4CB7-8E16-B47E944DE441}"/>
                  </a:ext>
                </a:extLst>
              </p:cNvPr>
              <p:cNvSpPr>
                <a:spLocks noRot="1" noChangeAspect="1" noMove="1" noResize="1" noEditPoints="1" noAdjustHandles="1" noChangeArrowheads="1" noChangeShapeType="1" noTextEdit="1"/>
              </p:cNvSpPr>
              <p:nvPr/>
            </p:nvSpPr>
            <p:spPr>
              <a:xfrm>
                <a:off x="472622" y="877258"/>
                <a:ext cx="4799914" cy="1461106"/>
              </a:xfrm>
              <a:prstGeom prst="rect">
                <a:avLst/>
              </a:prstGeom>
              <a:blipFill>
                <a:blip r:embed="rId6"/>
                <a:stretch>
                  <a:fillRect l="-508" t="-1250" r="-1652" b="-833"/>
                </a:stretch>
              </a:blipFill>
            </p:spPr>
            <p:txBody>
              <a:bodyPr/>
              <a:lstStyle/>
              <a:p>
                <a:r>
                  <a:rPr lang="en-US">
                    <a:noFill/>
                  </a:rPr>
                  <a:t> </a:t>
                </a:r>
              </a:p>
            </p:txBody>
          </p:sp>
        </mc:Fallback>
      </mc:AlternateContent>
      <p:sp>
        <p:nvSpPr>
          <p:cNvPr id="37" name="Rectangle 36">
            <a:extLst>
              <a:ext uri="{FF2B5EF4-FFF2-40B4-BE49-F238E27FC236}">
                <a16:creationId xmlns:a16="http://schemas.microsoft.com/office/drawing/2014/main" id="{A80A782E-5412-43A3-97ED-00B26E2EF935}"/>
              </a:ext>
            </a:extLst>
          </p:cNvPr>
          <p:cNvSpPr/>
          <p:nvPr/>
        </p:nvSpPr>
        <p:spPr>
          <a:xfrm>
            <a:off x="194724" y="-107673"/>
            <a:ext cx="11997276" cy="769441"/>
          </a:xfrm>
          <a:prstGeom prst="rect">
            <a:avLst/>
          </a:prstGeom>
        </p:spPr>
        <p:txBody>
          <a:bodyPr wrap="square">
            <a:spAutoFit/>
          </a:bodyPr>
          <a:lstStyle/>
          <a:p>
            <a:pPr algn="ctr">
              <a:spcAft>
                <a:spcPts val="600"/>
              </a:spcAft>
            </a:pPr>
            <a:r>
              <a:rPr lang="en-US" sz="4400" b="1" dirty="0">
                <a:latin typeface="Calibri" panose="020F0502020204030204" pitchFamily="34" charset="0"/>
                <a:cs typeface="Calibri" panose="020F0502020204030204" pitchFamily="34" charset="0"/>
              </a:rPr>
              <a:t>Motivation for multi-TW sub-</a:t>
            </a:r>
            <a:r>
              <a:rPr lang="en-US" sz="4400" b="1" dirty="0" err="1">
                <a:latin typeface="Calibri" panose="020F0502020204030204" pitchFamily="34" charset="0"/>
                <a:cs typeface="Calibri" panose="020F0502020204030204" pitchFamily="34" charset="0"/>
              </a:rPr>
              <a:t>ps</a:t>
            </a:r>
            <a:r>
              <a:rPr lang="en-US" sz="4400" b="1" dirty="0">
                <a:latin typeface="Calibri" panose="020F0502020204030204" pitchFamily="34" charset="0"/>
                <a:cs typeface="Calibri" panose="020F0502020204030204" pitchFamily="34" charset="0"/>
              </a:rPr>
              <a:t> LWIR </a:t>
            </a:r>
          </a:p>
        </p:txBody>
      </p:sp>
      <p:sp>
        <p:nvSpPr>
          <p:cNvPr id="38" name="Rectangle 37">
            <a:extLst>
              <a:ext uri="{FF2B5EF4-FFF2-40B4-BE49-F238E27FC236}">
                <a16:creationId xmlns:a16="http://schemas.microsoft.com/office/drawing/2014/main" id="{C9D5A350-3F87-464C-B20A-DA8108CC7AFB}"/>
              </a:ext>
            </a:extLst>
          </p:cNvPr>
          <p:cNvSpPr/>
          <p:nvPr/>
        </p:nvSpPr>
        <p:spPr>
          <a:xfrm>
            <a:off x="4147867" y="6318002"/>
            <a:ext cx="4119937" cy="269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9766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4C4966-B887-4491-BBC2-0DE4E4CD8201}"/>
              </a:ext>
            </a:extLst>
          </p:cNvPr>
          <p:cNvSpPr>
            <a:spLocks noGrp="1"/>
          </p:cNvSpPr>
          <p:nvPr>
            <p:ph type="sldNum" sz="quarter" idx="4"/>
          </p:nvPr>
        </p:nvSpPr>
        <p:spPr/>
        <p:txBody>
          <a:bodyPr/>
          <a:lstStyle/>
          <a:p>
            <a:fld id="{933A556B-7C63-244D-9B7C-B0EA8042B330}" type="slidenum">
              <a:rPr lang="en-US" smtClean="0"/>
              <a:pPr/>
              <a:t>4</a:t>
            </a:fld>
            <a:endParaRPr lang="en-US" sz="1000" dirty="0"/>
          </a:p>
        </p:txBody>
      </p:sp>
      <p:sp>
        <p:nvSpPr>
          <p:cNvPr id="5" name="Rectangle 2">
            <a:extLst>
              <a:ext uri="{FF2B5EF4-FFF2-40B4-BE49-F238E27FC236}">
                <a16:creationId xmlns:a16="http://schemas.microsoft.com/office/drawing/2014/main" id="{6E9312D6-11F9-4E96-80D0-C44E72C2B02E}"/>
              </a:ext>
            </a:extLst>
          </p:cNvPr>
          <p:cNvSpPr>
            <a:spLocks noChangeArrowheads="1"/>
          </p:cNvSpPr>
          <p:nvPr/>
        </p:nvSpPr>
        <p:spPr bwMode="auto">
          <a:xfrm>
            <a:off x="2819401" y="241977"/>
            <a:ext cx="138564" cy="27699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350"/>
          </a:p>
        </p:txBody>
      </p:sp>
      <p:sp>
        <p:nvSpPr>
          <p:cNvPr id="6" name="Rectangle 4">
            <a:extLst>
              <a:ext uri="{FF2B5EF4-FFF2-40B4-BE49-F238E27FC236}">
                <a16:creationId xmlns:a16="http://schemas.microsoft.com/office/drawing/2014/main" id="{2CD1605E-4806-4FBE-AF27-BD2A76899020}"/>
              </a:ext>
            </a:extLst>
          </p:cNvPr>
          <p:cNvSpPr>
            <a:spLocks noChangeArrowheads="1"/>
          </p:cNvSpPr>
          <p:nvPr/>
        </p:nvSpPr>
        <p:spPr bwMode="auto">
          <a:xfrm>
            <a:off x="2819401" y="241977"/>
            <a:ext cx="138564" cy="27699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350"/>
          </a:p>
        </p:txBody>
      </p:sp>
      <p:sp>
        <p:nvSpPr>
          <p:cNvPr id="7" name="Rectangle 9">
            <a:extLst>
              <a:ext uri="{FF2B5EF4-FFF2-40B4-BE49-F238E27FC236}">
                <a16:creationId xmlns:a16="http://schemas.microsoft.com/office/drawing/2014/main" id="{B09FEB2C-B03B-4D59-A862-A2B2949751B7}"/>
              </a:ext>
            </a:extLst>
          </p:cNvPr>
          <p:cNvSpPr>
            <a:spLocks noChangeArrowheads="1"/>
          </p:cNvSpPr>
          <p:nvPr/>
        </p:nvSpPr>
        <p:spPr bwMode="auto">
          <a:xfrm>
            <a:off x="2819401" y="413427"/>
            <a:ext cx="138564" cy="27699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350"/>
          </a:p>
        </p:txBody>
      </p:sp>
      <p:sp>
        <p:nvSpPr>
          <p:cNvPr id="8" name="Rectangle 10">
            <a:extLst>
              <a:ext uri="{FF2B5EF4-FFF2-40B4-BE49-F238E27FC236}">
                <a16:creationId xmlns:a16="http://schemas.microsoft.com/office/drawing/2014/main" id="{1D09A4C6-CDA4-4905-84E7-0B6BEB06756C}"/>
              </a:ext>
            </a:extLst>
          </p:cNvPr>
          <p:cNvSpPr>
            <a:spLocks noChangeArrowheads="1"/>
          </p:cNvSpPr>
          <p:nvPr/>
        </p:nvSpPr>
        <p:spPr bwMode="auto">
          <a:xfrm>
            <a:off x="2819401" y="899202"/>
            <a:ext cx="138564" cy="27699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pPr fontAlgn="base">
              <a:spcBef>
                <a:spcPct val="0"/>
              </a:spcBef>
              <a:spcAft>
                <a:spcPct val="0"/>
              </a:spcAft>
            </a:pPr>
            <a:endParaRPr lang="en-US" sz="1350">
              <a:latin typeface="Arial" pitchFamily="34" charset="0"/>
            </a:endParaRPr>
          </a:p>
        </p:txBody>
      </p:sp>
      <p:sp>
        <p:nvSpPr>
          <p:cNvPr id="9" name="Rectangle 11">
            <a:extLst>
              <a:ext uri="{FF2B5EF4-FFF2-40B4-BE49-F238E27FC236}">
                <a16:creationId xmlns:a16="http://schemas.microsoft.com/office/drawing/2014/main" id="{02C59FE1-89DA-49AA-A1E1-5129B80D0983}"/>
              </a:ext>
            </a:extLst>
          </p:cNvPr>
          <p:cNvSpPr>
            <a:spLocks noChangeArrowheads="1"/>
          </p:cNvSpPr>
          <p:nvPr/>
        </p:nvSpPr>
        <p:spPr bwMode="auto">
          <a:xfrm>
            <a:off x="2819401" y="198458"/>
            <a:ext cx="138564" cy="27699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pPr fontAlgn="base">
              <a:spcBef>
                <a:spcPct val="0"/>
              </a:spcBef>
              <a:spcAft>
                <a:spcPct val="0"/>
              </a:spcAft>
            </a:pPr>
            <a:endParaRPr lang="en-US" sz="1350">
              <a:latin typeface="Arial" pitchFamily="34" charset="0"/>
            </a:endParaRPr>
          </a:p>
        </p:txBody>
      </p:sp>
      <p:sp>
        <p:nvSpPr>
          <p:cNvPr id="10" name="Rectangle 12">
            <a:extLst>
              <a:ext uri="{FF2B5EF4-FFF2-40B4-BE49-F238E27FC236}">
                <a16:creationId xmlns:a16="http://schemas.microsoft.com/office/drawing/2014/main" id="{1FA9F9BB-1EDE-41D2-AE3B-925924A6D4E4}"/>
              </a:ext>
            </a:extLst>
          </p:cNvPr>
          <p:cNvSpPr>
            <a:spLocks noChangeArrowheads="1"/>
          </p:cNvSpPr>
          <p:nvPr/>
        </p:nvSpPr>
        <p:spPr bwMode="auto">
          <a:xfrm>
            <a:off x="2819401" y="948552"/>
            <a:ext cx="138564" cy="27699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pPr fontAlgn="base">
              <a:spcBef>
                <a:spcPct val="0"/>
              </a:spcBef>
              <a:spcAft>
                <a:spcPct val="0"/>
              </a:spcAft>
            </a:pPr>
            <a:endParaRPr lang="en-US" sz="1350">
              <a:latin typeface="Arial" pitchFamily="34" charset="0"/>
            </a:endParaRPr>
          </a:p>
        </p:txBody>
      </p:sp>
      <p:sp>
        <p:nvSpPr>
          <p:cNvPr id="11" name="Rectangle 13">
            <a:extLst>
              <a:ext uri="{FF2B5EF4-FFF2-40B4-BE49-F238E27FC236}">
                <a16:creationId xmlns:a16="http://schemas.microsoft.com/office/drawing/2014/main" id="{3CB9FCFD-DD2F-4C5A-A537-38895EAD313C}"/>
              </a:ext>
            </a:extLst>
          </p:cNvPr>
          <p:cNvSpPr>
            <a:spLocks noChangeArrowheads="1"/>
          </p:cNvSpPr>
          <p:nvPr/>
        </p:nvSpPr>
        <p:spPr bwMode="auto">
          <a:xfrm>
            <a:off x="2819401" y="1255733"/>
            <a:ext cx="138564" cy="27699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pPr fontAlgn="base">
              <a:spcBef>
                <a:spcPct val="0"/>
              </a:spcBef>
              <a:spcAft>
                <a:spcPct val="0"/>
              </a:spcAft>
            </a:pPr>
            <a:endParaRPr lang="en-US" sz="1350">
              <a:latin typeface="Arial" pitchFamily="34" charset="0"/>
            </a:endParaRPr>
          </a:p>
        </p:txBody>
      </p:sp>
      <p:sp>
        <p:nvSpPr>
          <p:cNvPr id="12" name="Rectangle 14">
            <a:extLst>
              <a:ext uri="{FF2B5EF4-FFF2-40B4-BE49-F238E27FC236}">
                <a16:creationId xmlns:a16="http://schemas.microsoft.com/office/drawing/2014/main" id="{7CD6080D-E257-4AFA-9DC0-0F26F5425259}"/>
              </a:ext>
            </a:extLst>
          </p:cNvPr>
          <p:cNvSpPr>
            <a:spLocks noChangeArrowheads="1"/>
          </p:cNvSpPr>
          <p:nvPr/>
        </p:nvSpPr>
        <p:spPr bwMode="auto">
          <a:xfrm>
            <a:off x="2819401" y="1570058"/>
            <a:ext cx="138564" cy="27699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pPr fontAlgn="base">
              <a:spcBef>
                <a:spcPct val="0"/>
              </a:spcBef>
              <a:spcAft>
                <a:spcPct val="0"/>
              </a:spcAft>
            </a:pPr>
            <a:endParaRPr lang="en-US" sz="1350">
              <a:latin typeface="Arial" pitchFamily="34" charset="0"/>
            </a:endParaRPr>
          </a:p>
        </p:txBody>
      </p:sp>
      <p:sp>
        <p:nvSpPr>
          <p:cNvPr id="13" name="Rectangle 15">
            <a:extLst>
              <a:ext uri="{FF2B5EF4-FFF2-40B4-BE49-F238E27FC236}">
                <a16:creationId xmlns:a16="http://schemas.microsoft.com/office/drawing/2014/main" id="{B97B7D0F-4EF5-4416-AC99-9D718A2A5EE3}"/>
              </a:ext>
            </a:extLst>
          </p:cNvPr>
          <p:cNvSpPr>
            <a:spLocks noChangeArrowheads="1"/>
          </p:cNvSpPr>
          <p:nvPr/>
        </p:nvSpPr>
        <p:spPr bwMode="auto">
          <a:xfrm>
            <a:off x="2819401" y="2205852"/>
            <a:ext cx="138564" cy="27699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pPr fontAlgn="base">
              <a:spcBef>
                <a:spcPct val="0"/>
              </a:spcBef>
              <a:spcAft>
                <a:spcPct val="0"/>
              </a:spcAft>
            </a:pPr>
            <a:endParaRPr lang="en-US" sz="1350">
              <a:latin typeface="Arial" pitchFamily="34" charset="0"/>
            </a:endParaRPr>
          </a:p>
        </p:txBody>
      </p:sp>
      <p:sp>
        <p:nvSpPr>
          <p:cNvPr id="14" name="Rectangle 16">
            <a:extLst>
              <a:ext uri="{FF2B5EF4-FFF2-40B4-BE49-F238E27FC236}">
                <a16:creationId xmlns:a16="http://schemas.microsoft.com/office/drawing/2014/main" id="{E2A2ADC5-C3C7-4E2D-BED7-06EFFD82AB19}"/>
              </a:ext>
            </a:extLst>
          </p:cNvPr>
          <p:cNvSpPr>
            <a:spLocks noChangeArrowheads="1"/>
          </p:cNvSpPr>
          <p:nvPr/>
        </p:nvSpPr>
        <p:spPr bwMode="auto">
          <a:xfrm>
            <a:off x="2819401" y="2605902"/>
            <a:ext cx="138564" cy="27699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pPr fontAlgn="base">
              <a:spcBef>
                <a:spcPct val="0"/>
              </a:spcBef>
              <a:spcAft>
                <a:spcPct val="0"/>
              </a:spcAft>
            </a:pPr>
            <a:endParaRPr lang="en-US" sz="1350">
              <a:latin typeface="Arial" pitchFamily="34" charset="0"/>
            </a:endParaRPr>
          </a:p>
        </p:txBody>
      </p:sp>
      <p:sp>
        <p:nvSpPr>
          <p:cNvPr id="15" name="Rectangle 17">
            <a:extLst>
              <a:ext uri="{FF2B5EF4-FFF2-40B4-BE49-F238E27FC236}">
                <a16:creationId xmlns:a16="http://schemas.microsoft.com/office/drawing/2014/main" id="{BD41F03C-A128-476F-BFD5-065EC2F21DD4}"/>
              </a:ext>
            </a:extLst>
          </p:cNvPr>
          <p:cNvSpPr>
            <a:spLocks noChangeArrowheads="1"/>
          </p:cNvSpPr>
          <p:nvPr/>
        </p:nvSpPr>
        <p:spPr bwMode="auto">
          <a:xfrm>
            <a:off x="2819401" y="2977377"/>
            <a:ext cx="138564" cy="27699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pPr fontAlgn="base">
              <a:spcBef>
                <a:spcPct val="0"/>
              </a:spcBef>
              <a:spcAft>
                <a:spcPct val="0"/>
              </a:spcAft>
            </a:pPr>
            <a:endParaRPr lang="en-US" sz="1350">
              <a:latin typeface="Arial" pitchFamily="34" charset="0"/>
            </a:endParaRPr>
          </a:p>
        </p:txBody>
      </p:sp>
      <p:sp>
        <p:nvSpPr>
          <p:cNvPr id="16" name="Rectangle 2">
            <a:extLst>
              <a:ext uri="{FF2B5EF4-FFF2-40B4-BE49-F238E27FC236}">
                <a16:creationId xmlns:a16="http://schemas.microsoft.com/office/drawing/2014/main" id="{0B9848C8-9823-46A6-9E29-F9790172F4E7}"/>
              </a:ext>
            </a:extLst>
          </p:cNvPr>
          <p:cNvSpPr txBox="1">
            <a:spLocks noChangeArrowheads="1"/>
          </p:cNvSpPr>
          <p:nvPr/>
        </p:nvSpPr>
        <p:spPr>
          <a:xfrm>
            <a:off x="986376" y="701877"/>
            <a:ext cx="11318008" cy="99377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a:defRPr/>
            </a:pPr>
            <a:endParaRPr lang="en-US" sz="3000" dirty="0"/>
          </a:p>
        </p:txBody>
      </p:sp>
      <p:pic>
        <p:nvPicPr>
          <p:cNvPr id="19" name="Picture 18">
            <a:extLst>
              <a:ext uri="{FF2B5EF4-FFF2-40B4-BE49-F238E27FC236}">
                <a16:creationId xmlns:a16="http://schemas.microsoft.com/office/drawing/2014/main" id="{919EF93A-F5FD-40FB-B872-E4A24DD90825}"/>
              </a:ext>
            </a:extLst>
          </p:cNvPr>
          <p:cNvPicPr>
            <a:picLocks noChangeAspect="1"/>
          </p:cNvPicPr>
          <p:nvPr/>
        </p:nvPicPr>
        <p:blipFill rotWithShape="1">
          <a:blip r:embed="rId2"/>
          <a:srcRect r="336"/>
          <a:stretch/>
        </p:blipFill>
        <p:spPr>
          <a:xfrm>
            <a:off x="749957" y="1847057"/>
            <a:ext cx="4893990" cy="1931401"/>
          </a:xfrm>
          <a:prstGeom prst="rect">
            <a:avLst/>
          </a:prstGeom>
        </p:spPr>
      </p:pic>
      <p:sp>
        <p:nvSpPr>
          <p:cNvPr id="20" name="Text Box 5">
            <a:extLst>
              <a:ext uri="{FF2B5EF4-FFF2-40B4-BE49-F238E27FC236}">
                <a16:creationId xmlns:a16="http://schemas.microsoft.com/office/drawing/2014/main" id="{7751663D-28F6-4D3A-9AD0-F87FDF72A9DD}"/>
              </a:ext>
            </a:extLst>
          </p:cNvPr>
          <p:cNvSpPr txBox="1">
            <a:spLocks noChangeArrowheads="1"/>
          </p:cNvSpPr>
          <p:nvPr/>
        </p:nvSpPr>
        <p:spPr bwMode="auto">
          <a:xfrm>
            <a:off x="5170701" y="957351"/>
            <a:ext cx="506075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1500" u="sng" dirty="0" err="1">
                <a:solidFill>
                  <a:srgbClr val="FF0000"/>
                </a:solidFill>
                <a:effectLst>
                  <a:outerShdw blurRad="38100" dist="38100" dir="2700000" algn="tl">
                    <a:srgbClr val="000000">
                      <a:alpha val="43137"/>
                    </a:srgbClr>
                  </a:outerShdw>
                </a:effectLst>
                <a:latin typeface="+mn-lt"/>
              </a:rPr>
              <a:t>Collisionless</a:t>
            </a:r>
            <a:r>
              <a:rPr lang="en-US" altLang="en-US" sz="1500" u="sng" dirty="0">
                <a:solidFill>
                  <a:srgbClr val="FF0000"/>
                </a:solidFill>
                <a:effectLst>
                  <a:outerShdw blurRad="38100" dist="38100" dir="2700000" algn="tl">
                    <a:srgbClr val="000000">
                      <a:alpha val="43137"/>
                    </a:srgbClr>
                  </a:outerShdw>
                </a:effectLst>
                <a:latin typeface="+mn-lt"/>
              </a:rPr>
              <a:t> shock wave acceleration</a:t>
            </a:r>
          </a:p>
        </p:txBody>
      </p:sp>
      <p:grpSp>
        <p:nvGrpSpPr>
          <p:cNvPr id="21" name="Group 20">
            <a:extLst>
              <a:ext uri="{FF2B5EF4-FFF2-40B4-BE49-F238E27FC236}">
                <a16:creationId xmlns:a16="http://schemas.microsoft.com/office/drawing/2014/main" id="{976AF170-304A-4775-B0D0-632F6A2D21DF}"/>
              </a:ext>
            </a:extLst>
          </p:cNvPr>
          <p:cNvGrpSpPr/>
          <p:nvPr/>
        </p:nvGrpSpPr>
        <p:grpSpPr>
          <a:xfrm>
            <a:off x="5944276" y="4016069"/>
            <a:ext cx="5540233" cy="2319904"/>
            <a:chOff x="4876446" y="1760986"/>
            <a:chExt cx="3733560" cy="1740385"/>
          </a:xfrm>
        </p:grpSpPr>
        <p:pic>
          <p:nvPicPr>
            <p:cNvPr id="22" name="Picture 2">
              <a:extLst>
                <a:ext uri="{FF2B5EF4-FFF2-40B4-BE49-F238E27FC236}">
                  <a16:creationId xmlns:a16="http://schemas.microsoft.com/office/drawing/2014/main" id="{DE7F01D4-079E-473F-B69C-430E9F9D149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4027"/>
            <a:stretch/>
          </p:blipFill>
          <p:spPr bwMode="auto">
            <a:xfrm>
              <a:off x="6717002" y="1760986"/>
              <a:ext cx="1893004" cy="1729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
              <a:extLst>
                <a:ext uri="{FF2B5EF4-FFF2-40B4-BE49-F238E27FC236}">
                  <a16:creationId xmlns:a16="http://schemas.microsoft.com/office/drawing/2014/main" id="{04ECD3C4-2482-477B-889A-D96C2D5264F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5867" r="28290"/>
            <a:stretch/>
          </p:blipFill>
          <p:spPr bwMode="auto">
            <a:xfrm>
              <a:off x="4876446" y="1772159"/>
              <a:ext cx="1886144" cy="1729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4" name="TextBox 23">
            <a:extLst>
              <a:ext uri="{FF2B5EF4-FFF2-40B4-BE49-F238E27FC236}">
                <a16:creationId xmlns:a16="http://schemas.microsoft.com/office/drawing/2014/main" id="{8FE35F6C-8F09-4778-93EB-1C53AEA9C4B3}"/>
              </a:ext>
            </a:extLst>
          </p:cNvPr>
          <p:cNvSpPr txBox="1"/>
          <p:nvPr/>
        </p:nvSpPr>
        <p:spPr>
          <a:xfrm>
            <a:off x="7244916" y="5252788"/>
            <a:ext cx="337035" cy="342208"/>
          </a:xfrm>
          <a:prstGeom prst="rect">
            <a:avLst/>
          </a:prstGeom>
          <a:noFill/>
        </p:spPr>
        <p:txBody>
          <a:bodyPr wrap="none" rtlCol="0">
            <a:spAutoFit/>
          </a:bodyPr>
          <a:lstStyle/>
          <a:p>
            <a:r>
              <a:rPr lang="en-US" b="1" dirty="0">
                <a:solidFill>
                  <a:srgbClr val="FF0000"/>
                </a:solidFill>
              </a:rPr>
              <a:t>+</a:t>
            </a:r>
          </a:p>
        </p:txBody>
      </p:sp>
      <p:sp>
        <p:nvSpPr>
          <p:cNvPr id="25" name="TextBox 24">
            <a:extLst>
              <a:ext uri="{FF2B5EF4-FFF2-40B4-BE49-F238E27FC236}">
                <a16:creationId xmlns:a16="http://schemas.microsoft.com/office/drawing/2014/main" id="{5790369E-C9DE-4D69-999B-0B9998D1A51D}"/>
              </a:ext>
            </a:extLst>
          </p:cNvPr>
          <p:cNvSpPr txBox="1"/>
          <p:nvPr/>
        </p:nvSpPr>
        <p:spPr>
          <a:xfrm>
            <a:off x="7721227" y="4875013"/>
            <a:ext cx="337035" cy="342208"/>
          </a:xfrm>
          <a:prstGeom prst="rect">
            <a:avLst/>
          </a:prstGeom>
          <a:noFill/>
        </p:spPr>
        <p:txBody>
          <a:bodyPr wrap="none" rtlCol="0">
            <a:spAutoFit/>
          </a:bodyPr>
          <a:lstStyle/>
          <a:p>
            <a:r>
              <a:rPr lang="en-US" b="1" dirty="0">
                <a:solidFill>
                  <a:srgbClr val="FFC000"/>
                </a:solidFill>
              </a:rPr>
              <a:t>+</a:t>
            </a:r>
          </a:p>
        </p:txBody>
      </p:sp>
      <p:sp>
        <p:nvSpPr>
          <p:cNvPr id="26" name="TextBox 25">
            <a:extLst>
              <a:ext uri="{FF2B5EF4-FFF2-40B4-BE49-F238E27FC236}">
                <a16:creationId xmlns:a16="http://schemas.microsoft.com/office/drawing/2014/main" id="{A4DD9A5D-9CD1-4EB3-B3D1-49A15EFC4530}"/>
              </a:ext>
            </a:extLst>
          </p:cNvPr>
          <p:cNvSpPr txBox="1"/>
          <p:nvPr/>
        </p:nvSpPr>
        <p:spPr>
          <a:xfrm>
            <a:off x="6773018" y="5509040"/>
            <a:ext cx="337035" cy="342208"/>
          </a:xfrm>
          <a:prstGeom prst="rect">
            <a:avLst/>
          </a:prstGeom>
          <a:noFill/>
        </p:spPr>
        <p:txBody>
          <a:bodyPr wrap="none" rtlCol="0">
            <a:spAutoFit/>
          </a:bodyPr>
          <a:lstStyle/>
          <a:p>
            <a:r>
              <a:rPr lang="en-US" b="1" dirty="0">
                <a:solidFill>
                  <a:srgbClr val="0070C0"/>
                </a:solidFill>
              </a:rPr>
              <a:t>+</a:t>
            </a:r>
          </a:p>
        </p:txBody>
      </p:sp>
      <p:sp>
        <p:nvSpPr>
          <p:cNvPr id="27" name="TextBox 26">
            <a:extLst>
              <a:ext uri="{FF2B5EF4-FFF2-40B4-BE49-F238E27FC236}">
                <a16:creationId xmlns:a16="http://schemas.microsoft.com/office/drawing/2014/main" id="{3B03A506-7BE9-4DD8-9389-5DB26597354F}"/>
              </a:ext>
            </a:extLst>
          </p:cNvPr>
          <p:cNvSpPr txBox="1"/>
          <p:nvPr/>
        </p:nvSpPr>
        <p:spPr>
          <a:xfrm>
            <a:off x="8211330" y="4179735"/>
            <a:ext cx="337035" cy="342208"/>
          </a:xfrm>
          <a:prstGeom prst="rect">
            <a:avLst/>
          </a:prstGeom>
          <a:noFill/>
        </p:spPr>
        <p:txBody>
          <a:bodyPr wrap="none" rtlCol="0">
            <a:spAutoFit/>
          </a:bodyPr>
          <a:lstStyle/>
          <a:p>
            <a:r>
              <a:rPr lang="en-US" b="1" dirty="0">
                <a:solidFill>
                  <a:srgbClr val="7030A0"/>
                </a:solidFill>
              </a:rPr>
              <a:t>+</a:t>
            </a:r>
          </a:p>
        </p:txBody>
      </p:sp>
      <p:sp>
        <p:nvSpPr>
          <p:cNvPr id="28" name="TextBox 27">
            <a:extLst>
              <a:ext uri="{FF2B5EF4-FFF2-40B4-BE49-F238E27FC236}">
                <a16:creationId xmlns:a16="http://schemas.microsoft.com/office/drawing/2014/main" id="{71FDF7AF-AD86-47D0-BA38-27043445ED0E}"/>
              </a:ext>
            </a:extLst>
          </p:cNvPr>
          <p:cNvSpPr txBox="1"/>
          <p:nvPr/>
        </p:nvSpPr>
        <p:spPr>
          <a:xfrm>
            <a:off x="6525892" y="5666060"/>
            <a:ext cx="337035" cy="342208"/>
          </a:xfrm>
          <a:prstGeom prst="rect">
            <a:avLst/>
          </a:prstGeom>
          <a:noFill/>
        </p:spPr>
        <p:txBody>
          <a:bodyPr wrap="none" rtlCol="0">
            <a:spAutoFit/>
          </a:bodyPr>
          <a:lstStyle/>
          <a:p>
            <a:r>
              <a:rPr lang="en-US" b="1" dirty="0">
                <a:solidFill>
                  <a:srgbClr val="00B050"/>
                </a:solidFill>
              </a:rPr>
              <a:t>+</a:t>
            </a:r>
          </a:p>
        </p:txBody>
      </p:sp>
      <p:sp>
        <p:nvSpPr>
          <p:cNvPr id="29" name="Rectangle 28">
            <a:extLst>
              <a:ext uri="{FF2B5EF4-FFF2-40B4-BE49-F238E27FC236}">
                <a16:creationId xmlns:a16="http://schemas.microsoft.com/office/drawing/2014/main" id="{F9FFDBC1-9311-420D-BA1C-9BAB0B7C1D01}"/>
              </a:ext>
            </a:extLst>
          </p:cNvPr>
          <p:cNvSpPr/>
          <p:nvPr/>
        </p:nvSpPr>
        <p:spPr>
          <a:xfrm>
            <a:off x="7644416" y="5217221"/>
            <a:ext cx="642004" cy="438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2485260-AF90-42EB-9AAC-DC726F320617}"/>
              </a:ext>
            </a:extLst>
          </p:cNvPr>
          <p:cNvSpPr/>
          <p:nvPr/>
        </p:nvSpPr>
        <p:spPr>
          <a:xfrm>
            <a:off x="6774134" y="4188355"/>
            <a:ext cx="288887" cy="280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5">
            <a:extLst>
              <a:ext uri="{FF2B5EF4-FFF2-40B4-BE49-F238E27FC236}">
                <a16:creationId xmlns:a16="http://schemas.microsoft.com/office/drawing/2014/main" id="{2DE5CB29-56B0-4F50-B79E-A084B3A9D786}"/>
              </a:ext>
            </a:extLst>
          </p:cNvPr>
          <p:cNvSpPr txBox="1">
            <a:spLocks noChangeArrowheads="1"/>
          </p:cNvSpPr>
          <p:nvPr/>
        </p:nvSpPr>
        <p:spPr bwMode="auto">
          <a:xfrm>
            <a:off x="749957" y="1226294"/>
            <a:ext cx="11318008"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sz="1600" b="1" dirty="0">
                <a:solidFill>
                  <a:srgbClr val="7030A0"/>
                </a:solidFill>
                <a:effectLst>
                  <a:outerShdw blurRad="38100" dist="38100" dir="2700000" algn="tl">
                    <a:srgbClr val="000000">
                      <a:alpha val="43137"/>
                    </a:srgbClr>
                  </a:outerShdw>
                </a:effectLst>
              </a:rPr>
              <a:t>~</a:t>
            </a:r>
            <a:r>
              <a:rPr lang="en-US" sz="2000" b="1" i="1" dirty="0">
                <a:solidFill>
                  <a:srgbClr val="7030A0"/>
                </a:solidFill>
                <a:effectLst>
                  <a:outerShdw blurRad="38100" dist="38100" dir="2700000" algn="tl">
                    <a:srgbClr val="000000">
                      <a:alpha val="43137"/>
                    </a:srgbClr>
                  </a:outerShdw>
                </a:effectLst>
                <a:latin typeface="Symbol" pitchFamily="18" charset="2"/>
              </a:rPr>
              <a:t>l</a:t>
            </a:r>
            <a:r>
              <a:rPr lang="en-US" sz="2000" b="1" i="1" baseline="30000" dirty="0">
                <a:solidFill>
                  <a:srgbClr val="7030A0"/>
                </a:solidFill>
                <a:effectLst>
                  <a:outerShdw blurRad="38100" dist="38100" dir="2700000" algn="tl">
                    <a:srgbClr val="000000">
                      <a:alpha val="43137"/>
                    </a:srgbClr>
                  </a:outerShdw>
                </a:effectLst>
                <a:latin typeface="Symbol" pitchFamily="18" charset="2"/>
              </a:rPr>
              <a:t>-2</a:t>
            </a:r>
            <a:r>
              <a:rPr lang="en-US" sz="1600" b="1" i="1" baseline="30000" dirty="0">
                <a:solidFill>
                  <a:srgbClr val="7030A0"/>
                </a:solidFill>
                <a:effectLst>
                  <a:outerShdw blurRad="38100" dist="38100" dir="2700000" algn="tl">
                    <a:srgbClr val="000000">
                      <a:alpha val="43137"/>
                    </a:srgbClr>
                  </a:outerShdw>
                </a:effectLst>
                <a:latin typeface="Symbol" pitchFamily="18" charset="2"/>
              </a:rPr>
              <a:t>  </a:t>
            </a:r>
            <a:r>
              <a:rPr lang="en-US" altLang="en-US" sz="1500" dirty="0">
                <a:solidFill>
                  <a:schemeClr val="folHlink"/>
                </a:solidFill>
                <a:effectLst>
                  <a:outerShdw blurRad="38100" dist="38100" dir="2700000" algn="tl">
                    <a:srgbClr val="000000">
                      <a:alpha val="43137"/>
                    </a:srgbClr>
                  </a:outerShdw>
                </a:effectLst>
                <a:latin typeface="+mn-lt"/>
              </a:rPr>
              <a:t>reduction in critical plasma density allows to generate ions from gas targets where a mechanism of monoenergetic shock wave ion acceleration has been demonstrated.</a:t>
            </a:r>
          </a:p>
        </p:txBody>
      </p:sp>
      <p:pic>
        <p:nvPicPr>
          <p:cNvPr id="33" name="Picture 32">
            <a:extLst>
              <a:ext uri="{FF2B5EF4-FFF2-40B4-BE49-F238E27FC236}">
                <a16:creationId xmlns:a16="http://schemas.microsoft.com/office/drawing/2014/main" id="{54F1B44E-EB5E-4E9E-9083-55CEB164676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08087" y="4121507"/>
            <a:ext cx="3987742" cy="1645735"/>
          </a:xfrm>
          <a:prstGeom prst="rect">
            <a:avLst/>
          </a:prstGeom>
        </p:spPr>
      </p:pic>
      <p:pic>
        <p:nvPicPr>
          <p:cNvPr id="34" name="Picture 1">
            <a:extLst>
              <a:ext uri="{FF2B5EF4-FFF2-40B4-BE49-F238E27FC236}">
                <a16:creationId xmlns:a16="http://schemas.microsoft.com/office/drawing/2014/main" id="{F2CE9DF2-F4BD-4BBA-B680-F8E2A5B19353}"/>
              </a:ext>
            </a:extLst>
          </p:cNvP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454069" y="5565011"/>
            <a:ext cx="1686951" cy="756965"/>
          </a:xfrm>
          <a:prstGeom prst="rect">
            <a:avLst/>
          </a:prstGeom>
          <a:noFill/>
          <a:ln w="9525">
            <a:noFill/>
            <a:miter lim="800000"/>
            <a:headEnd/>
            <a:tailEnd/>
          </a:ln>
          <a:effectLst/>
        </p:spPr>
      </p:pic>
      <p:sp>
        <p:nvSpPr>
          <p:cNvPr id="35" name="Down Arrow 31">
            <a:extLst>
              <a:ext uri="{FF2B5EF4-FFF2-40B4-BE49-F238E27FC236}">
                <a16:creationId xmlns:a16="http://schemas.microsoft.com/office/drawing/2014/main" id="{47C4059B-B942-4C21-A9AB-6CB9536BA0E5}"/>
              </a:ext>
            </a:extLst>
          </p:cNvPr>
          <p:cNvSpPr/>
          <p:nvPr/>
        </p:nvSpPr>
        <p:spPr>
          <a:xfrm flipV="1">
            <a:off x="7332235" y="6039838"/>
            <a:ext cx="149630" cy="139333"/>
          </a:xfrm>
          <a:prstGeom prst="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Down Arrow 31">
            <a:extLst>
              <a:ext uri="{FF2B5EF4-FFF2-40B4-BE49-F238E27FC236}">
                <a16:creationId xmlns:a16="http://schemas.microsoft.com/office/drawing/2014/main" id="{B566B03A-E1A8-4F09-9DD5-072727DDE597}"/>
              </a:ext>
            </a:extLst>
          </p:cNvPr>
          <p:cNvSpPr/>
          <p:nvPr/>
        </p:nvSpPr>
        <p:spPr>
          <a:xfrm rot="10800000" flipV="1">
            <a:off x="9663160" y="3882965"/>
            <a:ext cx="149630" cy="139333"/>
          </a:xfrm>
          <a:prstGeom prst="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E047453E-C3CE-4E91-A8D6-A7C1948C555E}"/>
              </a:ext>
            </a:extLst>
          </p:cNvPr>
          <p:cNvGrpSpPr/>
          <p:nvPr/>
        </p:nvGrpSpPr>
        <p:grpSpPr>
          <a:xfrm>
            <a:off x="5834088" y="1662634"/>
            <a:ext cx="2545759" cy="2148394"/>
            <a:chOff x="4197361" y="1824581"/>
            <a:chExt cx="4381505" cy="3810016"/>
          </a:xfrm>
        </p:grpSpPr>
        <p:pic>
          <p:nvPicPr>
            <p:cNvPr id="38" name="Picture 1">
              <a:extLst>
                <a:ext uri="{FF2B5EF4-FFF2-40B4-BE49-F238E27FC236}">
                  <a16:creationId xmlns:a16="http://schemas.microsoft.com/office/drawing/2014/main" id="{2B23A190-9502-44D5-9EBC-8A751DCC0E9F}"/>
                </a:ext>
              </a:extLst>
            </p:cNvPr>
            <p:cNvPicPr>
              <a:picLocks noChangeAspect="1" noChangeArrowheads="1"/>
            </p:cNvPicPr>
            <p:nvPr/>
          </p:nvPicPr>
          <p:blipFill>
            <a:blip r:embed="rId6"/>
            <a:srcRect/>
            <a:stretch>
              <a:fillRect/>
            </a:stretch>
          </p:blipFill>
          <p:spPr bwMode="auto">
            <a:xfrm>
              <a:off x="4197361" y="1824581"/>
              <a:ext cx="4381505" cy="3810016"/>
            </a:xfrm>
            <a:prstGeom prst="rect">
              <a:avLst/>
            </a:prstGeom>
            <a:noFill/>
            <a:ln w="9525">
              <a:noFill/>
              <a:miter lim="800000"/>
              <a:headEnd/>
              <a:tailEnd/>
            </a:ln>
            <a:effectLst/>
          </p:spPr>
        </p:pic>
        <p:sp>
          <p:nvSpPr>
            <p:cNvPr id="39" name="Right Arrow 10">
              <a:extLst>
                <a:ext uri="{FF2B5EF4-FFF2-40B4-BE49-F238E27FC236}">
                  <a16:creationId xmlns:a16="http://schemas.microsoft.com/office/drawing/2014/main" id="{1672458A-A272-4B6D-BDBB-55C18F8DEBC3}"/>
                </a:ext>
              </a:extLst>
            </p:cNvPr>
            <p:cNvSpPr/>
            <p:nvPr/>
          </p:nvSpPr>
          <p:spPr>
            <a:xfrm>
              <a:off x="6357950" y="3391307"/>
              <a:ext cx="1000132" cy="642942"/>
            </a:xfrm>
            <a:prstGeom prs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rgbClr val="FF0000"/>
                  </a:solidFill>
                  <a:latin typeface="Arial" pitchFamily="34" charset="0"/>
                  <a:cs typeface="Arial" pitchFamily="34" charset="0"/>
                </a:rPr>
                <a:t>V</a:t>
              </a:r>
              <a:r>
                <a:rPr lang="en-US" sz="1200" baseline="-25000" dirty="0" err="1">
                  <a:solidFill>
                    <a:srgbClr val="FF0000"/>
                  </a:solidFill>
                  <a:latin typeface="Arial" pitchFamily="34" charset="0"/>
                  <a:cs typeface="Arial" pitchFamily="34" charset="0"/>
                </a:rPr>
                <a:t>sh</a:t>
              </a:r>
              <a:endParaRPr lang="en-US" sz="1200" baseline="-25000" dirty="0">
                <a:solidFill>
                  <a:srgbClr val="FF0000"/>
                </a:solidFill>
                <a:latin typeface="Arial" pitchFamily="34" charset="0"/>
                <a:cs typeface="Arial" pitchFamily="34" charset="0"/>
              </a:endParaRPr>
            </a:p>
          </p:txBody>
        </p:sp>
        <p:cxnSp>
          <p:nvCxnSpPr>
            <p:cNvPr id="40" name="Curved Connector 14">
              <a:extLst>
                <a:ext uri="{FF2B5EF4-FFF2-40B4-BE49-F238E27FC236}">
                  <a16:creationId xmlns:a16="http://schemas.microsoft.com/office/drawing/2014/main" id="{27D51759-2DF2-433A-9BCC-D0B1B2754ECE}"/>
                </a:ext>
              </a:extLst>
            </p:cNvPr>
            <p:cNvCxnSpPr/>
            <p:nvPr/>
          </p:nvCxnSpPr>
          <p:spPr>
            <a:xfrm>
              <a:off x="6500826" y="3819935"/>
              <a:ext cx="428628" cy="214314"/>
            </a:xfrm>
            <a:prstGeom prst="curvedConnector3">
              <a:avLst>
                <a:gd name="adj1" fmla="val -44514"/>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1" name="Curved Connector 16">
              <a:extLst>
                <a:ext uri="{FF2B5EF4-FFF2-40B4-BE49-F238E27FC236}">
                  <a16:creationId xmlns:a16="http://schemas.microsoft.com/office/drawing/2014/main" id="{108ADE58-EB7E-4A5B-A470-7ED72F0C0284}"/>
                </a:ext>
              </a:extLst>
            </p:cNvPr>
            <p:cNvCxnSpPr/>
            <p:nvPr/>
          </p:nvCxnSpPr>
          <p:spPr>
            <a:xfrm flipV="1">
              <a:off x="6500826" y="3391307"/>
              <a:ext cx="571504" cy="142876"/>
            </a:xfrm>
            <a:prstGeom prst="curvedConnector3">
              <a:avLst>
                <a:gd name="adj1" fmla="val -33037"/>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5ECE966E-ABF2-4A5C-97A9-9183522BA85E}"/>
                </a:ext>
              </a:extLst>
            </p:cNvPr>
            <p:cNvSpPr txBox="1"/>
            <p:nvPr/>
          </p:nvSpPr>
          <p:spPr>
            <a:xfrm>
              <a:off x="6208676" y="4372175"/>
              <a:ext cx="1201959" cy="491237"/>
            </a:xfrm>
            <a:prstGeom prst="rect">
              <a:avLst/>
            </a:prstGeom>
            <a:noFill/>
            <a:ln>
              <a:noFill/>
            </a:ln>
          </p:spPr>
          <p:txBody>
            <a:bodyPr wrap="square" rtlCol="0">
              <a:spAutoFit/>
            </a:bodyPr>
            <a:lstStyle/>
            <a:p>
              <a:r>
                <a:rPr lang="en-US" sz="1200" b="1" dirty="0">
                  <a:solidFill>
                    <a:schemeClr val="bg1"/>
                  </a:solidFill>
                  <a:latin typeface="Arial" pitchFamily="34" charset="0"/>
                  <a:cs typeface="Arial" pitchFamily="34" charset="0"/>
                </a:rPr>
                <a:t>2V</a:t>
              </a:r>
              <a:r>
                <a:rPr lang="en-US" sz="1200" b="1" baseline="-25000" dirty="0">
                  <a:solidFill>
                    <a:schemeClr val="bg1"/>
                  </a:solidFill>
                  <a:latin typeface="Arial" pitchFamily="34" charset="0"/>
                  <a:cs typeface="Arial" pitchFamily="34" charset="0"/>
                </a:rPr>
                <a:t>sh</a:t>
              </a:r>
              <a:endParaRPr lang="en-US" sz="1200" b="1" dirty="0">
                <a:solidFill>
                  <a:schemeClr val="bg1"/>
                </a:solidFill>
              </a:endParaRPr>
            </a:p>
          </p:txBody>
        </p:sp>
        <p:sp>
          <p:nvSpPr>
            <p:cNvPr id="43" name="Right Arrow 15">
              <a:extLst>
                <a:ext uri="{FF2B5EF4-FFF2-40B4-BE49-F238E27FC236}">
                  <a16:creationId xmlns:a16="http://schemas.microsoft.com/office/drawing/2014/main" id="{1969FEBA-94A2-42CF-9DB4-950DEE92A855}"/>
                </a:ext>
              </a:extLst>
            </p:cNvPr>
            <p:cNvSpPr/>
            <p:nvPr/>
          </p:nvSpPr>
          <p:spPr>
            <a:xfrm>
              <a:off x="4357686" y="3391307"/>
              <a:ext cx="1071570" cy="571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laser</a:t>
              </a:r>
            </a:p>
          </p:txBody>
        </p:sp>
      </p:grpSp>
      <p:sp>
        <p:nvSpPr>
          <p:cNvPr id="44" name="Flowchart: Or 43">
            <a:extLst>
              <a:ext uri="{FF2B5EF4-FFF2-40B4-BE49-F238E27FC236}">
                <a16:creationId xmlns:a16="http://schemas.microsoft.com/office/drawing/2014/main" id="{7F34F31A-92E3-44D9-BD5B-8BF8DC5E916B}"/>
              </a:ext>
            </a:extLst>
          </p:cNvPr>
          <p:cNvSpPr/>
          <p:nvPr/>
        </p:nvSpPr>
        <p:spPr>
          <a:xfrm>
            <a:off x="7238996" y="2346866"/>
            <a:ext cx="142876" cy="142876"/>
          </a:xfrm>
          <a:prstGeom prst="flowChartOr">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Or 44">
            <a:extLst>
              <a:ext uri="{FF2B5EF4-FFF2-40B4-BE49-F238E27FC236}">
                <a16:creationId xmlns:a16="http://schemas.microsoft.com/office/drawing/2014/main" id="{B93DB910-A199-4EFD-A117-F916D1A33AEA}"/>
              </a:ext>
            </a:extLst>
          </p:cNvPr>
          <p:cNvSpPr/>
          <p:nvPr/>
        </p:nvSpPr>
        <p:spPr>
          <a:xfrm>
            <a:off x="7287742" y="3000735"/>
            <a:ext cx="142876" cy="142876"/>
          </a:xfrm>
          <a:prstGeom prst="flowChartOr">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BB244F16-A779-4979-9658-654C50636BC0}"/>
              </a:ext>
            </a:extLst>
          </p:cNvPr>
          <p:cNvGrpSpPr/>
          <p:nvPr/>
        </p:nvGrpSpPr>
        <p:grpSpPr>
          <a:xfrm>
            <a:off x="8962116" y="1847057"/>
            <a:ext cx="2436285" cy="1957551"/>
            <a:chOff x="1082911" y="3567688"/>
            <a:chExt cx="2436285" cy="1957551"/>
          </a:xfrm>
        </p:grpSpPr>
        <p:pic>
          <p:nvPicPr>
            <p:cNvPr id="47" name="Picture 6" descr="C:\Documents and Settings\igor.BNL\Local Settings\Temporary Internet Files\Content.IE5\WBBA3RUW\MC900437068[1].png">
              <a:extLst>
                <a:ext uri="{FF2B5EF4-FFF2-40B4-BE49-F238E27FC236}">
                  <a16:creationId xmlns:a16="http://schemas.microsoft.com/office/drawing/2014/main" id="{767E752B-66E8-49D6-AB3B-957C5DA458FB}"/>
                </a:ext>
              </a:extLst>
            </p:cNvPr>
            <p:cNvPicPr>
              <a:picLocks noChangeAspect="1" noChangeArrowheads="1"/>
            </p:cNvPicPr>
            <p:nvPr/>
          </p:nvPicPr>
          <p:blipFill>
            <a:blip r:embed="rId7"/>
            <a:srcRect/>
            <a:stretch>
              <a:fillRect/>
            </a:stretch>
          </p:blipFill>
          <p:spPr bwMode="auto">
            <a:xfrm>
              <a:off x="1082911" y="3810739"/>
              <a:ext cx="1714500" cy="1714500"/>
            </a:xfrm>
            <a:prstGeom prst="rect">
              <a:avLst/>
            </a:prstGeom>
            <a:noFill/>
          </p:spPr>
        </p:pic>
        <p:sp>
          <p:nvSpPr>
            <p:cNvPr id="48" name="Right Arrow 22">
              <a:extLst>
                <a:ext uri="{FF2B5EF4-FFF2-40B4-BE49-F238E27FC236}">
                  <a16:creationId xmlns:a16="http://schemas.microsoft.com/office/drawing/2014/main" id="{558E7AE0-EE9B-4B7A-AD03-9760016EC05E}"/>
                </a:ext>
              </a:extLst>
            </p:cNvPr>
            <p:cNvSpPr/>
            <p:nvPr/>
          </p:nvSpPr>
          <p:spPr>
            <a:xfrm rot="19738796">
              <a:off x="1356586" y="3678409"/>
              <a:ext cx="714380" cy="428628"/>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V</a:t>
              </a:r>
            </a:p>
          </p:txBody>
        </p:sp>
        <p:sp>
          <p:nvSpPr>
            <p:cNvPr id="49" name="Right Arrow 23">
              <a:extLst>
                <a:ext uri="{FF2B5EF4-FFF2-40B4-BE49-F238E27FC236}">
                  <a16:creationId xmlns:a16="http://schemas.microsoft.com/office/drawing/2014/main" id="{672F4779-C26C-4556-AA08-01C3651861F4}"/>
                </a:ext>
              </a:extLst>
            </p:cNvPr>
            <p:cNvSpPr/>
            <p:nvPr/>
          </p:nvSpPr>
          <p:spPr>
            <a:xfrm rot="19513295">
              <a:off x="2233312" y="3567688"/>
              <a:ext cx="1285884" cy="428628"/>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2V</a:t>
              </a:r>
            </a:p>
          </p:txBody>
        </p:sp>
      </p:grpSp>
      <p:sp>
        <p:nvSpPr>
          <p:cNvPr id="51" name="Rectangle 50">
            <a:extLst>
              <a:ext uri="{FF2B5EF4-FFF2-40B4-BE49-F238E27FC236}">
                <a16:creationId xmlns:a16="http://schemas.microsoft.com/office/drawing/2014/main" id="{C56023F6-8F0C-4301-A1D9-5380547E7300}"/>
              </a:ext>
            </a:extLst>
          </p:cNvPr>
          <p:cNvSpPr/>
          <p:nvPr/>
        </p:nvSpPr>
        <p:spPr>
          <a:xfrm>
            <a:off x="194724" y="-107673"/>
            <a:ext cx="11997276" cy="769441"/>
          </a:xfrm>
          <a:prstGeom prst="rect">
            <a:avLst/>
          </a:prstGeom>
        </p:spPr>
        <p:txBody>
          <a:bodyPr wrap="square">
            <a:spAutoFit/>
          </a:bodyPr>
          <a:lstStyle/>
          <a:p>
            <a:pPr algn="ctr">
              <a:spcAft>
                <a:spcPts val="600"/>
              </a:spcAft>
            </a:pPr>
            <a:r>
              <a:rPr lang="en-US" sz="4400" b="1" dirty="0">
                <a:latin typeface="Calibri" panose="020F0502020204030204" pitchFamily="34" charset="0"/>
                <a:cs typeface="Calibri" panose="020F0502020204030204" pitchFamily="34" charset="0"/>
              </a:rPr>
              <a:t>Motivation for multi-TW sub-</a:t>
            </a:r>
            <a:r>
              <a:rPr lang="en-US" sz="4400" b="1" dirty="0" err="1">
                <a:latin typeface="Calibri" panose="020F0502020204030204" pitchFamily="34" charset="0"/>
                <a:cs typeface="Calibri" panose="020F0502020204030204" pitchFamily="34" charset="0"/>
              </a:rPr>
              <a:t>ps</a:t>
            </a:r>
            <a:r>
              <a:rPr lang="en-US" sz="4400" b="1" dirty="0">
                <a:latin typeface="Calibri" panose="020F0502020204030204" pitchFamily="34" charset="0"/>
                <a:cs typeface="Calibri" panose="020F0502020204030204" pitchFamily="34" charset="0"/>
              </a:rPr>
              <a:t> LWIR </a:t>
            </a:r>
          </a:p>
        </p:txBody>
      </p:sp>
      <p:sp>
        <p:nvSpPr>
          <p:cNvPr id="52" name="TextBox 51">
            <a:extLst>
              <a:ext uri="{FF2B5EF4-FFF2-40B4-BE49-F238E27FC236}">
                <a16:creationId xmlns:a16="http://schemas.microsoft.com/office/drawing/2014/main" id="{164DAD35-B5A4-4227-8DC8-77B7441A0D48}"/>
              </a:ext>
            </a:extLst>
          </p:cNvPr>
          <p:cNvSpPr txBox="1"/>
          <p:nvPr/>
        </p:nvSpPr>
        <p:spPr>
          <a:xfrm>
            <a:off x="314850" y="571105"/>
            <a:ext cx="11043173" cy="369332"/>
          </a:xfrm>
          <a:prstGeom prst="rect">
            <a:avLst/>
          </a:prstGeom>
          <a:noFill/>
        </p:spPr>
        <p:txBody>
          <a:bodyPr wrap="square">
            <a:spAutoFit/>
          </a:bodyPr>
          <a:lstStyle/>
          <a:p>
            <a:pPr algn="ctr"/>
            <a:r>
              <a:rPr lang="en-US" sz="1800" dirty="0">
                <a:effectLst/>
                <a:latin typeface="+mj-lt"/>
                <a:ea typeface="Times New Roman" panose="02020603050405020304" pitchFamily="18" charset="0"/>
              </a:rPr>
              <a:t>Potential applications: LWFA, </a:t>
            </a:r>
            <a:r>
              <a:rPr lang="en-US" sz="1800" dirty="0">
                <a:solidFill>
                  <a:srgbClr val="C00000"/>
                </a:solidFill>
                <a:effectLst/>
                <a:latin typeface="+mj-lt"/>
                <a:ea typeface="Times New Roman" panose="02020603050405020304" pitchFamily="18" charset="0"/>
              </a:rPr>
              <a:t>ion generation</a:t>
            </a:r>
            <a:r>
              <a:rPr lang="en-US" sz="1800" dirty="0">
                <a:effectLst/>
                <a:latin typeface="+mj-lt"/>
                <a:ea typeface="Times New Roman" panose="02020603050405020304" pitchFamily="18" charset="0"/>
              </a:rPr>
              <a:t>, ICS, HHG,…</a:t>
            </a:r>
            <a:endParaRPr lang="en-US" dirty="0">
              <a:latin typeface="+mj-lt"/>
            </a:endParaRPr>
          </a:p>
        </p:txBody>
      </p:sp>
      <p:sp>
        <p:nvSpPr>
          <p:cNvPr id="53" name="TextBox 52">
            <a:extLst>
              <a:ext uri="{FF2B5EF4-FFF2-40B4-BE49-F238E27FC236}">
                <a16:creationId xmlns:a16="http://schemas.microsoft.com/office/drawing/2014/main" id="{C7836567-D37A-4778-A69E-9FFD456A6CF7}"/>
              </a:ext>
            </a:extLst>
          </p:cNvPr>
          <p:cNvSpPr txBox="1"/>
          <p:nvPr/>
        </p:nvSpPr>
        <p:spPr>
          <a:xfrm>
            <a:off x="383308" y="4179735"/>
            <a:ext cx="640625" cy="338554"/>
          </a:xfrm>
          <a:prstGeom prst="rect">
            <a:avLst/>
          </a:prstGeom>
          <a:noFill/>
        </p:spPr>
        <p:txBody>
          <a:bodyPr wrap="none" rtlCol="0">
            <a:spAutoFit/>
          </a:bodyPr>
          <a:lstStyle/>
          <a:p>
            <a:r>
              <a:rPr lang="en-US" sz="1600" b="1" dirty="0">
                <a:solidFill>
                  <a:schemeClr val="accent4">
                    <a:lumMod val="60000"/>
                    <a:lumOff val="40000"/>
                  </a:schemeClr>
                </a:solidFill>
                <a:latin typeface="Calibri" panose="020F0502020204030204" pitchFamily="34" charset="0"/>
                <a:cs typeface="Calibri" panose="020F0502020204030204" pitchFamily="34" charset="0"/>
              </a:rPr>
              <a:t>TNSA</a:t>
            </a:r>
          </a:p>
        </p:txBody>
      </p:sp>
      <p:sp>
        <p:nvSpPr>
          <p:cNvPr id="54" name="TextBox 53">
            <a:extLst>
              <a:ext uri="{FF2B5EF4-FFF2-40B4-BE49-F238E27FC236}">
                <a16:creationId xmlns:a16="http://schemas.microsoft.com/office/drawing/2014/main" id="{1BA8C6D6-7A66-4955-A2CC-B0C8BEB84618}"/>
              </a:ext>
            </a:extLst>
          </p:cNvPr>
          <p:cNvSpPr txBox="1"/>
          <p:nvPr/>
        </p:nvSpPr>
        <p:spPr>
          <a:xfrm>
            <a:off x="357950" y="4764195"/>
            <a:ext cx="691343" cy="338554"/>
          </a:xfrm>
          <a:prstGeom prst="rect">
            <a:avLst/>
          </a:prstGeom>
          <a:noFill/>
        </p:spPr>
        <p:txBody>
          <a:bodyPr wrap="none" rtlCol="0">
            <a:spAutoFit/>
          </a:bodyPr>
          <a:lstStyle/>
          <a:p>
            <a:r>
              <a:rPr lang="en-US" sz="1600" b="1" dirty="0">
                <a:solidFill>
                  <a:schemeClr val="accent4">
                    <a:lumMod val="60000"/>
                    <a:lumOff val="40000"/>
                  </a:schemeClr>
                </a:solidFill>
                <a:latin typeface="Calibri" panose="020F0502020204030204" pitchFamily="34" charset="0"/>
                <a:cs typeface="Calibri" panose="020F0502020204030204" pitchFamily="34" charset="0"/>
              </a:rPr>
              <a:t>CSWA</a:t>
            </a:r>
          </a:p>
        </p:txBody>
      </p:sp>
      <p:sp>
        <p:nvSpPr>
          <p:cNvPr id="50" name="Rectangle 49">
            <a:extLst>
              <a:ext uri="{FF2B5EF4-FFF2-40B4-BE49-F238E27FC236}">
                <a16:creationId xmlns:a16="http://schemas.microsoft.com/office/drawing/2014/main" id="{5C2042BE-BF01-4B82-B368-BB90A5BFB6F3}"/>
              </a:ext>
            </a:extLst>
          </p:cNvPr>
          <p:cNvSpPr/>
          <p:nvPr/>
        </p:nvSpPr>
        <p:spPr>
          <a:xfrm>
            <a:off x="4091393" y="6325021"/>
            <a:ext cx="4119937" cy="269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D0952F8-4E05-4370-87A3-9DA772536046}"/>
              </a:ext>
            </a:extLst>
          </p:cNvPr>
          <p:cNvSpPr/>
          <p:nvPr/>
        </p:nvSpPr>
        <p:spPr>
          <a:xfrm>
            <a:off x="5170701" y="6175781"/>
            <a:ext cx="7755320" cy="338554"/>
          </a:xfrm>
          <a:prstGeom prst="rect">
            <a:avLst/>
          </a:prstGeom>
        </p:spPr>
        <p:txBody>
          <a:bodyPr wrap="square">
            <a:spAutoFit/>
          </a:bodyPr>
          <a:lstStyle/>
          <a:p>
            <a:r>
              <a:rPr lang="en-US" sz="1600" dirty="0"/>
              <a:t>Ion energy scaling ~</a:t>
            </a:r>
            <a:r>
              <a:rPr lang="en-US" sz="1600" i="1" dirty="0">
                <a:latin typeface="Times New Roman" panose="02020603050405020304" pitchFamily="18" charset="0"/>
                <a:cs typeface="Times New Roman" panose="02020603050405020304" pitchFamily="18" charset="0"/>
              </a:rPr>
              <a:t>a</a:t>
            </a:r>
            <a:r>
              <a:rPr lang="en-US" sz="1600" baseline="-25000" dirty="0"/>
              <a:t>0</a:t>
            </a:r>
            <a:r>
              <a:rPr lang="en-US" sz="1600" baseline="30000" dirty="0"/>
              <a:t>2</a:t>
            </a:r>
            <a:r>
              <a:rPr lang="en-US" sz="1600" dirty="0"/>
              <a:t>, need </a:t>
            </a:r>
            <a:r>
              <a:rPr lang="en-US" sz="1600" i="1" dirty="0">
                <a:latin typeface="Times New Roman" panose="02020603050405020304" pitchFamily="18" charset="0"/>
                <a:cs typeface="Times New Roman" panose="02020603050405020304" pitchFamily="18" charset="0"/>
              </a:rPr>
              <a:t>a</a:t>
            </a:r>
            <a:r>
              <a:rPr lang="en-US" sz="1600" baseline="-25000" dirty="0"/>
              <a:t>0</a:t>
            </a:r>
            <a:r>
              <a:rPr lang="en-US" sz="1600" dirty="0"/>
              <a:t>~10 for over 100 MeV/nu </a:t>
            </a:r>
          </a:p>
        </p:txBody>
      </p:sp>
    </p:spTree>
    <p:extLst>
      <p:ext uri="{BB962C8B-B14F-4D97-AF65-F5344CB8AC3E}">
        <p14:creationId xmlns:p14="http://schemas.microsoft.com/office/powerpoint/2010/main" val="31214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26" presetClass="emph" presetSubtype="0" repeatCount="indefinite" fill="hold" grpId="1" nodeType="withEffect">
                                  <p:stCondLst>
                                    <p:cond delay="0"/>
                                  </p:stCondLst>
                                  <p:childTnLst>
                                    <p:animEffect transition="out" filter="fade">
                                      <p:cBhvr>
                                        <p:cTn id="8" dur="500" tmFilter="0, 0; .2, .5; .8, .5; 1, 0"/>
                                        <p:tgtEl>
                                          <p:spTgt spid="35"/>
                                        </p:tgtEl>
                                      </p:cBhvr>
                                    </p:animEffect>
                                    <p:animScale>
                                      <p:cBhvr>
                                        <p:cTn id="9" dur="250" autoRev="1" fill="hold"/>
                                        <p:tgtEl>
                                          <p:spTgt spid="35"/>
                                        </p:tgtEl>
                                      </p:cBhvr>
                                      <p:by x="105000" y="105000"/>
                                    </p:animScale>
                                  </p:childTnLst>
                                </p:cTn>
                              </p:par>
                              <p:par>
                                <p:cTn id="10" presetID="1" presetClass="entr" presetSubtype="0"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childTnLst>
                                </p:cTn>
                              </p:par>
                              <p:par>
                                <p:cTn id="12" presetID="26" presetClass="emph" presetSubtype="0" repeatCount="indefinite" fill="hold" grpId="1" nodeType="withEffect">
                                  <p:stCondLst>
                                    <p:cond delay="0"/>
                                  </p:stCondLst>
                                  <p:childTnLst>
                                    <p:animEffect transition="out" filter="fade">
                                      <p:cBhvr>
                                        <p:cTn id="13" dur="500" tmFilter="0, 0; .2, .5; .8, .5; 1, 0"/>
                                        <p:tgtEl>
                                          <p:spTgt spid="36"/>
                                        </p:tgtEl>
                                      </p:cBhvr>
                                    </p:animEffect>
                                    <p:animScale>
                                      <p:cBhvr>
                                        <p:cTn id="14" dur="250" autoRev="1" fill="hold"/>
                                        <p:tgtEl>
                                          <p:spTgt spid="3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5" grpId="1" animBg="1"/>
      <p:bldP spid="36" grpId="0" animBg="1"/>
      <p:bldP spid="36"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Rectangle 175">
            <a:extLst>
              <a:ext uri="{FF2B5EF4-FFF2-40B4-BE49-F238E27FC236}">
                <a16:creationId xmlns:a16="http://schemas.microsoft.com/office/drawing/2014/main" id="{D29B8452-B5F4-466A-9589-8350E628CDA0}"/>
              </a:ext>
            </a:extLst>
          </p:cNvPr>
          <p:cNvSpPr/>
          <p:nvPr/>
        </p:nvSpPr>
        <p:spPr>
          <a:xfrm>
            <a:off x="440381" y="-60207"/>
            <a:ext cx="9080181" cy="1446550"/>
          </a:xfrm>
          <a:prstGeom prst="rect">
            <a:avLst/>
          </a:prstGeom>
        </p:spPr>
        <p:txBody>
          <a:bodyPr wrap="square">
            <a:spAutoFit/>
          </a:bodyPr>
          <a:lstStyle/>
          <a:p>
            <a:pPr algn="ctr">
              <a:spcAft>
                <a:spcPts val="600"/>
              </a:spcAft>
            </a:pPr>
            <a:r>
              <a:rPr lang="en-US" sz="4400" b="1" dirty="0">
                <a:latin typeface="Calibri" panose="020F0502020204030204" pitchFamily="34" charset="0"/>
                <a:cs typeface="Calibri" panose="020F0502020204030204" pitchFamily="34" charset="0"/>
              </a:rPr>
              <a:t>State of art in a short-pulse                                    LWIR laser technology</a:t>
            </a:r>
          </a:p>
        </p:txBody>
      </p:sp>
      <p:sp>
        <p:nvSpPr>
          <p:cNvPr id="224" name="TextBox 223">
            <a:extLst>
              <a:ext uri="{FF2B5EF4-FFF2-40B4-BE49-F238E27FC236}">
                <a16:creationId xmlns:a16="http://schemas.microsoft.com/office/drawing/2014/main" id="{23863721-AB6E-42C4-87EA-EF095BADE1C7}"/>
              </a:ext>
            </a:extLst>
          </p:cNvPr>
          <p:cNvSpPr txBox="1"/>
          <p:nvPr/>
        </p:nvSpPr>
        <p:spPr>
          <a:xfrm>
            <a:off x="664029" y="4340519"/>
            <a:ext cx="10603879" cy="2477601"/>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rgbClr val="C00000"/>
                </a:solidFill>
                <a:latin typeface="Calibri" panose="020F0502020204030204" pitchFamily="34" charset="0"/>
                <a:cs typeface="Calibri" panose="020F0502020204030204" pitchFamily="34" charset="0"/>
              </a:rPr>
              <a:t>Solid-state OPA front end followed by two CO</a:t>
            </a:r>
            <a:r>
              <a:rPr lang="en-US" sz="2400" baseline="-25000" dirty="0">
                <a:solidFill>
                  <a:srgbClr val="C00000"/>
                </a:solidFill>
                <a:latin typeface="Calibri" panose="020F0502020204030204" pitchFamily="34" charset="0"/>
                <a:cs typeface="Calibri" panose="020F0502020204030204" pitchFamily="34" charset="0"/>
              </a:rPr>
              <a:t>2</a:t>
            </a:r>
            <a:r>
              <a:rPr lang="en-US" sz="2400" dirty="0">
                <a:solidFill>
                  <a:srgbClr val="C00000"/>
                </a:solidFill>
                <a:latin typeface="Calibri" panose="020F0502020204030204" pitchFamily="34" charset="0"/>
                <a:cs typeface="Calibri" panose="020F0502020204030204" pitchFamily="34" charset="0"/>
              </a:rPr>
              <a:t> electric discharge amplifiers.</a:t>
            </a:r>
          </a:p>
          <a:p>
            <a:pPr marL="285750" indent="-285750">
              <a:spcBef>
                <a:spcPts val="600"/>
              </a:spcBef>
              <a:buFont typeface="Arial" panose="020B0604020202020204" pitchFamily="34" charset="0"/>
              <a:buChar char="•"/>
            </a:pPr>
            <a:r>
              <a:rPr lang="en-US" sz="2400" dirty="0">
                <a:solidFill>
                  <a:srgbClr val="C00000"/>
                </a:solidFill>
                <a:latin typeface="Calibri" panose="020F0502020204030204" pitchFamily="34" charset="0"/>
                <a:cs typeface="Calibri" panose="020F0502020204030204" pitchFamily="34" charset="0"/>
              </a:rPr>
              <a:t>Recently demonstrated upgrade -   </a:t>
            </a:r>
            <a:r>
              <a:rPr lang="en-US" sz="2400" b="1" dirty="0">
                <a:solidFill>
                  <a:srgbClr val="C00000"/>
                </a:solidFill>
                <a:latin typeface="Calibri" panose="020F0502020204030204" pitchFamily="34" charset="0"/>
                <a:cs typeface="Calibri" panose="020F0502020204030204" pitchFamily="34" charset="0"/>
              </a:rPr>
              <a:t>first CPA</a:t>
            </a:r>
            <a:r>
              <a:rPr lang="en-US" sz="2400" dirty="0">
                <a:solidFill>
                  <a:srgbClr val="C00000"/>
                </a:solidFill>
                <a:latin typeface="Calibri" panose="020F0502020204030204" pitchFamily="34" charset="0"/>
                <a:cs typeface="Calibri" panose="020F0502020204030204" pitchFamily="34" charset="0"/>
              </a:rPr>
              <a:t> CO</a:t>
            </a:r>
            <a:r>
              <a:rPr lang="en-US" sz="2400" baseline="-25000" dirty="0">
                <a:solidFill>
                  <a:srgbClr val="C00000"/>
                </a:solidFill>
                <a:latin typeface="Calibri" panose="020F0502020204030204" pitchFamily="34" charset="0"/>
                <a:cs typeface="Calibri" panose="020F0502020204030204" pitchFamily="34" charset="0"/>
              </a:rPr>
              <a:t>2</a:t>
            </a:r>
            <a:r>
              <a:rPr lang="en-US" sz="2400" dirty="0">
                <a:solidFill>
                  <a:srgbClr val="C00000"/>
                </a:solidFill>
                <a:latin typeface="Calibri" panose="020F0502020204030204" pitchFamily="34" charset="0"/>
                <a:cs typeface="Calibri" panose="020F0502020204030204" pitchFamily="34" charset="0"/>
              </a:rPr>
              <a:t> laser.     CPA method allows to reach  5 TW in 2 </a:t>
            </a:r>
            <a:r>
              <a:rPr lang="en-US" sz="2400" dirty="0" err="1">
                <a:solidFill>
                  <a:srgbClr val="C00000"/>
                </a:solidFill>
                <a:latin typeface="Calibri" panose="020F0502020204030204" pitchFamily="34" charset="0"/>
                <a:cs typeface="Calibri" panose="020F0502020204030204" pitchFamily="34" charset="0"/>
              </a:rPr>
              <a:t>ps</a:t>
            </a:r>
            <a:r>
              <a:rPr lang="en-US" sz="2400" dirty="0">
                <a:solidFill>
                  <a:srgbClr val="C00000"/>
                </a:solidFill>
                <a:latin typeface="Calibri" panose="020F0502020204030204" pitchFamily="34" charset="0"/>
                <a:cs typeface="Calibri" panose="020F0502020204030204" pitchFamily="34" charset="0"/>
              </a:rPr>
              <a:t> by reducing    B-integral&lt;1  on the amplifier’s output window.</a:t>
            </a:r>
          </a:p>
          <a:p>
            <a:pPr marL="342900" indent="-342900">
              <a:spcBef>
                <a:spcPts val="600"/>
              </a:spcBef>
              <a:buFont typeface="Arial" panose="020B0604020202020204" pitchFamily="34" charset="0"/>
              <a:buChar char="•"/>
            </a:pPr>
            <a:r>
              <a:rPr lang="en-US" sz="2400" dirty="0">
                <a:solidFill>
                  <a:srgbClr val="C00000"/>
                </a:solidFill>
                <a:latin typeface="Calibri" panose="020F0502020204030204" pitchFamily="34" charset="0"/>
                <a:cs typeface="Calibri" panose="020F0502020204030204" pitchFamily="34" charset="0"/>
              </a:rPr>
              <a:t>Achieving &gt;10TW , &lt;0.5ps regime has been identified as the next major development thrust for ATF</a:t>
            </a:r>
          </a:p>
          <a:p>
            <a:pPr>
              <a:spcBef>
                <a:spcPts val="600"/>
              </a:spcBef>
            </a:pPr>
            <a:endParaRPr lang="en-US" sz="2000" dirty="0">
              <a:solidFill>
                <a:srgbClr val="C00000"/>
              </a:solidFill>
            </a:endParaRPr>
          </a:p>
        </p:txBody>
      </p:sp>
      <p:sp>
        <p:nvSpPr>
          <p:cNvPr id="52" name="Slide Number Placeholder 3">
            <a:extLst>
              <a:ext uri="{FF2B5EF4-FFF2-40B4-BE49-F238E27FC236}">
                <a16:creationId xmlns:a16="http://schemas.microsoft.com/office/drawing/2014/main" id="{FDE274D3-B482-46B9-8BED-8E120C21C374}"/>
              </a:ext>
            </a:extLst>
          </p:cNvPr>
          <p:cNvSpPr>
            <a:spLocks noGrp="1"/>
          </p:cNvSpPr>
          <p:nvPr>
            <p:ph type="sldNum" sz="quarter" idx="4"/>
          </p:nvPr>
        </p:nvSpPr>
        <p:spPr>
          <a:xfrm>
            <a:off x="11188014" y="6316595"/>
            <a:ext cx="432486" cy="365125"/>
          </a:xfrm>
        </p:spPr>
        <p:txBody>
          <a:bodyPr/>
          <a:lstStyle/>
          <a:p>
            <a:fld id="{933A556B-7C63-244D-9B7C-B0EA8042B330}" type="slidenum">
              <a:rPr lang="en-US" smtClean="0"/>
              <a:pPr/>
              <a:t>5</a:t>
            </a:fld>
            <a:endParaRPr lang="en-US" sz="1000" dirty="0"/>
          </a:p>
        </p:txBody>
      </p:sp>
      <p:grpSp>
        <p:nvGrpSpPr>
          <p:cNvPr id="2" name="Group 1">
            <a:extLst>
              <a:ext uri="{FF2B5EF4-FFF2-40B4-BE49-F238E27FC236}">
                <a16:creationId xmlns:a16="http://schemas.microsoft.com/office/drawing/2014/main" id="{7A8F11EF-D0E3-4458-9522-EC678549B76D}"/>
              </a:ext>
            </a:extLst>
          </p:cNvPr>
          <p:cNvGrpSpPr/>
          <p:nvPr/>
        </p:nvGrpSpPr>
        <p:grpSpPr>
          <a:xfrm>
            <a:off x="2164502" y="-74083"/>
            <a:ext cx="8549034" cy="5186687"/>
            <a:chOff x="4545653" y="1508814"/>
            <a:chExt cx="7035814" cy="4088369"/>
          </a:xfrm>
        </p:grpSpPr>
        <p:grpSp>
          <p:nvGrpSpPr>
            <p:cNvPr id="179" name="Group 178">
              <a:extLst>
                <a:ext uri="{FF2B5EF4-FFF2-40B4-BE49-F238E27FC236}">
                  <a16:creationId xmlns:a16="http://schemas.microsoft.com/office/drawing/2014/main" id="{8D15A890-4B76-483E-AB9A-CAC4B56BED7C}"/>
                </a:ext>
              </a:extLst>
            </p:cNvPr>
            <p:cNvGrpSpPr/>
            <p:nvPr/>
          </p:nvGrpSpPr>
          <p:grpSpPr>
            <a:xfrm>
              <a:off x="5135376" y="3820576"/>
              <a:ext cx="6385492" cy="593134"/>
              <a:chOff x="498768" y="1848538"/>
              <a:chExt cx="8567641" cy="810656"/>
            </a:xfrm>
          </p:grpSpPr>
          <p:cxnSp>
            <p:nvCxnSpPr>
              <p:cNvPr id="180" name="Straight Connector 179">
                <a:extLst>
                  <a:ext uri="{FF2B5EF4-FFF2-40B4-BE49-F238E27FC236}">
                    <a16:creationId xmlns:a16="http://schemas.microsoft.com/office/drawing/2014/main" id="{265738B6-352E-460C-8B9A-E215CF3264D8}"/>
                  </a:ext>
                </a:extLst>
              </p:cNvPr>
              <p:cNvCxnSpPr/>
              <p:nvPr/>
            </p:nvCxnSpPr>
            <p:spPr>
              <a:xfrm flipV="1">
                <a:off x="523003" y="2346774"/>
                <a:ext cx="8543406" cy="3887"/>
              </a:xfrm>
              <a:prstGeom prst="line">
                <a:avLst/>
              </a:prstGeom>
              <a:ln>
                <a:solidFill>
                  <a:srgbClr val="C00000"/>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181" name="Straight Connector 180">
                <a:extLst>
                  <a:ext uri="{FF2B5EF4-FFF2-40B4-BE49-F238E27FC236}">
                    <a16:creationId xmlns:a16="http://schemas.microsoft.com/office/drawing/2014/main" id="{FD454148-D81F-4EAD-A823-85B8384EFDC0}"/>
                  </a:ext>
                </a:extLst>
              </p:cNvPr>
              <p:cNvCxnSpPr/>
              <p:nvPr/>
            </p:nvCxnSpPr>
            <p:spPr>
              <a:xfrm>
                <a:off x="831142" y="1848538"/>
                <a:ext cx="0" cy="60960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182" name="Straight Connector 181">
                <a:extLst>
                  <a:ext uri="{FF2B5EF4-FFF2-40B4-BE49-F238E27FC236}">
                    <a16:creationId xmlns:a16="http://schemas.microsoft.com/office/drawing/2014/main" id="{9981A9CA-D0C9-49B5-BFBB-F0F3E27B7492}"/>
                  </a:ext>
                </a:extLst>
              </p:cNvPr>
              <p:cNvCxnSpPr/>
              <p:nvPr/>
            </p:nvCxnSpPr>
            <p:spPr>
              <a:xfrm rot="18900000">
                <a:off x="831142" y="2049594"/>
                <a:ext cx="0" cy="60960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183" name="Straight Connector 182">
                <a:extLst>
                  <a:ext uri="{FF2B5EF4-FFF2-40B4-BE49-F238E27FC236}">
                    <a16:creationId xmlns:a16="http://schemas.microsoft.com/office/drawing/2014/main" id="{E6B994E4-DC62-4ADF-BA41-664C6AFEE24F}"/>
                  </a:ext>
                </a:extLst>
              </p:cNvPr>
              <p:cNvCxnSpPr/>
              <p:nvPr/>
            </p:nvCxnSpPr>
            <p:spPr>
              <a:xfrm rot="13500000">
                <a:off x="832182" y="2021627"/>
                <a:ext cx="0" cy="666827"/>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184" name="Straight Connector 183">
                <a:extLst>
                  <a:ext uri="{FF2B5EF4-FFF2-40B4-BE49-F238E27FC236}">
                    <a16:creationId xmlns:a16="http://schemas.microsoft.com/office/drawing/2014/main" id="{C02EACCB-D128-4C5A-8DAF-31F9A63B5457}"/>
                  </a:ext>
                </a:extLst>
              </p:cNvPr>
              <p:cNvCxnSpPr/>
              <p:nvPr/>
            </p:nvCxnSpPr>
            <p:spPr>
              <a:xfrm rot="1320000" flipV="1">
                <a:off x="600610" y="2354393"/>
                <a:ext cx="461061" cy="1"/>
              </a:xfrm>
              <a:prstGeom prst="line">
                <a:avLst/>
              </a:prstGeom>
              <a:ln>
                <a:solidFill>
                  <a:srgbClr val="C00000"/>
                </a:solidFill>
              </a:ln>
              <a:effectLst/>
            </p:spPr>
            <p:style>
              <a:lnRef idx="2">
                <a:schemeClr val="dk1"/>
              </a:lnRef>
              <a:fillRef idx="0">
                <a:schemeClr val="dk1"/>
              </a:fillRef>
              <a:effectRef idx="1">
                <a:schemeClr val="dk1"/>
              </a:effectRef>
              <a:fontRef idx="minor">
                <a:schemeClr val="tx1"/>
              </a:fontRef>
            </p:style>
          </p:cxnSp>
          <p:cxnSp>
            <p:nvCxnSpPr>
              <p:cNvPr id="185" name="Straight Connector 184">
                <a:extLst>
                  <a:ext uri="{FF2B5EF4-FFF2-40B4-BE49-F238E27FC236}">
                    <a16:creationId xmlns:a16="http://schemas.microsoft.com/office/drawing/2014/main" id="{683DF0E5-4FB4-4910-A1AC-C567865CF3A9}"/>
                  </a:ext>
                </a:extLst>
              </p:cNvPr>
              <p:cNvCxnSpPr/>
              <p:nvPr/>
            </p:nvCxnSpPr>
            <p:spPr>
              <a:xfrm rot="20220000" flipV="1">
                <a:off x="602151" y="2359068"/>
                <a:ext cx="461061" cy="1"/>
              </a:xfrm>
              <a:prstGeom prst="line">
                <a:avLst/>
              </a:prstGeom>
              <a:ln>
                <a:solidFill>
                  <a:srgbClr val="C00000"/>
                </a:solidFill>
              </a:ln>
              <a:effectLst/>
            </p:spPr>
            <p:style>
              <a:lnRef idx="2">
                <a:schemeClr val="dk1"/>
              </a:lnRef>
              <a:fillRef idx="0">
                <a:schemeClr val="dk1"/>
              </a:fillRef>
              <a:effectRef idx="1">
                <a:schemeClr val="dk1"/>
              </a:effectRef>
              <a:fontRef idx="minor">
                <a:schemeClr val="tx1"/>
              </a:fontRef>
            </p:style>
          </p:cxnSp>
          <p:cxnSp>
            <p:nvCxnSpPr>
              <p:cNvPr id="186" name="Straight Connector 185">
                <a:extLst>
                  <a:ext uri="{FF2B5EF4-FFF2-40B4-BE49-F238E27FC236}">
                    <a16:creationId xmlns:a16="http://schemas.microsoft.com/office/drawing/2014/main" id="{A2F0D10F-3BE4-4CDA-8573-A48E1F74BA30}"/>
                  </a:ext>
                </a:extLst>
              </p:cNvPr>
              <p:cNvCxnSpPr/>
              <p:nvPr/>
            </p:nvCxnSpPr>
            <p:spPr>
              <a:xfrm rot="17520000" flipV="1">
                <a:off x="621434" y="2354394"/>
                <a:ext cx="421493" cy="1"/>
              </a:xfrm>
              <a:prstGeom prst="line">
                <a:avLst/>
              </a:prstGeom>
              <a:ln>
                <a:solidFill>
                  <a:srgbClr val="C00000"/>
                </a:solidFill>
              </a:ln>
              <a:effectLst/>
            </p:spPr>
            <p:style>
              <a:lnRef idx="2">
                <a:schemeClr val="dk1"/>
              </a:lnRef>
              <a:fillRef idx="0">
                <a:schemeClr val="dk1"/>
              </a:fillRef>
              <a:effectRef idx="1">
                <a:schemeClr val="dk1"/>
              </a:effectRef>
              <a:fontRef idx="minor">
                <a:schemeClr val="tx1"/>
              </a:fontRef>
            </p:style>
          </p:cxnSp>
          <p:cxnSp>
            <p:nvCxnSpPr>
              <p:cNvPr id="187" name="Straight Connector 186">
                <a:extLst>
                  <a:ext uri="{FF2B5EF4-FFF2-40B4-BE49-F238E27FC236}">
                    <a16:creationId xmlns:a16="http://schemas.microsoft.com/office/drawing/2014/main" id="{E878CD15-DB4C-4E6A-82FE-AA90808E5513}"/>
                  </a:ext>
                </a:extLst>
              </p:cNvPr>
              <p:cNvCxnSpPr/>
              <p:nvPr/>
            </p:nvCxnSpPr>
            <p:spPr>
              <a:xfrm rot="14820000" flipV="1">
                <a:off x="621434" y="2355803"/>
                <a:ext cx="421493" cy="1"/>
              </a:xfrm>
              <a:prstGeom prst="line">
                <a:avLst/>
              </a:prstGeom>
              <a:ln>
                <a:solidFill>
                  <a:srgbClr val="C00000"/>
                </a:solidFill>
              </a:ln>
              <a:effectLst/>
            </p:spPr>
            <p:style>
              <a:lnRef idx="2">
                <a:schemeClr val="dk1"/>
              </a:lnRef>
              <a:fillRef idx="0">
                <a:schemeClr val="dk1"/>
              </a:fillRef>
              <a:effectRef idx="1">
                <a:schemeClr val="dk1"/>
              </a:effectRef>
              <a:fontRef idx="minor">
                <a:schemeClr val="tx1"/>
              </a:fontRef>
            </p:style>
          </p:cxnSp>
        </p:grpSp>
        <p:cxnSp>
          <p:nvCxnSpPr>
            <p:cNvPr id="188" name="Straight Connector 187">
              <a:extLst>
                <a:ext uri="{FF2B5EF4-FFF2-40B4-BE49-F238E27FC236}">
                  <a16:creationId xmlns:a16="http://schemas.microsoft.com/office/drawing/2014/main" id="{AE5B1EF0-FFC5-4757-9FC8-243AA9DE8E55}"/>
                </a:ext>
              </a:extLst>
            </p:cNvPr>
            <p:cNvCxnSpPr/>
            <p:nvPr/>
          </p:nvCxnSpPr>
          <p:spPr>
            <a:xfrm>
              <a:off x="5852500" y="4185043"/>
              <a:ext cx="57936" cy="1"/>
            </a:xfrm>
            <a:prstGeom prst="line">
              <a:avLst/>
            </a:prstGeom>
            <a:ln>
              <a:solidFill>
                <a:srgbClr val="C00000"/>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189" name="Straight Connector 188">
              <a:extLst>
                <a:ext uri="{FF2B5EF4-FFF2-40B4-BE49-F238E27FC236}">
                  <a16:creationId xmlns:a16="http://schemas.microsoft.com/office/drawing/2014/main" id="{D9E1D212-38AB-40E6-9CF6-BB001086FDD8}"/>
                </a:ext>
              </a:extLst>
            </p:cNvPr>
            <p:cNvCxnSpPr/>
            <p:nvPr/>
          </p:nvCxnSpPr>
          <p:spPr>
            <a:xfrm>
              <a:off x="9259852" y="4187965"/>
              <a:ext cx="2321615" cy="3485"/>
            </a:xfrm>
            <a:prstGeom prst="line">
              <a:avLst/>
            </a:prstGeom>
            <a:ln w="101600">
              <a:solidFill>
                <a:srgbClr val="C00000"/>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190" name="Straight Connector 189">
              <a:extLst>
                <a:ext uri="{FF2B5EF4-FFF2-40B4-BE49-F238E27FC236}">
                  <a16:creationId xmlns:a16="http://schemas.microsoft.com/office/drawing/2014/main" id="{AFACCB55-9391-4EBE-8C1D-8AB9A8A3C51E}"/>
                </a:ext>
              </a:extLst>
            </p:cNvPr>
            <p:cNvCxnSpPr/>
            <p:nvPr/>
          </p:nvCxnSpPr>
          <p:spPr>
            <a:xfrm flipV="1">
              <a:off x="7483702" y="4182728"/>
              <a:ext cx="1565533" cy="1"/>
            </a:xfrm>
            <a:prstGeom prst="line">
              <a:avLst/>
            </a:prstGeom>
            <a:ln w="50800">
              <a:solidFill>
                <a:srgbClr val="C00000"/>
              </a:solidFill>
              <a:tailEnd type="none" w="lg" len="lg"/>
            </a:ln>
          </p:spPr>
          <p:style>
            <a:lnRef idx="2">
              <a:schemeClr val="accent1"/>
            </a:lnRef>
            <a:fillRef idx="0">
              <a:schemeClr val="accent1"/>
            </a:fillRef>
            <a:effectRef idx="1">
              <a:schemeClr val="accent1"/>
            </a:effectRef>
            <a:fontRef idx="minor">
              <a:schemeClr val="tx1"/>
            </a:fontRef>
          </p:style>
        </p:cxnSp>
        <p:grpSp>
          <p:nvGrpSpPr>
            <p:cNvPr id="191" name="Group 190">
              <a:extLst>
                <a:ext uri="{FF2B5EF4-FFF2-40B4-BE49-F238E27FC236}">
                  <a16:creationId xmlns:a16="http://schemas.microsoft.com/office/drawing/2014/main" id="{D30F6C2C-C2D4-4123-929F-C2F1218A8CE2}"/>
                </a:ext>
              </a:extLst>
            </p:cNvPr>
            <p:cNvGrpSpPr/>
            <p:nvPr/>
          </p:nvGrpSpPr>
          <p:grpSpPr>
            <a:xfrm>
              <a:off x="8475307" y="3577061"/>
              <a:ext cx="1084067" cy="1234518"/>
              <a:chOff x="5994596" y="1587324"/>
              <a:chExt cx="1454531" cy="1687256"/>
            </a:xfrm>
          </p:grpSpPr>
          <p:sp>
            <p:nvSpPr>
              <p:cNvPr id="192" name="Isosceles Triangle 191">
                <a:extLst>
                  <a:ext uri="{FF2B5EF4-FFF2-40B4-BE49-F238E27FC236}">
                    <a16:creationId xmlns:a16="http://schemas.microsoft.com/office/drawing/2014/main" id="{9536CC6C-7F1A-4930-BC1D-002A1AEE992D}"/>
                  </a:ext>
                </a:extLst>
              </p:cNvPr>
              <p:cNvSpPr>
                <a:spLocks noChangeAspect="1"/>
              </p:cNvSpPr>
              <p:nvPr/>
            </p:nvSpPr>
            <p:spPr>
              <a:xfrm rot="5400000">
                <a:off x="5878234" y="1703686"/>
                <a:ext cx="1687256" cy="1454531"/>
              </a:xfrm>
              <a:prstGeom prst="triangle">
                <a:avLst/>
              </a:prstGeom>
              <a:solidFill>
                <a:schemeClr val="bg1"/>
              </a:solidFill>
              <a:ln w="28575">
                <a:solidFill>
                  <a:schemeClr val="tx1"/>
                </a:solidFill>
              </a:ln>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33"/>
              </a:p>
            </p:txBody>
          </p:sp>
          <p:sp>
            <p:nvSpPr>
              <p:cNvPr id="193" name="TextBox 192">
                <a:extLst>
                  <a:ext uri="{FF2B5EF4-FFF2-40B4-BE49-F238E27FC236}">
                    <a16:creationId xmlns:a16="http://schemas.microsoft.com/office/drawing/2014/main" id="{0F00C384-7DDA-4AD5-8386-6C0B91A9AD04}"/>
                  </a:ext>
                </a:extLst>
              </p:cNvPr>
              <p:cNvSpPr txBox="1"/>
              <p:nvPr/>
            </p:nvSpPr>
            <p:spPr>
              <a:xfrm>
                <a:off x="6047980" y="2061330"/>
                <a:ext cx="1019912" cy="630973"/>
              </a:xfrm>
              <a:prstGeom prst="rect">
                <a:avLst/>
              </a:prstGeom>
              <a:noFill/>
            </p:spPr>
            <p:txBody>
              <a:bodyPr wrap="none" rtlCol="0">
                <a:spAutoFit/>
              </a:bodyPr>
              <a:lstStyle/>
              <a:p>
                <a:r>
                  <a:rPr lang="en-US" sz="2400" b="1" i="1" dirty="0">
                    <a:effectLst>
                      <a:outerShdw blurRad="38100" dist="38100" dir="2700000" algn="tl">
                        <a:srgbClr val="000000">
                          <a:alpha val="43137"/>
                        </a:srgbClr>
                      </a:outerShdw>
                    </a:effectLst>
                  </a:rPr>
                  <a:t>CO</a:t>
                </a:r>
                <a:r>
                  <a:rPr lang="en-US" sz="2400" b="1" i="1" baseline="-25000" dirty="0">
                    <a:effectLst>
                      <a:outerShdw blurRad="38100" dist="38100" dir="2700000" algn="tl">
                        <a:srgbClr val="000000">
                          <a:alpha val="43137"/>
                        </a:srgbClr>
                      </a:outerShdw>
                    </a:effectLst>
                  </a:rPr>
                  <a:t>2</a:t>
                </a:r>
              </a:p>
            </p:txBody>
          </p:sp>
        </p:grpSp>
        <p:sp>
          <p:nvSpPr>
            <p:cNvPr id="195" name="Isosceles Triangle 194">
              <a:extLst>
                <a:ext uri="{FF2B5EF4-FFF2-40B4-BE49-F238E27FC236}">
                  <a16:creationId xmlns:a16="http://schemas.microsoft.com/office/drawing/2014/main" id="{2CAD24AA-3435-4729-ACD9-D81A6D80FD35}"/>
                </a:ext>
              </a:extLst>
            </p:cNvPr>
            <p:cNvSpPr>
              <a:spLocks noChangeAspect="1"/>
            </p:cNvSpPr>
            <p:nvPr/>
          </p:nvSpPr>
          <p:spPr>
            <a:xfrm rot="5400000">
              <a:off x="7316641" y="3815537"/>
              <a:ext cx="836302" cy="734383"/>
            </a:xfrm>
            <a:prstGeom prst="triangle">
              <a:avLst/>
            </a:prstGeom>
            <a:solidFill>
              <a:schemeClr val="bg1"/>
            </a:solidFill>
            <a:ln w="28575">
              <a:solidFill>
                <a:schemeClr val="tx1"/>
              </a:solidFill>
            </a:ln>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633" dirty="0"/>
            </a:p>
          </p:txBody>
        </p:sp>
        <p:sp>
          <p:nvSpPr>
            <p:cNvPr id="196" name="TextBox 195">
              <a:extLst>
                <a:ext uri="{FF2B5EF4-FFF2-40B4-BE49-F238E27FC236}">
                  <a16:creationId xmlns:a16="http://schemas.microsoft.com/office/drawing/2014/main" id="{05AEF67B-1F19-4EDF-B34C-ED5AA981FA24}"/>
                </a:ext>
              </a:extLst>
            </p:cNvPr>
            <p:cNvSpPr txBox="1"/>
            <p:nvPr/>
          </p:nvSpPr>
          <p:spPr>
            <a:xfrm>
              <a:off x="7301451" y="3942806"/>
              <a:ext cx="734382" cy="400110"/>
            </a:xfrm>
            <a:prstGeom prst="rect">
              <a:avLst/>
            </a:prstGeom>
            <a:noFill/>
          </p:spPr>
          <p:txBody>
            <a:bodyPr wrap="square" rtlCol="0">
              <a:spAutoFit/>
            </a:bodyPr>
            <a:lstStyle/>
            <a:p>
              <a:r>
                <a:rPr lang="en-US" sz="2000" b="1" i="1" dirty="0">
                  <a:effectLst>
                    <a:outerShdw blurRad="38100" dist="38100" dir="2700000" algn="tl">
                      <a:srgbClr val="000000">
                        <a:alpha val="43137"/>
                      </a:srgbClr>
                    </a:outerShdw>
                  </a:effectLst>
                </a:rPr>
                <a:t>CO</a:t>
              </a:r>
              <a:r>
                <a:rPr lang="en-US" sz="2000" b="1" i="1" baseline="-25000" dirty="0">
                  <a:effectLst>
                    <a:outerShdw blurRad="38100" dist="38100" dir="2700000" algn="tl">
                      <a:srgbClr val="000000">
                        <a:alpha val="43137"/>
                      </a:srgbClr>
                    </a:outerShdw>
                  </a:effectLst>
                </a:rPr>
                <a:t>2</a:t>
              </a:r>
            </a:p>
          </p:txBody>
        </p:sp>
        <p:sp>
          <p:nvSpPr>
            <p:cNvPr id="218" name="Rectangle 217">
              <a:extLst>
                <a:ext uri="{FF2B5EF4-FFF2-40B4-BE49-F238E27FC236}">
                  <a16:creationId xmlns:a16="http://schemas.microsoft.com/office/drawing/2014/main" id="{D901424C-F1D7-4E5C-85F7-D4CB42394762}"/>
                </a:ext>
              </a:extLst>
            </p:cNvPr>
            <p:cNvSpPr/>
            <p:nvPr/>
          </p:nvSpPr>
          <p:spPr>
            <a:xfrm>
              <a:off x="9657020" y="3941794"/>
              <a:ext cx="1254487" cy="50343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Compressor</a:t>
              </a:r>
            </a:p>
          </p:txBody>
        </p:sp>
        <p:sp>
          <p:nvSpPr>
            <p:cNvPr id="219" name="Rectangle 218">
              <a:extLst>
                <a:ext uri="{FF2B5EF4-FFF2-40B4-BE49-F238E27FC236}">
                  <a16:creationId xmlns:a16="http://schemas.microsoft.com/office/drawing/2014/main" id="{76F321C0-711F-48AF-8615-CE5B7FC180F0}"/>
                </a:ext>
              </a:extLst>
            </p:cNvPr>
            <p:cNvSpPr/>
            <p:nvPr/>
          </p:nvSpPr>
          <p:spPr>
            <a:xfrm>
              <a:off x="6060456" y="3942009"/>
              <a:ext cx="823887" cy="50343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Stretcher</a:t>
              </a:r>
            </a:p>
          </p:txBody>
        </p:sp>
        <p:sp>
          <p:nvSpPr>
            <p:cNvPr id="4" name="TextBox 3">
              <a:extLst>
                <a:ext uri="{FF2B5EF4-FFF2-40B4-BE49-F238E27FC236}">
                  <a16:creationId xmlns:a16="http://schemas.microsoft.com/office/drawing/2014/main" id="{484DF523-509A-4836-97A9-552799AF8A4E}"/>
                </a:ext>
              </a:extLst>
            </p:cNvPr>
            <p:cNvSpPr txBox="1"/>
            <p:nvPr/>
          </p:nvSpPr>
          <p:spPr>
            <a:xfrm>
              <a:off x="4545653" y="3920724"/>
              <a:ext cx="856193" cy="744775"/>
            </a:xfrm>
            <a:prstGeom prst="rect">
              <a:avLst/>
            </a:prstGeom>
            <a:noFill/>
          </p:spPr>
          <p:txBody>
            <a:bodyPr wrap="square" rtlCol="0">
              <a:spAutoFit/>
            </a:bodyPr>
            <a:lstStyle/>
            <a:p>
              <a:r>
                <a:rPr lang="en-US" sz="1200" dirty="0">
                  <a:solidFill>
                    <a:schemeClr val="tx1"/>
                  </a:solidFill>
                </a:rPr>
                <a:t>OPA seed pulse generator</a:t>
              </a:r>
            </a:p>
            <a:p>
              <a:endParaRPr lang="en-US" dirty="0"/>
            </a:p>
          </p:txBody>
        </p:sp>
        <p:sp>
          <p:nvSpPr>
            <p:cNvPr id="220" name="TextBox 219">
              <a:extLst>
                <a:ext uri="{FF2B5EF4-FFF2-40B4-BE49-F238E27FC236}">
                  <a16:creationId xmlns:a16="http://schemas.microsoft.com/office/drawing/2014/main" id="{47AC2ECE-022F-4F49-B0B7-C8857FD33678}"/>
                </a:ext>
              </a:extLst>
            </p:cNvPr>
            <p:cNvSpPr txBox="1"/>
            <p:nvPr/>
          </p:nvSpPr>
          <p:spPr>
            <a:xfrm>
              <a:off x="7257620" y="4673853"/>
              <a:ext cx="1620382" cy="923330"/>
            </a:xfrm>
            <a:prstGeom prst="rect">
              <a:avLst/>
            </a:prstGeom>
            <a:noFill/>
          </p:spPr>
          <p:txBody>
            <a:bodyPr wrap="square" rtlCol="0">
              <a:spAutoFit/>
            </a:bodyPr>
            <a:lstStyle/>
            <a:p>
              <a:r>
                <a:rPr lang="en-US" sz="1200" dirty="0">
                  <a:solidFill>
                    <a:schemeClr val="tx1"/>
                  </a:solidFill>
                </a:rPr>
                <a:t>High-pressure, isotopic</a:t>
              </a:r>
            </a:p>
            <a:p>
              <a:r>
                <a:rPr lang="en-US" sz="1200" dirty="0"/>
                <a:t>gas amplifiers</a:t>
              </a:r>
              <a:endParaRPr lang="en-US" sz="1200" dirty="0">
                <a:solidFill>
                  <a:schemeClr val="tx1"/>
                </a:solidFill>
              </a:endParaRPr>
            </a:p>
            <a:p>
              <a:endParaRPr lang="en-US" dirty="0"/>
            </a:p>
          </p:txBody>
        </p:sp>
        <p:sp>
          <p:nvSpPr>
            <p:cNvPr id="221" name="TextBox 220">
              <a:extLst>
                <a:ext uri="{FF2B5EF4-FFF2-40B4-BE49-F238E27FC236}">
                  <a16:creationId xmlns:a16="http://schemas.microsoft.com/office/drawing/2014/main" id="{8D125BE1-37AF-4EBF-82B9-277BD452984E}"/>
                </a:ext>
              </a:extLst>
            </p:cNvPr>
            <p:cNvSpPr txBox="1"/>
            <p:nvPr/>
          </p:nvSpPr>
          <p:spPr>
            <a:xfrm>
              <a:off x="5740027" y="2798589"/>
              <a:ext cx="5224259" cy="461665"/>
            </a:xfrm>
            <a:prstGeom prst="rect">
              <a:avLst/>
            </a:prstGeom>
            <a:noFill/>
          </p:spPr>
          <p:txBody>
            <a:bodyPr wrap="square" rtlCol="0">
              <a:spAutoFit/>
            </a:bodyPr>
            <a:lstStyle/>
            <a:p>
              <a:r>
                <a:rPr lang="en-US" sz="2400" b="1" dirty="0">
                  <a:solidFill>
                    <a:srgbClr val="C00000"/>
                  </a:solidFill>
                </a:rPr>
                <a:t>ATF LWIR Laser System</a:t>
              </a:r>
            </a:p>
          </p:txBody>
        </p:sp>
        <p:sp>
          <p:nvSpPr>
            <p:cNvPr id="222" name="TextShape 113">
              <a:extLst>
                <a:ext uri="{FF2B5EF4-FFF2-40B4-BE49-F238E27FC236}">
                  <a16:creationId xmlns:a16="http://schemas.microsoft.com/office/drawing/2014/main" id="{E0C58E55-A8BF-44D6-92AC-3AFC737F8A59}"/>
                </a:ext>
              </a:extLst>
            </p:cNvPr>
            <p:cNvSpPr txBox="1">
              <a:spLocks noChangeArrowheads="1"/>
            </p:cNvSpPr>
            <p:nvPr/>
          </p:nvSpPr>
          <p:spPr bwMode="auto">
            <a:xfrm flipH="1">
              <a:off x="10887288" y="4501961"/>
              <a:ext cx="576314" cy="327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7500" tIns="33750" rIns="67500" bIns="33750"/>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600" b="1" dirty="0">
                  <a:solidFill>
                    <a:srgbClr val="C00000"/>
                  </a:solidFill>
                  <a:latin typeface="Arial" charset="0"/>
                </a:rPr>
                <a:t>5 TW  </a:t>
              </a:r>
            </a:p>
            <a:p>
              <a:r>
                <a:rPr lang="en-US" sz="1600" b="1" dirty="0">
                  <a:solidFill>
                    <a:srgbClr val="C00000"/>
                  </a:solidFill>
                  <a:latin typeface="Arial" charset="0"/>
                </a:rPr>
                <a:t>2 </a:t>
              </a:r>
              <a:r>
                <a:rPr lang="en-US" sz="1600" b="1" dirty="0" err="1">
                  <a:solidFill>
                    <a:srgbClr val="C00000"/>
                  </a:solidFill>
                  <a:latin typeface="Arial" charset="0"/>
                </a:rPr>
                <a:t>ps</a:t>
              </a:r>
              <a:endParaRPr lang="en-US" sz="1600" b="1" dirty="0">
                <a:solidFill>
                  <a:srgbClr val="C00000"/>
                </a:solidFill>
                <a:latin typeface="Arial" charset="0"/>
              </a:endParaRPr>
            </a:p>
          </p:txBody>
        </p:sp>
        <p:sp>
          <p:nvSpPr>
            <p:cNvPr id="53" name="Freeform 9">
              <a:extLst>
                <a:ext uri="{FF2B5EF4-FFF2-40B4-BE49-F238E27FC236}">
                  <a16:creationId xmlns:a16="http://schemas.microsoft.com/office/drawing/2014/main" id="{18EDFA8A-8BC2-4C13-985C-5BBCE34B5E58}"/>
                </a:ext>
              </a:extLst>
            </p:cNvPr>
            <p:cNvSpPr/>
            <p:nvPr/>
          </p:nvSpPr>
          <p:spPr>
            <a:xfrm>
              <a:off x="6246786" y="3343217"/>
              <a:ext cx="53400" cy="458994"/>
            </a:xfrm>
            <a:custGeom>
              <a:avLst/>
              <a:gdLst>
                <a:gd name="connsiteX0" fmla="*/ 0 w 930876"/>
                <a:gd name="connsiteY0" fmla="*/ 502522 h 584900"/>
                <a:gd name="connsiteX1" fmla="*/ 238897 w 930876"/>
                <a:gd name="connsiteY1" fmla="*/ 14 h 584900"/>
                <a:gd name="connsiteX2" fmla="*/ 502508 w 930876"/>
                <a:gd name="connsiteY2" fmla="*/ 486046 h 584900"/>
                <a:gd name="connsiteX3" fmla="*/ 930876 w 930876"/>
                <a:gd name="connsiteY3" fmla="*/ 584900 h 584900"/>
                <a:gd name="connsiteX0" fmla="*/ 0 w 930876"/>
                <a:gd name="connsiteY0" fmla="*/ 503682 h 586060"/>
                <a:gd name="connsiteX1" fmla="*/ 41189 w 930876"/>
                <a:gd name="connsiteY1" fmla="*/ 355401 h 586060"/>
                <a:gd name="connsiteX2" fmla="*/ 238897 w 930876"/>
                <a:gd name="connsiteY2" fmla="*/ 1174 h 586060"/>
                <a:gd name="connsiteX3" fmla="*/ 502508 w 930876"/>
                <a:gd name="connsiteY3" fmla="*/ 487206 h 586060"/>
                <a:gd name="connsiteX4" fmla="*/ 930876 w 930876"/>
                <a:gd name="connsiteY4" fmla="*/ 586060 h 586060"/>
                <a:gd name="connsiteX0" fmla="*/ 0 w 1260390"/>
                <a:gd name="connsiteY0" fmla="*/ 594299 h 594299"/>
                <a:gd name="connsiteX1" fmla="*/ 370703 w 1260390"/>
                <a:gd name="connsiteY1" fmla="*/ 355401 h 594299"/>
                <a:gd name="connsiteX2" fmla="*/ 568411 w 1260390"/>
                <a:gd name="connsiteY2" fmla="*/ 1174 h 594299"/>
                <a:gd name="connsiteX3" fmla="*/ 832022 w 1260390"/>
                <a:gd name="connsiteY3" fmla="*/ 487206 h 594299"/>
                <a:gd name="connsiteX4" fmla="*/ 1260390 w 1260390"/>
                <a:gd name="connsiteY4" fmla="*/ 586060 h 594299"/>
                <a:gd name="connsiteX0" fmla="*/ 0 w 1260390"/>
                <a:gd name="connsiteY0" fmla="*/ 593140 h 593140"/>
                <a:gd name="connsiteX1" fmla="*/ 362465 w 1260390"/>
                <a:gd name="connsiteY1" fmla="*/ 469572 h 593140"/>
                <a:gd name="connsiteX2" fmla="*/ 568411 w 1260390"/>
                <a:gd name="connsiteY2" fmla="*/ 15 h 593140"/>
                <a:gd name="connsiteX3" fmla="*/ 832022 w 1260390"/>
                <a:gd name="connsiteY3" fmla="*/ 486047 h 593140"/>
                <a:gd name="connsiteX4" fmla="*/ 1260390 w 1260390"/>
                <a:gd name="connsiteY4" fmla="*/ 584901 h 593140"/>
                <a:gd name="connsiteX0" fmla="*/ 0 w 1260390"/>
                <a:gd name="connsiteY0" fmla="*/ 362501 h 362501"/>
                <a:gd name="connsiteX1" fmla="*/ 362465 w 1260390"/>
                <a:gd name="connsiteY1" fmla="*/ 238933 h 362501"/>
                <a:gd name="connsiteX2" fmla="*/ 601362 w 1260390"/>
                <a:gd name="connsiteY2" fmla="*/ 36 h 362501"/>
                <a:gd name="connsiteX3" fmla="*/ 832022 w 1260390"/>
                <a:gd name="connsiteY3" fmla="*/ 255408 h 362501"/>
                <a:gd name="connsiteX4" fmla="*/ 1260390 w 1260390"/>
                <a:gd name="connsiteY4" fmla="*/ 354262 h 362501"/>
                <a:gd name="connsiteX0" fmla="*/ 0 w 1260390"/>
                <a:gd name="connsiteY0" fmla="*/ 362527 h 362527"/>
                <a:gd name="connsiteX1" fmla="*/ 362465 w 1260390"/>
                <a:gd name="connsiteY1" fmla="*/ 280149 h 362527"/>
                <a:gd name="connsiteX2" fmla="*/ 601362 w 1260390"/>
                <a:gd name="connsiteY2" fmla="*/ 62 h 362527"/>
                <a:gd name="connsiteX3" fmla="*/ 832022 w 1260390"/>
                <a:gd name="connsiteY3" fmla="*/ 255434 h 362527"/>
                <a:gd name="connsiteX4" fmla="*/ 1260390 w 1260390"/>
                <a:gd name="connsiteY4" fmla="*/ 354288 h 362527"/>
                <a:gd name="connsiteX0" fmla="*/ 0 w 1260390"/>
                <a:gd name="connsiteY0" fmla="*/ 362527 h 362527"/>
                <a:gd name="connsiteX1" fmla="*/ 362465 w 1260390"/>
                <a:gd name="connsiteY1" fmla="*/ 280149 h 362527"/>
                <a:gd name="connsiteX2" fmla="*/ 601362 w 1260390"/>
                <a:gd name="connsiteY2" fmla="*/ 62 h 362527"/>
                <a:gd name="connsiteX3" fmla="*/ 832022 w 1260390"/>
                <a:gd name="connsiteY3" fmla="*/ 255434 h 362527"/>
                <a:gd name="connsiteX4" fmla="*/ 1260390 w 1260390"/>
                <a:gd name="connsiteY4" fmla="*/ 354288 h 362527"/>
                <a:gd name="connsiteX0" fmla="*/ 0 w 1260390"/>
                <a:gd name="connsiteY0" fmla="*/ 362579 h 362579"/>
                <a:gd name="connsiteX1" fmla="*/ 362465 w 1260390"/>
                <a:gd name="connsiteY1" fmla="*/ 280201 h 362579"/>
                <a:gd name="connsiteX2" fmla="*/ 601362 w 1260390"/>
                <a:gd name="connsiteY2" fmla="*/ 114 h 362579"/>
                <a:gd name="connsiteX3" fmla="*/ 906162 w 1260390"/>
                <a:gd name="connsiteY3" fmla="*/ 247248 h 362579"/>
                <a:gd name="connsiteX4" fmla="*/ 1260390 w 1260390"/>
                <a:gd name="connsiteY4" fmla="*/ 354340 h 362579"/>
                <a:gd name="connsiteX0" fmla="*/ 0 w 1260390"/>
                <a:gd name="connsiteY0" fmla="*/ 362716 h 362716"/>
                <a:gd name="connsiteX1" fmla="*/ 337752 w 1260390"/>
                <a:gd name="connsiteY1" fmla="*/ 296814 h 362716"/>
                <a:gd name="connsiteX2" fmla="*/ 601362 w 1260390"/>
                <a:gd name="connsiteY2" fmla="*/ 251 h 362716"/>
                <a:gd name="connsiteX3" fmla="*/ 906162 w 1260390"/>
                <a:gd name="connsiteY3" fmla="*/ 247385 h 362716"/>
                <a:gd name="connsiteX4" fmla="*/ 1260390 w 1260390"/>
                <a:gd name="connsiteY4" fmla="*/ 354477 h 362716"/>
                <a:gd name="connsiteX0" fmla="*/ 0 w 1260390"/>
                <a:gd name="connsiteY0" fmla="*/ 362716 h 362716"/>
                <a:gd name="connsiteX1" fmla="*/ 337752 w 1260390"/>
                <a:gd name="connsiteY1" fmla="*/ 296814 h 362716"/>
                <a:gd name="connsiteX2" fmla="*/ 601362 w 1260390"/>
                <a:gd name="connsiteY2" fmla="*/ 251 h 362716"/>
                <a:gd name="connsiteX3" fmla="*/ 906162 w 1260390"/>
                <a:gd name="connsiteY3" fmla="*/ 247385 h 362716"/>
                <a:gd name="connsiteX4" fmla="*/ 1260390 w 1260390"/>
                <a:gd name="connsiteY4" fmla="*/ 354477 h 362716"/>
                <a:gd name="connsiteX0" fmla="*/ 0 w 1260390"/>
                <a:gd name="connsiteY0" fmla="*/ 362716 h 362716"/>
                <a:gd name="connsiteX1" fmla="*/ 337752 w 1260390"/>
                <a:gd name="connsiteY1" fmla="*/ 296814 h 362716"/>
                <a:gd name="connsiteX2" fmla="*/ 601362 w 1260390"/>
                <a:gd name="connsiteY2" fmla="*/ 251 h 362716"/>
                <a:gd name="connsiteX3" fmla="*/ 906162 w 1260390"/>
                <a:gd name="connsiteY3" fmla="*/ 247385 h 362716"/>
                <a:gd name="connsiteX4" fmla="*/ 1260390 w 1260390"/>
                <a:gd name="connsiteY4" fmla="*/ 354477 h 362716"/>
                <a:gd name="connsiteX0" fmla="*/ 0 w 1260390"/>
                <a:gd name="connsiteY0" fmla="*/ 346259 h 346259"/>
                <a:gd name="connsiteX1" fmla="*/ 337752 w 1260390"/>
                <a:gd name="connsiteY1" fmla="*/ 280357 h 346259"/>
                <a:gd name="connsiteX2" fmla="*/ 634314 w 1260390"/>
                <a:gd name="connsiteY2" fmla="*/ 270 h 346259"/>
                <a:gd name="connsiteX3" fmla="*/ 906162 w 1260390"/>
                <a:gd name="connsiteY3" fmla="*/ 230928 h 346259"/>
                <a:gd name="connsiteX4" fmla="*/ 1260390 w 1260390"/>
                <a:gd name="connsiteY4" fmla="*/ 338020 h 346259"/>
                <a:gd name="connsiteX0" fmla="*/ 0 w 1260390"/>
                <a:gd name="connsiteY0" fmla="*/ 346259 h 346259"/>
                <a:gd name="connsiteX1" fmla="*/ 337752 w 1260390"/>
                <a:gd name="connsiteY1" fmla="*/ 280357 h 346259"/>
                <a:gd name="connsiteX2" fmla="*/ 634314 w 1260390"/>
                <a:gd name="connsiteY2" fmla="*/ 270 h 346259"/>
                <a:gd name="connsiteX3" fmla="*/ 906162 w 1260390"/>
                <a:gd name="connsiteY3" fmla="*/ 230928 h 346259"/>
                <a:gd name="connsiteX4" fmla="*/ 1260390 w 1260390"/>
                <a:gd name="connsiteY4" fmla="*/ 338020 h 346259"/>
                <a:gd name="connsiteX0" fmla="*/ 0 w 1260390"/>
                <a:gd name="connsiteY0" fmla="*/ 346259 h 346259"/>
                <a:gd name="connsiteX1" fmla="*/ 490832 w 1260390"/>
                <a:gd name="connsiteY1" fmla="*/ 338654 h 346259"/>
                <a:gd name="connsiteX2" fmla="*/ 337752 w 1260390"/>
                <a:gd name="connsiteY2" fmla="*/ 280357 h 346259"/>
                <a:gd name="connsiteX3" fmla="*/ 634314 w 1260390"/>
                <a:gd name="connsiteY3" fmla="*/ 270 h 346259"/>
                <a:gd name="connsiteX4" fmla="*/ 906162 w 1260390"/>
                <a:gd name="connsiteY4" fmla="*/ 230928 h 346259"/>
                <a:gd name="connsiteX5" fmla="*/ 1260390 w 1260390"/>
                <a:gd name="connsiteY5" fmla="*/ 338020 h 346259"/>
                <a:gd name="connsiteX0" fmla="*/ 0 w 1260390"/>
                <a:gd name="connsiteY0" fmla="*/ 346259 h 346259"/>
                <a:gd name="connsiteX1" fmla="*/ 490832 w 1260390"/>
                <a:gd name="connsiteY1" fmla="*/ 338654 h 346259"/>
                <a:gd name="connsiteX2" fmla="*/ 512030 w 1260390"/>
                <a:gd name="connsiteY2" fmla="*/ 287343 h 346259"/>
                <a:gd name="connsiteX3" fmla="*/ 337752 w 1260390"/>
                <a:gd name="connsiteY3" fmla="*/ 280357 h 346259"/>
                <a:gd name="connsiteX4" fmla="*/ 634314 w 1260390"/>
                <a:gd name="connsiteY4" fmla="*/ 270 h 346259"/>
                <a:gd name="connsiteX5" fmla="*/ 906162 w 1260390"/>
                <a:gd name="connsiteY5" fmla="*/ 230928 h 346259"/>
                <a:gd name="connsiteX6" fmla="*/ 1260390 w 1260390"/>
                <a:gd name="connsiteY6" fmla="*/ 338020 h 346259"/>
                <a:gd name="connsiteX0" fmla="*/ 0 w 1260390"/>
                <a:gd name="connsiteY0" fmla="*/ 346259 h 346259"/>
                <a:gd name="connsiteX1" fmla="*/ 490832 w 1260390"/>
                <a:gd name="connsiteY1" fmla="*/ 338654 h 346259"/>
                <a:gd name="connsiteX2" fmla="*/ 512030 w 1260390"/>
                <a:gd name="connsiteY2" fmla="*/ 287343 h 346259"/>
                <a:gd name="connsiteX3" fmla="*/ 634314 w 1260390"/>
                <a:gd name="connsiteY3" fmla="*/ 270 h 346259"/>
                <a:gd name="connsiteX4" fmla="*/ 906162 w 1260390"/>
                <a:gd name="connsiteY4" fmla="*/ 230928 h 346259"/>
                <a:gd name="connsiteX5" fmla="*/ 1260390 w 1260390"/>
                <a:gd name="connsiteY5" fmla="*/ 338020 h 346259"/>
                <a:gd name="connsiteX0" fmla="*/ 0 w 1260390"/>
                <a:gd name="connsiteY0" fmla="*/ 274549 h 274549"/>
                <a:gd name="connsiteX1" fmla="*/ 490832 w 1260390"/>
                <a:gd name="connsiteY1" fmla="*/ 266944 h 274549"/>
                <a:gd name="connsiteX2" fmla="*/ 512030 w 1260390"/>
                <a:gd name="connsiteY2" fmla="*/ 215633 h 274549"/>
                <a:gd name="connsiteX3" fmla="*/ 620185 w 1260390"/>
                <a:gd name="connsiteY3" fmla="*/ 396 h 274549"/>
                <a:gd name="connsiteX4" fmla="*/ 906162 w 1260390"/>
                <a:gd name="connsiteY4" fmla="*/ 159218 h 274549"/>
                <a:gd name="connsiteX5" fmla="*/ 1260390 w 1260390"/>
                <a:gd name="connsiteY5" fmla="*/ 266310 h 274549"/>
                <a:gd name="connsiteX0" fmla="*/ 0 w 1260390"/>
                <a:gd name="connsiteY0" fmla="*/ 274549 h 274549"/>
                <a:gd name="connsiteX1" fmla="*/ 335389 w 1260390"/>
                <a:gd name="connsiteY1" fmla="*/ 263865 h 274549"/>
                <a:gd name="connsiteX2" fmla="*/ 512030 w 1260390"/>
                <a:gd name="connsiteY2" fmla="*/ 215633 h 274549"/>
                <a:gd name="connsiteX3" fmla="*/ 620185 w 1260390"/>
                <a:gd name="connsiteY3" fmla="*/ 396 h 274549"/>
                <a:gd name="connsiteX4" fmla="*/ 906162 w 1260390"/>
                <a:gd name="connsiteY4" fmla="*/ 159218 h 274549"/>
                <a:gd name="connsiteX5" fmla="*/ 1260390 w 1260390"/>
                <a:gd name="connsiteY5" fmla="*/ 266310 h 274549"/>
                <a:gd name="connsiteX0" fmla="*/ 0 w 1260390"/>
                <a:gd name="connsiteY0" fmla="*/ 274236 h 274236"/>
                <a:gd name="connsiteX1" fmla="*/ 335389 w 1260390"/>
                <a:gd name="connsiteY1" fmla="*/ 263552 h 274236"/>
                <a:gd name="connsiteX2" fmla="*/ 512030 w 1260390"/>
                <a:gd name="connsiteY2" fmla="*/ 215320 h 274236"/>
                <a:gd name="connsiteX3" fmla="*/ 620185 w 1260390"/>
                <a:gd name="connsiteY3" fmla="*/ 83 h 274236"/>
                <a:gd name="connsiteX4" fmla="*/ 990949 w 1260390"/>
                <a:gd name="connsiteY4" fmla="*/ 241003 h 274236"/>
                <a:gd name="connsiteX5" fmla="*/ 1260390 w 1260390"/>
                <a:gd name="connsiteY5" fmla="*/ 265997 h 274236"/>
                <a:gd name="connsiteX0" fmla="*/ 0 w 1260390"/>
                <a:gd name="connsiteY0" fmla="*/ 274236 h 274236"/>
                <a:gd name="connsiteX1" fmla="*/ 335389 w 1260390"/>
                <a:gd name="connsiteY1" fmla="*/ 263552 h 274236"/>
                <a:gd name="connsiteX2" fmla="*/ 512030 w 1260390"/>
                <a:gd name="connsiteY2" fmla="*/ 215320 h 274236"/>
                <a:gd name="connsiteX3" fmla="*/ 620185 w 1260390"/>
                <a:gd name="connsiteY3" fmla="*/ 83 h 274236"/>
                <a:gd name="connsiteX4" fmla="*/ 990949 w 1260390"/>
                <a:gd name="connsiteY4" fmla="*/ 241003 h 274236"/>
                <a:gd name="connsiteX5" fmla="*/ 1260390 w 1260390"/>
                <a:gd name="connsiteY5" fmla="*/ 265997 h 274236"/>
                <a:gd name="connsiteX0" fmla="*/ 0 w 1260390"/>
                <a:gd name="connsiteY0" fmla="*/ 274400 h 274400"/>
                <a:gd name="connsiteX1" fmla="*/ 335389 w 1260390"/>
                <a:gd name="connsiteY1" fmla="*/ 263716 h 274400"/>
                <a:gd name="connsiteX2" fmla="*/ 512030 w 1260390"/>
                <a:gd name="connsiteY2" fmla="*/ 215484 h 274400"/>
                <a:gd name="connsiteX3" fmla="*/ 620185 w 1260390"/>
                <a:gd name="connsiteY3" fmla="*/ 247 h 274400"/>
                <a:gd name="connsiteX4" fmla="*/ 927360 w 1260390"/>
                <a:gd name="connsiteY4" fmla="*/ 260665 h 274400"/>
                <a:gd name="connsiteX5" fmla="*/ 1260390 w 1260390"/>
                <a:gd name="connsiteY5" fmla="*/ 266161 h 274400"/>
                <a:gd name="connsiteX0" fmla="*/ 0 w 1260390"/>
                <a:gd name="connsiteY0" fmla="*/ 274400 h 274400"/>
                <a:gd name="connsiteX1" fmla="*/ 335389 w 1260390"/>
                <a:gd name="connsiteY1" fmla="*/ 263716 h 274400"/>
                <a:gd name="connsiteX2" fmla="*/ 512030 w 1260390"/>
                <a:gd name="connsiteY2" fmla="*/ 215484 h 274400"/>
                <a:gd name="connsiteX3" fmla="*/ 620185 w 1260390"/>
                <a:gd name="connsiteY3" fmla="*/ 247 h 274400"/>
                <a:gd name="connsiteX4" fmla="*/ 927360 w 1260390"/>
                <a:gd name="connsiteY4" fmla="*/ 260665 h 274400"/>
                <a:gd name="connsiteX5" fmla="*/ 1260390 w 1260390"/>
                <a:gd name="connsiteY5" fmla="*/ 266161 h 274400"/>
                <a:gd name="connsiteX0" fmla="*/ 0 w 1260390"/>
                <a:gd name="connsiteY0" fmla="*/ 274400 h 274400"/>
                <a:gd name="connsiteX1" fmla="*/ 335389 w 1260390"/>
                <a:gd name="connsiteY1" fmla="*/ 263716 h 274400"/>
                <a:gd name="connsiteX2" fmla="*/ 512030 w 1260390"/>
                <a:gd name="connsiteY2" fmla="*/ 215484 h 274400"/>
                <a:gd name="connsiteX3" fmla="*/ 620185 w 1260390"/>
                <a:gd name="connsiteY3" fmla="*/ 247 h 274400"/>
                <a:gd name="connsiteX4" fmla="*/ 927360 w 1260390"/>
                <a:gd name="connsiteY4" fmla="*/ 260665 h 274400"/>
                <a:gd name="connsiteX5" fmla="*/ 1260390 w 1260390"/>
                <a:gd name="connsiteY5" fmla="*/ 266161 h 274400"/>
                <a:gd name="connsiteX0" fmla="*/ 0 w 1260390"/>
                <a:gd name="connsiteY0" fmla="*/ 274400 h 274400"/>
                <a:gd name="connsiteX1" fmla="*/ 335389 w 1260390"/>
                <a:gd name="connsiteY1" fmla="*/ 263716 h 274400"/>
                <a:gd name="connsiteX2" fmla="*/ 512030 w 1260390"/>
                <a:gd name="connsiteY2" fmla="*/ 215484 h 274400"/>
                <a:gd name="connsiteX3" fmla="*/ 620185 w 1260390"/>
                <a:gd name="connsiteY3" fmla="*/ 247 h 274400"/>
                <a:gd name="connsiteX4" fmla="*/ 927360 w 1260390"/>
                <a:gd name="connsiteY4" fmla="*/ 260665 h 274400"/>
                <a:gd name="connsiteX5" fmla="*/ 1260390 w 1260390"/>
                <a:gd name="connsiteY5" fmla="*/ 266161 h 274400"/>
                <a:gd name="connsiteX0" fmla="*/ 0 w 1161474"/>
                <a:gd name="connsiteY0" fmla="*/ 274400 h 281680"/>
                <a:gd name="connsiteX1" fmla="*/ 335389 w 1161474"/>
                <a:gd name="connsiteY1" fmla="*/ 263716 h 281680"/>
                <a:gd name="connsiteX2" fmla="*/ 512030 w 1161474"/>
                <a:gd name="connsiteY2" fmla="*/ 215484 h 281680"/>
                <a:gd name="connsiteX3" fmla="*/ 620185 w 1161474"/>
                <a:gd name="connsiteY3" fmla="*/ 247 h 281680"/>
                <a:gd name="connsiteX4" fmla="*/ 927360 w 1161474"/>
                <a:gd name="connsiteY4" fmla="*/ 260665 h 281680"/>
                <a:gd name="connsiteX5" fmla="*/ 1161474 w 1161474"/>
                <a:gd name="connsiteY5" fmla="*/ 265134 h 281680"/>
                <a:gd name="connsiteX0" fmla="*/ 0 w 1161474"/>
                <a:gd name="connsiteY0" fmla="*/ 274400 h 274400"/>
                <a:gd name="connsiteX1" fmla="*/ 335389 w 1161474"/>
                <a:gd name="connsiteY1" fmla="*/ 263716 h 274400"/>
                <a:gd name="connsiteX2" fmla="*/ 512030 w 1161474"/>
                <a:gd name="connsiteY2" fmla="*/ 215484 h 274400"/>
                <a:gd name="connsiteX3" fmla="*/ 620185 w 1161474"/>
                <a:gd name="connsiteY3" fmla="*/ 247 h 274400"/>
                <a:gd name="connsiteX4" fmla="*/ 927360 w 1161474"/>
                <a:gd name="connsiteY4" fmla="*/ 260665 h 274400"/>
                <a:gd name="connsiteX5" fmla="*/ 1161474 w 1161474"/>
                <a:gd name="connsiteY5" fmla="*/ 265134 h 274400"/>
                <a:gd name="connsiteX0" fmla="*/ 0 w 1161474"/>
                <a:gd name="connsiteY0" fmla="*/ 291470 h 296880"/>
                <a:gd name="connsiteX1" fmla="*/ 335389 w 1161474"/>
                <a:gd name="connsiteY1" fmla="*/ 280786 h 296880"/>
                <a:gd name="connsiteX2" fmla="*/ 512030 w 1161474"/>
                <a:gd name="connsiteY2" fmla="*/ 232554 h 296880"/>
                <a:gd name="connsiteX3" fmla="*/ 620185 w 1161474"/>
                <a:gd name="connsiteY3" fmla="*/ 17317 h 296880"/>
                <a:gd name="connsiteX4" fmla="*/ 745191 w 1161474"/>
                <a:gd name="connsiteY4" fmla="*/ 42703 h 296880"/>
                <a:gd name="connsiteX5" fmla="*/ 927360 w 1161474"/>
                <a:gd name="connsiteY5" fmla="*/ 277735 h 296880"/>
                <a:gd name="connsiteX6" fmla="*/ 1161474 w 1161474"/>
                <a:gd name="connsiteY6" fmla="*/ 282204 h 296880"/>
                <a:gd name="connsiteX0" fmla="*/ 0 w 1161474"/>
                <a:gd name="connsiteY0" fmla="*/ 291696 h 297106"/>
                <a:gd name="connsiteX1" fmla="*/ 335389 w 1161474"/>
                <a:gd name="connsiteY1" fmla="*/ 281012 h 297106"/>
                <a:gd name="connsiteX2" fmla="*/ 632143 w 1161474"/>
                <a:gd name="connsiteY2" fmla="*/ 235859 h 297106"/>
                <a:gd name="connsiteX3" fmla="*/ 620185 w 1161474"/>
                <a:gd name="connsiteY3" fmla="*/ 17543 h 297106"/>
                <a:gd name="connsiteX4" fmla="*/ 745191 w 1161474"/>
                <a:gd name="connsiteY4" fmla="*/ 42929 h 297106"/>
                <a:gd name="connsiteX5" fmla="*/ 927360 w 1161474"/>
                <a:gd name="connsiteY5" fmla="*/ 277961 h 297106"/>
                <a:gd name="connsiteX6" fmla="*/ 1161474 w 1161474"/>
                <a:gd name="connsiteY6" fmla="*/ 282430 h 297106"/>
                <a:gd name="connsiteX0" fmla="*/ 0 w 1161474"/>
                <a:gd name="connsiteY0" fmla="*/ 285407 h 290817"/>
                <a:gd name="connsiteX1" fmla="*/ 335389 w 1161474"/>
                <a:gd name="connsiteY1" fmla="*/ 274723 h 290817"/>
                <a:gd name="connsiteX2" fmla="*/ 632143 w 1161474"/>
                <a:gd name="connsiteY2" fmla="*/ 229570 h 290817"/>
                <a:gd name="connsiteX3" fmla="*/ 620185 w 1161474"/>
                <a:gd name="connsiteY3" fmla="*/ 11254 h 290817"/>
                <a:gd name="connsiteX4" fmla="*/ 745191 w 1161474"/>
                <a:gd name="connsiteY4" fmla="*/ 36640 h 290817"/>
                <a:gd name="connsiteX5" fmla="*/ 927360 w 1161474"/>
                <a:gd name="connsiteY5" fmla="*/ 271672 h 290817"/>
                <a:gd name="connsiteX6" fmla="*/ 1161474 w 1161474"/>
                <a:gd name="connsiteY6" fmla="*/ 276141 h 290817"/>
                <a:gd name="connsiteX0" fmla="*/ 0 w 1161474"/>
                <a:gd name="connsiteY0" fmla="*/ 285407 h 290817"/>
                <a:gd name="connsiteX1" fmla="*/ 335389 w 1161474"/>
                <a:gd name="connsiteY1" fmla="*/ 274723 h 290817"/>
                <a:gd name="connsiteX2" fmla="*/ 632143 w 1161474"/>
                <a:gd name="connsiteY2" fmla="*/ 229570 h 290817"/>
                <a:gd name="connsiteX3" fmla="*/ 620185 w 1161474"/>
                <a:gd name="connsiteY3" fmla="*/ 11254 h 290817"/>
                <a:gd name="connsiteX4" fmla="*/ 745191 w 1161474"/>
                <a:gd name="connsiteY4" fmla="*/ 36640 h 290817"/>
                <a:gd name="connsiteX5" fmla="*/ 927360 w 1161474"/>
                <a:gd name="connsiteY5" fmla="*/ 271672 h 290817"/>
                <a:gd name="connsiteX6" fmla="*/ 1161474 w 1161474"/>
                <a:gd name="connsiteY6" fmla="*/ 276141 h 290817"/>
                <a:gd name="connsiteX0" fmla="*/ 0 w 1161474"/>
                <a:gd name="connsiteY0" fmla="*/ 284362 h 289772"/>
                <a:gd name="connsiteX1" fmla="*/ 335389 w 1161474"/>
                <a:gd name="connsiteY1" fmla="*/ 273678 h 289772"/>
                <a:gd name="connsiteX2" fmla="*/ 632143 w 1161474"/>
                <a:gd name="connsiteY2" fmla="*/ 228525 h 289772"/>
                <a:gd name="connsiteX3" fmla="*/ 620185 w 1161474"/>
                <a:gd name="connsiteY3" fmla="*/ 10209 h 289772"/>
                <a:gd name="connsiteX4" fmla="*/ 745191 w 1161474"/>
                <a:gd name="connsiteY4" fmla="*/ 35595 h 289772"/>
                <a:gd name="connsiteX5" fmla="*/ 927360 w 1161474"/>
                <a:gd name="connsiteY5" fmla="*/ 270627 h 289772"/>
                <a:gd name="connsiteX6" fmla="*/ 1161474 w 1161474"/>
                <a:gd name="connsiteY6" fmla="*/ 275096 h 289772"/>
                <a:gd name="connsiteX0" fmla="*/ 0 w 1161474"/>
                <a:gd name="connsiteY0" fmla="*/ 284362 h 289772"/>
                <a:gd name="connsiteX1" fmla="*/ 335389 w 1161474"/>
                <a:gd name="connsiteY1" fmla="*/ 273678 h 289772"/>
                <a:gd name="connsiteX2" fmla="*/ 632143 w 1161474"/>
                <a:gd name="connsiteY2" fmla="*/ 228525 h 289772"/>
                <a:gd name="connsiteX3" fmla="*/ 620185 w 1161474"/>
                <a:gd name="connsiteY3" fmla="*/ 10209 h 289772"/>
                <a:gd name="connsiteX4" fmla="*/ 745191 w 1161474"/>
                <a:gd name="connsiteY4" fmla="*/ 35595 h 289772"/>
                <a:gd name="connsiteX5" fmla="*/ 927360 w 1161474"/>
                <a:gd name="connsiteY5" fmla="*/ 270627 h 289772"/>
                <a:gd name="connsiteX6" fmla="*/ 1161474 w 1161474"/>
                <a:gd name="connsiteY6" fmla="*/ 275096 h 289772"/>
                <a:gd name="connsiteX0" fmla="*/ 0 w 1161474"/>
                <a:gd name="connsiteY0" fmla="*/ 284362 h 289772"/>
                <a:gd name="connsiteX1" fmla="*/ 335389 w 1161474"/>
                <a:gd name="connsiteY1" fmla="*/ 273678 h 289772"/>
                <a:gd name="connsiteX2" fmla="*/ 632143 w 1161474"/>
                <a:gd name="connsiteY2" fmla="*/ 228525 h 289772"/>
                <a:gd name="connsiteX3" fmla="*/ 620185 w 1161474"/>
                <a:gd name="connsiteY3" fmla="*/ 10209 h 289772"/>
                <a:gd name="connsiteX4" fmla="*/ 745191 w 1161474"/>
                <a:gd name="connsiteY4" fmla="*/ 35595 h 289772"/>
                <a:gd name="connsiteX5" fmla="*/ 927360 w 1161474"/>
                <a:gd name="connsiteY5" fmla="*/ 270627 h 289772"/>
                <a:gd name="connsiteX6" fmla="*/ 1161474 w 1161474"/>
                <a:gd name="connsiteY6" fmla="*/ 275096 h 289772"/>
                <a:gd name="connsiteX0" fmla="*/ 0 w 1161474"/>
                <a:gd name="connsiteY0" fmla="*/ 274153 h 279563"/>
                <a:gd name="connsiteX1" fmla="*/ 335389 w 1161474"/>
                <a:gd name="connsiteY1" fmla="*/ 263469 h 279563"/>
                <a:gd name="connsiteX2" fmla="*/ 632143 w 1161474"/>
                <a:gd name="connsiteY2" fmla="*/ 218316 h 279563"/>
                <a:gd name="connsiteX3" fmla="*/ 620185 w 1161474"/>
                <a:gd name="connsiteY3" fmla="*/ 0 h 279563"/>
                <a:gd name="connsiteX4" fmla="*/ 745191 w 1161474"/>
                <a:gd name="connsiteY4" fmla="*/ 25386 h 279563"/>
                <a:gd name="connsiteX5" fmla="*/ 927360 w 1161474"/>
                <a:gd name="connsiteY5" fmla="*/ 260418 h 279563"/>
                <a:gd name="connsiteX6" fmla="*/ 1161474 w 1161474"/>
                <a:gd name="connsiteY6" fmla="*/ 264887 h 279563"/>
                <a:gd name="connsiteX0" fmla="*/ 0 w 1161474"/>
                <a:gd name="connsiteY0" fmla="*/ 274153 h 274739"/>
                <a:gd name="connsiteX1" fmla="*/ 335389 w 1161474"/>
                <a:gd name="connsiteY1" fmla="*/ 263469 h 274739"/>
                <a:gd name="connsiteX2" fmla="*/ 632143 w 1161474"/>
                <a:gd name="connsiteY2" fmla="*/ 218316 h 274739"/>
                <a:gd name="connsiteX3" fmla="*/ 620185 w 1161474"/>
                <a:gd name="connsiteY3" fmla="*/ 0 h 274739"/>
                <a:gd name="connsiteX4" fmla="*/ 745191 w 1161474"/>
                <a:gd name="connsiteY4" fmla="*/ 25386 h 274739"/>
                <a:gd name="connsiteX5" fmla="*/ 801716 w 1161474"/>
                <a:gd name="connsiteY5" fmla="*/ 91063 h 274739"/>
                <a:gd name="connsiteX6" fmla="*/ 927360 w 1161474"/>
                <a:gd name="connsiteY6" fmla="*/ 260418 h 274739"/>
                <a:gd name="connsiteX7" fmla="*/ 1161474 w 1161474"/>
                <a:gd name="connsiteY7" fmla="*/ 264887 h 274739"/>
                <a:gd name="connsiteX0" fmla="*/ 0 w 1161474"/>
                <a:gd name="connsiteY0" fmla="*/ 278112 h 278698"/>
                <a:gd name="connsiteX1" fmla="*/ 335389 w 1161474"/>
                <a:gd name="connsiteY1" fmla="*/ 267428 h 278698"/>
                <a:gd name="connsiteX2" fmla="*/ 632143 w 1161474"/>
                <a:gd name="connsiteY2" fmla="*/ 222275 h 278698"/>
                <a:gd name="connsiteX3" fmla="*/ 620185 w 1161474"/>
                <a:gd name="connsiteY3" fmla="*/ 3959 h 278698"/>
                <a:gd name="connsiteX4" fmla="*/ 801716 w 1161474"/>
                <a:gd name="connsiteY4" fmla="*/ 95022 h 278698"/>
                <a:gd name="connsiteX5" fmla="*/ 927360 w 1161474"/>
                <a:gd name="connsiteY5" fmla="*/ 264377 h 278698"/>
                <a:gd name="connsiteX6" fmla="*/ 1161474 w 1161474"/>
                <a:gd name="connsiteY6" fmla="*/ 268846 h 278698"/>
                <a:gd name="connsiteX0" fmla="*/ 0 w 1161474"/>
                <a:gd name="connsiteY0" fmla="*/ 278112 h 278698"/>
                <a:gd name="connsiteX1" fmla="*/ 335389 w 1161474"/>
                <a:gd name="connsiteY1" fmla="*/ 267428 h 278698"/>
                <a:gd name="connsiteX2" fmla="*/ 632143 w 1161474"/>
                <a:gd name="connsiteY2" fmla="*/ 222275 h 278698"/>
                <a:gd name="connsiteX3" fmla="*/ 697907 w 1161474"/>
                <a:gd name="connsiteY3" fmla="*/ 3959 h 278698"/>
                <a:gd name="connsiteX4" fmla="*/ 801716 w 1161474"/>
                <a:gd name="connsiteY4" fmla="*/ 95022 h 278698"/>
                <a:gd name="connsiteX5" fmla="*/ 927360 w 1161474"/>
                <a:gd name="connsiteY5" fmla="*/ 264377 h 278698"/>
                <a:gd name="connsiteX6" fmla="*/ 1161474 w 1161474"/>
                <a:gd name="connsiteY6" fmla="*/ 268846 h 278698"/>
                <a:gd name="connsiteX0" fmla="*/ 0 w 1161474"/>
                <a:gd name="connsiteY0" fmla="*/ 278112 h 278698"/>
                <a:gd name="connsiteX1" fmla="*/ 335389 w 1161474"/>
                <a:gd name="connsiteY1" fmla="*/ 267428 h 278698"/>
                <a:gd name="connsiteX2" fmla="*/ 632143 w 1161474"/>
                <a:gd name="connsiteY2" fmla="*/ 222275 h 278698"/>
                <a:gd name="connsiteX3" fmla="*/ 697907 w 1161474"/>
                <a:gd name="connsiteY3" fmla="*/ 3959 h 278698"/>
                <a:gd name="connsiteX4" fmla="*/ 801716 w 1161474"/>
                <a:gd name="connsiteY4" fmla="*/ 95022 h 278698"/>
                <a:gd name="connsiteX5" fmla="*/ 927360 w 1161474"/>
                <a:gd name="connsiteY5" fmla="*/ 264377 h 278698"/>
                <a:gd name="connsiteX6" fmla="*/ 1161474 w 1161474"/>
                <a:gd name="connsiteY6" fmla="*/ 268846 h 278698"/>
                <a:gd name="connsiteX0" fmla="*/ 0 w 1161474"/>
                <a:gd name="connsiteY0" fmla="*/ 274153 h 274739"/>
                <a:gd name="connsiteX1" fmla="*/ 335389 w 1161474"/>
                <a:gd name="connsiteY1" fmla="*/ 263469 h 274739"/>
                <a:gd name="connsiteX2" fmla="*/ 632143 w 1161474"/>
                <a:gd name="connsiteY2" fmla="*/ 218316 h 274739"/>
                <a:gd name="connsiteX3" fmla="*/ 697907 w 1161474"/>
                <a:gd name="connsiteY3" fmla="*/ 0 h 274739"/>
                <a:gd name="connsiteX4" fmla="*/ 801716 w 1161474"/>
                <a:gd name="connsiteY4" fmla="*/ 91063 h 274739"/>
                <a:gd name="connsiteX5" fmla="*/ 927360 w 1161474"/>
                <a:gd name="connsiteY5" fmla="*/ 260418 h 274739"/>
                <a:gd name="connsiteX6" fmla="*/ 1161474 w 1161474"/>
                <a:gd name="connsiteY6" fmla="*/ 264887 h 274739"/>
                <a:gd name="connsiteX0" fmla="*/ 0 w 1161474"/>
                <a:gd name="connsiteY0" fmla="*/ 274153 h 274739"/>
                <a:gd name="connsiteX1" fmla="*/ 335389 w 1161474"/>
                <a:gd name="connsiteY1" fmla="*/ 263469 h 274739"/>
                <a:gd name="connsiteX2" fmla="*/ 632143 w 1161474"/>
                <a:gd name="connsiteY2" fmla="*/ 218316 h 274739"/>
                <a:gd name="connsiteX3" fmla="*/ 697907 w 1161474"/>
                <a:gd name="connsiteY3" fmla="*/ 0 h 274739"/>
                <a:gd name="connsiteX4" fmla="*/ 801716 w 1161474"/>
                <a:gd name="connsiteY4" fmla="*/ 91063 h 274739"/>
                <a:gd name="connsiteX5" fmla="*/ 927360 w 1161474"/>
                <a:gd name="connsiteY5" fmla="*/ 260418 h 274739"/>
                <a:gd name="connsiteX6" fmla="*/ 1161474 w 1161474"/>
                <a:gd name="connsiteY6" fmla="*/ 264887 h 274739"/>
                <a:gd name="connsiteX0" fmla="*/ 0 w 1161474"/>
                <a:gd name="connsiteY0" fmla="*/ 274153 h 274739"/>
                <a:gd name="connsiteX1" fmla="*/ 335389 w 1161474"/>
                <a:gd name="connsiteY1" fmla="*/ 263469 h 274739"/>
                <a:gd name="connsiteX2" fmla="*/ 632143 w 1161474"/>
                <a:gd name="connsiteY2" fmla="*/ 218316 h 274739"/>
                <a:gd name="connsiteX3" fmla="*/ 697907 w 1161474"/>
                <a:gd name="connsiteY3" fmla="*/ 0 h 274739"/>
                <a:gd name="connsiteX4" fmla="*/ 927360 w 1161474"/>
                <a:gd name="connsiteY4" fmla="*/ 260418 h 274739"/>
                <a:gd name="connsiteX5" fmla="*/ 1161474 w 1161474"/>
                <a:gd name="connsiteY5" fmla="*/ 264887 h 274739"/>
                <a:gd name="connsiteX0" fmla="*/ 0 w 1161474"/>
                <a:gd name="connsiteY0" fmla="*/ 274153 h 274153"/>
                <a:gd name="connsiteX1" fmla="*/ 335389 w 1161474"/>
                <a:gd name="connsiteY1" fmla="*/ 263469 h 274153"/>
                <a:gd name="connsiteX2" fmla="*/ 632143 w 1161474"/>
                <a:gd name="connsiteY2" fmla="*/ 218316 h 274153"/>
                <a:gd name="connsiteX3" fmla="*/ 697907 w 1161474"/>
                <a:gd name="connsiteY3" fmla="*/ 0 h 274153"/>
                <a:gd name="connsiteX4" fmla="*/ 927360 w 1161474"/>
                <a:gd name="connsiteY4" fmla="*/ 260418 h 274153"/>
                <a:gd name="connsiteX5" fmla="*/ 1161474 w 1161474"/>
                <a:gd name="connsiteY5" fmla="*/ 264887 h 274153"/>
                <a:gd name="connsiteX0" fmla="*/ 0 w 1161474"/>
                <a:gd name="connsiteY0" fmla="*/ 274153 h 274153"/>
                <a:gd name="connsiteX1" fmla="*/ 335389 w 1161474"/>
                <a:gd name="connsiteY1" fmla="*/ 263469 h 274153"/>
                <a:gd name="connsiteX2" fmla="*/ 632143 w 1161474"/>
                <a:gd name="connsiteY2" fmla="*/ 218316 h 274153"/>
                <a:gd name="connsiteX3" fmla="*/ 697907 w 1161474"/>
                <a:gd name="connsiteY3" fmla="*/ 0 h 274153"/>
                <a:gd name="connsiteX4" fmla="*/ 913227 w 1161474"/>
                <a:gd name="connsiteY4" fmla="*/ 240919 h 274153"/>
                <a:gd name="connsiteX5" fmla="*/ 1161474 w 1161474"/>
                <a:gd name="connsiteY5" fmla="*/ 264887 h 274153"/>
                <a:gd name="connsiteX0" fmla="*/ 0 w 1161474"/>
                <a:gd name="connsiteY0" fmla="*/ 274153 h 274153"/>
                <a:gd name="connsiteX1" fmla="*/ 335389 w 1161474"/>
                <a:gd name="connsiteY1" fmla="*/ 263469 h 274153"/>
                <a:gd name="connsiteX2" fmla="*/ 632143 w 1161474"/>
                <a:gd name="connsiteY2" fmla="*/ 218316 h 274153"/>
                <a:gd name="connsiteX3" fmla="*/ 697907 w 1161474"/>
                <a:gd name="connsiteY3" fmla="*/ 0 h 274153"/>
                <a:gd name="connsiteX4" fmla="*/ 821376 w 1161474"/>
                <a:gd name="connsiteY4" fmla="*/ 236814 h 274153"/>
                <a:gd name="connsiteX5" fmla="*/ 1161474 w 1161474"/>
                <a:gd name="connsiteY5" fmla="*/ 264887 h 274153"/>
                <a:gd name="connsiteX0" fmla="*/ 0 w 1161474"/>
                <a:gd name="connsiteY0" fmla="*/ 274153 h 274153"/>
                <a:gd name="connsiteX1" fmla="*/ 632143 w 1161474"/>
                <a:gd name="connsiteY1" fmla="*/ 218316 h 274153"/>
                <a:gd name="connsiteX2" fmla="*/ 697907 w 1161474"/>
                <a:gd name="connsiteY2" fmla="*/ 0 h 274153"/>
                <a:gd name="connsiteX3" fmla="*/ 821376 w 1161474"/>
                <a:gd name="connsiteY3" fmla="*/ 236814 h 274153"/>
                <a:gd name="connsiteX4" fmla="*/ 1161474 w 1161474"/>
                <a:gd name="connsiteY4" fmla="*/ 264887 h 274153"/>
                <a:gd name="connsiteX0" fmla="*/ 0 w 1161474"/>
                <a:gd name="connsiteY0" fmla="*/ 260812 h 264925"/>
                <a:gd name="connsiteX1" fmla="*/ 632143 w 1161474"/>
                <a:gd name="connsiteY1" fmla="*/ 218316 h 264925"/>
                <a:gd name="connsiteX2" fmla="*/ 697907 w 1161474"/>
                <a:gd name="connsiteY2" fmla="*/ 0 h 264925"/>
                <a:gd name="connsiteX3" fmla="*/ 821376 w 1161474"/>
                <a:gd name="connsiteY3" fmla="*/ 236814 h 264925"/>
                <a:gd name="connsiteX4" fmla="*/ 1161474 w 1161474"/>
                <a:gd name="connsiteY4" fmla="*/ 264887 h 264925"/>
                <a:gd name="connsiteX0" fmla="*/ 0 w 1161474"/>
                <a:gd name="connsiteY0" fmla="*/ 260812 h 264925"/>
                <a:gd name="connsiteX1" fmla="*/ 632143 w 1161474"/>
                <a:gd name="connsiteY1" fmla="*/ 218316 h 264925"/>
                <a:gd name="connsiteX2" fmla="*/ 697907 w 1161474"/>
                <a:gd name="connsiteY2" fmla="*/ 0 h 264925"/>
                <a:gd name="connsiteX3" fmla="*/ 821376 w 1161474"/>
                <a:gd name="connsiteY3" fmla="*/ 236814 h 264925"/>
                <a:gd name="connsiteX4" fmla="*/ 1161474 w 1161474"/>
                <a:gd name="connsiteY4" fmla="*/ 264887 h 264925"/>
                <a:gd name="connsiteX0" fmla="*/ 0 w 1161474"/>
                <a:gd name="connsiteY0" fmla="*/ 260812 h 264925"/>
                <a:gd name="connsiteX1" fmla="*/ 504965 w 1161474"/>
                <a:gd name="connsiteY1" fmla="*/ 225499 h 264925"/>
                <a:gd name="connsiteX2" fmla="*/ 697907 w 1161474"/>
                <a:gd name="connsiteY2" fmla="*/ 0 h 264925"/>
                <a:gd name="connsiteX3" fmla="*/ 821376 w 1161474"/>
                <a:gd name="connsiteY3" fmla="*/ 236814 h 264925"/>
                <a:gd name="connsiteX4" fmla="*/ 1161474 w 1161474"/>
                <a:gd name="connsiteY4" fmla="*/ 264887 h 264925"/>
                <a:gd name="connsiteX0" fmla="*/ 0 w 1161474"/>
                <a:gd name="connsiteY0" fmla="*/ 260812 h 264925"/>
                <a:gd name="connsiteX1" fmla="*/ 504965 w 1161474"/>
                <a:gd name="connsiteY1" fmla="*/ 225499 h 264925"/>
                <a:gd name="connsiteX2" fmla="*/ 697907 w 1161474"/>
                <a:gd name="connsiteY2" fmla="*/ 0 h 264925"/>
                <a:gd name="connsiteX3" fmla="*/ 821376 w 1161474"/>
                <a:gd name="connsiteY3" fmla="*/ 236814 h 264925"/>
                <a:gd name="connsiteX4" fmla="*/ 1161474 w 1161474"/>
                <a:gd name="connsiteY4" fmla="*/ 264887 h 264925"/>
                <a:gd name="connsiteX0" fmla="*/ 0 w 1161474"/>
                <a:gd name="connsiteY0" fmla="*/ 260812 h 268023"/>
                <a:gd name="connsiteX1" fmla="*/ 504965 w 1161474"/>
                <a:gd name="connsiteY1" fmla="*/ 225499 h 268023"/>
                <a:gd name="connsiteX2" fmla="*/ 733234 w 1161474"/>
                <a:gd name="connsiteY2" fmla="*/ 0 h 268023"/>
                <a:gd name="connsiteX3" fmla="*/ 821376 w 1161474"/>
                <a:gd name="connsiteY3" fmla="*/ 236814 h 268023"/>
                <a:gd name="connsiteX4" fmla="*/ 1161474 w 1161474"/>
                <a:gd name="connsiteY4" fmla="*/ 264887 h 268023"/>
                <a:gd name="connsiteX0" fmla="*/ 0 w 1161474"/>
                <a:gd name="connsiteY0" fmla="*/ 260812 h 268023"/>
                <a:gd name="connsiteX1" fmla="*/ 504965 w 1161474"/>
                <a:gd name="connsiteY1" fmla="*/ 225499 h 268023"/>
                <a:gd name="connsiteX2" fmla="*/ 733234 w 1161474"/>
                <a:gd name="connsiteY2" fmla="*/ 0 h 268023"/>
                <a:gd name="connsiteX3" fmla="*/ 821376 w 1161474"/>
                <a:gd name="connsiteY3" fmla="*/ 236814 h 268023"/>
                <a:gd name="connsiteX4" fmla="*/ 1161474 w 1161474"/>
                <a:gd name="connsiteY4" fmla="*/ 264887 h 268023"/>
                <a:gd name="connsiteX0" fmla="*/ 0 w 1161474"/>
                <a:gd name="connsiteY0" fmla="*/ 260812 h 264959"/>
                <a:gd name="connsiteX1" fmla="*/ 504965 w 1161474"/>
                <a:gd name="connsiteY1" fmla="*/ 225499 h 264959"/>
                <a:gd name="connsiteX2" fmla="*/ 733234 w 1161474"/>
                <a:gd name="connsiteY2" fmla="*/ 0 h 264959"/>
                <a:gd name="connsiteX3" fmla="*/ 807246 w 1161474"/>
                <a:gd name="connsiteY3" fmla="*/ 218342 h 264959"/>
                <a:gd name="connsiteX4" fmla="*/ 1161474 w 1161474"/>
                <a:gd name="connsiteY4" fmla="*/ 264887 h 264959"/>
                <a:gd name="connsiteX0" fmla="*/ 0 w 1161474"/>
                <a:gd name="connsiteY0" fmla="*/ 260812 h 264959"/>
                <a:gd name="connsiteX1" fmla="*/ 504965 w 1161474"/>
                <a:gd name="connsiteY1" fmla="*/ 225499 h 264959"/>
                <a:gd name="connsiteX2" fmla="*/ 733234 w 1161474"/>
                <a:gd name="connsiteY2" fmla="*/ 0 h 264959"/>
                <a:gd name="connsiteX3" fmla="*/ 807246 w 1161474"/>
                <a:gd name="connsiteY3" fmla="*/ 218342 h 264959"/>
                <a:gd name="connsiteX4" fmla="*/ 1161474 w 1161474"/>
                <a:gd name="connsiteY4" fmla="*/ 264887 h 264959"/>
                <a:gd name="connsiteX0" fmla="*/ 0 w 1161474"/>
                <a:gd name="connsiteY0" fmla="*/ 260812 h 264959"/>
                <a:gd name="connsiteX1" fmla="*/ 469638 w 1161474"/>
                <a:gd name="connsiteY1" fmla="*/ 225499 h 264959"/>
                <a:gd name="connsiteX2" fmla="*/ 733234 w 1161474"/>
                <a:gd name="connsiteY2" fmla="*/ 0 h 264959"/>
                <a:gd name="connsiteX3" fmla="*/ 807246 w 1161474"/>
                <a:gd name="connsiteY3" fmla="*/ 218342 h 264959"/>
                <a:gd name="connsiteX4" fmla="*/ 1161474 w 1161474"/>
                <a:gd name="connsiteY4" fmla="*/ 264887 h 264959"/>
                <a:gd name="connsiteX0" fmla="*/ 0 w 1161474"/>
                <a:gd name="connsiteY0" fmla="*/ 260812 h 264959"/>
                <a:gd name="connsiteX1" fmla="*/ 469638 w 1161474"/>
                <a:gd name="connsiteY1" fmla="*/ 225499 h 264959"/>
                <a:gd name="connsiteX2" fmla="*/ 733234 w 1161474"/>
                <a:gd name="connsiteY2" fmla="*/ 0 h 264959"/>
                <a:gd name="connsiteX3" fmla="*/ 807246 w 1161474"/>
                <a:gd name="connsiteY3" fmla="*/ 218342 h 264959"/>
                <a:gd name="connsiteX4" fmla="*/ 1161474 w 1161474"/>
                <a:gd name="connsiteY4" fmla="*/ 264887 h 264959"/>
                <a:gd name="connsiteX0" fmla="*/ 0 w 1161474"/>
                <a:gd name="connsiteY0" fmla="*/ 260812 h 264959"/>
                <a:gd name="connsiteX1" fmla="*/ 469638 w 1161474"/>
                <a:gd name="connsiteY1" fmla="*/ 225499 h 264959"/>
                <a:gd name="connsiteX2" fmla="*/ 733234 w 1161474"/>
                <a:gd name="connsiteY2" fmla="*/ 0 h 264959"/>
                <a:gd name="connsiteX3" fmla="*/ 807246 w 1161474"/>
                <a:gd name="connsiteY3" fmla="*/ 218342 h 264959"/>
                <a:gd name="connsiteX4" fmla="*/ 1161474 w 1161474"/>
                <a:gd name="connsiteY4" fmla="*/ 264887 h 264959"/>
                <a:gd name="connsiteX0" fmla="*/ 0 w 1161474"/>
                <a:gd name="connsiteY0" fmla="*/ 260812 h 264959"/>
                <a:gd name="connsiteX1" fmla="*/ 469638 w 1161474"/>
                <a:gd name="connsiteY1" fmla="*/ 225499 h 264959"/>
                <a:gd name="connsiteX2" fmla="*/ 733234 w 1161474"/>
                <a:gd name="connsiteY2" fmla="*/ 0 h 264959"/>
                <a:gd name="connsiteX3" fmla="*/ 771917 w 1161474"/>
                <a:gd name="connsiteY3" fmla="*/ 218342 h 264959"/>
                <a:gd name="connsiteX4" fmla="*/ 1161474 w 1161474"/>
                <a:gd name="connsiteY4" fmla="*/ 264887 h 264959"/>
                <a:gd name="connsiteX0" fmla="*/ 0 w 1161474"/>
                <a:gd name="connsiteY0" fmla="*/ 260812 h 264902"/>
                <a:gd name="connsiteX1" fmla="*/ 469638 w 1161474"/>
                <a:gd name="connsiteY1" fmla="*/ 225499 h 264902"/>
                <a:gd name="connsiteX2" fmla="*/ 733234 w 1161474"/>
                <a:gd name="connsiteY2" fmla="*/ 0 h 264902"/>
                <a:gd name="connsiteX3" fmla="*/ 771917 w 1161474"/>
                <a:gd name="connsiteY3" fmla="*/ 218342 h 264902"/>
                <a:gd name="connsiteX4" fmla="*/ 1161474 w 1161474"/>
                <a:gd name="connsiteY4" fmla="*/ 264887 h 264902"/>
                <a:gd name="connsiteX0" fmla="*/ 0 w 1161474"/>
                <a:gd name="connsiteY0" fmla="*/ 260812 h 264917"/>
                <a:gd name="connsiteX1" fmla="*/ 469638 w 1161474"/>
                <a:gd name="connsiteY1" fmla="*/ 225499 h 264917"/>
                <a:gd name="connsiteX2" fmla="*/ 733234 w 1161474"/>
                <a:gd name="connsiteY2" fmla="*/ 0 h 264917"/>
                <a:gd name="connsiteX3" fmla="*/ 764852 w 1161474"/>
                <a:gd name="connsiteY3" fmla="*/ 229630 h 264917"/>
                <a:gd name="connsiteX4" fmla="*/ 1161474 w 1161474"/>
                <a:gd name="connsiteY4" fmla="*/ 264887 h 264917"/>
                <a:gd name="connsiteX0" fmla="*/ 0 w 1154406"/>
                <a:gd name="connsiteY0" fmla="*/ 260812 h 261931"/>
                <a:gd name="connsiteX1" fmla="*/ 469638 w 1154406"/>
                <a:gd name="connsiteY1" fmla="*/ 225499 h 261931"/>
                <a:gd name="connsiteX2" fmla="*/ 733234 w 1154406"/>
                <a:gd name="connsiteY2" fmla="*/ 0 h 261931"/>
                <a:gd name="connsiteX3" fmla="*/ 764852 w 1154406"/>
                <a:gd name="connsiteY3" fmla="*/ 229630 h 261931"/>
                <a:gd name="connsiteX4" fmla="*/ 1154406 w 1154406"/>
                <a:gd name="connsiteY4" fmla="*/ 259756 h 261931"/>
                <a:gd name="connsiteX0" fmla="*/ 0 w 1154406"/>
                <a:gd name="connsiteY0" fmla="*/ 260812 h 260812"/>
                <a:gd name="connsiteX1" fmla="*/ 469638 w 1154406"/>
                <a:gd name="connsiteY1" fmla="*/ 225499 h 260812"/>
                <a:gd name="connsiteX2" fmla="*/ 733234 w 1154406"/>
                <a:gd name="connsiteY2" fmla="*/ 0 h 260812"/>
                <a:gd name="connsiteX3" fmla="*/ 750719 w 1154406"/>
                <a:gd name="connsiteY3" fmla="*/ 217315 h 260812"/>
                <a:gd name="connsiteX4" fmla="*/ 1154406 w 1154406"/>
                <a:gd name="connsiteY4" fmla="*/ 259756 h 260812"/>
                <a:gd name="connsiteX0" fmla="*/ 0 w 1154406"/>
                <a:gd name="connsiteY0" fmla="*/ 260812 h 260812"/>
                <a:gd name="connsiteX1" fmla="*/ 469638 w 1154406"/>
                <a:gd name="connsiteY1" fmla="*/ 225499 h 260812"/>
                <a:gd name="connsiteX2" fmla="*/ 733234 w 1154406"/>
                <a:gd name="connsiteY2" fmla="*/ 0 h 260812"/>
                <a:gd name="connsiteX3" fmla="*/ 778981 w 1154406"/>
                <a:gd name="connsiteY3" fmla="*/ 217315 h 260812"/>
                <a:gd name="connsiteX4" fmla="*/ 1154406 w 1154406"/>
                <a:gd name="connsiteY4" fmla="*/ 259756 h 260812"/>
                <a:gd name="connsiteX0" fmla="*/ 0 w 1154406"/>
                <a:gd name="connsiteY0" fmla="*/ 260812 h 260812"/>
                <a:gd name="connsiteX1" fmla="*/ 469638 w 1154406"/>
                <a:gd name="connsiteY1" fmla="*/ 225499 h 260812"/>
                <a:gd name="connsiteX2" fmla="*/ 733234 w 1154406"/>
                <a:gd name="connsiteY2" fmla="*/ 0 h 260812"/>
                <a:gd name="connsiteX3" fmla="*/ 778981 w 1154406"/>
                <a:gd name="connsiteY3" fmla="*/ 217315 h 260812"/>
                <a:gd name="connsiteX4" fmla="*/ 1154406 w 1154406"/>
                <a:gd name="connsiteY4" fmla="*/ 259756 h 260812"/>
                <a:gd name="connsiteX0" fmla="*/ 0 w 1154406"/>
                <a:gd name="connsiteY0" fmla="*/ 260812 h 260812"/>
                <a:gd name="connsiteX1" fmla="*/ 469638 w 1154406"/>
                <a:gd name="connsiteY1" fmla="*/ 225499 h 260812"/>
                <a:gd name="connsiteX2" fmla="*/ 733234 w 1154406"/>
                <a:gd name="connsiteY2" fmla="*/ 0 h 260812"/>
                <a:gd name="connsiteX3" fmla="*/ 778981 w 1154406"/>
                <a:gd name="connsiteY3" fmla="*/ 217315 h 260812"/>
                <a:gd name="connsiteX4" fmla="*/ 1154406 w 1154406"/>
                <a:gd name="connsiteY4" fmla="*/ 259756 h 260812"/>
                <a:gd name="connsiteX0" fmla="*/ 0 w 1154406"/>
                <a:gd name="connsiteY0" fmla="*/ 260812 h 263186"/>
                <a:gd name="connsiteX1" fmla="*/ 469638 w 1154406"/>
                <a:gd name="connsiteY1" fmla="*/ 225499 h 263186"/>
                <a:gd name="connsiteX2" fmla="*/ 733234 w 1154406"/>
                <a:gd name="connsiteY2" fmla="*/ 0 h 263186"/>
                <a:gd name="connsiteX3" fmla="*/ 793114 w 1154406"/>
                <a:gd name="connsiteY3" fmla="*/ 234761 h 263186"/>
                <a:gd name="connsiteX4" fmla="*/ 1154406 w 1154406"/>
                <a:gd name="connsiteY4" fmla="*/ 259756 h 263186"/>
                <a:gd name="connsiteX0" fmla="*/ 0 w 1154406"/>
                <a:gd name="connsiteY0" fmla="*/ 260812 h 260812"/>
                <a:gd name="connsiteX1" fmla="*/ 469638 w 1154406"/>
                <a:gd name="connsiteY1" fmla="*/ 225499 h 260812"/>
                <a:gd name="connsiteX2" fmla="*/ 733234 w 1154406"/>
                <a:gd name="connsiteY2" fmla="*/ 0 h 260812"/>
                <a:gd name="connsiteX3" fmla="*/ 793114 w 1154406"/>
                <a:gd name="connsiteY3" fmla="*/ 234761 h 260812"/>
                <a:gd name="connsiteX4" fmla="*/ 1154406 w 1154406"/>
                <a:gd name="connsiteY4" fmla="*/ 259756 h 260812"/>
                <a:gd name="connsiteX0" fmla="*/ 0 w 1154406"/>
                <a:gd name="connsiteY0" fmla="*/ 260812 h 260812"/>
                <a:gd name="connsiteX1" fmla="*/ 469638 w 1154406"/>
                <a:gd name="connsiteY1" fmla="*/ 225499 h 260812"/>
                <a:gd name="connsiteX2" fmla="*/ 733234 w 1154406"/>
                <a:gd name="connsiteY2" fmla="*/ 0 h 260812"/>
                <a:gd name="connsiteX3" fmla="*/ 793114 w 1154406"/>
                <a:gd name="connsiteY3" fmla="*/ 251180 h 260812"/>
                <a:gd name="connsiteX4" fmla="*/ 1154406 w 1154406"/>
                <a:gd name="connsiteY4" fmla="*/ 259756 h 260812"/>
                <a:gd name="connsiteX0" fmla="*/ 0 w 1154406"/>
                <a:gd name="connsiteY0" fmla="*/ 260812 h 260812"/>
                <a:gd name="connsiteX1" fmla="*/ 469638 w 1154406"/>
                <a:gd name="connsiteY1" fmla="*/ 225499 h 260812"/>
                <a:gd name="connsiteX2" fmla="*/ 733234 w 1154406"/>
                <a:gd name="connsiteY2" fmla="*/ 0 h 260812"/>
                <a:gd name="connsiteX3" fmla="*/ 793114 w 1154406"/>
                <a:gd name="connsiteY3" fmla="*/ 251180 h 260812"/>
                <a:gd name="connsiteX4" fmla="*/ 1154406 w 1154406"/>
                <a:gd name="connsiteY4" fmla="*/ 259756 h 260812"/>
                <a:gd name="connsiteX0" fmla="*/ 0 w 1154406"/>
                <a:gd name="connsiteY0" fmla="*/ 260812 h 260812"/>
                <a:gd name="connsiteX1" fmla="*/ 469638 w 1154406"/>
                <a:gd name="connsiteY1" fmla="*/ 225499 h 260812"/>
                <a:gd name="connsiteX2" fmla="*/ 733234 w 1154406"/>
                <a:gd name="connsiteY2" fmla="*/ 0 h 260812"/>
                <a:gd name="connsiteX3" fmla="*/ 863768 w 1154406"/>
                <a:gd name="connsiteY3" fmla="*/ 256311 h 260812"/>
                <a:gd name="connsiteX4" fmla="*/ 1154406 w 1154406"/>
                <a:gd name="connsiteY4" fmla="*/ 259756 h 260812"/>
                <a:gd name="connsiteX0" fmla="*/ 0 w 1048422"/>
                <a:gd name="connsiteY0" fmla="*/ 260812 h 260812"/>
                <a:gd name="connsiteX1" fmla="*/ 469638 w 1048422"/>
                <a:gd name="connsiteY1" fmla="*/ 225499 h 260812"/>
                <a:gd name="connsiteX2" fmla="*/ 733234 w 1048422"/>
                <a:gd name="connsiteY2" fmla="*/ 0 h 260812"/>
                <a:gd name="connsiteX3" fmla="*/ 863768 w 1048422"/>
                <a:gd name="connsiteY3" fmla="*/ 256311 h 260812"/>
                <a:gd name="connsiteX4" fmla="*/ 1048422 w 1048422"/>
                <a:gd name="connsiteY4" fmla="*/ 256678 h 260812"/>
                <a:gd name="connsiteX0" fmla="*/ 0 w 1203862"/>
                <a:gd name="connsiteY0" fmla="*/ 260812 h 260812"/>
                <a:gd name="connsiteX1" fmla="*/ 469638 w 1203862"/>
                <a:gd name="connsiteY1" fmla="*/ 225499 h 260812"/>
                <a:gd name="connsiteX2" fmla="*/ 733234 w 1203862"/>
                <a:gd name="connsiteY2" fmla="*/ 0 h 260812"/>
                <a:gd name="connsiteX3" fmla="*/ 863768 w 1203862"/>
                <a:gd name="connsiteY3" fmla="*/ 256311 h 260812"/>
                <a:gd name="connsiteX4" fmla="*/ 1203862 w 1203862"/>
                <a:gd name="connsiteY4" fmla="*/ 257704 h 260812"/>
                <a:gd name="connsiteX0" fmla="*/ 0 w 1203862"/>
                <a:gd name="connsiteY0" fmla="*/ 260812 h 260812"/>
                <a:gd name="connsiteX1" fmla="*/ 469638 w 1203862"/>
                <a:gd name="connsiteY1" fmla="*/ 225499 h 260812"/>
                <a:gd name="connsiteX2" fmla="*/ 733234 w 1203862"/>
                <a:gd name="connsiteY2" fmla="*/ 0 h 260812"/>
                <a:gd name="connsiteX3" fmla="*/ 863768 w 1203862"/>
                <a:gd name="connsiteY3" fmla="*/ 256311 h 260812"/>
                <a:gd name="connsiteX4" fmla="*/ 1203862 w 1203862"/>
                <a:gd name="connsiteY4" fmla="*/ 257704 h 260812"/>
                <a:gd name="connsiteX0" fmla="*/ 0 w 1203862"/>
                <a:gd name="connsiteY0" fmla="*/ 260812 h 260812"/>
                <a:gd name="connsiteX1" fmla="*/ 469638 w 1203862"/>
                <a:gd name="connsiteY1" fmla="*/ 225499 h 260812"/>
                <a:gd name="connsiteX2" fmla="*/ 733234 w 1203862"/>
                <a:gd name="connsiteY2" fmla="*/ 0 h 260812"/>
                <a:gd name="connsiteX3" fmla="*/ 863768 w 1203862"/>
                <a:gd name="connsiteY3" fmla="*/ 256311 h 260812"/>
                <a:gd name="connsiteX4" fmla="*/ 1203862 w 1203862"/>
                <a:gd name="connsiteY4" fmla="*/ 257704 h 260812"/>
                <a:gd name="connsiteX0" fmla="*/ 0 w 1203862"/>
                <a:gd name="connsiteY0" fmla="*/ 259786 h 259786"/>
                <a:gd name="connsiteX1" fmla="*/ 469638 w 1203862"/>
                <a:gd name="connsiteY1" fmla="*/ 224473 h 259786"/>
                <a:gd name="connsiteX2" fmla="*/ 789758 w 1203862"/>
                <a:gd name="connsiteY2" fmla="*/ 0 h 259786"/>
                <a:gd name="connsiteX3" fmla="*/ 863768 w 1203862"/>
                <a:gd name="connsiteY3" fmla="*/ 255285 h 259786"/>
                <a:gd name="connsiteX4" fmla="*/ 1203862 w 1203862"/>
                <a:gd name="connsiteY4" fmla="*/ 256678 h 259786"/>
                <a:gd name="connsiteX0" fmla="*/ 0 w 1203862"/>
                <a:gd name="connsiteY0" fmla="*/ 261839 h 261839"/>
                <a:gd name="connsiteX1" fmla="*/ 469638 w 1203862"/>
                <a:gd name="connsiteY1" fmla="*/ 226526 h 261839"/>
                <a:gd name="connsiteX2" fmla="*/ 832149 w 1203862"/>
                <a:gd name="connsiteY2" fmla="*/ 0 h 261839"/>
                <a:gd name="connsiteX3" fmla="*/ 863768 w 1203862"/>
                <a:gd name="connsiteY3" fmla="*/ 257338 h 261839"/>
                <a:gd name="connsiteX4" fmla="*/ 1203862 w 1203862"/>
                <a:gd name="connsiteY4" fmla="*/ 258731 h 261839"/>
                <a:gd name="connsiteX0" fmla="*/ 0 w 1203862"/>
                <a:gd name="connsiteY0" fmla="*/ 261839 h 261839"/>
                <a:gd name="connsiteX1" fmla="*/ 469638 w 1203862"/>
                <a:gd name="connsiteY1" fmla="*/ 226526 h 261839"/>
                <a:gd name="connsiteX2" fmla="*/ 832149 w 1203862"/>
                <a:gd name="connsiteY2" fmla="*/ 0 h 261839"/>
                <a:gd name="connsiteX3" fmla="*/ 863768 w 1203862"/>
                <a:gd name="connsiteY3" fmla="*/ 257338 h 261839"/>
                <a:gd name="connsiteX4" fmla="*/ 1203862 w 1203862"/>
                <a:gd name="connsiteY4" fmla="*/ 258731 h 261839"/>
                <a:gd name="connsiteX0" fmla="*/ 0 w 1203862"/>
                <a:gd name="connsiteY0" fmla="*/ 261839 h 261839"/>
                <a:gd name="connsiteX1" fmla="*/ 469638 w 1203862"/>
                <a:gd name="connsiteY1" fmla="*/ 226526 h 261839"/>
                <a:gd name="connsiteX2" fmla="*/ 832149 w 1203862"/>
                <a:gd name="connsiteY2" fmla="*/ 0 h 261839"/>
                <a:gd name="connsiteX3" fmla="*/ 863768 w 1203862"/>
                <a:gd name="connsiteY3" fmla="*/ 257338 h 261839"/>
                <a:gd name="connsiteX4" fmla="*/ 1203862 w 1203862"/>
                <a:gd name="connsiteY4" fmla="*/ 258731 h 261839"/>
                <a:gd name="connsiteX0" fmla="*/ 0 w 1203862"/>
                <a:gd name="connsiteY0" fmla="*/ 261839 h 261839"/>
                <a:gd name="connsiteX1" fmla="*/ 469638 w 1203862"/>
                <a:gd name="connsiteY1" fmla="*/ 226526 h 261839"/>
                <a:gd name="connsiteX2" fmla="*/ 832149 w 1203862"/>
                <a:gd name="connsiteY2" fmla="*/ 0 h 261839"/>
                <a:gd name="connsiteX3" fmla="*/ 863768 w 1203862"/>
                <a:gd name="connsiteY3" fmla="*/ 257338 h 261839"/>
                <a:gd name="connsiteX4" fmla="*/ 1203862 w 1203862"/>
                <a:gd name="connsiteY4" fmla="*/ 258731 h 261839"/>
                <a:gd name="connsiteX0" fmla="*/ 0 w 1203862"/>
                <a:gd name="connsiteY0" fmla="*/ 261839 h 261839"/>
                <a:gd name="connsiteX1" fmla="*/ 483770 w 1203862"/>
                <a:gd name="connsiteY1" fmla="*/ 204975 h 261839"/>
                <a:gd name="connsiteX2" fmla="*/ 832149 w 1203862"/>
                <a:gd name="connsiteY2" fmla="*/ 0 h 261839"/>
                <a:gd name="connsiteX3" fmla="*/ 863768 w 1203862"/>
                <a:gd name="connsiteY3" fmla="*/ 257338 h 261839"/>
                <a:gd name="connsiteX4" fmla="*/ 1203862 w 1203862"/>
                <a:gd name="connsiteY4" fmla="*/ 258731 h 261839"/>
                <a:gd name="connsiteX0" fmla="*/ 0 w 1203862"/>
                <a:gd name="connsiteY0" fmla="*/ 261839 h 261839"/>
                <a:gd name="connsiteX1" fmla="*/ 483770 w 1203862"/>
                <a:gd name="connsiteY1" fmla="*/ 204975 h 261839"/>
                <a:gd name="connsiteX2" fmla="*/ 832149 w 1203862"/>
                <a:gd name="connsiteY2" fmla="*/ 0 h 261839"/>
                <a:gd name="connsiteX3" fmla="*/ 863768 w 1203862"/>
                <a:gd name="connsiteY3" fmla="*/ 257338 h 261839"/>
                <a:gd name="connsiteX4" fmla="*/ 1203862 w 1203862"/>
                <a:gd name="connsiteY4" fmla="*/ 258731 h 261839"/>
                <a:gd name="connsiteX0" fmla="*/ 0 w 1203862"/>
                <a:gd name="connsiteY0" fmla="*/ 261839 h 261839"/>
                <a:gd name="connsiteX1" fmla="*/ 632148 w 1203862"/>
                <a:gd name="connsiteY1" fmla="*/ 206001 h 261839"/>
                <a:gd name="connsiteX2" fmla="*/ 832149 w 1203862"/>
                <a:gd name="connsiteY2" fmla="*/ 0 h 261839"/>
                <a:gd name="connsiteX3" fmla="*/ 863768 w 1203862"/>
                <a:gd name="connsiteY3" fmla="*/ 257338 h 261839"/>
                <a:gd name="connsiteX4" fmla="*/ 1203862 w 1203862"/>
                <a:gd name="connsiteY4" fmla="*/ 258731 h 261839"/>
                <a:gd name="connsiteX0" fmla="*/ 0 w 1203862"/>
                <a:gd name="connsiteY0" fmla="*/ 261839 h 261839"/>
                <a:gd name="connsiteX1" fmla="*/ 674540 w 1203862"/>
                <a:gd name="connsiteY1" fmla="*/ 206001 h 261839"/>
                <a:gd name="connsiteX2" fmla="*/ 832149 w 1203862"/>
                <a:gd name="connsiteY2" fmla="*/ 0 h 261839"/>
                <a:gd name="connsiteX3" fmla="*/ 863768 w 1203862"/>
                <a:gd name="connsiteY3" fmla="*/ 257338 h 261839"/>
                <a:gd name="connsiteX4" fmla="*/ 1203862 w 1203862"/>
                <a:gd name="connsiteY4" fmla="*/ 258731 h 261839"/>
                <a:gd name="connsiteX0" fmla="*/ 0 w 963636"/>
                <a:gd name="connsiteY0" fmla="*/ 260813 h 260813"/>
                <a:gd name="connsiteX1" fmla="*/ 434314 w 963636"/>
                <a:gd name="connsiteY1" fmla="*/ 206001 h 260813"/>
                <a:gd name="connsiteX2" fmla="*/ 591923 w 963636"/>
                <a:gd name="connsiteY2" fmla="*/ 0 h 260813"/>
                <a:gd name="connsiteX3" fmla="*/ 623542 w 963636"/>
                <a:gd name="connsiteY3" fmla="*/ 257338 h 260813"/>
                <a:gd name="connsiteX4" fmla="*/ 963636 w 963636"/>
                <a:gd name="connsiteY4" fmla="*/ 258731 h 260813"/>
                <a:gd name="connsiteX0" fmla="*/ 0 w 963636"/>
                <a:gd name="connsiteY0" fmla="*/ 260813 h 275048"/>
                <a:gd name="connsiteX1" fmla="*/ 504968 w 963636"/>
                <a:gd name="connsiteY1" fmla="*/ 255260 h 275048"/>
                <a:gd name="connsiteX2" fmla="*/ 591923 w 963636"/>
                <a:gd name="connsiteY2" fmla="*/ 0 h 275048"/>
                <a:gd name="connsiteX3" fmla="*/ 623542 w 963636"/>
                <a:gd name="connsiteY3" fmla="*/ 257338 h 275048"/>
                <a:gd name="connsiteX4" fmla="*/ 963636 w 963636"/>
                <a:gd name="connsiteY4" fmla="*/ 258731 h 275048"/>
                <a:gd name="connsiteX0" fmla="*/ 0 w 963636"/>
                <a:gd name="connsiteY0" fmla="*/ 260813 h 275048"/>
                <a:gd name="connsiteX1" fmla="*/ 504968 w 963636"/>
                <a:gd name="connsiteY1" fmla="*/ 255260 h 275048"/>
                <a:gd name="connsiteX2" fmla="*/ 591923 w 963636"/>
                <a:gd name="connsiteY2" fmla="*/ 0 h 275048"/>
                <a:gd name="connsiteX3" fmla="*/ 623542 w 963636"/>
                <a:gd name="connsiteY3" fmla="*/ 257338 h 275048"/>
                <a:gd name="connsiteX4" fmla="*/ 963636 w 963636"/>
                <a:gd name="connsiteY4" fmla="*/ 258731 h 275048"/>
                <a:gd name="connsiteX0" fmla="*/ 0 w 963636"/>
                <a:gd name="connsiteY0" fmla="*/ 260813 h 260813"/>
                <a:gd name="connsiteX1" fmla="*/ 504968 w 963636"/>
                <a:gd name="connsiteY1" fmla="*/ 255260 h 260813"/>
                <a:gd name="connsiteX2" fmla="*/ 591923 w 963636"/>
                <a:gd name="connsiteY2" fmla="*/ 0 h 260813"/>
                <a:gd name="connsiteX3" fmla="*/ 623542 w 963636"/>
                <a:gd name="connsiteY3" fmla="*/ 257338 h 260813"/>
                <a:gd name="connsiteX4" fmla="*/ 963636 w 963636"/>
                <a:gd name="connsiteY4" fmla="*/ 258731 h 260813"/>
                <a:gd name="connsiteX0" fmla="*/ 0 w 963636"/>
                <a:gd name="connsiteY0" fmla="*/ 260813 h 260813"/>
                <a:gd name="connsiteX1" fmla="*/ 519097 w 963636"/>
                <a:gd name="connsiteY1" fmla="*/ 259365 h 260813"/>
                <a:gd name="connsiteX2" fmla="*/ 591923 w 963636"/>
                <a:gd name="connsiteY2" fmla="*/ 0 h 260813"/>
                <a:gd name="connsiteX3" fmla="*/ 623542 w 963636"/>
                <a:gd name="connsiteY3" fmla="*/ 257338 h 260813"/>
                <a:gd name="connsiteX4" fmla="*/ 963636 w 963636"/>
                <a:gd name="connsiteY4" fmla="*/ 258731 h 260813"/>
                <a:gd name="connsiteX0" fmla="*/ 0 w 963636"/>
                <a:gd name="connsiteY0" fmla="*/ 260813 h 260813"/>
                <a:gd name="connsiteX1" fmla="*/ 519097 w 963636"/>
                <a:gd name="connsiteY1" fmla="*/ 259365 h 260813"/>
                <a:gd name="connsiteX2" fmla="*/ 591923 w 963636"/>
                <a:gd name="connsiteY2" fmla="*/ 0 h 260813"/>
                <a:gd name="connsiteX3" fmla="*/ 623542 w 963636"/>
                <a:gd name="connsiteY3" fmla="*/ 257338 h 260813"/>
                <a:gd name="connsiteX4" fmla="*/ 963636 w 963636"/>
                <a:gd name="connsiteY4" fmla="*/ 258731 h 260813"/>
                <a:gd name="connsiteX0" fmla="*/ 0 w 963636"/>
                <a:gd name="connsiteY0" fmla="*/ 260813 h 260813"/>
                <a:gd name="connsiteX1" fmla="*/ 519097 w 963636"/>
                <a:gd name="connsiteY1" fmla="*/ 259365 h 260813"/>
                <a:gd name="connsiteX2" fmla="*/ 591923 w 963636"/>
                <a:gd name="connsiteY2" fmla="*/ 0 h 260813"/>
                <a:gd name="connsiteX3" fmla="*/ 623542 w 963636"/>
                <a:gd name="connsiteY3" fmla="*/ 257338 h 260813"/>
                <a:gd name="connsiteX4" fmla="*/ 963636 w 963636"/>
                <a:gd name="connsiteY4" fmla="*/ 258731 h 260813"/>
                <a:gd name="connsiteX0" fmla="*/ 0 w 963636"/>
                <a:gd name="connsiteY0" fmla="*/ 260813 h 260813"/>
                <a:gd name="connsiteX1" fmla="*/ 519097 w 963636"/>
                <a:gd name="connsiteY1" fmla="*/ 259365 h 260813"/>
                <a:gd name="connsiteX2" fmla="*/ 591923 w 963636"/>
                <a:gd name="connsiteY2" fmla="*/ 0 h 260813"/>
                <a:gd name="connsiteX3" fmla="*/ 623542 w 963636"/>
                <a:gd name="connsiteY3" fmla="*/ 257338 h 260813"/>
                <a:gd name="connsiteX4" fmla="*/ 963636 w 963636"/>
                <a:gd name="connsiteY4" fmla="*/ 258731 h 260813"/>
                <a:gd name="connsiteX0" fmla="*/ 0 w 963636"/>
                <a:gd name="connsiteY0" fmla="*/ 260813 h 260813"/>
                <a:gd name="connsiteX1" fmla="*/ 519097 w 963636"/>
                <a:gd name="connsiteY1" fmla="*/ 259365 h 260813"/>
                <a:gd name="connsiteX2" fmla="*/ 591923 w 963636"/>
                <a:gd name="connsiteY2" fmla="*/ 0 h 260813"/>
                <a:gd name="connsiteX3" fmla="*/ 623542 w 963636"/>
                <a:gd name="connsiteY3" fmla="*/ 257338 h 260813"/>
                <a:gd name="connsiteX4" fmla="*/ 963636 w 963636"/>
                <a:gd name="connsiteY4" fmla="*/ 258731 h 260813"/>
                <a:gd name="connsiteX0" fmla="*/ 0 w 681015"/>
                <a:gd name="connsiteY0" fmla="*/ 261839 h 261839"/>
                <a:gd name="connsiteX1" fmla="*/ 236476 w 681015"/>
                <a:gd name="connsiteY1" fmla="*/ 259365 h 261839"/>
                <a:gd name="connsiteX2" fmla="*/ 309302 w 681015"/>
                <a:gd name="connsiteY2" fmla="*/ 0 h 261839"/>
                <a:gd name="connsiteX3" fmla="*/ 340921 w 681015"/>
                <a:gd name="connsiteY3" fmla="*/ 257338 h 261839"/>
                <a:gd name="connsiteX4" fmla="*/ 681015 w 681015"/>
                <a:gd name="connsiteY4" fmla="*/ 258731 h 261839"/>
                <a:gd name="connsiteX0" fmla="*/ 0 w 659818"/>
                <a:gd name="connsiteY0" fmla="*/ 257734 h 259365"/>
                <a:gd name="connsiteX1" fmla="*/ 215279 w 659818"/>
                <a:gd name="connsiteY1" fmla="*/ 259365 h 259365"/>
                <a:gd name="connsiteX2" fmla="*/ 288105 w 659818"/>
                <a:gd name="connsiteY2" fmla="*/ 0 h 259365"/>
                <a:gd name="connsiteX3" fmla="*/ 319724 w 659818"/>
                <a:gd name="connsiteY3" fmla="*/ 257338 h 259365"/>
                <a:gd name="connsiteX4" fmla="*/ 659818 w 659818"/>
                <a:gd name="connsiteY4" fmla="*/ 258731 h 259365"/>
                <a:gd name="connsiteX0" fmla="*/ 0 w 659818"/>
                <a:gd name="connsiteY0" fmla="*/ 257734 h 258731"/>
                <a:gd name="connsiteX1" fmla="*/ 208214 w 659818"/>
                <a:gd name="connsiteY1" fmla="*/ 258339 h 258731"/>
                <a:gd name="connsiteX2" fmla="*/ 288105 w 659818"/>
                <a:gd name="connsiteY2" fmla="*/ 0 h 258731"/>
                <a:gd name="connsiteX3" fmla="*/ 319724 w 659818"/>
                <a:gd name="connsiteY3" fmla="*/ 257338 h 258731"/>
                <a:gd name="connsiteX4" fmla="*/ 659818 w 659818"/>
                <a:gd name="connsiteY4" fmla="*/ 258731 h 258731"/>
                <a:gd name="connsiteX0" fmla="*/ 0 w 511442"/>
                <a:gd name="connsiteY0" fmla="*/ 257734 h 258339"/>
                <a:gd name="connsiteX1" fmla="*/ 208214 w 511442"/>
                <a:gd name="connsiteY1" fmla="*/ 258339 h 258339"/>
                <a:gd name="connsiteX2" fmla="*/ 288105 w 511442"/>
                <a:gd name="connsiteY2" fmla="*/ 0 h 258339"/>
                <a:gd name="connsiteX3" fmla="*/ 319724 w 511442"/>
                <a:gd name="connsiteY3" fmla="*/ 257338 h 258339"/>
                <a:gd name="connsiteX4" fmla="*/ 511442 w 511442"/>
                <a:gd name="connsiteY4" fmla="*/ 257704 h 258339"/>
                <a:gd name="connsiteX0" fmla="*/ 0 w 511442"/>
                <a:gd name="connsiteY0" fmla="*/ 257734 h 257734"/>
                <a:gd name="connsiteX1" fmla="*/ 208214 w 511442"/>
                <a:gd name="connsiteY1" fmla="*/ 256286 h 257734"/>
                <a:gd name="connsiteX2" fmla="*/ 288105 w 511442"/>
                <a:gd name="connsiteY2" fmla="*/ 0 h 257734"/>
                <a:gd name="connsiteX3" fmla="*/ 319724 w 511442"/>
                <a:gd name="connsiteY3" fmla="*/ 257338 h 257734"/>
                <a:gd name="connsiteX4" fmla="*/ 511442 w 511442"/>
                <a:gd name="connsiteY4" fmla="*/ 257704 h 257734"/>
                <a:gd name="connsiteX0" fmla="*/ 0 w 511442"/>
                <a:gd name="connsiteY0" fmla="*/ 257734 h 257734"/>
                <a:gd name="connsiteX1" fmla="*/ 23927 w 511442"/>
                <a:gd name="connsiteY1" fmla="*/ 255531 h 257734"/>
                <a:gd name="connsiteX2" fmla="*/ 208214 w 511442"/>
                <a:gd name="connsiteY2" fmla="*/ 256286 h 257734"/>
                <a:gd name="connsiteX3" fmla="*/ 288105 w 511442"/>
                <a:gd name="connsiteY3" fmla="*/ 0 h 257734"/>
                <a:gd name="connsiteX4" fmla="*/ 319724 w 511442"/>
                <a:gd name="connsiteY4" fmla="*/ 257338 h 257734"/>
                <a:gd name="connsiteX5" fmla="*/ 511442 w 511442"/>
                <a:gd name="connsiteY5" fmla="*/ 257704 h 257734"/>
                <a:gd name="connsiteX0" fmla="*/ 0 w 511442"/>
                <a:gd name="connsiteY0" fmla="*/ 257734 h 257734"/>
                <a:gd name="connsiteX1" fmla="*/ 23927 w 511442"/>
                <a:gd name="connsiteY1" fmla="*/ 257583 h 257734"/>
                <a:gd name="connsiteX2" fmla="*/ 208214 w 511442"/>
                <a:gd name="connsiteY2" fmla="*/ 256286 h 257734"/>
                <a:gd name="connsiteX3" fmla="*/ 288105 w 511442"/>
                <a:gd name="connsiteY3" fmla="*/ 0 h 257734"/>
                <a:gd name="connsiteX4" fmla="*/ 319724 w 511442"/>
                <a:gd name="connsiteY4" fmla="*/ 257338 h 257734"/>
                <a:gd name="connsiteX5" fmla="*/ 511442 w 511442"/>
                <a:gd name="connsiteY5" fmla="*/ 257704 h 257734"/>
                <a:gd name="connsiteX0" fmla="*/ 0 w 511442"/>
                <a:gd name="connsiteY0" fmla="*/ 257734 h 257734"/>
                <a:gd name="connsiteX1" fmla="*/ 23927 w 511442"/>
                <a:gd name="connsiteY1" fmla="*/ 257583 h 257734"/>
                <a:gd name="connsiteX2" fmla="*/ 243541 w 511442"/>
                <a:gd name="connsiteY2" fmla="*/ 256286 h 257734"/>
                <a:gd name="connsiteX3" fmla="*/ 288105 w 511442"/>
                <a:gd name="connsiteY3" fmla="*/ 0 h 257734"/>
                <a:gd name="connsiteX4" fmla="*/ 319724 w 511442"/>
                <a:gd name="connsiteY4" fmla="*/ 257338 h 257734"/>
                <a:gd name="connsiteX5" fmla="*/ 511442 w 511442"/>
                <a:gd name="connsiteY5" fmla="*/ 257704 h 257734"/>
                <a:gd name="connsiteX0" fmla="*/ 0 w 511442"/>
                <a:gd name="connsiteY0" fmla="*/ 257734 h 257734"/>
                <a:gd name="connsiteX1" fmla="*/ 23927 w 511442"/>
                <a:gd name="connsiteY1" fmla="*/ 257583 h 257734"/>
                <a:gd name="connsiteX2" fmla="*/ 243541 w 511442"/>
                <a:gd name="connsiteY2" fmla="*/ 256286 h 257734"/>
                <a:gd name="connsiteX3" fmla="*/ 288105 w 511442"/>
                <a:gd name="connsiteY3" fmla="*/ 0 h 257734"/>
                <a:gd name="connsiteX4" fmla="*/ 319724 w 511442"/>
                <a:gd name="connsiteY4" fmla="*/ 257338 h 257734"/>
                <a:gd name="connsiteX5" fmla="*/ 511442 w 511442"/>
                <a:gd name="connsiteY5" fmla="*/ 257704 h 257734"/>
                <a:gd name="connsiteX0" fmla="*/ 0 w 511442"/>
                <a:gd name="connsiteY0" fmla="*/ 257734 h 257734"/>
                <a:gd name="connsiteX1" fmla="*/ 66319 w 511442"/>
                <a:gd name="connsiteY1" fmla="*/ 256557 h 257734"/>
                <a:gd name="connsiteX2" fmla="*/ 243541 w 511442"/>
                <a:gd name="connsiteY2" fmla="*/ 256286 h 257734"/>
                <a:gd name="connsiteX3" fmla="*/ 288105 w 511442"/>
                <a:gd name="connsiteY3" fmla="*/ 0 h 257734"/>
                <a:gd name="connsiteX4" fmla="*/ 319724 w 511442"/>
                <a:gd name="connsiteY4" fmla="*/ 257338 h 257734"/>
                <a:gd name="connsiteX5" fmla="*/ 511442 w 511442"/>
                <a:gd name="connsiteY5" fmla="*/ 257704 h 257734"/>
                <a:gd name="connsiteX0" fmla="*/ 0 w 445123"/>
                <a:gd name="connsiteY0" fmla="*/ 256557 h 257704"/>
                <a:gd name="connsiteX1" fmla="*/ 177222 w 445123"/>
                <a:gd name="connsiteY1" fmla="*/ 256286 h 257704"/>
                <a:gd name="connsiteX2" fmla="*/ 221786 w 445123"/>
                <a:gd name="connsiteY2" fmla="*/ 0 h 257704"/>
                <a:gd name="connsiteX3" fmla="*/ 253405 w 445123"/>
                <a:gd name="connsiteY3" fmla="*/ 257338 h 257704"/>
                <a:gd name="connsiteX4" fmla="*/ 445123 w 445123"/>
                <a:gd name="connsiteY4" fmla="*/ 257704 h 257704"/>
                <a:gd name="connsiteX0" fmla="*/ 0 w 445123"/>
                <a:gd name="connsiteY0" fmla="*/ 256557 h 257704"/>
                <a:gd name="connsiteX1" fmla="*/ 177222 w 445123"/>
                <a:gd name="connsiteY1" fmla="*/ 256286 h 257704"/>
                <a:gd name="connsiteX2" fmla="*/ 221786 w 445123"/>
                <a:gd name="connsiteY2" fmla="*/ 0 h 257704"/>
                <a:gd name="connsiteX3" fmla="*/ 253405 w 445123"/>
                <a:gd name="connsiteY3" fmla="*/ 257338 h 257704"/>
                <a:gd name="connsiteX4" fmla="*/ 445123 w 445123"/>
                <a:gd name="connsiteY4" fmla="*/ 257704 h 257704"/>
                <a:gd name="connsiteX0" fmla="*/ 0 w 445123"/>
                <a:gd name="connsiteY0" fmla="*/ 145724 h 146871"/>
                <a:gd name="connsiteX1" fmla="*/ 177222 w 445123"/>
                <a:gd name="connsiteY1" fmla="*/ 145453 h 146871"/>
                <a:gd name="connsiteX2" fmla="*/ 214721 w 445123"/>
                <a:gd name="connsiteY2" fmla="*/ 0 h 146871"/>
                <a:gd name="connsiteX3" fmla="*/ 253405 w 445123"/>
                <a:gd name="connsiteY3" fmla="*/ 146505 h 146871"/>
                <a:gd name="connsiteX4" fmla="*/ 445123 w 445123"/>
                <a:gd name="connsiteY4" fmla="*/ 146871 h 146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123" h="146871">
                  <a:moveTo>
                    <a:pt x="0" y="145724"/>
                  </a:moveTo>
                  <a:lnTo>
                    <a:pt x="177222" y="145453"/>
                  </a:lnTo>
                  <a:cubicBezTo>
                    <a:pt x="191087" y="96853"/>
                    <a:pt x="202950" y="36260"/>
                    <a:pt x="214721" y="0"/>
                  </a:cubicBezTo>
                  <a:cubicBezTo>
                    <a:pt x="228598" y="28568"/>
                    <a:pt x="232667" y="102186"/>
                    <a:pt x="253405" y="146505"/>
                  </a:cubicBezTo>
                  <a:lnTo>
                    <a:pt x="445123" y="146871"/>
                  </a:lnTo>
                </a:path>
              </a:pathLst>
            </a:cu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sz="1633"/>
            </a:p>
          </p:txBody>
        </p:sp>
        <p:grpSp>
          <p:nvGrpSpPr>
            <p:cNvPr id="54" name="Group 53">
              <a:extLst>
                <a:ext uri="{FF2B5EF4-FFF2-40B4-BE49-F238E27FC236}">
                  <a16:creationId xmlns:a16="http://schemas.microsoft.com/office/drawing/2014/main" id="{8F48BBB1-3D7F-4326-92F9-63EB0A339E26}"/>
                </a:ext>
              </a:extLst>
            </p:cNvPr>
            <p:cNvGrpSpPr/>
            <p:nvPr/>
          </p:nvGrpSpPr>
          <p:grpSpPr>
            <a:xfrm>
              <a:off x="5421244" y="3328766"/>
              <a:ext cx="1678048" cy="600107"/>
              <a:chOff x="1101819" y="1111916"/>
              <a:chExt cx="1762160" cy="615633"/>
            </a:xfrm>
          </p:grpSpPr>
          <p:pic>
            <p:nvPicPr>
              <p:cNvPr id="55" name="Picture 4" descr="Image result for pulling">
                <a:extLst>
                  <a:ext uri="{FF2B5EF4-FFF2-40B4-BE49-F238E27FC236}">
                    <a16:creationId xmlns:a16="http://schemas.microsoft.com/office/drawing/2014/main" id="{6A67B2EC-3BB7-472A-A848-D996D6D6E1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41766" y="1111916"/>
                <a:ext cx="822213" cy="585036"/>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 descr="Image result for pulling">
                <a:extLst>
                  <a:ext uri="{FF2B5EF4-FFF2-40B4-BE49-F238E27FC236}">
                    <a16:creationId xmlns:a16="http://schemas.microsoft.com/office/drawing/2014/main" id="{E25870CD-78D1-4586-9FAC-20F1FDE060C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101819" y="1142513"/>
                <a:ext cx="822213" cy="585036"/>
              </a:xfrm>
              <a:prstGeom prst="rect">
                <a:avLst/>
              </a:prstGeom>
              <a:noFill/>
              <a:extLst>
                <a:ext uri="{909E8E84-426E-40DD-AFC4-6F175D3DCCD1}">
                  <a14:hiddenFill xmlns:a14="http://schemas.microsoft.com/office/drawing/2010/main">
                    <a:solidFill>
                      <a:srgbClr val="FFFFFF"/>
                    </a:solidFill>
                  </a14:hiddenFill>
                </a:ext>
              </a:extLst>
            </p:spPr>
          </p:pic>
        </p:grpSp>
        <p:pic>
          <p:nvPicPr>
            <p:cNvPr id="57" name="Picture 387">
              <a:extLst>
                <a:ext uri="{FF2B5EF4-FFF2-40B4-BE49-F238E27FC236}">
                  <a16:creationId xmlns:a16="http://schemas.microsoft.com/office/drawing/2014/main" id="{26A24F45-DDAC-4545-A897-CE079CDCD89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4521" y="3549012"/>
              <a:ext cx="806354" cy="98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8" name="Group 57">
              <a:extLst>
                <a:ext uri="{FF2B5EF4-FFF2-40B4-BE49-F238E27FC236}">
                  <a16:creationId xmlns:a16="http://schemas.microsoft.com/office/drawing/2014/main" id="{7C8081D4-258C-4F89-A312-0FD46306D953}"/>
                </a:ext>
              </a:extLst>
            </p:cNvPr>
            <p:cNvGrpSpPr/>
            <p:nvPr/>
          </p:nvGrpSpPr>
          <p:grpSpPr>
            <a:xfrm>
              <a:off x="5162036" y="3376408"/>
              <a:ext cx="2171064" cy="570282"/>
              <a:chOff x="1235821" y="2401190"/>
              <a:chExt cx="2279887" cy="585036"/>
            </a:xfrm>
          </p:grpSpPr>
          <p:pic>
            <p:nvPicPr>
              <p:cNvPr id="59" name="Picture 4" descr="Image result for pulling">
                <a:extLst>
                  <a:ext uri="{FF2B5EF4-FFF2-40B4-BE49-F238E27FC236}">
                    <a16:creationId xmlns:a16="http://schemas.microsoft.com/office/drawing/2014/main" id="{06BAAB1A-2E93-4DFD-8595-FCD2011D765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3495" y="2401190"/>
                <a:ext cx="822213" cy="585036"/>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4" descr="Image result for pulling">
                <a:extLst>
                  <a:ext uri="{FF2B5EF4-FFF2-40B4-BE49-F238E27FC236}">
                    <a16:creationId xmlns:a16="http://schemas.microsoft.com/office/drawing/2014/main" id="{0111DEC7-61BB-4B41-B609-E7E51A6955C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235821" y="2401190"/>
                <a:ext cx="822213" cy="585036"/>
              </a:xfrm>
              <a:prstGeom prst="rect">
                <a:avLst/>
              </a:prstGeom>
              <a:noFill/>
              <a:extLst>
                <a:ext uri="{909E8E84-426E-40DD-AFC4-6F175D3DCCD1}">
                  <a14:hiddenFill xmlns:a14="http://schemas.microsoft.com/office/drawing/2010/main">
                    <a:solidFill>
                      <a:srgbClr val="FFFFFF"/>
                    </a:solidFill>
                  </a14:hiddenFill>
                </a:ext>
              </a:extLst>
            </p:spPr>
          </p:pic>
        </p:grpSp>
        <p:pic>
          <p:nvPicPr>
            <p:cNvPr id="61" name="Picture 387">
              <a:extLst>
                <a:ext uri="{FF2B5EF4-FFF2-40B4-BE49-F238E27FC236}">
                  <a16:creationId xmlns:a16="http://schemas.microsoft.com/office/drawing/2014/main" id="{B3E1414E-E738-4BDE-8D9F-3EE68E499E7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56998" y="3241607"/>
              <a:ext cx="806353" cy="606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2" name="Group 61">
              <a:extLst>
                <a:ext uri="{FF2B5EF4-FFF2-40B4-BE49-F238E27FC236}">
                  <a16:creationId xmlns:a16="http://schemas.microsoft.com/office/drawing/2014/main" id="{37770C22-1864-41E9-A9F4-170E647CA5A8}"/>
                </a:ext>
              </a:extLst>
            </p:cNvPr>
            <p:cNvGrpSpPr/>
            <p:nvPr/>
          </p:nvGrpSpPr>
          <p:grpSpPr>
            <a:xfrm>
              <a:off x="9673515" y="2529714"/>
              <a:ext cx="1492800" cy="1318345"/>
              <a:chOff x="5243319" y="1778329"/>
              <a:chExt cx="1567625" cy="1352452"/>
            </a:xfrm>
          </p:grpSpPr>
          <p:sp>
            <p:nvSpPr>
              <p:cNvPr id="63" name="AutoShape 2" descr="Image result for pulling">
                <a:extLst>
                  <a:ext uri="{FF2B5EF4-FFF2-40B4-BE49-F238E27FC236}">
                    <a16:creationId xmlns:a16="http://schemas.microsoft.com/office/drawing/2014/main" id="{19B54B97-0CC8-42C7-A1DF-77DD9AB1F9D7}"/>
                  </a:ext>
                </a:extLst>
              </p:cNvPr>
              <p:cNvSpPr>
                <a:spLocks noChangeAspect="1" noChangeArrowheads="1"/>
              </p:cNvSpPr>
              <p:nvPr/>
            </p:nvSpPr>
            <p:spPr bwMode="auto">
              <a:xfrm flipH="1">
                <a:off x="5523468" y="1778329"/>
                <a:ext cx="45719" cy="4571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2944" tIns="41472" rIns="82944" bIns="41472" numCol="1" anchor="t" anchorCtr="0" compatLnSpc="1">
                <a:prstTxWarp prst="textNoShape">
                  <a:avLst/>
                </a:prstTxWarp>
              </a:bodyPr>
              <a:lstStyle/>
              <a:p>
                <a:endParaRPr lang="en-US" sz="1633"/>
              </a:p>
            </p:txBody>
          </p:sp>
          <p:sp>
            <p:nvSpPr>
              <p:cNvPr id="64" name="AutoShape 2" descr="Image result for pulling">
                <a:extLst>
                  <a:ext uri="{FF2B5EF4-FFF2-40B4-BE49-F238E27FC236}">
                    <a16:creationId xmlns:a16="http://schemas.microsoft.com/office/drawing/2014/main" id="{E76056ED-3307-44C3-B26E-96CAD2DFA792}"/>
                  </a:ext>
                </a:extLst>
              </p:cNvPr>
              <p:cNvSpPr>
                <a:spLocks noChangeAspect="1" noChangeArrowheads="1"/>
              </p:cNvSpPr>
              <p:nvPr/>
            </p:nvSpPr>
            <p:spPr bwMode="auto">
              <a:xfrm>
                <a:off x="6170163" y="1790372"/>
                <a:ext cx="45719" cy="4571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2944" tIns="41472" rIns="82944" bIns="41472" numCol="1" anchor="t" anchorCtr="0" compatLnSpc="1">
                <a:prstTxWarp prst="textNoShape">
                  <a:avLst/>
                </a:prstTxWarp>
              </a:bodyPr>
              <a:lstStyle/>
              <a:p>
                <a:endParaRPr lang="en-US" sz="1633"/>
              </a:p>
            </p:txBody>
          </p:sp>
          <p:grpSp>
            <p:nvGrpSpPr>
              <p:cNvPr id="65" name="Group 64">
                <a:extLst>
                  <a:ext uri="{FF2B5EF4-FFF2-40B4-BE49-F238E27FC236}">
                    <a16:creationId xmlns:a16="http://schemas.microsoft.com/office/drawing/2014/main" id="{5B3C9013-2302-4E7A-8537-4C9C5537405F}"/>
                  </a:ext>
                </a:extLst>
              </p:cNvPr>
              <p:cNvGrpSpPr/>
              <p:nvPr/>
            </p:nvGrpSpPr>
            <p:grpSpPr>
              <a:xfrm>
                <a:off x="5243319" y="2366645"/>
                <a:ext cx="1567625" cy="764136"/>
                <a:chOff x="7807253" y="2158171"/>
                <a:chExt cx="1567625" cy="764136"/>
              </a:xfrm>
            </p:grpSpPr>
            <p:pic>
              <p:nvPicPr>
                <p:cNvPr id="66" name="Picture 65">
                  <a:extLst>
                    <a:ext uri="{FF2B5EF4-FFF2-40B4-BE49-F238E27FC236}">
                      <a16:creationId xmlns:a16="http://schemas.microsoft.com/office/drawing/2014/main" id="{6A64C4A9-338C-4985-B2AA-215F78B24A97}"/>
                    </a:ext>
                  </a:extLst>
                </p:cNvPr>
                <p:cNvPicPr>
                  <a:picLocks noChangeAspect="1"/>
                </p:cNvPicPr>
                <p:nvPr/>
              </p:nvPicPr>
              <p:blipFill>
                <a:blip r:embed="rId4"/>
                <a:stretch>
                  <a:fillRect/>
                </a:stretch>
              </p:blipFill>
              <p:spPr>
                <a:xfrm flipH="1">
                  <a:off x="8673888" y="2159767"/>
                  <a:ext cx="700990" cy="762540"/>
                </a:xfrm>
                <a:prstGeom prst="rect">
                  <a:avLst/>
                </a:prstGeom>
              </p:spPr>
            </p:pic>
            <p:pic>
              <p:nvPicPr>
                <p:cNvPr id="67" name="Picture 66">
                  <a:extLst>
                    <a:ext uri="{FF2B5EF4-FFF2-40B4-BE49-F238E27FC236}">
                      <a16:creationId xmlns:a16="http://schemas.microsoft.com/office/drawing/2014/main" id="{F2CA4E75-A7B5-4758-BF95-D02DC05286DA}"/>
                    </a:ext>
                  </a:extLst>
                </p:cNvPr>
                <p:cNvPicPr>
                  <a:picLocks noChangeAspect="1"/>
                </p:cNvPicPr>
                <p:nvPr/>
              </p:nvPicPr>
              <p:blipFill>
                <a:blip r:embed="rId4"/>
                <a:stretch>
                  <a:fillRect/>
                </a:stretch>
              </p:blipFill>
              <p:spPr>
                <a:xfrm>
                  <a:off x="7807253" y="2158171"/>
                  <a:ext cx="700990" cy="762540"/>
                </a:xfrm>
                <a:prstGeom prst="rect">
                  <a:avLst/>
                </a:prstGeom>
              </p:spPr>
            </p:pic>
          </p:grpSp>
        </p:grpSp>
        <p:sp>
          <p:nvSpPr>
            <p:cNvPr id="68" name="Freeform 10">
              <a:extLst>
                <a:ext uri="{FF2B5EF4-FFF2-40B4-BE49-F238E27FC236}">
                  <a16:creationId xmlns:a16="http://schemas.microsoft.com/office/drawing/2014/main" id="{63E1094B-730E-49CF-A0DD-8516241BD947}"/>
                </a:ext>
              </a:extLst>
            </p:cNvPr>
            <p:cNvSpPr/>
            <p:nvPr/>
          </p:nvSpPr>
          <p:spPr>
            <a:xfrm>
              <a:off x="10356488" y="1508814"/>
              <a:ext cx="173968" cy="2339093"/>
            </a:xfrm>
            <a:custGeom>
              <a:avLst/>
              <a:gdLst>
                <a:gd name="connsiteX0" fmla="*/ 0 w 930876"/>
                <a:gd name="connsiteY0" fmla="*/ 502522 h 584900"/>
                <a:gd name="connsiteX1" fmla="*/ 238897 w 930876"/>
                <a:gd name="connsiteY1" fmla="*/ 14 h 584900"/>
                <a:gd name="connsiteX2" fmla="*/ 502508 w 930876"/>
                <a:gd name="connsiteY2" fmla="*/ 486046 h 584900"/>
                <a:gd name="connsiteX3" fmla="*/ 930876 w 930876"/>
                <a:gd name="connsiteY3" fmla="*/ 584900 h 584900"/>
                <a:gd name="connsiteX0" fmla="*/ 0 w 930876"/>
                <a:gd name="connsiteY0" fmla="*/ 503682 h 586060"/>
                <a:gd name="connsiteX1" fmla="*/ 41189 w 930876"/>
                <a:gd name="connsiteY1" fmla="*/ 355401 h 586060"/>
                <a:gd name="connsiteX2" fmla="*/ 238897 w 930876"/>
                <a:gd name="connsiteY2" fmla="*/ 1174 h 586060"/>
                <a:gd name="connsiteX3" fmla="*/ 502508 w 930876"/>
                <a:gd name="connsiteY3" fmla="*/ 487206 h 586060"/>
                <a:gd name="connsiteX4" fmla="*/ 930876 w 930876"/>
                <a:gd name="connsiteY4" fmla="*/ 586060 h 586060"/>
                <a:gd name="connsiteX0" fmla="*/ 0 w 1260390"/>
                <a:gd name="connsiteY0" fmla="*/ 594299 h 594299"/>
                <a:gd name="connsiteX1" fmla="*/ 370703 w 1260390"/>
                <a:gd name="connsiteY1" fmla="*/ 355401 h 594299"/>
                <a:gd name="connsiteX2" fmla="*/ 568411 w 1260390"/>
                <a:gd name="connsiteY2" fmla="*/ 1174 h 594299"/>
                <a:gd name="connsiteX3" fmla="*/ 832022 w 1260390"/>
                <a:gd name="connsiteY3" fmla="*/ 487206 h 594299"/>
                <a:gd name="connsiteX4" fmla="*/ 1260390 w 1260390"/>
                <a:gd name="connsiteY4" fmla="*/ 586060 h 594299"/>
                <a:gd name="connsiteX0" fmla="*/ 0 w 1260390"/>
                <a:gd name="connsiteY0" fmla="*/ 593140 h 593140"/>
                <a:gd name="connsiteX1" fmla="*/ 362465 w 1260390"/>
                <a:gd name="connsiteY1" fmla="*/ 469572 h 593140"/>
                <a:gd name="connsiteX2" fmla="*/ 568411 w 1260390"/>
                <a:gd name="connsiteY2" fmla="*/ 15 h 593140"/>
                <a:gd name="connsiteX3" fmla="*/ 832022 w 1260390"/>
                <a:gd name="connsiteY3" fmla="*/ 486047 h 593140"/>
                <a:gd name="connsiteX4" fmla="*/ 1260390 w 1260390"/>
                <a:gd name="connsiteY4" fmla="*/ 584901 h 593140"/>
                <a:gd name="connsiteX0" fmla="*/ 0 w 1260390"/>
                <a:gd name="connsiteY0" fmla="*/ 362501 h 362501"/>
                <a:gd name="connsiteX1" fmla="*/ 362465 w 1260390"/>
                <a:gd name="connsiteY1" fmla="*/ 238933 h 362501"/>
                <a:gd name="connsiteX2" fmla="*/ 601362 w 1260390"/>
                <a:gd name="connsiteY2" fmla="*/ 36 h 362501"/>
                <a:gd name="connsiteX3" fmla="*/ 832022 w 1260390"/>
                <a:gd name="connsiteY3" fmla="*/ 255408 h 362501"/>
                <a:gd name="connsiteX4" fmla="*/ 1260390 w 1260390"/>
                <a:gd name="connsiteY4" fmla="*/ 354262 h 362501"/>
                <a:gd name="connsiteX0" fmla="*/ 0 w 1260390"/>
                <a:gd name="connsiteY0" fmla="*/ 362527 h 362527"/>
                <a:gd name="connsiteX1" fmla="*/ 362465 w 1260390"/>
                <a:gd name="connsiteY1" fmla="*/ 280149 h 362527"/>
                <a:gd name="connsiteX2" fmla="*/ 601362 w 1260390"/>
                <a:gd name="connsiteY2" fmla="*/ 62 h 362527"/>
                <a:gd name="connsiteX3" fmla="*/ 832022 w 1260390"/>
                <a:gd name="connsiteY3" fmla="*/ 255434 h 362527"/>
                <a:gd name="connsiteX4" fmla="*/ 1260390 w 1260390"/>
                <a:gd name="connsiteY4" fmla="*/ 354288 h 362527"/>
                <a:gd name="connsiteX0" fmla="*/ 0 w 1260390"/>
                <a:gd name="connsiteY0" fmla="*/ 362527 h 362527"/>
                <a:gd name="connsiteX1" fmla="*/ 362465 w 1260390"/>
                <a:gd name="connsiteY1" fmla="*/ 280149 h 362527"/>
                <a:gd name="connsiteX2" fmla="*/ 601362 w 1260390"/>
                <a:gd name="connsiteY2" fmla="*/ 62 h 362527"/>
                <a:gd name="connsiteX3" fmla="*/ 832022 w 1260390"/>
                <a:gd name="connsiteY3" fmla="*/ 255434 h 362527"/>
                <a:gd name="connsiteX4" fmla="*/ 1260390 w 1260390"/>
                <a:gd name="connsiteY4" fmla="*/ 354288 h 362527"/>
                <a:gd name="connsiteX0" fmla="*/ 0 w 1260390"/>
                <a:gd name="connsiteY0" fmla="*/ 362579 h 362579"/>
                <a:gd name="connsiteX1" fmla="*/ 362465 w 1260390"/>
                <a:gd name="connsiteY1" fmla="*/ 280201 h 362579"/>
                <a:gd name="connsiteX2" fmla="*/ 601362 w 1260390"/>
                <a:gd name="connsiteY2" fmla="*/ 114 h 362579"/>
                <a:gd name="connsiteX3" fmla="*/ 906162 w 1260390"/>
                <a:gd name="connsiteY3" fmla="*/ 247248 h 362579"/>
                <a:gd name="connsiteX4" fmla="*/ 1260390 w 1260390"/>
                <a:gd name="connsiteY4" fmla="*/ 354340 h 362579"/>
                <a:gd name="connsiteX0" fmla="*/ 0 w 1260390"/>
                <a:gd name="connsiteY0" fmla="*/ 362716 h 362716"/>
                <a:gd name="connsiteX1" fmla="*/ 337752 w 1260390"/>
                <a:gd name="connsiteY1" fmla="*/ 296814 h 362716"/>
                <a:gd name="connsiteX2" fmla="*/ 601362 w 1260390"/>
                <a:gd name="connsiteY2" fmla="*/ 251 h 362716"/>
                <a:gd name="connsiteX3" fmla="*/ 906162 w 1260390"/>
                <a:gd name="connsiteY3" fmla="*/ 247385 h 362716"/>
                <a:gd name="connsiteX4" fmla="*/ 1260390 w 1260390"/>
                <a:gd name="connsiteY4" fmla="*/ 354477 h 362716"/>
                <a:gd name="connsiteX0" fmla="*/ 0 w 1260390"/>
                <a:gd name="connsiteY0" fmla="*/ 362716 h 362716"/>
                <a:gd name="connsiteX1" fmla="*/ 337752 w 1260390"/>
                <a:gd name="connsiteY1" fmla="*/ 296814 h 362716"/>
                <a:gd name="connsiteX2" fmla="*/ 601362 w 1260390"/>
                <a:gd name="connsiteY2" fmla="*/ 251 h 362716"/>
                <a:gd name="connsiteX3" fmla="*/ 906162 w 1260390"/>
                <a:gd name="connsiteY3" fmla="*/ 247385 h 362716"/>
                <a:gd name="connsiteX4" fmla="*/ 1260390 w 1260390"/>
                <a:gd name="connsiteY4" fmla="*/ 354477 h 362716"/>
                <a:gd name="connsiteX0" fmla="*/ 0 w 1260390"/>
                <a:gd name="connsiteY0" fmla="*/ 362716 h 362716"/>
                <a:gd name="connsiteX1" fmla="*/ 337752 w 1260390"/>
                <a:gd name="connsiteY1" fmla="*/ 296814 h 362716"/>
                <a:gd name="connsiteX2" fmla="*/ 601362 w 1260390"/>
                <a:gd name="connsiteY2" fmla="*/ 251 h 362716"/>
                <a:gd name="connsiteX3" fmla="*/ 906162 w 1260390"/>
                <a:gd name="connsiteY3" fmla="*/ 247385 h 362716"/>
                <a:gd name="connsiteX4" fmla="*/ 1260390 w 1260390"/>
                <a:gd name="connsiteY4" fmla="*/ 354477 h 362716"/>
                <a:gd name="connsiteX0" fmla="*/ 0 w 1260390"/>
                <a:gd name="connsiteY0" fmla="*/ 346259 h 346259"/>
                <a:gd name="connsiteX1" fmla="*/ 337752 w 1260390"/>
                <a:gd name="connsiteY1" fmla="*/ 280357 h 346259"/>
                <a:gd name="connsiteX2" fmla="*/ 634314 w 1260390"/>
                <a:gd name="connsiteY2" fmla="*/ 270 h 346259"/>
                <a:gd name="connsiteX3" fmla="*/ 906162 w 1260390"/>
                <a:gd name="connsiteY3" fmla="*/ 230928 h 346259"/>
                <a:gd name="connsiteX4" fmla="*/ 1260390 w 1260390"/>
                <a:gd name="connsiteY4" fmla="*/ 338020 h 346259"/>
                <a:gd name="connsiteX0" fmla="*/ 0 w 1260390"/>
                <a:gd name="connsiteY0" fmla="*/ 346259 h 346259"/>
                <a:gd name="connsiteX1" fmla="*/ 337752 w 1260390"/>
                <a:gd name="connsiteY1" fmla="*/ 280357 h 346259"/>
                <a:gd name="connsiteX2" fmla="*/ 634314 w 1260390"/>
                <a:gd name="connsiteY2" fmla="*/ 270 h 346259"/>
                <a:gd name="connsiteX3" fmla="*/ 906162 w 1260390"/>
                <a:gd name="connsiteY3" fmla="*/ 230928 h 346259"/>
                <a:gd name="connsiteX4" fmla="*/ 1260390 w 1260390"/>
                <a:gd name="connsiteY4" fmla="*/ 338020 h 346259"/>
                <a:gd name="connsiteX0" fmla="*/ 0 w 1260390"/>
                <a:gd name="connsiteY0" fmla="*/ 346259 h 346259"/>
                <a:gd name="connsiteX1" fmla="*/ 490832 w 1260390"/>
                <a:gd name="connsiteY1" fmla="*/ 338654 h 346259"/>
                <a:gd name="connsiteX2" fmla="*/ 337752 w 1260390"/>
                <a:gd name="connsiteY2" fmla="*/ 280357 h 346259"/>
                <a:gd name="connsiteX3" fmla="*/ 634314 w 1260390"/>
                <a:gd name="connsiteY3" fmla="*/ 270 h 346259"/>
                <a:gd name="connsiteX4" fmla="*/ 906162 w 1260390"/>
                <a:gd name="connsiteY4" fmla="*/ 230928 h 346259"/>
                <a:gd name="connsiteX5" fmla="*/ 1260390 w 1260390"/>
                <a:gd name="connsiteY5" fmla="*/ 338020 h 346259"/>
                <a:gd name="connsiteX0" fmla="*/ 0 w 1260390"/>
                <a:gd name="connsiteY0" fmla="*/ 346259 h 346259"/>
                <a:gd name="connsiteX1" fmla="*/ 490832 w 1260390"/>
                <a:gd name="connsiteY1" fmla="*/ 338654 h 346259"/>
                <a:gd name="connsiteX2" fmla="*/ 512030 w 1260390"/>
                <a:gd name="connsiteY2" fmla="*/ 287343 h 346259"/>
                <a:gd name="connsiteX3" fmla="*/ 337752 w 1260390"/>
                <a:gd name="connsiteY3" fmla="*/ 280357 h 346259"/>
                <a:gd name="connsiteX4" fmla="*/ 634314 w 1260390"/>
                <a:gd name="connsiteY4" fmla="*/ 270 h 346259"/>
                <a:gd name="connsiteX5" fmla="*/ 906162 w 1260390"/>
                <a:gd name="connsiteY5" fmla="*/ 230928 h 346259"/>
                <a:gd name="connsiteX6" fmla="*/ 1260390 w 1260390"/>
                <a:gd name="connsiteY6" fmla="*/ 338020 h 346259"/>
                <a:gd name="connsiteX0" fmla="*/ 0 w 1260390"/>
                <a:gd name="connsiteY0" fmla="*/ 346259 h 346259"/>
                <a:gd name="connsiteX1" fmla="*/ 490832 w 1260390"/>
                <a:gd name="connsiteY1" fmla="*/ 338654 h 346259"/>
                <a:gd name="connsiteX2" fmla="*/ 512030 w 1260390"/>
                <a:gd name="connsiteY2" fmla="*/ 287343 h 346259"/>
                <a:gd name="connsiteX3" fmla="*/ 634314 w 1260390"/>
                <a:gd name="connsiteY3" fmla="*/ 270 h 346259"/>
                <a:gd name="connsiteX4" fmla="*/ 906162 w 1260390"/>
                <a:gd name="connsiteY4" fmla="*/ 230928 h 346259"/>
                <a:gd name="connsiteX5" fmla="*/ 1260390 w 1260390"/>
                <a:gd name="connsiteY5" fmla="*/ 338020 h 346259"/>
                <a:gd name="connsiteX0" fmla="*/ 0 w 1260390"/>
                <a:gd name="connsiteY0" fmla="*/ 274549 h 274549"/>
                <a:gd name="connsiteX1" fmla="*/ 490832 w 1260390"/>
                <a:gd name="connsiteY1" fmla="*/ 266944 h 274549"/>
                <a:gd name="connsiteX2" fmla="*/ 512030 w 1260390"/>
                <a:gd name="connsiteY2" fmla="*/ 215633 h 274549"/>
                <a:gd name="connsiteX3" fmla="*/ 620185 w 1260390"/>
                <a:gd name="connsiteY3" fmla="*/ 396 h 274549"/>
                <a:gd name="connsiteX4" fmla="*/ 906162 w 1260390"/>
                <a:gd name="connsiteY4" fmla="*/ 159218 h 274549"/>
                <a:gd name="connsiteX5" fmla="*/ 1260390 w 1260390"/>
                <a:gd name="connsiteY5" fmla="*/ 266310 h 274549"/>
                <a:gd name="connsiteX0" fmla="*/ 0 w 1260390"/>
                <a:gd name="connsiteY0" fmla="*/ 274549 h 274549"/>
                <a:gd name="connsiteX1" fmla="*/ 335389 w 1260390"/>
                <a:gd name="connsiteY1" fmla="*/ 263865 h 274549"/>
                <a:gd name="connsiteX2" fmla="*/ 512030 w 1260390"/>
                <a:gd name="connsiteY2" fmla="*/ 215633 h 274549"/>
                <a:gd name="connsiteX3" fmla="*/ 620185 w 1260390"/>
                <a:gd name="connsiteY3" fmla="*/ 396 h 274549"/>
                <a:gd name="connsiteX4" fmla="*/ 906162 w 1260390"/>
                <a:gd name="connsiteY4" fmla="*/ 159218 h 274549"/>
                <a:gd name="connsiteX5" fmla="*/ 1260390 w 1260390"/>
                <a:gd name="connsiteY5" fmla="*/ 266310 h 274549"/>
                <a:gd name="connsiteX0" fmla="*/ 0 w 1260390"/>
                <a:gd name="connsiteY0" fmla="*/ 274236 h 274236"/>
                <a:gd name="connsiteX1" fmla="*/ 335389 w 1260390"/>
                <a:gd name="connsiteY1" fmla="*/ 263552 h 274236"/>
                <a:gd name="connsiteX2" fmla="*/ 512030 w 1260390"/>
                <a:gd name="connsiteY2" fmla="*/ 215320 h 274236"/>
                <a:gd name="connsiteX3" fmla="*/ 620185 w 1260390"/>
                <a:gd name="connsiteY3" fmla="*/ 83 h 274236"/>
                <a:gd name="connsiteX4" fmla="*/ 990949 w 1260390"/>
                <a:gd name="connsiteY4" fmla="*/ 241003 h 274236"/>
                <a:gd name="connsiteX5" fmla="*/ 1260390 w 1260390"/>
                <a:gd name="connsiteY5" fmla="*/ 265997 h 274236"/>
                <a:gd name="connsiteX0" fmla="*/ 0 w 1260390"/>
                <a:gd name="connsiteY0" fmla="*/ 274236 h 274236"/>
                <a:gd name="connsiteX1" fmla="*/ 335389 w 1260390"/>
                <a:gd name="connsiteY1" fmla="*/ 263552 h 274236"/>
                <a:gd name="connsiteX2" fmla="*/ 512030 w 1260390"/>
                <a:gd name="connsiteY2" fmla="*/ 215320 h 274236"/>
                <a:gd name="connsiteX3" fmla="*/ 620185 w 1260390"/>
                <a:gd name="connsiteY3" fmla="*/ 83 h 274236"/>
                <a:gd name="connsiteX4" fmla="*/ 990949 w 1260390"/>
                <a:gd name="connsiteY4" fmla="*/ 241003 h 274236"/>
                <a:gd name="connsiteX5" fmla="*/ 1260390 w 1260390"/>
                <a:gd name="connsiteY5" fmla="*/ 265997 h 274236"/>
                <a:gd name="connsiteX0" fmla="*/ 0 w 1260390"/>
                <a:gd name="connsiteY0" fmla="*/ 274400 h 274400"/>
                <a:gd name="connsiteX1" fmla="*/ 335389 w 1260390"/>
                <a:gd name="connsiteY1" fmla="*/ 263716 h 274400"/>
                <a:gd name="connsiteX2" fmla="*/ 512030 w 1260390"/>
                <a:gd name="connsiteY2" fmla="*/ 215484 h 274400"/>
                <a:gd name="connsiteX3" fmla="*/ 620185 w 1260390"/>
                <a:gd name="connsiteY3" fmla="*/ 247 h 274400"/>
                <a:gd name="connsiteX4" fmla="*/ 927360 w 1260390"/>
                <a:gd name="connsiteY4" fmla="*/ 260665 h 274400"/>
                <a:gd name="connsiteX5" fmla="*/ 1260390 w 1260390"/>
                <a:gd name="connsiteY5" fmla="*/ 266161 h 274400"/>
                <a:gd name="connsiteX0" fmla="*/ 0 w 1260390"/>
                <a:gd name="connsiteY0" fmla="*/ 274400 h 274400"/>
                <a:gd name="connsiteX1" fmla="*/ 335389 w 1260390"/>
                <a:gd name="connsiteY1" fmla="*/ 263716 h 274400"/>
                <a:gd name="connsiteX2" fmla="*/ 512030 w 1260390"/>
                <a:gd name="connsiteY2" fmla="*/ 215484 h 274400"/>
                <a:gd name="connsiteX3" fmla="*/ 620185 w 1260390"/>
                <a:gd name="connsiteY3" fmla="*/ 247 h 274400"/>
                <a:gd name="connsiteX4" fmla="*/ 927360 w 1260390"/>
                <a:gd name="connsiteY4" fmla="*/ 260665 h 274400"/>
                <a:gd name="connsiteX5" fmla="*/ 1260390 w 1260390"/>
                <a:gd name="connsiteY5" fmla="*/ 266161 h 274400"/>
                <a:gd name="connsiteX0" fmla="*/ 0 w 1260390"/>
                <a:gd name="connsiteY0" fmla="*/ 274400 h 274400"/>
                <a:gd name="connsiteX1" fmla="*/ 335389 w 1260390"/>
                <a:gd name="connsiteY1" fmla="*/ 263716 h 274400"/>
                <a:gd name="connsiteX2" fmla="*/ 512030 w 1260390"/>
                <a:gd name="connsiteY2" fmla="*/ 215484 h 274400"/>
                <a:gd name="connsiteX3" fmla="*/ 620185 w 1260390"/>
                <a:gd name="connsiteY3" fmla="*/ 247 h 274400"/>
                <a:gd name="connsiteX4" fmla="*/ 927360 w 1260390"/>
                <a:gd name="connsiteY4" fmla="*/ 260665 h 274400"/>
                <a:gd name="connsiteX5" fmla="*/ 1260390 w 1260390"/>
                <a:gd name="connsiteY5" fmla="*/ 266161 h 274400"/>
                <a:gd name="connsiteX0" fmla="*/ 0 w 1260390"/>
                <a:gd name="connsiteY0" fmla="*/ 274400 h 274400"/>
                <a:gd name="connsiteX1" fmla="*/ 335389 w 1260390"/>
                <a:gd name="connsiteY1" fmla="*/ 263716 h 274400"/>
                <a:gd name="connsiteX2" fmla="*/ 512030 w 1260390"/>
                <a:gd name="connsiteY2" fmla="*/ 215484 h 274400"/>
                <a:gd name="connsiteX3" fmla="*/ 620185 w 1260390"/>
                <a:gd name="connsiteY3" fmla="*/ 247 h 274400"/>
                <a:gd name="connsiteX4" fmla="*/ 927360 w 1260390"/>
                <a:gd name="connsiteY4" fmla="*/ 260665 h 274400"/>
                <a:gd name="connsiteX5" fmla="*/ 1260390 w 1260390"/>
                <a:gd name="connsiteY5" fmla="*/ 266161 h 274400"/>
                <a:gd name="connsiteX0" fmla="*/ 0 w 1161474"/>
                <a:gd name="connsiteY0" fmla="*/ 274400 h 281680"/>
                <a:gd name="connsiteX1" fmla="*/ 335389 w 1161474"/>
                <a:gd name="connsiteY1" fmla="*/ 263716 h 281680"/>
                <a:gd name="connsiteX2" fmla="*/ 512030 w 1161474"/>
                <a:gd name="connsiteY2" fmla="*/ 215484 h 281680"/>
                <a:gd name="connsiteX3" fmla="*/ 620185 w 1161474"/>
                <a:gd name="connsiteY3" fmla="*/ 247 h 281680"/>
                <a:gd name="connsiteX4" fmla="*/ 927360 w 1161474"/>
                <a:gd name="connsiteY4" fmla="*/ 260665 h 281680"/>
                <a:gd name="connsiteX5" fmla="*/ 1161474 w 1161474"/>
                <a:gd name="connsiteY5" fmla="*/ 265134 h 281680"/>
                <a:gd name="connsiteX0" fmla="*/ 0 w 1161474"/>
                <a:gd name="connsiteY0" fmla="*/ 274400 h 274400"/>
                <a:gd name="connsiteX1" fmla="*/ 335389 w 1161474"/>
                <a:gd name="connsiteY1" fmla="*/ 263716 h 274400"/>
                <a:gd name="connsiteX2" fmla="*/ 512030 w 1161474"/>
                <a:gd name="connsiteY2" fmla="*/ 215484 h 274400"/>
                <a:gd name="connsiteX3" fmla="*/ 620185 w 1161474"/>
                <a:gd name="connsiteY3" fmla="*/ 247 h 274400"/>
                <a:gd name="connsiteX4" fmla="*/ 927360 w 1161474"/>
                <a:gd name="connsiteY4" fmla="*/ 260665 h 274400"/>
                <a:gd name="connsiteX5" fmla="*/ 1161474 w 1161474"/>
                <a:gd name="connsiteY5" fmla="*/ 265134 h 274400"/>
                <a:gd name="connsiteX0" fmla="*/ 0 w 1161474"/>
                <a:gd name="connsiteY0" fmla="*/ 291470 h 296880"/>
                <a:gd name="connsiteX1" fmla="*/ 335389 w 1161474"/>
                <a:gd name="connsiteY1" fmla="*/ 280786 h 296880"/>
                <a:gd name="connsiteX2" fmla="*/ 512030 w 1161474"/>
                <a:gd name="connsiteY2" fmla="*/ 232554 h 296880"/>
                <a:gd name="connsiteX3" fmla="*/ 620185 w 1161474"/>
                <a:gd name="connsiteY3" fmla="*/ 17317 h 296880"/>
                <a:gd name="connsiteX4" fmla="*/ 745191 w 1161474"/>
                <a:gd name="connsiteY4" fmla="*/ 42703 h 296880"/>
                <a:gd name="connsiteX5" fmla="*/ 927360 w 1161474"/>
                <a:gd name="connsiteY5" fmla="*/ 277735 h 296880"/>
                <a:gd name="connsiteX6" fmla="*/ 1161474 w 1161474"/>
                <a:gd name="connsiteY6" fmla="*/ 282204 h 296880"/>
                <a:gd name="connsiteX0" fmla="*/ 0 w 1161474"/>
                <a:gd name="connsiteY0" fmla="*/ 291696 h 297106"/>
                <a:gd name="connsiteX1" fmla="*/ 335389 w 1161474"/>
                <a:gd name="connsiteY1" fmla="*/ 281012 h 297106"/>
                <a:gd name="connsiteX2" fmla="*/ 632143 w 1161474"/>
                <a:gd name="connsiteY2" fmla="*/ 235859 h 297106"/>
                <a:gd name="connsiteX3" fmla="*/ 620185 w 1161474"/>
                <a:gd name="connsiteY3" fmla="*/ 17543 h 297106"/>
                <a:gd name="connsiteX4" fmla="*/ 745191 w 1161474"/>
                <a:gd name="connsiteY4" fmla="*/ 42929 h 297106"/>
                <a:gd name="connsiteX5" fmla="*/ 927360 w 1161474"/>
                <a:gd name="connsiteY5" fmla="*/ 277961 h 297106"/>
                <a:gd name="connsiteX6" fmla="*/ 1161474 w 1161474"/>
                <a:gd name="connsiteY6" fmla="*/ 282430 h 297106"/>
                <a:gd name="connsiteX0" fmla="*/ 0 w 1161474"/>
                <a:gd name="connsiteY0" fmla="*/ 285407 h 290817"/>
                <a:gd name="connsiteX1" fmla="*/ 335389 w 1161474"/>
                <a:gd name="connsiteY1" fmla="*/ 274723 h 290817"/>
                <a:gd name="connsiteX2" fmla="*/ 632143 w 1161474"/>
                <a:gd name="connsiteY2" fmla="*/ 229570 h 290817"/>
                <a:gd name="connsiteX3" fmla="*/ 620185 w 1161474"/>
                <a:gd name="connsiteY3" fmla="*/ 11254 h 290817"/>
                <a:gd name="connsiteX4" fmla="*/ 745191 w 1161474"/>
                <a:gd name="connsiteY4" fmla="*/ 36640 h 290817"/>
                <a:gd name="connsiteX5" fmla="*/ 927360 w 1161474"/>
                <a:gd name="connsiteY5" fmla="*/ 271672 h 290817"/>
                <a:gd name="connsiteX6" fmla="*/ 1161474 w 1161474"/>
                <a:gd name="connsiteY6" fmla="*/ 276141 h 290817"/>
                <a:gd name="connsiteX0" fmla="*/ 0 w 1161474"/>
                <a:gd name="connsiteY0" fmla="*/ 285407 h 290817"/>
                <a:gd name="connsiteX1" fmla="*/ 335389 w 1161474"/>
                <a:gd name="connsiteY1" fmla="*/ 274723 h 290817"/>
                <a:gd name="connsiteX2" fmla="*/ 632143 w 1161474"/>
                <a:gd name="connsiteY2" fmla="*/ 229570 h 290817"/>
                <a:gd name="connsiteX3" fmla="*/ 620185 w 1161474"/>
                <a:gd name="connsiteY3" fmla="*/ 11254 h 290817"/>
                <a:gd name="connsiteX4" fmla="*/ 745191 w 1161474"/>
                <a:gd name="connsiteY4" fmla="*/ 36640 h 290817"/>
                <a:gd name="connsiteX5" fmla="*/ 927360 w 1161474"/>
                <a:gd name="connsiteY5" fmla="*/ 271672 h 290817"/>
                <a:gd name="connsiteX6" fmla="*/ 1161474 w 1161474"/>
                <a:gd name="connsiteY6" fmla="*/ 276141 h 290817"/>
                <a:gd name="connsiteX0" fmla="*/ 0 w 1161474"/>
                <a:gd name="connsiteY0" fmla="*/ 284362 h 289772"/>
                <a:gd name="connsiteX1" fmla="*/ 335389 w 1161474"/>
                <a:gd name="connsiteY1" fmla="*/ 273678 h 289772"/>
                <a:gd name="connsiteX2" fmla="*/ 632143 w 1161474"/>
                <a:gd name="connsiteY2" fmla="*/ 228525 h 289772"/>
                <a:gd name="connsiteX3" fmla="*/ 620185 w 1161474"/>
                <a:gd name="connsiteY3" fmla="*/ 10209 h 289772"/>
                <a:gd name="connsiteX4" fmla="*/ 745191 w 1161474"/>
                <a:gd name="connsiteY4" fmla="*/ 35595 h 289772"/>
                <a:gd name="connsiteX5" fmla="*/ 927360 w 1161474"/>
                <a:gd name="connsiteY5" fmla="*/ 270627 h 289772"/>
                <a:gd name="connsiteX6" fmla="*/ 1161474 w 1161474"/>
                <a:gd name="connsiteY6" fmla="*/ 275096 h 289772"/>
                <a:gd name="connsiteX0" fmla="*/ 0 w 1161474"/>
                <a:gd name="connsiteY0" fmla="*/ 284362 h 289772"/>
                <a:gd name="connsiteX1" fmla="*/ 335389 w 1161474"/>
                <a:gd name="connsiteY1" fmla="*/ 273678 h 289772"/>
                <a:gd name="connsiteX2" fmla="*/ 632143 w 1161474"/>
                <a:gd name="connsiteY2" fmla="*/ 228525 h 289772"/>
                <a:gd name="connsiteX3" fmla="*/ 620185 w 1161474"/>
                <a:gd name="connsiteY3" fmla="*/ 10209 h 289772"/>
                <a:gd name="connsiteX4" fmla="*/ 745191 w 1161474"/>
                <a:gd name="connsiteY4" fmla="*/ 35595 h 289772"/>
                <a:gd name="connsiteX5" fmla="*/ 927360 w 1161474"/>
                <a:gd name="connsiteY5" fmla="*/ 270627 h 289772"/>
                <a:gd name="connsiteX6" fmla="*/ 1161474 w 1161474"/>
                <a:gd name="connsiteY6" fmla="*/ 275096 h 289772"/>
                <a:gd name="connsiteX0" fmla="*/ 0 w 1161474"/>
                <a:gd name="connsiteY0" fmla="*/ 284362 h 289772"/>
                <a:gd name="connsiteX1" fmla="*/ 335389 w 1161474"/>
                <a:gd name="connsiteY1" fmla="*/ 273678 h 289772"/>
                <a:gd name="connsiteX2" fmla="*/ 632143 w 1161474"/>
                <a:gd name="connsiteY2" fmla="*/ 228525 h 289772"/>
                <a:gd name="connsiteX3" fmla="*/ 620185 w 1161474"/>
                <a:gd name="connsiteY3" fmla="*/ 10209 h 289772"/>
                <a:gd name="connsiteX4" fmla="*/ 745191 w 1161474"/>
                <a:gd name="connsiteY4" fmla="*/ 35595 h 289772"/>
                <a:gd name="connsiteX5" fmla="*/ 927360 w 1161474"/>
                <a:gd name="connsiteY5" fmla="*/ 270627 h 289772"/>
                <a:gd name="connsiteX6" fmla="*/ 1161474 w 1161474"/>
                <a:gd name="connsiteY6" fmla="*/ 275096 h 289772"/>
                <a:gd name="connsiteX0" fmla="*/ 0 w 1161474"/>
                <a:gd name="connsiteY0" fmla="*/ 274153 h 279563"/>
                <a:gd name="connsiteX1" fmla="*/ 335389 w 1161474"/>
                <a:gd name="connsiteY1" fmla="*/ 263469 h 279563"/>
                <a:gd name="connsiteX2" fmla="*/ 632143 w 1161474"/>
                <a:gd name="connsiteY2" fmla="*/ 218316 h 279563"/>
                <a:gd name="connsiteX3" fmla="*/ 620185 w 1161474"/>
                <a:gd name="connsiteY3" fmla="*/ 0 h 279563"/>
                <a:gd name="connsiteX4" fmla="*/ 745191 w 1161474"/>
                <a:gd name="connsiteY4" fmla="*/ 25386 h 279563"/>
                <a:gd name="connsiteX5" fmla="*/ 927360 w 1161474"/>
                <a:gd name="connsiteY5" fmla="*/ 260418 h 279563"/>
                <a:gd name="connsiteX6" fmla="*/ 1161474 w 1161474"/>
                <a:gd name="connsiteY6" fmla="*/ 264887 h 279563"/>
                <a:gd name="connsiteX0" fmla="*/ 0 w 1161474"/>
                <a:gd name="connsiteY0" fmla="*/ 274153 h 274739"/>
                <a:gd name="connsiteX1" fmla="*/ 335389 w 1161474"/>
                <a:gd name="connsiteY1" fmla="*/ 263469 h 274739"/>
                <a:gd name="connsiteX2" fmla="*/ 632143 w 1161474"/>
                <a:gd name="connsiteY2" fmla="*/ 218316 h 274739"/>
                <a:gd name="connsiteX3" fmla="*/ 620185 w 1161474"/>
                <a:gd name="connsiteY3" fmla="*/ 0 h 274739"/>
                <a:gd name="connsiteX4" fmla="*/ 745191 w 1161474"/>
                <a:gd name="connsiteY4" fmla="*/ 25386 h 274739"/>
                <a:gd name="connsiteX5" fmla="*/ 801716 w 1161474"/>
                <a:gd name="connsiteY5" fmla="*/ 91063 h 274739"/>
                <a:gd name="connsiteX6" fmla="*/ 927360 w 1161474"/>
                <a:gd name="connsiteY6" fmla="*/ 260418 h 274739"/>
                <a:gd name="connsiteX7" fmla="*/ 1161474 w 1161474"/>
                <a:gd name="connsiteY7" fmla="*/ 264887 h 274739"/>
                <a:gd name="connsiteX0" fmla="*/ 0 w 1161474"/>
                <a:gd name="connsiteY0" fmla="*/ 278112 h 278698"/>
                <a:gd name="connsiteX1" fmla="*/ 335389 w 1161474"/>
                <a:gd name="connsiteY1" fmla="*/ 267428 h 278698"/>
                <a:gd name="connsiteX2" fmla="*/ 632143 w 1161474"/>
                <a:gd name="connsiteY2" fmla="*/ 222275 h 278698"/>
                <a:gd name="connsiteX3" fmla="*/ 620185 w 1161474"/>
                <a:gd name="connsiteY3" fmla="*/ 3959 h 278698"/>
                <a:gd name="connsiteX4" fmla="*/ 801716 w 1161474"/>
                <a:gd name="connsiteY4" fmla="*/ 95022 h 278698"/>
                <a:gd name="connsiteX5" fmla="*/ 927360 w 1161474"/>
                <a:gd name="connsiteY5" fmla="*/ 264377 h 278698"/>
                <a:gd name="connsiteX6" fmla="*/ 1161474 w 1161474"/>
                <a:gd name="connsiteY6" fmla="*/ 268846 h 278698"/>
                <a:gd name="connsiteX0" fmla="*/ 0 w 1161474"/>
                <a:gd name="connsiteY0" fmla="*/ 278112 h 278698"/>
                <a:gd name="connsiteX1" fmla="*/ 335389 w 1161474"/>
                <a:gd name="connsiteY1" fmla="*/ 267428 h 278698"/>
                <a:gd name="connsiteX2" fmla="*/ 632143 w 1161474"/>
                <a:gd name="connsiteY2" fmla="*/ 222275 h 278698"/>
                <a:gd name="connsiteX3" fmla="*/ 697907 w 1161474"/>
                <a:gd name="connsiteY3" fmla="*/ 3959 h 278698"/>
                <a:gd name="connsiteX4" fmla="*/ 801716 w 1161474"/>
                <a:gd name="connsiteY4" fmla="*/ 95022 h 278698"/>
                <a:gd name="connsiteX5" fmla="*/ 927360 w 1161474"/>
                <a:gd name="connsiteY5" fmla="*/ 264377 h 278698"/>
                <a:gd name="connsiteX6" fmla="*/ 1161474 w 1161474"/>
                <a:gd name="connsiteY6" fmla="*/ 268846 h 278698"/>
                <a:gd name="connsiteX0" fmla="*/ 0 w 1161474"/>
                <a:gd name="connsiteY0" fmla="*/ 278112 h 278698"/>
                <a:gd name="connsiteX1" fmla="*/ 335389 w 1161474"/>
                <a:gd name="connsiteY1" fmla="*/ 267428 h 278698"/>
                <a:gd name="connsiteX2" fmla="*/ 632143 w 1161474"/>
                <a:gd name="connsiteY2" fmla="*/ 222275 h 278698"/>
                <a:gd name="connsiteX3" fmla="*/ 697907 w 1161474"/>
                <a:gd name="connsiteY3" fmla="*/ 3959 h 278698"/>
                <a:gd name="connsiteX4" fmla="*/ 801716 w 1161474"/>
                <a:gd name="connsiteY4" fmla="*/ 95022 h 278698"/>
                <a:gd name="connsiteX5" fmla="*/ 927360 w 1161474"/>
                <a:gd name="connsiteY5" fmla="*/ 264377 h 278698"/>
                <a:gd name="connsiteX6" fmla="*/ 1161474 w 1161474"/>
                <a:gd name="connsiteY6" fmla="*/ 268846 h 278698"/>
                <a:gd name="connsiteX0" fmla="*/ 0 w 1161474"/>
                <a:gd name="connsiteY0" fmla="*/ 274153 h 274739"/>
                <a:gd name="connsiteX1" fmla="*/ 335389 w 1161474"/>
                <a:gd name="connsiteY1" fmla="*/ 263469 h 274739"/>
                <a:gd name="connsiteX2" fmla="*/ 632143 w 1161474"/>
                <a:gd name="connsiteY2" fmla="*/ 218316 h 274739"/>
                <a:gd name="connsiteX3" fmla="*/ 697907 w 1161474"/>
                <a:gd name="connsiteY3" fmla="*/ 0 h 274739"/>
                <a:gd name="connsiteX4" fmla="*/ 801716 w 1161474"/>
                <a:gd name="connsiteY4" fmla="*/ 91063 h 274739"/>
                <a:gd name="connsiteX5" fmla="*/ 927360 w 1161474"/>
                <a:gd name="connsiteY5" fmla="*/ 260418 h 274739"/>
                <a:gd name="connsiteX6" fmla="*/ 1161474 w 1161474"/>
                <a:gd name="connsiteY6" fmla="*/ 264887 h 274739"/>
                <a:gd name="connsiteX0" fmla="*/ 0 w 1161474"/>
                <a:gd name="connsiteY0" fmla="*/ 274153 h 274739"/>
                <a:gd name="connsiteX1" fmla="*/ 335389 w 1161474"/>
                <a:gd name="connsiteY1" fmla="*/ 263469 h 274739"/>
                <a:gd name="connsiteX2" fmla="*/ 632143 w 1161474"/>
                <a:gd name="connsiteY2" fmla="*/ 218316 h 274739"/>
                <a:gd name="connsiteX3" fmla="*/ 697907 w 1161474"/>
                <a:gd name="connsiteY3" fmla="*/ 0 h 274739"/>
                <a:gd name="connsiteX4" fmla="*/ 801716 w 1161474"/>
                <a:gd name="connsiteY4" fmla="*/ 91063 h 274739"/>
                <a:gd name="connsiteX5" fmla="*/ 927360 w 1161474"/>
                <a:gd name="connsiteY5" fmla="*/ 260418 h 274739"/>
                <a:gd name="connsiteX6" fmla="*/ 1161474 w 1161474"/>
                <a:gd name="connsiteY6" fmla="*/ 264887 h 274739"/>
                <a:gd name="connsiteX0" fmla="*/ 0 w 1161474"/>
                <a:gd name="connsiteY0" fmla="*/ 274153 h 274739"/>
                <a:gd name="connsiteX1" fmla="*/ 335389 w 1161474"/>
                <a:gd name="connsiteY1" fmla="*/ 263469 h 274739"/>
                <a:gd name="connsiteX2" fmla="*/ 632143 w 1161474"/>
                <a:gd name="connsiteY2" fmla="*/ 218316 h 274739"/>
                <a:gd name="connsiteX3" fmla="*/ 697907 w 1161474"/>
                <a:gd name="connsiteY3" fmla="*/ 0 h 274739"/>
                <a:gd name="connsiteX4" fmla="*/ 927360 w 1161474"/>
                <a:gd name="connsiteY4" fmla="*/ 260418 h 274739"/>
                <a:gd name="connsiteX5" fmla="*/ 1161474 w 1161474"/>
                <a:gd name="connsiteY5" fmla="*/ 264887 h 274739"/>
                <a:gd name="connsiteX0" fmla="*/ 0 w 1161474"/>
                <a:gd name="connsiteY0" fmla="*/ 274153 h 274153"/>
                <a:gd name="connsiteX1" fmla="*/ 335389 w 1161474"/>
                <a:gd name="connsiteY1" fmla="*/ 263469 h 274153"/>
                <a:gd name="connsiteX2" fmla="*/ 632143 w 1161474"/>
                <a:gd name="connsiteY2" fmla="*/ 218316 h 274153"/>
                <a:gd name="connsiteX3" fmla="*/ 697907 w 1161474"/>
                <a:gd name="connsiteY3" fmla="*/ 0 h 274153"/>
                <a:gd name="connsiteX4" fmla="*/ 927360 w 1161474"/>
                <a:gd name="connsiteY4" fmla="*/ 260418 h 274153"/>
                <a:gd name="connsiteX5" fmla="*/ 1161474 w 1161474"/>
                <a:gd name="connsiteY5" fmla="*/ 264887 h 274153"/>
                <a:gd name="connsiteX0" fmla="*/ 0 w 1161474"/>
                <a:gd name="connsiteY0" fmla="*/ 274153 h 274153"/>
                <a:gd name="connsiteX1" fmla="*/ 335389 w 1161474"/>
                <a:gd name="connsiteY1" fmla="*/ 263469 h 274153"/>
                <a:gd name="connsiteX2" fmla="*/ 632143 w 1161474"/>
                <a:gd name="connsiteY2" fmla="*/ 218316 h 274153"/>
                <a:gd name="connsiteX3" fmla="*/ 697907 w 1161474"/>
                <a:gd name="connsiteY3" fmla="*/ 0 h 274153"/>
                <a:gd name="connsiteX4" fmla="*/ 913227 w 1161474"/>
                <a:gd name="connsiteY4" fmla="*/ 240919 h 274153"/>
                <a:gd name="connsiteX5" fmla="*/ 1161474 w 1161474"/>
                <a:gd name="connsiteY5" fmla="*/ 264887 h 274153"/>
                <a:gd name="connsiteX0" fmla="*/ 0 w 1161474"/>
                <a:gd name="connsiteY0" fmla="*/ 274153 h 274153"/>
                <a:gd name="connsiteX1" fmla="*/ 335389 w 1161474"/>
                <a:gd name="connsiteY1" fmla="*/ 263469 h 274153"/>
                <a:gd name="connsiteX2" fmla="*/ 632143 w 1161474"/>
                <a:gd name="connsiteY2" fmla="*/ 218316 h 274153"/>
                <a:gd name="connsiteX3" fmla="*/ 697907 w 1161474"/>
                <a:gd name="connsiteY3" fmla="*/ 0 h 274153"/>
                <a:gd name="connsiteX4" fmla="*/ 821376 w 1161474"/>
                <a:gd name="connsiteY4" fmla="*/ 236814 h 274153"/>
                <a:gd name="connsiteX5" fmla="*/ 1161474 w 1161474"/>
                <a:gd name="connsiteY5" fmla="*/ 264887 h 274153"/>
                <a:gd name="connsiteX0" fmla="*/ 0 w 1161474"/>
                <a:gd name="connsiteY0" fmla="*/ 274153 h 274153"/>
                <a:gd name="connsiteX1" fmla="*/ 632143 w 1161474"/>
                <a:gd name="connsiteY1" fmla="*/ 218316 h 274153"/>
                <a:gd name="connsiteX2" fmla="*/ 697907 w 1161474"/>
                <a:gd name="connsiteY2" fmla="*/ 0 h 274153"/>
                <a:gd name="connsiteX3" fmla="*/ 821376 w 1161474"/>
                <a:gd name="connsiteY3" fmla="*/ 236814 h 274153"/>
                <a:gd name="connsiteX4" fmla="*/ 1161474 w 1161474"/>
                <a:gd name="connsiteY4" fmla="*/ 264887 h 274153"/>
                <a:gd name="connsiteX0" fmla="*/ 0 w 1161474"/>
                <a:gd name="connsiteY0" fmla="*/ 260812 h 264925"/>
                <a:gd name="connsiteX1" fmla="*/ 632143 w 1161474"/>
                <a:gd name="connsiteY1" fmla="*/ 218316 h 264925"/>
                <a:gd name="connsiteX2" fmla="*/ 697907 w 1161474"/>
                <a:gd name="connsiteY2" fmla="*/ 0 h 264925"/>
                <a:gd name="connsiteX3" fmla="*/ 821376 w 1161474"/>
                <a:gd name="connsiteY3" fmla="*/ 236814 h 264925"/>
                <a:gd name="connsiteX4" fmla="*/ 1161474 w 1161474"/>
                <a:gd name="connsiteY4" fmla="*/ 264887 h 264925"/>
                <a:gd name="connsiteX0" fmla="*/ 0 w 1161474"/>
                <a:gd name="connsiteY0" fmla="*/ 260812 h 264925"/>
                <a:gd name="connsiteX1" fmla="*/ 632143 w 1161474"/>
                <a:gd name="connsiteY1" fmla="*/ 218316 h 264925"/>
                <a:gd name="connsiteX2" fmla="*/ 697907 w 1161474"/>
                <a:gd name="connsiteY2" fmla="*/ 0 h 264925"/>
                <a:gd name="connsiteX3" fmla="*/ 821376 w 1161474"/>
                <a:gd name="connsiteY3" fmla="*/ 236814 h 264925"/>
                <a:gd name="connsiteX4" fmla="*/ 1161474 w 1161474"/>
                <a:gd name="connsiteY4" fmla="*/ 264887 h 264925"/>
                <a:gd name="connsiteX0" fmla="*/ 0 w 1161474"/>
                <a:gd name="connsiteY0" fmla="*/ 260812 h 264925"/>
                <a:gd name="connsiteX1" fmla="*/ 504965 w 1161474"/>
                <a:gd name="connsiteY1" fmla="*/ 225499 h 264925"/>
                <a:gd name="connsiteX2" fmla="*/ 697907 w 1161474"/>
                <a:gd name="connsiteY2" fmla="*/ 0 h 264925"/>
                <a:gd name="connsiteX3" fmla="*/ 821376 w 1161474"/>
                <a:gd name="connsiteY3" fmla="*/ 236814 h 264925"/>
                <a:gd name="connsiteX4" fmla="*/ 1161474 w 1161474"/>
                <a:gd name="connsiteY4" fmla="*/ 264887 h 264925"/>
                <a:gd name="connsiteX0" fmla="*/ 0 w 1161474"/>
                <a:gd name="connsiteY0" fmla="*/ 260812 h 264925"/>
                <a:gd name="connsiteX1" fmla="*/ 504965 w 1161474"/>
                <a:gd name="connsiteY1" fmla="*/ 225499 h 264925"/>
                <a:gd name="connsiteX2" fmla="*/ 697907 w 1161474"/>
                <a:gd name="connsiteY2" fmla="*/ 0 h 264925"/>
                <a:gd name="connsiteX3" fmla="*/ 821376 w 1161474"/>
                <a:gd name="connsiteY3" fmla="*/ 236814 h 264925"/>
                <a:gd name="connsiteX4" fmla="*/ 1161474 w 1161474"/>
                <a:gd name="connsiteY4" fmla="*/ 264887 h 264925"/>
                <a:gd name="connsiteX0" fmla="*/ 0 w 1161474"/>
                <a:gd name="connsiteY0" fmla="*/ 260812 h 268023"/>
                <a:gd name="connsiteX1" fmla="*/ 504965 w 1161474"/>
                <a:gd name="connsiteY1" fmla="*/ 225499 h 268023"/>
                <a:gd name="connsiteX2" fmla="*/ 733234 w 1161474"/>
                <a:gd name="connsiteY2" fmla="*/ 0 h 268023"/>
                <a:gd name="connsiteX3" fmla="*/ 821376 w 1161474"/>
                <a:gd name="connsiteY3" fmla="*/ 236814 h 268023"/>
                <a:gd name="connsiteX4" fmla="*/ 1161474 w 1161474"/>
                <a:gd name="connsiteY4" fmla="*/ 264887 h 268023"/>
                <a:gd name="connsiteX0" fmla="*/ 0 w 1161474"/>
                <a:gd name="connsiteY0" fmla="*/ 260812 h 268023"/>
                <a:gd name="connsiteX1" fmla="*/ 504965 w 1161474"/>
                <a:gd name="connsiteY1" fmla="*/ 225499 h 268023"/>
                <a:gd name="connsiteX2" fmla="*/ 733234 w 1161474"/>
                <a:gd name="connsiteY2" fmla="*/ 0 h 268023"/>
                <a:gd name="connsiteX3" fmla="*/ 821376 w 1161474"/>
                <a:gd name="connsiteY3" fmla="*/ 236814 h 268023"/>
                <a:gd name="connsiteX4" fmla="*/ 1161474 w 1161474"/>
                <a:gd name="connsiteY4" fmla="*/ 264887 h 268023"/>
                <a:gd name="connsiteX0" fmla="*/ 0 w 1161474"/>
                <a:gd name="connsiteY0" fmla="*/ 260812 h 264959"/>
                <a:gd name="connsiteX1" fmla="*/ 504965 w 1161474"/>
                <a:gd name="connsiteY1" fmla="*/ 225499 h 264959"/>
                <a:gd name="connsiteX2" fmla="*/ 733234 w 1161474"/>
                <a:gd name="connsiteY2" fmla="*/ 0 h 264959"/>
                <a:gd name="connsiteX3" fmla="*/ 807246 w 1161474"/>
                <a:gd name="connsiteY3" fmla="*/ 218342 h 264959"/>
                <a:gd name="connsiteX4" fmla="*/ 1161474 w 1161474"/>
                <a:gd name="connsiteY4" fmla="*/ 264887 h 264959"/>
                <a:gd name="connsiteX0" fmla="*/ 0 w 1161474"/>
                <a:gd name="connsiteY0" fmla="*/ 260812 h 264959"/>
                <a:gd name="connsiteX1" fmla="*/ 504965 w 1161474"/>
                <a:gd name="connsiteY1" fmla="*/ 225499 h 264959"/>
                <a:gd name="connsiteX2" fmla="*/ 733234 w 1161474"/>
                <a:gd name="connsiteY2" fmla="*/ 0 h 264959"/>
                <a:gd name="connsiteX3" fmla="*/ 807246 w 1161474"/>
                <a:gd name="connsiteY3" fmla="*/ 218342 h 264959"/>
                <a:gd name="connsiteX4" fmla="*/ 1161474 w 1161474"/>
                <a:gd name="connsiteY4" fmla="*/ 264887 h 264959"/>
                <a:gd name="connsiteX0" fmla="*/ 0 w 1161474"/>
                <a:gd name="connsiteY0" fmla="*/ 260812 h 264959"/>
                <a:gd name="connsiteX1" fmla="*/ 469638 w 1161474"/>
                <a:gd name="connsiteY1" fmla="*/ 225499 h 264959"/>
                <a:gd name="connsiteX2" fmla="*/ 733234 w 1161474"/>
                <a:gd name="connsiteY2" fmla="*/ 0 h 264959"/>
                <a:gd name="connsiteX3" fmla="*/ 807246 w 1161474"/>
                <a:gd name="connsiteY3" fmla="*/ 218342 h 264959"/>
                <a:gd name="connsiteX4" fmla="*/ 1161474 w 1161474"/>
                <a:gd name="connsiteY4" fmla="*/ 264887 h 264959"/>
                <a:gd name="connsiteX0" fmla="*/ 0 w 1161474"/>
                <a:gd name="connsiteY0" fmla="*/ 260812 h 264959"/>
                <a:gd name="connsiteX1" fmla="*/ 469638 w 1161474"/>
                <a:gd name="connsiteY1" fmla="*/ 225499 h 264959"/>
                <a:gd name="connsiteX2" fmla="*/ 733234 w 1161474"/>
                <a:gd name="connsiteY2" fmla="*/ 0 h 264959"/>
                <a:gd name="connsiteX3" fmla="*/ 807246 w 1161474"/>
                <a:gd name="connsiteY3" fmla="*/ 218342 h 264959"/>
                <a:gd name="connsiteX4" fmla="*/ 1161474 w 1161474"/>
                <a:gd name="connsiteY4" fmla="*/ 264887 h 264959"/>
                <a:gd name="connsiteX0" fmla="*/ 0 w 1161474"/>
                <a:gd name="connsiteY0" fmla="*/ 260812 h 264959"/>
                <a:gd name="connsiteX1" fmla="*/ 469638 w 1161474"/>
                <a:gd name="connsiteY1" fmla="*/ 225499 h 264959"/>
                <a:gd name="connsiteX2" fmla="*/ 733234 w 1161474"/>
                <a:gd name="connsiteY2" fmla="*/ 0 h 264959"/>
                <a:gd name="connsiteX3" fmla="*/ 807246 w 1161474"/>
                <a:gd name="connsiteY3" fmla="*/ 218342 h 264959"/>
                <a:gd name="connsiteX4" fmla="*/ 1161474 w 1161474"/>
                <a:gd name="connsiteY4" fmla="*/ 264887 h 264959"/>
                <a:gd name="connsiteX0" fmla="*/ 0 w 1161474"/>
                <a:gd name="connsiteY0" fmla="*/ 260812 h 264959"/>
                <a:gd name="connsiteX1" fmla="*/ 469638 w 1161474"/>
                <a:gd name="connsiteY1" fmla="*/ 225499 h 264959"/>
                <a:gd name="connsiteX2" fmla="*/ 733234 w 1161474"/>
                <a:gd name="connsiteY2" fmla="*/ 0 h 264959"/>
                <a:gd name="connsiteX3" fmla="*/ 771917 w 1161474"/>
                <a:gd name="connsiteY3" fmla="*/ 218342 h 264959"/>
                <a:gd name="connsiteX4" fmla="*/ 1161474 w 1161474"/>
                <a:gd name="connsiteY4" fmla="*/ 264887 h 264959"/>
                <a:gd name="connsiteX0" fmla="*/ 0 w 1161474"/>
                <a:gd name="connsiteY0" fmla="*/ 260812 h 264902"/>
                <a:gd name="connsiteX1" fmla="*/ 469638 w 1161474"/>
                <a:gd name="connsiteY1" fmla="*/ 225499 h 264902"/>
                <a:gd name="connsiteX2" fmla="*/ 733234 w 1161474"/>
                <a:gd name="connsiteY2" fmla="*/ 0 h 264902"/>
                <a:gd name="connsiteX3" fmla="*/ 771917 w 1161474"/>
                <a:gd name="connsiteY3" fmla="*/ 218342 h 264902"/>
                <a:gd name="connsiteX4" fmla="*/ 1161474 w 1161474"/>
                <a:gd name="connsiteY4" fmla="*/ 264887 h 264902"/>
                <a:gd name="connsiteX0" fmla="*/ 0 w 1161474"/>
                <a:gd name="connsiteY0" fmla="*/ 260812 h 264917"/>
                <a:gd name="connsiteX1" fmla="*/ 469638 w 1161474"/>
                <a:gd name="connsiteY1" fmla="*/ 225499 h 264917"/>
                <a:gd name="connsiteX2" fmla="*/ 733234 w 1161474"/>
                <a:gd name="connsiteY2" fmla="*/ 0 h 264917"/>
                <a:gd name="connsiteX3" fmla="*/ 764852 w 1161474"/>
                <a:gd name="connsiteY3" fmla="*/ 229630 h 264917"/>
                <a:gd name="connsiteX4" fmla="*/ 1161474 w 1161474"/>
                <a:gd name="connsiteY4" fmla="*/ 264887 h 264917"/>
                <a:gd name="connsiteX0" fmla="*/ 0 w 1154406"/>
                <a:gd name="connsiteY0" fmla="*/ 260812 h 261931"/>
                <a:gd name="connsiteX1" fmla="*/ 469638 w 1154406"/>
                <a:gd name="connsiteY1" fmla="*/ 225499 h 261931"/>
                <a:gd name="connsiteX2" fmla="*/ 733234 w 1154406"/>
                <a:gd name="connsiteY2" fmla="*/ 0 h 261931"/>
                <a:gd name="connsiteX3" fmla="*/ 764852 w 1154406"/>
                <a:gd name="connsiteY3" fmla="*/ 229630 h 261931"/>
                <a:gd name="connsiteX4" fmla="*/ 1154406 w 1154406"/>
                <a:gd name="connsiteY4" fmla="*/ 259756 h 261931"/>
                <a:gd name="connsiteX0" fmla="*/ 0 w 1154406"/>
                <a:gd name="connsiteY0" fmla="*/ 260812 h 260812"/>
                <a:gd name="connsiteX1" fmla="*/ 469638 w 1154406"/>
                <a:gd name="connsiteY1" fmla="*/ 225499 h 260812"/>
                <a:gd name="connsiteX2" fmla="*/ 733234 w 1154406"/>
                <a:gd name="connsiteY2" fmla="*/ 0 h 260812"/>
                <a:gd name="connsiteX3" fmla="*/ 750719 w 1154406"/>
                <a:gd name="connsiteY3" fmla="*/ 217315 h 260812"/>
                <a:gd name="connsiteX4" fmla="*/ 1154406 w 1154406"/>
                <a:gd name="connsiteY4" fmla="*/ 259756 h 260812"/>
                <a:gd name="connsiteX0" fmla="*/ 0 w 1154406"/>
                <a:gd name="connsiteY0" fmla="*/ 260812 h 260812"/>
                <a:gd name="connsiteX1" fmla="*/ 469638 w 1154406"/>
                <a:gd name="connsiteY1" fmla="*/ 225499 h 260812"/>
                <a:gd name="connsiteX2" fmla="*/ 733234 w 1154406"/>
                <a:gd name="connsiteY2" fmla="*/ 0 h 260812"/>
                <a:gd name="connsiteX3" fmla="*/ 778981 w 1154406"/>
                <a:gd name="connsiteY3" fmla="*/ 217315 h 260812"/>
                <a:gd name="connsiteX4" fmla="*/ 1154406 w 1154406"/>
                <a:gd name="connsiteY4" fmla="*/ 259756 h 260812"/>
                <a:gd name="connsiteX0" fmla="*/ 0 w 1154406"/>
                <a:gd name="connsiteY0" fmla="*/ 260812 h 260812"/>
                <a:gd name="connsiteX1" fmla="*/ 469638 w 1154406"/>
                <a:gd name="connsiteY1" fmla="*/ 225499 h 260812"/>
                <a:gd name="connsiteX2" fmla="*/ 733234 w 1154406"/>
                <a:gd name="connsiteY2" fmla="*/ 0 h 260812"/>
                <a:gd name="connsiteX3" fmla="*/ 778981 w 1154406"/>
                <a:gd name="connsiteY3" fmla="*/ 217315 h 260812"/>
                <a:gd name="connsiteX4" fmla="*/ 1154406 w 1154406"/>
                <a:gd name="connsiteY4" fmla="*/ 259756 h 260812"/>
                <a:gd name="connsiteX0" fmla="*/ 0 w 1154406"/>
                <a:gd name="connsiteY0" fmla="*/ 260812 h 260812"/>
                <a:gd name="connsiteX1" fmla="*/ 469638 w 1154406"/>
                <a:gd name="connsiteY1" fmla="*/ 225499 h 260812"/>
                <a:gd name="connsiteX2" fmla="*/ 733234 w 1154406"/>
                <a:gd name="connsiteY2" fmla="*/ 0 h 260812"/>
                <a:gd name="connsiteX3" fmla="*/ 778981 w 1154406"/>
                <a:gd name="connsiteY3" fmla="*/ 217315 h 260812"/>
                <a:gd name="connsiteX4" fmla="*/ 1154406 w 1154406"/>
                <a:gd name="connsiteY4" fmla="*/ 259756 h 260812"/>
                <a:gd name="connsiteX0" fmla="*/ 0 w 1154406"/>
                <a:gd name="connsiteY0" fmla="*/ 260812 h 263186"/>
                <a:gd name="connsiteX1" fmla="*/ 469638 w 1154406"/>
                <a:gd name="connsiteY1" fmla="*/ 225499 h 263186"/>
                <a:gd name="connsiteX2" fmla="*/ 733234 w 1154406"/>
                <a:gd name="connsiteY2" fmla="*/ 0 h 263186"/>
                <a:gd name="connsiteX3" fmla="*/ 793114 w 1154406"/>
                <a:gd name="connsiteY3" fmla="*/ 234761 h 263186"/>
                <a:gd name="connsiteX4" fmla="*/ 1154406 w 1154406"/>
                <a:gd name="connsiteY4" fmla="*/ 259756 h 263186"/>
                <a:gd name="connsiteX0" fmla="*/ 0 w 1154406"/>
                <a:gd name="connsiteY0" fmla="*/ 260812 h 260812"/>
                <a:gd name="connsiteX1" fmla="*/ 469638 w 1154406"/>
                <a:gd name="connsiteY1" fmla="*/ 225499 h 260812"/>
                <a:gd name="connsiteX2" fmla="*/ 733234 w 1154406"/>
                <a:gd name="connsiteY2" fmla="*/ 0 h 260812"/>
                <a:gd name="connsiteX3" fmla="*/ 793114 w 1154406"/>
                <a:gd name="connsiteY3" fmla="*/ 234761 h 260812"/>
                <a:gd name="connsiteX4" fmla="*/ 1154406 w 1154406"/>
                <a:gd name="connsiteY4" fmla="*/ 259756 h 260812"/>
                <a:gd name="connsiteX0" fmla="*/ 0 w 1154406"/>
                <a:gd name="connsiteY0" fmla="*/ 260812 h 260812"/>
                <a:gd name="connsiteX1" fmla="*/ 469638 w 1154406"/>
                <a:gd name="connsiteY1" fmla="*/ 225499 h 260812"/>
                <a:gd name="connsiteX2" fmla="*/ 733234 w 1154406"/>
                <a:gd name="connsiteY2" fmla="*/ 0 h 260812"/>
                <a:gd name="connsiteX3" fmla="*/ 793114 w 1154406"/>
                <a:gd name="connsiteY3" fmla="*/ 251180 h 260812"/>
                <a:gd name="connsiteX4" fmla="*/ 1154406 w 1154406"/>
                <a:gd name="connsiteY4" fmla="*/ 259756 h 260812"/>
                <a:gd name="connsiteX0" fmla="*/ 0 w 1154406"/>
                <a:gd name="connsiteY0" fmla="*/ 260812 h 260812"/>
                <a:gd name="connsiteX1" fmla="*/ 469638 w 1154406"/>
                <a:gd name="connsiteY1" fmla="*/ 225499 h 260812"/>
                <a:gd name="connsiteX2" fmla="*/ 733234 w 1154406"/>
                <a:gd name="connsiteY2" fmla="*/ 0 h 260812"/>
                <a:gd name="connsiteX3" fmla="*/ 793114 w 1154406"/>
                <a:gd name="connsiteY3" fmla="*/ 251180 h 260812"/>
                <a:gd name="connsiteX4" fmla="*/ 1154406 w 1154406"/>
                <a:gd name="connsiteY4" fmla="*/ 259756 h 260812"/>
                <a:gd name="connsiteX0" fmla="*/ 0 w 1154406"/>
                <a:gd name="connsiteY0" fmla="*/ 260812 h 260812"/>
                <a:gd name="connsiteX1" fmla="*/ 469638 w 1154406"/>
                <a:gd name="connsiteY1" fmla="*/ 225499 h 260812"/>
                <a:gd name="connsiteX2" fmla="*/ 733234 w 1154406"/>
                <a:gd name="connsiteY2" fmla="*/ 0 h 260812"/>
                <a:gd name="connsiteX3" fmla="*/ 863768 w 1154406"/>
                <a:gd name="connsiteY3" fmla="*/ 256311 h 260812"/>
                <a:gd name="connsiteX4" fmla="*/ 1154406 w 1154406"/>
                <a:gd name="connsiteY4" fmla="*/ 259756 h 260812"/>
                <a:gd name="connsiteX0" fmla="*/ 0 w 1048422"/>
                <a:gd name="connsiteY0" fmla="*/ 260812 h 260812"/>
                <a:gd name="connsiteX1" fmla="*/ 469638 w 1048422"/>
                <a:gd name="connsiteY1" fmla="*/ 225499 h 260812"/>
                <a:gd name="connsiteX2" fmla="*/ 733234 w 1048422"/>
                <a:gd name="connsiteY2" fmla="*/ 0 h 260812"/>
                <a:gd name="connsiteX3" fmla="*/ 863768 w 1048422"/>
                <a:gd name="connsiteY3" fmla="*/ 256311 h 260812"/>
                <a:gd name="connsiteX4" fmla="*/ 1048422 w 1048422"/>
                <a:gd name="connsiteY4" fmla="*/ 256678 h 260812"/>
                <a:gd name="connsiteX0" fmla="*/ 0 w 1203862"/>
                <a:gd name="connsiteY0" fmla="*/ 260812 h 260812"/>
                <a:gd name="connsiteX1" fmla="*/ 469638 w 1203862"/>
                <a:gd name="connsiteY1" fmla="*/ 225499 h 260812"/>
                <a:gd name="connsiteX2" fmla="*/ 733234 w 1203862"/>
                <a:gd name="connsiteY2" fmla="*/ 0 h 260812"/>
                <a:gd name="connsiteX3" fmla="*/ 863768 w 1203862"/>
                <a:gd name="connsiteY3" fmla="*/ 256311 h 260812"/>
                <a:gd name="connsiteX4" fmla="*/ 1203862 w 1203862"/>
                <a:gd name="connsiteY4" fmla="*/ 257704 h 260812"/>
                <a:gd name="connsiteX0" fmla="*/ 0 w 1203862"/>
                <a:gd name="connsiteY0" fmla="*/ 260812 h 260812"/>
                <a:gd name="connsiteX1" fmla="*/ 469638 w 1203862"/>
                <a:gd name="connsiteY1" fmla="*/ 225499 h 260812"/>
                <a:gd name="connsiteX2" fmla="*/ 733234 w 1203862"/>
                <a:gd name="connsiteY2" fmla="*/ 0 h 260812"/>
                <a:gd name="connsiteX3" fmla="*/ 863768 w 1203862"/>
                <a:gd name="connsiteY3" fmla="*/ 256311 h 260812"/>
                <a:gd name="connsiteX4" fmla="*/ 1203862 w 1203862"/>
                <a:gd name="connsiteY4" fmla="*/ 257704 h 260812"/>
                <a:gd name="connsiteX0" fmla="*/ 0 w 1203862"/>
                <a:gd name="connsiteY0" fmla="*/ 260812 h 260812"/>
                <a:gd name="connsiteX1" fmla="*/ 469638 w 1203862"/>
                <a:gd name="connsiteY1" fmla="*/ 225499 h 260812"/>
                <a:gd name="connsiteX2" fmla="*/ 733234 w 1203862"/>
                <a:gd name="connsiteY2" fmla="*/ 0 h 260812"/>
                <a:gd name="connsiteX3" fmla="*/ 863768 w 1203862"/>
                <a:gd name="connsiteY3" fmla="*/ 256311 h 260812"/>
                <a:gd name="connsiteX4" fmla="*/ 1203862 w 1203862"/>
                <a:gd name="connsiteY4" fmla="*/ 257704 h 260812"/>
                <a:gd name="connsiteX0" fmla="*/ 0 w 1203862"/>
                <a:gd name="connsiteY0" fmla="*/ 259786 h 259786"/>
                <a:gd name="connsiteX1" fmla="*/ 469638 w 1203862"/>
                <a:gd name="connsiteY1" fmla="*/ 224473 h 259786"/>
                <a:gd name="connsiteX2" fmla="*/ 789758 w 1203862"/>
                <a:gd name="connsiteY2" fmla="*/ 0 h 259786"/>
                <a:gd name="connsiteX3" fmla="*/ 863768 w 1203862"/>
                <a:gd name="connsiteY3" fmla="*/ 255285 h 259786"/>
                <a:gd name="connsiteX4" fmla="*/ 1203862 w 1203862"/>
                <a:gd name="connsiteY4" fmla="*/ 256678 h 259786"/>
                <a:gd name="connsiteX0" fmla="*/ 0 w 1203862"/>
                <a:gd name="connsiteY0" fmla="*/ 261839 h 261839"/>
                <a:gd name="connsiteX1" fmla="*/ 469638 w 1203862"/>
                <a:gd name="connsiteY1" fmla="*/ 226526 h 261839"/>
                <a:gd name="connsiteX2" fmla="*/ 832149 w 1203862"/>
                <a:gd name="connsiteY2" fmla="*/ 0 h 261839"/>
                <a:gd name="connsiteX3" fmla="*/ 863768 w 1203862"/>
                <a:gd name="connsiteY3" fmla="*/ 257338 h 261839"/>
                <a:gd name="connsiteX4" fmla="*/ 1203862 w 1203862"/>
                <a:gd name="connsiteY4" fmla="*/ 258731 h 261839"/>
                <a:gd name="connsiteX0" fmla="*/ 0 w 1203862"/>
                <a:gd name="connsiteY0" fmla="*/ 261839 h 261839"/>
                <a:gd name="connsiteX1" fmla="*/ 469638 w 1203862"/>
                <a:gd name="connsiteY1" fmla="*/ 226526 h 261839"/>
                <a:gd name="connsiteX2" fmla="*/ 832149 w 1203862"/>
                <a:gd name="connsiteY2" fmla="*/ 0 h 261839"/>
                <a:gd name="connsiteX3" fmla="*/ 863768 w 1203862"/>
                <a:gd name="connsiteY3" fmla="*/ 257338 h 261839"/>
                <a:gd name="connsiteX4" fmla="*/ 1203862 w 1203862"/>
                <a:gd name="connsiteY4" fmla="*/ 258731 h 261839"/>
                <a:gd name="connsiteX0" fmla="*/ 0 w 1203862"/>
                <a:gd name="connsiteY0" fmla="*/ 261839 h 261839"/>
                <a:gd name="connsiteX1" fmla="*/ 469638 w 1203862"/>
                <a:gd name="connsiteY1" fmla="*/ 226526 h 261839"/>
                <a:gd name="connsiteX2" fmla="*/ 832149 w 1203862"/>
                <a:gd name="connsiteY2" fmla="*/ 0 h 261839"/>
                <a:gd name="connsiteX3" fmla="*/ 863768 w 1203862"/>
                <a:gd name="connsiteY3" fmla="*/ 257338 h 261839"/>
                <a:gd name="connsiteX4" fmla="*/ 1203862 w 1203862"/>
                <a:gd name="connsiteY4" fmla="*/ 258731 h 261839"/>
                <a:gd name="connsiteX0" fmla="*/ 0 w 1203862"/>
                <a:gd name="connsiteY0" fmla="*/ 261839 h 261839"/>
                <a:gd name="connsiteX1" fmla="*/ 469638 w 1203862"/>
                <a:gd name="connsiteY1" fmla="*/ 226526 h 261839"/>
                <a:gd name="connsiteX2" fmla="*/ 832149 w 1203862"/>
                <a:gd name="connsiteY2" fmla="*/ 0 h 261839"/>
                <a:gd name="connsiteX3" fmla="*/ 863768 w 1203862"/>
                <a:gd name="connsiteY3" fmla="*/ 257338 h 261839"/>
                <a:gd name="connsiteX4" fmla="*/ 1203862 w 1203862"/>
                <a:gd name="connsiteY4" fmla="*/ 258731 h 261839"/>
                <a:gd name="connsiteX0" fmla="*/ 0 w 1203862"/>
                <a:gd name="connsiteY0" fmla="*/ 261839 h 261839"/>
                <a:gd name="connsiteX1" fmla="*/ 483770 w 1203862"/>
                <a:gd name="connsiteY1" fmla="*/ 204975 h 261839"/>
                <a:gd name="connsiteX2" fmla="*/ 832149 w 1203862"/>
                <a:gd name="connsiteY2" fmla="*/ 0 h 261839"/>
                <a:gd name="connsiteX3" fmla="*/ 863768 w 1203862"/>
                <a:gd name="connsiteY3" fmla="*/ 257338 h 261839"/>
                <a:gd name="connsiteX4" fmla="*/ 1203862 w 1203862"/>
                <a:gd name="connsiteY4" fmla="*/ 258731 h 261839"/>
                <a:gd name="connsiteX0" fmla="*/ 0 w 1203862"/>
                <a:gd name="connsiteY0" fmla="*/ 261839 h 261839"/>
                <a:gd name="connsiteX1" fmla="*/ 483770 w 1203862"/>
                <a:gd name="connsiteY1" fmla="*/ 204975 h 261839"/>
                <a:gd name="connsiteX2" fmla="*/ 832149 w 1203862"/>
                <a:gd name="connsiteY2" fmla="*/ 0 h 261839"/>
                <a:gd name="connsiteX3" fmla="*/ 863768 w 1203862"/>
                <a:gd name="connsiteY3" fmla="*/ 257338 h 261839"/>
                <a:gd name="connsiteX4" fmla="*/ 1203862 w 1203862"/>
                <a:gd name="connsiteY4" fmla="*/ 258731 h 261839"/>
                <a:gd name="connsiteX0" fmla="*/ 0 w 1203862"/>
                <a:gd name="connsiteY0" fmla="*/ 261839 h 261839"/>
                <a:gd name="connsiteX1" fmla="*/ 632148 w 1203862"/>
                <a:gd name="connsiteY1" fmla="*/ 206001 h 261839"/>
                <a:gd name="connsiteX2" fmla="*/ 832149 w 1203862"/>
                <a:gd name="connsiteY2" fmla="*/ 0 h 261839"/>
                <a:gd name="connsiteX3" fmla="*/ 863768 w 1203862"/>
                <a:gd name="connsiteY3" fmla="*/ 257338 h 261839"/>
                <a:gd name="connsiteX4" fmla="*/ 1203862 w 1203862"/>
                <a:gd name="connsiteY4" fmla="*/ 258731 h 261839"/>
                <a:gd name="connsiteX0" fmla="*/ 0 w 1203862"/>
                <a:gd name="connsiteY0" fmla="*/ 261839 h 261839"/>
                <a:gd name="connsiteX1" fmla="*/ 674540 w 1203862"/>
                <a:gd name="connsiteY1" fmla="*/ 206001 h 261839"/>
                <a:gd name="connsiteX2" fmla="*/ 832149 w 1203862"/>
                <a:gd name="connsiteY2" fmla="*/ 0 h 261839"/>
                <a:gd name="connsiteX3" fmla="*/ 863768 w 1203862"/>
                <a:gd name="connsiteY3" fmla="*/ 257338 h 261839"/>
                <a:gd name="connsiteX4" fmla="*/ 1203862 w 1203862"/>
                <a:gd name="connsiteY4" fmla="*/ 258731 h 261839"/>
                <a:gd name="connsiteX0" fmla="*/ 0 w 963636"/>
                <a:gd name="connsiteY0" fmla="*/ 260813 h 260813"/>
                <a:gd name="connsiteX1" fmla="*/ 434314 w 963636"/>
                <a:gd name="connsiteY1" fmla="*/ 206001 h 260813"/>
                <a:gd name="connsiteX2" fmla="*/ 591923 w 963636"/>
                <a:gd name="connsiteY2" fmla="*/ 0 h 260813"/>
                <a:gd name="connsiteX3" fmla="*/ 623542 w 963636"/>
                <a:gd name="connsiteY3" fmla="*/ 257338 h 260813"/>
                <a:gd name="connsiteX4" fmla="*/ 963636 w 963636"/>
                <a:gd name="connsiteY4" fmla="*/ 258731 h 260813"/>
                <a:gd name="connsiteX0" fmla="*/ 0 w 963636"/>
                <a:gd name="connsiteY0" fmla="*/ 260813 h 275048"/>
                <a:gd name="connsiteX1" fmla="*/ 504968 w 963636"/>
                <a:gd name="connsiteY1" fmla="*/ 255260 h 275048"/>
                <a:gd name="connsiteX2" fmla="*/ 591923 w 963636"/>
                <a:gd name="connsiteY2" fmla="*/ 0 h 275048"/>
                <a:gd name="connsiteX3" fmla="*/ 623542 w 963636"/>
                <a:gd name="connsiteY3" fmla="*/ 257338 h 275048"/>
                <a:gd name="connsiteX4" fmla="*/ 963636 w 963636"/>
                <a:gd name="connsiteY4" fmla="*/ 258731 h 275048"/>
                <a:gd name="connsiteX0" fmla="*/ 0 w 963636"/>
                <a:gd name="connsiteY0" fmla="*/ 260813 h 275048"/>
                <a:gd name="connsiteX1" fmla="*/ 504968 w 963636"/>
                <a:gd name="connsiteY1" fmla="*/ 255260 h 275048"/>
                <a:gd name="connsiteX2" fmla="*/ 591923 w 963636"/>
                <a:gd name="connsiteY2" fmla="*/ 0 h 275048"/>
                <a:gd name="connsiteX3" fmla="*/ 623542 w 963636"/>
                <a:gd name="connsiteY3" fmla="*/ 257338 h 275048"/>
                <a:gd name="connsiteX4" fmla="*/ 963636 w 963636"/>
                <a:gd name="connsiteY4" fmla="*/ 258731 h 275048"/>
                <a:gd name="connsiteX0" fmla="*/ 0 w 963636"/>
                <a:gd name="connsiteY0" fmla="*/ 260813 h 260813"/>
                <a:gd name="connsiteX1" fmla="*/ 504968 w 963636"/>
                <a:gd name="connsiteY1" fmla="*/ 255260 h 260813"/>
                <a:gd name="connsiteX2" fmla="*/ 591923 w 963636"/>
                <a:gd name="connsiteY2" fmla="*/ 0 h 260813"/>
                <a:gd name="connsiteX3" fmla="*/ 623542 w 963636"/>
                <a:gd name="connsiteY3" fmla="*/ 257338 h 260813"/>
                <a:gd name="connsiteX4" fmla="*/ 963636 w 963636"/>
                <a:gd name="connsiteY4" fmla="*/ 258731 h 260813"/>
                <a:gd name="connsiteX0" fmla="*/ 0 w 963636"/>
                <a:gd name="connsiteY0" fmla="*/ 260813 h 260813"/>
                <a:gd name="connsiteX1" fmla="*/ 519097 w 963636"/>
                <a:gd name="connsiteY1" fmla="*/ 259365 h 260813"/>
                <a:gd name="connsiteX2" fmla="*/ 591923 w 963636"/>
                <a:gd name="connsiteY2" fmla="*/ 0 h 260813"/>
                <a:gd name="connsiteX3" fmla="*/ 623542 w 963636"/>
                <a:gd name="connsiteY3" fmla="*/ 257338 h 260813"/>
                <a:gd name="connsiteX4" fmla="*/ 963636 w 963636"/>
                <a:gd name="connsiteY4" fmla="*/ 258731 h 260813"/>
                <a:gd name="connsiteX0" fmla="*/ 0 w 963636"/>
                <a:gd name="connsiteY0" fmla="*/ 260813 h 260813"/>
                <a:gd name="connsiteX1" fmla="*/ 519097 w 963636"/>
                <a:gd name="connsiteY1" fmla="*/ 259365 h 260813"/>
                <a:gd name="connsiteX2" fmla="*/ 591923 w 963636"/>
                <a:gd name="connsiteY2" fmla="*/ 0 h 260813"/>
                <a:gd name="connsiteX3" fmla="*/ 623542 w 963636"/>
                <a:gd name="connsiteY3" fmla="*/ 257338 h 260813"/>
                <a:gd name="connsiteX4" fmla="*/ 963636 w 963636"/>
                <a:gd name="connsiteY4" fmla="*/ 258731 h 260813"/>
                <a:gd name="connsiteX0" fmla="*/ 0 w 963636"/>
                <a:gd name="connsiteY0" fmla="*/ 260813 h 260813"/>
                <a:gd name="connsiteX1" fmla="*/ 519097 w 963636"/>
                <a:gd name="connsiteY1" fmla="*/ 259365 h 260813"/>
                <a:gd name="connsiteX2" fmla="*/ 591923 w 963636"/>
                <a:gd name="connsiteY2" fmla="*/ 0 h 260813"/>
                <a:gd name="connsiteX3" fmla="*/ 623542 w 963636"/>
                <a:gd name="connsiteY3" fmla="*/ 257338 h 260813"/>
                <a:gd name="connsiteX4" fmla="*/ 963636 w 963636"/>
                <a:gd name="connsiteY4" fmla="*/ 258731 h 260813"/>
                <a:gd name="connsiteX0" fmla="*/ 0 w 963636"/>
                <a:gd name="connsiteY0" fmla="*/ 260813 h 260813"/>
                <a:gd name="connsiteX1" fmla="*/ 519097 w 963636"/>
                <a:gd name="connsiteY1" fmla="*/ 259365 h 260813"/>
                <a:gd name="connsiteX2" fmla="*/ 591923 w 963636"/>
                <a:gd name="connsiteY2" fmla="*/ 0 h 260813"/>
                <a:gd name="connsiteX3" fmla="*/ 623542 w 963636"/>
                <a:gd name="connsiteY3" fmla="*/ 257338 h 260813"/>
                <a:gd name="connsiteX4" fmla="*/ 963636 w 963636"/>
                <a:gd name="connsiteY4" fmla="*/ 258731 h 260813"/>
                <a:gd name="connsiteX0" fmla="*/ 0 w 963636"/>
                <a:gd name="connsiteY0" fmla="*/ 260813 h 260813"/>
                <a:gd name="connsiteX1" fmla="*/ 519097 w 963636"/>
                <a:gd name="connsiteY1" fmla="*/ 259365 h 260813"/>
                <a:gd name="connsiteX2" fmla="*/ 591923 w 963636"/>
                <a:gd name="connsiteY2" fmla="*/ 0 h 260813"/>
                <a:gd name="connsiteX3" fmla="*/ 623542 w 963636"/>
                <a:gd name="connsiteY3" fmla="*/ 257338 h 260813"/>
                <a:gd name="connsiteX4" fmla="*/ 963636 w 963636"/>
                <a:gd name="connsiteY4" fmla="*/ 258731 h 260813"/>
                <a:gd name="connsiteX0" fmla="*/ 0 w 681015"/>
                <a:gd name="connsiteY0" fmla="*/ 261839 h 261839"/>
                <a:gd name="connsiteX1" fmla="*/ 236476 w 681015"/>
                <a:gd name="connsiteY1" fmla="*/ 259365 h 261839"/>
                <a:gd name="connsiteX2" fmla="*/ 309302 w 681015"/>
                <a:gd name="connsiteY2" fmla="*/ 0 h 261839"/>
                <a:gd name="connsiteX3" fmla="*/ 340921 w 681015"/>
                <a:gd name="connsiteY3" fmla="*/ 257338 h 261839"/>
                <a:gd name="connsiteX4" fmla="*/ 681015 w 681015"/>
                <a:gd name="connsiteY4" fmla="*/ 258731 h 261839"/>
                <a:gd name="connsiteX0" fmla="*/ 0 w 659818"/>
                <a:gd name="connsiteY0" fmla="*/ 257734 h 259365"/>
                <a:gd name="connsiteX1" fmla="*/ 215279 w 659818"/>
                <a:gd name="connsiteY1" fmla="*/ 259365 h 259365"/>
                <a:gd name="connsiteX2" fmla="*/ 288105 w 659818"/>
                <a:gd name="connsiteY2" fmla="*/ 0 h 259365"/>
                <a:gd name="connsiteX3" fmla="*/ 319724 w 659818"/>
                <a:gd name="connsiteY3" fmla="*/ 257338 h 259365"/>
                <a:gd name="connsiteX4" fmla="*/ 659818 w 659818"/>
                <a:gd name="connsiteY4" fmla="*/ 258731 h 259365"/>
                <a:gd name="connsiteX0" fmla="*/ 0 w 659818"/>
                <a:gd name="connsiteY0" fmla="*/ 257734 h 258731"/>
                <a:gd name="connsiteX1" fmla="*/ 208214 w 659818"/>
                <a:gd name="connsiteY1" fmla="*/ 258339 h 258731"/>
                <a:gd name="connsiteX2" fmla="*/ 288105 w 659818"/>
                <a:gd name="connsiteY2" fmla="*/ 0 h 258731"/>
                <a:gd name="connsiteX3" fmla="*/ 319724 w 659818"/>
                <a:gd name="connsiteY3" fmla="*/ 257338 h 258731"/>
                <a:gd name="connsiteX4" fmla="*/ 659818 w 659818"/>
                <a:gd name="connsiteY4" fmla="*/ 258731 h 258731"/>
                <a:gd name="connsiteX0" fmla="*/ 0 w 511442"/>
                <a:gd name="connsiteY0" fmla="*/ 257734 h 258339"/>
                <a:gd name="connsiteX1" fmla="*/ 208214 w 511442"/>
                <a:gd name="connsiteY1" fmla="*/ 258339 h 258339"/>
                <a:gd name="connsiteX2" fmla="*/ 288105 w 511442"/>
                <a:gd name="connsiteY2" fmla="*/ 0 h 258339"/>
                <a:gd name="connsiteX3" fmla="*/ 319724 w 511442"/>
                <a:gd name="connsiteY3" fmla="*/ 257338 h 258339"/>
                <a:gd name="connsiteX4" fmla="*/ 511442 w 511442"/>
                <a:gd name="connsiteY4" fmla="*/ 257704 h 258339"/>
                <a:gd name="connsiteX0" fmla="*/ 0 w 511442"/>
                <a:gd name="connsiteY0" fmla="*/ 257734 h 257734"/>
                <a:gd name="connsiteX1" fmla="*/ 208214 w 511442"/>
                <a:gd name="connsiteY1" fmla="*/ 256286 h 257734"/>
                <a:gd name="connsiteX2" fmla="*/ 288105 w 511442"/>
                <a:gd name="connsiteY2" fmla="*/ 0 h 257734"/>
                <a:gd name="connsiteX3" fmla="*/ 319724 w 511442"/>
                <a:gd name="connsiteY3" fmla="*/ 257338 h 257734"/>
                <a:gd name="connsiteX4" fmla="*/ 511442 w 511442"/>
                <a:gd name="connsiteY4" fmla="*/ 257704 h 257734"/>
                <a:gd name="connsiteX0" fmla="*/ 0 w 511442"/>
                <a:gd name="connsiteY0" fmla="*/ 257734 h 257734"/>
                <a:gd name="connsiteX1" fmla="*/ 23927 w 511442"/>
                <a:gd name="connsiteY1" fmla="*/ 255531 h 257734"/>
                <a:gd name="connsiteX2" fmla="*/ 208214 w 511442"/>
                <a:gd name="connsiteY2" fmla="*/ 256286 h 257734"/>
                <a:gd name="connsiteX3" fmla="*/ 288105 w 511442"/>
                <a:gd name="connsiteY3" fmla="*/ 0 h 257734"/>
                <a:gd name="connsiteX4" fmla="*/ 319724 w 511442"/>
                <a:gd name="connsiteY4" fmla="*/ 257338 h 257734"/>
                <a:gd name="connsiteX5" fmla="*/ 511442 w 511442"/>
                <a:gd name="connsiteY5" fmla="*/ 257704 h 257734"/>
                <a:gd name="connsiteX0" fmla="*/ 0 w 511442"/>
                <a:gd name="connsiteY0" fmla="*/ 257734 h 257734"/>
                <a:gd name="connsiteX1" fmla="*/ 23927 w 511442"/>
                <a:gd name="connsiteY1" fmla="*/ 257583 h 257734"/>
                <a:gd name="connsiteX2" fmla="*/ 208214 w 511442"/>
                <a:gd name="connsiteY2" fmla="*/ 256286 h 257734"/>
                <a:gd name="connsiteX3" fmla="*/ 288105 w 511442"/>
                <a:gd name="connsiteY3" fmla="*/ 0 h 257734"/>
                <a:gd name="connsiteX4" fmla="*/ 319724 w 511442"/>
                <a:gd name="connsiteY4" fmla="*/ 257338 h 257734"/>
                <a:gd name="connsiteX5" fmla="*/ 511442 w 511442"/>
                <a:gd name="connsiteY5" fmla="*/ 257704 h 257734"/>
                <a:gd name="connsiteX0" fmla="*/ 0 w 511442"/>
                <a:gd name="connsiteY0" fmla="*/ 257734 h 257734"/>
                <a:gd name="connsiteX1" fmla="*/ 23927 w 511442"/>
                <a:gd name="connsiteY1" fmla="*/ 257583 h 257734"/>
                <a:gd name="connsiteX2" fmla="*/ 243541 w 511442"/>
                <a:gd name="connsiteY2" fmla="*/ 256286 h 257734"/>
                <a:gd name="connsiteX3" fmla="*/ 288105 w 511442"/>
                <a:gd name="connsiteY3" fmla="*/ 0 h 257734"/>
                <a:gd name="connsiteX4" fmla="*/ 319724 w 511442"/>
                <a:gd name="connsiteY4" fmla="*/ 257338 h 257734"/>
                <a:gd name="connsiteX5" fmla="*/ 511442 w 511442"/>
                <a:gd name="connsiteY5" fmla="*/ 257704 h 257734"/>
                <a:gd name="connsiteX0" fmla="*/ 0 w 511442"/>
                <a:gd name="connsiteY0" fmla="*/ 257734 h 257734"/>
                <a:gd name="connsiteX1" fmla="*/ 23927 w 511442"/>
                <a:gd name="connsiteY1" fmla="*/ 257583 h 257734"/>
                <a:gd name="connsiteX2" fmla="*/ 243541 w 511442"/>
                <a:gd name="connsiteY2" fmla="*/ 256286 h 257734"/>
                <a:gd name="connsiteX3" fmla="*/ 288105 w 511442"/>
                <a:gd name="connsiteY3" fmla="*/ 0 h 257734"/>
                <a:gd name="connsiteX4" fmla="*/ 319724 w 511442"/>
                <a:gd name="connsiteY4" fmla="*/ 257338 h 257734"/>
                <a:gd name="connsiteX5" fmla="*/ 511442 w 511442"/>
                <a:gd name="connsiteY5" fmla="*/ 257704 h 257734"/>
                <a:gd name="connsiteX0" fmla="*/ 0 w 511442"/>
                <a:gd name="connsiteY0" fmla="*/ 257734 h 257734"/>
                <a:gd name="connsiteX1" fmla="*/ 66319 w 511442"/>
                <a:gd name="connsiteY1" fmla="*/ 256557 h 257734"/>
                <a:gd name="connsiteX2" fmla="*/ 243541 w 511442"/>
                <a:gd name="connsiteY2" fmla="*/ 256286 h 257734"/>
                <a:gd name="connsiteX3" fmla="*/ 288105 w 511442"/>
                <a:gd name="connsiteY3" fmla="*/ 0 h 257734"/>
                <a:gd name="connsiteX4" fmla="*/ 319724 w 511442"/>
                <a:gd name="connsiteY4" fmla="*/ 257338 h 257734"/>
                <a:gd name="connsiteX5" fmla="*/ 511442 w 511442"/>
                <a:gd name="connsiteY5" fmla="*/ 257704 h 257734"/>
                <a:gd name="connsiteX0" fmla="*/ 0 w 445123"/>
                <a:gd name="connsiteY0" fmla="*/ 256557 h 257704"/>
                <a:gd name="connsiteX1" fmla="*/ 177222 w 445123"/>
                <a:gd name="connsiteY1" fmla="*/ 256286 h 257704"/>
                <a:gd name="connsiteX2" fmla="*/ 221786 w 445123"/>
                <a:gd name="connsiteY2" fmla="*/ 0 h 257704"/>
                <a:gd name="connsiteX3" fmla="*/ 253405 w 445123"/>
                <a:gd name="connsiteY3" fmla="*/ 257338 h 257704"/>
                <a:gd name="connsiteX4" fmla="*/ 445123 w 445123"/>
                <a:gd name="connsiteY4" fmla="*/ 257704 h 257704"/>
                <a:gd name="connsiteX0" fmla="*/ 0 w 445123"/>
                <a:gd name="connsiteY0" fmla="*/ 256557 h 257704"/>
                <a:gd name="connsiteX1" fmla="*/ 177222 w 445123"/>
                <a:gd name="connsiteY1" fmla="*/ 256286 h 257704"/>
                <a:gd name="connsiteX2" fmla="*/ 221786 w 445123"/>
                <a:gd name="connsiteY2" fmla="*/ 0 h 257704"/>
                <a:gd name="connsiteX3" fmla="*/ 253405 w 445123"/>
                <a:gd name="connsiteY3" fmla="*/ 257338 h 257704"/>
                <a:gd name="connsiteX4" fmla="*/ 445123 w 445123"/>
                <a:gd name="connsiteY4" fmla="*/ 257704 h 257704"/>
                <a:gd name="connsiteX0" fmla="*/ 0 w 445123"/>
                <a:gd name="connsiteY0" fmla="*/ 145724 h 146871"/>
                <a:gd name="connsiteX1" fmla="*/ 177222 w 445123"/>
                <a:gd name="connsiteY1" fmla="*/ 145453 h 146871"/>
                <a:gd name="connsiteX2" fmla="*/ 214721 w 445123"/>
                <a:gd name="connsiteY2" fmla="*/ 0 h 146871"/>
                <a:gd name="connsiteX3" fmla="*/ 253405 w 445123"/>
                <a:gd name="connsiteY3" fmla="*/ 146505 h 146871"/>
                <a:gd name="connsiteX4" fmla="*/ 445123 w 445123"/>
                <a:gd name="connsiteY4" fmla="*/ 146871 h 146871"/>
                <a:gd name="connsiteX0" fmla="*/ 0 w 445123"/>
                <a:gd name="connsiteY0" fmla="*/ 145724 h 146871"/>
                <a:gd name="connsiteX1" fmla="*/ 177222 w 445123"/>
                <a:gd name="connsiteY1" fmla="*/ 145453 h 146871"/>
                <a:gd name="connsiteX2" fmla="*/ 214721 w 445123"/>
                <a:gd name="connsiteY2" fmla="*/ 0 h 146871"/>
                <a:gd name="connsiteX3" fmla="*/ 243383 w 445123"/>
                <a:gd name="connsiteY3" fmla="*/ 145344 h 146871"/>
                <a:gd name="connsiteX4" fmla="*/ 445123 w 445123"/>
                <a:gd name="connsiteY4" fmla="*/ 146871 h 146871"/>
                <a:gd name="connsiteX0" fmla="*/ 0 w 455144"/>
                <a:gd name="connsiteY0" fmla="*/ 145724 h 145724"/>
                <a:gd name="connsiteX1" fmla="*/ 177222 w 455144"/>
                <a:gd name="connsiteY1" fmla="*/ 145453 h 145724"/>
                <a:gd name="connsiteX2" fmla="*/ 214721 w 455144"/>
                <a:gd name="connsiteY2" fmla="*/ 0 h 145724"/>
                <a:gd name="connsiteX3" fmla="*/ 243383 w 455144"/>
                <a:gd name="connsiteY3" fmla="*/ 145344 h 145724"/>
                <a:gd name="connsiteX4" fmla="*/ 455144 w 455144"/>
                <a:gd name="connsiteY4" fmla="*/ 145130 h 145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44" h="145724">
                  <a:moveTo>
                    <a:pt x="0" y="145724"/>
                  </a:moveTo>
                  <a:lnTo>
                    <a:pt x="177222" y="145453"/>
                  </a:lnTo>
                  <a:cubicBezTo>
                    <a:pt x="191087" y="96853"/>
                    <a:pt x="202950" y="36260"/>
                    <a:pt x="214721" y="0"/>
                  </a:cubicBezTo>
                  <a:cubicBezTo>
                    <a:pt x="228598" y="28568"/>
                    <a:pt x="222645" y="101025"/>
                    <a:pt x="243383" y="145344"/>
                  </a:cubicBezTo>
                  <a:lnTo>
                    <a:pt x="455144" y="145130"/>
                  </a:lnTo>
                </a:path>
              </a:pathLst>
            </a:cu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sz="1633"/>
            </a:p>
          </p:txBody>
        </p:sp>
        <p:grpSp>
          <p:nvGrpSpPr>
            <p:cNvPr id="69" name="Group 68">
              <a:extLst>
                <a:ext uri="{FF2B5EF4-FFF2-40B4-BE49-F238E27FC236}">
                  <a16:creationId xmlns:a16="http://schemas.microsoft.com/office/drawing/2014/main" id="{786A2B4B-8BC0-43FE-B0F4-0B75E40C9F63}"/>
                </a:ext>
              </a:extLst>
            </p:cNvPr>
            <p:cNvGrpSpPr/>
            <p:nvPr/>
          </p:nvGrpSpPr>
          <p:grpSpPr>
            <a:xfrm>
              <a:off x="9408987" y="2538694"/>
              <a:ext cx="2035606" cy="1318345"/>
              <a:chOff x="4993940" y="1778329"/>
              <a:chExt cx="2137639" cy="1352452"/>
            </a:xfrm>
          </p:grpSpPr>
          <p:sp>
            <p:nvSpPr>
              <p:cNvPr id="70" name="AutoShape 2" descr="Image result for pulling">
                <a:extLst>
                  <a:ext uri="{FF2B5EF4-FFF2-40B4-BE49-F238E27FC236}">
                    <a16:creationId xmlns:a16="http://schemas.microsoft.com/office/drawing/2014/main" id="{D14B50A6-CE3B-44FC-BA15-3FCD3947292F}"/>
                  </a:ext>
                </a:extLst>
              </p:cNvPr>
              <p:cNvSpPr>
                <a:spLocks noChangeAspect="1" noChangeArrowheads="1"/>
              </p:cNvSpPr>
              <p:nvPr/>
            </p:nvSpPr>
            <p:spPr bwMode="auto">
              <a:xfrm flipH="1">
                <a:off x="5523468" y="1778329"/>
                <a:ext cx="45719" cy="4571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2944" tIns="41472" rIns="82944" bIns="41472" numCol="1" anchor="t" anchorCtr="0" compatLnSpc="1">
                <a:prstTxWarp prst="textNoShape">
                  <a:avLst/>
                </a:prstTxWarp>
              </a:bodyPr>
              <a:lstStyle/>
              <a:p>
                <a:endParaRPr lang="en-US" sz="1633"/>
              </a:p>
            </p:txBody>
          </p:sp>
          <p:sp>
            <p:nvSpPr>
              <p:cNvPr id="71" name="AutoShape 2" descr="Image result for pulling">
                <a:extLst>
                  <a:ext uri="{FF2B5EF4-FFF2-40B4-BE49-F238E27FC236}">
                    <a16:creationId xmlns:a16="http://schemas.microsoft.com/office/drawing/2014/main" id="{B2E3C1B8-21D0-48C6-98B2-89C303D6F210}"/>
                  </a:ext>
                </a:extLst>
              </p:cNvPr>
              <p:cNvSpPr>
                <a:spLocks noChangeAspect="1" noChangeArrowheads="1"/>
              </p:cNvSpPr>
              <p:nvPr/>
            </p:nvSpPr>
            <p:spPr bwMode="auto">
              <a:xfrm>
                <a:off x="6170163" y="1790372"/>
                <a:ext cx="45719" cy="4571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2944" tIns="41472" rIns="82944" bIns="41472" numCol="1" anchor="t" anchorCtr="0" compatLnSpc="1">
                <a:prstTxWarp prst="textNoShape">
                  <a:avLst/>
                </a:prstTxWarp>
              </a:bodyPr>
              <a:lstStyle/>
              <a:p>
                <a:endParaRPr lang="en-US" sz="1633"/>
              </a:p>
            </p:txBody>
          </p:sp>
          <p:grpSp>
            <p:nvGrpSpPr>
              <p:cNvPr id="72" name="Group 71">
                <a:extLst>
                  <a:ext uri="{FF2B5EF4-FFF2-40B4-BE49-F238E27FC236}">
                    <a16:creationId xmlns:a16="http://schemas.microsoft.com/office/drawing/2014/main" id="{38AEE5D6-5F5F-4D6D-B101-A5D70E96AB57}"/>
                  </a:ext>
                </a:extLst>
              </p:cNvPr>
              <p:cNvGrpSpPr/>
              <p:nvPr/>
            </p:nvGrpSpPr>
            <p:grpSpPr>
              <a:xfrm>
                <a:off x="4993940" y="2366645"/>
                <a:ext cx="2137639" cy="764136"/>
                <a:chOff x="7557874" y="2158171"/>
                <a:chExt cx="2137639" cy="764136"/>
              </a:xfrm>
            </p:grpSpPr>
            <p:pic>
              <p:nvPicPr>
                <p:cNvPr id="73" name="Picture 72">
                  <a:extLst>
                    <a:ext uri="{FF2B5EF4-FFF2-40B4-BE49-F238E27FC236}">
                      <a16:creationId xmlns:a16="http://schemas.microsoft.com/office/drawing/2014/main" id="{4D56C651-8DB9-4F71-8131-CAE5FAD149EC}"/>
                    </a:ext>
                  </a:extLst>
                </p:cNvPr>
                <p:cNvPicPr>
                  <a:picLocks noChangeAspect="1"/>
                </p:cNvPicPr>
                <p:nvPr/>
              </p:nvPicPr>
              <p:blipFill>
                <a:blip r:embed="rId4"/>
                <a:stretch>
                  <a:fillRect/>
                </a:stretch>
              </p:blipFill>
              <p:spPr>
                <a:xfrm flipH="1">
                  <a:off x="8994523" y="2159767"/>
                  <a:ext cx="700990" cy="762540"/>
                </a:xfrm>
                <a:prstGeom prst="rect">
                  <a:avLst/>
                </a:prstGeom>
              </p:spPr>
            </p:pic>
            <p:pic>
              <p:nvPicPr>
                <p:cNvPr id="74" name="Picture 73">
                  <a:extLst>
                    <a:ext uri="{FF2B5EF4-FFF2-40B4-BE49-F238E27FC236}">
                      <a16:creationId xmlns:a16="http://schemas.microsoft.com/office/drawing/2014/main" id="{45A5C27B-5533-42F2-B4ED-2998EECEF05D}"/>
                    </a:ext>
                  </a:extLst>
                </p:cNvPr>
                <p:cNvPicPr>
                  <a:picLocks noChangeAspect="1"/>
                </p:cNvPicPr>
                <p:nvPr/>
              </p:nvPicPr>
              <p:blipFill>
                <a:blip r:embed="rId4"/>
                <a:stretch>
                  <a:fillRect/>
                </a:stretch>
              </p:blipFill>
              <p:spPr>
                <a:xfrm>
                  <a:off x="7557874" y="2158171"/>
                  <a:ext cx="700990" cy="762540"/>
                </a:xfrm>
                <a:prstGeom prst="rect">
                  <a:avLst/>
                </a:prstGeom>
              </p:spPr>
            </p:pic>
          </p:grpSp>
        </p:grpSp>
      </p:grpSp>
      <p:sp>
        <p:nvSpPr>
          <p:cNvPr id="76" name="Rectangle 75">
            <a:extLst>
              <a:ext uri="{FF2B5EF4-FFF2-40B4-BE49-F238E27FC236}">
                <a16:creationId xmlns:a16="http://schemas.microsoft.com/office/drawing/2014/main" id="{2F9D5C3E-828B-48BB-88A4-D2423035C07C}"/>
              </a:ext>
            </a:extLst>
          </p:cNvPr>
          <p:cNvSpPr/>
          <p:nvPr/>
        </p:nvSpPr>
        <p:spPr>
          <a:xfrm>
            <a:off x="4130211" y="6316595"/>
            <a:ext cx="4119937" cy="269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7734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a:extLst>
              <a:ext uri="{FF2B5EF4-FFF2-40B4-BE49-F238E27FC236}">
                <a16:creationId xmlns:a16="http://schemas.microsoft.com/office/drawing/2014/main" id="{202198F5-964C-4E7A-8309-6735F5641BC7}"/>
              </a:ext>
            </a:extLst>
          </p:cNvPr>
          <p:cNvSpPr>
            <a:spLocks noChangeArrowheads="1"/>
          </p:cNvSpPr>
          <p:nvPr/>
        </p:nvSpPr>
        <p:spPr bwMode="auto">
          <a:xfrm>
            <a:off x="10024110" y="1952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TextBox 30">
            <a:extLst>
              <a:ext uri="{FF2B5EF4-FFF2-40B4-BE49-F238E27FC236}">
                <a16:creationId xmlns:a16="http://schemas.microsoft.com/office/drawing/2014/main" id="{79987325-B674-4A6C-B3A4-49012E4A333C}"/>
              </a:ext>
            </a:extLst>
          </p:cNvPr>
          <p:cNvSpPr txBox="1"/>
          <p:nvPr/>
        </p:nvSpPr>
        <p:spPr>
          <a:xfrm>
            <a:off x="280104" y="1439168"/>
            <a:ext cx="5708631" cy="1523494"/>
          </a:xfrm>
          <a:prstGeom prst="rect">
            <a:avLst/>
          </a:prstGeom>
          <a:noFill/>
        </p:spPr>
        <p:txBody>
          <a:bodyPr wrap="square">
            <a:spAutoFit/>
          </a:bodyPr>
          <a:lstStyle/>
          <a:p>
            <a:pPr marL="742950" lvl="1" indent="-285750">
              <a:spcBef>
                <a:spcPts val="600"/>
              </a:spcBef>
              <a:buFont typeface="Arial" panose="020B0604020202020204" pitchFamily="34" charset="0"/>
              <a:buChar char="•"/>
            </a:pPr>
            <a:r>
              <a:rPr lang="en-US" sz="2200" dirty="0">
                <a:latin typeface="Calibri" panose="020F0502020204030204" pitchFamily="34" charset="0"/>
                <a:cs typeface="Calibri" panose="020F0502020204030204" pitchFamily="34" charset="0"/>
              </a:rPr>
              <a:t>Self-phase modulation due to Kerr effect in a nonlinear material results in a quasi-linear frequency chirp.</a:t>
            </a:r>
          </a:p>
          <a:p>
            <a:pPr>
              <a:spcBef>
                <a:spcPts val="600"/>
              </a:spcBef>
            </a:pPr>
            <a:r>
              <a:rPr lang="en-US" sz="2200" dirty="0">
                <a:latin typeface="Calibri" panose="020F0502020204030204" pitchFamily="34" charset="0"/>
                <a:cs typeface="Calibri" panose="020F0502020204030204" pitchFamily="34" charset="0"/>
              </a:rPr>
              <a:t>	      </a:t>
            </a:r>
          </a:p>
        </p:txBody>
      </p:sp>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E1E3C0C3-DB10-42B6-ACA2-E72EFF5D8EFD}"/>
                  </a:ext>
                </a:extLst>
              </p:cNvPr>
              <p:cNvSpPr/>
              <p:nvPr/>
            </p:nvSpPr>
            <p:spPr>
              <a:xfrm>
                <a:off x="2375749" y="5394084"/>
                <a:ext cx="2647520"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𝜔</m:t>
                          </m:r>
                        </m:e>
                        <m:sub>
                          <m:r>
                            <a:rPr lang="en-US" i="1">
                              <a:latin typeface="Cambria Math" panose="02040503050406030204" pitchFamily="18" charset="0"/>
                            </a:rPr>
                            <m:t>𝑚𝑎𝑥</m:t>
                          </m:r>
                        </m:sub>
                      </m:sSub>
                      <m:r>
                        <a:rPr lang="en-US" i="0">
                          <a:latin typeface="Cambria Math" panose="02040503050406030204" pitchFamily="18" charset="0"/>
                        </a:rPr>
                        <m:t>=−</m:t>
                      </m:r>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𝜔</m:t>
                                  </m:r>
                                </m:e>
                                <m:sub>
                                  <m:r>
                                    <a:rPr lang="en-US" i="0">
                                      <a:latin typeface="Cambria Math" panose="02040503050406030204" pitchFamily="18" charset="0"/>
                                    </a:rPr>
                                    <m:t>0</m:t>
                                  </m:r>
                                </m:sub>
                              </m:sSub>
                            </m:num>
                            <m:den>
                              <m:r>
                                <a:rPr lang="en-US" i="1">
                                  <a:latin typeface="Cambria Math" panose="02040503050406030204" pitchFamily="18" charset="0"/>
                                </a:rPr>
                                <m:t>𝑐</m:t>
                              </m:r>
                            </m:den>
                          </m:f>
                        </m:e>
                      </m:d>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0">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0">
                              <a:latin typeface="Cambria Math" panose="02040503050406030204" pitchFamily="18" charset="0"/>
                            </a:rPr>
                            <m:t>1</m:t>
                          </m:r>
                        </m:sub>
                      </m:sSub>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0">
                                  <a:latin typeface="Cambria Math" panose="02040503050406030204" pitchFamily="18" charset="0"/>
                                </a:rPr>
                                <m:t>0</m:t>
                              </m:r>
                            </m:sub>
                          </m:sSub>
                        </m:num>
                        <m:den>
                          <m:r>
                            <a:rPr lang="en-US" i="1">
                              <a:latin typeface="Cambria Math" panose="02040503050406030204" pitchFamily="18" charset="0"/>
                            </a:rPr>
                            <m:t>𝜏</m:t>
                          </m:r>
                        </m:den>
                      </m:f>
                    </m:oMath>
                  </m:oMathPara>
                </a14:m>
                <a:endParaRPr lang="en-US" dirty="0"/>
              </a:p>
            </p:txBody>
          </p:sp>
        </mc:Choice>
        <mc:Fallback xmlns="">
          <p:sp>
            <p:nvSpPr>
              <p:cNvPr id="32" name="Rectangle 31">
                <a:extLst>
                  <a:ext uri="{FF2B5EF4-FFF2-40B4-BE49-F238E27FC236}">
                    <a16:creationId xmlns:a16="http://schemas.microsoft.com/office/drawing/2014/main" id="{E1E3C0C3-DB10-42B6-ACA2-E72EFF5D8EFD}"/>
                  </a:ext>
                </a:extLst>
              </p:cNvPr>
              <p:cNvSpPr>
                <a:spLocks noRot="1" noChangeAspect="1" noMove="1" noResize="1" noEditPoints="1" noAdjustHandles="1" noChangeArrowheads="1" noChangeShapeType="1" noTextEdit="1"/>
              </p:cNvSpPr>
              <p:nvPr/>
            </p:nvSpPr>
            <p:spPr>
              <a:xfrm>
                <a:off x="2375749" y="5394084"/>
                <a:ext cx="2647520" cy="610936"/>
              </a:xfrm>
              <a:prstGeom prst="rect">
                <a:avLst/>
              </a:prstGeom>
              <a:blipFill>
                <a:blip r:embed="rId2"/>
                <a:stretch>
                  <a:fillRect/>
                </a:stretch>
              </a:blipFill>
            </p:spPr>
            <p:txBody>
              <a:bodyPr/>
              <a:lstStyle/>
              <a:p>
                <a:r>
                  <a:rPr lang="en-US">
                    <a:noFill/>
                  </a:rPr>
                  <a:t> </a:t>
                </a:r>
              </a:p>
            </p:txBody>
          </p:sp>
        </mc:Fallback>
      </mc:AlternateContent>
      <p:grpSp>
        <p:nvGrpSpPr>
          <p:cNvPr id="33" name="Group 32">
            <a:extLst>
              <a:ext uri="{FF2B5EF4-FFF2-40B4-BE49-F238E27FC236}">
                <a16:creationId xmlns:a16="http://schemas.microsoft.com/office/drawing/2014/main" id="{6C9D57B5-0C6E-421C-A110-787156B51D11}"/>
              </a:ext>
            </a:extLst>
          </p:cNvPr>
          <p:cNvGrpSpPr/>
          <p:nvPr/>
        </p:nvGrpSpPr>
        <p:grpSpPr>
          <a:xfrm>
            <a:off x="1218392" y="2765950"/>
            <a:ext cx="4325046" cy="2382593"/>
            <a:chOff x="90743" y="375004"/>
            <a:chExt cx="4325046" cy="2382593"/>
          </a:xfrm>
        </p:grpSpPr>
        <p:grpSp>
          <p:nvGrpSpPr>
            <p:cNvPr id="34" name="Group 33">
              <a:extLst>
                <a:ext uri="{FF2B5EF4-FFF2-40B4-BE49-F238E27FC236}">
                  <a16:creationId xmlns:a16="http://schemas.microsoft.com/office/drawing/2014/main" id="{9EE161B1-4816-4065-AA9C-861C0789ED0F}"/>
                </a:ext>
              </a:extLst>
            </p:cNvPr>
            <p:cNvGrpSpPr/>
            <p:nvPr/>
          </p:nvGrpSpPr>
          <p:grpSpPr>
            <a:xfrm>
              <a:off x="90743" y="375004"/>
              <a:ext cx="4325046" cy="2382593"/>
              <a:chOff x="42911" y="4376520"/>
              <a:chExt cx="4325046" cy="2382593"/>
            </a:xfrm>
          </p:grpSpPr>
          <p:sp>
            <p:nvSpPr>
              <p:cNvPr id="42" name="Rectangle 41">
                <a:extLst>
                  <a:ext uri="{FF2B5EF4-FFF2-40B4-BE49-F238E27FC236}">
                    <a16:creationId xmlns:a16="http://schemas.microsoft.com/office/drawing/2014/main" id="{7979FBF9-96B0-4A5A-B0D4-F599D353F5D4}"/>
                  </a:ext>
                </a:extLst>
              </p:cNvPr>
              <p:cNvSpPr/>
              <p:nvPr/>
            </p:nvSpPr>
            <p:spPr>
              <a:xfrm>
                <a:off x="311497" y="4376520"/>
                <a:ext cx="4056460" cy="2382593"/>
              </a:xfrm>
              <a:prstGeom prst="rect">
                <a:avLst/>
              </a:prstGeom>
              <a:solidFill>
                <a:schemeClr val="bg1">
                  <a:lumMod val="9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3" name="Graphic 42">
                <a:extLst>
                  <a:ext uri="{FF2B5EF4-FFF2-40B4-BE49-F238E27FC236}">
                    <a16:creationId xmlns:a16="http://schemas.microsoft.com/office/drawing/2014/main" id="{919E45D5-FE86-40D9-B562-A3ECBF3E80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16940" y="4846203"/>
                <a:ext cx="2668901" cy="1779266"/>
              </a:xfrm>
              <a:prstGeom prst="rect">
                <a:avLst/>
              </a:prstGeom>
            </p:spPr>
          </p:pic>
          <p:sp>
            <p:nvSpPr>
              <p:cNvPr id="44" name="TextBox 43">
                <a:extLst>
                  <a:ext uri="{FF2B5EF4-FFF2-40B4-BE49-F238E27FC236}">
                    <a16:creationId xmlns:a16="http://schemas.microsoft.com/office/drawing/2014/main" id="{DCA80522-2F9D-4BC2-B58C-21B721AF4521}"/>
                  </a:ext>
                </a:extLst>
              </p:cNvPr>
              <p:cNvSpPr txBox="1"/>
              <p:nvPr/>
            </p:nvSpPr>
            <p:spPr>
              <a:xfrm>
                <a:off x="1615079" y="4411461"/>
                <a:ext cx="1790875" cy="400110"/>
              </a:xfrm>
              <a:prstGeom prst="rect">
                <a:avLst/>
              </a:prstGeom>
              <a:noFill/>
            </p:spPr>
            <p:txBody>
              <a:bodyPr wrap="none" rtlCol="0">
                <a:spAutoFit/>
              </a:bodyPr>
              <a:lstStyle/>
              <a:p>
                <a:r>
                  <a:rPr lang="en-US" sz="2000" i="1" dirty="0">
                    <a:latin typeface="Calibri" panose="020F0502020204030204" pitchFamily="34" charset="0"/>
                    <a:cs typeface="Calibri" panose="020F0502020204030204" pitchFamily="34" charset="0"/>
                  </a:rPr>
                  <a:t>n(</a:t>
                </a:r>
                <a:r>
                  <a:rPr lang="en-US" sz="2000" i="1" dirty="0">
                    <a:solidFill>
                      <a:srgbClr val="FF0000"/>
                    </a:solidFill>
                    <a:latin typeface="Calibri" panose="020F0502020204030204" pitchFamily="34" charset="0"/>
                    <a:cs typeface="Calibri" panose="020F0502020204030204" pitchFamily="34" charset="0"/>
                  </a:rPr>
                  <a:t>t</a:t>
                </a:r>
                <a:r>
                  <a:rPr lang="en-US" sz="2000" i="1" dirty="0">
                    <a:latin typeface="Calibri" panose="020F0502020204030204" pitchFamily="34" charset="0"/>
                    <a:cs typeface="Calibri" panose="020F0502020204030204" pitchFamily="34" charset="0"/>
                  </a:rPr>
                  <a:t>) = n</a:t>
                </a:r>
                <a:r>
                  <a:rPr lang="en-US" sz="2000" i="1" baseline="-25000" dirty="0">
                    <a:latin typeface="Calibri" panose="020F0502020204030204" pitchFamily="34" charset="0"/>
                    <a:cs typeface="Calibri" panose="020F0502020204030204" pitchFamily="34" charset="0"/>
                  </a:rPr>
                  <a:t>0</a:t>
                </a:r>
                <a:r>
                  <a:rPr lang="en-US" sz="2000" i="1" dirty="0">
                    <a:latin typeface="Calibri" panose="020F0502020204030204" pitchFamily="34" charset="0"/>
                    <a:cs typeface="Calibri" panose="020F0502020204030204" pitchFamily="34" charset="0"/>
                  </a:rPr>
                  <a:t> + n</a:t>
                </a:r>
                <a:r>
                  <a:rPr lang="en-US" sz="2000" i="1" baseline="-25000" dirty="0">
                    <a:latin typeface="Calibri" panose="020F0502020204030204" pitchFamily="34" charset="0"/>
                    <a:cs typeface="Calibri" panose="020F0502020204030204" pitchFamily="34" charset="0"/>
                  </a:rPr>
                  <a:t>2</a:t>
                </a:r>
                <a:r>
                  <a:rPr lang="en-US" sz="2000" i="1" dirty="0">
                    <a:latin typeface="Calibri" panose="020F0502020204030204" pitchFamily="34" charset="0"/>
                    <a:cs typeface="Calibri" panose="020F0502020204030204" pitchFamily="34" charset="0"/>
                  </a:rPr>
                  <a:t>I(</a:t>
                </a:r>
                <a:r>
                  <a:rPr lang="en-US" sz="2000" i="1" dirty="0">
                    <a:solidFill>
                      <a:srgbClr val="FF0000"/>
                    </a:solidFill>
                    <a:latin typeface="Calibri" panose="020F0502020204030204" pitchFamily="34" charset="0"/>
                    <a:cs typeface="Calibri" panose="020F0502020204030204" pitchFamily="34" charset="0"/>
                  </a:rPr>
                  <a:t>t</a:t>
                </a:r>
                <a:r>
                  <a:rPr lang="en-US" sz="2000" i="1" dirty="0">
                    <a:latin typeface="Calibri" panose="020F0502020204030204" pitchFamily="34" charset="0"/>
                    <a:cs typeface="Calibri" panose="020F0502020204030204" pitchFamily="34" charset="0"/>
                  </a:rPr>
                  <a:t>)</a:t>
                </a:r>
              </a:p>
            </p:txBody>
          </p:sp>
          <p:sp>
            <p:nvSpPr>
              <p:cNvPr id="45" name="TextBox 44">
                <a:extLst>
                  <a:ext uri="{FF2B5EF4-FFF2-40B4-BE49-F238E27FC236}">
                    <a16:creationId xmlns:a16="http://schemas.microsoft.com/office/drawing/2014/main" id="{3B344361-7EAB-4131-878B-C177263697FE}"/>
                  </a:ext>
                </a:extLst>
              </p:cNvPr>
              <p:cNvSpPr txBox="1"/>
              <p:nvPr/>
            </p:nvSpPr>
            <p:spPr>
              <a:xfrm>
                <a:off x="42911" y="4875214"/>
                <a:ext cx="1597821" cy="707886"/>
              </a:xfrm>
              <a:prstGeom prst="rect">
                <a:avLst/>
              </a:prstGeom>
              <a:noFill/>
            </p:spPr>
            <p:txBody>
              <a:bodyPr wrap="square" rtlCol="0">
                <a:spAutoFit/>
              </a:bodyPr>
              <a:lstStyle/>
              <a:p>
                <a:pPr algn="r"/>
                <a:r>
                  <a:rPr lang="en-US" sz="2000" dirty="0">
                    <a:solidFill>
                      <a:srgbClr val="C00000"/>
                    </a:solidFill>
                    <a:effectLst>
                      <a:outerShdw blurRad="38100" dist="38100" dir="2700000" algn="tl">
                        <a:srgbClr val="000000">
                          <a:alpha val="43137"/>
                        </a:srgbClr>
                      </a:outerShdw>
                    </a:effectLst>
                  </a:rPr>
                  <a:t>Self-phase</a:t>
                </a:r>
                <a:br>
                  <a:rPr lang="en-US" sz="2000" dirty="0">
                    <a:solidFill>
                      <a:srgbClr val="C00000"/>
                    </a:solidFill>
                    <a:effectLst>
                      <a:outerShdw blurRad="38100" dist="38100" dir="2700000" algn="tl">
                        <a:srgbClr val="000000">
                          <a:alpha val="43137"/>
                        </a:srgbClr>
                      </a:outerShdw>
                    </a:effectLst>
                  </a:rPr>
                </a:br>
                <a:r>
                  <a:rPr lang="en-US" sz="2000" dirty="0">
                    <a:solidFill>
                      <a:srgbClr val="C00000"/>
                    </a:solidFill>
                    <a:effectLst>
                      <a:outerShdw blurRad="38100" dist="38100" dir="2700000" algn="tl">
                        <a:srgbClr val="000000">
                          <a:alpha val="43137"/>
                        </a:srgbClr>
                      </a:outerShdw>
                    </a:effectLst>
                  </a:rPr>
                  <a:t>modulation</a:t>
                </a:r>
              </a:p>
            </p:txBody>
          </p:sp>
        </p:grpSp>
        <p:cxnSp>
          <p:nvCxnSpPr>
            <p:cNvPr id="35" name="Straight Connector 34">
              <a:extLst>
                <a:ext uri="{FF2B5EF4-FFF2-40B4-BE49-F238E27FC236}">
                  <a16:creationId xmlns:a16="http://schemas.microsoft.com/office/drawing/2014/main" id="{22DFA5D3-93B3-4F75-8EC8-4E240D40F97E}"/>
                </a:ext>
              </a:extLst>
            </p:cNvPr>
            <p:cNvCxnSpPr/>
            <p:nvPr/>
          </p:nvCxnSpPr>
          <p:spPr>
            <a:xfrm flipH="1">
              <a:off x="1428206" y="1769156"/>
              <a:ext cx="125403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163A002-2401-4D2E-92C7-292B296B29B9}"/>
                </a:ext>
              </a:extLst>
            </p:cNvPr>
            <p:cNvCxnSpPr>
              <a:cxnSpLocks/>
            </p:cNvCxnSpPr>
            <p:nvPr/>
          </p:nvCxnSpPr>
          <p:spPr>
            <a:xfrm flipH="1">
              <a:off x="1436915" y="2539865"/>
              <a:ext cx="18810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752ED15E-8C02-4D14-A334-E68F46FE80AE}"/>
                </a:ext>
              </a:extLst>
            </p:cNvPr>
            <p:cNvCxnSpPr>
              <a:cxnSpLocks/>
            </p:cNvCxnSpPr>
            <p:nvPr/>
          </p:nvCxnSpPr>
          <p:spPr>
            <a:xfrm>
              <a:off x="1550126" y="1769156"/>
              <a:ext cx="0" cy="77070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Rectangle 39">
                  <a:extLst>
                    <a:ext uri="{FF2B5EF4-FFF2-40B4-BE49-F238E27FC236}">
                      <a16:creationId xmlns:a16="http://schemas.microsoft.com/office/drawing/2014/main" id="{AF20EF39-B426-46EA-B2C9-80FA407953F9}"/>
                    </a:ext>
                  </a:extLst>
                </p:cNvPr>
                <p:cNvSpPr/>
                <p:nvPr/>
              </p:nvSpPr>
              <p:spPr>
                <a:xfrm>
                  <a:off x="557546" y="1899874"/>
                  <a:ext cx="92063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solidFill>
                              <a:srgbClr val="0070C0"/>
                            </a:solidFill>
                            <a:latin typeface="Cambria Math" panose="02040503050406030204" pitchFamily="18" charset="0"/>
                          </a:rPr>
                          <m:t>∆</m:t>
                        </m:r>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𝜔</m:t>
                            </m:r>
                          </m:e>
                          <m:sub>
                            <m:r>
                              <a:rPr lang="en-US" i="1">
                                <a:solidFill>
                                  <a:srgbClr val="0070C0"/>
                                </a:solidFill>
                                <a:latin typeface="Cambria Math" panose="02040503050406030204" pitchFamily="18" charset="0"/>
                              </a:rPr>
                              <m:t>𝑚𝑎𝑥</m:t>
                            </m:r>
                          </m:sub>
                        </m:sSub>
                      </m:oMath>
                    </m:oMathPara>
                  </a14:m>
                  <a:endParaRPr lang="en-US" dirty="0">
                    <a:solidFill>
                      <a:srgbClr val="0070C0"/>
                    </a:solidFill>
                  </a:endParaRPr>
                </a:p>
              </p:txBody>
            </p:sp>
          </mc:Choice>
          <mc:Fallback xmlns="">
            <p:sp>
              <p:nvSpPr>
                <p:cNvPr id="40" name="Rectangle 39">
                  <a:extLst>
                    <a:ext uri="{FF2B5EF4-FFF2-40B4-BE49-F238E27FC236}">
                      <a16:creationId xmlns:a16="http://schemas.microsoft.com/office/drawing/2014/main" id="{AF20EF39-B426-46EA-B2C9-80FA407953F9}"/>
                    </a:ext>
                  </a:extLst>
                </p:cNvPr>
                <p:cNvSpPr>
                  <a:spLocks noRot="1" noChangeAspect="1" noMove="1" noResize="1" noEditPoints="1" noAdjustHandles="1" noChangeArrowheads="1" noChangeShapeType="1" noTextEdit="1"/>
                </p:cNvSpPr>
                <p:nvPr/>
              </p:nvSpPr>
              <p:spPr>
                <a:xfrm>
                  <a:off x="557546" y="1899874"/>
                  <a:ext cx="920637" cy="369332"/>
                </a:xfrm>
                <a:prstGeom prst="rect">
                  <a:avLst/>
                </a:prstGeom>
                <a:blipFill>
                  <a:blip r:embed="rId5"/>
                  <a:stretch>
                    <a:fillRect/>
                  </a:stretch>
                </a:blipFill>
              </p:spPr>
              <p:txBody>
                <a:bodyPr/>
                <a:lstStyle/>
                <a:p>
                  <a:r>
                    <a:rPr lang="en-US">
                      <a:noFill/>
                    </a:rPr>
                    <a:t> </a:t>
                  </a:r>
                </a:p>
              </p:txBody>
            </p:sp>
          </mc:Fallback>
        </mc:AlternateContent>
      </p:grpSp>
      <p:grpSp>
        <p:nvGrpSpPr>
          <p:cNvPr id="46" name="Group 45">
            <a:extLst>
              <a:ext uri="{FF2B5EF4-FFF2-40B4-BE49-F238E27FC236}">
                <a16:creationId xmlns:a16="http://schemas.microsoft.com/office/drawing/2014/main" id="{FB5DA8D7-7543-4D0D-9FAD-E386711ABED4}"/>
              </a:ext>
            </a:extLst>
          </p:cNvPr>
          <p:cNvGrpSpPr/>
          <p:nvPr/>
        </p:nvGrpSpPr>
        <p:grpSpPr>
          <a:xfrm>
            <a:off x="5969556" y="2299697"/>
            <a:ext cx="4399754" cy="2836752"/>
            <a:chOff x="249785" y="3628757"/>
            <a:chExt cx="4399754" cy="2836752"/>
          </a:xfrm>
        </p:grpSpPr>
        <p:grpSp>
          <p:nvGrpSpPr>
            <p:cNvPr id="47" name="Group 46">
              <a:extLst>
                <a:ext uri="{FF2B5EF4-FFF2-40B4-BE49-F238E27FC236}">
                  <a16:creationId xmlns:a16="http://schemas.microsoft.com/office/drawing/2014/main" id="{65E0C9B9-86AE-45B7-ABFE-CB48C7B8DD76}"/>
                </a:ext>
              </a:extLst>
            </p:cNvPr>
            <p:cNvGrpSpPr/>
            <p:nvPr/>
          </p:nvGrpSpPr>
          <p:grpSpPr>
            <a:xfrm>
              <a:off x="249785" y="4082916"/>
              <a:ext cx="4399754" cy="2382593"/>
              <a:chOff x="-31797" y="4376520"/>
              <a:chExt cx="4399754" cy="2382593"/>
            </a:xfrm>
          </p:grpSpPr>
          <p:sp>
            <p:nvSpPr>
              <p:cNvPr id="58" name="Rectangle 57">
                <a:extLst>
                  <a:ext uri="{FF2B5EF4-FFF2-40B4-BE49-F238E27FC236}">
                    <a16:creationId xmlns:a16="http://schemas.microsoft.com/office/drawing/2014/main" id="{1900980B-F379-48EA-A04B-DA6D6687BBFE}"/>
                  </a:ext>
                </a:extLst>
              </p:cNvPr>
              <p:cNvSpPr/>
              <p:nvPr/>
            </p:nvSpPr>
            <p:spPr>
              <a:xfrm>
                <a:off x="311497" y="4376520"/>
                <a:ext cx="4056460" cy="2382593"/>
              </a:xfrm>
              <a:prstGeom prst="rect">
                <a:avLst/>
              </a:prstGeom>
              <a:solidFill>
                <a:schemeClr val="bg1">
                  <a:lumMod val="9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9" name="Graphic 58">
                <a:extLst>
                  <a:ext uri="{FF2B5EF4-FFF2-40B4-BE49-F238E27FC236}">
                    <a16:creationId xmlns:a16="http://schemas.microsoft.com/office/drawing/2014/main" id="{A4BC42AC-9D77-4EB9-80DB-8A92E749D56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16940" y="4846203"/>
                <a:ext cx="2668901" cy="1779266"/>
              </a:xfrm>
              <a:prstGeom prst="rect">
                <a:avLst/>
              </a:prstGeom>
            </p:spPr>
          </p:pic>
          <p:sp>
            <p:nvSpPr>
              <p:cNvPr id="60" name="TextBox 59">
                <a:extLst>
                  <a:ext uri="{FF2B5EF4-FFF2-40B4-BE49-F238E27FC236}">
                    <a16:creationId xmlns:a16="http://schemas.microsoft.com/office/drawing/2014/main" id="{CA117D59-FAD3-467C-AB7F-A3A7816F6014}"/>
                  </a:ext>
                </a:extLst>
              </p:cNvPr>
              <p:cNvSpPr txBox="1"/>
              <p:nvPr/>
            </p:nvSpPr>
            <p:spPr>
              <a:xfrm>
                <a:off x="-31797" y="4883296"/>
                <a:ext cx="1704966" cy="707886"/>
              </a:xfrm>
              <a:prstGeom prst="rect">
                <a:avLst/>
              </a:prstGeom>
              <a:noFill/>
            </p:spPr>
            <p:txBody>
              <a:bodyPr wrap="square" rtlCol="0">
                <a:spAutoFit/>
              </a:bodyPr>
              <a:lstStyle/>
              <a:p>
                <a:pPr algn="r"/>
                <a:r>
                  <a:rPr lang="en-US" sz="2000" dirty="0">
                    <a:solidFill>
                      <a:srgbClr val="C00000"/>
                    </a:solidFill>
                    <a:effectLst>
                      <a:outerShdw blurRad="38100" dist="38100" dir="2700000" algn="tl">
                        <a:srgbClr val="000000">
                          <a:alpha val="43137"/>
                        </a:srgbClr>
                      </a:outerShdw>
                    </a:effectLst>
                  </a:rPr>
                  <a:t>Dispersive compression</a:t>
                </a:r>
              </a:p>
            </p:txBody>
          </p:sp>
        </p:grpSp>
        <mc:AlternateContent xmlns:mc="http://schemas.openxmlformats.org/markup-compatibility/2006" xmlns:a14="http://schemas.microsoft.com/office/drawing/2010/main">
          <mc:Choice Requires="a14">
            <p:sp>
              <p:nvSpPr>
                <p:cNvPr id="48" name="Rectangle 47">
                  <a:extLst>
                    <a:ext uri="{FF2B5EF4-FFF2-40B4-BE49-F238E27FC236}">
                      <a16:creationId xmlns:a16="http://schemas.microsoft.com/office/drawing/2014/main" id="{96D66132-E4DE-47D2-A4F4-BC2406198DB7}"/>
                    </a:ext>
                  </a:extLst>
                </p:cNvPr>
                <p:cNvSpPr/>
                <p:nvPr/>
              </p:nvSpPr>
              <p:spPr>
                <a:xfrm>
                  <a:off x="760453" y="4127658"/>
                  <a:ext cx="241803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𝜏</m:t>
                            </m:r>
                          </m:e>
                          <m:sub>
                            <m:r>
                              <a:rPr lang="en-US" i="1">
                                <a:latin typeface="Cambria Math" panose="02040503050406030204" pitchFamily="18" charset="0"/>
                              </a:rPr>
                              <m:t>0</m:t>
                            </m:r>
                          </m:sub>
                        </m:sSub>
                        <m:r>
                          <a:rPr lang="en-US" i="1">
                            <a:latin typeface="Cambria Math" panose="02040503050406030204" pitchFamily="18" charset="0"/>
                          </a:rPr>
                          <m:t> </m:t>
                        </m:r>
                        <m:r>
                          <a:rPr lang="en-US" i="0">
                            <a:latin typeface="Cambria Math" panose="02040503050406030204" pitchFamily="18" charset="0"/>
                          </a:rPr>
                          <m:t>=</m:t>
                        </m:r>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𝜔</m:t>
                            </m:r>
                          </m:e>
                          <m:sub>
                            <m:r>
                              <a:rPr lang="en-US" i="1">
                                <a:latin typeface="Cambria Math" panose="02040503050406030204" pitchFamily="18" charset="0"/>
                              </a:rPr>
                              <m:t>𝑚𝑎𝑥</m:t>
                            </m:r>
                          </m:sub>
                        </m:sSub>
                        <m:r>
                          <a:rPr lang="en-US" b="0" i="1" smtClean="0">
                            <a:latin typeface="Cambria Math" panose="02040503050406030204" pitchFamily="18" charset="0"/>
                          </a:rPr>
                          <m:t>(</m:t>
                        </m:r>
                        <m:r>
                          <a:rPr lang="en-US" b="0" i="1" smtClean="0">
                            <a:latin typeface="Cambria Math" panose="02040503050406030204" pitchFamily="18" charset="0"/>
                          </a:rPr>
                          <m:t>𝐺𝑉𝐷</m:t>
                        </m:r>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a:latin typeface="Cambria Math" panose="02040503050406030204" pitchFamily="18" charset="0"/>
                              </a:rPr>
                              <m:t>2</m:t>
                            </m:r>
                          </m:sub>
                        </m:sSub>
                      </m:oMath>
                    </m:oMathPara>
                  </a14:m>
                  <a:endParaRPr lang="en-US" dirty="0"/>
                </a:p>
              </p:txBody>
            </p:sp>
          </mc:Choice>
          <mc:Fallback xmlns="">
            <p:sp>
              <p:nvSpPr>
                <p:cNvPr id="48" name="Rectangle 47">
                  <a:extLst>
                    <a:ext uri="{FF2B5EF4-FFF2-40B4-BE49-F238E27FC236}">
                      <a16:creationId xmlns:a16="http://schemas.microsoft.com/office/drawing/2014/main" id="{96D66132-E4DE-47D2-A4F4-BC2406198DB7}"/>
                    </a:ext>
                  </a:extLst>
                </p:cNvPr>
                <p:cNvSpPr>
                  <a:spLocks noRot="1" noChangeAspect="1" noMove="1" noResize="1" noEditPoints="1" noAdjustHandles="1" noChangeArrowheads="1" noChangeShapeType="1" noTextEdit="1"/>
                </p:cNvSpPr>
                <p:nvPr/>
              </p:nvSpPr>
              <p:spPr>
                <a:xfrm>
                  <a:off x="760453" y="4127658"/>
                  <a:ext cx="2418034" cy="369332"/>
                </a:xfrm>
                <a:prstGeom prst="rect">
                  <a:avLst/>
                </a:prstGeom>
                <a:blipFill>
                  <a:blip r:embed="rId6"/>
                  <a:stretch>
                    <a:fillRect b="-15000"/>
                  </a:stretch>
                </a:blipFill>
              </p:spPr>
              <p:txBody>
                <a:bodyPr/>
                <a:lstStyle/>
                <a:p>
                  <a:r>
                    <a:rPr lang="en-US">
                      <a:noFill/>
                    </a:rPr>
                    <a:t> </a:t>
                  </a:r>
                </a:p>
              </p:txBody>
            </p:sp>
          </mc:Fallback>
        </mc:AlternateContent>
        <p:cxnSp>
          <p:nvCxnSpPr>
            <p:cNvPr id="49" name="Straight Arrow Connector 48">
              <a:extLst>
                <a:ext uri="{FF2B5EF4-FFF2-40B4-BE49-F238E27FC236}">
                  <a16:creationId xmlns:a16="http://schemas.microsoft.com/office/drawing/2014/main" id="{AD8F6D99-2B06-497A-9486-7E10459915E1}"/>
                </a:ext>
              </a:extLst>
            </p:cNvPr>
            <p:cNvCxnSpPr/>
            <p:nvPr/>
          </p:nvCxnSpPr>
          <p:spPr>
            <a:xfrm>
              <a:off x="2732247" y="4943635"/>
              <a:ext cx="376441" cy="0"/>
            </a:xfrm>
            <a:prstGeom prst="straightConnector1">
              <a:avLst/>
            </a:prstGeom>
            <a:ln>
              <a:solidFill>
                <a:srgbClr val="FF66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4D84CD6C-9F04-4C26-B6C2-EB4B05D809A6}"/>
                </a:ext>
              </a:extLst>
            </p:cNvPr>
            <p:cNvCxnSpPr/>
            <p:nvPr/>
          </p:nvCxnSpPr>
          <p:spPr>
            <a:xfrm>
              <a:off x="2628547" y="5429046"/>
              <a:ext cx="376441" cy="0"/>
            </a:xfrm>
            <a:prstGeom prst="straightConnector1">
              <a:avLst/>
            </a:prstGeom>
            <a:ln>
              <a:solidFill>
                <a:srgbClr val="FF66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C4ECEBF4-EF4D-4AD6-9CC5-C34DC7A73EF7}"/>
                </a:ext>
              </a:extLst>
            </p:cNvPr>
            <p:cNvCxnSpPr>
              <a:cxnSpLocks/>
            </p:cNvCxnSpPr>
            <p:nvPr/>
          </p:nvCxnSpPr>
          <p:spPr>
            <a:xfrm flipH="1">
              <a:off x="3479969" y="6343959"/>
              <a:ext cx="376441" cy="0"/>
            </a:xfrm>
            <a:prstGeom prst="straightConnector1">
              <a:avLst/>
            </a:prstGeom>
            <a:ln>
              <a:solidFill>
                <a:srgbClr val="FF66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1132139B-8476-4D9E-835D-525CA0145EB6}"/>
                </a:ext>
              </a:extLst>
            </p:cNvPr>
            <p:cNvCxnSpPr>
              <a:cxnSpLocks/>
            </p:cNvCxnSpPr>
            <p:nvPr/>
          </p:nvCxnSpPr>
          <p:spPr>
            <a:xfrm flipH="1">
              <a:off x="3334107" y="4943635"/>
              <a:ext cx="376441" cy="0"/>
            </a:xfrm>
            <a:prstGeom prst="straightConnector1">
              <a:avLst/>
            </a:prstGeom>
            <a:ln>
              <a:solidFill>
                <a:srgbClr val="FF6600"/>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55768EE7-ECDC-4AFE-B16F-E3C8B29F5B47}"/>
                </a:ext>
              </a:extLst>
            </p:cNvPr>
            <p:cNvGrpSpPr/>
            <p:nvPr/>
          </p:nvGrpSpPr>
          <p:grpSpPr>
            <a:xfrm>
              <a:off x="3033500" y="3628757"/>
              <a:ext cx="358823" cy="1742445"/>
              <a:chOff x="6422387" y="1132113"/>
              <a:chExt cx="1830144" cy="4942213"/>
            </a:xfrm>
          </p:grpSpPr>
          <p:sp>
            <p:nvSpPr>
              <p:cNvPr id="56" name="Freeform: Shape 55">
                <a:extLst>
                  <a:ext uri="{FF2B5EF4-FFF2-40B4-BE49-F238E27FC236}">
                    <a16:creationId xmlns:a16="http://schemas.microsoft.com/office/drawing/2014/main" id="{C967F3D9-C05C-4AE4-AA72-782BC6FE50CC}"/>
                  </a:ext>
                </a:extLst>
              </p:cNvPr>
              <p:cNvSpPr/>
              <p:nvPr/>
            </p:nvSpPr>
            <p:spPr>
              <a:xfrm>
                <a:off x="6422387" y="1132113"/>
                <a:ext cx="1019674" cy="4942213"/>
              </a:xfrm>
              <a:custGeom>
                <a:avLst/>
                <a:gdLst>
                  <a:gd name="connsiteX0" fmla="*/ 0 w 1019674"/>
                  <a:gd name="connsiteY0" fmla="*/ 5033555 h 5046647"/>
                  <a:gd name="connsiteX1" fmla="*/ 330925 w 1019674"/>
                  <a:gd name="connsiteY1" fmla="*/ 5042263 h 5046647"/>
                  <a:gd name="connsiteX2" fmla="*/ 391885 w 1019674"/>
                  <a:gd name="connsiteY2" fmla="*/ 4972595 h 5046647"/>
                  <a:gd name="connsiteX3" fmla="*/ 391885 w 1019674"/>
                  <a:gd name="connsiteY3" fmla="*/ 4972595 h 5046647"/>
                  <a:gd name="connsiteX4" fmla="*/ 452845 w 1019674"/>
                  <a:gd name="connsiteY4" fmla="*/ 4772297 h 5046647"/>
                  <a:gd name="connsiteX5" fmla="*/ 522514 w 1019674"/>
                  <a:gd name="connsiteY5" fmla="*/ 4476206 h 5046647"/>
                  <a:gd name="connsiteX6" fmla="*/ 592182 w 1019674"/>
                  <a:gd name="connsiteY6" fmla="*/ 3979817 h 5046647"/>
                  <a:gd name="connsiteX7" fmla="*/ 679268 w 1019674"/>
                  <a:gd name="connsiteY7" fmla="*/ 3169920 h 5046647"/>
                  <a:gd name="connsiteX8" fmla="*/ 740228 w 1019674"/>
                  <a:gd name="connsiteY8" fmla="*/ 2394857 h 5046647"/>
                  <a:gd name="connsiteX9" fmla="*/ 783771 w 1019674"/>
                  <a:gd name="connsiteY9" fmla="*/ 1776549 h 5046647"/>
                  <a:gd name="connsiteX10" fmla="*/ 827314 w 1019674"/>
                  <a:gd name="connsiteY10" fmla="*/ 1219200 h 5046647"/>
                  <a:gd name="connsiteX11" fmla="*/ 862148 w 1019674"/>
                  <a:gd name="connsiteY11" fmla="*/ 792480 h 5046647"/>
                  <a:gd name="connsiteX12" fmla="*/ 914400 w 1019674"/>
                  <a:gd name="connsiteY12" fmla="*/ 391886 h 5046647"/>
                  <a:gd name="connsiteX13" fmla="*/ 940525 w 1019674"/>
                  <a:gd name="connsiteY13" fmla="*/ 174172 h 5046647"/>
                  <a:gd name="connsiteX14" fmla="*/ 966651 w 1019674"/>
                  <a:gd name="connsiteY14" fmla="*/ 69669 h 5046647"/>
                  <a:gd name="connsiteX15" fmla="*/ 992777 w 1019674"/>
                  <a:gd name="connsiteY15" fmla="*/ 8709 h 5046647"/>
                  <a:gd name="connsiteX16" fmla="*/ 1018902 w 1019674"/>
                  <a:gd name="connsiteY16" fmla="*/ 17417 h 5046647"/>
                  <a:gd name="connsiteX17" fmla="*/ 1010194 w 1019674"/>
                  <a:gd name="connsiteY17" fmla="*/ 0 h 5046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19674" h="5046647">
                    <a:moveTo>
                      <a:pt x="0" y="5033555"/>
                    </a:moveTo>
                    <a:cubicBezTo>
                      <a:pt x="132805" y="5042989"/>
                      <a:pt x="265611" y="5052423"/>
                      <a:pt x="330925" y="5042263"/>
                    </a:cubicBezTo>
                    <a:cubicBezTo>
                      <a:pt x="396239" y="5032103"/>
                      <a:pt x="391885" y="4972595"/>
                      <a:pt x="391885" y="4972595"/>
                    </a:cubicBezTo>
                    <a:lnTo>
                      <a:pt x="391885" y="4972595"/>
                    </a:lnTo>
                    <a:cubicBezTo>
                      <a:pt x="402045" y="4939212"/>
                      <a:pt x="431074" y="4855028"/>
                      <a:pt x="452845" y="4772297"/>
                    </a:cubicBezTo>
                    <a:cubicBezTo>
                      <a:pt x="474617" y="4689565"/>
                      <a:pt x="499291" y="4608286"/>
                      <a:pt x="522514" y="4476206"/>
                    </a:cubicBezTo>
                    <a:cubicBezTo>
                      <a:pt x="545737" y="4344126"/>
                      <a:pt x="566056" y="4197531"/>
                      <a:pt x="592182" y="3979817"/>
                    </a:cubicBezTo>
                    <a:cubicBezTo>
                      <a:pt x="618308" y="3762103"/>
                      <a:pt x="654594" y="3434080"/>
                      <a:pt x="679268" y="3169920"/>
                    </a:cubicBezTo>
                    <a:cubicBezTo>
                      <a:pt x="703942" y="2905760"/>
                      <a:pt x="722811" y="2627085"/>
                      <a:pt x="740228" y="2394857"/>
                    </a:cubicBezTo>
                    <a:cubicBezTo>
                      <a:pt x="757645" y="2162628"/>
                      <a:pt x="769257" y="1972492"/>
                      <a:pt x="783771" y="1776549"/>
                    </a:cubicBezTo>
                    <a:cubicBezTo>
                      <a:pt x="798285" y="1580606"/>
                      <a:pt x="814251" y="1383211"/>
                      <a:pt x="827314" y="1219200"/>
                    </a:cubicBezTo>
                    <a:cubicBezTo>
                      <a:pt x="840377" y="1055189"/>
                      <a:pt x="847634" y="930366"/>
                      <a:pt x="862148" y="792480"/>
                    </a:cubicBezTo>
                    <a:cubicBezTo>
                      <a:pt x="876662" y="654594"/>
                      <a:pt x="901337" y="494937"/>
                      <a:pt x="914400" y="391886"/>
                    </a:cubicBezTo>
                    <a:cubicBezTo>
                      <a:pt x="927463" y="288835"/>
                      <a:pt x="931817" y="227875"/>
                      <a:pt x="940525" y="174172"/>
                    </a:cubicBezTo>
                    <a:cubicBezTo>
                      <a:pt x="949233" y="120469"/>
                      <a:pt x="957942" y="97246"/>
                      <a:pt x="966651" y="69669"/>
                    </a:cubicBezTo>
                    <a:cubicBezTo>
                      <a:pt x="975360" y="42092"/>
                      <a:pt x="992777" y="8709"/>
                      <a:pt x="992777" y="8709"/>
                    </a:cubicBezTo>
                    <a:cubicBezTo>
                      <a:pt x="1001485" y="0"/>
                      <a:pt x="1015999" y="18868"/>
                      <a:pt x="1018902" y="17417"/>
                    </a:cubicBezTo>
                    <a:cubicBezTo>
                      <a:pt x="1021805" y="15966"/>
                      <a:pt x="1015999" y="7983"/>
                      <a:pt x="101019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8C713DA5-9A9D-4204-9C39-A45CB6C7EEA9}"/>
                  </a:ext>
                </a:extLst>
              </p:cNvPr>
              <p:cNvSpPr/>
              <p:nvPr/>
            </p:nvSpPr>
            <p:spPr>
              <a:xfrm flipH="1">
                <a:off x="7338206" y="1132113"/>
                <a:ext cx="914325" cy="4942213"/>
              </a:xfrm>
              <a:custGeom>
                <a:avLst/>
                <a:gdLst>
                  <a:gd name="connsiteX0" fmla="*/ 0 w 1019674"/>
                  <a:gd name="connsiteY0" fmla="*/ 5033555 h 5046647"/>
                  <a:gd name="connsiteX1" fmla="*/ 330925 w 1019674"/>
                  <a:gd name="connsiteY1" fmla="*/ 5042263 h 5046647"/>
                  <a:gd name="connsiteX2" fmla="*/ 391885 w 1019674"/>
                  <a:gd name="connsiteY2" fmla="*/ 4972595 h 5046647"/>
                  <a:gd name="connsiteX3" fmla="*/ 391885 w 1019674"/>
                  <a:gd name="connsiteY3" fmla="*/ 4972595 h 5046647"/>
                  <a:gd name="connsiteX4" fmla="*/ 452845 w 1019674"/>
                  <a:gd name="connsiteY4" fmla="*/ 4772297 h 5046647"/>
                  <a:gd name="connsiteX5" fmla="*/ 522514 w 1019674"/>
                  <a:gd name="connsiteY5" fmla="*/ 4476206 h 5046647"/>
                  <a:gd name="connsiteX6" fmla="*/ 592182 w 1019674"/>
                  <a:gd name="connsiteY6" fmla="*/ 3979817 h 5046647"/>
                  <a:gd name="connsiteX7" fmla="*/ 679268 w 1019674"/>
                  <a:gd name="connsiteY7" fmla="*/ 3169920 h 5046647"/>
                  <a:gd name="connsiteX8" fmla="*/ 740228 w 1019674"/>
                  <a:gd name="connsiteY8" fmla="*/ 2394857 h 5046647"/>
                  <a:gd name="connsiteX9" fmla="*/ 783771 w 1019674"/>
                  <a:gd name="connsiteY9" fmla="*/ 1776549 h 5046647"/>
                  <a:gd name="connsiteX10" fmla="*/ 827314 w 1019674"/>
                  <a:gd name="connsiteY10" fmla="*/ 1219200 h 5046647"/>
                  <a:gd name="connsiteX11" fmla="*/ 862148 w 1019674"/>
                  <a:gd name="connsiteY11" fmla="*/ 792480 h 5046647"/>
                  <a:gd name="connsiteX12" fmla="*/ 914400 w 1019674"/>
                  <a:gd name="connsiteY12" fmla="*/ 391886 h 5046647"/>
                  <a:gd name="connsiteX13" fmla="*/ 940525 w 1019674"/>
                  <a:gd name="connsiteY13" fmla="*/ 174172 h 5046647"/>
                  <a:gd name="connsiteX14" fmla="*/ 966651 w 1019674"/>
                  <a:gd name="connsiteY14" fmla="*/ 69669 h 5046647"/>
                  <a:gd name="connsiteX15" fmla="*/ 992777 w 1019674"/>
                  <a:gd name="connsiteY15" fmla="*/ 8709 h 5046647"/>
                  <a:gd name="connsiteX16" fmla="*/ 1018902 w 1019674"/>
                  <a:gd name="connsiteY16" fmla="*/ 17417 h 5046647"/>
                  <a:gd name="connsiteX17" fmla="*/ 1010194 w 1019674"/>
                  <a:gd name="connsiteY17" fmla="*/ 0 h 5046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19674" h="5046647">
                    <a:moveTo>
                      <a:pt x="0" y="5033555"/>
                    </a:moveTo>
                    <a:cubicBezTo>
                      <a:pt x="132805" y="5042989"/>
                      <a:pt x="265611" y="5052423"/>
                      <a:pt x="330925" y="5042263"/>
                    </a:cubicBezTo>
                    <a:cubicBezTo>
                      <a:pt x="396239" y="5032103"/>
                      <a:pt x="391885" y="4972595"/>
                      <a:pt x="391885" y="4972595"/>
                    </a:cubicBezTo>
                    <a:lnTo>
                      <a:pt x="391885" y="4972595"/>
                    </a:lnTo>
                    <a:cubicBezTo>
                      <a:pt x="402045" y="4939212"/>
                      <a:pt x="431074" y="4855028"/>
                      <a:pt x="452845" y="4772297"/>
                    </a:cubicBezTo>
                    <a:cubicBezTo>
                      <a:pt x="474617" y="4689565"/>
                      <a:pt x="499291" y="4608286"/>
                      <a:pt x="522514" y="4476206"/>
                    </a:cubicBezTo>
                    <a:cubicBezTo>
                      <a:pt x="545737" y="4344126"/>
                      <a:pt x="566056" y="4197531"/>
                      <a:pt x="592182" y="3979817"/>
                    </a:cubicBezTo>
                    <a:cubicBezTo>
                      <a:pt x="618308" y="3762103"/>
                      <a:pt x="654594" y="3434080"/>
                      <a:pt x="679268" y="3169920"/>
                    </a:cubicBezTo>
                    <a:cubicBezTo>
                      <a:pt x="703942" y="2905760"/>
                      <a:pt x="722811" y="2627085"/>
                      <a:pt x="740228" y="2394857"/>
                    </a:cubicBezTo>
                    <a:cubicBezTo>
                      <a:pt x="757645" y="2162628"/>
                      <a:pt x="769257" y="1972492"/>
                      <a:pt x="783771" y="1776549"/>
                    </a:cubicBezTo>
                    <a:cubicBezTo>
                      <a:pt x="798285" y="1580606"/>
                      <a:pt x="814251" y="1383211"/>
                      <a:pt x="827314" y="1219200"/>
                    </a:cubicBezTo>
                    <a:cubicBezTo>
                      <a:pt x="840377" y="1055189"/>
                      <a:pt x="847634" y="930366"/>
                      <a:pt x="862148" y="792480"/>
                    </a:cubicBezTo>
                    <a:cubicBezTo>
                      <a:pt x="876662" y="654594"/>
                      <a:pt x="901337" y="494937"/>
                      <a:pt x="914400" y="391886"/>
                    </a:cubicBezTo>
                    <a:cubicBezTo>
                      <a:pt x="927463" y="288835"/>
                      <a:pt x="931817" y="227875"/>
                      <a:pt x="940525" y="174172"/>
                    </a:cubicBezTo>
                    <a:cubicBezTo>
                      <a:pt x="949233" y="120469"/>
                      <a:pt x="957942" y="97246"/>
                      <a:pt x="966651" y="69669"/>
                    </a:cubicBezTo>
                    <a:cubicBezTo>
                      <a:pt x="975360" y="42092"/>
                      <a:pt x="992777" y="8709"/>
                      <a:pt x="992777" y="8709"/>
                    </a:cubicBezTo>
                    <a:cubicBezTo>
                      <a:pt x="1001485" y="0"/>
                      <a:pt x="1015999" y="18868"/>
                      <a:pt x="1018902" y="17417"/>
                    </a:cubicBezTo>
                    <a:cubicBezTo>
                      <a:pt x="1021805" y="15966"/>
                      <a:pt x="1015999" y="7983"/>
                      <a:pt x="101019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 name="Freeform: Shape 6">
            <a:extLst>
              <a:ext uri="{FF2B5EF4-FFF2-40B4-BE49-F238E27FC236}">
                <a16:creationId xmlns:a16="http://schemas.microsoft.com/office/drawing/2014/main" id="{43879DC9-84B5-4126-A7CF-77D4BD6CA597}"/>
              </a:ext>
            </a:extLst>
          </p:cNvPr>
          <p:cNvSpPr/>
          <p:nvPr/>
        </p:nvSpPr>
        <p:spPr>
          <a:xfrm>
            <a:off x="4192556" y="5432951"/>
            <a:ext cx="843378" cy="470833"/>
          </a:xfrm>
          <a:custGeom>
            <a:avLst/>
            <a:gdLst>
              <a:gd name="connsiteX0" fmla="*/ 798990 w 843378"/>
              <a:gd name="connsiteY0" fmla="*/ 44389 h 470833"/>
              <a:gd name="connsiteX1" fmla="*/ 754602 w 843378"/>
              <a:gd name="connsiteY1" fmla="*/ 26633 h 470833"/>
              <a:gd name="connsiteX2" fmla="*/ 683580 w 843378"/>
              <a:gd name="connsiteY2" fmla="*/ 17756 h 470833"/>
              <a:gd name="connsiteX3" fmla="*/ 594804 w 843378"/>
              <a:gd name="connsiteY3" fmla="*/ 0 h 470833"/>
              <a:gd name="connsiteX4" fmla="*/ 435006 w 843378"/>
              <a:gd name="connsiteY4" fmla="*/ 8878 h 470833"/>
              <a:gd name="connsiteX5" fmla="*/ 355107 w 843378"/>
              <a:gd name="connsiteY5" fmla="*/ 35511 h 470833"/>
              <a:gd name="connsiteX6" fmla="*/ 230819 w 843378"/>
              <a:gd name="connsiteY6" fmla="*/ 88777 h 470833"/>
              <a:gd name="connsiteX7" fmla="*/ 204186 w 843378"/>
              <a:gd name="connsiteY7" fmla="*/ 97655 h 470833"/>
              <a:gd name="connsiteX8" fmla="*/ 142042 w 843378"/>
              <a:gd name="connsiteY8" fmla="*/ 115410 h 470833"/>
              <a:gd name="connsiteX9" fmla="*/ 44388 w 843378"/>
              <a:gd name="connsiteY9" fmla="*/ 159798 h 470833"/>
              <a:gd name="connsiteX10" fmla="*/ 17755 w 843378"/>
              <a:gd name="connsiteY10" fmla="*/ 195309 h 470833"/>
              <a:gd name="connsiteX11" fmla="*/ 0 w 843378"/>
              <a:gd name="connsiteY11" fmla="*/ 292963 h 470833"/>
              <a:gd name="connsiteX12" fmla="*/ 8877 w 843378"/>
              <a:gd name="connsiteY12" fmla="*/ 443884 h 470833"/>
              <a:gd name="connsiteX13" fmla="*/ 53266 w 843378"/>
              <a:gd name="connsiteY13" fmla="*/ 470517 h 470833"/>
              <a:gd name="connsiteX14" fmla="*/ 408373 w 843378"/>
              <a:gd name="connsiteY14" fmla="*/ 452761 h 470833"/>
              <a:gd name="connsiteX15" fmla="*/ 470516 w 843378"/>
              <a:gd name="connsiteY15" fmla="*/ 417251 h 470833"/>
              <a:gd name="connsiteX16" fmla="*/ 523782 w 843378"/>
              <a:gd name="connsiteY16" fmla="*/ 390618 h 470833"/>
              <a:gd name="connsiteX17" fmla="*/ 577048 w 843378"/>
              <a:gd name="connsiteY17" fmla="*/ 355107 h 470833"/>
              <a:gd name="connsiteX18" fmla="*/ 710213 w 843378"/>
              <a:gd name="connsiteY18" fmla="*/ 301841 h 470833"/>
              <a:gd name="connsiteX19" fmla="*/ 772357 w 843378"/>
              <a:gd name="connsiteY19" fmla="*/ 257453 h 470833"/>
              <a:gd name="connsiteX20" fmla="*/ 816745 w 843378"/>
              <a:gd name="connsiteY20" fmla="*/ 213064 h 470833"/>
              <a:gd name="connsiteX21" fmla="*/ 825623 w 843378"/>
              <a:gd name="connsiteY21" fmla="*/ 186431 h 470833"/>
              <a:gd name="connsiteX22" fmla="*/ 843378 w 843378"/>
              <a:gd name="connsiteY22" fmla="*/ 106532 h 470833"/>
              <a:gd name="connsiteX23" fmla="*/ 816745 w 843378"/>
              <a:gd name="connsiteY23" fmla="*/ 71022 h 470833"/>
              <a:gd name="connsiteX24" fmla="*/ 790112 w 843378"/>
              <a:gd name="connsiteY24" fmla="*/ 62144 h 470833"/>
              <a:gd name="connsiteX25" fmla="*/ 683580 w 843378"/>
              <a:gd name="connsiteY25" fmla="*/ 71022 h 470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43378" h="470833">
                <a:moveTo>
                  <a:pt x="798990" y="44389"/>
                </a:moveTo>
                <a:cubicBezTo>
                  <a:pt x="784194" y="38470"/>
                  <a:pt x="770130" y="30216"/>
                  <a:pt x="754602" y="26633"/>
                </a:cubicBezTo>
                <a:cubicBezTo>
                  <a:pt x="731355" y="21268"/>
                  <a:pt x="707198" y="21130"/>
                  <a:pt x="683580" y="17756"/>
                </a:cubicBezTo>
                <a:cubicBezTo>
                  <a:pt x="632794" y="10501"/>
                  <a:pt x="637938" y="10784"/>
                  <a:pt x="594804" y="0"/>
                </a:cubicBezTo>
                <a:cubicBezTo>
                  <a:pt x="541538" y="2959"/>
                  <a:pt x="488135" y="4048"/>
                  <a:pt x="435006" y="8878"/>
                </a:cubicBezTo>
                <a:cubicBezTo>
                  <a:pt x="407628" y="11367"/>
                  <a:pt x="380010" y="26617"/>
                  <a:pt x="355107" y="35511"/>
                </a:cubicBezTo>
                <a:cubicBezTo>
                  <a:pt x="164833" y="103466"/>
                  <a:pt x="357061" y="25656"/>
                  <a:pt x="230819" y="88777"/>
                </a:cubicBezTo>
                <a:cubicBezTo>
                  <a:pt x="222449" y="92962"/>
                  <a:pt x="213184" y="95084"/>
                  <a:pt x="204186" y="97655"/>
                </a:cubicBezTo>
                <a:cubicBezTo>
                  <a:pt x="185923" y="102873"/>
                  <a:pt x="160059" y="107220"/>
                  <a:pt x="142042" y="115410"/>
                </a:cubicBezTo>
                <a:cubicBezTo>
                  <a:pt x="32889" y="165026"/>
                  <a:pt x="106654" y="139044"/>
                  <a:pt x="44388" y="159798"/>
                </a:cubicBezTo>
                <a:cubicBezTo>
                  <a:pt x="35510" y="171635"/>
                  <a:pt x="25096" y="182462"/>
                  <a:pt x="17755" y="195309"/>
                </a:cubicBezTo>
                <a:cubicBezTo>
                  <a:pt x="4616" y="218302"/>
                  <a:pt x="1665" y="279641"/>
                  <a:pt x="0" y="292963"/>
                </a:cubicBezTo>
                <a:cubicBezTo>
                  <a:pt x="2959" y="343270"/>
                  <a:pt x="-5604" y="395615"/>
                  <a:pt x="8877" y="443884"/>
                </a:cubicBezTo>
                <a:cubicBezTo>
                  <a:pt x="13835" y="460412"/>
                  <a:pt x="36015" y="470134"/>
                  <a:pt x="53266" y="470517"/>
                </a:cubicBezTo>
                <a:cubicBezTo>
                  <a:pt x="171754" y="473150"/>
                  <a:pt x="290004" y="458680"/>
                  <a:pt x="408373" y="452761"/>
                </a:cubicBezTo>
                <a:cubicBezTo>
                  <a:pt x="483475" y="433987"/>
                  <a:pt x="407048" y="459563"/>
                  <a:pt x="470516" y="417251"/>
                </a:cubicBezTo>
                <a:cubicBezTo>
                  <a:pt x="487033" y="406240"/>
                  <a:pt x="506635" y="400620"/>
                  <a:pt x="523782" y="390618"/>
                </a:cubicBezTo>
                <a:cubicBezTo>
                  <a:pt x="542214" y="379866"/>
                  <a:pt x="557962" y="364650"/>
                  <a:pt x="577048" y="355107"/>
                </a:cubicBezTo>
                <a:cubicBezTo>
                  <a:pt x="634627" y="326318"/>
                  <a:pt x="661094" y="318215"/>
                  <a:pt x="710213" y="301841"/>
                </a:cubicBezTo>
                <a:cubicBezTo>
                  <a:pt x="730928" y="287045"/>
                  <a:pt x="752801" y="273750"/>
                  <a:pt x="772357" y="257453"/>
                </a:cubicBezTo>
                <a:cubicBezTo>
                  <a:pt x="788432" y="244057"/>
                  <a:pt x="816745" y="213064"/>
                  <a:pt x="816745" y="213064"/>
                </a:cubicBezTo>
                <a:cubicBezTo>
                  <a:pt x="819704" y="204186"/>
                  <a:pt x="823052" y="195429"/>
                  <a:pt x="825623" y="186431"/>
                </a:cubicBezTo>
                <a:cubicBezTo>
                  <a:pt x="833984" y="157170"/>
                  <a:pt x="837274" y="137053"/>
                  <a:pt x="843378" y="106532"/>
                </a:cubicBezTo>
                <a:cubicBezTo>
                  <a:pt x="834500" y="94695"/>
                  <a:pt x="828112" y="80494"/>
                  <a:pt x="816745" y="71022"/>
                </a:cubicBezTo>
                <a:cubicBezTo>
                  <a:pt x="809556" y="65031"/>
                  <a:pt x="799470" y="62144"/>
                  <a:pt x="790112" y="62144"/>
                </a:cubicBezTo>
                <a:cubicBezTo>
                  <a:pt x="754478" y="62144"/>
                  <a:pt x="719091" y="68063"/>
                  <a:pt x="683580" y="71022"/>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F379815-08A7-4233-9E37-EDDEAC7E9FAF}"/>
                  </a:ext>
                </a:extLst>
              </p:cNvPr>
              <p:cNvSpPr txBox="1"/>
              <p:nvPr/>
            </p:nvSpPr>
            <p:spPr>
              <a:xfrm>
                <a:off x="5001875" y="5400404"/>
                <a:ext cx="541943" cy="369332"/>
              </a:xfrm>
              <a:prstGeom prst="rect">
                <a:avLst/>
              </a:prstGeom>
              <a:noFill/>
            </p:spPr>
            <p:txBody>
              <a:bodyPr wrap="none" rtlCol="0">
                <a:spAutoFit/>
              </a:bodyPr>
              <a:lstStyle/>
              <a:p>
                <a:r>
                  <a:rPr lang="en-US" dirty="0">
                    <a:solidFill>
                      <a:srgbClr val="00B050"/>
                    </a:solidFill>
                  </a:rPr>
                  <a:t>=</a:t>
                </a:r>
                <a:r>
                  <a:rPr lang="en-US" b="0" dirty="0">
                    <a:solidFill>
                      <a:srgbClr val="00B050"/>
                    </a:solidFill>
                    <a:ea typeface="Cambria Math" panose="02040503050406030204" pitchFamily="18" charset="0"/>
                  </a:rPr>
                  <a:t> </a:t>
                </a:r>
                <a14:m>
                  <m:oMath xmlns:m="http://schemas.openxmlformats.org/officeDocument/2006/math">
                    <m:r>
                      <a:rPr lang="en-US" b="0" i="1" smtClean="0">
                        <a:solidFill>
                          <a:srgbClr val="00B050"/>
                        </a:solidFill>
                        <a:latin typeface="Cambria Math" panose="02040503050406030204" pitchFamily="18" charset="0"/>
                        <a:ea typeface="Cambria Math" panose="02040503050406030204" pitchFamily="18" charset="0"/>
                      </a:rPr>
                      <m:t>𝐵</m:t>
                    </m:r>
                  </m:oMath>
                </a14:m>
                <a:endParaRPr lang="en-US" dirty="0">
                  <a:solidFill>
                    <a:srgbClr val="00B050"/>
                  </a:solidFill>
                </a:endParaRPr>
              </a:p>
            </p:txBody>
          </p:sp>
        </mc:Choice>
        <mc:Fallback xmlns="">
          <p:sp>
            <p:nvSpPr>
              <p:cNvPr id="10" name="TextBox 9">
                <a:extLst>
                  <a:ext uri="{FF2B5EF4-FFF2-40B4-BE49-F238E27FC236}">
                    <a16:creationId xmlns:a16="http://schemas.microsoft.com/office/drawing/2014/main" id="{2F379815-08A7-4233-9E37-EDDEAC7E9FAF}"/>
                  </a:ext>
                </a:extLst>
              </p:cNvPr>
              <p:cNvSpPr txBox="1">
                <a:spLocks noRot="1" noChangeAspect="1" noMove="1" noResize="1" noEditPoints="1" noAdjustHandles="1" noChangeArrowheads="1" noChangeShapeType="1" noTextEdit="1"/>
              </p:cNvSpPr>
              <p:nvPr/>
            </p:nvSpPr>
            <p:spPr>
              <a:xfrm>
                <a:off x="5001875" y="5400404"/>
                <a:ext cx="541943" cy="369332"/>
              </a:xfrm>
              <a:prstGeom prst="rect">
                <a:avLst/>
              </a:prstGeom>
              <a:blipFill>
                <a:blip r:embed="rId7"/>
                <a:stretch>
                  <a:fillRect l="-10227" t="-10000" b="-26667"/>
                </a:stretch>
              </a:blipFill>
            </p:spPr>
            <p:txBody>
              <a:bodyPr/>
              <a:lstStyle/>
              <a:p>
                <a:r>
                  <a:rPr lang="en-US">
                    <a:noFill/>
                  </a:rPr>
                  <a:t> </a:t>
                </a:r>
              </a:p>
            </p:txBody>
          </p:sp>
        </mc:Fallback>
      </mc:AlternateContent>
      <p:sp>
        <p:nvSpPr>
          <p:cNvPr id="62" name="Slide Number Placeholder 3">
            <a:extLst>
              <a:ext uri="{FF2B5EF4-FFF2-40B4-BE49-F238E27FC236}">
                <a16:creationId xmlns:a16="http://schemas.microsoft.com/office/drawing/2014/main" id="{8850E21B-D373-4343-8412-00789622CBDB}"/>
              </a:ext>
            </a:extLst>
          </p:cNvPr>
          <p:cNvSpPr>
            <a:spLocks noGrp="1"/>
          </p:cNvSpPr>
          <p:nvPr>
            <p:ph type="sldNum" sz="quarter" idx="4"/>
          </p:nvPr>
        </p:nvSpPr>
        <p:spPr>
          <a:xfrm>
            <a:off x="11188014" y="6251279"/>
            <a:ext cx="432486" cy="365125"/>
          </a:xfrm>
        </p:spPr>
        <p:txBody>
          <a:bodyPr/>
          <a:lstStyle/>
          <a:p>
            <a:fld id="{933A556B-7C63-244D-9B7C-B0EA8042B330}" type="slidenum">
              <a:rPr lang="en-US" smtClean="0"/>
              <a:pPr/>
              <a:t>6</a:t>
            </a:fld>
            <a:endParaRPr lang="en-US" sz="1000" dirty="0"/>
          </a:p>
        </p:txBody>
      </p:sp>
      <p:grpSp>
        <p:nvGrpSpPr>
          <p:cNvPr id="2" name="Group 1">
            <a:extLst>
              <a:ext uri="{FF2B5EF4-FFF2-40B4-BE49-F238E27FC236}">
                <a16:creationId xmlns:a16="http://schemas.microsoft.com/office/drawing/2014/main" id="{453EDB01-27A1-4CC7-83A3-06375F840FE5}"/>
              </a:ext>
            </a:extLst>
          </p:cNvPr>
          <p:cNvGrpSpPr/>
          <p:nvPr/>
        </p:nvGrpSpPr>
        <p:grpSpPr>
          <a:xfrm>
            <a:off x="7839232" y="3840067"/>
            <a:ext cx="1002916" cy="218968"/>
            <a:chOff x="7858086" y="4166647"/>
            <a:chExt cx="1002916" cy="218968"/>
          </a:xfrm>
        </p:grpSpPr>
        <p:sp>
          <p:nvSpPr>
            <p:cNvPr id="63" name="Freeform: Shape 62">
              <a:extLst>
                <a:ext uri="{FF2B5EF4-FFF2-40B4-BE49-F238E27FC236}">
                  <a16:creationId xmlns:a16="http://schemas.microsoft.com/office/drawing/2014/main" id="{33DE8B87-CFC4-4E66-BD3D-F744021E17FE}"/>
                </a:ext>
              </a:extLst>
            </p:cNvPr>
            <p:cNvSpPr/>
            <p:nvPr/>
          </p:nvSpPr>
          <p:spPr>
            <a:xfrm>
              <a:off x="7858086" y="4166647"/>
              <a:ext cx="721047" cy="218968"/>
            </a:xfrm>
            <a:custGeom>
              <a:avLst/>
              <a:gdLst>
                <a:gd name="connsiteX0" fmla="*/ 0 w 1019674"/>
                <a:gd name="connsiteY0" fmla="*/ 5033555 h 5046647"/>
                <a:gd name="connsiteX1" fmla="*/ 330925 w 1019674"/>
                <a:gd name="connsiteY1" fmla="*/ 5042263 h 5046647"/>
                <a:gd name="connsiteX2" fmla="*/ 391885 w 1019674"/>
                <a:gd name="connsiteY2" fmla="*/ 4972595 h 5046647"/>
                <a:gd name="connsiteX3" fmla="*/ 391885 w 1019674"/>
                <a:gd name="connsiteY3" fmla="*/ 4972595 h 5046647"/>
                <a:gd name="connsiteX4" fmla="*/ 452845 w 1019674"/>
                <a:gd name="connsiteY4" fmla="*/ 4772297 h 5046647"/>
                <a:gd name="connsiteX5" fmla="*/ 522514 w 1019674"/>
                <a:gd name="connsiteY5" fmla="*/ 4476206 h 5046647"/>
                <a:gd name="connsiteX6" fmla="*/ 592182 w 1019674"/>
                <a:gd name="connsiteY6" fmla="*/ 3979817 h 5046647"/>
                <a:gd name="connsiteX7" fmla="*/ 679268 w 1019674"/>
                <a:gd name="connsiteY7" fmla="*/ 3169920 h 5046647"/>
                <a:gd name="connsiteX8" fmla="*/ 740228 w 1019674"/>
                <a:gd name="connsiteY8" fmla="*/ 2394857 h 5046647"/>
                <a:gd name="connsiteX9" fmla="*/ 783771 w 1019674"/>
                <a:gd name="connsiteY9" fmla="*/ 1776549 h 5046647"/>
                <a:gd name="connsiteX10" fmla="*/ 827314 w 1019674"/>
                <a:gd name="connsiteY10" fmla="*/ 1219200 h 5046647"/>
                <a:gd name="connsiteX11" fmla="*/ 862148 w 1019674"/>
                <a:gd name="connsiteY11" fmla="*/ 792480 h 5046647"/>
                <a:gd name="connsiteX12" fmla="*/ 914400 w 1019674"/>
                <a:gd name="connsiteY12" fmla="*/ 391886 h 5046647"/>
                <a:gd name="connsiteX13" fmla="*/ 940525 w 1019674"/>
                <a:gd name="connsiteY13" fmla="*/ 174172 h 5046647"/>
                <a:gd name="connsiteX14" fmla="*/ 966651 w 1019674"/>
                <a:gd name="connsiteY14" fmla="*/ 69669 h 5046647"/>
                <a:gd name="connsiteX15" fmla="*/ 992777 w 1019674"/>
                <a:gd name="connsiteY15" fmla="*/ 8709 h 5046647"/>
                <a:gd name="connsiteX16" fmla="*/ 1018902 w 1019674"/>
                <a:gd name="connsiteY16" fmla="*/ 17417 h 5046647"/>
                <a:gd name="connsiteX17" fmla="*/ 1010194 w 1019674"/>
                <a:gd name="connsiteY17" fmla="*/ 0 h 5046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19674" h="5046647">
                  <a:moveTo>
                    <a:pt x="0" y="5033555"/>
                  </a:moveTo>
                  <a:cubicBezTo>
                    <a:pt x="132805" y="5042989"/>
                    <a:pt x="265611" y="5052423"/>
                    <a:pt x="330925" y="5042263"/>
                  </a:cubicBezTo>
                  <a:cubicBezTo>
                    <a:pt x="396239" y="5032103"/>
                    <a:pt x="391885" y="4972595"/>
                    <a:pt x="391885" y="4972595"/>
                  </a:cubicBezTo>
                  <a:lnTo>
                    <a:pt x="391885" y="4972595"/>
                  </a:lnTo>
                  <a:cubicBezTo>
                    <a:pt x="402045" y="4939212"/>
                    <a:pt x="431074" y="4855028"/>
                    <a:pt x="452845" y="4772297"/>
                  </a:cubicBezTo>
                  <a:cubicBezTo>
                    <a:pt x="474617" y="4689565"/>
                    <a:pt x="499291" y="4608286"/>
                    <a:pt x="522514" y="4476206"/>
                  </a:cubicBezTo>
                  <a:cubicBezTo>
                    <a:pt x="545737" y="4344126"/>
                    <a:pt x="566056" y="4197531"/>
                    <a:pt x="592182" y="3979817"/>
                  </a:cubicBezTo>
                  <a:cubicBezTo>
                    <a:pt x="618308" y="3762103"/>
                    <a:pt x="654594" y="3434080"/>
                    <a:pt x="679268" y="3169920"/>
                  </a:cubicBezTo>
                  <a:cubicBezTo>
                    <a:pt x="703942" y="2905760"/>
                    <a:pt x="722811" y="2627085"/>
                    <a:pt x="740228" y="2394857"/>
                  </a:cubicBezTo>
                  <a:cubicBezTo>
                    <a:pt x="757645" y="2162628"/>
                    <a:pt x="769257" y="1972492"/>
                    <a:pt x="783771" y="1776549"/>
                  </a:cubicBezTo>
                  <a:cubicBezTo>
                    <a:pt x="798285" y="1580606"/>
                    <a:pt x="814251" y="1383211"/>
                    <a:pt x="827314" y="1219200"/>
                  </a:cubicBezTo>
                  <a:cubicBezTo>
                    <a:pt x="840377" y="1055189"/>
                    <a:pt x="847634" y="930366"/>
                    <a:pt x="862148" y="792480"/>
                  </a:cubicBezTo>
                  <a:cubicBezTo>
                    <a:pt x="876662" y="654594"/>
                    <a:pt x="901337" y="494937"/>
                    <a:pt x="914400" y="391886"/>
                  </a:cubicBezTo>
                  <a:cubicBezTo>
                    <a:pt x="927463" y="288835"/>
                    <a:pt x="931817" y="227875"/>
                    <a:pt x="940525" y="174172"/>
                  </a:cubicBezTo>
                  <a:cubicBezTo>
                    <a:pt x="949233" y="120469"/>
                    <a:pt x="957942" y="97246"/>
                    <a:pt x="966651" y="69669"/>
                  </a:cubicBezTo>
                  <a:cubicBezTo>
                    <a:pt x="975360" y="42092"/>
                    <a:pt x="992777" y="8709"/>
                    <a:pt x="992777" y="8709"/>
                  </a:cubicBezTo>
                  <a:cubicBezTo>
                    <a:pt x="1001485" y="0"/>
                    <a:pt x="1015999" y="18868"/>
                    <a:pt x="1018902" y="17417"/>
                  </a:cubicBezTo>
                  <a:cubicBezTo>
                    <a:pt x="1021805" y="15966"/>
                    <a:pt x="1015999" y="7983"/>
                    <a:pt x="101019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9558119D-CC77-40EA-B457-5E7112947A10}"/>
                </a:ext>
              </a:extLst>
            </p:cNvPr>
            <p:cNvSpPr/>
            <p:nvPr/>
          </p:nvSpPr>
          <p:spPr>
            <a:xfrm flipH="1">
              <a:off x="8555393" y="4168119"/>
              <a:ext cx="305609" cy="200603"/>
            </a:xfrm>
            <a:custGeom>
              <a:avLst/>
              <a:gdLst>
                <a:gd name="connsiteX0" fmla="*/ 0 w 1019674"/>
                <a:gd name="connsiteY0" fmla="*/ 5033555 h 5046647"/>
                <a:gd name="connsiteX1" fmla="*/ 330925 w 1019674"/>
                <a:gd name="connsiteY1" fmla="*/ 5042263 h 5046647"/>
                <a:gd name="connsiteX2" fmla="*/ 391885 w 1019674"/>
                <a:gd name="connsiteY2" fmla="*/ 4972595 h 5046647"/>
                <a:gd name="connsiteX3" fmla="*/ 391885 w 1019674"/>
                <a:gd name="connsiteY3" fmla="*/ 4972595 h 5046647"/>
                <a:gd name="connsiteX4" fmla="*/ 452845 w 1019674"/>
                <a:gd name="connsiteY4" fmla="*/ 4772297 h 5046647"/>
                <a:gd name="connsiteX5" fmla="*/ 522514 w 1019674"/>
                <a:gd name="connsiteY5" fmla="*/ 4476206 h 5046647"/>
                <a:gd name="connsiteX6" fmla="*/ 592182 w 1019674"/>
                <a:gd name="connsiteY6" fmla="*/ 3979817 h 5046647"/>
                <a:gd name="connsiteX7" fmla="*/ 679268 w 1019674"/>
                <a:gd name="connsiteY7" fmla="*/ 3169920 h 5046647"/>
                <a:gd name="connsiteX8" fmla="*/ 740228 w 1019674"/>
                <a:gd name="connsiteY8" fmla="*/ 2394857 h 5046647"/>
                <a:gd name="connsiteX9" fmla="*/ 783771 w 1019674"/>
                <a:gd name="connsiteY9" fmla="*/ 1776549 h 5046647"/>
                <a:gd name="connsiteX10" fmla="*/ 827314 w 1019674"/>
                <a:gd name="connsiteY10" fmla="*/ 1219200 h 5046647"/>
                <a:gd name="connsiteX11" fmla="*/ 862148 w 1019674"/>
                <a:gd name="connsiteY11" fmla="*/ 792480 h 5046647"/>
                <a:gd name="connsiteX12" fmla="*/ 914400 w 1019674"/>
                <a:gd name="connsiteY12" fmla="*/ 391886 h 5046647"/>
                <a:gd name="connsiteX13" fmla="*/ 940525 w 1019674"/>
                <a:gd name="connsiteY13" fmla="*/ 174172 h 5046647"/>
                <a:gd name="connsiteX14" fmla="*/ 966651 w 1019674"/>
                <a:gd name="connsiteY14" fmla="*/ 69669 h 5046647"/>
                <a:gd name="connsiteX15" fmla="*/ 992777 w 1019674"/>
                <a:gd name="connsiteY15" fmla="*/ 8709 h 5046647"/>
                <a:gd name="connsiteX16" fmla="*/ 1018902 w 1019674"/>
                <a:gd name="connsiteY16" fmla="*/ 17417 h 5046647"/>
                <a:gd name="connsiteX17" fmla="*/ 1010194 w 1019674"/>
                <a:gd name="connsiteY17" fmla="*/ 0 h 5046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19674" h="5046647">
                  <a:moveTo>
                    <a:pt x="0" y="5033555"/>
                  </a:moveTo>
                  <a:cubicBezTo>
                    <a:pt x="132805" y="5042989"/>
                    <a:pt x="265611" y="5052423"/>
                    <a:pt x="330925" y="5042263"/>
                  </a:cubicBezTo>
                  <a:cubicBezTo>
                    <a:pt x="396239" y="5032103"/>
                    <a:pt x="391885" y="4972595"/>
                    <a:pt x="391885" y="4972595"/>
                  </a:cubicBezTo>
                  <a:lnTo>
                    <a:pt x="391885" y="4972595"/>
                  </a:lnTo>
                  <a:cubicBezTo>
                    <a:pt x="402045" y="4939212"/>
                    <a:pt x="431074" y="4855028"/>
                    <a:pt x="452845" y="4772297"/>
                  </a:cubicBezTo>
                  <a:cubicBezTo>
                    <a:pt x="474617" y="4689565"/>
                    <a:pt x="499291" y="4608286"/>
                    <a:pt x="522514" y="4476206"/>
                  </a:cubicBezTo>
                  <a:cubicBezTo>
                    <a:pt x="545737" y="4344126"/>
                    <a:pt x="566056" y="4197531"/>
                    <a:pt x="592182" y="3979817"/>
                  </a:cubicBezTo>
                  <a:cubicBezTo>
                    <a:pt x="618308" y="3762103"/>
                    <a:pt x="654594" y="3434080"/>
                    <a:pt x="679268" y="3169920"/>
                  </a:cubicBezTo>
                  <a:cubicBezTo>
                    <a:pt x="703942" y="2905760"/>
                    <a:pt x="722811" y="2627085"/>
                    <a:pt x="740228" y="2394857"/>
                  </a:cubicBezTo>
                  <a:cubicBezTo>
                    <a:pt x="757645" y="2162628"/>
                    <a:pt x="769257" y="1972492"/>
                    <a:pt x="783771" y="1776549"/>
                  </a:cubicBezTo>
                  <a:cubicBezTo>
                    <a:pt x="798285" y="1580606"/>
                    <a:pt x="814251" y="1383211"/>
                    <a:pt x="827314" y="1219200"/>
                  </a:cubicBezTo>
                  <a:cubicBezTo>
                    <a:pt x="840377" y="1055189"/>
                    <a:pt x="847634" y="930366"/>
                    <a:pt x="862148" y="792480"/>
                  </a:cubicBezTo>
                  <a:cubicBezTo>
                    <a:pt x="876662" y="654594"/>
                    <a:pt x="901337" y="494937"/>
                    <a:pt x="914400" y="391886"/>
                  </a:cubicBezTo>
                  <a:cubicBezTo>
                    <a:pt x="927463" y="288835"/>
                    <a:pt x="931817" y="227875"/>
                    <a:pt x="940525" y="174172"/>
                  </a:cubicBezTo>
                  <a:cubicBezTo>
                    <a:pt x="949233" y="120469"/>
                    <a:pt x="957942" y="97246"/>
                    <a:pt x="966651" y="69669"/>
                  </a:cubicBezTo>
                  <a:cubicBezTo>
                    <a:pt x="975360" y="42092"/>
                    <a:pt x="992777" y="8709"/>
                    <a:pt x="992777" y="8709"/>
                  </a:cubicBezTo>
                  <a:cubicBezTo>
                    <a:pt x="1001485" y="0"/>
                    <a:pt x="1015999" y="18868"/>
                    <a:pt x="1018902" y="17417"/>
                  </a:cubicBezTo>
                  <a:cubicBezTo>
                    <a:pt x="1021805" y="15966"/>
                    <a:pt x="1015999" y="7983"/>
                    <a:pt x="101019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a:extLst>
              <a:ext uri="{FF2B5EF4-FFF2-40B4-BE49-F238E27FC236}">
                <a16:creationId xmlns:a16="http://schemas.microsoft.com/office/drawing/2014/main" id="{CDF73F8A-20C5-47B5-8D37-F011A6BEABC4}"/>
              </a:ext>
            </a:extLst>
          </p:cNvPr>
          <p:cNvGrpSpPr/>
          <p:nvPr/>
        </p:nvGrpSpPr>
        <p:grpSpPr>
          <a:xfrm flipH="1">
            <a:off x="9053878" y="3832356"/>
            <a:ext cx="1002916" cy="218968"/>
            <a:chOff x="7858086" y="4166647"/>
            <a:chExt cx="1002916" cy="218968"/>
          </a:xfrm>
        </p:grpSpPr>
        <p:sp>
          <p:nvSpPr>
            <p:cNvPr id="66" name="Freeform: Shape 65">
              <a:extLst>
                <a:ext uri="{FF2B5EF4-FFF2-40B4-BE49-F238E27FC236}">
                  <a16:creationId xmlns:a16="http://schemas.microsoft.com/office/drawing/2014/main" id="{EB2CCAA1-0604-473B-A0A8-E974ED822129}"/>
                </a:ext>
              </a:extLst>
            </p:cNvPr>
            <p:cNvSpPr/>
            <p:nvPr/>
          </p:nvSpPr>
          <p:spPr>
            <a:xfrm>
              <a:off x="7858086" y="4166647"/>
              <a:ext cx="721047" cy="218968"/>
            </a:xfrm>
            <a:custGeom>
              <a:avLst/>
              <a:gdLst>
                <a:gd name="connsiteX0" fmla="*/ 0 w 1019674"/>
                <a:gd name="connsiteY0" fmla="*/ 5033555 h 5046647"/>
                <a:gd name="connsiteX1" fmla="*/ 330925 w 1019674"/>
                <a:gd name="connsiteY1" fmla="*/ 5042263 h 5046647"/>
                <a:gd name="connsiteX2" fmla="*/ 391885 w 1019674"/>
                <a:gd name="connsiteY2" fmla="*/ 4972595 h 5046647"/>
                <a:gd name="connsiteX3" fmla="*/ 391885 w 1019674"/>
                <a:gd name="connsiteY3" fmla="*/ 4972595 h 5046647"/>
                <a:gd name="connsiteX4" fmla="*/ 452845 w 1019674"/>
                <a:gd name="connsiteY4" fmla="*/ 4772297 h 5046647"/>
                <a:gd name="connsiteX5" fmla="*/ 522514 w 1019674"/>
                <a:gd name="connsiteY5" fmla="*/ 4476206 h 5046647"/>
                <a:gd name="connsiteX6" fmla="*/ 592182 w 1019674"/>
                <a:gd name="connsiteY6" fmla="*/ 3979817 h 5046647"/>
                <a:gd name="connsiteX7" fmla="*/ 679268 w 1019674"/>
                <a:gd name="connsiteY7" fmla="*/ 3169920 h 5046647"/>
                <a:gd name="connsiteX8" fmla="*/ 740228 w 1019674"/>
                <a:gd name="connsiteY8" fmla="*/ 2394857 h 5046647"/>
                <a:gd name="connsiteX9" fmla="*/ 783771 w 1019674"/>
                <a:gd name="connsiteY9" fmla="*/ 1776549 h 5046647"/>
                <a:gd name="connsiteX10" fmla="*/ 827314 w 1019674"/>
                <a:gd name="connsiteY10" fmla="*/ 1219200 h 5046647"/>
                <a:gd name="connsiteX11" fmla="*/ 862148 w 1019674"/>
                <a:gd name="connsiteY11" fmla="*/ 792480 h 5046647"/>
                <a:gd name="connsiteX12" fmla="*/ 914400 w 1019674"/>
                <a:gd name="connsiteY12" fmla="*/ 391886 h 5046647"/>
                <a:gd name="connsiteX13" fmla="*/ 940525 w 1019674"/>
                <a:gd name="connsiteY13" fmla="*/ 174172 h 5046647"/>
                <a:gd name="connsiteX14" fmla="*/ 966651 w 1019674"/>
                <a:gd name="connsiteY14" fmla="*/ 69669 h 5046647"/>
                <a:gd name="connsiteX15" fmla="*/ 992777 w 1019674"/>
                <a:gd name="connsiteY15" fmla="*/ 8709 h 5046647"/>
                <a:gd name="connsiteX16" fmla="*/ 1018902 w 1019674"/>
                <a:gd name="connsiteY16" fmla="*/ 17417 h 5046647"/>
                <a:gd name="connsiteX17" fmla="*/ 1010194 w 1019674"/>
                <a:gd name="connsiteY17" fmla="*/ 0 h 5046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19674" h="5046647">
                  <a:moveTo>
                    <a:pt x="0" y="5033555"/>
                  </a:moveTo>
                  <a:cubicBezTo>
                    <a:pt x="132805" y="5042989"/>
                    <a:pt x="265611" y="5052423"/>
                    <a:pt x="330925" y="5042263"/>
                  </a:cubicBezTo>
                  <a:cubicBezTo>
                    <a:pt x="396239" y="5032103"/>
                    <a:pt x="391885" y="4972595"/>
                    <a:pt x="391885" y="4972595"/>
                  </a:cubicBezTo>
                  <a:lnTo>
                    <a:pt x="391885" y="4972595"/>
                  </a:lnTo>
                  <a:cubicBezTo>
                    <a:pt x="402045" y="4939212"/>
                    <a:pt x="431074" y="4855028"/>
                    <a:pt x="452845" y="4772297"/>
                  </a:cubicBezTo>
                  <a:cubicBezTo>
                    <a:pt x="474617" y="4689565"/>
                    <a:pt x="499291" y="4608286"/>
                    <a:pt x="522514" y="4476206"/>
                  </a:cubicBezTo>
                  <a:cubicBezTo>
                    <a:pt x="545737" y="4344126"/>
                    <a:pt x="566056" y="4197531"/>
                    <a:pt x="592182" y="3979817"/>
                  </a:cubicBezTo>
                  <a:cubicBezTo>
                    <a:pt x="618308" y="3762103"/>
                    <a:pt x="654594" y="3434080"/>
                    <a:pt x="679268" y="3169920"/>
                  </a:cubicBezTo>
                  <a:cubicBezTo>
                    <a:pt x="703942" y="2905760"/>
                    <a:pt x="722811" y="2627085"/>
                    <a:pt x="740228" y="2394857"/>
                  </a:cubicBezTo>
                  <a:cubicBezTo>
                    <a:pt x="757645" y="2162628"/>
                    <a:pt x="769257" y="1972492"/>
                    <a:pt x="783771" y="1776549"/>
                  </a:cubicBezTo>
                  <a:cubicBezTo>
                    <a:pt x="798285" y="1580606"/>
                    <a:pt x="814251" y="1383211"/>
                    <a:pt x="827314" y="1219200"/>
                  </a:cubicBezTo>
                  <a:cubicBezTo>
                    <a:pt x="840377" y="1055189"/>
                    <a:pt x="847634" y="930366"/>
                    <a:pt x="862148" y="792480"/>
                  </a:cubicBezTo>
                  <a:cubicBezTo>
                    <a:pt x="876662" y="654594"/>
                    <a:pt x="901337" y="494937"/>
                    <a:pt x="914400" y="391886"/>
                  </a:cubicBezTo>
                  <a:cubicBezTo>
                    <a:pt x="927463" y="288835"/>
                    <a:pt x="931817" y="227875"/>
                    <a:pt x="940525" y="174172"/>
                  </a:cubicBezTo>
                  <a:cubicBezTo>
                    <a:pt x="949233" y="120469"/>
                    <a:pt x="957942" y="97246"/>
                    <a:pt x="966651" y="69669"/>
                  </a:cubicBezTo>
                  <a:cubicBezTo>
                    <a:pt x="975360" y="42092"/>
                    <a:pt x="992777" y="8709"/>
                    <a:pt x="992777" y="8709"/>
                  </a:cubicBezTo>
                  <a:cubicBezTo>
                    <a:pt x="1001485" y="0"/>
                    <a:pt x="1015999" y="18868"/>
                    <a:pt x="1018902" y="17417"/>
                  </a:cubicBezTo>
                  <a:cubicBezTo>
                    <a:pt x="1021805" y="15966"/>
                    <a:pt x="1015999" y="7983"/>
                    <a:pt x="101019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27D9F53-E12F-497A-8042-9610360CC329}"/>
                </a:ext>
              </a:extLst>
            </p:cNvPr>
            <p:cNvSpPr/>
            <p:nvPr/>
          </p:nvSpPr>
          <p:spPr>
            <a:xfrm flipH="1">
              <a:off x="8555393" y="4168119"/>
              <a:ext cx="305609" cy="200603"/>
            </a:xfrm>
            <a:custGeom>
              <a:avLst/>
              <a:gdLst>
                <a:gd name="connsiteX0" fmla="*/ 0 w 1019674"/>
                <a:gd name="connsiteY0" fmla="*/ 5033555 h 5046647"/>
                <a:gd name="connsiteX1" fmla="*/ 330925 w 1019674"/>
                <a:gd name="connsiteY1" fmla="*/ 5042263 h 5046647"/>
                <a:gd name="connsiteX2" fmla="*/ 391885 w 1019674"/>
                <a:gd name="connsiteY2" fmla="*/ 4972595 h 5046647"/>
                <a:gd name="connsiteX3" fmla="*/ 391885 w 1019674"/>
                <a:gd name="connsiteY3" fmla="*/ 4972595 h 5046647"/>
                <a:gd name="connsiteX4" fmla="*/ 452845 w 1019674"/>
                <a:gd name="connsiteY4" fmla="*/ 4772297 h 5046647"/>
                <a:gd name="connsiteX5" fmla="*/ 522514 w 1019674"/>
                <a:gd name="connsiteY5" fmla="*/ 4476206 h 5046647"/>
                <a:gd name="connsiteX6" fmla="*/ 592182 w 1019674"/>
                <a:gd name="connsiteY6" fmla="*/ 3979817 h 5046647"/>
                <a:gd name="connsiteX7" fmla="*/ 679268 w 1019674"/>
                <a:gd name="connsiteY7" fmla="*/ 3169920 h 5046647"/>
                <a:gd name="connsiteX8" fmla="*/ 740228 w 1019674"/>
                <a:gd name="connsiteY8" fmla="*/ 2394857 h 5046647"/>
                <a:gd name="connsiteX9" fmla="*/ 783771 w 1019674"/>
                <a:gd name="connsiteY9" fmla="*/ 1776549 h 5046647"/>
                <a:gd name="connsiteX10" fmla="*/ 827314 w 1019674"/>
                <a:gd name="connsiteY10" fmla="*/ 1219200 h 5046647"/>
                <a:gd name="connsiteX11" fmla="*/ 862148 w 1019674"/>
                <a:gd name="connsiteY11" fmla="*/ 792480 h 5046647"/>
                <a:gd name="connsiteX12" fmla="*/ 914400 w 1019674"/>
                <a:gd name="connsiteY12" fmla="*/ 391886 h 5046647"/>
                <a:gd name="connsiteX13" fmla="*/ 940525 w 1019674"/>
                <a:gd name="connsiteY13" fmla="*/ 174172 h 5046647"/>
                <a:gd name="connsiteX14" fmla="*/ 966651 w 1019674"/>
                <a:gd name="connsiteY14" fmla="*/ 69669 h 5046647"/>
                <a:gd name="connsiteX15" fmla="*/ 992777 w 1019674"/>
                <a:gd name="connsiteY15" fmla="*/ 8709 h 5046647"/>
                <a:gd name="connsiteX16" fmla="*/ 1018902 w 1019674"/>
                <a:gd name="connsiteY16" fmla="*/ 17417 h 5046647"/>
                <a:gd name="connsiteX17" fmla="*/ 1010194 w 1019674"/>
                <a:gd name="connsiteY17" fmla="*/ 0 h 5046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19674" h="5046647">
                  <a:moveTo>
                    <a:pt x="0" y="5033555"/>
                  </a:moveTo>
                  <a:cubicBezTo>
                    <a:pt x="132805" y="5042989"/>
                    <a:pt x="265611" y="5052423"/>
                    <a:pt x="330925" y="5042263"/>
                  </a:cubicBezTo>
                  <a:cubicBezTo>
                    <a:pt x="396239" y="5032103"/>
                    <a:pt x="391885" y="4972595"/>
                    <a:pt x="391885" y="4972595"/>
                  </a:cubicBezTo>
                  <a:lnTo>
                    <a:pt x="391885" y="4972595"/>
                  </a:lnTo>
                  <a:cubicBezTo>
                    <a:pt x="402045" y="4939212"/>
                    <a:pt x="431074" y="4855028"/>
                    <a:pt x="452845" y="4772297"/>
                  </a:cubicBezTo>
                  <a:cubicBezTo>
                    <a:pt x="474617" y="4689565"/>
                    <a:pt x="499291" y="4608286"/>
                    <a:pt x="522514" y="4476206"/>
                  </a:cubicBezTo>
                  <a:cubicBezTo>
                    <a:pt x="545737" y="4344126"/>
                    <a:pt x="566056" y="4197531"/>
                    <a:pt x="592182" y="3979817"/>
                  </a:cubicBezTo>
                  <a:cubicBezTo>
                    <a:pt x="618308" y="3762103"/>
                    <a:pt x="654594" y="3434080"/>
                    <a:pt x="679268" y="3169920"/>
                  </a:cubicBezTo>
                  <a:cubicBezTo>
                    <a:pt x="703942" y="2905760"/>
                    <a:pt x="722811" y="2627085"/>
                    <a:pt x="740228" y="2394857"/>
                  </a:cubicBezTo>
                  <a:cubicBezTo>
                    <a:pt x="757645" y="2162628"/>
                    <a:pt x="769257" y="1972492"/>
                    <a:pt x="783771" y="1776549"/>
                  </a:cubicBezTo>
                  <a:cubicBezTo>
                    <a:pt x="798285" y="1580606"/>
                    <a:pt x="814251" y="1383211"/>
                    <a:pt x="827314" y="1219200"/>
                  </a:cubicBezTo>
                  <a:cubicBezTo>
                    <a:pt x="840377" y="1055189"/>
                    <a:pt x="847634" y="930366"/>
                    <a:pt x="862148" y="792480"/>
                  </a:cubicBezTo>
                  <a:cubicBezTo>
                    <a:pt x="876662" y="654594"/>
                    <a:pt x="901337" y="494937"/>
                    <a:pt x="914400" y="391886"/>
                  </a:cubicBezTo>
                  <a:cubicBezTo>
                    <a:pt x="927463" y="288835"/>
                    <a:pt x="931817" y="227875"/>
                    <a:pt x="940525" y="174172"/>
                  </a:cubicBezTo>
                  <a:cubicBezTo>
                    <a:pt x="949233" y="120469"/>
                    <a:pt x="957942" y="97246"/>
                    <a:pt x="966651" y="69669"/>
                  </a:cubicBezTo>
                  <a:cubicBezTo>
                    <a:pt x="975360" y="42092"/>
                    <a:pt x="992777" y="8709"/>
                    <a:pt x="992777" y="8709"/>
                  </a:cubicBezTo>
                  <a:cubicBezTo>
                    <a:pt x="1001485" y="0"/>
                    <a:pt x="1015999" y="18868"/>
                    <a:pt x="1018902" y="17417"/>
                  </a:cubicBezTo>
                  <a:cubicBezTo>
                    <a:pt x="1021805" y="15966"/>
                    <a:pt x="1015999" y="7983"/>
                    <a:pt x="101019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 name="Straight Connector 4">
            <a:extLst>
              <a:ext uri="{FF2B5EF4-FFF2-40B4-BE49-F238E27FC236}">
                <a16:creationId xmlns:a16="http://schemas.microsoft.com/office/drawing/2014/main" id="{B4479253-4F85-4D6A-B87F-6A4F8505B0A1}"/>
              </a:ext>
            </a:extLst>
          </p:cNvPr>
          <p:cNvCxnSpPr>
            <a:cxnSpLocks/>
          </p:cNvCxnSpPr>
          <p:nvPr/>
        </p:nvCxnSpPr>
        <p:spPr>
          <a:xfrm>
            <a:off x="3754760" y="3840067"/>
            <a:ext cx="741524" cy="1406200"/>
          </a:xfrm>
          <a:prstGeom prst="line">
            <a:avLst/>
          </a:prstGeom>
        </p:spPr>
        <p:style>
          <a:lnRef idx="1">
            <a:schemeClr val="accent4"/>
          </a:lnRef>
          <a:fillRef idx="0">
            <a:schemeClr val="accent4"/>
          </a:fillRef>
          <a:effectRef idx="0">
            <a:schemeClr val="accent4"/>
          </a:effectRef>
          <a:fontRef idx="minor">
            <a:schemeClr val="tx1"/>
          </a:fontRef>
        </p:style>
      </p:cxnSp>
      <p:sp>
        <p:nvSpPr>
          <p:cNvPr id="9" name="TextBox 8">
            <a:extLst>
              <a:ext uri="{FF2B5EF4-FFF2-40B4-BE49-F238E27FC236}">
                <a16:creationId xmlns:a16="http://schemas.microsoft.com/office/drawing/2014/main" id="{3664E58C-C818-45B7-9804-45E62F47EFC6}"/>
              </a:ext>
            </a:extLst>
          </p:cNvPr>
          <p:cNvSpPr txBox="1"/>
          <p:nvPr/>
        </p:nvSpPr>
        <p:spPr>
          <a:xfrm>
            <a:off x="3765491" y="3614575"/>
            <a:ext cx="1597822" cy="461665"/>
          </a:xfrm>
          <a:prstGeom prst="rect">
            <a:avLst/>
          </a:prstGeom>
          <a:noFill/>
        </p:spPr>
        <p:txBody>
          <a:bodyPr wrap="square" rtlCol="0">
            <a:spAutoFit/>
          </a:bodyPr>
          <a:lstStyle/>
          <a:p>
            <a:pPr algn="r"/>
            <a:r>
              <a:rPr lang="en-US" sz="1200" dirty="0">
                <a:solidFill>
                  <a:srgbClr val="FF6600"/>
                </a:solidFill>
              </a:rPr>
              <a:t>compressible linear chirp </a:t>
            </a:r>
            <a:r>
              <a:rPr lang="en-US" sz="1200" dirty="0">
                <a:solidFill>
                  <a:srgbClr val="FF6600"/>
                </a:solidFill>
                <a:latin typeface="Symbol" panose="05050102010706020507" pitchFamily="18" charset="2"/>
              </a:rPr>
              <a:t>w</a:t>
            </a:r>
            <a:r>
              <a:rPr lang="en-US" sz="1200" dirty="0">
                <a:solidFill>
                  <a:srgbClr val="FF6600"/>
                </a:solidFill>
              </a:rPr>
              <a:t>(t)</a:t>
            </a:r>
          </a:p>
        </p:txBody>
      </p:sp>
      <p:cxnSp>
        <p:nvCxnSpPr>
          <p:cNvPr id="54" name="Straight Connector 53">
            <a:extLst>
              <a:ext uri="{FF2B5EF4-FFF2-40B4-BE49-F238E27FC236}">
                <a16:creationId xmlns:a16="http://schemas.microsoft.com/office/drawing/2014/main" id="{C7CED10F-7B2A-4BD0-BCE5-2FED1E3B5EC9}"/>
              </a:ext>
            </a:extLst>
          </p:cNvPr>
          <p:cNvCxnSpPr>
            <a:cxnSpLocks/>
          </p:cNvCxnSpPr>
          <p:nvPr/>
        </p:nvCxnSpPr>
        <p:spPr>
          <a:xfrm>
            <a:off x="8569805" y="3815153"/>
            <a:ext cx="741524" cy="1406200"/>
          </a:xfrm>
          <a:prstGeom prst="line">
            <a:avLst/>
          </a:prstGeom>
        </p:spPr>
        <p:style>
          <a:lnRef idx="1">
            <a:schemeClr val="accent4"/>
          </a:lnRef>
          <a:fillRef idx="0">
            <a:schemeClr val="accent4"/>
          </a:fillRef>
          <a:effectRef idx="0">
            <a:schemeClr val="accent4"/>
          </a:effectRef>
          <a:fontRef idx="minor">
            <a:schemeClr val="tx1"/>
          </a:fontRef>
        </p:style>
      </p:cxnSp>
      <p:cxnSp>
        <p:nvCxnSpPr>
          <p:cNvPr id="20" name="Straight Connector 19">
            <a:extLst>
              <a:ext uri="{FF2B5EF4-FFF2-40B4-BE49-F238E27FC236}">
                <a16:creationId xmlns:a16="http://schemas.microsoft.com/office/drawing/2014/main" id="{BCBBC8CC-70B2-4603-ABFF-E2F71FA8D63B}"/>
              </a:ext>
            </a:extLst>
          </p:cNvPr>
          <p:cNvCxnSpPr/>
          <p:nvPr/>
        </p:nvCxnSpPr>
        <p:spPr>
          <a:xfrm flipH="1">
            <a:off x="3925288" y="3897045"/>
            <a:ext cx="308661" cy="165857"/>
          </a:xfrm>
          <a:prstGeom prst="line">
            <a:avLst/>
          </a:prstGeom>
          <a:ln>
            <a:solidFill>
              <a:srgbClr val="FF6600"/>
            </a:solidFill>
            <a:prstDash val="sysDot"/>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3E0394BC-02CB-49BA-B789-BE1075AE2DD2}"/>
              </a:ext>
            </a:extLst>
          </p:cNvPr>
          <p:cNvSpPr/>
          <p:nvPr/>
        </p:nvSpPr>
        <p:spPr>
          <a:xfrm>
            <a:off x="4130211" y="6283937"/>
            <a:ext cx="4119937" cy="269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1" name="Rectangle 60">
                <a:extLst>
                  <a:ext uri="{FF2B5EF4-FFF2-40B4-BE49-F238E27FC236}">
                    <a16:creationId xmlns:a16="http://schemas.microsoft.com/office/drawing/2014/main" id="{8DD36311-49A9-4BBB-A48C-7731E52F4BC6}"/>
                  </a:ext>
                </a:extLst>
              </p:cNvPr>
              <p:cNvSpPr/>
              <p:nvPr/>
            </p:nvSpPr>
            <p:spPr>
              <a:xfrm>
                <a:off x="6740652" y="5272713"/>
                <a:ext cx="3422732" cy="9106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𝜏</m:t>
                              </m:r>
                            </m:e>
                            <m:sub>
                              <m:r>
                                <a:rPr lang="en-US" b="0" i="1" smtClean="0">
                                  <a:latin typeface="Cambria Math" panose="02040503050406030204" pitchFamily="18" charset="0"/>
                                </a:rPr>
                                <m:t>0</m:t>
                              </m:r>
                            </m:sub>
                          </m:sSub>
                        </m:num>
                        <m:den>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𝜏</m:t>
                              </m:r>
                            </m:e>
                            <m:sub>
                              <m:r>
                                <a:rPr lang="en-US" b="0" i="1" smtClean="0">
                                  <a:latin typeface="Cambria Math" panose="02040503050406030204" pitchFamily="18" charset="0"/>
                                </a:rPr>
                                <m:t>𝑐</m:t>
                              </m:r>
                            </m:sub>
                          </m:sSub>
                        </m:den>
                      </m:f>
                      <m:r>
                        <a:rPr lang="en-US" i="0">
                          <a:latin typeface="Cambria Math" panose="02040503050406030204" pitchFamily="18" charset="0"/>
                        </a:rPr>
                        <m:t>=</m:t>
                      </m:r>
                      <m:f>
                        <m:fPr>
                          <m:ctrlPr>
                            <a:rPr lang="en-US" i="1" smtClean="0">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𝜔</m:t>
                          </m:r>
                        </m:num>
                        <m:den>
                          <m:sSub>
                            <m:sSubPr>
                              <m:ctrlPr>
                                <a:rPr lang="en-US" i="1" smtClean="0">
                                  <a:latin typeface="Cambria Math" panose="02040503050406030204" pitchFamily="18" charset="0"/>
                                </a:rPr>
                              </m:ctrlPr>
                            </m:sSubPr>
                            <m:e>
                              <m:d>
                                <m:dPr>
                                  <m:ctrlPr>
                                    <a:rPr lang="en-US" i="1" smtClean="0">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𝜔</m:t>
                                  </m:r>
                                </m:e>
                              </m:d>
                            </m:e>
                            <m:sub>
                              <m:r>
                                <a:rPr lang="en-US" b="0" i="1" smtClean="0">
                                  <a:latin typeface="Cambria Math" panose="02040503050406030204" pitchFamily="18" charset="0"/>
                                </a:rPr>
                                <m:t>0</m:t>
                              </m:r>
                            </m:sub>
                          </m:sSub>
                        </m:den>
                      </m:f>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1+</m:t>
                          </m:r>
                          <m:f>
                            <m:fPr>
                              <m:ctrlPr>
                                <a:rPr lang="en-US" b="0" i="1" smtClean="0">
                                  <a:latin typeface="Cambria Math" panose="02040503050406030204" pitchFamily="18" charset="0"/>
                                </a:rPr>
                              </m:ctrlPr>
                            </m:fPr>
                            <m:num>
                              <m:r>
                                <a:rPr lang="en-US" b="0" i="1" smtClean="0">
                                  <a:latin typeface="Cambria Math" panose="02040503050406030204" pitchFamily="18" charset="0"/>
                                </a:rPr>
                                <m:t>4</m:t>
                              </m:r>
                            </m:num>
                            <m:den>
                              <m:r>
                                <a:rPr lang="en-US" b="0" i="1" smtClean="0">
                                  <a:latin typeface="Cambria Math" panose="02040503050406030204" pitchFamily="18" charset="0"/>
                                </a:rPr>
                                <m:t>3</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3</m:t>
                                  </m:r>
                                </m:e>
                              </m:rad>
                            </m:den>
                          </m:f>
                          <m:sSup>
                            <m:sSupPr>
                              <m:ctrlPr>
                                <a:rPr lang="en-US" b="0" i="1" smtClean="0">
                                  <a:latin typeface="Cambria Math" panose="02040503050406030204" pitchFamily="18" charset="0"/>
                                </a:rPr>
                              </m:ctrlPr>
                            </m:sSupPr>
                            <m:e>
                              <m:r>
                                <a:rPr lang="en-US" b="0" i="1" smtClean="0">
                                  <a:latin typeface="Cambria Math" panose="02040503050406030204" pitchFamily="18" charset="0"/>
                                </a:rPr>
                                <m:t>𝐵</m:t>
                              </m:r>
                            </m:e>
                            <m:sup>
                              <m:r>
                                <a:rPr lang="en-US" b="0" i="1" smtClean="0">
                                  <a:latin typeface="Cambria Math" panose="02040503050406030204" pitchFamily="18" charset="0"/>
                                </a:rPr>
                                <m:t>2</m:t>
                              </m:r>
                            </m:sup>
                          </m:sSup>
                        </m:e>
                      </m:ra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𝐵</m:t>
                      </m:r>
                    </m:oMath>
                  </m:oMathPara>
                </a14:m>
                <a:endParaRPr lang="en-US" dirty="0"/>
              </a:p>
            </p:txBody>
          </p:sp>
        </mc:Choice>
        <mc:Fallback xmlns="">
          <p:sp>
            <p:nvSpPr>
              <p:cNvPr id="61" name="Rectangle 60">
                <a:extLst>
                  <a:ext uri="{FF2B5EF4-FFF2-40B4-BE49-F238E27FC236}">
                    <a16:creationId xmlns:a16="http://schemas.microsoft.com/office/drawing/2014/main" id="{8DD36311-49A9-4BBB-A48C-7731E52F4BC6}"/>
                  </a:ext>
                </a:extLst>
              </p:cNvPr>
              <p:cNvSpPr>
                <a:spLocks noRot="1" noChangeAspect="1" noMove="1" noResize="1" noEditPoints="1" noAdjustHandles="1" noChangeArrowheads="1" noChangeShapeType="1" noTextEdit="1"/>
              </p:cNvSpPr>
              <p:nvPr/>
            </p:nvSpPr>
            <p:spPr>
              <a:xfrm>
                <a:off x="6740652" y="5272713"/>
                <a:ext cx="3422732" cy="910699"/>
              </a:xfrm>
              <a:prstGeom prst="rect">
                <a:avLst/>
              </a:prstGeom>
              <a:blipFill>
                <a:blip r:embed="rId8"/>
                <a:stretch>
                  <a:fillRect/>
                </a:stretch>
              </a:blipFill>
            </p:spPr>
            <p:txBody>
              <a:bodyPr/>
              <a:lstStyle/>
              <a:p>
                <a:r>
                  <a:rPr lang="en-US">
                    <a:noFill/>
                  </a:rPr>
                  <a:t> </a:t>
                </a:r>
              </a:p>
            </p:txBody>
          </p:sp>
        </mc:Fallback>
      </mc:AlternateContent>
      <p:sp>
        <p:nvSpPr>
          <p:cNvPr id="68" name="TextBox 67">
            <a:extLst>
              <a:ext uri="{FF2B5EF4-FFF2-40B4-BE49-F238E27FC236}">
                <a16:creationId xmlns:a16="http://schemas.microsoft.com/office/drawing/2014/main" id="{1F5B0E86-FD93-4A80-A67D-AD9C47678135}"/>
              </a:ext>
            </a:extLst>
          </p:cNvPr>
          <p:cNvSpPr txBox="1"/>
          <p:nvPr/>
        </p:nvSpPr>
        <p:spPr>
          <a:xfrm>
            <a:off x="5809570" y="1438034"/>
            <a:ext cx="5708631" cy="1184940"/>
          </a:xfrm>
          <a:prstGeom prst="rect">
            <a:avLst/>
          </a:prstGeom>
          <a:noFill/>
        </p:spPr>
        <p:txBody>
          <a:bodyPr wrap="square">
            <a:spAutoFit/>
          </a:bodyPr>
          <a:lstStyle/>
          <a:p>
            <a:pPr marL="742950" lvl="1" indent="-285750">
              <a:spcBef>
                <a:spcPts val="600"/>
              </a:spcBef>
              <a:buFont typeface="Arial" panose="020B0604020202020204" pitchFamily="34" charset="0"/>
              <a:buChar char="•"/>
            </a:pPr>
            <a:r>
              <a:rPr lang="en-US" sz="2200" dirty="0">
                <a:latin typeface="Calibri" panose="020F0502020204030204" pitchFamily="34" charset="0"/>
                <a:cs typeface="Calibri" panose="020F0502020204030204" pitchFamily="34" charset="0"/>
              </a:rPr>
              <a:t>A chirped pulse gets compressed in a material with a negative group dispersion.</a:t>
            </a:r>
          </a:p>
          <a:p>
            <a:pPr>
              <a:spcBef>
                <a:spcPts val="600"/>
              </a:spcBef>
            </a:pPr>
            <a:r>
              <a:rPr lang="en-US" sz="2200" dirty="0">
                <a:latin typeface="Calibri" panose="020F0502020204030204" pitchFamily="34" charset="0"/>
                <a:cs typeface="Calibri" panose="020F0502020204030204" pitchFamily="34" charset="0"/>
              </a:rPr>
              <a:t>	      </a:t>
            </a:r>
          </a:p>
        </p:txBody>
      </p:sp>
      <p:sp>
        <p:nvSpPr>
          <p:cNvPr id="4" name="TextBox 3">
            <a:extLst>
              <a:ext uri="{FF2B5EF4-FFF2-40B4-BE49-F238E27FC236}">
                <a16:creationId xmlns:a16="http://schemas.microsoft.com/office/drawing/2014/main" id="{0E52F430-6ABB-451F-9039-0052102A5BF0}"/>
              </a:ext>
            </a:extLst>
          </p:cNvPr>
          <p:cNvSpPr txBox="1"/>
          <p:nvPr/>
        </p:nvSpPr>
        <p:spPr>
          <a:xfrm>
            <a:off x="404422" y="383077"/>
            <a:ext cx="11571513" cy="769441"/>
          </a:xfrm>
          <a:prstGeom prst="rect">
            <a:avLst/>
          </a:prstGeom>
          <a:noFill/>
        </p:spPr>
        <p:txBody>
          <a:bodyPr wrap="square" rtlCol="0">
            <a:spAutoFit/>
          </a:bodyPr>
          <a:lstStyle/>
          <a:p>
            <a:r>
              <a:rPr lang="en-US" sz="4400" b="1" dirty="0">
                <a:latin typeface="Calibri" panose="020F0502020204030204" pitchFamily="34" charset="0"/>
                <a:cs typeface="Calibri" panose="020F0502020204030204" pitchFamily="34" charset="0"/>
              </a:rPr>
              <a:t>Principles of </a:t>
            </a:r>
            <a:r>
              <a:rPr lang="en-US" sz="4400" b="1" dirty="0" err="1">
                <a:latin typeface="Calibri" panose="020F0502020204030204" pitchFamily="34" charset="0"/>
                <a:cs typeface="Calibri" panose="020F0502020204030204" pitchFamily="34" charset="0"/>
              </a:rPr>
              <a:t>NonLinear</a:t>
            </a:r>
            <a:r>
              <a:rPr lang="en-US" sz="4400" b="1" dirty="0">
                <a:latin typeface="Calibri" panose="020F0502020204030204" pitchFamily="34" charset="0"/>
                <a:cs typeface="Calibri" panose="020F0502020204030204" pitchFamily="34" charset="0"/>
              </a:rPr>
              <a:t> Post-Compression (NLPC)</a:t>
            </a:r>
            <a:endParaRPr lang="en-US" sz="4400" dirty="0"/>
          </a:p>
        </p:txBody>
      </p:sp>
    </p:spTree>
    <p:extLst>
      <p:ext uri="{BB962C8B-B14F-4D97-AF65-F5344CB8AC3E}">
        <p14:creationId xmlns:p14="http://schemas.microsoft.com/office/powerpoint/2010/main" val="688727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CC230F9-C3D5-4DA7-970F-2DD5037F7002}"/>
              </a:ext>
            </a:extLst>
          </p:cNvPr>
          <p:cNvSpPr>
            <a:spLocks noGrp="1"/>
          </p:cNvSpPr>
          <p:nvPr>
            <p:ph idx="1"/>
          </p:nvPr>
        </p:nvSpPr>
        <p:spPr>
          <a:xfrm>
            <a:off x="838628" y="901998"/>
            <a:ext cx="10514743" cy="5414597"/>
          </a:xfrm>
        </p:spPr>
        <p:txBody>
          <a:bodyPr>
            <a:noAutofit/>
          </a:bodyPr>
          <a:lstStyle/>
          <a:p>
            <a:r>
              <a:rPr lang="en-US" sz="2400" dirty="0">
                <a:effectLst/>
                <a:latin typeface="Calibri" panose="020F0502020204030204" pitchFamily="34" charset="0"/>
                <a:ea typeface="Times New Roman" panose="02020603050405020304" pitchFamily="18" charset="0"/>
                <a:cs typeface="Calibri" panose="020F0502020204030204" pitchFamily="34" charset="0"/>
              </a:rPr>
              <a:t>Earlier theoretical studies indicated the opportunity for post-compression of LWIR laser pulses down to 100 fs using self-phase modulation and dispersive compression in bulk materials. </a:t>
            </a:r>
          </a:p>
          <a:p>
            <a:r>
              <a:rPr lang="en-US" sz="2400" dirty="0">
                <a:effectLst/>
                <a:latin typeface="Calibri" panose="020F0502020204030204" pitchFamily="34" charset="0"/>
                <a:ea typeface="Times New Roman" panose="02020603050405020304" pitchFamily="18" charset="0"/>
                <a:cs typeface="Calibri" panose="020F0502020204030204" pitchFamily="34" charset="0"/>
              </a:rPr>
              <a:t>Investigation of scientific opportunities to compress 2-ps, 5-TW pulses delivered by the ATF CO</a:t>
            </a:r>
            <a:r>
              <a:rPr lang="en-US" sz="2400" baseline="-25000" dirty="0">
                <a:effectLst/>
                <a:latin typeface="Calibri" panose="020F0502020204030204" pitchFamily="34" charset="0"/>
                <a:ea typeface="Times New Roman" panose="02020603050405020304" pitchFamily="18" charset="0"/>
                <a:cs typeface="Calibri" panose="020F0502020204030204" pitchFamily="34" charset="0"/>
              </a:rPr>
              <a:t>2</a:t>
            </a:r>
            <a:r>
              <a:rPr lang="en-US" sz="2400" dirty="0">
                <a:effectLst/>
                <a:latin typeface="Calibri" panose="020F0502020204030204" pitchFamily="34" charset="0"/>
                <a:ea typeface="Times New Roman" panose="02020603050405020304" pitchFamily="18" charset="0"/>
                <a:cs typeface="Calibri" panose="020F0502020204030204" pitchFamily="34" charset="0"/>
              </a:rPr>
              <a:t> laser system down to sub-picoseconds </a:t>
            </a:r>
            <a:r>
              <a:rPr lang="en-US" sz="2400" dirty="0">
                <a:latin typeface="Calibri" panose="020F0502020204030204" pitchFamily="34" charset="0"/>
                <a:ea typeface="Times New Roman" panose="02020603050405020304" pitchFamily="18" charset="0"/>
                <a:cs typeface="Calibri" panose="020F0502020204030204" pitchFamily="34" charset="0"/>
              </a:rPr>
              <a:t>is supported by the LDRD project launched in 2020 (PI - I. Pogorelsky</a:t>
            </a:r>
            <a:r>
              <a:rPr lang="en-US" sz="2400" dirty="0">
                <a:latin typeface="Calibri" panose="020F0502020204030204" pitchFamily="34" charset="0"/>
                <a:cs typeface="Calibri" panose="020F0502020204030204" pitchFamily="34" charset="0"/>
              </a:rPr>
              <a:t>).</a:t>
            </a:r>
          </a:p>
          <a:p>
            <a:r>
              <a:rPr lang="en-US" sz="2400" dirty="0">
                <a:latin typeface="Calibri" panose="020F0502020204030204" pitchFamily="34" charset="0"/>
                <a:ea typeface="Times New Roman" panose="02020603050405020304" pitchFamily="18" charset="0"/>
                <a:cs typeface="Calibri" panose="020F0502020204030204" pitchFamily="34" charset="0"/>
              </a:rPr>
              <a:t>A sub-picosecond compressor demonstrator is the prime deliverable for the LDRD project.</a:t>
            </a:r>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ea typeface="Times New Roman" panose="02020603050405020304" pitchFamily="18" charset="0"/>
                <a:cs typeface="Calibri" panose="020F0502020204030204" pitchFamily="34" charset="0"/>
              </a:rPr>
              <a:t>P</a:t>
            </a:r>
            <a:r>
              <a:rPr lang="en-US" sz="2400" dirty="0">
                <a:effectLst/>
                <a:latin typeface="Calibri" panose="020F0502020204030204" pitchFamily="34" charset="0"/>
                <a:ea typeface="Times New Roman" panose="02020603050405020304" pitchFamily="18" charset="0"/>
                <a:cs typeface="Calibri" panose="020F0502020204030204" pitchFamily="34" charset="0"/>
              </a:rPr>
              <a:t>reliminary survey has revealed significant gaps in our understanding of nonlinear material properties (nonlinear indices, nonlinear absorption) under the high intensity irradiation pertinent to such demonstration. </a:t>
            </a:r>
          </a:p>
          <a:p>
            <a:r>
              <a:rPr lang="en-US" sz="2400" dirty="0">
                <a:effectLst/>
                <a:latin typeface="Calibri" panose="020F0502020204030204" pitchFamily="34" charset="0"/>
                <a:ea typeface="Times New Roman" panose="02020603050405020304" pitchFamily="18" charset="0"/>
                <a:cs typeface="Calibri" panose="020F0502020204030204" pitchFamily="34" charset="0"/>
              </a:rPr>
              <a:t>Our approach is based on leveraging experimental and simulation methods with material studies (Stewardship grant, PI - M. Polyanskiy).</a:t>
            </a:r>
          </a:p>
          <a:p>
            <a:r>
              <a:rPr lang="en-US" sz="2400" dirty="0">
                <a:latin typeface="Calibri" panose="020F0502020204030204" pitchFamily="34" charset="0"/>
                <a:ea typeface="Times New Roman" panose="02020603050405020304" pitchFamily="18" charset="0"/>
                <a:cs typeface="Calibri" panose="020F0502020204030204" pitchFamily="34" charset="0"/>
              </a:rPr>
              <a:t>Material studies and NLPC studies are two segments of the AE101 activity</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p>
            <a:endParaRPr lang="en-US" sz="2400" dirty="0">
              <a:cs typeface="Calibri"/>
            </a:endParaRPr>
          </a:p>
          <a:p>
            <a:endParaRPr lang="en-US" sz="2400" dirty="0">
              <a:effectLst/>
              <a:ea typeface="Times New Roman" panose="02020603050405020304" pitchFamily="18" charset="0"/>
            </a:endParaRPr>
          </a:p>
        </p:txBody>
      </p:sp>
      <p:sp>
        <p:nvSpPr>
          <p:cNvPr id="4" name="Rectangle 3">
            <a:extLst>
              <a:ext uri="{FF2B5EF4-FFF2-40B4-BE49-F238E27FC236}">
                <a16:creationId xmlns:a16="http://schemas.microsoft.com/office/drawing/2014/main" id="{368CD3B1-20AA-476E-818E-F61BAE4F28AA}"/>
              </a:ext>
            </a:extLst>
          </p:cNvPr>
          <p:cNvSpPr/>
          <p:nvPr/>
        </p:nvSpPr>
        <p:spPr>
          <a:xfrm>
            <a:off x="4130211" y="6316595"/>
            <a:ext cx="4119937" cy="269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986205-8304-3440-81D0-A8B68EDCC3EA}"/>
              </a:ext>
            </a:extLst>
          </p:cNvPr>
          <p:cNvSpPr>
            <a:spLocks noGrp="1"/>
          </p:cNvSpPr>
          <p:nvPr>
            <p:ph type="title"/>
          </p:nvPr>
        </p:nvSpPr>
        <p:spPr>
          <a:xfrm>
            <a:off x="616449" y="0"/>
            <a:ext cx="11575551" cy="1325563"/>
          </a:xfrm>
        </p:spPr>
        <p:txBody>
          <a:bodyPr/>
          <a:lstStyle/>
          <a:p>
            <a:r>
              <a:rPr lang="en-US" dirty="0">
                <a:latin typeface="Calibri" panose="020F0502020204030204" pitchFamily="34" charset="0"/>
                <a:ea typeface="+mj-lt"/>
                <a:cs typeface="Calibri" panose="020F0502020204030204" pitchFamily="34" charset="0"/>
              </a:rPr>
              <a:t>NLPC R&amp;D Approach</a:t>
            </a:r>
            <a:endParaRPr lang="en-US" dirty="0">
              <a:latin typeface="Calibri" panose="020F0502020204030204" pitchFamily="34" charset="0"/>
              <a:cs typeface="Calibri" panose="020F0502020204030204" pitchFamily="34" charset="0"/>
            </a:endParaRPr>
          </a:p>
        </p:txBody>
      </p:sp>
      <p:sp>
        <p:nvSpPr>
          <p:cNvPr id="6" name="Slide Number Placeholder 3">
            <a:extLst>
              <a:ext uri="{FF2B5EF4-FFF2-40B4-BE49-F238E27FC236}">
                <a16:creationId xmlns:a16="http://schemas.microsoft.com/office/drawing/2014/main" id="{35D33ECF-FF6E-40BC-8E31-281945C7459B}"/>
              </a:ext>
            </a:extLst>
          </p:cNvPr>
          <p:cNvSpPr>
            <a:spLocks noGrp="1"/>
          </p:cNvSpPr>
          <p:nvPr>
            <p:ph type="sldNum" sz="quarter" idx="4"/>
          </p:nvPr>
        </p:nvSpPr>
        <p:spPr>
          <a:xfrm>
            <a:off x="11188014" y="6316595"/>
            <a:ext cx="432486" cy="365125"/>
          </a:xfrm>
        </p:spPr>
        <p:txBody>
          <a:bodyPr/>
          <a:lstStyle/>
          <a:p>
            <a:fld id="{933A556B-7C63-244D-9B7C-B0EA8042B330}" type="slidenum">
              <a:rPr lang="en-US" smtClean="0"/>
              <a:pPr/>
              <a:t>7</a:t>
            </a:fld>
            <a:endParaRPr lang="en-US" sz="1000" dirty="0"/>
          </a:p>
        </p:txBody>
      </p:sp>
    </p:spTree>
    <p:extLst>
      <p:ext uri="{BB962C8B-B14F-4D97-AF65-F5344CB8AC3E}">
        <p14:creationId xmlns:p14="http://schemas.microsoft.com/office/powerpoint/2010/main" val="2945973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86205-8304-3440-81D0-A8B68EDCC3EA}"/>
              </a:ext>
            </a:extLst>
          </p:cNvPr>
          <p:cNvSpPr>
            <a:spLocks noGrp="1"/>
          </p:cNvSpPr>
          <p:nvPr>
            <p:ph type="title"/>
          </p:nvPr>
        </p:nvSpPr>
        <p:spPr>
          <a:xfrm>
            <a:off x="616449" y="365125"/>
            <a:ext cx="11575551" cy="1325563"/>
          </a:xfrm>
        </p:spPr>
        <p:txBody>
          <a:bodyPr/>
          <a:lstStyle/>
          <a:p>
            <a:r>
              <a:rPr lang="en-US" dirty="0">
                <a:latin typeface="Calibri" panose="020F0502020204030204" pitchFamily="34" charset="0"/>
                <a:cs typeface="Calibri" panose="020F0502020204030204" pitchFamily="34" charset="0"/>
              </a:rPr>
              <a:t>Predictive</a:t>
            </a:r>
            <a:r>
              <a:rPr lang="en-US" dirty="0"/>
              <a:t> simulations</a:t>
            </a:r>
            <a:endParaRPr lang="en-US" dirty="0">
              <a:ea typeface="+mj-lt"/>
              <a:cs typeface="+mj-lt"/>
            </a:endParaRPr>
          </a:p>
          <a:p>
            <a:endParaRPr lang="en-US" dirty="0">
              <a:cs typeface="Calibri Light"/>
            </a:endParaRPr>
          </a:p>
        </p:txBody>
      </p:sp>
      <p:sp>
        <p:nvSpPr>
          <p:cNvPr id="5" name="Content Placeholder 4">
            <a:extLst>
              <a:ext uri="{FF2B5EF4-FFF2-40B4-BE49-F238E27FC236}">
                <a16:creationId xmlns:a16="http://schemas.microsoft.com/office/drawing/2014/main" id="{2CC230F9-C3D5-4DA7-970F-2DD5037F7002}"/>
              </a:ext>
            </a:extLst>
          </p:cNvPr>
          <p:cNvSpPr>
            <a:spLocks noGrp="1"/>
          </p:cNvSpPr>
          <p:nvPr>
            <p:ph idx="1"/>
          </p:nvPr>
        </p:nvSpPr>
        <p:spPr>
          <a:xfrm>
            <a:off x="416959" y="1147531"/>
            <a:ext cx="10515600" cy="4351338"/>
          </a:xfrm>
        </p:spPr>
        <p:txBody>
          <a:bodyPr/>
          <a:lstStyle/>
          <a:p>
            <a:pPr marL="0" indent="0">
              <a:buNone/>
            </a:pPr>
            <a:r>
              <a:rPr lang="en-US" u="sng" dirty="0">
                <a:latin typeface="Calibri" panose="020F0502020204030204" pitchFamily="34" charset="0"/>
                <a:cs typeface="Calibri" panose="020F0502020204030204" pitchFamily="34" charset="0"/>
              </a:rPr>
              <a:t>for our 1</a:t>
            </a:r>
            <a:r>
              <a:rPr lang="en-US" u="sng" baseline="30000" dirty="0">
                <a:latin typeface="Calibri" panose="020F0502020204030204" pitchFamily="34" charset="0"/>
                <a:cs typeface="Calibri" panose="020F0502020204030204" pitchFamily="34" charset="0"/>
              </a:rPr>
              <a:t>st</a:t>
            </a:r>
            <a:r>
              <a:rPr lang="en-US" u="sng" dirty="0">
                <a:latin typeface="Calibri" panose="020F0502020204030204" pitchFamily="34" charset="0"/>
                <a:cs typeface="Calibri" panose="020F0502020204030204" pitchFamily="34" charset="0"/>
              </a:rPr>
              <a:t> experiment with a single 10-cm NaCl slab</a:t>
            </a:r>
          </a:p>
        </p:txBody>
      </p:sp>
      <p:pic>
        <p:nvPicPr>
          <p:cNvPr id="7" name="NaCl movie">
            <a:hlinkClick r:id="" action="ppaction://media"/>
            <a:extLst>
              <a:ext uri="{FF2B5EF4-FFF2-40B4-BE49-F238E27FC236}">
                <a16:creationId xmlns:a16="http://schemas.microsoft.com/office/drawing/2014/main" id="{41589D39-F1BB-4CA7-802F-A06CCD167BAA}"/>
              </a:ext>
            </a:extLst>
          </p:cNvPr>
          <p:cNvPicPr>
            <a:picLocks/>
          </p:cNvPicPr>
          <p:nvPr>
            <a:videoFile r:link="rId2"/>
            <p:extLst>
              <p:ext uri="{DAA4B4D4-6D71-4841-9C94-3DE7FCFB9230}">
                <p14:media xmlns:p14="http://schemas.microsoft.com/office/powerpoint/2010/main" r:embed="rId1"/>
              </p:ext>
            </p:extLst>
          </p:nvPr>
        </p:nvPicPr>
        <p:blipFill>
          <a:blip r:embed="rId4"/>
          <a:stretch>
            <a:fillRect/>
          </a:stretch>
        </p:blipFill>
        <p:spPr>
          <a:xfrm>
            <a:off x="5901884" y="1637622"/>
            <a:ext cx="5673667" cy="4643653"/>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97FB63C-73E4-42ED-A81F-3FCD767DBCC0}"/>
                  </a:ext>
                </a:extLst>
              </p:cNvPr>
              <p:cNvSpPr txBox="1"/>
              <p:nvPr/>
            </p:nvSpPr>
            <p:spPr>
              <a:xfrm>
                <a:off x="299931" y="1690688"/>
                <a:ext cx="5175353" cy="2585323"/>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200" dirty="0">
                    <a:latin typeface="Calibri" panose="020F0502020204030204" pitchFamily="34" charset="0"/>
                    <a:cs typeface="Calibri" panose="020F0502020204030204" pitchFamily="34" charset="0"/>
                  </a:rPr>
                  <a:t>Transparent to CO</a:t>
                </a:r>
                <a:r>
                  <a:rPr lang="en-US" sz="2200" baseline="-25000" dirty="0">
                    <a:latin typeface="Calibri" panose="020F0502020204030204" pitchFamily="34" charset="0"/>
                    <a:cs typeface="Calibri" panose="020F0502020204030204" pitchFamily="34" charset="0"/>
                  </a:rPr>
                  <a:t>2</a:t>
                </a:r>
                <a:r>
                  <a:rPr lang="en-US" sz="2200" dirty="0">
                    <a:latin typeface="Calibri" panose="020F0502020204030204" pitchFamily="34" charset="0"/>
                    <a:cs typeface="Calibri" panose="020F0502020204030204" pitchFamily="34" charset="0"/>
                  </a:rPr>
                  <a:t> laser NaCl material provides </a:t>
                </a:r>
                <a14:m>
                  <m:oMath xmlns:m="http://schemas.openxmlformats.org/officeDocument/2006/math">
                    <m:sSub>
                      <m:sSubPr>
                        <m:ctrlPr>
                          <a:rPr lang="en-US" sz="2400" i="1" smtClean="0">
                            <a:latin typeface="Cambria Math" panose="02040503050406030204" pitchFamily="18" charset="0"/>
                          </a:rPr>
                        </m:ctrlPr>
                      </m:sSubPr>
                      <m:e>
                        <m:r>
                          <a:rPr lang="en-US" sz="2400" i="1">
                            <a:latin typeface="Cambria Math" panose="02040503050406030204" pitchFamily="18" charset="0"/>
                          </a:rPr>
                          <m:t>𝑛</m:t>
                        </m:r>
                      </m:e>
                      <m:sub>
                        <m:r>
                          <a:rPr lang="en-US" sz="2400" i="0">
                            <a:latin typeface="Cambria Math" panose="02040503050406030204" pitchFamily="18" charset="0"/>
                          </a:rPr>
                          <m:t>2</m:t>
                        </m:r>
                      </m:sub>
                    </m:sSub>
                  </m:oMath>
                </a14:m>
                <a:r>
                  <a:rPr lang="en-US" sz="2200" dirty="0">
                    <a:latin typeface="Calibri" panose="020F0502020204030204" pitchFamily="34" charset="0"/>
                    <a:cs typeface="Calibri" panose="020F0502020204030204" pitchFamily="34" charset="0"/>
                  </a:rPr>
                  <a:t> and </a:t>
                </a:r>
                <a:r>
                  <a:rPr lang="en-US" sz="2200" i="1" dirty="0">
                    <a:latin typeface="Calibri" panose="020F0502020204030204" pitchFamily="34" charset="0"/>
                    <a:cs typeface="Calibri" panose="020F0502020204030204" pitchFamily="34" charset="0"/>
                  </a:rPr>
                  <a:t>GVD</a:t>
                </a:r>
                <a:r>
                  <a:rPr lang="en-US" sz="2400" dirty="0">
                    <a:latin typeface="Calibri" panose="020F0502020204030204" pitchFamily="34" charset="0"/>
                  </a:rPr>
                  <a:t>.</a:t>
                </a:r>
              </a:p>
              <a:p>
                <a:pPr marL="285750" indent="-285750">
                  <a:spcBef>
                    <a:spcPts val="600"/>
                  </a:spcBef>
                  <a:buFont typeface="Arial" panose="020B0604020202020204" pitchFamily="34" charset="0"/>
                  <a:buChar char="•"/>
                </a:pPr>
                <a:r>
                  <a:rPr lang="en-US" sz="2200" dirty="0">
                    <a:latin typeface="Calibri" panose="020F0502020204030204" pitchFamily="34" charset="0"/>
                    <a:cs typeface="Calibri" panose="020F0502020204030204" pitchFamily="34" charset="0"/>
                  </a:rPr>
                  <a:t> Our simulations done in approximation of a flat beam profile .</a:t>
                </a:r>
              </a:p>
              <a:p>
                <a:pPr marL="285750" indent="-285750">
                  <a:spcBef>
                    <a:spcPts val="600"/>
                  </a:spcBef>
                  <a:buFont typeface="Arial" panose="020B0604020202020204" pitchFamily="34" charset="0"/>
                  <a:buChar char="•"/>
                </a:pPr>
                <a:r>
                  <a:rPr lang="en-US" sz="2200" dirty="0">
                    <a:latin typeface="Calibri" panose="020F0502020204030204" pitchFamily="34" charset="0"/>
                    <a:cs typeface="Calibri" panose="020F0502020204030204" pitchFamily="34" charset="0"/>
                  </a:rPr>
                  <a:t>Quasi-gaussian beam from the ATF CO</a:t>
                </a:r>
                <a:r>
                  <a:rPr lang="en-US" sz="2200" baseline="-25000" dirty="0">
                    <a:latin typeface="Calibri" panose="020F0502020204030204" pitchFamily="34" charset="0"/>
                    <a:cs typeface="Calibri" panose="020F0502020204030204" pitchFamily="34" charset="0"/>
                  </a:rPr>
                  <a:t>2</a:t>
                </a:r>
                <a:r>
                  <a:rPr lang="en-US" sz="2200" dirty="0">
                    <a:latin typeface="Calibri" panose="020F0502020204030204" pitchFamily="34" charset="0"/>
                    <a:cs typeface="Calibri" panose="020F0502020204030204" pitchFamily="34" charset="0"/>
                  </a:rPr>
                  <a:t> laser system is close to this.</a:t>
                </a:r>
              </a:p>
              <a:p>
                <a:pPr marL="285750" indent="-285750">
                  <a:buFont typeface="Arial" panose="020B0604020202020204" pitchFamily="34" charset="0"/>
                  <a:buChar char="•"/>
                </a:pPr>
                <a:endParaRPr lang="en-US" dirty="0"/>
              </a:p>
            </p:txBody>
          </p:sp>
        </mc:Choice>
        <mc:Fallback xmlns="">
          <p:sp>
            <p:nvSpPr>
              <p:cNvPr id="9" name="TextBox 8">
                <a:extLst>
                  <a:ext uri="{FF2B5EF4-FFF2-40B4-BE49-F238E27FC236}">
                    <a16:creationId xmlns:a16="http://schemas.microsoft.com/office/drawing/2014/main" id="{D97FB63C-73E4-42ED-A81F-3FCD767DBCC0}"/>
                  </a:ext>
                </a:extLst>
              </p:cNvPr>
              <p:cNvSpPr txBox="1">
                <a:spLocks noRot="1" noChangeAspect="1" noMove="1" noResize="1" noEditPoints="1" noAdjustHandles="1" noChangeArrowheads="1" noChangeShapeType="1" noTextEdit="1"/>
              </p:cNvSpPr>
              <p:nvPr/>
            </p:nvSpPr>
            <p:spPr>
              <a:xfrm>
                <a:off x="299931" y="1690688"/>
                <a:ext cx="5175353" cy="2585323"/>
              </a:xfrm>
              <a:prstGeom prst="rect">
                <a:avLst/>
              </a:prstGeom>
              <a:blipFill>
                <a:blip r:embed="rId5"/>
                <a:stretch>
                  <a:fillRect l="-1296" t="-1415"/>
                </a:stretch>
              </a:blipFill>
            </p:spPr>
            <p:txBody>
              <a:bodyPr/>
              <a:lstStyle/>
              <a:p>
                <a:r>
                  <a:rPr lang="en-US">
                    <a:noFill/>
                  </a:rPr>
                  <a:t> </a:t>
                </a:r>
              </a:p>
            </p:txBody>
          </p:sp>
        </mc:Fallback>
      </mc:AlternateContent>
      <p:sp>
        <p:nvSpPr>
          <p:cNvPr id="10" name="Arrow: Right 9">
            <a:extLst>
              <a:ext uri="{FF2B5EF4-FFF2-40B4-BE49-F238E27FC236}">
                <a16:creationId xmlns:a16="http://schemas.microsoft.com/office/drawing/2014/main" id="{175C6E88-3DF6-4737-B149-D6EA93E3148A}"/>
              </a:ext>
            </a:extLst>
          </p:cNvPr>
          <p:cNvSpPr/>
          <p:nvPr/>
        </p:nvSpPr>
        <p:spPr>
          <a:xfrm>
            <a:off x="5373384" y="2610468"/>
            <a:ext cx="440313" cy="5659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DE01D56F-9672-4547-965D-9CC5C37F5333}"/>
              </a:ext>
            </a:extLst>
          </p:cNvPr>
          <p:cNvSpPr/>
          <p:nvPr/>
        </p:nvSpPr>
        <p:spPr>
          <a:xfrm rot="5400000">
            <a:off x="3281383" y="3675466"/>
            <a:ext cx="290333" cy="8582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D2ABE5C-0FDD-4C35-8056-7A8BA3AE0E6A}"/>
              </a:ext>
            </a:extLst>
          </p:cNvPr>
          <p:cNvSpPr/>
          <p:nvPr/>
        </p:nvSpPr>
        <p:spPr>
          <a:xfrm>
            <a:off x="4130211" y="6316595"/>
            <a:ext cx="4119937" cy="269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C7B85ED-CDFE-4377-BECE-FB739E9F681C}"/>
              </a:ext>
            </a:extLst>
          </p:cNvPr>
          <p:cNvPicPr>
            <a:picLocks noChangeAspect="1"/>
          </p:cNvPicPr>
          <p:nvPr/>
        </p:nvPicPr>
        <p:blipFill>
          <a:blip r:embed="rId6"/>
          <a:stretch>
            <a:fillRect/>
          </a:stretch>
        </p:blipFill>
        <p:spPr>
          <a:xfrm rot="10800000" flipH="1">
            <a:off x="2394299" y="4234435"/>
            <a:ext cx="2064500" cy="2064500"/>
          </a:xfrm>
          <a:prstGeom prst="rect">
            <a:avLst/>
          </a:prstGeom>
        </p:spPr>
      </p:pic>
      <p:sp>
        <p:nvSpPr>
          <p:cNvPr id="13" name="Slide Number Placeholder 3">
            <a:extLst>
              <a:ext uri="{FF2B5EF4-FFF2-40B4-BE49-F238E27FC236}">
                <a16:creationId xmlns:a16="http://schemas.microsoft.com/office/drawing/2014/main" id="{55EC19F2-3F5D-4A0D-B908-ACB0F3AA077F}"/>
              </a:ext>
            </a:extLst>
          </p:cNvPr>
          <p:cNvSpPr>
            <a:spLocks noGrp="1"/>
          </p:cNvSpPr>
          <p:nvPr>
            <p:ph type="sldNum" sz="quarter" idx="4"/>
          </p:nvPr>
        </p:nvSpPr>
        <p:spPr>
          <a:xfrm>
            <a:off x="11188014" y="6316595"/>
            <a:ext cx="432486" cy="365125"/>
          </a:xfrm>
        </p:spPr>
        <p:txBody>
          <a:bodyPr/>
          <a:lstStyle/>
          <a:p>
            <a:fld id="{933A556B-7C63-244D-9B7C-B0EA8042B330}" type="slidenum">
              <a:rPr lang="en-US" smtClean="0"/>
              <a:pPr/>
              <a:t>8</a:t>
            </a:fld>
            <a:endParaRPr lang="en-US" sz="1000" dirty="0"/>
          </a:p>
        </p:txBody>
      </p:sp>
    </p:spTree>
    <p:extLst>
      <p:ext uri="{BB962C8B-B14F-4D97-AF65-F5344CB8AC3E}">
        <p14:creationId xmlns:p14="http://schemas.microsoft.com/office/powerpoint/2010/main" val="3888031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00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repeatCount="indefinite" fill="hold" display="0">
                  <p:stCondLst>
                    <p:cond delay="indefinite"/>
                  </p:stCondLst>
                </p:cTn>
                <p:tgtEl>
                  <p:spTgt spid="7"/>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13713C-0702-4C4E-BE11-7E1B24AE4E9B}"/>
              </a:ext>
            </a:extLst>
          </p:cNvPr>
          <p:cNvSpPr/>
          <p:nvPr/>
        </p:nvSpPr>
        <p:spPr>
          <a:xfrm>
            <a:off x="1172300" y="4412867"/>
            <a:ext cx="722811" cy="15675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2844DDE-9467-482A-A3C0-6968DED19800}"/>
              </a:ext>
            </a:extLst>
          </p:cNvPr>
          <p:cNvSpPr/>
          <p:nvPr/>
        </p:nvSpPr>
        <p:spPr>
          <a:xfrm>
            <a:off x="-2485950" y="253808"/>
            <a:ext cx="11997276" cy="769441"/>
          </a:xfrm>
          <a:prstGeom prst="rect">
            <a:avLst/>
          </a:prstGeom>
        </p:spPr>
        <p:txBody>
          <a:bodyPr wrap="square">
            <a:spAutoFit/>
          </a:bodyPr>
          <a:lstStyle/>
          <a:p>
            <a:pPr algn="ctr">
              <a:spcAft>
                <a:spcPts val="600"/>
              </a:spcAft>
            </a:pPr>
            <a:r>
              <a:rPr lang="en-US" sz="4400" b="1" dirty="0">
                <a:latin typeface="Calibri" panose="020F0502020204030204" pitchFamily="34" charset="0"/>
                <a:cs typeface="Calibri" panose="020F0502020204030204" pitchFamily="34" charset="0"/>
              </a:rPr>
              <a:t>More simulations</a:t>
            </a:r>
          </a:p>
        </p:txBody>
      </p:sp>
      <p:sp>
        <p:nvSpPr>
          <p:cNvPr id="2" name="TextBox 1">
            <a:extLst>
              <a:ext uri="{FF2B5EF4-FFF2-40B4-BE49-F238E27FC236}">
                <a16:creationId xmlns:a16="http://schemas.microsoft.com/office/drawing/2014/main" id="{AFF429D3-6A1C-4868-97A1-477DD5CB1C4B}"/>
              </a:ext>
            </a:extLst>
          </p:cNvPr>
          <p:cNvSpPr txBox="1"/>
          <p:nvPr/>
        </p:nvSpPr>
        <p:spPr>
          <a:xfrm>
            <a:off x="617175" y="910761"/>
            <a:ext cx="5513070" cy="1077218"/>
          </a:xfrm>
          <a:prstGeom prst="rect">
            <a:avLst/>
          </a:prstGeom>
          <a:noFill/>
        </p:spPr>
        <p:txBody>
          <a:bodyPr wrap="square" rtlCol="0">
            <a:spAutoFit/>
          </a:bodyPr>
          <a:lstStyle/>
          <a:p>
            <a:pPr algn="ctr"/>
            <a:r>
              <a:rPr lang="en-US" sz="3200" dirty="0">
                <a:latin typeface="Calibri" panose="020F0502020204030204" pitchFamily="34" charset="0"/>
                <a:cs typeface="Calibri" panose="020F0502020204030204" pitchFamily="34" charset="0"/>
              </a:rPr>
              <a:t>Compressed pulses and their autocorrelation functions</a:t>
            </a:r>
          </a:p>
        </p:txBody>
      </p:sp>
      <p:sp>
        <p:nvSpPr>
          <p:cNvPr id="13" name="TextBox 12">
            <a:extLst>
              <a:ext uri="{FF2B5EF4-FFF2-40B4-BE49-F238E27FC236}">
                <a16:creationId xmlns:a16="http://schemas.microsoft.com/office/drawing/2014/main" id="{A8352BE9-E400-4D32-B036-E188A10A8449}"/>
              </a:ext>
            </a:extLst>
          </p:cNvPr>
          <p:cNvSpPr txBox="1"/>
          <p:nvPr/>
        </p:nvSpPr>
        <p:spPr>
          <a:xfrm rot="10800000" flipV="1">
            <a:off x="7169975" y="5600288"/>
            <a:ext cx="5669332" cy="769441"/>
          </a:xfrm>
          <a:prstGeom prst="rect">
            <a:avLst/>
          </a:prstGeom>
          <a:noFill/>
        </p:spPr>
        <p:txBody>
          <a:bodyPr wrap="square" rtlCol="0">
            <a:spAutoFit/>
          </a:bodyPr>
          <a:lstStyle/>
          <a:p>
            <a:pPr marL="285750" indent="-285750">
              <a:buFont typeface="Arial" panose="020B0604020202020204" pitchFamily="34" charset="0"/>
              <a:buChar char="•"/>
            </a:pPr>
            <a:r>
              <a:rPr lang="en-US" sz="2200" dirty="0">
                <a:latin typeface="Calibri" panose="020F0502020204030204" pitchFamily="34" charset="0"/>
                <a:cs typeface="Calibri" panose="020F0502020204030204" pitchFamily="34" charset="0"/>
              </a:rPr>
              <a:t>Autocorrelation function considerably enhances the pedestal</a:t>
            </a:r>
          </a:p>
        </p:txBody>
      </p:sp>
      <p:sp>
        <p:nvSpPr>
          <p:cNvPr id="8" name="TextBox 7">
            <a:extLst>
              <a:ext uri="{FF2B5EF4-FFF2-40B4-BE49-F238E27FC236}">
                <a16:creationId xmlns:a16="http://schemas.microsoft.com/office/drawing/2014/main" id="{C33DF99C-F194-4B13-9F27-0304E3A5CAF6}"/>
              </a:ext>
            </a:extLst>
          </p:cNvPr>
          <p:cNvSpPr txBox="1"/>
          <p:nvPr/>
        </p:nvSpPr>
        <p:spPr>
          <a:xfrm>
            <a:off x="2837503" y="6311192"/>
            <a:ext cx="675185" cy="246221"/>
          </a:xfrm>
          <a:prstGeom prst="rect">
            <a:avLst/>
          </a:prstGeom>
          <a:noFill/>
        </p:spPr>
        <p:txBody>
          <a:bodyPr wrap="none" rtlCol="0">
            <a:spAutoFit/>
          </a:bodyPr>
          <a:lstStyle/>
          <a:p>
            <a:r>
              <a:rPr lang="en-US" sz="1000" dirty="0">
                <a:solidFill>
                  <a:schemeClr val="tx1">
                    <a:lumMod val="75000"/>
                    <a:lumOff val="25000"/>
                  </a:schemeClr>
                </a:solidFill>
              </a:rPr>
              <a:t>Time, </a:t>
            </a:r>
            <a:r>
              <a:rPr lang="en-US" sz="1000" dirty="0" err="1">
                <a:solidFill>
                  <a:schemeClr val="tx1">
                    <a:lumMod val="75000"/>
                    <a:lumOff val="25000"/>
                  </a:schemeClr>
                </a:solidFill>
              </a:rPr>
              <a:t>ps</a:t>
            </a:r>
            <a:endParaRPr lang="en-US" sz="1000" dirty="0">
              <a:solidFill>
                <a:schemeClr val="tx1">
                  <a:lumMod val="75000"/>
                  <a:lumOff val="25000"/>
                </a:schemeClr>
              </a:solidFill>
            </a:endParaRPr>
          </a:p>
        </p:txBody>
      </p:sp>
      <p:sp>
        <p:nvSpPr>
          <p:cNvPr id="14" name="Slide Number Placeholder 3">
            <a:extLst>
              <a:ext uri="{FF2B5EF4-FFF2-40B4-BE49-F238E27FC236}">
                <a16:creationId xmlns:a16="http://schemas.microsoft.com/office/drawing/2014/main" id="{91F17BD9-E08A-4DD1-AF26-3CAD34123266}"/>
              </a:ext>
            </a:extLst>
          </p:cNvPr>
          <p:cNvSpPr>
            <a:spLocks noGrp="1"/>
          </p:cNvSpPr>
          <p:nvPr>
            <p:ph type="sldNum" sz="quarter" idx="4"/>
          </p:nvPr>
        </p:nvSpPr>
        <p:spPr>
          <a:xfrm>
            <a:off x="11188014" y="6316595"/>
            <a:ext cx="432486" cy="365125"/>
          </a:xfrm>
        </p:spPr>
        <p:txBody>
          <a:bodyPr/>
          <a:lstStyle/>
          <a:p>
            <a:fld id="{933A556B-7C63-244D-9B7C-B0EA8042B330}" type="slidenum">
              <a:rPr lang="en-US" smtClean="0"/>
              <a:pPr/>
              <a:t>9</a:t>
            </a:fld>
            <a:endParaRPr lang="en-US" sz="1000" dirty="0"/>
          </a:p>
        </p:txBody>
      </p:sp>
      <p:sp>
        <p:nvSpPr>
          <p:cNvPr id="15" name="TextBox 14">
            <a:extLst>
              <a:ext uri="{FF2B5EF4-FFF2-40B4-BE49-F238E27FC236}">
                <a16:creationId xmlns:a16="http://schemas.microsoft.com/office/drawing/2014/main" id="{CFC7B2A8-5C53-4B3E-B1CD-BFD39ECA75C6}"/>
              </a:ext>
            </a:extLst>
          </p:cNvPr>
          <p:cNvSpPr txBox="1"/>
          <p:nvPr/>
        </p:nvSpPr>
        <p:spPr>
          <a:xfrm>
            <a:off x="1029436" y="5021021"/>
            <a:ext cx="2018501" cy="369332"/>
          </a:xfrm>
          <a:prstGeom prst="rect">
            <a:avLst/>
          </a:prstGeom>
          <a:noFill/>
        </p:spPr>
        <p:txBody>
          <a:bodyPr wrap="none" rtlCol="0">
            <a:spAutoFit/>
          </a:bodyPr>
          <a:lstStyle/>
          <a:p>
            <a:r>
              <a:rPr lang="en-US" i="1" dirty="0">
                <a:solidFill>
                  <a:srgbClr val="002060"/>
                </a:solidFill>
              </a:rPr>
              <a:t>best compression</a:t>
            </a:r>
          </a:p>
        </p:txBody>
      </p:sp>
      <p:sp>
        <p:nvSpPr>
          <p:cNvPr id="18" name="TextBox 17">
            <a:extLst>
              <a:ext uri="{FF2B5EF4-FFF2-40B4-BE49-F238E27FC236}">
                <a16:creationId xmlns:a16="http://schemas.microsoft.com/office/drawing/2014/main" id="{2DAB9542-1785-464A-875E-62F80A3859B8}"/>
              </a:ext>
            </a:extLst>
          </p:cNvPr>
          <p:cNvSpPr txBox="1"/>
          <p:nvPr/>
        </p:nvSpPr>
        <p:spPr>
          <a:xfrm rot="10800000" flipV="1">
            <a:off x="8703326" y="4193639"/>
            <a:ext cx="3488674" cy="1446550"/>
          </a:xfrm>
          <a:prstGeom prst="rect">
            <a:avLst/>
          </a:prstGeom>
          <a:noFill/>
        </p:spPr>
        <p:txBody>
          <a:bodyPr wrap="square" rtlCol="0">
            <a:spAutoFit/>
          </a:bodyPr>
          <a:lstStyle/>
          <a:p>
            <a:r>
              <a:rPr lang="en-US" sz="2200" u="sng" dirty="0">
                <a:latin typeface="Calibri" panose="020F0502020204030204" pitchFamily="34" charset="0"/>
                <a:cs typeface="Calibri" panose="020F0502020204030204" pitchFamily="34" charset="0"/>
              </a:rPr>
              <a:t>  Two observations:</a:t>
            </a:r>
          </a:p>
          <a:p>
            <a:endParaRPr lang="en-US" sz="22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200" dirty="0">
                <a:latin typeface="Calibri" panose="020F0502020204030204" pitchFamily="34" charset="0"/>
                <a:cs typeface="Calibri" panose="020F0502020204030204" pitchFamily="34" charset="0"/>
              </a:rPr>
              <a:t>Compression highly critical to laser intensity</a:t>
            </a:r>
          </a:p>
        </p:txBody>
      </p:sp>
      <p:sp>
        <p:nvSpPr>
          <p:cNvPr id="19" name="Rectangle 18">
            <a:extLst>
              <a:ext uri="{FF2B5EF4-FFF2-40B4-BE49-F238E27FC236}">
                <a16:creationId xmlns:a16="http://schemas.microsoft.com/office/drawing/2014/main" id="{9AA1F7E6-7EFA-459C-B788-EBDC447BE9DF}"/>
              </a:ext>
            </a:extLst>
          </p:cNvPr>
          <p:cNvSpPr/>
          <p:nvPr/>
        </p:nvSpPr>
        <p:spPr>
          <a:xfrm>
            <a:off x="4130211" y="6316595"/>
            <a:ext cx="4119937" cy="269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7FF15AD-864F-4DF2-94E5-6F32EBCC9C58}"/>
              </a:ext>
            </a:extLst>
          </p:cNvPr>
          <p:cNvPicPr>
            <a:picLocks noChangeAspect="1"/>
          </p:cNvPicPr>
          <p:nvPr/>
        </p:nvPicPr>
        <p:blipFill rotWithShape="1">
          <a:blip r:embed="rId2">
            <a:clrChange>
              <a:clrFrom>
                <a:srgbClr val="FFFFFF"/>
              </a:clrFrom>
              <a:clrTo>
                <a:srgbClr val="FFFFFF">
                  <a:alpha val="0"/>
                </a:srgbClr>
              </a:clrTo>
            </a:clrChange>
          </a:blip>
          <a:srcRect b="4317"/>
          <a:stretch/>
        </p:blipFill>
        <p:spPr>
          <a:xfrm>
            <a:off x="429202" y="3148671"/>
            <a:ext cx="5103339" cy="3280955"/>
          </a:xfrm>
          <a:prstGeom prst="rect">
            <a:avLst/>
          </a:prstGeom>
        </p:spPr>
      </p:pic>
      <p:grpSp>
        <p:nvGrpSpPr>
          <p:cNvPr id="9" name="Group 8">
            <a:extLst>
              <a:ext uri="{FF2B5EF4-FFF2-40B4-BE49-F238E27FC236}">
                <a16:creationId xmlns:a16="http://schemas.microsoft.com/office/drawing/2014/main" id="{C1EE67C2-8F3D-4443-8A96-D8C6457F7A60}"/>
              </a:ext>
            </a:extLst>
          </p:cNvPr>
          <p:cNvGrpSpPr/>
          <p:nvPr/>
        </p:nvGrpSpPr>
        <p:grpSpPr>
          <a:xfrm>
            <a:off x="3648171" y="1979629"/>
            <a:ext cx="5156350" cy="3434465"/>
            <a:chOff x="3606396" y="226243"/>
            <a:chExt cx="5156350" cy="3434465"/>
          </a:xfrm>
        </p:grpSpPr>
        <p:sp>
          <p:nvSpPr>
            <p:cNvPr id="3" name="Rectangle 2">
              <a:extLst>
                <a:ext uri="{FF2B5EF4-FFF2-40B4-BE49-F238E27FC236}">
                  <a16:creationId xmlns:a16="http://schemas.microsoft.com/office/drawing/2014/main" id="{CD7997C8-1209-48F5-8C19-C98C6E9B44AE}"/>
                </a:ext>
              </a:extLst>
            </p:cNvPr>
            <p:cNvSpPr/>
            <p:nvPr/>
          </p:nvSpPr>
          <p:spPr>
            <a:xfrm>
              <a:off x="3606396" y="226243"/>
              <a:ext cx="5156350" cy="3429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1FAEA7F-D8BD-4FCA-A774-8CAF961B9876}"/>
                </a:ext>
              </a:extLst>
            </p:cNvPr>
            <p:cNvPicPr>
              <a:picLocks noChangeAspect="1"/>
            </p:cNvPicPr>
            <p:nvPr/>
          </p:nvPicPr>
          <p:blipFill rotWithShape="1">
            <a:blip r:embed="rId3">
              <a:clrChange>
                <a:clrFrom>
                  <a:srgbClr val="FFFFFF"/>
                </a:clrFrom>
                <a:clrTo>
                  <a:srgbClr val="FFFFFF">
                    <a:alpha val="0"/>
                  </a:srgbClr>
                </a:clrTo>
              </a:clrChange>
            </a:blip>
            <a:srcRect b="50000"/>
            <a:stretch/>
          </p:blipFill>
          <p:spPr>
            <a:xfrm>
              <a:off x="3606396" y="231708"/>
              <a:ext cx="5156350" cy="3429000"/>
            </a:xfrm>
            <a:prstGeom prst="rect">
              <a:avLst/>
            </a:prstGeom>
          </p:spPr>
        </p:pic>
      </p:grpSp>
      <p:grpSp>
        <p:nvGrpSpPr>
          <p:cNvPr id="12" name="Group 11">
            <a:extLst>
              <a:ext uri="{FF2B5EF4-FFF2-40B4-BE49-F238E27FC236}">
                <a16:creationId xmlns:a16="http://schemas.microsoft.com/office/drawing/2014/main" id="{05CD88FE-FA58-47DD-BFBC-6B9F81C260EE}"/>
              </a:ext>
            </a:extLst>
          </p:cNvPr>
          <p:cNvGrpSpPr/>
          <p:nvPr/>
        </p:nvGrpSpPr>
        <p:grpSpPr>
          <a:xfrm>
            <a:off x="7035650" y="450647"/>
            <a:ext cx="5156350" cy="3429001"/>
            <a:chOff x="6789466" y="3428999"/>
            <a:chExt cx="5156350" cy="3429001"/>
          </a:xfrm>
        </p:grpSpPr>
        <p:sp>
          <p:nvSpPr>
            <p:cNvPr id="10" name="Rectangle 9">
              <a:extLst>
                <a:ext uri="{FF2B5EF4-FFF2-40B4-BE49-F238E27FC236}">
                  <a16:creationId xmlns:a16="http://schemas.microsoft.com/office/drawing/2014/main" id="{6A440F4F-F6EA-44A5-A2F5-9F8D98E12459}"/>
                </a:ext>
              </a:extLst>
            </p:cNvPr>
            <p:cNvSpPr/>
            <p:nvPr/>
          </p:nvSpPr>
          <p:spPr>
            <a:xfrm>
              <a:off x="6789466" y="3428999"/>
              <a:ext cx="5156350" cy="3429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D174195-A54F-463D-82F3-0025EE6256EB}"/>
                </a:ext>
              </a:extLst>
            </p:cNvPr>
            <p:cNvPicPr>
              <a:picLocks noChangeAspect="1"/>
            </p:cNvPicPr>
            <p:nvPr/>
          </p:nvPicPr>
          <p:blipFill rotWithShape="1">
            <a:blip r:embed="rId3">
              <a:clrChange>
                <a:clrFrom>
                  <a:srgbClr val="FFFFFF"/>
                </a:clrFrom>
                <a:clrTo>
                  <a:srgbClr val="FFFFFF">
                    <a:alpha val="0"/>
                  </a:srgbClr>
                </a:clrTo>
              </a:clrChange>
            </a:blip>
            <a:srcRect t="50000"/>
            <a:stretch/>
          </p:blipFill>
          <p:spPr>
            <a:xfrm>
              <a:off x="6789466" y="3428999"/>
              <a:ext cx="5156350" cy="3429001"/>
            </a:xfrm>
            <a:prstGeom prst="rect">
              <a:avLst/>
            </a:prstGeom>
          </p:spPr>
        </p:pic>
      </p:grpSp>
      <p:sp>
        <p:nvSpPr>
          <p:cNvPr id="16" name="TextBox 15">
            <a:extLst>
              <a:ext uri="{FF2B5EF4-FFF2-40B4-BE49-F238E27FC236}">
                <a16:creationId xmlns:a16="http://schemas.microsoft.com/office/drawing/2014/main" id="{FCA9FF54-6AD5-47F2-9AAB-7A41B2777340}"/>
              </a:ext>
            </a:extLst>
          </p:cNvPr>
          <p:cNvSpPr txBox="1"/>
          <p:nvPr/>
        </p:nvSpPr>
        <p:spPr>
          <a:xfrm>
            <a:off x="4059416" y="2275600"/>
            <a:ext cx="2193870" cy="369332"/>
          </a:xfrm>
          <a:prstGeom prst="rect">
            <a:avLst/>
          </a:prstGeom>
          <a:noFill/>
        </p:spPr>
        <p:txBody>
          <a:bodyPr wrap="none" rtlCol="0">
            <a:spAutoFit/>
          </a:bodyPr>
          <a:lstStyle/>
          <a:p>
            <a:r>
              <a:rPr lang="en-US" i="1" dirty="0">
                <a:solidFill>
                  <a:srgbClr val="002060"/>
                </a:solidFill>
              </a:rPr>
              <a:t>under-compression</a:t>
            </a:r>
          </a:p>
        </p:txBody>
      </p:sp>
      <p:sp>
        <p:nvSpPr>
          <p:cNvPr id="17" name="TextBox 16">
            <a:extLst>
              <a:ext uri="{FF2B5EF4-FFF2-40B4-BE49-F238E27FC236}">
                <a16:creationId xmlns:a16="http://schemas.microsoft.com/office/drawing/2014/main" id="{2B7AC370-4CC2-4495-B716-AFA1B513878E}"/>
              </a:ext>
            </a:extLst>
          </p:cNvPr>
          <p:cNvSpPr txBox="1"/>
          <p:nvPr/>
        </p:nvSpPr>
        <p:spPr>
          <a:xfrm>
            <a:off x="7496992" y="707796"/>
            <a:ext cx="2014334" cy="369332"/>
          </a:xfrm>
          <a:prstGeom prst="rect">
            <a:avLst/>
          </a:prstGeom>
          <a:noFill/>
        </p:spPr>
        <p:txBody>
          <a:bodyPr wrap="none" rtlCol="0">
            <a:spAutoFit/>
          </a:bodyPr>
          <a:lstStyle/>
          <a:p>
            <a:r>
              <a:rPr lang="en-US" i="1" dirty="0">
                <a:solidFill>
                  <a:srgbClr val="002060"/>
                </a:solidFill>
              </a:rPr>
              <a:t>over-compression</a:t>
            </a:r>
          </a:p>
        </p:txBody>
      </p:sp>
      <p:sp>
        <p:nvSpPr>
          <p:cNvPr id="20" name="Rectangle 19">
            <a:extLst>
              <a:ext uri="{FF2B5EF4-FFF2-40B4-BE49-F238E27FC236}">
                <a16:creationId xmlns:a16="http://schemas.microsoft.com/office/drawing/2014/main" id="{EE56CA68-33C4-4604-8B12-DCA87FB6B777}"/>
              </a:ext>
            </a:extLst>
          </p:cNvPr>
          <p:cNvSpPr/>
          <p:nvPr/>
        </p:nvSpPr>
        <p:spPr>
          <a:xfrm>
            <a:off x="1029436" y="3429000"/>
            <a:ext cx="722811" cy="1567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6196690"/>
      </p:ext>
    </p:extLst>
  </p:cSld>
  <p:clrMapOvr>
    <a:masterClrMapping/>
  </p:clrMapOvr>
</p:sld>
</file>

<file path=ppt/theme/theme1.xml><?xml version="1.0" encoding="utf-8"?>
<a:theme xmlns:a="http://schemas.openxmlformats.org/drawingml/2006/main" name="BNL">
  <a:themeElements>
    <a:clrScheme name="BNL Color Palette">
      <a:dk1>
        <a:srgbClr val="000000"/>
      </a:dk1>
      <a:lt1>
        <a:srgbClr val="FFFFFF"/>
      </a:lt1>
      <a:dk2>
        <a:srgbClr val="000000"/>
      </a:dk2>
      <a:lt2>
        <a:srgbClr val="FFFFFF"/>
      </a:lt2>
      <a:accent1>
        <a:srgbClr val="105C78"/>
      </a:accent1>
      <a:accent2>
        <a:srgbClr val="00ADDC"/>
      </a:accent2>
      <a:accent3>
        <a:srgbClr val="B2D33B"/>
      </a:accent3>
      <a:accent4>
        <a:srgbClr val="F68B1F"/>
      </a:accent4>
      <a:accent5>
        <a:srgbClr val="B72467"/>
      </a:accent5>
      <a:accent6>
        <a:srgbClr val="FFCD34"/>
      </a:accent6>
      <a:hlink>
        <a:srgbClr val="4881C3"/>
      </a:hlink>
      <a:folHlink>
        <a:srgbClr val="51499E"/>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66DDCAB-691B-E744-8E0A-81E3F32991FB}" vid="{F88E3977-3FFC-6D4C-A9CE-9E1E9B76A95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f3722f4-cadb-4c27-9c2a-892b94db93c7">
      <UserInfo>
        <DisplayName>Koebel, Kenneth</DisplayName>
        <AccountId>21</AccountId>
        <AccountType/>
      </UserInfo>
      <UserInfo>
        <DisplayName>Thorne, Casey</DisplayName>
        <AccountId>27</AccountId>
        <AccountType/>
      </UserInfo>
      <UserInfo>
        <DisplayName>Rao, Triveni</DisplayName>
        <AccountId>30</AccountId>
        <AccountType/>
      </UserInfo>
      <UserInfo>
        <DisplayName>Emrick, Ann</DisplayName>
        <AccountId>14</AccountId>
        <AccountType/>
      </UserInfo>
    </SharedWithUsers>
    <Number xmlns="b82b1ec5-da85-45a7-bfb0-80f4a2c0b64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02D32B8C34A074BA4247A36BF873B38" ma:contentTypeVersion="10" ma:contentTypeDescription="Create a new document." ma:contentTypeScope="" ma:versionID="58a26d8e1039a09ca9e31db3b323829b">
  <xsd:schema xmlns:xsd="http://www.w3.org/2001/XMLSchema" xmlns:xs="http://www.w3.org/2001/XMLSchema" xmlns:p="http://schemas.microsoft.com/office/2006/metadata/properties" xmlns:ns2="b82b1ec5-da85-45a7-bfb0-80f4a2c0b640" xmlns:ns3="7f3722f4-cadb-4c27-9c2a-892b94db93c7" targetNamespace="http://schemas.microsoft.com/office/2006/metadata/properties" ma:root="true" ma:fieldsID="a288a08e27ef0fe33a989301aff3cb69" ns2:_="" ns3:_="">
    <xsd:import namespace="b82b1ec5-da85-45a7-bfb0-80f4a2c0b640"/>
    <xsd:import namespace="7f3722f4-cadb-4c27-9c2a-892b94db93c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Number"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2b1ec5-da85-45a7-bfb0-80f4a2c0b6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Number" ma:index="12" nillable="true" ma:displayName="Number" ma:format="Dropdown" ma:internalName="Number" ma:percentage="FALSE">
      <xsd:simpleType>
        <xsd:restriction base="dms:Number"/>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f3722f4-cadb-4c27-9c2a-892b94db93c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992AD0-FE61-42E6-99A6-16E0929F1AF5}">
  <ds:schemaRefs>
    <ds:schemaRef ds:uri="b82b1ec5-da85-45a7-bfb0-80f4a2c0b640"/>
    <ds:schemaRef ds:uri="http://schemas.microsoft.com/office/2006/metadata/properties"/>
    <ds:schemaRef ds:uri="http://purl.org/dc/terms/"/>
    <ds:schemaRef ds:uri="http://schemas.microsoft.com/office/2006/documentManagement/types"/>
    <ds:schemaRef ds:uri="7f3722f4-cadb-4c27-9c2a-892b94db93c7"/>
    <ds:schemaRef ds:uri="http://purl.org/dc/elements/1.1/"/>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6823F7B1-B474-42DC-90EA-E1AFF4EFAB82}">
  <ds:schemaRefs>
    <ds:schemaRef ds:uri="7f3722f4-cadb-4c27-9c2a-892b94db93c7"/>
    <ds:schemaRef ds:uri="b82b1ec5-da85-45a7-bfb0-80f4a2c0b64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2168496-E223-43D0-8F41-C35741D8BD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BNL</Template>
  <TotalTime>4173</TotalTime>
  <Words>1320</Words>
  <Application>Microsoft Office PowerPoint</Application>
  <PresentationFormat>Widescreen</PresentationFormat>
  <Paragraphs>229</Paragraphs>
  <Slides>16</Slides>
  <Notes>3</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Arial</vt:lpstr>
      <vt:lpstr>Arial Black</vt:lpstr>
      <vt:lpstr>Calibri</vt:lpstr>
      <vt:lpstr>Cambria Math</vt:lpstr>
      <vt:lpstr>Courier New</vt:lpstr>
      <vt:lpstr>New York</vt:lpstr>
      <vt:lpstr>Roboto</vt:lpstr>
      <vt:lpstr>Symbol</vt:lpstr>
      <vt:lpstr>Times New Roman</vt:lpstr>
      <vt:lpstr>Verdana</vt:lpstr>
      <vt:lpstr>Wingdings</vt:lpstr>
      <vt:lpstr>BNL</vt:lpstr>
      <vt:lpstr>AE101 implications                       for non-linear pulse compression </vt:lpstr>
      <vt:lpstr>PowerPoint Presentation</vt:lpstr>
      <vt:lpstr>PowerPoint Presentation</vt:lpstr>
      <vt:lpstr>PowerPoint Presentation</vt:lpstr>
      <vt:lpstr>PowerPoint Presentation</vt:lpstr>
      <vt:lpstr>PowerPoint Presentation</vt:lpstr>
      <vt:lpstr>NLPC R&amp;D Approach</vt:lpstr>
      <vt:lpstr>Predictive simulations </vt:lpstr>
      <vt:lpstr>PowerPoint Presentation</vt:lpstr>
      <vt:lpstr>Results from 2020 experiment </vt:lpstr>
      <vt:lpstr>NLPC optimization based on materials study     (2021 experiment)</vt:lpstr>
      <vt:lpstr>PowerPoint Presentation</vt:lpstr>
      <vt:lpstr>Next goal: Entire 10J beam compression          to &lt;500fs, &gt;10TW (simulations)</vt:lpstr>
      <vt:lpstr>2022 Experiment Planning</vt:lpstr>
      <vt:lpstr>NLPC R&amp;D Plan for 2022</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Palmer, Mark</dc:creator>
  <cp:keywords/>
  <dc:description/>
  <cp:lastModifiedBy>Pogorelsky, Igor</cp:lastModifiedBy>
  <cp:revision>16</cp:revision>
  <dcterms:created xsi:type="dcterms:W3CDTF">2021-09-14T12:50:49Z</dcterms:created>
  <dcterms:modified xsi:type="dcterms:W3CDTF">2022-01-18T14:57:27Z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0x010100E02D32B8C34A074BA4247A36BF873B38</vt:lpwstr>
  </property>
</Properties>
</file>