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76" r:id="rId3"/>
    <p:sldId id="258" r:id="rId4"/>
    <p:sldId id="273" r:id="rId5"/>
    <p:sldId id="275" r:id="rId6"/>
    <p:sldId id="269" r:id="rId7"/>
    <p:sldId id="26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7" r:id="rId16"/>
    <p:sldId id="282" r:id="rId17"/>
    <p:sldId id="291" r:id="rId18"/>
    <p:sldId id="270" r:id="rId19"/>
    <p:sldId id="283" r:id="rId20"/>
    <p:sldId id="287" r:id="rId21"/>
    <p:sldId id="272" r:id="rId22"/>
    <p:sldId id="281" r:id="rId23"/>
    <p:sldId id="290" r:id="rId24"/>
    <p:sldId id="293" r:id="rId25"/>
    <p:sldId id="294" r:id="rId26"/>
    <p:sldId id="295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24" autoAdjust="0"/>
  </p:normalViewPr>
  <p:slideViewPr>
    <p:cSldViewPr snapToGrid="0" snapToObjects="1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ps lasted… would last…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15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ps lasted… would last…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62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ps lasted… would last…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25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836" y="2373070"/>
            <a:ext cx="10334625" cy="194746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Two-Color Ionization-Injection Laser Wakefield Acceleration at BNL-ATF (AE88)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Wavelength Conversion Techniques for Generation of Coherent Radiation at the Mid- to Long-wave Infrared (AE108)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1/18/22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841" y="4884631"/>
            <a:ext cx="11496581" cy="746185"/>
          </a:xfrm>
        </p:spPr>
        <p:txBody>
          <a:bodyPr/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Kupfer, I.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Pogorelsky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Polyanskiy, M.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Fedurin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Kusche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Babzien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, M. Palmer, J. Wishart, F. Wang, T. Rao, L.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Cultera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Petrushina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A.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Gaikwa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Bromberg, A. Chang, M. Zepeda-Aguilar, V. Litvinenko, R.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Samulyak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Vafaei-Najafabadi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Zgadzaj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Tiwari, M. Downer, C. Zhang , Y. Wu, M. Sinclair, A. Farrell, C. Joshi (BNL, SBU, Texas, UCLA)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Funding: LDRD 18-026, LDRD 21-001 (Received)</a:t>
            </a:r>
          </a:p>
          <a:p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69700-AE9C-7344-9969-2EDD560B5FF6}"/>
              </a:ext>
            </a:extLst>
          </p:cNvPr>
          <p:cNvSpPr txBox="1"/>
          <p:nvPr/>
        </p:nvSpPr>
        <p:spPr>
          <a:xfrm>
            <a:off x="5757803" y="6211669"/>
            <a:ext cx="5677965" cy="646331"/>
          </a:xfrm>
          <a:prstGeom prst="rect">
            <a:avLst/>
          </a:prstGeom>
          <a:noFill/>
          <a:ln w="190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i="1" cap="none" spc="0" dirty="0">
                <a:ln w="13462">
                  <a:solidFill>
                    <a:schemeClr val="bg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Delivery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6EC47-0A46-4053-9316-61C667C7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56" y="1840950"/>
            <a:ext cx="5762844" cy="3852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4F7334-37F7-4CB2-8415-581FF527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9264"/>
            <a:ext cx="5984650" cy="41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18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Delivery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ID_20210604_103754287">
            <a:hlinkClick r:id="" action="ppaction://media"/>
            <a:extLst>
              <a:ext uri="{FF2B5EF4-FFF2-40B4-BE49-F238E27FC236}">
                <a16:creationId xmlns:a16="http://schemas.microsoft.com/office/drawing/2014/main" id="{2312C77E-7D39-4F66-B4A8-D2A74B7DD2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5182" y="1382407"/>
            <a:ext cx="8034121" cy="451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3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Overlap, Timing and Ionization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D27600-02FB-4B82-80F6-17018EC5075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8" y="3798063"/>
            <a:ext cx="7283192" cy="245190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B3CAA2-2C13-4E26-A322-3DBE4869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114" y="3397102"/>
            <a:ext cx="4316891" cy="3335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73D1CA-5625-4DC7-B179-FBAE2F4C6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2024" y="457991"/>
            <a:ext cx="1930671" cy="2850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36B873-60D3-4556-AFA5-08E2F63B8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87" y="1307838"/>
            <a:ext cx="4261715" cy="2451908"/>
          </a:xfrm>
          <a:prstGeom prst="rect">
            <a:avLst/>
          </a:prstGeom>
        </p:spPr>
      </p:pic>
      <p:pic>
        <p:nvPicPr>
          <p:cNvPr id="19" name="Picture 18" descr="A star in the night sky&#10;&#10;Description automatically generated">
            <a:extLst>
              <a:ext uri="{FF2B5EF4-FFF2-40B4-BE49-F238E27FC236}">
                <a16:creationId xmlns:a16="http://schemas.microsoft.com/office/drawing/2014/main" id="{78289212-9A50-4F4E-B733-2595BB1C6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7" t="-2" r="19835" b="55031"/>
          <a:stretch/>
        </p:blipFill>
        <p:spPr>
          <a:xfrm>
            <a:off x="4624018" y="1199804"/>
            <a:ext cx="2934774" cy="266797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C7ACDEF-875E-4ABD-9274-0D47DD89CFBB}"/>
              </a:ext>
            </a:extLst>
          </p:cNvPr>
          <p:cNvCxnSpPr>
            <a:cxnSpLocks/>
          </p:cNvCxnSpPr>
          <p:nvPr/>
        </p:nvCxnSpPr>
        <p:spPr>
          <a:xfrm flipH="1">
            <a:off x="6307286" y="1807167"/>
            <a:ext cx="351621" cy="2576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25CFB5E-403E-47B4-94EF-7ECF6C9CF732}"/>
              </a:ext>
            </a:extLst>
          </p:cNvPr>
          <p:cNvSpPr txBox="1"/>
          <p:nvPr/>
        </p:nvSpPr>
        <p:spPr>
          <a:xfrm>
            <a:off x="6466493" y="1437835"/>
            <a:ext cx="7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Ti:Sa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BDC148A-D8A5-4543-929B-C5B0DA53CA05}"/>
              </a:ext>
            </a:extLst>
          </p:cNvPr>
          <p:cNvCxnSpPr>
            <a:cxnSpLocks/>
          </p:cNvCxnSpPr>
          <p:nvPr/>
        </p:nvCxnSpPr>
        <p:spPr>
          <a:xfrm flipV="1">
            <a:off x="5759777" y="2363541"/>
            <a:ext cx="272694" cy="4550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8710F62-5D6C-45DA-9E5F-B3EC0BD9666D}"/>
              </a:ext>
            </a:extLst>
          </p:cNvPr>
          <p:cNvSpPr txBox="1"/>
          <p:nvPr/>
        </p:nvSpPr>
        <p:spPr>
          <a:xfrm>
            <a:off x="4938607" y="2939006"/>
            <a:ext cx="232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 head ~60µm wide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34D5D2-8D94-4F9F-BE06-C0749B3C8017}"/>
              </a:ext>
            </a:extLst>
          </p:cNvPr>
          <p:cNvCxnSpPr>
            <a:cxnSpLocks/>
          </p:cNvCxnSpPr>
          <p:nvPr/>
        </p:nvCxnSpPr>
        <p:spPr>
          <a:xfrm>
            <a:off x="5637320" y="1754499"/>
            <a:ext cx="251560" cy="2045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C60118B-9828-442E-AAC1-EB82211CFC03}"/>
              </a:ext>
            </a:extLst>
          </p:cNvPr>
          <p:cNvSpPr txBox="1"/>
          <p:nvPr/>
        </p:nvSpPr>
        <p:spPr>
          <a:xfrm>
            <a:off x="4689822" y="1145730"/>
            <a:ext cx="1733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He:Ne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backlighter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77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8EBE3-F343-4D8B-AA27-E2FF14B9F70C}"/>
              </a:ext>
            </a:extLst>
          </p:cNvPr>
          <p:cNvSpPr txBox="1"/>
          <p:nvPr/>
        </p:nvSpPr>
        <p:spPr>
          <a:xfrm>
            <a:off x="607431" y="3699863"/>
            <a:ext cx="3296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 injection at E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=5.3J, P=10PSI</a:t>
            </a:r>
          </a:p>
        </p:txBody>
      </p:sp>
      <p:pic>
        <p:nvPicPr>
          <p:cNvPr id="6" name="Picture 31">
            <a:extLst>
              <a:ext uri="{FF2B5EF4-FFF2-40B4-BE49-F238E27FC236}">
                <a16:creationId xmlns:a16="http://schemas.microsoft.com/office/drawing/2014/main" id="{D7E45280-ECE9-46FE-92B4-FE1DA3A12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0" y="1239069"/>
            <a:ext cx="3226765" cy="24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>
            <a:extLst>
              <a:ext uri="{FF2B5EF4-FFF2-40B4-BE49-F238E27FC236}">
                <a16:creationId xmlns:a16="http://schemas.microsoft.com/office/drawing/2014/main" id="{C7DB313E-E2CD-42CE-956E-9F17F24E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5" y="3840554"/>
            <a:ext cx="3296438" cy="24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3">
            <a:extLst>
              <a:ext uri="{FF2B5EF4-FFF2-40B4-BE49-F238E27FC236}">
                <a16:creationId xmlns:a16="http://schemas.microsoft.com/office/drawing/2014/main" id="{215308EC-731E-4B35-ACF9-9DBFECB5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35" y="1246509"/>
            <a:ext cx="3127763" cy="23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FC2C9FD-54DD-4AE1-9EC9-76E5F7EF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32" y="3803468"/>
            <a:ext cx="3226766" cy="242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17589F-4CBC-4F80-8D0C-E11130FA4C70}"/>
              </a:ext>
            </a:extLst>
          </p:cNvPr>
          <p:cNvSpPr txBox="1"/>
          <p:nvPr/>
        </p:nvSpPr>
        <p:spPr>
          <a:xfrm>
            <a:off x="4296181" y="3687405"/>
            <a:ext cx="212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spectrum with H target</a:t>
            </a:r>
          </a:p>
        </p:txBody>
      </p:sp>
      <p:pic>
        <p:nvPicPr>
          <p:cNvPr id="11" name="Picture 44">
            <a:extLst>
              <a:ext uri="{FF2B5EF4-FFF2-40B4-BE49-F238E27FC236}">
                <a16:creationId xmlns:a16="http://schemas.microsoft.com/office/drawing/2014/main" id="{0D500842-DCBF-4783-BC61-2D41A2DF3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872" y="1398188"/>
            <a:ext cx="3674742" cy="275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1">
            <a:extLst>
              <a:ext uri="{FF2B5EF4-FFF2-40B4-BE49-F238E27FC236}">
                <a16:creationId xmlns:a16="http://schemas.microsoft.com/office/drawing/2014/main" id="{85D1F932-B08A-43EB-A3F8-DA6876EFD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32835" r="25426"/>
          <a:stretch/>
        </p:blipFill>
        <p:spPr bwMode="auto">
          <a:xfrm>
            <a:off x="6989232" y="3817129"/>
            <a:ext cx="1858340" cy="190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AAE092-48E0-4990-94AB-C2E91E879FBB}"/>
              </a:ext>
            </a:extLst>
          </p:cNvPr>
          <p:cNvSpPr txBox="1"/>
          <p:nvPr/>
        </p:nvSpPr>
        <p:spPr>
          <a:xfrm>
            <a:off x="8950243" y="5116266"/>
            <a:ext cx="2411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Completely fried the setup on day 12…</a:t>
            </a:r>
          </a:p>
        </p:txBody>
      </p:sp>
      <p:pic>
        <p:nvPicPr>
          <p:cNvPr id="14" name="Picture 42">
            <a:extLst>
              <a:ext uri="{FF2B5EF4-FFF2-40B4-BE49-F238E27FC236}">
                <a16:creationId xmlns:a16="http://schemas.microsoft.com/office/drawing/2014/main" id="{284C85B1-829B-479B-B4E2-3394A6A9C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696" y="3315329"/>
            <a:ext cx="2411169" cy="180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756551-D0E3-4C9F-943E-A1CDA698354C}"/>
              </a:ext>
            </a:extLst>
          </p:cNvPr>
          <p:cNvCxnSpPr>
            <a:cxnSpLocks/>
          </p:cNvCxnSpPr>
          <p:nvPr/>
        </p:nvCxnSpPr>
        <p:spPr>
          <a:xfrm>
            <a:off x="6573078" y="1983080"/>
            <a:ext cx="821635" cy="5348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C4FEE2D-EFE4-4649-BEF0-8FAD62637C59}"/>
              </a:ext>
            </a:extLst>
          </p:cNvPr>
          <p:cNvSpPr/>
          <p:nvPr/>
        </p:nvSpPr>
        <p:spPr>
          <a:xfrm>
            <a:off x="6227786" y="1655580"/>
            <a:ext cx="394908" cy="4066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BAD53D-B9E6-40CF-88E8-F803E796CA5A}"/>
              </a:ext>
            </a:extLst>
          </p:cNvPr>
          <p:cNvSpPr txBox="1"/>
          <p:nvPr/>
        </p:nvSpPr>
        <p:spPr>
          <a:xfrm>
            <a:off x="2593447" y="952446"/>
            <a:ext cx="7806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*We chose to work slightly above the threshold for self-injection where electron signal is always observed.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0CE66A-976F-43CA-853E-7A9AC98B5F56}"/>
              </a:ext>
            </a:extLst>
          </p:cNvPr>
          <p:cNvCxnSpPr>
            <a:cxnSpLocks/>
          </p:cNvCxnSpPr>
          <p:nvPr/>
        </p:nvCxnSpPr>
        <p:spPr>
          <a:xfrm>
            <a:off x="5420139" y="1298713"/>
            <a:ext cx="23847" cy="2991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ACD4639-BA6E-4F18-8ABD-E23E0880AB94}"/>
              </a:ext>
            </a:extLst>
          </p:cNvPr>
          <p:cNvSpPr txBox="1"/>
          <p:nvPr/>
        </p:nvSpPr>
        <p:spPr>
          <a:xfrm>
            <a:off x="1792410" y="1152290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P=25PSI</a:t>
            </a:r>
          </a:p>
        </p:txBody>
      </p:sp>
    </p:spTree>
    <p:extLst>
      <p:ext uri="{BB962C8B-B14F-4D97-AF65-F5344CB8AC3E}">
        <p14:creationId xmlns:p14="http://schemas.microsoft.com/office/powerpoint/2010/main" val="600952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D522B22-D779-45E5-B50C-E0E9A8E5D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47" y="1423374"/>
            <a:ext cx="2209800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7B22731-68A8-4B1E-AC0D-8E979491A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89" y="1438454"/>
            <a:ext cx="2179638" cy="16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367678-0DE5-44EC-A4EA-C846D6BD5D3E}"/>
              </a:ext>
            </a:extLst>
          </p:cNvPr>
          <p:cNvGrpSpPr/>
          <p:nvPr/>
        </p:nvGrpSpPr>
        <p:grpSpPr>
          <a:xfrm>
            <a:off x="984223" y="1433128"/>
            <a:ext cx="2195649" cy="4841082"/>
            <a:chOff x="387414" y="1564482"/>
            <a:chExt cx="2195649" cy="5239543"/>
          </a:xfrm>
        </p:grpSpPr>
        <p:pic>
          <p:nvPicPr>
            <p:cNvPr id="8" name="Picture 34">
              <a:extLst>
                <a:ext uri="{FF2B5EF4-FFF2-40B4-BE49-F238E27FC236}">
                  <a16:creationId xmlns:a16="http://schemas.microsoft.com/office/drawing/2014/main" id="{C6601664-A598-4E05-A9F8-6FB70F8E0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14" y="1564482"/>
              <a:ext cx="2065338" cy="2301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8">
              <a:extLst>
                <a:ext uri="{FF2B5EF4-FFF2-40B4-BE49-F238E27FC236}">
                  <a16:creationId xmlns:a16="http://schemas.microsoft.com/office/drawing/2014/main" id="{7E3C0A89-23CC-48BE-BFAB-511222D01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38" y="3819124"/>
              <a:ext cx="2041525" cy="1531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7">
              <a:extLst>
                <a:ext uri="{FF2B5EF4-FFF2-40B4-BE49-F238E27FC236}">
                  <a16:creationId xmlns:a16="http://schemas.microsoft.com/office/drawing/2014/main" id="{74B9CBEB-0F5A-4501-8D75-6ADCF2DA0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38" y="5272088"/>
              <a:ext cx="2041525" cy="153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7F39F6-1F7E-4FFE-A371-13F3DCDA64E0}"/>
              </a:ext>
            </a:extLst>
          </p:cNvPr>
          <p:cNvGrpSpPr/>
          <p:nvPr/>
        </p:nvGrpSpPr>
        <p:grpSpPr>
          <a:xfrm>
            <a:off x="3165165" y="1423374"/>
            <a:ext cx="2183089" cy="4841082"/>
            <a:chOff x="2452752" y="1568450"/>
            <a:chExt cx="2183089" cy="5257801"/>
          </a:xfrm>
        </p:grpSpPr>
        <p:pic>
          <p:nvPicPr>
            <p:cNvPr id="12" name="Picture 35">
              <a:extLst>
                <a:ext uri="{FF2B5EF4-FFF2-40B4-BE49-F238E27FC236}">
                  <a16:creationId xmlns:a16="http://schemas.microsoft.com/office/drawing/2014/main" id="{0FA3E2A7-02BE-4581-A474-47D884988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752" y="1568450"/>
              <a:ext cx="2065338" cy="2293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6">
              <a:extLst>
                <a:ext uri="{FF2B5EF4-FFF2-40B4-BE49-F238E27FC236}">
                  <a16:creationId xmlns:a16="http://schemas.microsoft.com/office/drawing/2014/main" id="{18CBAA5F-B092-4BB6-9856-17455CB1E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063" y="3819124"/>
              <a:ext cx="2049463" cy="153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9">
              <a:extLst>
                <a:ext uri="{FF2B5EF4-FFF2-40B4-BE49-F238E27FC236}">
                  <a16:creationId xmlns:a16="http://schemas.microsoft.com/office/drawing/2014/main" id="{1BAF0D9C-92AF-4311-BDB9-1FF0F024C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566" y="5272088"/>
              <a:ext cx="2073275" cy="1554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46">
            <a:extLst>
              <a:ext uri="{FF2B5EF4-FFF2-40B4-BE49-F238E27FC236}">
                <a16:creationId xmlns:a16="http://schemas.microsoft.com/office/drawing/2014/main" id="{C86FCDDB-FD1B-400A-A762-C0C0907EC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54" y="3925264"/>
            <a:ext cx="2125663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8">
            <a:extLst>
              <a:ext uri="{FF2B5EF4-FFF2-40B4-BE49-F238E27FC236}">
                <a16:creationId xmlns:a16="http://schemas.microsoft.com/office/drawing/2014/main" id="{B3080493-002E-4A61-ABA0-7478FEAE3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17" y="3445426"/>
            <a:ext cx="1980773" cy="14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7">
            <a:extLst>
              <a:ext uri="{FF2B5EF4-FFF2-40B4-BE49-F238E27FC236}">
                <a16:creationId xmlns:a16="http://schemas.microsoft.com/office/drawing/2014/main" id="{B804204D-874F-46D4-B1F8-ADB91A7D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17" y="4859044"/>
            <a:ext cx="1976287" cy="14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B44889-AC9F-498D-BD63-7DDD7079601D}"/>
              </a:ext>
            </a:extLst>
          </p:cNvPr>
          <p:cNvSpPr txBox="1"/>
          <p:nvPr/>
        </p:nvSpPr>
        <p:spPr>
          <a:xfrm>
            <a:off x="1036106" y="1070901"/>
            <a:ext cx="212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OFF*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B964E3-D58A-4ED9-A84A-0B8663F90DA7}"/>
              </a:ext>
            </a:extLst>
          </p:cNvPr>
          <p:cNvSpPr txBox="1"/>
          <p:nvPr/>
        </p:nvSpPr>
        <p:spPr>
          <a:xfrm>
            <a:off x="3215880" y="1070901"/>
            <a:ext cx="2129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ON*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1466D5-F71E-4752-8BFE-943B9B11D95A}"/>
              </a:ext>
            </a:extLst>
          </p:cNvPr>
          <p:cNvSpPr txBox="1"/>
          <p:nvPr/>
        </p:nvSpPr>
        <p:spPr>
          <a:xfrm>
            <a:off x="6864095" y="1194255"/>
            <a:ext cx="3065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Delay scan – effect only on y-divergence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40E0B5-6D1C-430E-85EB-02883CB6E65C}"/>
              </a:ext>
            </a:extLst>
          </p:cNvPr>
          <p:cNvSpPr txBox="1"/>
          <p:nvPr/>
        </p:nvSpPr>
        <p:spPr>
          <a:xfrm>
            <a:off x="6260187" y="3210234"/>
            <a:ext cx="3834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energy unseeded – self injection with high divergence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0B3A92-8E76-4546-BF48-EA28952BB618}"/>
              </a:ext>
            </a:extLst>
          </p:cNvPr>
          <p:cNvSpPr txBox="1"/>
          <p:nvPr/>
        </p:nvSpPr>
        <p:spPr>
          <a:xfrm>
            <a:off x="2182557" y="6295558"/>
            <a:ext cx="522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Lowest divergence shots in each. Taken at no particular order</a:t>
            </a:r>
          </a:p>
        </p:txBody>
      </p:sp>
    </p:spTree>
    <p:extLst>
      <p:ext uri="{BB962C8B-B14F-4D97-AF65-F5344CB8AC3E}">
        <p14:creationId xmlns:p14="http://schemas.microsoft.com/office/powerpoint/2010/main" val="157316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CE2E1F-4E43-4671-ADD7-14061A6A41C3}"/>
              </a:ext>
            </a:extLst>
          </p:cNvPr>
          <p:cNvSpPr txBox="1"/>
          <p:nvPr/>
        </p:nvSpPr>
        <p:spPr>
          <a:xfrm>
            <a:off x="571500" y="1563764"/>
            <a:ext cx="74364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computational collaborators (Roman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Samulyak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et. Al.) are working on simulation to answer the following questions: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see self injection at 3J?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size and shape of the accelerating plasma structures with our parameters? Can we even ‘hit it’?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reduction in divergence really ionization injection? (i.e. a more collimated bunch on top of the self injected bunch)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expected ionization states and plasma density profiles?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needs to happen for it to work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position on the LWIR z-axis –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position is energy depended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of timing stability (?) – oscillators vs paths stabilities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the NIR vacuum compressor is implemented collinear injection may become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of the LWIR duration is needed for blowout regime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of LWIR energy stability is desirable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1DAD8C-6612-43C1-A72E-33604E3F1A39}"/>
              </a:ext>
            </a:extLst>
          </p:cNvPr>
          <p:cNvGrpSpPr/>
          <p:nvPr/>
        </p:nvGrpSpPr>
        <p:grpSpPr>
          <a:xfrm>
            <a:off x="8007928" y="1747160"/>
            <a:ext cx="4184072" cy="2436913"/>
            <a:chOff x="8007928" y="1839523"/>
            <a:chExt cx="4184072" cy="24369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63F4F2-9CDC-4671-9388-56BF677A6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41" t="59337" r="70583" b="14952"/>
            <a:stretch/>
          </p:blipFill>
          <p:spPr>
            <a:xfrm>
              <a:off x="8013445" y="1839523"/>
              <a:ext cx="4178555" cy="234455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CAD91E-F846-458B-8328-14ADCF39B4A5}"/>
                </a:ext>
              </a:extLst>
            </p:cNvPr>
            <p:cNvSpPr/>
            <p:nvPr/>
          </p:nvSpPr>
          <p:spPr>
            <a:xfrm>
              <a:off x="8007928" y="3888509"/>
              <a:ext cx="1025236" cy="38792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8711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the Quality of the LWIR Laser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0B2147-A734-4791-934F-1E2ADD43D02B}"/>
              </a:ext>
            </a:extLst>
          </p:cNvPr>
          <p:cNvSpPr txBox="1"/>
          <p:nvPr/>
        </p:nvSpPr>
        <p:spPr>
          <a:xfrm>
            <a:off x="367128" y="1636376"/>
            <a:ext cx="1145774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duration</a:t>
            </a:r>
          </a:p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losses in the regenerative amplifier cause significant gain narrowing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the seed is generated with a commercial OPA – low efficiency and many ‘steps’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regen can be avoided altogether if ~1-10mJ LWIR seed is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amp has enough bandwidth to support ~500fs pulses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Achieving sub-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joule level LWIR pulses is important as it will unlock the ‘next regime’ in LWFA </a:t>
            </a:r>
          </a:p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stability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discharge pumping of CO2 becomes harder and less stable at the higher pressures needed for spectrum smoothening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optical pumping scheme using 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Fe:ZnSe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laser is in progress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alternative is to find a way to convert ‘cheap’ 1064nm/532nm energy from an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Nd:YAG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laser to 4.5µm using a two-step process: Raman shift in an ionic liquid followed by difference frequency generation (DFG) in a nonlinear crystal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129CD-2748-4EC8-8528-63B2D7D62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631" y="1495505"/>
            <a:ext cx="4200784" cy="211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0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Raman/DFG Wavelength Conversion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E1D5E8-A714-47B8-B296-C2057BD947AD}"/>
              </a:ext>
            </a:extLst>
          </p:cNvPr>
          <p:cNvGrpSpPr/>
          <p:nvPr/>
        </p:nvGrpSpPr>
        <p:grpSpPr>
          <a:xfrm>
            <a:off x="818992" y="1799333"/>
            <a:ext cx="10799837" cy="2783162"/>
            <a:chOff x="710214" y="1347802"/>
            <a:chExt cx="10799837" cy="2783162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58B80E78-000B-4014-9BAE-081605F3EAEC}"/>
                </a:ext>
              </a:extLst>
            </p:cNvPr>
            <p:cNvSpPr/>
            <p:nvPr/>
          </p:nvSpPr>
          <p:spPr>
            <a:xfrm>
              <a:off x="710214" y="2565647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CDAF4-0065-4165-AB06-3A8EC452BBD0}"/>
                </a:ext>
              </a:extLst>
            </p:cNvPr>
            <p:cNvSpPr txBox="1"/>
            <p:nvPr/>
          </p:nvSpPr>
          <p:spPr>
            <a:xfrm>
              <a:off x="710214" y="2928990"/>
              <a:ext cx="124445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‘Cheap’ high energy laser source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DCF72C-DBBA-4B6F-920A-31E40EE11E5A}"/>
                </a:ext>
              </a:extLst>
            </p:cNvPr>
            <p:cNvSpPr/>
            <p:nvPr/>
          </p:nvSpPr>
          <p:spPr>
            <a:xfrm>
              <a:off x="2308195" y="1899233"/>
              <a:ext cx="2139518" cy="1696811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B0630D-763E-4ABA-ABA6-A0BDF10089B7}"/>
                    </a:ext>
                  </a:extLst>
                </p:cNvPr>
                <p:cNvSpPr txBox="1"/>
                <p:nvPr/>
              </p:nvSpPr>
              <p:spPr>
                <a:xfrm>
                  <a:off x="2515293" y="2400331"/>
                  <a:ext cx="1805225" cy="1202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600"/>
                    </a:spcAft>
                  </a:pPr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Raman Converter</a:t>
                  </a:r>
                </a:p>
                <a:p>
                  <a:pPr algn="just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𝑣𝑖𝑏𝑟𝑎𝑡𝑖𝑜𝑛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 lang="en-US" sz="14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B0630D-763E-4ABA-ABA6-A0BDF1008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5293" y="2400331"/>
                  <a:ext cx="1805225" cy="1202445"/>
                </a:xfrm>
                <a:prstGeom prst="rect">
                  <a:avLst/>
                </a:prstGeom>
                <a:blipFill>
                  <a:blip r:embed="rId2"/>
                  <a:stretch>
                    <a:fillRect l="-1010" t="-10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8BB4E676-4777-46A2-93F0-1654A1F5ADFA}"/>
                </a:ext>
              </a:extLst>
            </p:cNvPr>
            <p:cNvSpPr/>
            <p:nvPr/>
          </p:nvSpPr>
          <p:spPr>
            <a:xfrm>
              <a:off x="4618660" y="2340297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E99A65-40F6-4D71-95A4-6F1134722D03}"/>
                </a:ext>
              </a:extLst>
            </p:cNvPr>
            <p:cNvSpPr txBox="1"/>
            <p:nvPr/>
          </p:nvSpPr>
          <p:spPr>
            <a:xfrm>
              <a:off x="4570623" y="1836416"/>
              <a:ext cx="12444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894D7180-7CE3-45CD-81A0-4759CBD02ED2}"/>
                </a:ext>
              </a:extLst>
            </p:cNvPr>
            <p:cNvSpPr/>
            <p:nvPr/>
          </p:nvSpPr>
          <p:spPr>
            <a:xfrm>
              <a:off x="4618660" y="2886273"/>
              <a:ext cx="1429304" cy="363984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099A37-712C-4A00-B600-6C9DDC821C0B}"/>
                </a:ext>
              </a:extLst>
            </p:cNvPr>
            <p:cNvSpPr txBox="1"/>
            <p:nvPr/>
          </p:nvSpPr>
          <p:spPr>
            <a:xfrm>
              <a:off x="4570623" y="3298322"/>
              <a:ext cx="15253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Converted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CA09A46-3BCC-4FED-9EC7-DBC0B8477D8B}"/>
                </a:ext>
              </a:extLst>
            </p:cNvPr>
            <p:cNvSpPr/>
            <p:nvPr/>
          </p:nvSpPr>
          <p:spPr>
            <a:xfrm>
              <a:off x="6218911" y="1902129"/>
              <a:ext cx="2139518" cy="1696811"/>
            </a:xfrm>
            <a:prstGeom prst="rect">
              <a:avLst/>
            </a:prstGeom>
            <a:ln w="571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787E8DE-E79E-4DC6-AC8F-F95A00B364B9}"/>
                    </a:ext>
                  </a:extLst>
                </p:cNvPr>
                <p:cNvSpPr txBox="1"/>
                <p:nvPr/>
              </p:nvSpPr>
              <p:spPr>
                <a:xfrm>
                  <a:off x="6218910" y="2331271"/>
                  <a:ext cx="2139517" cy="8749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spcAft>
                      <a:spcPts val="600"/>
                    </a:spcAft>
                  </a:pPr>
                  <a:r>
                    <a:rPr lang="en-US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Nonlinear crystal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≠0</m:t>
                      </m:r>
                    </m:oMath>
                  </a14:m>
                  <a:endParaRPr lang="en-US" sz="14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𝑡𝑎𝑟𝑔𝑒𝑡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𝑡𝑎𝑟𝑔𝑒𝑡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787E8DE-E79E-4DC6-AC8F-F95A00B364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8910" y="2331271"/>
                  <a:ext cx="2139517" cy="874920"/>
                </a:xfrm>
                <a:prstGeom prst="rect">
                  <a:avLst/>
                </a:prstGeom>
                <a:blipFill>
                  <a:blip r:embed="rId3"/>
                  <a:stretch>
                    <a:fillRect l="-8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14F6ECCA-2B78-434A-8D89-DDB3FE7BC7D3}"/>
                </a:ext>
              </a:extLst>
            </p:cNvPr>
            <p:cNvSpPr/>
            <p:nvPr/>
          </p:nvSpPr>
          <p:spPr>
            <a:xfrm>
              <a:off x="8529376" y="1818661"/>
              <a:ext cx="1429304" cy="363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C33986-6AFA-403B-B1F5-4D4C3AE5F32E}"/>
                </a:ext>
              </a:extLst>
            </p:cNvPr>
            <p:cNvSpPr txBox="1"/>
            <p:nvPr/>
          </p:nvSpPr>
          <p:spPr>
            <a:xfrm>
              <a:off x="8433302" y="1347802"/>
              <a:ext cx="12444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9116BB11-606A-49D7-8DD6-F6EECB3DA66B}"/>
                </a:ext>
              </a:extLst>
            </p:cNvPr>
            <p:cNvSpPr/>
            <p:nvPr/>
          </p:nvSpPr>
          <p:spPr>
            <a:xfrm>
              <a:off x="8529376" y="3321834"/>
              <a:ext cx="1429304" cy="363984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7A753D-A651-467C-962F-3A99E40BF5DA}"/>
                </a:ext>
              </a:extLst>
            </p:cNvPr>
            <p:cNvSpPr txBox="1"/>
            <p:nvPr/>
          </p:nvSpPr>
          <p:spPr>
            <a:xfrm>
              <a:off x="8433302" y="3607744"/>
              <a:ext cx="15253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Converted pump 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53520AF1-6FF7-4AE3-A0D3-32A3DA30F53D}"/>
                </a:ext>
              </a:extLst>
            </p:cNvPr>
            <p:cNvSpPr/>
            <p:nvPr/>
          </p:nvSpPr>
          <p:spPr>
            <a:xfrm>
              <a:off x="8529376" y="2565647"/>
              <a:ext cx="2139516" cy="363984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F0B0D9-28F9-464D-8378-3D2BC00DD98F}"/>
                </a:ext>
              </a:extLst>
            </p:cNvPr>
            <p:cNvSpPr txBox="1"/>
            <p:nvPr/>
          </p:nvSpPr>
          <p:spPr>
            <a:xfrm>
              <a:off x="10668892" y="2548781"/>
              <a:ext cx="8411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ω</a:t>
              </a:r>
              <a:r>
                <a:rPr lang="en-US" sz="1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endParaRPr lang="en-US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EFAC2FA-20A0-4DDD-A7B8-B050911578D6}"/>
              </a:ext>
            </a:extLst>
          </p:cNvPr>
          <p:cNvSpPr txBox="1"/>
          <p:nvPr/>
        </p:nvSpPr>
        <p:spPr>
          <a:xfrm>
            <a:off x="721310" y="4870836"/>
            <a:ext cx="113168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Nd:YAG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Ti:Sa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already available at ATF as pump sources.</a:t>
            </a:r>
          </a:p>
        </p:txBody>
      </p:sp>
    </p:spTree>
    <p:extLst>
      <p:ext uri="{BB962C8B-B14F-4D97-AF65-F5344CB8AC3E}">
        <p14:creationId xmlns:p14="http://schemas.microsoft.com/office/powerpoint/2010/main" val="217325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Raman Conversion in Water and Aqueous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B600B-0753-4387-8ED2-534C40AF4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48" y="1742732"/>
            <a:ext cx="3786138" cy="10175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1A0915A-6AA0-4457-960D-CF8D1EB65C44}"/>
              </a:ext>
            </a:extLst>
          </p:cNvPr>
          <p:cNvGrpSpPr/>
          <p:nvPr/>
        </p:nvGrpSpPr>
        <p:grpSpPr>
          <a:xfrm>
            <a:off x="804046" y="2453675"/>
            <a:ext cx="5772087" cy="1758850"/>
            <a:chOff x="571500" y="1494588"/>
            <a:chExt cx="5772087" cy="17588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7DDD383-BA57-4D3E-9D15-9ED5A383E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500" y="2083862"/>
              <a:ext cx="3705340" cy="4013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F909A3-44BB-4CD4-A469-BC5DDE1F4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7948" y="1494588"/>
              <a:ext cx="2165639" cy="175885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F880ADD-B0B7-4281-B12B-C42145F5AAC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504" y="4305819"/>
            <a:ext cx="3981450" cy="21050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47883F-2161-4B46-93D9-DEE2EBC07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035" y="1631547"/>
            <a:ext cx="4003742" cy="9985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4BC88D-BE41-46F8-A9F7-A6DC19EFB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9072" y="2879245"/>
            <a:ext cx="3037383" cy="16615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11E8D1-458B-4C1C-A178-2BAD51591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8616" y="4589945"/>
            <a:ext cx="3098296" cy="19055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994BBA-C23F-4DBA-8965-29915401BD3A}"/>
              </a:ext>
            </a:extLst>
          </p:cNvPr>
          <p:cNvSpPr txBox="1"/>
          <p:nvPr/>
        </p:nvSpPr>
        <p:spPr>
          <a:xfrm>
            <a:off x="571500" y="1128112"/>
            <a:ext cx="11867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Inelastic scattering from a vibrational degree of freedom (can be used as a stimulated process)</a:t>
            </a:r>
          </a:p>
        </p:txBody>
      </p:sp>
    </p:spTree>
    <p:extLst>
      <p:ext uri="{BB962C8B-B14F-4D97-AF65-F5344CB8AC3E}">
        <p14:creationId xmlns:p14="http://schemas.microsoft.com/office/powerpoint/2010/main" val="1907616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Raman Conversion in Ionic Liquids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8BD19-EC32-4B42-A578-3CAD173EB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36" y="1503935"/>
            <a:ext cx="2237173" cy="829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0D5C0-D5DA-4448-8B9D-A9E603818D9B}"/>
              </a:ext>
            </a:extLst>
          </p:cNvPr>
          <p:cNvSpPr txBox="1"/>
          <p:nvPr/>
        </p:nvSpPr>
        <p:spPr>
          <a:xfrm>
            <a:off x="472273" y="1017201"/>
            <a:ext cx="11148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a solution of water and salt is better than water – why can’t we just get rid of the water and use liquid salts? </a:t>
            </a:r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B8E6E-C4EB-41E1-88A1-9FF97E8E126D}"/>
              </a:ext>
            </a:extLst>
          </p:cNvPr>
          <p:cNvSpPr txBox="1"/>
          <p:nvPr/>
        </p:nvSpPr>
        <p:spPr>
          <a:xfrm>
            <a:off x="391298" y="1463081"/>
            <a:ext cx="6245229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Ionic liquids are artificial salts that are liquid at room temperature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can literally be “designed” to have a given set of properties because they can be prepared in an infinite variety of combinations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they are liquids the exhibit single molecule vibrational states (vs phonons in solids) and have higher density than gases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IL viscosities reduce Brillouin scattering (scales inversely with viscosity)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ILs have wide transmission windows into the IR (may be also useful as coolants)</a:t>
            </a:r>
          </a:p>
          <a:p>
            <a:pPr algn="just"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 criteria: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Transparent at the pump and Stokes wavelengths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Peak Raman cross section at the desired shift (or absorption at any serious competitor)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viscosity (suppress Brillouin scattering)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stability </a:t>
            </a:r>
          </a:p>
          <a:p>
            <a:pPr algn="just">
              <a:spcAft>
                <a:spcPts val="600"/>
              </a:spcAft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A7CFDF-B8CE-4B30-97CA-D6953AFB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036" y="2260511"/>
            <a:ext cx="5247652" cy="89859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8C223CB-0474-4B3C-A21D-333A2F4D2021}"/>
              </a:ext>
            </a:extLst>
          </p:cNvPr>
          <p:cNvSpPr txBox="1">
            <a:spLocks/>
          </p:cNvSpPr>
          <p:nvPr/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A09A59-3F84-421B-8B2F-EF3B50B52A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528" y="3154631"/>
            <a:ext cx="2499708" cy="1656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830284-AD13-4CCB-8A51-9DEA356249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04" y="3110268"/>
            <a:ext cx="2728498" cy="1745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A2EE6A-C51F-4852-B522-2E7407598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55" y="4821427"/>
            <a:ext cx="3849850" cy="198989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75DEC6-D517-4DD7-8687-C0160C74A8C3}"/>
              </a:ext>
            </a:extLst>
          </p:cNvPr>
          <p:cNvCxnSpPr>
            <a:cxnSpLocks/>
          </p:cNvCxnSpPr>
          <p:nvPr/>
        </p:nvCxnSpPr>
        <p:spPr>
          <a:xfrm>
            <a:off x="7075503" y="5816372"/>
            <a:ext cx="2359801" cy="944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4A25C0-957F-494A-A9E5-AFAF555AA4E9}"/>
              </a:ext>
            </a:extLst>
          </p:cNvPr>
          <p:cNvSpPr txBox="1"/>
          <p:nvPr/>
        </p:nvSpPr>
        <p:spPr>
          <a:xfrm>
            <a:off x="3623042" y="5593965"/>
            <a:ext cx="3555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Transparent at the Raman shifted wavelength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3D3075-2D23-49C6-BDA3-D4FE73E9BB92}"/>
              </a:ext>
            </a:extLst>
          </p:cNvPr>
          <p:cNvSpPr txBox="1"/>
          <p:nvPr/>
        </p:nvSpPr>
        <p:spPr>
          <a:xfrm>
            <a:off x="4240479" y="5156432"/>
            <a:ext cx="3555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cross section than water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686C22-6253-4E17-9764-3BFAF229CAA3}"/>
              </a:ext>
            </a:extLst>
          </p:cNvPr>
          <p:cNvCxnSpPr>
            <a:cxnSpLocks/>
          </p:cNvCxnSpPr>
          <p:nvPr/>
        </p:nvCxnSpPr>
        <p:spPr>
          <a:xfrm flipV="1">
            <a:off x="6575709" y="4182634"/>
            <a:ext cx="1381911" cy="6633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006D417-A536-4DF8-A075-646A17BCD438}"/>
              </a:ext>
            </a:extLst>
          </p:cNvPr>
          <p:cNvSpPr txBox="1"/>
          <p:nvPr/>
        </p:nvSpPr>
        <p:spPr>
          <a:xfrm>
            <a:off x="4401745" y="4722279"/>
            <a:ext cx="3555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transparency at the IR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D30F4D-6194-411F-ADB7-E0A4A09112B8}"/>
              </a:ext>
            </a:extLst>
          </p:cNvPr>
          <p:cNvCxnSpPr>
            <a:cxnSpLocks/>
          </p:cNvCxnSpPr>
          <p:nvPr/>
        </p:nvCxnSpPr>
        <p:spPr>
          <a:xfrm flipV="1">
            <a:off x="6636528" y="4141521"/>
            <a:ext cx="4170002" cy="11588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412B63EE-9DBA-4C5D-A005-7717A6C1E0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06531" y="1413847"/>
            <a:ext cx="1284158" cy="1027326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64B81C-C430-440B-B1DB-A7ACB7D2FA77}"/>
              </a:ext>
            </a:extLst>
          </p:cNvPr>
          <p:cNvCxnSpPr>
            <a:cxnSpLocks/>
          </p:cNvCxnSpPr>
          <p:nvPr/>
        </p:nvCxnSpPr>
        <p:spPr>
          <a:xfrm flipV="1">
            <a:off x="11800702" y="2441173"/>
            <a:ext cx="0" cy="2445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95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0E59-AC71-4DD3-B2D2-46F3280D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3F1FA-F490-4FBE-9E0E-10BBFF924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825625"/>
            <a:ext cx="11325127" cy="420718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wakefield acceleration (LWFA)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Two-color ionization-injection LWFA (TCII-LWFA)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TCII-LWFA at the Accelerator Test Facility (ATF)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 from first attempt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work to improve the long wave infrared (LWIR) performance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pumping of CO</a:t>
            </a:r>
            <a:r>
              <a:rPr lang="en-US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Raman conversion in ionic liquids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of broadband LWIR seed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694F6-5933-4609-9B70-95E29F3E4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45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76DF3FCA-6A01-468A-94D7-D650AEEDF1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5905" y="729343"/>
            <a:ext cx="6080485" cy="30402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Raman Conversion in Ionic Liquids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5045DE-1F6A-4823-9A33-D286A6A5A3D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687" y="774633"/>
            <a:ext cx="6080485" cy="37667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9ECBEB-C04A-413C-8A0F-96E70FB70F70}"/>
              </a:ext>
            </a:extLst>
          </p:cNvPr>
          <p:cNvCxnSpPr>
            <a:cxnSpLocks/>
          </p:cNvCxnSpPr>
          <p:nvPr/>
        </p:nvCxnSpPr>
        <p:spPr>
          <a:xfrm flipV="1">
            <a:off x="2095130" y="2944467"/>
            <a:ext cx="1384830" cy="15363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EB927F2-FDB4-4953-B68F-44DFA1470C1F}"/>
              </a:ext>
            </a:extLst>
          </p:cNvPr>
          <p:cNvSpPr txBox="1"/>
          <p:nvPr/>
        </p:nvSpPr>
        <p:spPr>
          <a:xfrm>
            <a:off x="675553" y="4495497"/>
            <a:ext cx="40203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Desired shift (~4300nm for optical pumping of CO</a:t>
            </a:r>
            <a:r>
              <a:rPr lang="en-US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using anions containing nitrile groups (C-N triple bonds)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0AC368-77DE-44B2-9C83-74C4960F82D4}"/>
              </a:ext>
            </a:extLst>
          </p:cNvPr>
          <p:cNvCxnSpPr>
            <a:cxnSpLocks/>
          </p:cNvCxnSpPr>
          <p:nvPr/>
        </p:nvCxnSpPr>
        <p:spPr>
          <a:xfrm flipH="1">
            <a:off x="8876115" y="853937"/>
            <a:ext cx="965589" cy="5183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4A130B-2772-477B-BE3F-1CF1F885BF46}"/>
              </a:ext>
            </a:extLst>
          </p:cNvPr>
          <p:cNvSpPr txBox="1"/>
          <p:nvPr/>
        </p:nvSpPr>
        <p:spPr>
          <a:xfrm>
            <a:off x="7280119" y="311281"/>
            <a:ext cx="4783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absorption at the Stokes WL when pumping at 1064nm using cations with the smallest numbers of aliphatic C-H bonds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950D6F-3D49-4901-AB0C-54A29CACA7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8151" y="3920111"/>
            <a:ext cx="3379064" cy="25333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D64231-DDFD-4857-BBE6-064FB36B2BE0}"/>
              </a:ext>
            </a:extLst>
          </p:cNvPr>
          <p:cNvSpPr txBox="1"/>
          <p:nvPr/>
        </p:nvSpPr>
        <p:spPr>
          <a:xfrm>
            <a:off x="2436348" y="5167007"/>
            <a:ext cx="32922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Refractive index variations around absorption peaks (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Kramers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Kronig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relations) can lead to interesting phase matching conditions.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0B56472-EDCA-4C16-A493-7CEB4BA143F7}"/>
              </a:ext>
            </a:extLst>
          </p:cNvPr>
          <p:cNvCxnSpPr>
            <a:cxnSpLocks/>
          </p:cNvCxnSpPr>
          <p:nvPr/>
        </p:nvCxnSpPr>
        <p:spPr>
          <a:xfrm>
            <a:off x="5814035" y="5659673"/>
            <a:ext cx="2371177" cy="235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3C810C-A67B-471F-AAE2-E6CC81557FF1}"/>
              </a:ext>
            </a:extLst>
          </p:cNvPr>
          <p:cNvCxnSpPr>
            <a:cxnSpLocks/>
          </p:cNvCxnSpPr>
          <p:nvPr/>
        </p:nvCxnSpPr>
        <p:spPr>
          <a:xfrm flipV="1">
            <a:off x="5814035" y="5273336"/>
            <a:ext cx="1740862" cy="370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16FE347C-F09E-4AE1-BE61-D033D658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718455" y="3898878"/>
            <a:ext cx="3452639" cy="258849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92EDDF8-1364-41C3-899D-AB2FB0B71C95}"/>
              </a:ext>
            </a:extLst>
          </p:cNvPr>
          <p:cNvSpPr txBox="1"/>
          <p:nvPr/>
        </p:nvSpPr>
        <p:spPr>
          <a:xfrm>
            <a:off x="8062690" y="3716369"/>
            <a:ext cx="4288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Thermo-optic coefficient (~-3x10</a:t>
            </a:r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5CB5487-F1E9-49D0-8819-E80B550CB7B1}"/>
              </a:ext>
            </a:extLst>
          </p:cNvPr>
          <p:cNvCxnSpPr>
            <a:cxnSpLocks/>
          </p:cNvCxnSpPr>
          <p:nvPr/>
        </p:nvCxnSpPr>
        <p:spPr>
          <a:xfrm>
            <a:off x="10652764" y="4024146"/>
            <a:ext cx="160238" cy="3463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697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Broadband LWIR Seed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DE8AD-7F16-4070-A143-D44A3F95CDE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775" y="1789740"/>
            <a:ext cx="2467459" cy="1780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E39E8-0308-4A5E-A345-CF9D08976D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0985" y="1819655"/>
            <a:ext cx="1955412" cy="1607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A8E753-F3F1-4117-B9EB-23B541467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43" y="3511815"/>
            <a:ext cx="1857491" cy="1780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88F3B4-4C34-41C8-88B3-160ADF207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785" y="3511815"/>
            <a:ext cx="1955411" cy="1763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05E0A8-CE6B-4081-8B2B-91B012467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223" y="5311686"/>
            <a:ext cx="2324043" cy="1004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FE96C-E9FE-4823-B2F4-3998BCDD10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760"/>
          <a:stretch/>
        </p:blipFill>
        <p:spPr>
          <a:xfrm>
            <a:off x="1243125" y="1023268"/>
            <a:ext cx="2690290" cy="766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41C1FE-4541-499C-96E1-BA6E6E06C0E3}"/>
                  </a:ext>
                </a:extLst>
              </p:cNvPr>
              <p:cNvSpPr txBox="1"/>
              <p:nvPr/>
            </p:nvSpPr>
            <p:spPr>
              <a:xfrm>
                <a:off x="5328856" y="5177961"/>
                <a:ext cx="6540243" cy="907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need a nonlinear crystal with no two-photon absorption for 800nm pump (</a:t>
                </a:r>
                <a:r>
                  <a:rPr lang="en-US" sz="1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i.e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transparent below 400nm)</a:t>
                </a:r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need to use chirped pump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41C1FE-4541-499C-96E1-BA6E6E06C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856" y="5177961"/>
                <a:ext cx="6540243" cy="907941"/>
              </a:xfrm>
              <a:prstGeom prst="rect">
                <a:avLst/>
              </a:prstGeom>
              <a:blipFill>
                <a:blip r:embed="rId8"/>
                <a:stretch>
                  <a:fillRect l="-373" t="-2013" r="-559" b="-8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F6EB0717-B790-4783-A9DC-12DE8884EE9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902" y="1108093"/>
            <a:ext cx="3067066" cy="1288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919FB6-D774-467E-9387-F55281CB283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2420" y="2318730"/>
            <a:ext cx="3711517" cy="923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FFF465-E8F8-406E-956D-668630A36FB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9862" y="2145501"/>
            <a:ext cx="3169237" cy="1780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76A449-11E2-45F9-BD1F-825B4809CDE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637" y="3219743"/>
            <a:ext cx="3355225" cy="17581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0559B5-458A-4664-8D8E-7ADEE6E29AA6}"/>
              </a:ext>
            </a:extLst>
          </p:cNvPr>
          <p:cNvCxnSpPr>
            <a:cxnSpLocks/>
          </p:cNvCxnSpPr>
          <p:nvPr/>
        </p:nvCxnSpPr>
        <p:spPr>
          <a:xfrm>
            <a:off x="3252376" y="6047802"/>
            <a:ext cx="862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916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Broadband LWIR Seed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F9481-643A-4A01-92EB-F0EBFC9D9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77" y="2434813"/>
            <a:ext cx="6490479" cy="263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81AB6-F245-4332-8702-C5C59B9D2199}"/>
              </a:ext>
            </a:extLst>
          </p:cNvPr>
          <p:cNvSpPr txBox="1"/>
          <p:nvPr/>
        </p:nvSpPr>
        <p:spPr>
          <a:xfrm>
            <a:off x="283643" y="1118211"/>
            <a:ext cx="1162471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Raman conversion in solid crystals with chirped pulses (&gt;&gt; dephasing Raman time). Calcite has the right shift @ 1087cm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two-photon absorption in BGS (transparent down to 350nm, bandgap of 3.54eV, d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~5.1pm/V, phase matchable at 800nm-876nm=9200nm, damage threshold ~3J/cm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Maintains the chirp of the pump (i.e. no need for stretching before seeding the final amp)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step nonlinear process +  reduction of one stretching and one compression stages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Raman efficiency strongly depends on crystal orientation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469C8-CF85-4375-8A01-10693983BD0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6" y="4974593"/>
            <a:ext cx="6056326" cy="144045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CE6A7-D11A-4784-B763-318194BCB43A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22" y="2350233"/>
            <a:ext cx="3159481" cy="223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F0D17ED8-7739-47B6-8F70-F368360F8B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8320" y="4470142"/>
            <a:ext cx="2457308" cy="1842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DC5531-41E1-40B6-BCE4-6AECC62E8DC3}"/>
              </a:ext>
            </a:extLst>
          </p:cNvPr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711" y="2268398"/>
            <a:ext cx="2590462" cy="223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, star&#10;&#10;Description automatically generated">
            <a:extLst>
              <a:ext uri="{FF2B5EF4-FFF2-40B4-BE49-F238E27FC236}">
                <a16:creationId xmlns:a16="http://schemas.microsoft.com/office/drawing/2014/main" id="{9AC28C97-FF8C-4FBD-B713-325E0726A0B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67" y="4470077"/>
            <a:ext cx="2285998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73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0E59-AC71-4DD3-B2D2-46F3280D4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3F1FA-F490-4FBE-9E0E-10BBFF924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5" y="1825625"/>
            <a:ext cx="11904956" cy="4207185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ionization-injection experiments with improved injection position and laser parameters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quantities of ionic liquids obtained. We are ready to begin high energy conversion experiments when lasers are available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BGS crystals were fabricated by BAE and are being polished and coated – once they arrive, will be ready to test a prototype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commercial XUV spectrometer was ordered (1-80nm range), should arrive in ~03/2022. We will need beamtime to commission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694F6-5933-4609-9B70-95E29F3E4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E94E37-03BF-4EA7-BFD5-9FD49ED3B5A9}"/>
              </a:ext>
            </a:extLst>
          </p:cNvPr>
          <p:cNvSpPr txBox="1">
            <a:spLocks/>
          </p:cNvSpPr>
          <p:nvPr/>
        </p:nvSpPr>
        <p:spPr>
          <a:xfrm>
            <a:off x="5451125" y="5599825"/>
            <a:ext cx="46586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88867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42FDA2C-E31F-4C3D-8C54-8DF0AC44B574}"/>
              </a:ext>
            </a:extLst>
          </p:cNvPr>
          <p:cNvSpPr txBox="1">
            <a:spLocks/>
          </p:cNvSpPr>
          <p:nvPr/>
        </p:nvSpPr>
        <p:spPr>
          <a:xfrm>
            <a:off x="858748" y="1"/>
            <a:ext cx="10515600" cy="636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Experimental Time Request – AE88 </a:t>
            </a:r>
          </a:p>
        </p:txBody>
      </p:sp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D34F5A11-45A8-4A78-B1B8-8074296EF0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0232975"/>
              </p:ext>
            </p:extLst>
          </p:nvPr>
        </p:nvGraphicFramePr>
        <p:xfrm>
          <a:off x="838200" y="1291370"/>
          <a:ext cx="10515600" cy="1483360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 dirty="0"/>
                        <a:t>Laser* Only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2 weeks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3 weeks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44CA669-710D-492D-ABD5-E3DE25E899DA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CY2022 Time Request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68BB7E35-A070-4DEE-A03B-DBDEA4630B8F}"/>
              </a:ext>
            </a:extLst>
          </p:cNvPr>
          <p:cNvGraphicFramePr>
            <a:graphicFrameLocks/>
          </p:cNvGraphicFramePr>
          <p:nvPr/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/>
                        <a:t>Electron Beam Only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Only (in Laser Areas)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3DD5E79-73D4-4F1A-AFD9-A6F53B09A564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* Laser = Near-IR or LWIR (CO</a:t>
            </a:r>
            <a:r>
              <a:rPr lang="en-US" baseline="-2500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>
                <a:solidFill>
                  <a:prstClr val="black"/>
                </a:solidFill>
                <a:latin typeface="Calibri" panose="020F0502020204030204"/>
              </a:rPr>
              <a:t>)  Laser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76BC9D-297B-4CD7-BA56-C188FA7B5D94}"/>
              </a:ext>
            </a:extLst>
          </p:cNvPr>
          <p:cNvSpPr txBox="1"/>
          <p:nvPr/>
        </p:nvSpPr>
        <p:spPr>
          <a:xfrm>
            <a:off x="1323656" y="3594245"/>
            <a:ext cx="951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Remaining Time Estimate Through End of Experiment (including CY2022)</a:t>
            </a:r>
          </a:p>
        </p:txBody>
      </p:sp>
    </p:spTree>
    <p:extLst>
      <p:ext uri="{BB962C8B-B14F-4D97-AF65-F5344CB8AC3E}">
        <p14:creationId xmlns:p14="http://schemas.microsoft.com/office/powerpoint/2010/main" val="114911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42FDA2C-E31F-4C3D-8C54-8DF0AC44B574}"/>
              </a:ext>
            </a:extLst>
          </p:cNvPr>
          <p:cNvSpPr txBox="1">
            <a:spLocks/>
          </p:cNvSpPr>
          <p:nvPr/>
        </p:nvSpPr>
        <p:spPr>
          <a:xfrm>
            <a:off x="858748" y="1"/>
            <a:ext cx="10515600" cy="636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Experimental Time Request – AE108 (MWIR and LWIR) </a:t>
            </a:r>
          </a:p>
        </p:txBody>
      </p:sp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D34F5A11-45A8-4A78-B1B8-8074296EF0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295139"/>
              </p:ext>
            </p:extLst>
          </p:nvPr>
        </p:nvGraphicFramePr>
        <p:xfrm>
          <a:off x="838200" y="1291370"/>
          <a:ext cx="10515600" cy="1483360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 dirty="0"/>
                        <a:t>Laser* Only (in Laser Areas)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8-12 weeks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44CA669-710D-492D-ABD5-E3DE25E899DA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CY2022 Time Request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68BB7E35-A070-4DEE-A03B-DBDEA4630B8F}"/>
              </a:ext>
            </a:extLst>
          </p:cNvPr>
          <p:cNvGraphicFramePr>
            <a:graphicFrameLocks/>
          </p:cNvGraphicFramePr>
          <p:nvPr/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/>
                        <a:t>Electron Beam Only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Only (in Laser Areas)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3DD5E79-73D4-4F1A-AFD9-A6F53B09A564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* Laser = Near-IR or LWIR (CO</a:t>
            </a:r>
            <a:r>
              <a:rPr lang="en-US" baseline="-2500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>
                <a:solidFill>
                  <a:prstClr val="black"/>
                </a:solidFill>
                <a:latin typeface="Calibri" panose="020F0502020204030204"/>
              </a:rPr>
              <a:t>)  Laser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76BC9D-297B-4CD7-BA56-C188FA7B5D94}"/>
              </a:ext>
            </a:extLst>
          </p:cNvPr>
          <p:cNvSpPr txBox="1"/>
          <p:nvPr/>
        </p:nvSpPr>
        <p:spPr>
          <a:xfrm>
            <a:off x="1323656" y="3594245"/>
            <a:ext cx="951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Remaining Time Estimate Through End of Experiment (including CY2022)</a:t>
            </a:r>
          </a:p>
        </p:txBody>
      </p:sp>
    </p:spTree>
    <p:extLst>
      <p:ext uri="{BB962C8B-B14F-4D97-AF65-F5344CB8AC3E}">
        <p14:creationId xmlns:p14="http://schemas.microsoft.com/office/powerpoint/2010/main" val="4087518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42FDA2C-E31F-4C3D-8C54-8DF0AC44B574}"/>
              </a:ext>
            </a:extLst>
          </p:cNvPr>
          <p:cNvSpPr txBox="1">
            <a:spLocks/>
          </p:cNvSpPr>
          <p:nvPr/>
        </p:nvSpPr>
        <p:spPr>
          <a:xfrm>
            <a:off x="858748" y="1"/>
            <a:ext cx="10515600" cy="636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Experimental Time Request – AE108 (XUV) </a:t>
            </a:r>
          </a:p>
        </p:txBody>
      </p:sp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D34F5A11-45A8-4A78-B1B8-8074296EF0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295266"/>
              </p:ext>
            </p:extLst>
          </p:nvPr>
        </p:nvGraphicFramePr>
        <p:xfrm>
          <a:off x="838200" y="1291370"/>
          <a:ext cx="10515600" cy="1483360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 dirty="0"/>
                        <a:t>Laser* Only (in Laser Areas)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1 week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1 week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44CA669-710D-492D-ABD5-E3DE25E899DA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CY2022 Time Request</a:t>
            </a:r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68BB7E35-A070-4DEE-A03B-DBDEA4630B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9174088"/>
              </p:ext>
            </p:extLst>
          </p:nvPr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Capability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Setup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/>
                        <a:t>Running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/>
                        <a:t>Electron Beam Only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Only (in Laser Areas)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 weeks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4 weeks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baseline="0"/>
                        <a:t>Laser* + Electron Beam</a:t>
                      </a:r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3DD5E79-73D4-4F1A-AFD9-A6F53B09A564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* Laser = Near-IR or LWIR (CO</a:t>
            </a:r>
            <a:r>
              <a:rPr lang="en-US" baseline="-2500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>
                <a:solidFill>
                  <a:prstClr val="black"/>
                </a:solidFill>
                <a:latin typeface="Calibri" panose="020F0502020204030204"/>
              </a:rPr>
              <a:t>)  Laser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76BC9D-297B-4CD7-BA56-C188FA7B5D94}"/>
              </a:ext>
            </a:extLst>
          </p:cNvPr>
          <p:cNvSpPr txBox="1"/>
          <p:nvPr/>
        </p:nvSpPr>
        <p:spPr>
          <a:xfrm>
            <a:off x="1323656" y="3594245"/>
            <a:ext cx="951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Remaining Time Estimate Through End of Experiment (including CY2022)</a:t>
            </a:r>
          </a:p>
        </p:txBody>
      </p:sp>
    </p:spTree>
    <p:extLst>
      <p:ext uri="{BB962C8B-B14F-4D97-AF65-F5344CB8AC3E}">
        <p14:creationId xmlns:p14="http://schemas.microsoft.com/office/powerpoint/2010/main" val="3240262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F29F6-467F-4222-AAEF-36A03F55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BBD78-2D21-4E1C-BF06-873BDCCE2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0C2EC-1399-44A0-9CE9-BD6876176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4964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4383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Wakefield Acceleration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499491-CB4B-42C5-A1DD-4DD77AA4222B}"/>
                  </a:ext>
                </a:extLst>
              </p:cNvPr>
              <p:cNvSpPr txBox="1"/>
              <p:nvPr/>
            </p:nvSpPr>
            <p:spPr>
              <a:xfrm>
                <a:off x="255659" y="1165620"/>
                <a:ext cx="5924961" cy="560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strong electric field of the laser strips electrons from atoms generating plasma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Pondermotive force,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∇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pushes electrons away from area of high intensity</a:t>
                </a:r>
              </a:p>
              <a:p>
                <a:pPr marL="171450" indent="-1714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Ions are heavier and stay almost stationary on this timescale (fs) -  electron waves on a background of stationary ions</a:t>
                </a:r>
              </a:p>
              <a:p>
                <a:pPr marL="171450" indent="-1714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linear case, collective oscillations at the plasma frequency 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171450" indent="-1714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nonlinear case, with ‘matching conditions’ for the physical dimensions of the laser pulse - complete blowout of elections to form a ‘bubble’. Nonuniform charge distribution generates strong electric fields – No local charge neutrality</a:t>
                </a:r>
              </a:p>
              <a:p>
                <a:pPr marL="171450" indent="-1714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Converts transverse fields to longitudinal (accelerating) </a:t>
                </a:r>
              </a:p>
              <a:p>
                <a:pPr marL="171450" indent="-1714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Acceleration gradient ~100GeV/m (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compared to conventional RF accelerators, less stringent vacuum requirements)</a:t>
                </a:r>
              </a:p>
              <a:p>
                <a:pPr marL="171450" indent="-1714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‘matching conditions’ LWIR can produce larger bubbles (D~100µm) compared to NIR (D~10µm) at lower plasma densities (~10</a:t>
                </a:r>
                <a:r>
                  <a:rPr lang="en-US" sz="1200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  <a:r>
                  <a:rPr lang="en-US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sz="1200" b="1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</a:t>
                </a:r>
                <a:r>
                  <a:rPr lang="en-US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marL="171450" indent="-1714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“Random” injection results in high emittance (phase space volume) – lower bunch quality compared to conventional accelerators</a:t>
                </a:r>
              </a:p>
              <a:p>
                <a:pPr marL="171450" indent="-1714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Limited by diffraction, dephasing and depletion (We are far away from these limits)</a:t>
                </a:r>
              </a:p>
              <a:p>
                <a:pPr marL="171450" indent="-1714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499491-CB4B-42C5-A1DD-4DD77AA42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59" y="1165620"/>
                <a:ext cx="5924961" cy="56037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" name="Picture 68">
            <a:extLst>
              <a:ext uri="{FF2B5EF4-FFF2-40B4-BE49-F238E27FC236}">
                <a16:creationId xmlns:a16="http://schemas.microsoft.com/office/drawing/2014/main" id="{990C6D78-CAEF-4B3E-A10A-D3669EF53A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69" y="3382977"/>
            <a:ext cx="5616772" cy="3298743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6BA2A9-E665-405D-95BF-60F514887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4" b="44477"/>
          <a:stretch/>
        </p:blipFill>
        <p:spPr bwMode="auto">
          <a:xfrm>
            <a:off x="6448192" y="933809"/>
            <a:ext cx="5488149" cy="196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03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Two-Color Ionization-Injection LWFA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E8417-9DBD-4FA5-9350-7F54E42BC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38" y="1684309"/>
            <a:ext cx="6164699" cy="1624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566B6-7373-4E16-AEF6-2A099189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9242" y="770454"/>
            <a:ext cx="5840922" cy="405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B3C2E1-7797-4478-A858-52EB2715F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858" y="4882019"/>
            <a:ext cx="4453508" cy="1740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0D7930-43C1-4062-A8A2-4271AB5B67BD}"/>
                  </a:ext>
                </a:extLst>
              </p:cNvPr>
              <p:cNvSpPr txBox="1"/>
              <p:nvPr/>
            </p:nvSpPr>
            <p:spPr>
              <a:xfrm>
                <a:off x="335199" y="3387564"/>
                <a:ext cx="6539525" cy="3633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Acceleration efficiency is determined by </a:t>
                </a:r>
                <a:r>
                  <a:rPr lang="en-US" sz="1600" b="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Ionization depends on intensity,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𝑊𝑐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sup>
                        </m:sSup>
                      </m:e>
                    </m:d>
                  </m:oMath>
                </a14:m>
                <a:endPara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LWIR driver, high a</a:t>
                </a:r>
                <a:r>
                  <a:rPr lang="en-US" sz="1600" b="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‘low’ intensity, drive the bubble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NIR injector, low a</a:t>
                </a:r>
                <a:r>
                  <a:rPr lang="en-US" sz="1600" b="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‘high’ intensity, inject electrons through additional ionization inside the bubble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Higher charge and lower emittance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 polarized injection</a:t>
                </a:r>
                <a:endParaRPr lang="en-US" sz="1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0D7930-43C1-4062-A8A2-4271AB5B6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99" y="3387564"/>
                <a:ext cx="6539525" cy="3633174"/>
              </a:xfrm>
              <a:prstGeom prst="rect">
                <a:avLst/>
              </a:prstGeom>
              <a:blipFill>
                <a:blip r:embed="rId5"/>
                <a:stretch>
                  <a:fillRect l="-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EB0F1E8-96D0-45B2-9167-EF40A03717AB}"/>
              </a:ext>
            </a:extLst>
          </p:cNvPr>
          <p:cNvSpPr txBox="1"/>
          <p:nvPr/>
        </p:nvSpPr>
        <p:spPr>
          <a:xfrm>
            <a:off x="1035485" y="123646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 injection -&gt; better bunch quality</a:t>
            </a:r>
          </a:p>
        </p:txBody>
      </p:sp>
    </p:spTree>
    <p:extLst>
      <p:ext uri="{BB962C8B-B14F-4D97-AF65-F5344CB8AC3E}">
        <p14:creationId xmlns:p14="http://schemas.microsoft.com/office/powerpoint/2010/main" val="367664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Two-Color Ionization-Injection LWFA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D7930-43C1-4062-A8A2-4271AB5B67BD}"/>
              </a:ext>
            </a:extLst>
          </p:cNvPr>
          <p:cNvSpPr txBox="1"/>
          <p:nvPr/>
        </p:nvSpPr>
        <p:spPr>
          <a:xfrm>
            <a:off x="571499" y="1265433"/>
            <a:ext cx="1116487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few important details for implementation at ATF (will answer some of the ‘why?’ questions in the implementation):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and duration 5J @ ~2ps, 9.2µm CWL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does not meet the threshold conditions for Blowout regime – appears to be in the self-modulated regime even with f/2 focusing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stability +/- 100%...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position is energy 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(un) Availability of high damage threshold dielectric coatings for LWIR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to ~15mJ, 70fs without vacuum compressor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need to reach peak intensity higher than LWIR (~3x10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Wcm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so tight focusing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Therefore, we chose to implement transverse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chose Krypton because of the many available ionization states accessible with our intensities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of the many available ionization states the plasma profile is presumed to be Gaussian vs flattop for Hydrogen (with ~flattop gas density profile from the nozzle)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problem reduces to intercepting a plasma bubble that is moving at ~speed of light with a tightly focused </a:t>
            </a: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Ti:Sa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pulse.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6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Two-Color Ionization-Injection LWFA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44B68-4C20-44B9-8355-2E1EFFAF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7" y="1261282"/>
            <a:ext cx="11199323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87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/>
              <a:t>Two-Color Ionization-Injection LWFA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10EBF5-904D-4E01-83B1-313BF74DE1E2}"/>
              </a:ext>
            </a:extLst>
          </p:cNvPr>
          <p:cNvGrpSpPr/>
          <p:nvPr/>
        </p:nvGrpSpPr>
        <p:grpSpPr>
          <a:xfrm>
            <a:off x="1112416" y="1153774"/>
            <a:ext cx="10652348" cy="5202576"/>
            <a:chOff x="477080" y="859794"/>
            <a:chExt cx="10652348" cy="52025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A312FA-0BC5-4632-B402-4F57814AE685}"/>
                </a:ext>
              </a:extLst>
            </p:cNvPr>
            <p:cNvGrpSpPr/>
            <p:nvPr/>
          </p:nvGrpSpPr>
          <p:grpSpPr>
            <a:xfrm>
              <a:off x="5259073" y="3674904"/>
              <a:ext cx="485355" cy="474243"/>
              <a:chOff x="5439526" y="4512621"/>
              <a:chExt cx="485355" cy="474243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9F02F94-FB62-454A-9BFF-E8D27B401AAB}"/>
                  </a:ext>
                </a:extLst>
              </p:cNvPr>
              <p:cNvSpPr/>
              <p:nvPr/>
            </p:nvSpPr>
            <p:spPr>
              <a:xfrm>
                <a:off x="5439526" y="4512621"/>
                <a:ext cx="485355" cy="474243"/>
              </a:xfrm>
              <a:prstGeom prst="ellipse">
                <a:avLst/>
              </a:prstGeom>
              <a:effectLst/>
              <a:scene3d>
                <a:camera prst="orthographicFront"/>
                <a:lightRig rig="threePt" dir="t"/>
              </a:scene3d>
              <a:sp3d prstMaterial="metal"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66BD454-9437-4CFE-AD51-B467A86D776B}"/>
                  </a:ext>
                </a:extLst>
              </p:cNvPr>
              <p:cNvSpPr/>
              <p:nvPr/>
            </p:nvSpPr>
            <p:spPr>
              <a:xfrm>
                <a:off x="5670705" y="4724381"/>
                <a:ext cx="49719" cy="45719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Picture 2" descr="Image result for thorlabs off axis parabola">
              <a:extLst>
                <a:ext uri="{FF2B5EF4-FFF2-40B4-BE49-F238E27FC236}">
                  <a16:creationId xmlns:a16="http://schemas.microsoft.com/office/drawing/2014/main" id="{0C2B74C6-115A-4DF4-9300-317717E28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80" y="2774637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E8DCC7A8-6E40-4807-B12A-B68E1AD22158}"/>
                </a:ext>
              </a:extLst>
            </p:cNvPr>
            <p:cNvSpPr/>
            <p:nvPr/>
          </p:nvSpPr>
          <p:spPr>
            <a:xfrm>
              <a:off x="2054030" y="3461157"/>
              <a:ext cx="3504874" cy="469305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E52AC0DC-FED7-437C-B57D-62754EFA37AA}"/>
                </a:ext>
              </a:extLst>
            </p:cNvPr>
            <p:cNvSpPr/>
            <p:nvPr/>
          </p:nvSpPr>
          <p:spPr>
            <a:xfrm flipV="1">
              <a:off x="2086536" y="3925505"/>
              <a:ext cx="3445682" cy="395014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1A23AA-8A1E-4EDE-AF79-1DA67603A2EB}"/>
                </a:ext>
              </a:extLst>
            </p:cNvPr>
            <p:cNvSpPr/>
            <p:nvPr/>
          </p:nvSpPr>
          <p:spPr>
            <a:xfrm>
              <a:off x="1533442" y="2174264"/>
              <a:ext cx="553094" cy="164951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1D98E1-8DD6-4A37-A936-A04AB3B4ECB7}"/>
                </a:ext>
              </a:extLst>
            </p:cNvPr>
            <p:cNvSpPr/>
            <p:nvPr/>
          </p:nvSpPr>
          <p:spPr>
            <a:xfrm rot="18464346">
              <a:off x="1594103" y="3361151"/>
              <a:ext cx="833550" cy="10071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4541A4-1C7C-478D-8EAA-FFC582CA1975}"/>
                </a:ext>
              </a:extLst>
            </p:cNvPr>
            <p:cNvSpPr/>
            <p:nvPr/>
          </p:nvSpPr>
          <p:spPr>
            <a:xfrm>
              <a:off x="1904052" y="2004639"/>
              <a:ext cx="8159261" cy="46930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lowchart: Magnetic Disk 12">
              <a:extLst>
                <a:ext uri="{FF2B5EF4-FFF2-40B4-BE49-F238E27FC236}">
                  <a16:creationId xmlns:a16="http://schemas.microsoft.com/office/drawing/2014/main" id="{DE298909-C45B-4770-857A-FB59B625ABBC}"/>
                </a:ext>
              </a:extLst>
            </p:cNvPr>
            <p:cNvSpPr/>
            <p:nvPr/>
          </p:nvSpPr>
          <p:spPr>
            <a:xfrm rot="19066525">
              <a:off x="795389" y="1952612"/>
              <a:ext cx="2007245" cy="352865"/>
            </a:xfrm>
            <a:prstGeom prst="flowChartMagneticDisk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2" descr="Image result for thorlabs off axis parabola">
              <a:extLst>
                <a:ext uri="{FF2B5EF4-FFF2-40B4-BE49-F238E27FC236}">
                  <a16:creationId xmlns:a16="http://schemas.microsoft.com/office/drawing/2014/main" id="{3FA39762-9330-4078-A16D-3AF38C529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22474" flipH="1">
              <a:off x="5048815" y="2315242"/>
              <a:ext cx="1266779" cy="1458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1562EC-3C6A-4CAD-ACF3-0A4A73C17607}"/>
                </a:ext>
              </a:extLst>
            </p:cNvPr>
            <p:cNvSpPr/>
            <p:nvPr/>
          </p:nvSpPr>
          <p:spPr>
            <a:xfrm rot="13172214">
              <a:off x="4482661" y="3041105"/>
              <a:ext cx="248019" cy="25541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CA96869-09D0-4DAD-AE66-9C5DA9033BCC}"/>
                </a:ext>
              </a:extLst>
            </p:cNvPr>
            <p:cNvGrpSpPr/>
            <p:nvPr/>
          </p:nvGrpSpPr>
          <p:grpSpPr>
            <a:xfrm rot="10606749">
              <a:off x="5315620" y="3048965"/>
              <a:ext cx="376094" cy="924992"/>
              <a:chOff x="5343066" y="3884134"/>
              <a:chExt cx="376094" cy="924992"/>
            </a:xfrm>
          </p:grpSpPr>
          <p:sp>
            <p:nvSpPr>
              <p:cNvPr id="47" name="Right Triangle 46">
                <a:extLst>
                  <a:ext uri="{FF2B5EF4-FFF2-40B4-BE49-F238E27FC236}">
                    <a16:creationId xmlns:a16="http://schemas.microsoft.com/office/drawing/2014/main" id="{F849450C-A8CF-4ECC-A3B1-429EEFC345F9}"/>
                  </a:ext>
                </a:extLst>
              </p:cNvPr>
              <p:cNvSpPr/>
              <p:nvPr/>
            </p:nvSpPr>
            <p:spPr>
              <a:xfrm rot="16393251">
                <a:off x="5070412" y="4157890"/>
                <a:ext cx="730129" cy="182617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ight Triangle 47">
                <a:extLst>
                  <a:ext uri="{FF2B5EF4-FFF2-40B4-BE49-F238E27FC236}">
                    <a16:creationId xmlns:a16="http://schemas.microsoft.com/office/drawing/2014/main" id="{49D68E90-5244-45BD-ACD6-5B984C0F63E8}"/>
                  </a:ext>
                </a:extLst>
              </p:cNvPr>
              <p:cNvSpPr/>
              <p:nvPr/>
            </p:nvSpPr>
            <p:spPr>
              <a:xfrm rot="16393251" flipV="1">
                <a:off x="5297991" y="4205990"/>
                <a:ext cx="638943" cy="203394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2228C7A-583C-409D-909E-316386241761}"/>
                  </a:ext>
                </a:extLst>
              </p:cNvPr>
              <p:cNvSpPr/>
              <p:nvPr/>
            </p:nvSpPr>
            <p:spPr>
              <a:xfrm rot="13064346">
                <a:off x="5343066" y="4401801"/>
                <a:ext cx="332954" cy="407325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CDE89-404C-4C57-B3BB-33D8E3BD08A3}"/>
                </a:ext>
              </a:extLst>
            </p:cNvPr>
            <p:cNvSpPr/>
            <p:nvPr/>
          </p:nvSpPr>
          <p:spPr>
            <a:xfrm rot="16200000">
              <a:off x="1587956" y="3011552"/>
              <a:ext cx="4526659" cy="22314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lowchart: Magnetic Disk 17">
              <a:extLst>
                <a:ext uri="{FF2B5EF4-FFF2-40B4-BE49-F238E27FC236}">
                  <a16:creationId xmlns:a16="http://schemas.microsoft.com/office/drawing/2014/main" id="{44A39F63-04E3-478C-8CE5-BFD7F5D1475C}"/>
                </a:ext>
              </a:extLst>
            </p:cNvPr>
            <p:cNvSpPr/>
            <p:nvPr/>
          </p:nvSpPr>
          <p:spPr>
            <a:xfrm rot="13666525">
              <a:off x="3256539" y="5235118"/>
              <a:ext cx="997033" cy="180110"/>
            </a:xfrm>
            <a:prstGeom prst="flowChartMagneticDisk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93B1B68-BD92-404F-8433-BE147C5880D5}"/>
                </a:ext>
              </a:extLst>
            </p:cNvPr>
            <p:cNvSpPr/>
            <p:nvPr/>
          </p:nvSpPr>
          <p:spPr>
            <a:xfrm>
              <a:off x="9905056" y="3075528"/>
              <a:ext cx="45719" cy="175213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87E1AB1-D7BB-461F-8A60-236A99C33092}"/>
                </a:ext>
              </a:extLst>
            </p:cNvPr>
            <p:cNvSpPr/>
            <p:nvPr/>
          </p:nvSpPr>
          <p:spPr>
            <a:xfrm>
              <a:off x="6347886" y="4050613"/>
              <a:ext cx="82715" cy="77704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F0BEA9-FB2D-48BE-993D-AFD55358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02201" y="2865200"/>
              <a:ext cx="2136495" cy="2067341"/>
            </a:xfrm>
            <a:prstGeom prst="rect">
              <a:avLst/>
            </a:prstGeom>
          </p:spPr>
        </p:pic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501168EE-6CCF-4A29-A584-35F15A4A7134}"/>
                </a:ext>
              </a:extLst>
            </p:cNvPr>
            <p:cNvSpPr/>
            <p:nvPr/>
          </p:nvSpPr>
          <p:spPr>
            <a:xfrm rot="16200000">
              <a:off x="5075965" y="4149598"/>
              <a:ext cx="715803" cy="196703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2C3CD51B-762B-4A1A-B3F0-928034BBBFBD}"/>
                </a:ext>
              </a:extLst>
            </p:cNvPr>
            <p:cNvSpPr/>
            <p:nvPr/>
          </p:nvSpPr>
          <p:spPr>
            <a:xfrm rot="16200000" flipV="1">
              <a:off x="5221854" y="4131814"/>
              <a:ext cx="765370" cy="182705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Arrow: Left-Right 23">
              <a:extLst>
                <a:ext uri="{FF2B5EF4-FFF2-40B4-BE49-F238E27FC236}">
                  <a16:creationId xmlns:a16="http://schemas.microsoft.com/office/drawing/2014/main" id="{FA279230-84FA-402D-8F08-09F7ECD98A14}"/>
                </a:ext>
              </a:extLst>
            </p:cNvPr>
            <p:cNvSpPr/>
            <p:nvPr/>
          </p:nvSpPr>
          <p:spPr>
            <a:xfrm>
              <a:off x="5173037" y="5891391"/>
              <a:ext cx="707692" cy="17097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Arrow: Left-Right 24">
              <a:extLst>
                <a:ext uri="{FF2B5EF4-FFF2-40B4-BE49-F238E27FC236}">
                  <a16:creationId xmlns:a16="http://schemas.microsoft.com/office/drawing/2014/main" id="{A3879580-15F5-473E-9458-0023418FCE8E}"/>
                </a:ext>
              </a:extLst>
            </p:cNvPr>
            <p:cNvSpPr/>
            <p:nvPr/>
          </p:nvSpPr>
          <p:spPr>
            <a:xfrm rot="5400000">
              <a:off x="6010781" y="5141896"/>
              <a:ext cx="707692" cy="17097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Arrow: Left-Right 25">
              <a:extLst>
                <a:ext uri="{FF2B5EF4-FFF2-40B4-BE49-F238E27FC236}">
                  <a16:creationId xmlns:a16="http://schemas.microsoft.com/office/drawing/2014/main" id="{4E4989E6-B4E4-4C39-9F39-38BDA7B5B091}"/>
                </a:ext>
              </a:extLst>
            </p:cNvPr>
            <p:cNvSpPr/>
            <p:nvPr/>
          </p:nvSpPr>
          <p:spPr>
            <a:xfrm rot="5400000">
              <a:off x="8331113" y="5195331"/>
              <a:ext cx="707692" cy="17097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Arrow: Left-Right 26">
              <a:extLst>
                <a:ext uri="{FF2B5EF4-FFF2-40B4-BE49-F238E27FC236}">
                  <a16:creationId xmlns:a16="http://schemas.microsoft.com/office/drawing/2014/main" id="{4ECF33DC-DC5C-4295-B1C0-2A2ABEBA1F0D}"/>
                </a:ext>
              </a:extLst>
            </p:cNvPr>
            <p:cNvSpPr/>
            <p:nvPr/>
          </p:nvSpPr>
          <p:spPr>
            <a:xfrm rot="5400000">
              <a:off x="9570341" y="5207537"/>
              <a:ext cx="707692" cy="17097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CA1B497-CB6E-4404-A07A-22A4AB60B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4592020">
              <a:off x="4938828" y="4686434"/>
              <a:ext cx="1148718" cy="904990"/>
            </a:xfrm>
            <a:prstGeom prst="rect">
              <a:avLst/>
            </a:prstGeom>
          </p:spPr>
        </p:pic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6ADD7A96-8A66-4B4E-999C-45E3A6A8F6D5}"/>
                </a:ext>
              </a:extLst>
            </p:cNvPr>
            <p:cNvSpPr txBox="1">
              <a:spLocks/>
            </p:cNvSpPr>
            <p:nvPr/>
          </p:nvSpPr>
          <p:spPr>
            <a:xfrm>
              <a:off x="8615960" y="1681017"/>
              <a:ext cx="1669990" cy="64724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LWIR pulse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9B39CCA6-640E-4FB2-8E71-FBAE00A1944C}"/>
                </a:ext>
              </a:extLst>
            </p:cNvPr>
            <p:cNvSpPr txBox="1">
              <a:spLocks/>
            </p:cNvSpPr>
            <p:nvPr/>
          </p:nvSpPr>
          <p:spPr>
            <a:xfrm>
              <a:off x="4779220" y="1033228"/>
              <a:ext cx="1669990" cy="64724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NIR pulse</a:t>
              </a: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4A80779A-1026-48C0-8E02-C32F36581447}"/>
                </a:ext>
              </a:extLst>
            </p:cNvPr>
            <p:cNvSpPr txBox="1">
              <a:spLocks/>
            </p:cNvSpPr>
            <p:nvPr/>
          </p:nvSpPr>
          <p:spPr>
            <a:xfrm>
              <a:off x="5724046" y="3316170"/>
              <a:ext cx="1669990" cy="64724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f/#1.5 focusing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5F5418BD-9A6F-487F-A1EF-4D36F4B567E8}"/>
                </a:ext>
              </a:extLst>
            </p:cNvPr>
            <p:cNvSpPr txBox="1">
              <a:spLocks/>
            </p:cNvSpPr>
            <p:nvPr/>
          </p:nvSpPr>
          <p:spPr>
            <a:xfrm>
              <a:off x="1255328" y="5270920"/>
              <a:ext cx="1669990" cy="64724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f/#2 focusing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AE8C06F4-382E-4698-85BD-DF314938C83D}"/>
                </a:ext>
              </a:extLst>
            </p:cNvPr>
            <p:cNvSpPr txBox="1">
              <a:spLocks/>
            </p:cNvSpPr>
            <p:nvPr/>
          </p:nvSpPr>
          <p:spPr>
            <a:xfrm>
              <a:off x="4174158" y="4959749"/>
              <a:ext cx="1669990" cy="64724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NIR focus diagnostic</a:t>
              </a: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EC547DDB-1621-4428-8BBC-EB0134D8A7B0}"/>
                </a:ext>
              </a:extLst>
            </p:cNvPr>
            <p:cNvSpPr txBox="1">
              <a:spLocks/>
            </p:cNvSpPr>
            <p:nvPr/>
          </p:nvSpPr>
          <p:spPr>
            <a:xfrm>
              <a:off x="4636166" y="4120008"/>
              <a:ext cx="1669990" cy="64724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Nozzle</a:t>
              </a: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A3C41896-47C4-45A1-B1EE-D40EE571D3DA}"/>
                </a:ext>
              </a:extLst>
            </p:cNvPr>
            <p:cNvSpPr txBox="1">
              <a:spLocks/>
            </p:cNvSpPr>
            <p:nvPr/>
          </p:nvSpPr>
          <p:spPr>
            <a:xfrm>
              <a:off x="6383722" y="4346974"/>
              <a:ext cx="1669990" cy="64724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LWIR focus diagnostic</a:t>
              </a: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0B564F00-498F-4D1A-9436-0EE0DE3C2AA1}"/>
                </a:ext>
              </a:extLst>
            </p:cNvPr>
            <p:cNvSpPr txBox="1">
              <a:spLocks/>
            </p:cNvSpPr>
            <p:nvPr/>
          </p:nvSpPr>
          <p:spPr>
            <a:xfrm>
              <a:off x="8280785" y="2485011"/>
              <a:ext cx="1669990" cy="64724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Dipole </a:t>
              </a:r>
            </a:p>
            <a:p>
              <a:r>
                <a:rPr lang="en-U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</a:t>
              </a:r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EBB8401B-3424-4B81-800D-6B96662FA793}"/>
                </a:ext>
              </a:extLst>
            </p:cNvPr>
            <p:cNvSpPr txBox="1">
              <a:spLocks/>
            </p:cNvSpPr>
            <p:nvPr/>
          </p:nvSpPr>
          <p:spPr>
            <a:xfrm>
              <a:off x="9459438" y="2724460"/>
              <a:ext cx="1669990" cy="64724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LANEX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558915D-F5B5-4119-88B2-B1B7CC8F2E65}"/>
                </a:ext>
              </a:extLst>
            </p:cNvPr>
            <p:cNvGrpSpPr/>
            <p:nvPr/>
          </p:nvGrpSpPr>
          <p:grpSpPr>
            <a:xfrm>
              <a:off x="7385152" y="3535547"/>
              <a:ext cx="703611" cy="789829"/>
              <a:chOff x="7059318" y="3554118"/>
              <a:chExt cx="703611" cy="78982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4188695-2EDB-4B3F-B5B4-8FBF77D1069D}"/>
                  </a:ext>
                </a:extLst>
              </p:cNvPr>
              <p:cNvSpPr/>
              <p:nvPr/>
            </p:nvSpPr>
            <p:spPr>
              <a:xfrm>
                <a:off x="7070818" y="3554118"/>
                <a:ext cx="692111" cy="3426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252C229-541C-439A-ADAF-EA61A87C95F0}"/>
                  </a:ext>
                </a:extLst>
              </p:cNvPr>
              <p:cNvSpPr/>
              <p:nvPr/>
            </p:nvSpPr>
            <p:spPr>
              <a:xfrm>
                <a:off x="7059318" y="3963832"/>
                <a:ext cx="703611" cy="38011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627AF9-4424-44AA-97EB-282AE48F4702}"/>
                  </a:ext>
                </a:extLst>
              </p:cNvPr>
              <p:cNvSpPr/>
              <p:nvPr/>
            </p:nvSpPr>
            <p:spPr>
              <a:xfrm>
                <a:off x="7059319" y="3753347"/>
                <a:ext cx="163457" cy="33908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8F924A0-B1D3-4B9C-96A5-F6CD2CF75C45}"/>
                  </a:ext>
                </a:extLst>
              </p:cNvPr>
              <p:cNvSpPr/>
              <p:nvPr/>
            </p:nvSpPr>
            <p:spPr>
              <a:xfrm>
                <a:off x="7597493" y="3779492"/>
                <a:ext cx="165436" cy="33908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Right Triangle 38">
              <a:extLst>
                <a:ext uri="{FF2B5EF4-FFF2-40B4-BE49-F238E27FC236}">
                  <a16:creationId xmlns:a16="http://schemas.microsoft.com/office/drawing/2014/main" id="{C5336727-340B-4998-8A6C-8538CFF64338}"/>
                </a:ext>
              </a:extLst>
            </p:cNvPr>
            <p:cNvSpPr/>
            <p:nvPr/>
          </p:nvSpPr>
          <p:spPr>
            <a:xfrm rot="10800000">
              <a:off x="5530888" y="3923842"/>
              <a:ext cx="1966980" cy="290304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23429038-7E3D-4D67-8A5C-A877C80EC6A3}"/>
                </a:ext>
              </a:extLst>
            </p:cNvPr>
            <p:cNvSpPr/>
            <p:nvPr/>
          </p:nvSpPr>
          <p:spPr>
            <a:xfrm rot="10800000" flipV="1">
              <a:off x="5576605" y="3696741"/>
              <a:ext cx="1916741" cy="233589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4CFF7B4-A361-4BDC-8E7C-1E812F3F3BDD}"/>
                </a:ext>
              </a:extLst>
            </p:cNvPr>
            <p:cNvSpPr/>
            <p:nvPr/>
          </p:nvSpPr>
          <p:spPr>
            <a:xfrm>
              <a:off x="6878012" y="3873073"/>
              <a:ext cx="221126" cy="10153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9D601AF5-7A2A-40FD-AE95-7EDF79493388}"/>
                </a:ext>
              </a:extLst>
            </p:cNvPr>
            <p:cNvSpPr txBox="1">
              <a:spLocks/>
            </p:cNvSpPr>
            <p:nvPr/>
          </p:nvSpPr>
          <p:spPr>
            <a:xfrm>
              <a:off x="7199737" y="3149250"/>
              <a:ext cx="1669990" cy="64724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960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LWIR Drive Laser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1C61741-E407-452C-84C5-2A47B9335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0709" y="640977"/>
            <a:ext cx="7705396" cy="6160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7909D-9CB8-49C3-BF33-B3EDBAC48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55" y="1139002"/>
            <a:ext cx="5571378" cy="280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CA1F8-6D46-47F2-A6CB-2311A4635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9422" y="4230779"/>
            <a:ext cx="2252333" cy="95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8DB19-D3D4-4862-B3E8-65651E9AA3C6}"/>
              </a:ext>
            </a:extLst>
          </p:cNvPr>
          <p:cNvSpPr txBox="1"/>
          <p:nvPr/>
        </p:nvSpPr>
        <p:spPr>
          <a:xfrm>
            <a:off x="8253407" y="921614"/>
            <a:ext cx="101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LWFA chamber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896B22-9E35-4246-973A-1529086E5563}"/>
              </a:ext>
            </a:extLst>
          </p:cNvPr>
          <p:cNvCxnSpPr>
            <a:cxnSpLocks/>
          </p:cNvCxnSpPr>
          <p:nvPr/>
        </p:nvCxnSpPr>
        <p:spPr>
          <a:xfrm flipH="1">
            <a:off x="8418482" y="1437412"/>
            <a:ext cx="68782" cy="321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AC173E-5335-4E37-A562-69F6DF3E30A6}"/>
              </a:ext>
            </a:extLst>
          </p:cNvPr>
          <p:cNvSpPr txBox="1"/>
          <p:nvPr/>
        </p:nvSpPr>
        <p:spPr>
          <a:xfrm>
            <a:off x="8929327" y="4996286"/>
            <a:ext cx="1010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Front-end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9F773A-9862-4AD8-9EC2-3DCA3A5A88EF}"/>
              </a:ext>
            </a:extLst>
          </p:cNvPr>
          <p:cNvCxnSpPr>
            <a:cxnSpLocks/>
          </p:cNvCxnSpPr>
          <p:nvPr/>
        </p:nvCxnSpPr>
        <p:spPr>
          <a:xfrm flipH="1">
            <a:off x="11187528" y="2780907"/>
            <a:ext cx="1" cy="12278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F9A0C4C-DDFF-4FFE-A4CF-B0AD0FD5D24E}"/>
              </a:ext>
            </a:extLst>
          </p:cNvPr>
          <p:cNvSpPr txBox="1"/>
          <p:nvPr/>
        </p:nvSpPr>
        <p:spPr>
          <a:xfrm>
            <a:off x="10636946" y="4008801"/>
            <a:ext cx="1247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 shutter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FD16A6-6AC7-4DE3-A522-A50A9EEAA675}"/>
              </a:ext>
            </a:extLst>
          </p:cNvPr>
          <p:cNvCxnSpPr>
            <a:cxnSpLocks/>
          </p:cNvCxnSpPr>
          <p:nvPr/>
        </p:nvCxnSpPr>
        <p:spPr>
          <a:xfrm flipH="1" flipV="1">
            <a:off x="9075779" y="4008802"/>
            <a:ext cx="118705" cy="987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4202DD-BBDB-4B19-A224-2AC878C64D39}"/>
              </a:ext>
            </a:extLst>
          </p:cNvPr>
          <p:cNvSpPr txBox="1"/>
          <p:nvPr/>
        </p:nvSpPr>
        <p:spPr>
          <a:xfrm>
            <a:off x="7242680" y="5917381"/>
            <a:ext cx="1010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amp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5A5364-4D7E-4B7C-9F6A-F6281EA29F8F}"/>
              </a:ext>
            </a:extLst>
          </p:cNvPr>
          <p:cNvCxnSpPr>
            <a:cxnSpLocks/>
          </p:cNvCxnSpPr>
          <p:nvPr/>
        </p:nvCxnSpPr>
        <p:spPr>
          <a:xfrm flipH="1" flipV="1">
            <a:off x="6761058" y="5881534"/>
            <a:ext cx="521524" cy="127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B10D9F-A7E1-4D1E-903C-41C301983059}"/>
              </a:ext>
            </a:extLst>
          </p:cNvPr>
          <p:cNvSpPr txBox="1"/>
          <p:nvPr/>
        </p:nvSpPr>
        <p:spPr>
          <a:xfrm>
            <a:off x="8537435" y="4652957"/>
            <a:ext cx="1010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Regen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E3F946-A0FB-44F8-A69A-E64695E95A9E}"/>
              </a:ext>
            </a:extLst>
          </p:cNvPr>
          <p:cNvCxnSpPr>
            <a:cxnSpLocks/>
          </p:cNvCxnSpPr>
          <p:nvPr/>
        </p:nvCxnSpPr>
        <p:spPr>
          <a:xfrm flipH="1" flipV="1">
            <a:off x="8109916" y="4645421"/>
            <a:ext cx="521524" cy="127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0250A0-9596-417D-BACD-18B1CFAE8056}"/>
              </a:ext>
            </a:extLst>
          </p:cNvPr>
          <p:cNvSpPr txBox="1"/>
          <p:nvPr/>
        </p:nvSpPr>
        <p:spPr>
          <a:xfrm>
            <a:off x="6401687" y="3508860"/>
            <a:ext cx="1010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Compressor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426861-41A7-48F5-B2A6-5B273CA3A0C7}"/>
              </a:ext>
            </a:extLst>
          </p:cNvPr>
          <p:cNvCxnSpPr>
            <a:cxnSpLocks/>
          </p:cNvCxnSpPr>
          <p:nvPr/>
        </p:nvCxnSpPr>
        <p:spPr>
          <a:xfrm flipH="1">
            <a:off x="6521043" y="3797951"/>
            <a:ext cx="127913" cy="5158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E404EC-82F7-498A-8344-F0F0144DFBDA}"/>
              </a:ext>
            </a:extLst>
          </p:cNvPr>
          <p:cNvSpPr txBox="1"/>
          <p:nvPr/>
        </p:nvSpPr>
        <p:spPr>
          <a:xfrm>
            <a:off x="8278026" y="5573562"/>
            <a:ext cx="3342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9.2µm, ~2ps, 5J, 0.05Hz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Synchronized to master clock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2390A9-4DBA-4C7E-A77A-3AAC9917D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787" y="4016459"/>
            <a:ext cx="1765195" cy="22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5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118940-5381-4959-8AA9-73138596F2AA}"/>
              </a:ext>
            </a:extLst>
          </p:cNvPr>
          <p:cNvCxnSpPr>
            <a:cxnSpLocks/>
          </p:cNvCxnSpPr>
          <p:nvPr/>
        </p:nvCxnSpPr>
        <p:spPr>
          <a:xfrm>
            <a:off x="9745794" y="4831532"/>
            <a:ext cx="533772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844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 Injector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D38C74-EBE1-4B8A-8CA4-7F9E4D702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9439" r="320" b="19107"/>
          <a:stretch/>
        </p:blipFill>
        <p:spPr>
          <a:xfrm>
            <a:off x="1035672" y="530314"/>
            <a:ext cx="9186747" cy="36953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3BF4D0-B2D8-4C2A-853D-F2B57017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982" y="3857455"/>
            <a:ext cx="7009832" cy="297386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771764-2FE6-4563-927A-4972D1777FAB}"/>
              </a:ext>
            </a:extLst>
          </p:cNvPr>
          <p:cNvCxnSpPr>
            <a:cxnSpLocks/>
          </p:cNvCxnSpPr>
          <p:nvPr/>
        </p:nvCxnSpPr>
        <p:spPr>
          <a:xfrm flipH="1">
            <a:off x="5467546" y="1682363"/>
            <a:ext cx="3190352" cy="23649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FBDBEA-8FE7-481A-8CDD-0B2FB42DB3C3}"/>
              </a:ext>
            </a:extLst>
          </p:cNvPr>
          <p:cNvCxnSpPr>
            <a:cxnSpLocks/>
          </p:cNvCxnSpPr>
          <p:nvPr/>
        </p:nvCxnSpPr>
        <p:spPr>
          <a:xfrm>
            <a:off x="9916998" y="1682363"/>
            <a:ext cx="1703502" cy="23649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B41FC80-9533-4C9F-AA3E-DFA26CCC7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72" y="4160620"/>
            <a:ext cx="3775814" cy="27357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0E508B-9713-4593-B69D-386B4FC06444}"/>
              </a:ext>
            </a:extLst>
          </p:cNvPr>
          <p:cNvSpPr/>
          <p:nvPr/>
        </p:nvSpPr>
        <p:spPr>
          <a:xfrm>
            <a:off x="9374684" y="3713655"/>
            <a:ext cx="904882" cy="28186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Clock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A9B43C-F5FE-42EB-BD6E-A788A89DA3FC}"/>
              </a:ext>
            </a:extLst>
          </p:cNvPr>
          <p:cNvCxnSpPr>
            <a:cxnSpLocks/>
          </p:cNvCxnSpPr>
          <p:nvPr/>
        </p:nvCxnSpPr>
        <p:spPr>
          <a:xfrm>
            <a:off x="9745794" y="3995521"/>
            <a:ext cx="0" cy="85168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7189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66DDCAB-691B-E744-8E0A-81E3F32991FB}" vid="{F88E3977-3FFC-6D4C-A9CE-9E1E9B7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4248</TotalTime>
  <Words>1983</Words>
  <Application>Microsoft Office PowerPoint</Application>
  <PresentationFormat>Widescreen</PresentationFormat>
  <Paragraphs>279</Paragraphs>
  <Slides>27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Times New Roman</vt:lpstr>
      <vt:lpstr>BNL</vt:lpstr>
      <vt:lpstr>Two-Color Ionization-Injection Laser Wakefield Acceleration at BNL-ATF (AE88)   Development of Wavelength Conversion Techniques for Generation of Coherent Radiation at the Mid- to Long-wave Infrared (AE108)  </vt:lpstr>
      <vt:lpstr>Outline</vt:lpstr>
      <vt:lpstr>Laser Wakefield Acceleration </vt:lpstr>
      <vt:lpstr>Two-Color Ionization-Injection LWFA</vt:lpstr>
      <vt:lpstr>Two-Color Ionization-Injection LWFA</vt:lpstr>
      <vt:lpstr>Two-Color Ionization-Injection LWFA</vt:lpstr>
      <vt:lpstr>Two-Color Ionization-Injection LWFA</vt:lpstr>
      <vt:lpstr>LWIR Drive Laser</vt:lpstr>
      <vt:lpstr>NIR Injector</vt:lpstr>
      <vt:lpstr>Beam Delivery</vt:lpstr>
      <vt:lpstr>Beam Delivery</vt:lpstr>
      <vt:lpstr>Overlap, Timing and Ionization Measurements</vt:lpstr>
      <vt:lpstr>Preliminary Results</vt:lpstr>
      <vt:lpstr>Preliminary Results</vt:lpstr>
      <vt:lpstr>Preliminary Results</vt:lpstr>
      <vt:lpstr>Improving the Quality of the LWIR Laser</vt:lpstr>
      <vt:lpstr>Raman/DFG Wavelength Conversion</vt:lpstr>
      <vt:lpstr>Raman Conversion in Water and Aqueous Solutions</vt:lpstr>
      <vt:lpstr>Raman Conversion in Ionic Liquids</vt:lpstr>
      <vt:lpstr>Raman Conversion in Ionic Liquids</vt:lpstr>
      <vt:lpstr>Broadband LWIR Seed Source</vt:lpstr>
      <vt:lpstr>Broadband LWIR Seed Source</vt:lpstr>
      <vt:lpstr>Next Steps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Palmer, Mark</dc:creator>
  <cp:keywords/>
  <dc:description/>
  <cp:lastModifiedBy>Kupfer, Rotem</cp:lastModifiedBy>
  <cp:revision>317</cp:revision>
  <dcterms:created xsi:type="dcterms:W3CDTF">2021-09-20T12:54:15Z</dcterms:created>
  <dcterms:modified xsi:type="dcterms:W3CDTF">2022-01-18T19:50:15Z</dcterms:modified>
  <cp:category/>
</cp:coreProperties>
</file>