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361" r:id="rId3"/>
    <p:sldId id="291" r:id="rId4"/>
    <p:sldId id="363" r:id="rId5"/>
    <p:sldId id="372" r:id="rId6"/>
    <p:sldId id="369" r:id="rId7"/>
    <p:sldId id="380" r:id="rId8"/>
    <p:sldId id="367" r:id="rId9"/>
    <p:sldId id="381" r:id="rId10"/>
    <p:sldId id="375" r:id="rId11"/>
    <p:sldId id="355" r:id="rId12"/>
    <p:sldId id="378" r:id="rId13"/>
    <p:sldId id="358" r:id="rId14"/>
    <p:sldId id="382" r:id="rId1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B8"/>
    <a:srgbClr val="00B800"/>
    <a:srgbClr val="C6D9F1"/>
    <a:srgbClr val="FF0000"/>
    <a:srgbClr val="C3D69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770" autoAdjust="0"/>
    <p:restoredTop sz="92895" autoAdjust="0"/>
  </p:normalViewPr>
  <p:slideViewPr>
    <p:cSldViewPr>
      <p:cViewPr>
        <p:scale>
          <a:sx n="90" d="100"/>
          <a:sy n="90" d="100"/>
        </p:scale>
        <p:origin x="-547" y="1056"/>
      </p:cViewPr>
      <p:guideLst>
        <p:guide orient="horz"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88847C-7E1A-44EA-B7BE-FC1E2E8A70C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98C5E6-24E9-4561-8DC6-D2F4DE56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35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0062CA-51F7-462B-B71F-37CB5048566A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D43059-B279-49F7-9954-2DDD91B1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DFC46-45D1-374D-9CBC-66468C1A47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0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5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1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9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7A35-3122-4FA9-AF16-66BE54C2F847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E9BA-24F3-4A69-BB1C-822FF9E03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1"/>
            <a:ext cx="9144000" cy="3496385"/>
          </a:xfrm>
          <a:prstGeom prst="roundRect">
            <a:avLst>
              <a:gd name="adj" fmla="val 0"/>
            </a:avLst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Progress on AE85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Multiatmosphere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CO</a:t>
            </a:r>
            <a:r>
              <a:rPr lang="en-US" sz="44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Amplifier Optically Pumped by a 4.3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Fe:ZnSe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Funded by DOE HEP Accelerator Stewardship Program 2020-2023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" y="3649450"/>
            <a:ext cx="6614160" cy="2979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SERGEI </a:t>
            </a:r>
            <a:r>
              <a:rPr lang="en-US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TOCHITSKY-PI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Dana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Tovey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Jeremy Pigeon, Chan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Joshi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Department of Electrical Engineering, UCLA</a:t>
            </a:r>
          </a:p>
        </p:txBody>
      </p:sp>
      <p:pic>
        <p:nvPicPr>
          <p:cNvPr id="2" name="Picture 2" descr="UCLA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57675"/>
            <a:ext cx="2271487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" y="4876800"/>
            <a:ext cx="6614160" cy="1216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Igor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Pogorelsky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Mikhail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Polyanskiy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Brookhaven National Laboratory, USA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5867400"/>
            <a:ext cx="6614160" cy="1216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Sergei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Mirov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et al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University of Alabama at Birmingham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2523480" y="1405923"/>
            <a:ext cx="1221337" cy="410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" y="28429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Two-color Pumped OP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Laser: Modeling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218104D0-BED8-FF45-835B-371C1F53B305}"/>
              </a:ext>
            </a:extLst>
          </p:cNvPr>
          <p:cNvSpPr txBox="1">
            <a:spLocks/>
          </p:cNvSpPr>
          <p:nvPr/>
        </p:nvSpPr>
        <p:spPr>
          <a:xfrm>
            <a:off x="228600" y="1266176"/>
            <a:ext cx="2209567" cy="3716047"/>
          </a:xfrm>
          <a:prstGeom prst="rect">
            <a:avLst/>
          </a:prstGeom>
          <a:solidFill>
            <a:srgbClr val="E6B9B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OPCO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amplifier: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--1.43 µm pump: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1.5 J/cm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fluence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(2 meters)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--4.15 µm pump: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0.45 J/cm</a:t>
            </a:r>
            <a:r>
              <a:rPr lang="en-US" sz="2000" baseline="30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 (10 cm)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15 </a:t>
            </a:r>
            <a:r>
              <a:rPr lang="en-US" sz="2000" dirty="0" err="1" smtClean="0">
                <a:solidFill>
                  <a:schemeClr val="tx1"/>
                </a:solidFill>
              </a:rPr>
              <a:t>atm</a:t>
            </a:r>
            <a:r>
              <a:rPr lang="en-US" sz="2000" dirty="0" smtClean="0">
                <a:solidFill>
                  <a:schemeClr val="tx1"/>
                </a:solidFill>
              </a:rPr>
              <a:t> total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pressure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(CO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+He)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20" y="3534423"/>
            <a:ext cx="5867400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1676400"/>
            <a:ext cx="4191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86200" y="2819400"/>
            <a:ext cx="4191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1762124"/>
            <a:ext cx="4191000" cy="1133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74" idx="6"/>
          </p:cNvCxnSpPr>
          <p:nvPr/>
        </p:nvCxnSpPr>
        <p:spPr>
          <a:xfrm flipV="1">
            <a:off x="3556802" y="1772013"/>
            <a:ext cx="405598" cy="10214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62400" y="1762124"/>
            <a:ext cx="152400" cy="11334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276725" y="1800221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114800" y="1795460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429125" y="1766152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739787" y="1762123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105400" y="1784464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81525" y="1784464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917831" y="1801322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257800" y="1795460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421923" y="1766152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802923" y="1752600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172200" y="1748567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488723" y="1748567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74323" y="1766152"/>
            <a:ext cx="216877" cy="11627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989320" y="1780806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336323" y="1777875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646985" y="1783736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799385" y="1777875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8001000" y="1447800"/>
            <a:ext cx="381000" cy="14382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110046" y="1748567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414846" y="1754426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719646" y="1748565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51785" y="1795460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262446" y="1777875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567246" y="1766150"/>
            <a:ext cx="152400" cy="1133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872046" y="1772013"/>
            <a:ext cx="128954" cy="11627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2709496" y="1819095"/>
            <a:ext cx="876300" cy="976859"/>
          </a:xfrm>
          <a:prstGeom prst="rightArrow">
            <a:avLst>
              <a:gd name="adj1" fmla="val 50000"/>
              <a:gd name="adj2" fmla="val 4940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47958" y="1266175"/>
            <a:ext cx="3231719" cy="307777"/>
          </a:xfrm>
          <a:prstGeom prst="rect">
            <a:avLst/>
          </a:prstGeom>
          <a:solidFill>
            <a:srgbClr val="E6B9B8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+12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He 10 cm-long OP cell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13372" y="2971800"/>
            <a:ext cx="3017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Dielectric mirrors R=99.8% at 1.43 </a:t>
            </a:r>
            <a:r>
              <a:rPr lang="en-US" sz="14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23480" y="1471134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4.15 </a:t>
            </a:r>
            <a:r>
              <a:rPr lang="en-US" sz="14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 Idler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3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4" name="Oval 73"/>
          <p:cNvSpPr/>
          <p:nvPr/>
        </p:nvSpPr>
        <p:spPr>
          <a:xfrm rot="17564447">
            <a:off x="2531094" y="3221807"/>
            <a:ext cx="1479498" cy="5077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 rot="17501365">
            <a:off x="2603032" y="3319469"/>
            <a:ext cx="1335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1.43 </a:t>
            </a:r>
            <a:r>
              <a:rPr lang="en-US" sz="14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 Signal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01" y="874389"/>
            <a:ext cx="6587193" cy="5638800"/>
          </a:xfrm>
          <a:prstGeom prst="rect">
            <a:avLst/>
          </a:prstGeom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" y="76200"/>
            <a:ext cx="8991600" cy="8382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 Gain OP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Amplifier</a:t>
            </a:r>
          </a:p>
        </p:txBody>
      </p:sp>
    </p:spTree>
    <p:extLst>
      <p:ext uri="{BB962C8B-B14F-4D97-AF65-F5344CB8AC3E}">
        <p14:creationId xmlns:p14="http://schemas.microsoft.com/office/powerpoint/2010/main" val="15806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61" y="1"/>
            <a:ext cx="78867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890226"/>
              </p:ext>
            </p:extLst>
          </p:nvPr>
        </p:nvGraphicFramePr>
        <p:xfrm>
          <a:off x="628650" y="1291370"/>
          <a:ext cx="7886700" cy="1752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36151379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3656504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 Only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Only (in Laser Rooms)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1 week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1</a:t>
                      </a:r>
                      <a:r>
                        <a:rPr lang="en-US" baseline="0" dirty="0" smtClean="0"/>
                        <a:t> week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Laser(s)* + Electron Beam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694B9C-51DF-1B41-9225-691F9D253220}"/>
              </a:ext>
            </a:extLst>
          </p:cNvPr>
          <p:cNvSpPr txBox="1"/>
          <p:nvPr/>
        </p:nvSpPr>
        <p:spPr>
          <a:xfrm>
            <a:off x="3467528" y="811660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CY2022 </a:t>
            </a:r>
            <a:r>
              <a:rPr lang="en-US" sz="2400" dirty="0"/>
              <a:t>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xmlns="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491640"/>
              </p:ext>
            </p:extLst>
          </p:nvPr>
        </p:nvGraphicFramePr>
        <p:xfrm>
          <a:off x="642779" y="4104778"/>
          <a:ext cx="78867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36151379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3656504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 Only</a:t>
                      </a:r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Only (in FEL Room)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2022-2023 5-6 weeks 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4</a:t>
                      </a:r>
                      <a:r>
                        <a:rPr lang="en-US" baseline="0" dirty="0" smtClean="0"/>
                        <a:t> weeks</a:t>
                      </a:r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Laser(s)* + Electron Beam</a:t>
                      </a:r>
                      <a:endParaRPr lang="en-US" dirty="0"/>
                    </a:p>
                  </a:txBody>
                  <a:tcPr marL="68580" marR="6858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E3C46C-DAB6-C045-9C6E-8080C36C791D}"/>
              </a:ext>
            </a:extLst>
          </p:cNvPr>
          <p:cNvSpPr txBox="1"/>
          <p:nvPr/>
        </p:nvSpPr>
        <p:spPr>
          <a:xfrm>
            <a:off x="639568" y="6123398"/>
            <a:ext cx="37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Laser = Near-IR or LWIR (CO</a:t>
            </a:r>
            <a:r>
              <a:rPr lang="en-US" baseline="-25000" dirty="0"/>
              <a:t>2</a:t>
            </a:r>
            <a:r>
              <a:rPr lang="en-US" dirty="0"/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0DD5C7A-2802-9C41-84FC-3B5797C13958}"/>
              </a:ext>
            </a:extLst>
          </p:cNvPr>
          <p:cNvSpPr txBox="1"/>
          <p:nvPr/>
        </p:nvSpPr>
        <p:spPr>
          <a:xfrm>
            <a:off x="554711" y="3623014"/>
            <a:ext cx="871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Estimate for Remaining Years of Experiment (including </a:t>
            </a:r>
            <a:r>
              <a:rPr lang="en-US" sz="2400" dirty="0" smtClean="0"/>
              <a:t>CY2022)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1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76200"/>
            <a:ext cx="8991600" cy="685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Summary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38200" y="14478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94472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883586"/>
            <a:ext cx="8763000" cy="260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 have made important and necessary steps  in AE85 experiment, a CO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only, funded by DOE Accelerator Stewardship Program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Demonstrated efficient 10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 lasing in a 15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cell optically by a  ~50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mJ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Fe:ZnSe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laser. The measured gain lifetime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t>≤1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t>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indicates that regenerative amplifier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is durable.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Next step in 2022 will be developing at UCLA  a 100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mJ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1.43+4.15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 laser system based on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NdYAG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pumped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single OPO.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Design and build a 5-10 cm long cell and  experiment at ATF with amplification of  ~0.5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ps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pulses using the CPA scheme. 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 request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weeks in 2022 (CO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only) using front end with the CPA capability and may be the 10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 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regen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7E57F-C817-0C45-87F1-9D18A029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728"/>
            <a:ext cx="8448568" cy="132556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2021 </a:t>
            </a:r>
            <a:r>
              <a:rPr lang="en-US" sz="3600" dirty="0"/>
              <a:t>Activities &amp; Impacts Associated with this Experiment (feel free to add pages as necessary)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90DD21-1CE7-A24D-8D22-F5A43781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3997"/>
            <a:ext cx="8379218" cy="3450403"/>
          </a:xfrm>
        </p:spPr>
        <p:txBody>
          <a:bodyPr>
            <a:normAutofit fontScale="47500" lnSpcReduction="20000"/>
          </a:bodyPr>
          <a:lstStyle/>
          <a:p>
            <a:r>
              <a:rPr lang="en-US" sz="2400" dirty="0"/>
              <a:t>Invited Talks:</a:t>
            </a:r>
          </a:p>
          <a:p>
            <a:pPr lvl="1"/>
            <a:r>
              <a:rPr lang="en-US" sz="2500" dirty="0" smtClean="0"/>
              <a:t>S. </a:t>
            </a:r>
            <a:r>
              <a:rPr lang="en-US" sz="2500" dirty="0" err="1" smtClean="0"/>
              <a:t>Tochitsky</a:t>
            </a:r>
            <a:r>
              <a:rPr lang="en-US" sz="2500" dirty="0" smtClean="0"/>
              <a:t> et al, </a:t>
            </a:r>
            <a:r>
              <a:rPr lang="en-US" sz="2500" dirty="0"/>
              <a:t>“High-pressure CO</a:t>
            </a:r>
            <a:r>
              <a:rPr lang="en-US" sz="2500" baseline="-25000" dirty="0"/>
              <a:t>2</a:t>
            </a:r>
            <a:r>
              <a:rPr lang="en-US" sz="2500" dirty="0"/>
              <a:t> laser optically pumped at 4.3 </a:t>
            </a:r>
            <a:r>
              <a:rPr lang="en-US" sz="2500" dirty="0">
                <a:latin typeface="Symbol" pitchFamily="18" charset="2"/>
              </a:rPr>
              <a:t>m</a:t>
            </a:r>
            <a:r>
              <a:rPr lang="en-US" sz="2500" dirty="0"/>
              <a:t>m,” Directed Energy Annual Symposium, Albuquerque, NM, March 2021, paper 21-symp-049</a:t>
            </a:r>
            <a:r>
              <a:rPr lang="en-US" sz="2500" dirty="0" smtClean="0"/>
              <a:t>.  </a:t>
            </a:r>
          </a:p>
          <a:p>
            <a:pPr lvl="1"/>
            <a:endParaRPr lang="en-US" sz="2500" dirty="0"/>
          </a:p>
          <a:p>
            <a:r>
              <a:rPr lang="en-US" sz="2400" dirty="0"/>
              <a:t>Manuscripts (books, conference and journal articles, other; please include works submitted by not yet accepted</a:t>
            </a:r>
            <a:r>
              <a:rPr lang="en-US" sz="2400" dirty="0" smtClean="0"/>
              <a:t>):</a:t>
            </a:r>
          </a:p>
          <a:p>
            <a:endParaRPr lang="en-US" sz="2400" dirty="0" smtClean="0"/>
          </a:p>
          <a:p>
            <a:pPr marL="0" lvl="1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Dana </a:t>
            </a:r>
            <a:r>
              <a:rPr lang="en-US" sz="2500" dirty="0" err="1"/>
              <a:t>Tovey</a:t>
            </a:r>
            <a:r>
              <a:rPr lang="en-US" sz="2500" dirty="0"/>
              <a:t> et al, “10 µm lasing in multi-atmosphere CO</a:t>
            </a:r>
            <a:r>
              <a:rPr lang="en-US" sz="2500" baseline="-25000" dirty="0"/>
              <a:t>2</a:t>
            </a:r>
            <a:r>
              <a:rPr lang="en-US" sz="2500" dirty="0"/>
              <a:t> optically pumped by a tunable 4.3 µm laser”. </a:t>
            </a:r>
            <a:r>
              <a:rPr lang="en-US" sz="2500" b="1" dirty="0"/>
              <a:t>CLEO 2021</a:t>
            </a:r>
            <a:r>
              <a:rPr lang="en-US" sz="2500" dirty="0"/>
              <a:t>, Optical Society of America, STh2L.6. </a:t>
            </a:r>
            <a:endParaRPr lang="en-US" sz="25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 </a:t>
            </a:r>
            <a:r>
              <a:rPr lang="en-US" sz="2500" dirty="0"/>
              <a:t>D. </a:t>
            </a:r>
            <a:r>
              <a:rPr lang="en-US" sz="2500" dirty="0" err="1"/>
              <a:t>Tovey</a:t>
            </a:r>
            <a:r>
              <a:rPr lang="en-US" sz="2500" dirty="0"/>
              <a:t>, J. J. Pigeon, S. </a:t>
            </a:r>
            <a:r>
              <a:rPr lang="en-US" sz="2500" dirty="0" err="1"/>
              <a:t>Ya</a:t>
            </a:r>
            <a:r>
              <a:rPr lang="en-US" sz="2500" dirty="0"/>
              <a:t>. </a:t>
            </a:r>
            <a:r>
              <a:rPr lang="en-US" sz="2500" dirty="0" err="1"/>
              <a:t>Tochitsky</a:t>
            </a:r>
            <a:r>
              <a:rPr lang="en-US" sz="2500" dirty="0"/>
              <a:t>, G. </a:t>
            </a:r>
            <a:r>
              <a:rPr lang="en-US" sz="2500" dirty="0" err="1"/>
              <a:t>Louwrens</a:t>
            </a:r>
            <a:r>
              <a:rPr lang="en-US" sz="2500" dirty="0"/>
              <a:t>, D. </a:t>
            </a:r>
            <a:r>
              <a:rPr lang="en-US" sz="2500" dirty="0" err="1"/>
              <a:t>Maryshkin</a:t>
            </a:r>
            <a:r>
              <a:rPr lang="en-US" sz="2500" dirty="0"/>
              <a:t>, V. </a:t>
            </a:r>
            <a:r>
              <a:rPr lang="en-US" sz="2500" dirty="0" err="1"/>
              <a:t>Fedorov</a:t>
            </a:r>
            <a:r>
              <a:rPr lang="en-US" sz="2500" dirty="0"/>
              <a:t>, K. </a:t>
            </a:r>
            <a:r>
              <a:rPr lang="en-US" sz="2500" dirty="0" err="1"/>
              <a:t>Karki</a:t>
            </a:r>
            <a:r>
              <a:rPr lang="en-US" sz="2500" dirty="0"/>
              <a:t>, S. </a:t>
            </a:r>
            <a:r>
              <a:rPr lang="en-US" sz="2500" dirty="0" err="1"/>
              <a:t>Mirov</a:t>
            </a:r>
            <a:r>
              <a:rPr lang="en-US" sz="2500" dirty="0"/>
              <a:t>, I. Ben-</a:t>
            </a:r>
            <a:r>
              <a:rPr lang="en-US" sz="2500" dirty="0" err="1"/>
              <a:t>Zvi</a:t>
            </a:r>
            <a:r>
              <a:rPr lang="en-US" sz="2500" dirty="0"/>
              <a:t>, and C. Joshi, “Lasing in 15 </a:t>
            </a:r>
            <a:r>
              <a:rPr lang="en-US" sz="2500" dirty="0" err="1"/>
              <a:t>atm</a:t>
            </a:r>
            <a:r>
              <a:rPr lang="en-US" sz="2500" dirty="0"/>
              <a:t> CO</a:t>
            </a:r>
            <a:r>
              <a:rPr lang="en-US" sz="2500" baseline="-25000" dirty="0"/>
              <a:t>2</a:t>
            </a:r>
            <a:r>
              <a:rPr lang="en-US" sz="2500" dirty="0"/>
              <a:t> cell optically pumped by a </a:t>
            </a:r>
            <a:r>
              <a:rPr lang="en-US" sz="2500" dirty="0" err="1"/>
              <a:t>Fe:ZnSe</a:t>
            </a:r>
            <a:r>
              <a:rPr lang="en-US" sz="2500" dirty="0"/>
              <a:t> </a:t>
            </a:r>
            <a:r>
              <a:rPr lang="en-US" sz="2500" dirty="0" err="1"/>
              <a:t>laser”</a:t>
            </a:r>
            <a:r>
              <a:rPr lang="en-US" sz="2500" b="1" i="1" dirty="0" err="1"/>
              <a:t>Optics</a:t>
            </a:r>
            <a:r>
              <a:rPr lang="en-US" sz="2500" b="1" i="1" dirty="0"/>
              <a:t> Express</a:t>
            </a:r>
            <a:r>
              <a:rPr lang="en-US" sz="2500" i="1" dirty="0"/>
              <a:t>, 29, 31455-31464</a:t>
            </a:r>
            <a:r>
              <a:rPr lang="en-US" sz="2500" dirty="0"/>
              <a:t> (2021</a:t>
            </a:r>
            <a:r>
              <a:rPr lang="en-US" sz="2500" dirty="0" smtClean="0"/>
              <a:t>).</a:t>
            </a:r>
          </a:p>
          <a:p>
            <a:pPr marL="0" indent="0">
              <a:buNone/>
            </a:pPr>
            <a:r>
              <a:rPr lang="en-US" sz="2500" dirty="0" smtClean="0"/>
              <a:t> </a:t>
            </a:r>
          </a:p>
          <a:p>
            <a:pPr marL="0" lvl="0" indent="0">
              <a:buNone/>
            </a:pPr>
            <a:r>
              <a:rPr lang="en-US" sz="2500" dirty="0"/>
              <a:t>J. J. Pigeon, D. </a:t>
            </a:r>
            <a:r>
              <a:rPr lang="en-US" sz="2500" dirty="0" err="1"/>
              <a:t>Tovey</a:t>
            </a:r>
            <a:r>
              <a:rPr lang="en-US" sz="2500" dirty="0"/>
              <a:t>, S. </a:t>
            </a:r>
            <a:r>
              <a:rPr lang="en-US" sz="2500" dirty="0" err="1"/>
              <a:t>Ya</a:t>
            </a:r>
            <a:r>
              <a:rPr lang="en-US" sz="2500" dirty="0"/>
              <a:t>. </a:t>
            </a:r>
            <a:r>
              <a:rPr lang="en-US" sz="2500" dirty="0" err="1"/>
              <a:t>Tochitsky</a:t>
            </a:r>
            <a:r>
              <a:rPr lang="en-US" sz="2500" dirty="0"/>
              <a:t>, G. </a:t>
            </a:r>
            <a:r>
              <a:rPr lang="en-US" sz="2500" dirty="0" err="1"/>
              <a:t>Louwrens</a:t>
            </a:r>
            <a:r>
              <a:rPr lang="en-US" sz="2500" dirty="0"/>
              <a:t>, D. </a:t>
            </a:r>
            <a:r>
              <a:rPr lang="en-US" sz="2500" dirty="0" err="1"/>
              <a:t>Maryshkin</a:t>
            </a:r>
            <a:r>
              <a:rPr lang="en-US" sz="2500" dirty="0"/>
              <a:t>, V. </a:t>
            </a:r>
            <a:r>
              <a:rPr lang="en-US" sz="2500" dirty="0" err="1"/>
              <a:t>Fedorov</a:t>
            </a:r>
            <a:r>
              <a:rPr lang="en-US" sz="2500" dirty="0"/>
              <a:t>, K. </a:t>
            </a:r>
            <a:r>
              <a:rPr lang="en-US" sz="2500" dirty="0" err="1"/>
              <a:t>Karki</a:t>
            </a:r>
            <a:r>
              <a:rPr lang="en-US" sz="2500" dirty="0"/>
              <a:t>, S. </a:t>
            </a:r>
            <a:r>
              <a:rPr lang="en-US" sz="2500" dirty="0" err="1"/>
              <a:t>Mirov</a:t>
            </a:r>
            <a:r>
              <a:rPr lang="en-US" sz="2500" dirty="0"/>
              <a:t>, I. Ben-</a:t>
            </a:r>
            <a:r>
              <a:rPr lang="en-US" sz="2500" dirty="0" err="1"/>
              <a:t>Zvi</a:t>
            </a:r>
            <a:r>
              <a:rPr lang="en-US" sz="2500" dirty="0"/>
              <a:t>, and C. Joshi, “Resonant nonlinear refraction of mid-IR light in CO and CO</a:t>
            </a:r>
            <a:r>
              <a:rPr lang="en-US" sz="2500" baseline="-25000" dirty="0"/>
              <a:t>2</a:t>
            </a:r>
            <a:r>
              <a:rPr lang="en-US" sz="2500" dirty="0"/>
              <a:t> gas” </a:t>
            </a:r>
            <a:r>
              <a:rPr lang="en-US" sz="2500" b="1" i="1" dirty="0" smtClean="0"/>
              <a:t>Phys</a:t>
            </a:r>
            <a:r>
              <a:rPr lang="en-US" sz="2500" b="1" i="1" dirty="0"/>
              <a:t>. Rev. A</a:t>
            </a:r>
            <a:r>
              <a:rPr lang="en-US" sz="2500" b="1" dirty="0"/>
              <a:t> </a:t>
            </a:r>
            <a:r>
              <a:rPr lang="en-US" sz="2500" dirty="0"/>
              <a:t>(</a:t>
            </a:r>
            <a:r>
              <a:rPr lang="en-US" sz="2500" dirty="0" smtClean="0"/>
              <a:t>2021).</a:t>
            </a:r>
          </a:p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500" dirty="0" smtClean="0"/>
              <a:t>S. </a:t>
            </a:r>
            <a:r>
              <a:rPr lang="en-US" sz="2500" dirty="0" err="1" smtClean="0"/>
              <a:t>Tochitsky</a:t>
            </a:r>
            <a:r>
              <a:rPr lang="en-US" sz="2500" dirty="0" smtClean="0"/>
              <a:t> and C. Joshi, </a:t>
            </a:r>
            <a:r>
              <a:rPr lang="en-US" sz="2500" dirty="0"/>
              <a:t>“Long-Wave Infrared </a:t>
            </a:r>
            <a:r>
              <a:rPr lang="en-US" sz="2500" dirty="0" err="1"/>
              <a:t>filamentation</a:t>
            </a:r>
            <a:r>
              <a:rPr lang="en-US" sz="2500" dirty="0"/>
              <a:t> in air: lasers and high-field phenomena” chapter in </a:t>
            </a:r>
            <a:r>
              <a:rPr lang="en-US" sz="2500" b="1" i="1" dirty="0"/>
              <a:t>Light Filaments: Structures, challenges and applications</a:t>
            </a:r>
            <a:r>
              <a:rPr lang="en-US" sz="2500" dirty="0"/>
              <a:t>, ed. J.C. Diels, IET, </a:t>
            </a:r>
            <a:r>
              <a:rPr lang="en-US" sz="2500" dirty="0" smtClean="0"/>
              <a:t>UK, 2021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Theses awarded</a:t>
            </a:r>
          </a:p>
          <a:p>
            <a:pPr lvl="1"/>
            <a:r>
              <a:rPr lang="en-US" sz="2500" dirty="0" smtClean="0"/>
              <a:t>D.T. </a:t>
            </a:r>
            <a:r>
              <a:rPr lang="en-US" sz="2500" dirty="0" err="1" smtClean="0"/>
              <a:t>Tovey</a:t>
            </a:r>
            <a:r>
              <a:rPr lang="en-US" sz="2500" dirty="0" smtClean="0"/>
              <a:t> “ A compact CO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 amplifier optically pumped by a tunable 4.3 um </a:t>
            </a:r>
            <a:r>
              <a:rPr lang="en-US" sz="2500" dirty="0" err="1" smtClean="0"/>
              <a:t>Fe:ZnSe</a:t>
            </a:r>
            <a:r>
              <a:rPr lang="en-US" sz="2500" dirty="0" smtClean="0"/>
              <a:t> laser” M.Sc. 2021</a:t>
            </a:r>
            <a:endParaRPr lang="en-US" sz="25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C17343-55EE-D344-BD44-CC6887E45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205231"/>
            <a:ext cx="1953536" cy="890769"/>
          </a:xfrm>
          <a:prstGeom prst="rect">
            <a:avLst/>
          </a:prstGeom>
        </p:spPr>
      </p:pic>
      <p:pic>
        <p:nvPicPr>
          <p:cNvPr id="5" name="Picture 3" descr="C:\Users\Sergei Tochitsky\Conference\DEPS2021\DO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62935"/>
            <a:ext cx="3009900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76200"/>
            <a:ext cx="8991600" cy="685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Motivation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38200" y="14478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94472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883586"/>
            <a:ext cx="8763000" cy="260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Long-wavelength Infrared range is attractive for particle acceleration and radiation generation. At present we experience a Renaissance of mid-IR ultrafast lasers mainly based on OPA and OPCPA in nonlinear crystals pumped at 1-2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is efficient and is able to store a great deal of energy within the active medium. The shortest pulse demonstrated so far is ~2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and all high-power picosecond systems operate in a single-shot regime limited by electrical discharge stability in a &gt;10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atm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molecular gas. </a:t>
            </a: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 AE85 experiment funded by the DoE grant, we study potential of Optically Pumped 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laser technology for production of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≤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pulses at a high-repetition rate. A collaborative effort of UCLA/BNL (gas lasers) built around the state-of the art mid-IR solid-state lasers developed at UAB. 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219200" y="3937001"/>
            <a:ext cx="6705600" cy="2608263"/>
            <a:chOff x="768" y="2480"/>
            <a:chExt cx="4224" cy="164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8" y="2480"/>
              <a:ext cx="4224" cy="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"/>
            <p:cNvSpPr>
              <a:spLocks noChangeArrowheads="1"/>
            </p:cNvSpPr>
            <p:nvPr/>
          </p:nvSpPr>
          <p:spPr bwMode="auto">
            <a:xfrm>
              <a:off x="1062" y="2689"/>
              <a:ext cx="1078" cy="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1062" y="2689"/>
              <a:ext cx="1078" cy="11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7"/>
            <p:cNvSpPr>
              <a:spLocks noChangeShapeType="1"/>
            </p:cNvSpPr>
            <p:nvPr/>
          </p:nvSpPr>
          <p:spPr bwMode="auto">
            <a:xfrm>
              <a:off x="1062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>
              <a:off x="1062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 flipV="1">
              <a:off x="2140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 flipV="1">
              <a:off x="1062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1062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V="1">
              <a:off x="1062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 flipV="1">
              <a:off x="1062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4"/>
            <p:cNvSpPr>
              <a:spLocks noChangeShapeType="1"/>
            </p:cNvSpPr>
            <p:nvPr/>
          </p:nvSpPr>
          <p:spPr bwMode="auto">
            <a:xfrm>
              <a:off x="1062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968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auto">
            <a:xfrm flipV="1">
              <a:off x="1369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7"/>
            <p:cNvSpPr>
              <a:spLocks noChangeShapeType="1"/>
            </p:cNvSpPr>
            <p:nvPr/>
          </p:nvSpPr>
          <p:spPr bwMode="auto">
            <a:xfrm>
              <a:off x="1369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1275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V="1">
              <a:off x="1675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>
              <a:off x="1675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1581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 flipV="1">
              <a:off x="1985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1985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4"/>
            <p:cNvSpPr>
              <a:spLocks noChangeArrowheads="1"/>
            </p:cNvSpPr>
            <p:nvPr/>
          </p:nvSpPr>
          <p:spPr bwMode="auto">
            <a:xfrm>
              <a:off x="1931" y="3894"/>
              <a:ext cx="1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>
              <a:off x="1062" y="388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 flipH="1">
              <a:off x="2126" y="3883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7"/>
            <p:cNvSpPr>
              <a:spLocks noChangeArrowheads="1"/>
            </p:cNvSpPr>
            <p:nvPr/>
          </p:nvSpPr>
          <p:spPr bwMode="auto">
            <a:xfrm>
              <a:off x="994" y="3829"/>
              <a:ext cx="10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1062" y="364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29"/>
            <p:cNvSpPr>
              <a:spLocks noChangeShapeType="1"/>
            </p:cNvSpPr>
            <p:nvPr/>
          </p:nvSpPr>
          <p:spPr bwMode="auto">
            <a:xfrm flipH="1">
              <a:off x="2126" y="3643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30"/>
            <p:cNvSpPr>
              <a:spLocks noChangeArrowheads="1"/>
            </p:cNvSpPr>
            <p:nvPr/>
          </p:nvSpPr>
          <p:spPr bwMode="auto">
            <a:xfrm>
              <a:off x="911" y="3588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1062" y="3403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 flipH="1">
              <a:off x="2126" y="3403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33"/>
            <p:cNvSpPr>
              <a:spLocks noChangeArrowheads="1"/>
            </p:cNvSpPr>
            <p:nvPr/>
          </p:nvSpPr>
          <p:spPr bwMode="auto">
            <a:xfrm>
              <a:off x="911" y="3348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1062" y="3166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 flipH="1">
              <a:off x="2126" y="3166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36"/>
            <p:cNvSpPr>
              <a:spLocks noChangeArrowheads="1"/>
            </p:cNvSpPr>
            <p:nvPr/>
          </p:nvSpPr>
          <p:spPr bwMode="auto">
            <a:xfrm>
              <a:off x="911" y="3111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>
              <a:off x="1062" y="2926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 flipH="1">
              <a:off x="2126" y="2926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9"/>
            <p:cNvSpPr>
              <a:spLocks noChangeArrowheads="1"/>
            </p:cNvSpPr>
            <p:nvPr/>
          </p:nvSpPr>
          <p:spPr bwMode="auto">
            <a:xfrm>
              <a:off x="911" y="2871"/>
              <a:ext cx="184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Line 40"/>
            <p:cNvSpPr>
              <a:spLocks noChangeShapeType="1"/>
            </p:cNvSpPr>
            <p:nvPr/>
          </p:nvSpPr>
          <p:spPr bwMode="auto">
            <a:xfrm>
              <a:off x="1062" y="2689"/>
              <a:ext cx="1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 flipH="1">
              <a:off x="2126" y="2689"/>
              <a:ext cx="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42"/>
            <p:cNvSpPr>
              <a:spLocks noChangeArrowheads="1"/>
            </p:cNvSpPr>
            <p:nvPr/>
          </p:nvSpPr>
          <p:spPr bwMode="auto">
            <a:xfrm>
              <a:off x="994" y="2634"/>
              <a:ext cx="101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1062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>
              <a:off x="1062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45"/>
            <p:cNvSpPr>
              <a:spLocks noChangeShapeType="1"/>
            </p:cNvSpPr>
            <p:nvPr/>
          </p:nvSpPr>
          <p:spPr bwMode="auto">
            <a:xfrm flipV="1">
              <a:off x="2140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6"/>
            <p:cNvSpPr>
              <a:spLocks noChangeShapeType="1"/>
            </p:cNvSpPr>
            <p:nvPr/>
          </p:nvSpPr>
          <p:spPr bwMode="auto">
            <a:xfrm flipV="1">
              <a:off x="1062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7"/>
            <p:cNvSpPr>
              <a:spLocks/>
            </p:cNvSpPr>
            <p:nvPr/>
          </p:nvSpPr>
          <p:spPr bwMode="auto">
            <a:xfrm>
              <a:off x="1769" y="3743"/>
              <a:ext cx="375" cy="137"/>
            </a:xfrm>
            <a:custGeom>
              <a:avLst/>
              <a:gdLst>
                <a:gd name="T0" fmla="*/ 368 w 375"/>
                <a:gd name="T1" fmla="*/ 137 h 137"/>
                <a:gd name="T2" fmla="*/ 357 w 375"/>
                <a:gd name="T3" fmla="*/ 137 h 137"/>
                <a:gd name="T4" fmla="*/ 346 w 375"/>
                <a:gd name="T5" fmla="*/ 137 h 137"/>
                <a:gd name="T6" fmla="*/ 335 w 375"/>
                <a:gd name="T7" fmla="*/ 137 h 137"/>
                <a:gd name="T8" fmla="*/ 324 w 375"/>
                <a:gd name="T9" fmla="*/ 134 h 137"/>
                <a:gd name="T10" fmla="*/ 321 w 375"/>
                <a:gd name="T11" fmla="*/ 137 h 137"/>
                <a:gd name="T12" fmla="*/ 310 w 375"/>
                <a:gd name="T13" fmla="*/ 137 h 137"/>
                <a:gd name="T14" fmla="*/ 299 w 375"/>
                <a:gd name="T15" fmla="*/ 137 h 137"/>
                <a:gd name="T16" fmla="*/ 288 w 375"/>
                <a:gd name="T17" fmla="*/ 137 h 137"/>
                <a:gd name="T18" fmla="*/ 281 w 375"/>
                <a:gd name="T19" fmla="*/ 123 h 137"/>
                <a:gd name="T20" fmla="*/ 274 w 375"/>
                <a:gd name="T21" fmla="*/ 137 h 137"/>
                <a:gd name="T22" fmla="*/ 263 w 375"/>
                <a:gd name="T23" fmla="*/ 137 h 137"/>
                <a:gd name="T24" fmla="*/ 252 w 375"/>
                <a:gd name="T25" fmla="*/ 137 h 137"/>
                <a:gd name="T26" fmla="*/ 241 w 375"/>
                <a:gd name="T27" fmla="*/ 134 h 137"/>
                <a:gd name="T28" fmla="*/ 238 w 375"/>
                <a:gd name="T29" fmla="*/ 134 h 137"/>
                <a:gd name="T30" fmla="*/ 227 w 375"/>
                <a:gd name="T31" fmla="*/ 137 h 137"/>
                <a:gd name="T32" fmla="*/ 216 w 375"/>
                <a:gd name="T33" fmla="*/ 137 h 137"/>
                <a:gd name="T34" fmla="*/ 205 w 375"/>
                <a:gd name="T35" fmla="*/ 137 h 137"/>
                <a:gd name="T36" fmla="*/ 198 w 375"/>
                <a:gd name="T37" fmla="*/ 106 h 137"/>
                <a:gd name="T38" fmla="*/ 195 w 375"/>
                <a:gd name="T39" fmla="*/ 137 h 137"/>
                <a:gd name="T40" fmla="*/ 184 w 375"/>
                <a:gd name="T41" fmla="*/ 137 h 137"/>
                <a:gd name="T42" fmla="*/ 173 w 375"/>
                <a:gd name="T43" fmla="*/ 137 h 137"/>
                <a:gd name="T44" fmla="*/ 162 w 375"/>
                <a:gd name="T45" fmla="*/ 137 h 137"/>
                <a:gd name="T46" fmla="*/ 155 w 375"/>
                <a:gd name="T47" fmla="*/ 103 h 137"/>
                <a:gd name="T48" fmla="*/ 151 w 375"/>
                <a:gd name="T49" fmla="*/ 137 h 137"/>
                <a:gd name="T50" fmla="*/ 141 w 375"/>
                <a:gd name="T51" fmla="*/ 137 h 137"/>
                <a:gd name="T52" fmla="*/ 130 w 375"/>
                <a:gd name="T53" fmla="*/ 137 h 137"/>
                <a:gd name="T54" fmla="*/ 119 w 375"/>
                <a:gd name="T55" fmla="*/ 130 h 137"/>
                <a:gd name="T56" fmla="*/ 115 w 375"/>
                <a:gd name="T57" fmla="*/ 120 h 137"/>
                <a:gd name="T58" fmla="*/ 108 w 375"/>
                <a:gd name="T59" fmla="*/ 137 h 137"/>
                <a:gd name="T60" fmla="*/ 97 w 375"/>
                <a:gd name="T61" fmla="*/ 137 h 137"/>
                <a:gd name="T62" fmla="*/ 86 w 375"/>
                <a:gd name="T63" fmla="*/ 137 h 137"/>
                <a:gd name="T64" fmla="*/ 79 w 375"/>
                <a:gd name="T65" fmla="*/ 103 h 137"/>
                <a:gd name="T66" fmla="*/ 72 w 375"/>
                <a:gd name="T67" fmla="*/ 130 h 137"/>
                <a:gd name="T68" fmla="*/ 65 w 375"/>
                <a:gd name="T69" fmla="*/ 137 h 137"/>
                <a:gd name="T70" fmla="*/ 54 w 375"/>
                <a:gd name="T71" fmla="*/ 137 h 137"/>
                <a:gd name="T72" fmla="*/ 43 w 375"/>
                <a:gd name="T73" fmla="*/ 134 h 137"/>
                <a:gd name="T74" fmla="*/ 36 w 375"/>
                <a:gd name="T75" fmla="*/ 24 h 137"/>
                <a:gd name="T76" fmla="*/ 32 w 375"/>
                <a:gd name="T77" fmla="*/ 134 h 137"/>
                <a:gd name="T78" fmla="*/ 22 w 375"/>
                <a:gd name="T79" fmla="*/ 137 h 137"/>
                <a:gd name="T80" fmla="*/ 11 w 375"/>
                <a:gd name="T81" fmla="*/ 137 h 137"/>
                <a:gd name="T82" fmla="*/ 3 w 375"/>
                <a:gd name="T83" fmla="*/ 1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137">
                  <a:moveTo>
                    <a:pt x="375" y="137"/>
                  </a:moveTo>
                  <a:lnTo>
                    <a:pt x="371" y="134"/>
                  </a:lnTo>
                  <a:lnTo>
                    <a:pt x="368" y="137"/>
                  </a:lnTo>
                  <a:lnTo>
                    <a:pt x="364" y="137"/>
                  </a:lnTo>
                  <a:lnTo>
                    <a:pt x="360" y="137"/>
                  </a:lnTo>
                  <a:lnTo>
                    <a:pt x="357" y="137"/>
                  </a:lnTo>
                  <a:lnTo>
                    <a:pt x="353" y="137"/>
                  </a:lnTo>
                  <a:lnTo>
                    <a:pt x="350" y="137"/>
                  </a:lnTo>
                  <a:lnTo>
                    <a:pt x="346" y="137"/>
                  </a:lnTo>
                  <a:lnTo>
                    <a:pt x="342" y="137"/>
                  </a:lnTo>
                  <a:lnTo>
                    <a:pt x="339" y="137"/>
                  </a:lnTo>
                  <a:lnTo>
                    <a:pt x="335" y="137"/>
                  </a:lnTo>
                  <a:lnTo>
                    <a:pt x="332" y="137"/>
                  </a:lnTo>
                  <a:lnTo>
                    <a:pt x="328" y="137"/>
                  </a:lnTo>
                  <a:lnTo>
                    <a:pt x="324" y="134"/>
                  </a:lnTo>
                  <a:lnTo>
                    <a:pt x="324" y="130"/>
                  </a:lnTo>
                  <a:lnTo>
                    <a:pt x="324" y="137"/>
                  </a:lnTo>
                  <a:lnTo>
                    <a:pt x="321" y="137"/>
                  </a:lnTo>
                  <a:lnTo>
                    <a:pt x="317" y="137"/>
                  </a:lnTo>
                  <a:lnTo>
                    <a:pt x="314" y="137"/>
                  </a:lnTo>
                  <a:lnTo>
                    <a:pt x="310" y="137"/>
                  </a:lnTo>
                  <a:lnTo>
                    <a:pt x="306" y="137"/>
                  </a:lnTo>
                  <a:lnTo>
                    <a:pt x="303" y="137"/>
                  </a:lnTo>
                  <a:lnTo>
                    <a:pt x="299" y="137"/>
                  </a:lnTo>
                  <a:lnTo>
                    <a:pt x="296" y="137"/>
                  </a:lnTo>
                  <a:lnTo>
                    <a:pt x="292" y="137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1" y="130"/>
                  </a:lnTo>
                  <a:lnTo>
                    <a:pt x="281" y="123"/>
                  </a:lnTo>
                  <a:lnTo>
                    <a:pt x="281" y="134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3" y="137"/>
                  </a:lnTo>
                  <a:lnTo>
                    <a:pt x="259" y="137"/>
                  </a:lnTo>
                  <a:lnTo>
                    <a:pt x="256" y="137"/>
                  </a:lnTo>
                  <a:lnTo>
                    <a:pt x="252" y="137"/>
                  </a:lnTo>
                  <a:lnTo>
                    <a:pt x="249" y="137"/>
                  </a:lnTo>
                  <a:lnTo>
                    <a:pt x="245" y="137"/>
                  </a:lnTo>
                  <a:lnTo>
                    <a:pt x="241" y="134"/>
                  </a:lnTo>
                  <a:lnTo>
                    <a:pt x="241" y="130"/>
                  </a:lnTo>
                  <a:lnTo>
                    <a:pt x="238" y="120"/>
                  </a:lnTo>
                  <a:lnTo>
                    <a:pt x="238" y="134"/>
                  </a:lnTo>
                  <a:lnTo>
                    <a:pt x="234" y="137"/>
                  </a:lnTo>
                  <a:lnTo>
                    <a:pt x="231" y="137"/>
                  </a:lnTo>
                  <a:lnTo>
                    <a:pt x="227" y="137"/>
                  </a:lnTo>
                  <a:lnTo>
                    <a:pt x="223" y="137"/>
                  </a:lnTo>
                  <a:lnTo>
                    <a:pt x="220" y="137"/>
                  </a:lnTo>
                  <a:lnTo>
                    <a:pt x="216" y="137"/>
                  </a:lnTo>
                  <a:lnTo>
                    <a:pt x="213" y="137"/>
                  </a:lnTo>
                  <a:lnTo>
                    <a:pt x="209" y="137"/>
                  </a:lnTo>
                  <a:lnTo>
                    <a:pt x="205" y="137"/>
                  </a:lnTo>
                  <a:lnTo>
                    <a:pt x="202" y="134"/>
                  </a:lnTo>
                  <a:lnTo>
                    <a:pt x="198" y="130"/>
                  </a:lnTo>
                  <a:lnTo>
                    <a:pt x="198" y="106"/>
                  </a:lnTo>
                  <a:lnTo>
                    <a:pt x="198" y="116"/>
                  </a:lnTo>
                  <a:lnTo>
                    <a:pt x="195" y="130"/>
                  </a:lnTo>
                  <a:lnTo>
                    <a:pt x="195" y="137"/>
                  </a:lnTo>
                  <a:lnTo>
                    <a:pt x="191" y="137"/>
                  </a:lnTo>
                  <a:lnTo>
                    <a:pt x="187" y="137"/>
                  </a:lnTo>
                  <a:lnTo>
                    <a:pt x="184" y="137"/>
                  </a:lnTo>
                  <a:lnTo>
                    <a:pt x="180" y="137"/>
                  </a:lnTo>
                  <a:lnTo>
                    <a:pt x="177" y="137"/>
                  </a:lnTo>
                  <a:lnTo>
                    <a:pt x="173" y="137"/>
                  </a:lnTo>
                  <a:lnTo>
                    <a:pt x="169" y="137"/>
                  </a:lnTo>
                  <a:lnTo>
                    <a:pt x="166" y="137"/>
                  </a:lnTo>
                  <a:lnTo>
                    <a:pt x="162" y="137"/>
                  </a:lnTo>
                  <a:lnTo>
                    <a:pt x="159" y="134"/>
                  </a:lnTo>
                  <a:lnTo>
                    <a:pt x="159" y="99"/>
                  </a:lnTo>
                  <a:lnTo>
                    <a:pt x="155" y="103"/>
                  </a:lnTo>
                  <a:lnTo>
                    <a:pt x="155" y="130"/>
                  </a:lnTo>
                  <a:lnTo>
                    <a:pt x="148" y="137"/>
                  </a:lnTo>
                  <a:lnTo>
                    <a:pt x="151" y="137"/>
                  </a:lnTo>
                  <a:lnTo>
                    <a:pt x="148" y="137"/>
                  </a:lnTo>
                  <a:lnTo>
                    <a:pt x="144" y="137"/>
                  </a:lnTo>
                  <a:lnTo>
                    <a:pt x="141" y="137"/>
                  </a:lnTo>
                  <a:lnTo>
                    <a:pt x="137" y="137"/>
                  </a:lnTo>
                  <a:lnTo>
                    <a:pt x="133" y="137"/>
                  </a:lnTo>
                  <a:lnTo>
                    <a:pt x="130" y="137"/>
                  </a:lnTo>
                  <a:lnTo>
                    <a:pt x="126" y="137"/>
                  </a:lnTo>
                  <a:lnTo>
                    <a:pt x="122" y="134"/>
                  </a:lnTo>
                  <a:lnTo>
                    <a:pt x="119" y="130"/>
                  </a:lnTo>
                  <a:lnTo>
                    <a:pt x="119" y="106"/>
                  </a:lnTo>
                  <a:lnTo>
                    <a:pt x="115" y="79"/>
                  </a:lnTo>
                  <a:lnTo>
                    <a:pt x="115" y="120"/>
                  </a:lnTo>
                  <a:lnTo>
                    <a:pt x="112" y="127"/>
                  </a:lnTo>
                  <a:lnTo>
                    <a:pt x="112" y="137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1" y="137"/>
                  </a:lnTo>
                  <a:lnTo>
                    <a:pt x="97" y="137"/>
                  </a:lnTo>
                  <a:lnTo>
                    <a:pt x="94" y="137"/>
                  </a:lnTo>
                  <a:lnTo>
                    <a:pt x="90" y="137"/>
                  </a:lnTo>
                  <a:lnTo>
                    <a:pt x="86" y="137"/>
                  </a:lnTo>
                  <a:lnTo>
                    <a:pt x="83" y="134"/>
                  </a:lnTo>
                  <a:lnTo>
                    <a:pt x="79" y="130"/>
                  </a:lnTo>
                  <a:lnTo>
                    <a:pt x="79" y="103"/>
                  </a:lnTo>
                  <a:lnTo>
                    <a:pt x="76" y="65"/>
                  </a:lnTo>
                  <a:lnTo>
                    <a:pt x="76" y="123"/>
                  </a:lnTo>
                  <a:lnTo>
                    <a:pt x="72" y="130"/>
                  </a:lnTo>
                  <a:lnTo>
                    <a:pt x="72" y="137"/>
                  </a:lnTo>
                  <a:lnTo>
                    <a:pt x="68" y="137"/>
                  </a:lnTo>
                  <a:lnTo>
                    <a:pt x="65" y="137"/>
                  </a:lnTo>
                  <a:lnTo>
                    <a:pt x="61" y="137"/>
                  </a:lnTo>
                  <a:lnTo>
                    <a:pt x="58" y="137"/>
                  </a:lnTo>
                  <a:lnTo>
                    <a:pt x="54" y="137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3" y="134"/>
                  </a:lnTo>
                  <a:lnTo>
                    <a:pt x="40" y="130"/>
                  </a:lnTo>
                  <a:lnTo>
                    <a:pt x="40" y="79"/>
                  </a:lnTo>
                  <a:lnTo>
                    <a:pt x="36" y="24"/>
                  </a:lnTo>
                  <a:lnTo>
                    <a:pt x="36" y="120"/>
                  </a:lnTo>
                  <a:lnTo>
                    <a:pt x="32" y="127"/>
                  </a:lnTo>
                  <a:lnTo>
                    <a:pt x="32" y="134"/>
                  </a:lnTo>
                  <a:lnTo>
                    <a:pt x="29" y="137"/>
                  </a:lnTo>
                  <a:lnTo>
                    <a:pt x="25" y="137"/>
                  </a:lnTo>
                  <a:lnTo>
                    <a:pt x="22" y="137"/>
                  </a:lnTo>
                  <a:lnTo>
                    <a:pt x="18" y="137"/>
                  </a:lnTo>
                  <a:lnTo>
                    <a:pt x="14" y="137"/>
                  </a:lnTo>
                  <a:lnTo>
                    <a:pt x="11" y="137"/>
                  </a:lnTo>
                  <a:lnTo>
                    <a:pt x="7" y="134"/>
                  </a:lnTo>
                  <a:lnTo>
                    <a:pt x="3" y="130"/>
                  </a:lnTo>
                  <a:lnTo>
                    <a:pt x="3" y="120"/>
                  </a:lnTo>
                  <a:lnTo>
                    <a:pt x="0" y="106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1477" y="3077"/>
              <a:ext cx="292" cy="803"/>
            </a:xfrm>
            <a:custGeom>
              <a:avLst/>
              <a:gdLst>
                <a:gd name="T0" fmla="*/ 288 w 292"/>
                <a:gd name="T1" fmla="*/ 748 h 803"/>
                <a:gd name="T2" fmla="*/ 285 w 292"/>
                <a:gd name="T3" fmla="*/ 800 h 803"/>
                <a:gd name="T4" fmla="*/ 274 w 292"/>
                <a:gd name="T5" fmla="*/ 803 h 803"/>
                <a:gd name="T6" fmla="*/ 263 w 292"/>
                <a:gd name="T7" fmla="*/ 800 h 803"/>
                <a:gd name="T8" fmla="*/ 256 w 292"/>
                <a:gd name="T9" fmla="*/ 752 h 803"/>
                <a:gd name="T10" fmla="*/ 252 w 292"/>
                <a:gd name="T11" fmla="*/ 745 h 803"/>
                <a:gd name="T12" fmla="*/ 245 w 292"/>
                <a:gd name="T13" fmla="*/ 800 h 803"/>
                <a:gd name="T14" fmla="*/ 234 w 292"/>
                <a:gd name="T15" fmla="*/ 803 h 803"/>
                <a:gd name="T16" fmla="*/ 223 w 292"/>
                <a:gd name="T17" fmla="*/ 796 h 803"/>
                <a:gd name="T18" fmla="*/ 216 w 292"/>
                <a:gd name="T19" fmla="*/ 748 h 803"/>
                <a:gd name="T20" fmla="*/ 213 w 292"/>
                <a:gd name="T21" fmla="*/ 714 h 803"/>
                <a:gd name="T22" fmla="*/ 209 w 292"/>
                <a:gd name="T23" fmla="*/ 800 h 803"/>
                <a:gd name="T24" fmla="*/ 198 w 292"/>
                <a:gd name="T25" fmla="*/ 803 h 803"/>
                <a:gd name="T26" fmla="*/ 187 w 292"/>
                <a:gd name="T27" fmla="*/ 796 h 803"/>
                <a:gd name="T28" fmla="*/ 184 w 292"/>
                <a:gd name="T29" fmla="*/ 755 h 803"/>
                <a:gd name="T30" fmla="*/ 180 w 292"/>
                <a:gd name="T31" fmla="*/ 607 h 803"/>
                <a:gd name="T32" fmla="*/ 173 w 292"/>
                <a:gd name="T33" fmla="*/ 789 h 803"/>
                <a:gd name="T34" fmla="*/ 166 w 292"/>
                <a:gd name="T35" fmla="*/ 800 h 803"/>
                <a:gd name="T36" fmla="*/ 155 w 292"/>
                <a:gd name="T37" fmla="*/ 800 h 803"/>
                <a:gd name="T38" fmla="*/ 148 w 292"/>
                <a:gd name="T39" fmla="*/ 789 h 803"/>
                <a:gd name="T40" fmla="*/ 144 w 292"/>
                <a:gd name="T41" fmla="*/ 402 h 803"/>
                <a:gd name="T42" fmla="*/ 140 w 292"/>
                <a:gd name="T43" fmla="*/ 779 h 803"/>
                <a:gd name="T44" fmla="*/ 133 w 292"/>
                <a:gd name="T45" fmla="*/ 800 h 803"/>
                <a:gd name="T46" fmla="*/ 122 w 292"/>
                <a:gd name="T47" fmla="*/ 800 h 803"/>
                <a:gd name="T48" fmla="*/ 115 w 292"/>
                <a:gd name="T49" fmla="*/ 789 h 803"/>
                <a:gd name="T50" fmla="*/ 108 w 292"/>
                <a:gd name="T51" fmla="*/ 652 h 803"/>
                <a:gd name="T52" fmla="*/ 104 w 292"/>
                <a:gd name="T53" fmla="*/ 679 h 803"/>
                <a:gd name="T54" fmla="*/ 101 w 292"/>
                <a:gd name="T55" fmla="*/ 796 h 803"/>
                <a:gd name="T56" fmla="*/ 90 w 292"/>
                <a:gd name="T57" fmla="*/ 800 h 803"/>
                <a:gd name="T58" fmla="*/ 79 w 292"/>
                <a:gd name="T59" fmla="*/ 789 h 803"/>
                <a:gd name="T60" fmla="*/ 76 w 292"/>
                <a:gd name="T61" fmla="*/ 453 h 803"/>
                <a:gd name="T62" fmla="*/ 68 w 292"/>
                <a:gd name="T63" fmla="*/ 752 h 803"/>
                <a:gd name="T64" fmla="*/ 65 w 292"/>
                <a:gd name="T65" fmla="*/ 796 h 803"/>
                <a:gd name="T66" fmla="*/ 54 w 292"/>
                <a:gd name="T67" fmla="*/ 796 h 803"/>
                <a:gd name="T68" fmla="*/ 47 w 292"/>
                <a:gd name="T69" fmla="*/ 779 h 803"/>
                <a:gd name="T70" fmla="*/ 40 w 292"/>
                <a:gd name="T71" fmla="*/ 566 h 803"/>
                <a:gd name="T72" fmla="*/ 36 w 292"/>
                <a:gd name="T73" fmla="*/ 645 h 803"/>
                <a:gd name="T74" fmla="*/ 32 w 292"/>
                <a:gd name="T75" fmla="*/ 789 h 803"/>
                <a:gd name="T76" fmla="*/ 25 w 292"/>
                <a:gd name="T77" fmla="*/ 796 h 803"/>
                <a:gd name="T78" fmla="*/ 14 w 292"/>
                <a:gd name="T79" fmla="*/ 789 h 803"/>
                <a:gd name="T80" fmla="*/ 11 w 292"/>
                <a:gd name="T81" fmla="*/ 731 h 803"/>
                <a:gd name="T82" fmla="*/ 3 w 292"/>
                <a:gd name="T83" fmla="*/ 357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2" h="803">
                  <a:moveTo>
                    <a:pt x="292" y="666"/>
                  </a:moveTo>
                  <a:lnTo>
                    <a:pt x="292" y="679"/>
                  </a:lnTo>
                  <a:lnTo>
                    <a:pt x="288" y="748"/>
                  </a:lnTo>
                  <a:lnTo>
                    <a:pt x="288" y="793"/>
                  </a:lnTo>
                  <a:lnTo>
                    <a:pt x="285" y="796"/>
                  </a:lnTo>
                  <a:lnTo>
                    <a:pt x="285" y="800"/>
                  </a:lnTo>
                  <a:lnTo>
                    <a:pt x="281" y="803"/>
                  </a:lnTo>
                  <a:lnTo>
                    <a:pt x="277" y="803"/>
                  </a:lnTo>
                  <a:lnTo>
                    <a:pt x="274" y="803"/>
                  </a:lnTo>
                  <a:lnTo>
                    <a:pt x="270" y="803"/>
                  </a:lnTo>
                  <a:lnTo>
                    <a:pt x="267" y="803"/>
                  </a:lnTo>
                  <a:lnTo>
                    <a:pt x="263" y="800"/>
                  </a:lnTo>
                  <a:lnTo>
                    <a:pt x="259" y="796"/>
                  </a:lnTo>
                  <a:lnTo>
                    <a:pt x="256" y="793"/>
                  </a:lnTo>
                  <a:lnTo>
                    <a:pt x="256" y="752"/>
                  </a:lnTo>
                  <a:lnTo>
                    <a:pt x="252" y="693"/>
                  </a:lnTo>
                  <a:lnTo>
                    <a:pt x="252" y="604"/>
                  </a:lnTo>
                  <a:lnTo>
                    <a:pt x="252" y="745"/>
                  </a:lnTo>
                  <a:lnTo>
                    <a:pt x="249" y="772"/>
                  </a:lnTo>
                  <a:lnTo>
                    <a:pt x="249" y="796"/>
                  </a:lnTo>
                  <a:lnTo>
                    <a:pt x="245" y="800"/>
                  </a:lnTo>
                  <a:lnTo>
                    <a:pt x="241" y="803"/>
                  </a:lnTo>
                  <a:lnTo>
                    <a:pt x="238" y="803"/>
                  </a:lnTo>
                  <a:lnTo>
                    <a:pt x="234" y="803"/>
                  </a:lnTo>
                  <a:lnTo>
                    <a:pt x="231" y="803"/>
                  </a:lnTo>
                  <a:lnTo>
                    <a:pt x="227" y="800"/>
                  </a:lnTo>
                  <a:lnTo>
                    <a:pt x="223" y="796"/>
                  </a:lnTo>
                  <a:lnTo>
                    <a:pt x="220" y="793"/>
                  </a:lnTo>
                  <a:lnTo>
                    <a:pt x="220" y="772"/>
                  </a:lnTo>
                  <a:lnTo>
                    <a:pt x="216" y="748"/>
                  </a:lnTo>
                  <a:lnTo>
                    <a:pt x="216" y="559"/>
                  </a:lnTo>
                  <a:lnTo>
                    <a:pt x="216" y="607"/>
                  </a:lnTo>
                  <a:lnTo>
                    <a:pt x="213" y="714"/>
                  </a:lnTo>
                  <a:lnTo>
                    <a:pt x="213" y="786"/>
                  </a:lnTo>
                  <a:lnTo>
                    <a:pt x="209" y="793"/>
                  </a:lnTo>
                  <a:lnTo>
                    <a:pt x="209" y="800"/>
                  </a:lnTo>
                  <a:lnTo>
                    <a:pt x="205" y="800"/>
                  </a:lnTo>
                  <a:lnTo>
                    <a:pt x="202" y="803"/>
                  </a:lnTo>
                  <a:lnTo>
                    <a:pt x="198" y="803"/>
                  </a:lnTo>
                  <a:lnTo>
                    <a:pt x="195" y="803"/>
                  </a:lnTo>
                  <a:lnTo>
                    <a:pt x="191" y="800"/>
                  </a:lnTo>
                  <a:lnTo>
                    <a:pt x="187" y="796"/>
                  </a:lnTo>
                  <a:lnTo>
                    <a:pt x="187" y="793"/>
                  </a:lnTo>
                  <a:lnTo>
                    <a:pt x="184" y="789"/>
                  </a:lnTo>
                  <a:lnTo>
                    <a:pt x="184" y="755"/>
                  </a:lnTo>
                  <a:lnTo>
                    <a:pt x="180" y="714"/>
                  </a:lnTo>
                  <a:lnTo>
                    <a:pt x="180" y="477"/>
                  </a:lnTo>
                  <a:lnTo>
                    <a:pt x="180" y="607"/>
                  </a:lnTo>
                  <a:lnTo>
                    <a:pt x="177" y="714"/>
                  </a:lnTo>
                  <a:lnTo>
                    <a:pt x="177" y="786"/>
                  </a:lnTo>
                  <a:lnTo>
                    <a:pt x="173" y="789"/>
                  </a:lnTo>
                  <a:lnTo>
                    <a:pt x="173" y="796"/>
                  </a:lnTo>
                  <a:lnTo>
                    <a:pt x="169" y="800"/>
                  </a:lnTo>
                  <a:lnTo>
                    <a:pt x="166" y="800"/>
                  </a:lnTo>
                  <a:lnTo>
                    <a:pt x="162" y="800"/>
                  </a:lnTo>
                  <a:lnTo>
                    <a:pt x="158" y="800"/>
                  </a:lnTo>
                  <a:lnTo>
                    <a:pt x="155" y="800"/>
                  </a:lnTo>
                  <a:lnTo>
                    <a:pt x="151" y="796"/>
                  </a:lnTo>
                  <a:lnTo>
                    <a:pt x="151" y="793"/>
                  </a:lnTo>
                  <a:lnTo>
                    <a:pt x="148" y="789"/>
                  </a:lnTo>
                  <a:lnTo>
                    <a:pt x="148" y="752"/>
                  </a:lnTo>
                  <a:lnTo>
                    <a:pt x="144" y="704"/>
                  </a:lnTo>
                  <a:lnTo>
                    <a:pt x="144" y="402"/>
                  </a:lnTo>
                  <a:lnTo>
                    <a:pt x="144" y="525"/>
                  </a:lnTo>
                  <a:lnTo>
                    <a:pt x="140" y="676"/>
                  </a:lnTo>
                  <a:lnTo>
                    <a:pt x="140" y="779"/>
                  </a:lnTo>
                  <a:lnTo>
                    <a:pt x="137" y="786"/>
                  </a:lnTo>
                  <a:lnTo>
                    <a:pt x="137" y="796"/>
                  </a:lnTo>
                  <a:lnTo>
                    <a:pt x="133" y="800"/>
                  </a:lnTo>
                  <a:lnTo>
                    <a:pt x="130" y="800"/>
                  </a:lnTo>
                  <a:lnTo>
                    <a:pt x="126" y="800"/>
                  </a:lnTo>
                  <a:lnTo>
                    <a:pt x="122" y="800"/>
                  </a:lnTo>
                  <a:lnTo>
                    <a:pt x="119" y="796"/>
                  </a:lnTo>
                  <a:lnTo>
                    <a:pt x="115" y="793"/>
                  </a:lnTo>
                  <a:lnTo>
                    <a:pt x="115" y="789"/>
                  </a:lnTo>
                  <a:lnTo>
                    <a:pt x="112" y="782"/>
                  </a:lnTo>
                  <a:lnTo>
                    <a:pt x="112" y="724"/>
                  </a:lnTo>
                  <a:lnTo>
                    <a:pt x="108" y="652"/>
                  </a:lnTo>
                  <a:lnTo>
                    <a:pt x="108" y="312"/>
                  </a:lnTo>
                  <a:lnTo>
                    <a:pt x="108" y="539"/>
                  </a:lnTo>
                  <a:lnTo>
                    <a:pt x="104" y="679"/>
                  </a:lnTo>
                  <a:lnTo>
                    <a:pt x="104" y="776"/>
                  </a:lnTo>
                  <a:lnTo>
                    <a:pt x="101" y="782"/>
                  </a:lnTo>
                  <a:lnTo>
                    <a:pt x="101" y="796"/>
                  </a:lnTo>
                  <a:lnTo>
                    <a:pt x="97" y="800"/>
                  </a:lnTo>
                  <a:lnTo>
                    <a:pt x="94" y="800"/>
                  </a:lnTo>
                  <a:lnTo>
                    <a:pt x="90" y="800"/>
                  </a:lnTo>
                  <a:lnTo>
                    <a:pt x="86" y="796"/>
                  </a:lnTo>
                  <a:lnTo>
                    <a:pt x="83" y="793"/>
                  </a:lnTo>
                  <a:lnTo>
                    <a:pt x="79" y="789"/>
                  </a:lnTo>
                  <a:lnTo>
                    <a:pt x="79" y="769"/>
                  </a:lnTo>
                  <a:lnTo>
                    <a:pt x="76" y="752"/>
                  </a:lnTo>
                  <a:lnTo>
                    <a:pt x="76" y="453"/>
                  </a:lnTo>
                  <a:lnTo>
                    <a:pt x="72" y="206"/>
                  </a:lnTo>
                  <a:lnTo>
                    <a:pt x="72" y="717"/>
                  </a:lnTo>
                  <a:lnTo>
                    <a:pt x="68" y="752"/>
                  </a:lnTo>
                  <a:lnTo>
                    <a:pt x="68" y="786"/>
                  </a:lnTo>
                  <a:lnTo>
                    <a:pt x="65" y="789"/>
                  </a:lnTo>
                  <a:lnTo>
                    <a:pt x="65" y="796"/>
                  </a:lnTo>
                  <a:lnTo>
                    <a:pt x="61" y="796"/>
                  </a:lnTo>
                  <a:lnTo>
                    <a:pt x="58" y="800"/>
                  </a:lnTo>
                  <a:lnTo>
                    <a:pt x="54" y="796"/>
                  </a:lnTo>
                  <a:lnTo>
                    <a:pt x="50" y="793"/>
                  </a:lnTo>
                  <a:lnTo>
                    <a:pt x="47" y="789"/>
                  </a:lnTo>
                  <a:lnTo>
                    <a:pt x="47" y="779"/>
                  </a:lnTo>
                  <a:lnTo>
                    <a:pt x="43" y="772"/>
                  </a:lnTo>
                  <a:lnTo>
                    <a:pt x="43" y="683"/>
                  </a:lnTo>
                  <a:lnTo>
                    <a:pt x="40" y="566"/>
                  </a:lnTo>
                  <a:lnTo>
                    <a:pt x="40" y="137"/>
                  </a:lnTo>
                  <a:lnTo>
                    <a:pt x="40" y="470"/>
                  </a:lnTo>
                  <a:lnTo>
                    <a:pt x="36" y="645"/>
                  </a:lnTo>
                  <a:lnTo>
                    <a:pt x="36" y="765"/>
                  </a:lnTo>
                  <a:lnTo>
                    <a:pt x="32" y="776"/>
                  </a:lnTo>
                  <a:lnTo>
                    <a:pt x="32" y="789"/>
                  </a:lnTo>
                  <a:lnTo>
                    <a:pt x="25" y="796"/>
                  </a:lnTo>
                  <a:lnTo>
                    <a:pt x="29" y="796"/>
                  </a:lnTo>
                  <a:lnTo>
                    <a:pt x="25" y="796"/>
                  </a:lnTo>
                  <a:lnTo>
                    <a:pt x="21" y="796"/>
                  </a:lnTo>
                  <a:lnTo>
                    <a:pt x="18" y="793"/>
                  </a:lnTo>
                  <a:lnTo>
                    <a:pt x="14" y="789"/>
                  </a:lnTo>
                  <a:lnTo>
                    <a:pt x="14" y="782"/>
                  </a:lnTo>
                  <a:lnTo>
                    <a:pt x="11" y="776"/>
                  </a:lnTo>
                  <a:lnTo>
                    <a:pt x="11" y="731"/>
                  </a:lnTo>
                  <a:lnTo>
                    <a:pt x="7" y="679"/>
                  </a:lnTo>
                  <a:lnTo>
                    <a:pt x="7" y="0"/>
                  </a:lnTo>
                  <a:lnTo>
                    <a:pt x="3" y="357"/>
                  </a:lnTo>
                  <a:lnTo>
                    <a:pt x="3" y="734"/>
                  </a:lnTo>
                  <a:lnTo>
                    <a:pt x="0" y="758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1214" y="2758"/>
              <a:ext cx="263" cy="1115"/>
            </a:xfrm>
            <a:custGeom>
              <a:avLst/>
              <a:gdLst>
                <a:gd name="T0" fmla="*/ 259 w 263"/>
                <a:gd name="T1" fmla="*/ 1105 h 1115"/>
                <a:gd name="T2" fmla="*/ 252 w 263"/>
                <a:gd name="T3" fmla="*/ 1115 h 1115"/>
                <a:gd name="T4" fmla="*/ 245 w 263"/>
                <a:gd name="T5" fmla="*/ 1101 h 1115"/>
                <a:gd name="T6" fmla="*/ 238 w 263"/>
                <a:gd name="T7" fmla="*/ 1026 h 1115"/>
                <a:gd name="T8" fmla="*/ 234 w 263"/>
                <a:gd name="T9" fmla="*/ 1016 h 1115"/>
                <a:gd name="T10" fmla="*/ 227 w 263"/>
                <a:gd name="T11" fmla="*/ 1101 h 1115"/>
                <a:gd name="T12" fmla="*/ 220 w 263"/>
                <a:gd name="T13" fmla="*/ 1115 h 1115"/>
                <a:gd name="T14" fmla="*/ 212 w 263"/>
                <a:gd name="T15" fmla="*/ 1101 h 1115"/>
                <a:gd name="T16" fmla="*/ 205 w 263"/>
                <a:gd name="T17" fmla="*/ 1026 h 1115"/>
                <a:gd name="T18" fmla="*/ 202 w 263"/>
                <a:gd name="T19" fmla="*/ 992 h 1115"/>
                <a:gd name="T20" fmla="*/ 194 w 263"/>
                <a:gd name="T21" fmla="*/ 1098 h 1115"/>
                <a:gd name="T22" fmla="*/ 187 w 263"/>
                <a:gd name="T23" fmla="*/ 1112 h 1115"/>
                <a:gd name="T24" fmla="*/ 180 w 263"/>
                <a:gd name="T25" fmla="*/ 1098 h 1115"/>
                <a:gd name="T26" fmla="*/ 173 w 263"/>
                <a:gd name="T27" fmla="*/ 998 h 1115"/>
                <a:gd name="T28" fmla="*/ 169 w 263"/>
                <a:gd name="T29" fmla="*/ 1043 h 1115"/>
                <a:gd name="T30" fmla="*/ 162 w 263"/>
                <a:gd name="T31" fmla="*/ 1101 h 1115"/>
                <a:gd name="T32" fmla="*/ 155 w 263"/>
                <a:gd name="T33" fmla="*/ 1112 h 1115"/>
                <a:gd name="T34" fmla="*/ 144 w 263"/>
                <a:gd name="T35" fmla="*/ 1067 h 1115"/>
                <a:gd name="T36" fmla="*/ 140 w 263"/>
                <a:gd name="T37" fmla="*/ 24 h 1115"/>
                <a:gd name="T38" fmla="*/ 137 w 263"/>
                <a:gd name="T39" fmla="*/ 1060 h 1115"/>
                <a:gd name="T40" fmla="*/ 129 w 263"/>
                <a:gd name="T41" fmla="*/ 1101 h 1115"/>
                <a:gd name="T42" fmla="*/ 122 w 263"/>
                <a:gd name="T43" fmla="*/ 1108 h 1115"/>
                <a:gd name="T44" fmla="*/ 115 w 263"/>
                <a:gd name="T45" fmla="*/ 1095 h 1115"/>
                <a:gd name="T46" fmla="*/ 111 w 263"/>
                <a:gd name="T47" fmla="*/ 611 h 1115"/>
                <a:gd name="T48" fmla="*/ 104 w 263"/>
                <a:gd name="T49" fmla="*/ 1040 h 1115"/>
                <a:gd name="T50" fmla="*/ 101 w 263"/>
                <a:gd name="T51" fmla="*/ 1105 h 1115"/>
                <a:gd name="T52" fmla="*/ 90 w 263"/>
                <a:gd name="T53" fmla="*/ 1105 h 1115"/>
                <a:gd name="T54" fmla="*/ 86 w 263"/>
                <a:gd name="T55" fmla="*/ 1081 h 1115"/>
                <a:gd name="T56" fmla="*/ 79 w 263"/>
                <a:gd name="T57" fmla="*/ 697 h 1115"/>
                <a:gd name="T58" fmla="*/ 75 w 263"/>
                <a:gd name="T59" fmla="*/ 858 h 1115"/>
                <a:gd name="T60" fmla="*/ 72 w 263"/>
                <a:gd name="T61" fmla="*/ 1101 h 1115"/>
                <a:gd name="T62" fmla="*/ 65 w 263"/>
                <a:gd name="T63" fmla="*/ 1108 h 1115"/>
                <a:gd name="T64" fmla="*/ 57 w 263"/>
                <a:gd name="T65" fmla="*/ 1095 h 1115"/>
                <a:gd name="T66" fmla="*/ 50 w 263"/>
                <a:gd name="T67" fmla="*/ 878 h 1115"/>
                <a:gd name="T68" fmla="*/ 47 w 263"/>
                <a:gd name="T69" fmla="*/ 683 h 1115"/>
                <a:gd name="T70" fmla="*/ 43 w 263"/>
                <a:gd name="T71" fmla="*/ 1095 h 1115"/>
                <a:gd name="T72" fmla="*/ 36 w 263"/>
                <a:gd name="T73" fmla="*/ 1108 h 1115"/>
                <a:gd name="T74" fmla="*/ 28 w 263"/>
                <a:gd name="T75" fmla="*/ 1098 h 1115"/>
                <a:gd name="T76" fmla="*/ 21 w 263"/>
                <a:gd name="T77" fmla="*/ 1009 h 1115"/>
                <a:gd name="T78" fmla="*/ 18 w 263"/>
                <a:gd name="T79" fmla="*/ 1036 h 1115"/>
                <a:gd name="T80" fmla="*/ 10 w 263"/>
                <a:gd name="T81" fmla="*/ 1101 h 1115"/>
                <a:gd name="T82" fmla="*/ 3 w 263"/>
                <a:gd name="T83" fmla="*/ 1108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3" h="1115">
                  <a:moveTo>
                    <a:pt x="263" y="1077"/>
                  </a:moveTo>
                  <a:lnTo>
                    <a:pt x="263" y="1101"/>
                  </a:lnTo>
                  <a:lnTo>
                    <a:pt x="259" y="1105"/>
                  </a:lnTo>
                  <a:lnTo>
                    <a:pt x="259" y="1112"/>
                  </a:lnTo>
                  <a:lnTo>
                    <a:pt x="256" y="1115"/>
                  </a:lnTo>
                  <a:lnTo>
                    <a:pt x="252" y="1115"/>
                  </a:lnTo>
                  <a:lnTo>
                    <a:pt x="248" y="1112"/>
                  </a:lnTo>
                  <a:lnTo>
                    <a:pt x="245" y="1108"/>
                  </a:lnTo>
                  <a:lnTo>
                    <a:pt x="245" y="1101"/>
                  </a:lnTo>
                  <a:lnTo>
                    <a:pt x="241" y="1098"/>
                  </a:lnTo>
                  <a:lnTo>
                    <a:pt x="241" y="1060"/>
                  </a:lnTo>
                  <a:lnTo>
                    <a:pt x="238" y="1026"/>
                  </a:lnTo>
                  <a:lnTo>
                    <a:pt x="238" y="377"/>
                  </a:lnTo>
                  <a:lnTo>
                    <a:pt x="234" y="298"/>
                  </a:lnTo>
                  <a:lnTo>
                    <a:pt x="234" y="1016"/>
                  </a:lnTo>
                  <a:lnTo>
                    <a:pt x="230" y="1053"/>
                  </a:lnTo>
                  <a:lnTo>
                    <a:pt x="230" y="1095"/>
                  </a:lnTo>
                  <a:lnTo>
                    <a:pt x="227" y="1101"/>
                  </a:lnTo>
                  <a:lnTo>
                    <a:pt x="227" y="1108"/>
                  </a:lnTo>
                  <a:lnTo>
                    <a:pt x="223" y="1112"/>
                  </a:lnTo>
                  <a:lnTo>
                    <a:pt x="220" y="1115"/>
                  </a:lnTo>
                  <a:lnTo>
                    <a:pt x="216" y="1112"/>
                  </a:lnTo>
                  <a:lnTo>
                    <a:pt x="212" y="1108"/>
                  </a:lnTo>
                  <a:lnTo>
                    <a:pt x="212" y="1101"/>
                  </a:lnTo>
                  <a:lnTo>
                    <a:pt x="209" y="1095"/>
                  </a:lnTo>
                  <a:lnTo>
                    <a:pt x="209" y="1057"/>
                  </a:lnTo>
                  <a:lnTo>
                    <a:pt x="205" y="1026"/>
                  </a:lnTo>
                  <a:lnTo>
                    <a:pt x="205" y="401"/>
                  </a:lnTo>
                  <a:lnTo>
                    <a:pt x="202" y="137"/>
                  </a:lnTo>
                  <a:lnTo>
                    <a:pt x="202" y="992"/>
                  </a:lnTo>
                  <a:lnTo>
                    <a:pt x="198" y="1040"/>
                  </a:lnTo>
                  <a:lnTo>
                    <a:pt x="198" y="1091"/>
                  </a:lnTo>
                  <a:lnTo>
                    <a:pt x="194" y="1098"/>
                  </a:lnTo>
                  <a:lnTo>
                    <a:pt x="194" y="1108"/>
                  </a:lnTo>
                  <a:lnTo>
                    <a:pt x="191" y="1112"/>
                  </a:lnTo>
                  <a:lnTo>
                    <a:pt x="187" y="1112"/>
                  </a:lnTo>
                  <a:lnTo>
                    <a:pt x="184" y="1108"/>
                  </a:lnTo>
                  <a:lnTo>
                    <a:pt x="180" y="1105"/>
                  </a:lnTo>
                  <a:lnTo>
                    <a:pt x="180" y="1098"/>
                  </a:lnTo>
                  <a:lnTo>
                    <a:pt x="176" y="1091"/>
                  </a:lnTo>
                  <a:lnTo>
                    <a:pt x="176" y="1043"/>
                  </a:lnTo>
                  <a:lnTo>
                    <a:pt x="173" y="998"/>
                  </a:lnTo>
                  <a:lnTo>
                    <a:pt x="173" y="175"/>
                  </a:lnTo>
                  <a:lnTo>
                    <a:pt x="169" y="185"/>
                  </a:lnTo>
                  <a:lnTo>
                    <a:pt x="169" y="1043"/>
                  </a:lnTo>
                  <a:lnTo>
                    <a:pt x="165" y="1067"/>
                  </a:lnTo>
                  <a:lnTo>
                    <a:pt x="165" y="1098"/>
                  </a:lnTo>
                  <a:lnTo>
                    <a:pt x="162" y="1101"/>
                  </a:lnTo>
                  <a:lnTo>
                    <a:pt x="162" y="1108"/>
                  </a:lnTo>
                  <a:lnTo>
                    <a:pt x="158" y="1112"/>
                  </a:lnTo>
                  <a:lnTo>
                    <a:pt x="155" y="1112"/>
                  </a:lnTo>
                  <a:lnTo>
                    <a:pt x="147" y="1105"/>
                  </a:lnTo>
                  <a:lnTo>
                    <a:pt x="147" y="1081"/>
                  </a:lnTo>
                  <a:lnTo>
                    <a:pt x="144" y="1067"/>
                  </a:lnTo>
                  <a:lnTo>
                    <a:pt x="144" y="923"/>
                  </a:lnTo>
                  <a:lnTo>
                    <a:pt x="140" y="724"/>
                  </a:lnTo>
                  <a:lnTo>
                    <a:pt x="140" y="24"/>
                  </a:lnTo>
                  <a:lnTo>
                    <a:pt x="140" y="570"/>
                  </a:lnTo>
                  <a:lnTo>
                    <a:pt x="137" y="861"/>
                  </a:lnTo>
                  <a:lnTo>
                    <a:pt x="137" y="1060"/>
                  </a:lnTo>
                  <a:lnTo>
                    <a:pt x="133" y="1077"/>
                  </a:lnTo>
                  <a:lnTo>
                    <a:pt x="133" y="1098"/>
                  </a:lnTo>
                  <a:lnTo>
                    <a:pt x="129" y="1101"/>
                  </a:lnTo>
                  <a:lnTo>
                    <a:pt x="129" y="1108"/>
                  </a:lnTo>
                  <a:lnTo>
                    <a:pt x="126" y="1112"/>
                  </a:lnTo>
                  <a:lnTo>
                    <a:pt x="122" y="1108"/>
                  </a:lnTo>
                  <a:lnTo>
                    <a:pt x="119" y="1105"/>
                  </a:lnTo>
                  <a:lnTo>
                    <a:pt x="119" y="1098"/>
                  </a:lnTo>
                  <a:lnTo>
                    <a:pt x="115" y="1095"/>
                  </a:lnTo>
                  <a:lnTo>
                    <a:pt x="115" y="1060"/>
                  </a:lnTo>
                  <a:lnTo>
                    <a:pt x="111" y="1033"/>
                  </a:lnTo>
                  <a:lnTo>
                    <a:pt x="111" y="611"/>
                  </a:lnTo>
                  <a:lnTo>
                    <a:pt x="108" y="51"/>
                  </a:lnTo>
                  <a:lnTo>
                    <a:pt x="108" y="992"/>
                  </a:lnTo>
                  <a:lnTo>
                    <a:pt x="104" y="1040"/>
                  </a:lnTo>
                  <a:lnTo>
                    <a:pt x="104" y="1088"/>
                  </a:lnTo>
                  <a:lnTo>
                    <a:pt x="101" y="1095"/>
                  </a:lnTo>
                  <a:lnTo>
                    <a:pt x="101" y="1105"/>
                  </a:lnTo>
                  <a:lnTo>
                    <a:pt x="97" y="1108"/>
                  </a:lnTo>
                  <a:lnTo>
                    <a:pt x="93" y="1108"/>
                  </a:lnTo>
                  <a:lnTo>
                    <a:pt x="90" y="1105"/>
                  </a:lnTo>
                  <a:lnTo>
                    <a:pt x="90" y="1101"/>
                  </a:lnTo>
                  <a:lnTo>
                    <a:pt x="86" y="1098"/>
                  </a:lnTo>
                  <a:lnTo>
                    <a:pt x="86" y="1081"/>
                  </a:lnTo>
                  <a:lnTo>
                    <a:pt x="83" y="1064"/>
                  </a:lnTo>
                  <a:lnTo>
                    <a:pt x="83" y="909"/>
                  </a:lnTo>
                  <a:lnTo>
                    <a:pt x="79" y="697"/>
                  </a:lnTo>
                  <a:lnTo>
                    <a:pt x="79" y="0"/>
                  </a:lnTo>
                  <a:lnTo>
                    <a:pt x="79" y="570"/>
                  </a:lnTo>
                  <a:lnTo>
                    <a:pt x="75" y="858"/>
                  </a:lnTo>
                  <a:lnTo>
                    <a:pt x="75" y="1060"/>
                  </a:lnTo>
                  <a:lnTo>
                    <a:pt x="72" y="1074"/>
                  </a:lnTo>
                  <a:lnTo>
                    <a:pt x="72" y="1101"/>
                  </a:lnTo>
                  <a:lnTo>
                    <a:pt x="65" y="1108"/>
                  </a:lnTo>
                  <a:lnTo>
                    <a:pt x="68" y="1108"/>
                  </a:lnTo>
                  <a:lnTo>
                    <a:pt x="65" y="1108"/>
                  </a:lnTo>
                  <a:lnTo>
                    <a:pt x="61" y="1105"/>
                  </a:lnTo>
                  <a:lnTo>
                    <a:pt x="57" y="1101"/>
                  </a:lnTo>
                  <a:lnTo>
                    <a:pt x="57" y="1095"/>
                  </a:lnTo>
                  <a:lnTo>
                    <a:pt x="54" y="1088"/>
                  </a:lnTo>
                  <a:lnTo>
                    <a:pt x="54" y="985"/>
                  </a:lnTo>
                  <a:lnTo>
                    <a:pt x="50" y="878"/>
                  </a:lnTo>
                  <a:lnTo>
                    <a:pt x="50" y="65"/>
                  </a:lnTo>
                  <a:lnTo>
                    <a:pt x="50" y="165"/>
                  </a:lnTo>
                  <a:lnTo>
                    <a:pt x="47" y="683"/>
                  </a:lnTo>
                  <a:lnTo>
                    <a:pt x="47" y="1040"/>
                  </a:lnTo>
                  <a:lnTo>
                    <a:pt x="43" y="1064"/>
                  </a:lnTo>
                  <a:lnTo>
                    <a:pt x="43" y="1095"/>
                  </a:lnTo>
                  <a:lnTo>
                    <a:pt x="39" y="1101"/>
                  </a:lnTo>
                  <a:lnTo>
                    <a:pt x="39" y="1108"/>
                  </a:lnTo>
                  <a:lnTo>
                    <a:pt x="36" y="1108"/>
                  </a:lnTo>
                  <a:lnTo>
                    <a:pt x="32" y="1108"/>
                  </a:lnTo>
                  <a:lnTo>
                    <a:pt x="28" y="1105"/>
                  </a:lnTo>
                  <a:lnTo>
                    <a:pt x="28" y="1098"/>
                  </a:lnTo>
                  <a:lnTo>
                    <a:pt x="25" y="1091"/>
                  </a:lnTo>
                  <a:lnTo>
                    <a:pt x="25" y="1050"/>
                  </a:lnTo>
                  <a:lnTo>
                    <a:pt x="21" y="1009"/>
                  </a:lnTo>
                  <a:lnTo>
                    <a:pt x="21" y="89"/>
                  </a:lnTo>
                  <a:lnTo>
                    <a:pt x="18" y="611"/>
                  </a:lnTo>
                  <a:lnTo>
                    <a:pt x="18" y="1036"/>
                  </a:lnTo>
                  <a:lnTo>
                    <a:pt x="14" y="1064"/>
                  </a:lnTo>
                  <a:lnTo>
                    <a:pt x="14" y="1095"/>
                  </a:lnTo>
                  <a:lnTo>
                    <a:pt x="10" y="1101"/>
                  </a:lnTo>
                  <a:lnTo>
                    <a:pt x="10" y="1108"/>
                  </a:lnTo>
                  <a:lnTo>
                    <a:pt x="7" y="1112"/>
                  </a:lnTo>
                  <a:lnTo>
                    <a:pt x="3" y="1108"/>
                  </a:lnTo>
                  <a:lnTo>
                    <a:pt x="0" y="1105"/>
                  </a:lnTo>
                  <a:lnTo>
                    <a:pt x="0" y="1098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1062" y="2998"/>
              <a:ext cx="152" cy="882"/>
            </a:xfrm>
            <a:custGeom>
              <a:avLst/>
              <a:gdLst>
                <a:gd name="T0" fmla="*/ 148 w 152"/>
                <a:gd name="T1" fmla="*/ 855 h 882"/>
                <a:gd name="T2" fmla="*/ 144 w 152"/>
                <a:gd name="T3" fmla="*/ 769 h 882"/>
                <a:gd name="T4" fmla="*/ 144 w 152"/>
                <a:gd name="T5" fmla="*/ 55 h 882"/>
                <a:gd name="T6" fmla="*/ 141 w 152"/>
                <a:gd name="T7" fmla="*/ 813 h 882"/>
                <a:gd name="T8" fmla="*/ 137 w 152"/>
                <a:gd name="T9" fmla="*/ 858 h 882"/>
                <a:gd name="T10" fmla="*/ 134 w 152"/>
                <a:gd name="T11" fmla="*/ 868 h 882"/>
                <a:gd name="T12" fmla="*/ 126 w 152"/>
                <a:gd name="T13" fmla="*/ 868 h 882"/>
                <a:gd name="T14" fmla="*/ 123 w 152"/>
                <a:gd name="T15" fmla="*/ 858 h 882"/>
                <a:gd name="T16" fmla="*/ 119 w 152"/>
                <a:gd name="T17" fmla="*/ 796 h 882"/>
                <a:gd name="T18" fmla="*/ 116 w 152"/>
                <a:gd name="T19" fmla="*/ 72 h 882"/>
                <a:gd name="T20" fmla="*/ 112 w 152"/>
                <a:gd name="T21" fmla="*/ 690 h 882"/>
                <a:gd name="T22" fmla="*/ 108 w 152"/>
                <a:gd name="T23" fmla="*/ 848 h 882"/>
                <a:gd name="T24" fmla="*/ 101 w 152"/>
                <a:gd name="T25" fmla="*/ 872 h 882"/>
                <a:gd name="T26" fmla="*/ 98 w 152"/>
                <a:gd name="T27" fmla="*/ 872 h 882"/>
                <a:gd name="T28" fmla="*/ 94 w 152"/>
                <a:gd name="T29" fmla="*/ 858 h 882"/>
                <a:gd name="T30" fmla="*/ 90 w 152"/>
                <a:gd name="T31" fmla="*/ 618 h 882"/>
                <a:gd name="T32" fmla="*/ 87 w 152"/>
                <a:gd name="T33" fmla="*/ 299 h 882"/>
                <a:gd name="T34" fmla="*/ 83 w 152"/>
                <a:gd name="T35" fmla="*/ 807 h 882"/>
                <a:gd name="T36" fmla="*/ 80 w 152"/>
                <a:gd name="T37" fmla="*/ 865 h 882"/>
                <a:gd name="T38" fmla="*/ 76 w 152"/>
                <a:gd name="T39" fmla="*/ 875 h 882"/>
                <a:gd name="T40" fmla="*/ 69 w 152"/>
                <a:gd name="T41" fmla="*/ 872 h 882"/>
                <a:gd name="T42" fmla="*/ 65 w 152"/>
                <a:gd name="T43" fmla="*/ 837 h 882"/>
                <a:gd name="T44" fmla="*/ 62 w 152"/>
                <a:gd name="T45" fmla="*/ 429 h 882"/>
                <a:gd name="T46" fmla="*/ 58 w 152"/>
                <a:gd name="T47" fmla="*/ 844 h 882"/>
                <a:gd name="T48" fmla="*/ 54 w 152"/>
                <a:gd name="T49" fmla="*/ 872 h 882"/>
                <a:gd name="T50" fmla="*/ 51 w 152"/>
                <a:gd name="T51" fmla="*/ 879 h 882"/>
                <a:gd name="T52" fmla="*/ 43 w 152"/>
                <a:gd name="T53" fmla="*/ 879 h 882"/>
                <a:gd name="T54" fmla="*/ 40 w 152"/>
                <a:gd name="T55" fmla="*/ 872 h 882"/>
                <a:gd name="T56" fmla="*/ 36 w 152"/>
                <a:gd name="T57" fmla="*/ 800 h 882"/>
                <a:gd name="T58" fmla="*/ 33 w 152"/>
                <a:gd name="T59" fmla="*/ 662 h 882"/>
                <a:gd name="T60" fmla="*/ 29 w 152"/>
                <a:gd name="T61" fmla="*/ 855 h 882"/>
                <a:gd name="T62" fmla="*/ 25 w 152"/>
                <a:gd name="T63" fmla="*/ 879 h 882"/>
                <a:gd name="T64" fmla="*/ 18 w 152"/>
                <a:gd name="T65" fmla="*/ 882 h 882"/>
                <a:gd name="T66" fmla="*/ 11 w 152"/>
                <a:gd name="T67" fmla="*/ 882 h 882"/>
                <a:gd name="T68" fmla="*/ 4 w 152"/>
                <a:gd name="T69" fmla="*/ 879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" h="882">
                  <a:moveTo>
                    <a:pt x="152" y="858"/>
                  </a:moveTo>
                  <a:lnTo>
                    <a:pt x="148" y="855"/>
                  </a:lnTo>
                  <a:lnTo>
                    <a:pt x="148" y="810"/>
                  </a:lnTo>
                  <a:lnTo>
                    <a:pt x="144" y="769"/>
                  </a:lnTo>
                  <a:lnTo>
                    <a:pt x="144" y="0"/>
                  </a:lnTo>
                  <a:lnTo>
                    <a:pt x="144" y="55"/>
                  </a:lnTo>
                  <a:lnTo>
                    <a:pt x="141" y="498"/>
                  </a:lnTo>
                  <a:lnTo>
                    <a:pt x="141" y="813"/>
                  </a:lnTo>
                  <a:lnTo>
                    <a:pt x="137" y="834"/>
                  </a:lnTo>
                  <a:lnTo>
                    <a:pt x="137" y="858"/>
                  </a:lnTo>
                  <a:lnTo>
                    <a:pt x="134" y="865"/>
                  </a:lnTo>
                  <a:lnTo>
                    <a:pt x="134" y="868"/>
                  </a:lnTo>
                  <a:lnTo>
                    <a:pt x="130" y="872"/>
                  </a:lnTo>
                  <a:lnTo>
                    <a:pt x="126" y="868"/>
                  </a:lnTo>
                  <a:lnTo>
                    <a:pt x="123" y="865"/>
                  </a:lnTo>
                  <a:lnTo>
                    <a:pt x="123" y="858"/>
                  </a:lnTo>
                  <a:lnTo>
                    <a:pt x="119" y="851"/>
                  </a:lnTo>
                  <a:lnTo>
                    <a:pt x="119" y="796"/>
                  </a:lnTo>
                  <a:lnTo>
                    <a:pt x="116" y="738"/>
                  </a:lnTo>
                  <a:lnTo>
                    <a:pt x="116" y="72"/>
                  </a:lnTo>
                  <a:lnTo>
                    <a:pt x="116" y="470"/>
                  </a:lnTo>
                  <a:lnTo>
                    <a:pt x="112" y="690"/>
                  </a:lnTo>
                  <a:lnTo>
                    <a:pt x="112" y="837"/>
                  </a:lnTo>
                  <a:lnTo>
                    <a:pt x="108" y="848"/>
                  </a:lnTo>
                  <a:lnTo>
                    <a:pt x="108" y="865"/>
                  </a:lnTo>
                  <a:lnTo>
                    <a:pt x="101" y="872"/>
                  </a:lnTo>
                  <a:lnTo>
                    <a:pt x="101" y="875"/>
                  </a:lnTo>
                  <a:lnTo>
                    <a:pt x="98" y="872"/>
                  </a:lnTo>
                  <a:lnTo>
                    <a:pt x="94" y="868"/>
                  </a:lnTo>
                  <a:lnTo>
                    <a:pt x="94" y="858"/>
                  </a:lnTo>
                  <a:lnTo>
                    <a:pt x="90" y="848"/>
                  </a:lnTo>
                  <a:lnTo>
                    <a:pt x="90" y="618"/>
                  </a:lnTo>
                  <a:lnTo>
                    <a:pt x="87" y="319"/>
                  </a:lnTo>
                  <a:lnTo>
                    <a:pt x="87" y="299"/>
                  </a:lnTo>
                  <a:lnTo>
                    <a:pt x="87" y="748"/>
                  </a:lnTo>
                  <a:lnTo>
                    <a:pt x="83" y="807"/>
                  </a:lnTo>
                  <a:lnTo>
                    <a:pt x="83" y="858"/>
                  </a:lnTo>
                  <a:lnTo>
                    <a:pt x="80" y="865"/>
                  </a:lnTo>
                  <a:lnTo>
                    <a:pt x="80" y="872"/>
                  </a:lnTo>
                  <a:lnTo>
                    <a:pt x="76" y="875"/>
                  </a:lnTo>
                  <a:lnTo>
                    <a:pt x="72" y="875"/>
                  </a:lnTo>
                  <a:lnTo>
                    <a:pt x="69" y="872"/>
                  </a:lnTo>
                  <a:lnTo>
                    <a:pt x="65" y="868"/>
                  </a:lnTo>
                  <a:lnTo>
                    <a:pt x="65" y="837"/>
                  </a:lnTo>
                  <a:lnTo>
                    <a:pt x="62" y="810"/>
                  </a:lnTo>
                  <a:lnTo>
                    <a:pt x="62" y="429"/>
                  </a:lnTo>
                  <a:lnTo>
                    <a:pt x="58" y="638"/>
                  </a:lnTo>
                  <a:lnTo>
                    <a:pt x="58" y="844"/>
                  </a:lnTo>
                  <a:lnTo>
                    <a:pt x="54" y="858"/>
                  </a:lnTo>
                  <a:lnTo>
                    <a:pt x="54" y="872"/>
                  </a:lnTo>
                  <a:lnTo>
                    <a:pt x="47" y="879"/>
                  </a:lnTo>
                  <a:lnTo>
                    <a:pt x="51" y="879"/>
                  </a:lnTo>
                  <a:lnTo>
                    <a:pt x="47" y="879"/>
                  </a:lnTo>
                  <a:lnTo>
                    <a:pt x="43" y="879"/>
                  </a:lnTo>
                  <a:lnTo>
                    <a:pt x="40" y="875"/>
                  </a:lnTo>
                  <a:lnTo>
                    <a:pt x="40" y="872"/>
                  </a:lnTo>
                  <a:lnTo>
                    <a:pt x="36" y="865"/>
                  </a:lnTo>
                  <a:lnTo>
                    <a:pt x="36" y="800"/>
                  </a:lnTo>
                  <a:lnTo>
                    <a:pt x="33" y="700"/>
                  </a:lnTo>
                  <a:lnTo>
                    <a:pt x="33" y="662"/>
                  </a:lnTo>
                  <a:lnTo>
                    <a:pt x="33" y="831"/>
                  </a:lnTo>
                  <a:lnTo>
                    <a:pt x="29" y="855"/>
                  </a:lnTo>
                  <a:lnTo>
                    <a:pt x="29" y="875"/>
                  </a:lnTo>
                  <a:lnTo>
                    <a:pt x="25" y="879"/>
                  </a:lnTo>
                  <a:lnTo>
                    <a:pt x="22" y="882"/>
                  </a:lnTo>
                  <a:lnTo>
                    <a:pt x="18" y="882"/>
                  </a:lnTo>
                  <a:lnTo>
                    <a:pt x="15" y="882"/>
                  </a:lnTo>
                  <a:lnTo>
                    <a:pt x="11" y="882"/>
                  </a:lnTo>
                  <a:lnTo>
                    <a:pt x="7" y="882"/>
                  </a:lnTo>
                  <a:lnTo>
                    <a:pt x="4" y="879"/>
                  </a:lnTo>
                  <a:lnTo>
                    <a:pt x="0" y="875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 rot="16200000">
              <a:off x="437" y="3171"/>
              <a:ext cx="79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Normalized Gain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52"/>
            <p:cNvSpPr>
              <a:spLocks noChangeArrowheads="1"/>
            </p:cNvSpPr>
            <p:nvPr/>
          </p:nvSpPr>
          <p:spPr bwMode="auto">
            <a:xfrm>
              <a:off x="1675" y="2875"/>
              <a:ext cx="2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1atm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53"/>
            <p:cNvSpPr>
              <a:spLocks noChangeArrowheads="1"/>
            </p:cNvSpPr>
            <p:nvPr/>
          </p:nvSpPr>
          <p:spPr bwMode="auto">
            <a:xfrm>
              <a:off x="2483" y="2689"/>
              <a:ext cx="1078" cy="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54"/>
            <p:cNvSpPr>
              <a:spLocks noChangeArrowheads="1"/>
            </p:cNvSpPr>
            <p:nvPr/>
          </p:nvSpPr>
          <p:spPr bwMode="auto">
            <a:xfrm>
              <a:off x="2483" y="2689"/>
              <a:ext cx="1078" cy="11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>
              <a:off x="248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6"/>
            <p:cNvSpPr>
              <a:spLocks noChangeShapeType="1"/>
            </p:cNvSpPr>
            <p:nvPr/>
          </p:nvSpPr>
          <p:spPr bwMode="auto">
            <a:xfrm>
              <a:off x="248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7"/>
            <p:cNvSpPr>
              <a:spLocks noChangeShapeType="1"/>
            </p:cNvSpPr>
            <p:nvPr/>
          </p:nvSpPr>
          <p:spPr bwMode="auto">
            <a:xfrm flipV="1">
              <a:off x="356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58"/>
            <p:cNvSpPr>
              <a:spLocks noChangeShapeType="1"/>
            </p:cNvSpPr>
            <p:nvPr/>
          </p:nvSpPr>
          <p:spPr bwMode="auto">
            <a:xfrm flipV="1">
              <a:off x="248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9"/>
            <p:cNvSpPr>
              <a:spLocks noChangeShapeType="1"/>
            </p:cNvSpPr>
            <p:nvPr/>
          </p:nvSpPr>
          <p:spPr bwMode="auto">
            <a:xfrm>
              <a:off x="248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60"/>
            <p:cNvSpPr>
              <a:spLocks noChangeShapeType="1"/>
            </p:cNvSpPr>
            <p:nvPr/>
          </p:nvSpPr>
          <p:spPr bwMode="auto">
            <a:xfrm flipV="1">
              <a:off x="248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2483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62"/>
            <p:cNvSpPr>
              <a:spLocks noChangeShapeType="1"/>
            </p:cNvSpPr>
            <p:nvPr/>
          </p:nvSpPr>
          <p:spPr bwMode="auto">
            <a:xfrm>
              <a:off x="2483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63"/>
            <p:cNvSpPr>
              <a:spLocks noChangeArrowheads="1"/>
            </p:cNvSpPr>
            <p:nvPr/>
          </p:nvSpPr>
          <p:spPr bwMode="auto">
            <a:xfrm>
              <a:off x="2389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Line 64"/>
            <p:cNvSpPr>
              <a:spLocks noChangeShapeType="1"/>
            </p:cNvSpPr>
            <p:nvPr/>
          </p:nvSpPr>
          <p:spPr bwMode="auto">
            <a:xfrm flipV="1">
              <a:off x="2789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65"/>
            <p:cNvSpPr>
              <a:spLocks noChangeShapeType="1"/>
            </p:cNvSpPr>
            <p:nvPr/>
          </p:nvSpPr>
          <p:spPr bwMode="auto">
            <a:xfrm>
              <a:off x="2789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66"/>
            <p:cNvSpPr>
              <a:spLocks noChangeArrowheads="1"/>
            </p:cNvSpPr>
            <p:nvPr/>
          </p:nvSpPr>
          <p:spPr bwMode="auto">
            <a:xfrm>
              <a:off x="2696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Line 67"/>
            <p:cNvSpPr>
              <a:spLocks noChangeShapeType="1"/>
            </p:cNvSpPr>
            <p:nvPr/>
          </p:nvSpPr>
          <p:spPr bwMode="auto">
            <a:xfrm flipV="1">
              <a:off x="309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68"/>
            <p:cNvSpPr>
              <a:spLocks noChangeShapeType="1"/>
            </p:cNvSpPr>
            <p:nvPr/>
          </p:nvSpPr>
          <p:spPr bwMode="auto">
            <a:xfrm>
              <a:off x="309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69"/>
            <p:cNvSpPr>
              <a:spLocks noChangeArrowheads="1"/>
            </p:cNvSpPr>
            <p:nvPr/>
          </p:nvSpPr>
          <p:spPr bwMode="auto">
            <a:xfrm>
              <a:off x="3002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Line 70"/>
            <p:cNvSpPr>
              <a:spLocks noChangeShapeType="1"/>
            </p:cNvSpPr>
            <p:nvPr/>
          </p:nvSpPr>
          <p:spPr bwMode="auto">
            <a:xfrm flipV="1">
              <a:off x="340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71"/>
            <p:cNvSpPr>
              <a:spLocks noChangeShapeType="1"/>
            </p:cNvSpPr>
            <p:nvPr/>
          </p:nvSpPr>
          <p:spPr bwMode="auto">
            <a:xfrm>
              <a:off x="340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72"/>
            <p:cNvSpPr>
              <a:spLocks noChangeArrowheads="1"/>
            </p:cNvSpPr>
            <p:nvPr/>
          </p:nvSpPr>
          <p:spPr bwMode="auto">
            <a:xfrm>
              <a:off x="3352" y="3894"/>
              <a:ext cx="1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Line 73"/>
            <p:cNvSpPr>
              <a:spLocks noChangeShapeType="1"/>
            </p:cNvSpPr>
            <p:nvPr/>
          </p:nvSpPr>
          <p:spPr bwMode="auto">
            <a:xfrm>
              <a:off x="248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74"/>
            <p:cNvSpPr>
              <a:spLocks noChangeShapeType="1"/>
            </p:cNvSpPr>
            <p:nvPr/>
          </p:nvSpPr>
          <p:spPr bwMode="auto">
            <a:xfrm>
              <a:off x="248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75"/>
            <p:cNvSpPr>
              <a:spLocks noChangeShapeType="1"/>
            </p:cNvSpPr>
            <p:nvPr/>
          </p:nvSpPr>
          <p:spPr bwMode="auto">
            <a:xfrm flipV="1">
              <a:off x="356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76"/>
            <p:cNvSpPr>
              <a:spLocks noChangeShapeType="1"/>
            </p:cNvSpPr>
            <p:nvPr/>
          </p:nvSpPr>
          <p:spPr bwMode="auto">
            <a:xfrm flipV="1">
              <a:off x="248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7"/>
            <p:cNvSpPr>
              <a:spLocks/>
            </p:cNvSpPr>
            <p:nvPr/>
          </p:nvSpPr>
          <p:spPr bwMode="auto">
            <a:xfrm>
              <a:off x="3186" y="3739"/>
              <a:ext cx="378" cy="134"/>
            </a:xfrm>
            <a:custGeom>
              <a:avLst/>
              <a:gdLst>
                <a:gd name="T0" fmla="*/ 371 w 378"/>
                <a:gd name="T1" fmla="*/ 134 h 134"/>
                <a:gd name="T2" fmla="*/ 360 w 378"/>
                <a:gd name="T3" fmla="*/ 134 h 134"/>
                <a:gd name="T4" fmla="*/ 350 w 378"/>
                <a:gd name="T5" fmla="*/ 134 h 134"/>
                <a:gd name="T6" fmla="*/ 339 w 378"/>
                <a:gd name="T7" fmla="*/ 134 h 134"/>
                <a:gd name="T8" fmla="*/ 328 w 378"/>
                <a:gd name="T9" fmla="*/ 131 h 134"/>
                <a:gd name="T10" fmla="*/ 317 w 378"/>
                <a:gd name="T11" fmla="*/ 134 h 134"/>
                <a:gd name="T12" fmla="*/ 306 w 378"/>
                <a:gd name="T13" fmla="*/ 134 h 134"/>
                <a:gd name="T14" fmla="*/ 296 w 378"/>
                <a:gd name="T15" fmla="*/ 131 h 134"/>
                <a:gd name="T16" fmla="*/ 285 w 378"/>
                <a:gd name="T17" fmla="*/ 124 h 134"/>
                <a:gd name="T18" fmla="*/ 274 w 378"/>
                <a:gd name="T19" fmla="*/ 131 h 134"/>
                <a:gd name="T20" fmla="*/ 263 w 378"/>
                <a:gd name="T21" fmla="*/ 131 h 134"/>
                <a:gd name="T22" fmla="*/ 252 w 378"/>
                <a:gd name="T23" fmla="*/ 124 h 134"/>
                <a:gd name="T24" fmla="*/ 238 w 378"/>
                <a:gd name="T25" fmla="*/ 120 h 134"/>
                <a:gd name="T26" fmla="*/ 234 w 378"/>
                <a:gd name="T27" fmla="*/ 124 h 134"/>
                <a:gd name="T28" fmla="*/ 223 w 378"/>
                <a:gd name="T29" fmla="*/ 127 h 134"/>
                <a:gd name="T30" fmla="*/ 213 w 378"/>
                <a:gd name="T31" fmla="*/ 120 h 134"/>
                <a:gd name="T32" fmla="*/ 205 w 378"/>
                <a:gd name="T33" fmla="*/ 110 h 134"/>
                <a:gd name="T34" fmla="*/ 195 w 378"/>
                <a:gd name="T35" fmla="*/ 117 h 134"/>
                <a:gd name="T36" fmla="*/ 184 w 378"/>
                <a:gd name="T37" fmla="*/ 120 h 134"/>
                <a:gd name="T38" fmla="*/ 173 w 378"/>
                <a:gd name="T39" fmla="*/ 114 h 134"/>
                <a:gd name="T40" fmla="*/ 159 w 378"/>
                <a:gd name="T41" fmla="*/ 96 h 134"/>
                <a:gd name="T42" fmla="*/ 155 w 378"/>
                <a:gd name="T43" fmla="*/ 103 h 134"/>
                <a:gd name="T44" fmla="*/ 148 w 378"/>
                <a:gd name="T45" fmla="*/ 110 h 134"/>
                <a:gd name="T46" fmla="*/ 137 w 378"/>
                <a:gd name="T47" fmla="*/ 110 h 134"/>
                <a:gd name="T48" fmla="*/ 130 w 378"/>
                <a:gd name="T49" fmla="*/ 96 h 134"/>
                <a:gd name="T50" fmla="*/ 119 w 378"/>
                <a:gd name="T51" fmla="*/ 83 h 134"/>
                <a:gd name="T52" fmla="*/ 112 w 378"/>
                <a:gd name="T53" fmla="*/ 90 h 134"/>
                <a:gd name="T54" fmla="*/ 104 w 378"/>
                <a:gd name="T55" fmla="*/ 103 h 134"/>
                <a:gd name="T56" fmla="*/ 90 w 378"/>
                <a:gd name="T57" fmla="*/ 93 h 134"/>
                <a:gd name="T58" fmla="*/ 86 w 378"/>
                <a:gd name="T59" fmla="*/ 72 h 134"/>
                <a:gd name="T60" fmla="*/ 79 w 378"/>
                <a:gd name="T61" fmla="*/ 62 h 134"/>
                <a:gd name="T62" fmla="*/ 72 w 378"/>
                <a:gd name="T63" fmla="*/ 76 h 134"/>
                <a:gd name="T64" fmla="*/ 68 w 378"/>
                <a:gd name="T65" fmla="*/ 86 h 134"/>
                <a:gd name="T66" fmla="*/ 58 w 378"/>
                <a:gd name="T67" fmla="*/ 86 h 134"/>
                <a:gd name="T68" fmla="*/ 50 w 378"/>
                <a:gd name="T69" fmla="*/ 72 h 134"/>
                <a:gd name="T70" fmla="*/ 47 w 378"/>
                <a:gd name="T71" fmla="*/ 48 h 134"/>
                <a:gd name="T72" fmla="*/ 40 w 378"/>
                <a:gd name="T73" fmla="*/ 38 h 134"/>
                <a:gd name="T74" fmla="*/ 32 w 378"/>
                <a:gd name="T75" fmla="*/ 52 h 134"/>
                <a:gd name="T76" fmla="*/ 29 w 378"/>
                <a:gd name="T77" fmla="*/ 72 h 134"/>
                <a:gd name="T78" fmla="*/ 18 w 378"/>
                <a:gd name="T79" fmla="*/ 69 h 134"/>
                <a:gd name="T80" fmla="*/ 14 w 378"/>
                <a:gd name="T81" fmla="*/ 48 h 134"/>
                <a:gd name="T82" fmla="*/ 7 w 378"/>
                <a:gd name="T83" fmla="*/ 2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8" h="134">
                  <a:moveTo>
                    <a:pt x="378" y="134"/>
                  </a:moveTo>
                  <a:lnTo>
                    <a:pt x="375" y="134"/>
                  </a:lnTo>
                  <a:lnTo>
                    <a:pt x="371" y="134"/>
                  </a:lnTo>
                  <a:lnTo>
                    <a:pt x="368" y="134"/>
                  </a:lnTo>
                  <a:lnTo>
                    <a:pt x="364" y="134"/>
                  </a:lnTo>
                  <a:lnTo>
                    <a:pt x="360" y="134"/>
                  </a:lnTo>
                  <a:lnTo>
                    <a:pt x="357" y="134"/>
                  </a:lnTo>
                  <a:lnTo>
                    <a:pt x="353" y="134"/>
                  </a:lnTo>
                  <a:lnTo>
                    <a:pt x="350" y="134"/>
                  </a:lnTo>
                  <a:lnTo>
                    <a:pt x="346" y="134"/>
                  </a:lnTo>
                  <a:lnTo>
                    <a:pt x="342" y="134"/>
                  </a:lnTo>
                  <a:lnTo>
                    <a:pt x="339" y="134"/>
                  </a:lnTo>
                  <a:lnTo>
                    <a:pt x="335" y="131"/>
                  </a:lnTo>
                  <a:lnTo>
                    <a:pt x="332" y="131"/>
                  </a:lnTo>
                  <a:lnTo>
                    <a:pt x="328" y="131"/>
                  </a:lnTo>
                  <a:lnTo>
                    <a:pt x="324" y="131"/>
                  </a:lnTo>
                  <a:lnTo>
                    <a:pt x="321" y="131"/>
                  </a:lnTo>
                  <a:lnTo>
                    <a:pt x="317" y="134"/>
                  </a:lnTo>
                  <a:lnTo>
                    <a:pt x="314" y="134"/>
                  </a:lnTo>
                  <a:lnTo>
                    <a:pt x="310" y="134"/>
                  </a:lnTo>
                  <a:lnTo>
                    <a:pt x="306" y="134"/>
                  </a:lnTo>
                  <a:lnTo>
                    <a:pt x="303" y="131"/>
                  </a:lnTo>
                  <a:lnTo>
                    <a:pt x="299" y="131"/>
                  </a:lnTo>
                  <a:lnTo>
                    <a:pt x="296" y="131"/>
                  </a:lnTo>
                  <a:lnTo>
                    <a:pt x="292" y="127"/>
                  </a:lnTo>
                  <a:lnTo>
                    <a:pt x="288" y="124"/>
                  </a:lnTo>
                  <a:lnTo>
                    <a:pt x="285" y="124"/>
                  </a:lnTo>
                  <a:lnTo>
                    <a:pt x="281" y="127"/>
                  </a:lnTo>
                  <a:lnTo>
                    <a:pt x="277" y="127"/>
                  </a:lnTo>
                  <a:lnTo>
                    <a:pt x="274" y="131"/>
                  </a:lnTo>
                  <a:lnTo>
                    <a:pt x="270" y="131"/>
                  </a:lnTo>
                  <a:lnTo>
                    <a:pt x="267" y="131"/>
                  </a:lnTo>
                  <a:lnTo>
                    <a:pt x="263" y="131"/>
                  </a:lnTo>
                  <a:lnTo>
                    <a:pt x="259" y="127"/>
                  </a:lnTo>
                  <a:lnTo>
                    <a:pt x="256" y="127"/>
                  </a:lnTo>
                  <a:lnTo>
                    <a:pt x="252" y="124"/>
                  </a:lnTo>
                  <a:lnTo>
                    <a:pt x="249" y="120"/>
                  </a:lnTo>
                  <a:lnTo>
                    <a:pt x="245" y="120"/>
                  </a:lnTo>
                  <a:lnTo>
                    <a:pt x="238" y="120"/>
                  </a:lnTo>
                  <a:lnTo>
                    <a:pt x="241" y="120"/>
                  </a:lnTo>
                  <a:lnTo>
                    <a:pt x="238" y="120"/>
                  </a:lnTo>
                  <a:lnTo>
                    <a:pt x="234" y="124"/>
                  </a:lnTo>
                  <a:lnTo>
                    <a:pt x="231" y="124"/>
                  </a:lnTo>
                  <a:lnTo>
                    <a:pt x="227" y="127"/>
                  </a:lnTo>
                  <a:lnTo>
                    <a:pt x="223" y="127"/>
                  </a:lnTo>
                  <a:lnTo>
                    <a:pt x="220" y="124"/>
                  </a:lnTo>
                  <a:lnTo>
                    <a:pt x="216" y="124"/>
                  </a:lnTo>
                  <a:lnTo>
                    <a:pt x="213" y="120"/>
                  </a:lnTo>
                  <a:lnTo>
                    <a:pt x="209" y="117"/>
                  </a:lnTo>
                  <a:lnTo>
                    <a:pt x="202" y="110"/>
                  </a:lnTo>
                  <a:lnTo>
                    <a:pt x="205" y="110"/>
                  </a:lnTo>
                  <a:lnTo>
                    <a:pt x="202" y="110"/>
                  </a:lnTo>
                  <a:lnTo>
                    <a:pt x="198" y="114"/>
                  </a:lnTo>
                  <a:lnTo>
                    <a:pt x="195" y="117"/>
                  </a:lnTo>
                  <a:lnTo>
                    <a:pt x="191" y="117"/>
                  </a:lnTo>
                  <a:lnTo>
                    <a:pt x="187" y="120"/>
                  </a:lnTo>
                  <a:lnTo>
                    <a:pt x="184" y="120"/>
                  </a:lnTo>
                  <a:lnTo>
                    <a:pt x="180" y="120"/>
                  </a:lnTo>
                  <a:lnTo>
                    <a:pt x="177" y="117"/>
                  </a:lnTo>
                  <a:lnTo>
                    <a:pt x="173" y="114"/>
                  </a:lnTo>
                  <a:lnTo>
                    <a:pt x="166" y="107"/>
                  </a:lnTo>
                  <a:lnTo>
                    <a:pt x="166" y="103"/>
                  </a:lnTo>
                  <a:lnTo>
                    <a:pt x="159" y="96"/>
                  </a:lnTo>
                  <a:lnTo>
                    <a:pt x="162" y="96"/>
                  </a:lnTo>
                  <a:lnTo>
                    <a:pt x="159" y="100"/>
                  </a:lnTo>
                  <a:lnTo>
                    <a:pt x="155" y="103"/>
                  </a:lnTo>
                  <a:lnTo>
                    <a:pt x="148" y="110"/>
                  </a:lnTo>
                  <a:lnTo>
                    <a:pt x="151" y="110"/>
                  </a:lnTo>
                  <a:lnTo>
                    <a:pt x="148" y="110"/>
                  </a:lnTo>
                  <a:lnTo>
                    <a:pt x="144" y="114"/>
                  </a:lnTo>
                  <a:lnTo>
                    <a:pt x="140" y="114"/>
                  </a:lnTo>
                  <a:lnTo>
                    <a:pt x="137" y="110"/>
                  </a:lnTo>
                  <a:lnTo>
                    <a:pt x="133" y="107"/>
                  </a:lnTo>
                  <a:lnTo>
                    <a:pt x="130" y="103"/>
                  </a:lnTo>
                  <a:lnTo>
                    <a:pt x="130" y="96"/>
                  </a:lnTo>
                  <a:lnTo>
                    <a:pt x="126" y="93"/>
                  </a:lnTo>
                  <a:lnTo>
                    <a:pt x="126" y="90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2" y="90"/>
                  </a:lnTo>
                  <a:lnTo>
                    <a:pt x="112" y="96"/>
                  </a:lnTo>
                  <a:lnTo>
                    <a:pt x="108" y="100"/>
                  </a:lnTo>
                  <a:lnTo>
                    <a:pt x="104" y="103"/>
                  </a:lnTo>
                  <a:lnTo>
                    <a:pt x="101" y="103"/>
                  </a:lnTo>
                  <a:lnTo>
                    <a:pt x="97" y="100"/>
                  </a:lnTo>
                  <a:lnTo>
                    <a:pt x="90" y="93"/>
                  </a:lnTo>
                  <a:lnTo>
                    <a:pt x="90" y="83"/>
                  </a:lnTo>
                  <a:lnTo>
                    <a:pt x="86" y="79"/>
                  </a:lnTo>
                  <a:lnTo>
                    <a:pt x="86" y="72"/>
                  </a:lnTo>
                  <a:lnTo>
                    <a:pt x="83" y="69"/>
                  </a:lnTo>
                  <a:lnTo>
                    <a:pt x="83" y="62"/>
                  </a:lnTo>
                  <a:lnTo>
                    <a:pt x="79" y="62"/>
                  </a:lnTo>
                  <a:lnTo>
                    <a:pt x="76" y="66"/>
                  </a:lnTo>
                  <a:lnTo>
                    <a:pt x="76" y="72"/>
                  </a:lnTo>
                  <a:lnTo>
                    <a:pt x="72" y="76"/>
                  </a:lnTo>
                  <a:lnTo>
                    <a:pt x="72" y="79"/>
                  </a:lnTo>
                  <a:lnTo>
                    <a:pt x="68" y="83"/>
                  </a:lnTo>
                  <a:lnTo>
                    <a:pt x="68" y="86"/>
                  </a:lnTo>
                  <a:lnTo>
                    <a:pt x="65" y="90"/>
                  </a:lnTo>
                  <a:lnTo>
                    <a:pt x="61" y="90"/>
                  </a:lnTo>
                  <a:lnTo>
                    <a:pt x="58" y="86"/>
                  </a:lnTo>
                  <a:lnTo>
                    <a:pt x="54" y="83"/>
                  </a:lnTo>
                  <a:lnTo>
                    <a:pt x="54" y="76"/>
                  </a:lnTo>
                  <a:lnTo>
                    <a:pt x="50" y="72"/>
                  </a:lnTo>
                  <a:lnTo>
                    <a:pt x="50" y="62"/>
                  </a:lnTo>
                  <a:lnTo>
                    <a:pt x="47" y="59"/>
                  </a:lnTo>
                  <a:lnTo>
                    <a:pt x="47" y="48"/>
                  </a:lnTo>
                  <a:lnTo>
                    <a:pt x="43" y="42"/>
                  </a:lnTo>
                  <a:lnTo>
                    <a:pt x="43" y="35"/>
                  </a:lnTo>
                  <a:lnTo>
                    <a:pt x="40" y="38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2" y="52"/>
                  </a:lnTo>
                  <a:lnTo>
                    <a:pt x="32" y="62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5" y="72"/>
                  </a:lnTo>
                  <a:lnTo>
                    <a:pt x="21" y="72"/>
                  </a:lnTo>
                  <a:lnTo>
                    <a:pt x="18" y="69"/>
                  </a:lnTo>
                  <a:lnTo>
                    <a:pt x="18" y="62"/>
                  </a:lnTo>
                  <a:lnTo>
                    <a:pt x="14" y="59"/>
                  </a:lnTo>
                  <a:lnTo>
                    <a:pt x="14" y="48"/>
                  </a:lnTo>
                  <a:lnTo>
                    <a:pt x="11" y="45"/>
                  </a:lnTo>
                  <a:lnTo>
                    <a:pt x="11" y="28"/>
                  </a:lnTo>
                  <a:lnTo>
                    <a:pt x="7" y="24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8"/>
            <p:cNvSpPr>
              <a:spLocks/>
            </p:cNvSpPr>
            <p:nvPr/>
          </p:nvSpPr>
          <p:spPr bwMode="auto">
            <a:xfrm>
              <a:off x="2959" y="3348"/>
              <a:ext cx="230" cy="443"/>
            </a:xfrm>
            <a:custGeom>
              <a:avLst/>
              <a:gdLst>
                <a:gd name="T0" fmla="*/ 227 w 230"/>
                <a:gd name="T1" fmla="*/ 402 h 443"/>
                <a:gd name="T2" fmla="*/ 220 w 230"/>
                <a:gd name="T3" fmla="*/ 426 h 443"/>
                <a:gd name="T4" fmla="*/ 216 w 230"/>
                <a:gd name="T5" fmla="*/ 443 h 443"/>
                <a:gd name="T6" fmla="*/ 205 w 230"/>
                <a:gd name="T7" fmla="*/ 436 h 443"/>
                <a:gd name="T8" fmla="*/ 202 w 230"/>
                <a:gd name="T9" fmla="*/ 405 h 443"/>
                <a:gd name="T10" fmla="*/ 194 w 230"/>
                <a:gd name="T11" fmla="*/ 371 h 443"/>
                <a:gd name="T12" fmla="*/ 187 w 230"/>
                <a:gd name="T13" fmla="*/ 354 h 443"/>
                <a:gd name="T14" fmla="*/ 184 w 230"/>
                <a:gd name="T15" fmla="*/ 395 h 443"/>
                <a:gd name="T16" fmla="*/ 173 w 230"/>
                <a:gd name="T17" fmla="*/ 419 h 443"/>
                <a:gd name="T18" fmla="*/ 169 w 230"/>
                <a:gd name="T19" fmla="*/ 412 h 443"/>
                <a:gd name="T20" fmla="*/ 166 w 230"/>
                <a:gd name="T21" fmla="*/ 381 h 443"/>
                <a:gd name="T22" fmla="*/ 158 w 230"/>
                <a:gd name="T23" fmla="*/ 336 h 443"/>
                <a:gd name="T24" fmla="*/ 155 w 230"/>
                <a:gd name="T25" fmla="*/ 299 h 443"/>
                <a:gd name="T26" fmla="*/ 148 w 230"/>
                <a:gd name="T27" fmla="*/ 323 h 443"/>
                <a:gd name="T28" fmla="*/ 144 w 230"/>
                <a:gd name="T29" fmla="*/ 374 h 443"/>
                <a:gd name="T30" fmla="*/ 137 w 230"/>
                <a:gd name="T31" fmla="*/ 388 h 443"/>
                <a:gd name="T32" fmla="*/ 133 w 230"/>
                <a:gd name="T33" fmla="*/ 371 h 443"/>
                <a:gd name="T34" fmla="*/ 126 w 230"/>
                <a:gd name="T35" fmla="*/ 336 h 443"/>
                <a:gd name="T36" fmla="*/ 122 w 230"/>
                <a:gd name="T37" fmla="*/ 251 h 443"/>
                <a:gd name="T38" fmla="*/ 115 w 230"/>
                <a:gd name="T39" fmla="*/ 240 h 443"/>
                <a:gd name="T40" fmla="*/ 111 w 230"/>
                <a:gd name="T41" fmla="*/ 302 h 443"/>
                <a:gd name="T42" fmla="*/ 104 w 230"/>
                <a:gd name="T43" fmla="*/ 340 h 443"/>
                <a:gd name="T44" fmla="*/ 101 w 230"/>
                <a:gd name="T45" fmla="*/ 347 h 443"/>
                <a:gd name="T46" fmla="*/ 93 w 230"/>
                <a:gd name="T47" fmla="*/ 319 h 443"/>
                <a:gd name="T48" fmla="*/ 90 w 230"/>
                <a:gd name="T49" fmla="*/ 240 h 443"/>
                <a:gd name="T50" fmla="*/ 83 w 230"/>
                <a:gd name="T51" fmla="*/ 175 h 443"/>
                <a:gd name="T52" fmla="*/ 79 w 230"/>
                <a:gd name="T53" fmla="*/ 172 h 443"/>
                <a:gd name="T54" fmla="*/ 75 w 230"/>
                <a:gd name="T55" fmla="*/ 247 h 443"/>
                <a:gd name="T56" fmla="*/ 68 w 230"/>
                <a:gd name="T57" fmla="*/ 292 h 443"/>
                <a:gd name="T58" fmla="*/ 65 w 230"/>
                <a:gd name="T59" fmla="*/ 302 h 443"/>
                <a:gd name="T60" fmla="*/ 57 w 230"/>
                <a:gd name="T61" fmla="*/ 271 h 443"/>
                <a:gd name="T62" fmla="*/ 54 w 230"/>
                <a:gd name="T63" fmla="*/ 168 h 443"/>
                <a:gd name="T64" fmla="*/ 47 w 230"/>
                <a:gd name="T65" fmla="*/ 96 h 443"/>
                <a:gd name="T66" fmla="*/ 43 w 230"/>
                <a:gd name="T67" fmla="*/ 93 h 443"/>
                <a:gd name="T68" fmla="*/ 39 w 230"/>
                <a:gd name="T69" fmla="*/ 203 h 443"/>
                <a:gd name="T70" fmla="*/ 32 w 230"/>
                <a:gd name="T71" fmla="*/ 247 h 443"/>
                <a:gd name="T72" fmla="*/ 29 w 230"/>
                <a:gd name="T73" fmla="*/ 247 h 443"/>
                <a:gd name="T74" fmla="*/ 25 w 230"/>
                <a:gd name="T75" fmla="*/ 206 h 443"/>
                <a:gd name="T76" fmla="*/ 18 w 230"/>
                <a:gd name="T77" fmla="*/ 120 h 443"/>
                <a:gd name="T78" fmla="*/ 14 w 230"/>
                <a:gd name="T79" fmla="*/ 4 h 443"/>
                <a:gd name="T80" fmla="*/ 7 w 230"/>
                <a:gd name="T81" fmla="*/ 31 h 443"/>
                <a:gd name="T82" fmla="*/ 3 w 230"/>
                <a:gd name="T83" fmla="*/ 15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0" h="443">
                  <a:moveTo>
                    <a:pt x="227" y="391"/>
                  </a:moveTo>
                  <a:lnTo>
                    <a:pt x="230" y="391"/>
                  </a:lnTo>
                  <a:lnTo>
                    <a:pt x="227" y="402"/>
                  </a:lnTo>
                  <a:lnTo>
                    <a:pt x="223" y="405"/>
                  </a:lnTo>
                  <a:lnTo>
                    <a:pt x="223" y="419"/>
                  </a:lnTo>
                  <a:lnTo>
                    <a:pt x="220" y="426"/>
                  </a:lnTo>
                  <a:lnTo>
                    <a:pt x="220" y="436"/>
                  </a:lnTo>
                  <a:lnTo>
                    <a:pt x="212" y="443"/>
                  </a:lnTo>
                  <a:lnTo>
                    <a:pt x="216" y="443"/>
                  </a:lnTo>
                  <a:lnTo>
                    <a:pt x="212" y="443"/>
                  </a:lnTo>
                  <a:lnTo>
                    <a:pt x="209" y="439"/>
                  </a:lnTo>
                  <a:lnTo>
                    <a:pt x="205" y="436"/>
                  </a:lnTo>
                  <a:lnTo>
                    <a:pt x="205" y="426"/>
                  </a:lnTo>
                  <a:lnTo>
                    <a:pt x="202" y="422"/>
                  </a:lnTo>
                  <a:lnTo>
                    <a:pt x="202" y="405"/>
                  </a:lnTo>
                  <a:lnTo>
                    <a:pt x="198" y="398"/>
                  </a:lnTo>
                  <a:lnTo>
                    <a:pt x="198" y="378"/>
                  </a:lnTo>
                  <a:lnTo>
                    <a:pt x="194" y="371"/>
                  </a:lnTo>
                  <a:lnTo>
                    <a:pt x="194" y="354"/>
                  </a:lnTo>
                  <a:lnTo>
                    <a:pt x="191" y="350"/>
                  </a:lnTo>
                  <a:lnTo>
                    <a:pt x="187" y="354"/>
                  </a:lnTo>
                  <a:lnTo>
                    <a:pt x="187" y="371"/>
                  </a:lnTo>
                  <a:lnTo>
                    <a:pt x="184" y="378"/>
                  </a:lnTo>
                  <a:lnTo>
                    <a:pt x="184" y="395"/>
                  </a:lnTo>
                  <a:lnTo>
                    <a:pt x="180" y="398"/>
                  </a:lnTo>
                  <a:lnTo>
                    <a:pt x="180" y="412"/>
                  </a:lnTo>
                  <a:lnTo>
                    <a:pt x="173" y="419"/>
                  </a:lnTo>
                  <a:lnTo>
                    <a:pt x="176" y="419"/>
                  </a:lnTo>
                  <a:lnTo>
                    <a:pt x="173" y="415"/>
                  </a:lnTo>
                  <a:lnTo>
                    <a:pt x="169" y="412"/>
                  </a:lnTo>
                  <a:lnTo>
                    <a:pt x="169" y="402"/>
                  </a:lnTo>
                  <a:lnTo>
                    <a:pt x="166" y="398"/>
                  </a:lnTo>
                  <a:lnTo>
                    <a:pt x="166" y="381"/>
                  </a:lnTo>
                  <a:lnTo>
                    <a:pt x="162" y="371"/>
                  </a:lnTo>
                  <a:lnTo>
                    <a:pt x="162" y="347"/>
                  </a:lnTo>
                  <a:lnTo>
                    <a:pt x="158" y="336"/>
                  </a:lnTo>
                  <a:lnTo>
                    <a:pt x="158" y="312"/>
                  </a:lnTo>
                  <a:lnTo>
                    <a:pt x="155" y="306"/>
                  </a:lnTo>
                  <a:lnTo>
                    <a:pt x="155" y="299"/>
                  </a:lnTo>
                  <a:lnTo>
                    <a:pt x="151" y="302"/>
                  </a:lnTo>
                  <a:lnTo>
                    <a:pt x="151" y="316"/>
                  </a:lnTo>
                  <a:lnTo>
                    <a:pt x="148" y="323"/>
                  </a:lnTo>
                  <a:lnTo>
                    <a:pt x="148" y="347"/>
                  </a:lnTo>
                  <a:lnTo>
                    <a:pt x="144" y="354"/>
                  </a:lnTo>
                  <a:lnTo>
                    <a:pt x="144" y="374"/>
                  </a:lnTo>
                  <a:lnTo>
                    <a:pt x="140" y="378"/>
                  </a:lnTo>
                  <a:lnTo>
                    <a:pt x="140" y="384"/>
                  </a:lnTo>
                  <a:lnTo>
                    <a:pt x="137" y="388"/>
                  </a:lnTo>
                  <a:lnTo>
                    <a:pt x="137" y="384"/>
                  </a:lnTo>
                  <a:lnTo>
                    <a:pt x="133" y="381"/>
                  </a:lnTo>
                  <a:lnTo>
                    <a:pt x="133" y="371"/>
                  </a:lnTo>
                  <a:lnTo>
                    <a:pt x="130" y="367"/>
                  </a:lnTo>
                  <a:lnTo>
                    <a:pt x="130" y="347"/>
                  </a:lnTo>
                  <a:lnTo>
                    <a:pt x="126" y="336"/>
                  </a:lnTo>
                  <a:lnTo>
                    <a:pt x="126" y="295"/>
                  </a:lnTo>
                  <a:lnTo>
                    <a:pt x="122" y="282"/>
                  </a:lnTo>
                  <a:lnTo>
                    <a:pt x="122" y="251"/>
                  </a:lnTo>
                  <a:lnTo>
                    <a:pt x="119" y="244"/>
                  </a:lnTo>
                  <a:lnTo>
                    <a:pt x="119" y="237"/>
                  </a:lnTo>
                  <a:lnTo>
                    <a:pt x="115" y="240"/>
                  </a:lnTo>
                  <a:lnTo>
                    <a:pt x="115" y="264"/>
                  </a:lnTo>
                  <a:lnTo>
                    <a:pt x="111" y="275"/>
                  </a:lnTo>
                  <a:lnTo>
                    <a:pt x="111" y="302"/>
                  </a:lnTo>
                  <a:lnTo>
                    <a:pt x="108" y="312"/>
                  </a:lnTo>
                  <a:lnTo>
                    <a:pt x="108" y="333"/>
                  </a:lnTo>
                  <a:lnTo>
                    <a:pt x="104" y="340"/>
                  </a:lnTo>
                  <a:lnTo>
                    <a:pt x="104" y="347"/>
                  </a:lnTo>
                  <a:lnTo>
                    <a:pt x="101" y="350"/>
                  </a:lnTo>
                  <a:lnTo>
                    <a:pt x="101" y="347"/>
                  </a:lnTo>
                  <a:lnTo>
                    <a:pt x="97" y="343"/>
                  </a:lnTo>
                  <a:lnTo>
                    <a:pt x="97" y="326"/>
                  </a:lnTo>
                  <a:lnTo>
                    <a:pt x="93" y="319"/>
                  </a:lnTo>
                  <a:lnTo>
                    <a:pt x="93" y="292"/>
                  </a:lnTo>
                  <a:lnTo>
                    <a:pt x="90" y="282"/>
                  </a:lnTo>
                  <a:lnTo>
                    <a:pt x="90" y="240"/>
                  </a:lnTo>
                  <a:lnTo>
                    <a:pt x="86" y="223"/>
                  </a:lnTo>
                  <a:lnTo>
                    <a:pt x="86" y="185"/>
                  </a:lnTo>
                  <a:lnTo>
                    <a:pt x="83" y="175"/>
                  </a:lnTo>
                  <a:lnTo>
                    <a:pt x="83" y="165"/>
                  </a:lnTo>
                  <a:lnTo>
                    <a:pt x="83" y="168"/>
                  </a:lnTo>
                  <a:lnTo>
                    <a:pt x="79" y="172"/>
                  </a:lnTo>
                  <a:lnTo>
                    <a:pt x="79" y="199"/>
                  </a:lnTo>
                  <a:lnTo>
                    <a:pt x="75" y="209"/>
                  </a:lnTo>
                  <a:lnTo>
                    <a:pt x="75" y="247"/>
                  </a:lnTo>
                  <a:lnTo>
                    <a:pt x="72" y="258"/>
                  </a:lnTo>
                  <a:lnTo>
                    <a:pt x="72" y="285"/>
                  </a:lnTo>
                  <a:lnTo>
                    <a:pt x="68" y="292"/>
                  </a:lnTo>
                  <a:lnTo>
                    <a:pt x="68" y="302"/>
                  </a:lnTo>
                  <a:lnTo>
                    <a:pt x="65" y="306"/>
                  </a:lnTo>
                  <a:lnTo>
                    <a:pt x="65" y="302"/>
                  </a:lnTo>
                  <a:lnTo>
                    <a:pt x="61" y="299"/>
                  </a:lnTo>
                  <a:lnTo>
                    <a:pt x="61" y="278"/>
                  </a:lnTo>
                  <a:lnTo>
                    <a:pt x="57" y="271"/>
                  </a:lnTo>
                  <a:lnTo>
                    <a:pt x="57" y="233"/>
                  </a:lnTo>
                  <a:lnTo>
                    <a:pt x="54" y="220"/>
                  </a:lnTo>
                  <a:lnTo>
                    <a:pt x="54" y="168"/>
                  </a:lnTo>
                  <a:lnTo>
                    <a:pt x="50" y="151"/>
                  </a:lnTo>
                  <a:lnTo>
                    <a:pt x="50" y="107"/>
                  </a:lnTo>
                  <a:lnTo>
                    <a:pt x="47" y="96"/>
                  </a:lnTo>
                  <a:lnTo>
                    <a:pt x="47" y="86"/>
                  </a:lnTo>
                  <a:lnTo>
                    <a:pt x="47" y="89"/>
                  </a:lnTo>
                  <a:lnTo>
                    <a:pt x="43" y="93"/>
                  </a:lnTo>
                  <a:lnTo>
                    <a:pt x="43" y="131"/>
                  </a:lnTo>
                  <a:lnTo>
                    <a:pt x="39" y="144"/>
                  </a:lnTo>
                  <a:lnTo>
                    <a:pt x="39" y="203"/>
                  </a:lnTo>
                  <a:lnTo>
                    <a:pt x="36" y="216"/>
                  </a:lnTo>
                  <a:lnTo>
                    <a:pt x="36" y="240"/>
                  </a:lnTo>
                  <a:lnTo>
                    <a:pt x="32" y="247"/>
                  </a:lnTo>
                  <a:lnTo>
                    <a:pt x="32" y="254"/>
                  </a:lnTo>
                  <a:lnTo>
                    <a:pt x="29" y="244"/>
                  </a:lnTo>
                  <a:lnTo>
                    <a:pt x="29" y="247"/>
                  </a:lnTo>
                  <a:lnTo>
                    <a:pt x="29" y="244"/>
                  </a:lnTo>
                  <a:lnTo>
                    <a:pt x="25" y="237"/>
                  </a:lnTo>
                  <a:lnTo>
                    <a:pt x="25" y="206"/>
                  </a:lnTo>
                  <a:lnTo>
                    <a:pt x="21" y="192"/>
                  </a:lnTo>
                  <a:lnTo>
                    <a:pt x="21" y="141"/>
                  </a:lnTo>
                  <a:lnTo>
                    <a:pt x="18" y="120"/>
                  </a:lnTo>
                  <a:lnTo>
                    <a:pt x="18" y="58"/>
                  </a:lnTo>
                  <a:lnTo>
                    <a:pt x="14" y="41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11" y="17"/>
                  </a:lnTo>
                  <a:lnTo>
                    <a:pt x="7" y="31"/>
                  </a:lnTo>
                  <a:lnTo>
                    <a:pt x="7" y="86"/>
                  </a:lnTo>
                  <a:lnTo>
                    <a:pt x="3" y="103"/>
                  </a:lnTo>
                  <a:lnTo>
                    <a:pt x="3" y="151"/>
                  </a:lnTo>
                  <a:lnTo>
                    <a:pt x="0" y="165"/>
                  </a:lnTo>
                  <a:lnTo>
                    <a:pt x="0" y="189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9"/>
            <p:cNvSpPr>
              <a:spLocks/>
            </p:cNvSpPr>
            <p:nvPr/>
          </p:nvSpPr>
          <p:spPr bwMode="auto">
            <a:xfrm>
              <a:off x="2735" y="2796"/>
              <a:ext cx="224" cy="751"/>
            </a:xfrm>
            <a:custGeom>
              <a:avLst/>
              <a:gdLst>
                <a:gd name="T0" fmla="*/ 220 w 224"/>
                <a:gd name="T1" fmla="*/ 751 h 751"/>
                <a:gd name="T2" fmla="*/ 213 w 224"/>
                <a:gd name="T3" fmla="*/ 720 h 751"/>
                <a:gd name="T4" fmla="*/ 209 w 224"/>
                <a:gd name="T5" fmla="*/ 569 h 751"/>
                <a:gd name="T6" fmla="*/ 202 w 224"/>
                <a:gd name="T7" fmla="*/ 466 h 751"/>
                <a:gd name="T8" fmla="*/ 198 w 224"/>
                <a:gd name="T9" fmla="*/ 470 h 751"/>
                <a:gd name="T10" fmla="*/ 195 w 224"/>
                <a:gd name="T11" fmla="*/ 607 h 751"/>
                <a:gd name="T12" fmla="*/ 188 w 224"/>
                <a:gd name="T13" fmla="*/ 676 h 751"/>
                <a:gd name="T14" fmla="*/ 184 w 224"/>
                <a:gd name="T15" fmla="*/ 683 h 751"/>
                <a:gd name="T16" fmla="*/ 177 w 224"/>
                <a:gd name="T17" fmla="*/ 614 h 751"/>
                <a:gd name="T18" fmla="*/ 173 w 224"/>
                <a:gd name="T19" fmla="*/ 415 h 751"/>
                <a:gd name="T20" fmla="*/ 166 w 224"/>
                <a:gd name="T21" fmla="*/ 363 h 751"/>
                <a:gd name="T22" fmla="*/ 162 w 224"/>
                <a:gd name="T23" fmla="*/ 508 h 751"/>
                <a:gd name="T24" fmla="*/ 155 w 224"/>
                <a:gd name="T25" fmla="*/ 600 h 751"/>
                <a:gd name="T26" fmla="*/ 152 w 224"/>
                <a:gd name="T27" fmla="*/ 628 h 751"/>
                <a:gd name="T28" fmla="*/ 144 w 224"/>
                <a:gd name="T29" fmla="*/ 566 h 751"/>
                <a:gd name="T30" fmla="*/ 141 w 224"/>
                <a:gd name="T31" fmla="*/ 343 h 751"/>
                <a:gd name="T32" fmla="*/ 134 w 224"/>
                <a:gd name="T33" fmla="*/ 271 h 751"/>
                <a:gd name="T34" fmla="*/ 130 w 224"/>
                <a:gd name="T35" fmla="*/ 411 h 751"/>
                <a:gd name="T36" fmla="*/ 123 w 224"/>
                <a:gd name="T37" fmla="*/ 528 h 751"/>
                <a:gd name="T38" fmla="*/ 119 w 224"/>
                <a:gd name="T39" fmla="*/ 573 h 751"/>
                <a:gd name="T40" fmla="*/ 116 w 224"/>
                <a:gd name="T41" fmla="*/ 508 h 751"/>
                <a:gd name="T42" fmla="*/ 108 w 224"/>
                <a:gd name="T43" fmla="*/ 367 h 751"/>
                <a:gd name="T44" fmla="*/ 105 w 224"/>
                <a:gd name="T45" fmla="*/ 178 h 751"/>
                <a:gd name="T46" fmla="*/ 98 w 224"/>
                <a:gd name="T47" fmla="*/ 240 h 751"/>
                <a:gd name="T48" fmla="*/ 94 w 224"/>
                <a:gd name="T49" fmla="*/ 442 h 751"/>
                <a:gd name="T50" fmla="*/ 87 w 224"/>
                <a:gd name="T51" fmla="*/ 514 h 751"/>
                <a:gd name="T52" fmla="*/ 83 w 224"/>
                <a:gd name="T53" fmla="*/ 442 h 751"/>
                <a:gd name="T54" fmla="*/ 76 w 224"/>
                <a:gd name="T55" fmla="*/ 295 h 751"/>
                <a:gd name="T56" fmla="*/ 72 w 224"/>
                <a:gd name="T57" fmla="*/ 99 h 751"/>
                <a:gd name="T58" fmla="*/ 65 w 224"/>
                <a:gd name="T59" fmla="*/ 209 h 751"/>
                <a:gd name="T60" fmla="*/ 61 w 224"/>
                <a:gd name="T61" fmla="*/ 415 h 751"/>
                <a:gd name="T62" fmla="*/ 54 w 224"/>
                <a:gd name="T63" fmla="*/ 466 h 751"/>
                <a:gd name="T64" fmla="*/ 51 w 224"/>
                <a:gd name="T65" fmla="*/ 377 h 751"/>
                <a:gd name="T66" fmla="*/ 43 w 224"/>
                <a:gd name="T67" fmla="*/ 171 h 751"/>
                <a:gd name="T68" fmla="*/ 40 w 224"/>
                <a:gd name="T69" fmla="*/ 37 h 751"/>
                <a:gd name="T70" fmla="*/ 36 w 224"/>
                <a:gd name="T71" fmla="*/ 147 h 751"/>
                <a:gd name="T72" fmla="*/ 29 w 224"/>
                <a:gd name="T73" fmla="*/ 319 h 751"/>
                <a:gd name="T74" fmla="*/ 25 w 224"/>
                <a:gd name="T75" fmla="*/ 425 h 751"/>
                <a:gd name="T76" fmla="*/ 18 w 224"/>
                <a:gd name="T77" fmla="*/ 360 h 751"/>
                <a:gd name="T78" fmla="*/ 15 w 224"/>
                <a:gd name="T79" fmla="*/ 127 h 751"/>
                <a:gd name="T80" fmla="*/ 7 w 224"/>
                <a:gd name="T81" fmla="*/ 0 h 751"/>
                <a:gd name="T82" fmla="*/ 4 w 224"/>
                <a:gd name="T83" fmla="*/ 20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751">
                  <a:moveTo>
                    <a:pt x="224" y="741"/>
                  </a:moveTo>
                  <a:lnTo>
                    <a:pt x="220" y="748"/>
                  </a:lnTo>
                  <a:lnTo>
                    <a:pt x="220" y="751"/>
                  </a:lnTo>
                  <a:lnTo>
                    <a:pt x="217" y="748"/>
                  </a:lnTo>
                  <a:lnTo>
                    <a:pt x="217" y="731"/>
                  </a:lnTo>
                  <a:lnTo>
                    <a:pt x="213" y="720"/>
                  </a:lnTo>
                  <a:lnTo>
                    <a:pt x="213" y="659"/>
                  </a:lnTo>
                  <a:lnTo>
                    <a:pt x="209" y="638"/>
                  </a:lnTo>
                  <a:lnTo>
                    <a:pt x="209" y="569"/>
                  </a:lnTo>
                  <a:lnTo>
                    <a:pt x="206" y="545"/>
                  </a:lnTo>
                  <a:lnTo>
                    <a:pt x="206" y="480"/>
                  </a:lnTo>
                  <a:lnTo>
                    <a:pt x="202" y="466"/>
                  </a:lnTo>
                  <a:lnTo>
                    <a:pt x="202" y="456"/>
                  </a:lnTo>
                  <a:lnTo>
                    <a:pt x="202" y="460"/>
                  </a:lnTo>
                  <a:lnTo>
                    <a:pt x="198" y="470"/>
                  </a:lnTo>
                  <a:lnTo>
                    <a:pt x="198" y="521"/>
                  </a:lnTo>
                  <a:lnTo>
                    <a:pt x="195" y="545"/>
                  </a:lnTo>
                  <a:lnTo>
                    <a:pt x="195" y="607"/>
                  </a:lnTo>
                  <a:lnTo>
                    <a:pt x="191" y="624"/>
                  </a:lnTo>
                  <a:lnTo>
                    <a:pt x="191" y="669"/>
                  </a:lnTo>
                  <a:lnTo>
                    <a:pt x="188" y="676"/>
                  </a:lnTo>
                  <a:lnTo>
                    <a:pt x="188" y="693"/>
                  </a:lnTo>
                  <a:lnTo>
                    <a:pt x="184" y="689"/>
                  </a:lnTo>
                  <a:lnTo>
                    <a:pt x="184" y="683"/>
                  </a:lnTo>
                  <a:lnTo>
                    <a:pt x="180" y="672"/>
                  </a:lnTo>
                  <a:lnTo>
                    <a:pt x="180" y="635"/>
                  </a:lnTo>
                  <a:lnTo>
                    <a:pt x="177" y="614"/>
                  </a:lnTo>
                  <a:lnTo>
                    <a:pt x="177" y="521"/>
                  </a:lnTo>
                  <a:lnTo>
                    <a:pt x="173" y="494"/>
                  </a:lnTo>
                  <a:lnTo>
                    <a:pt x="173" y="415"/>
                  </a:lnTo>
                  <a:lnTo>
                    <a:pt x="170" y="391"/>
                  </a:lnTo>
                  <a:lnTo>
                    <a:pt x="170" y="360"/>
                  </a:lnTo>
                  <a:lnTo>
                    <a:pt x="166" y="363"/>
                  </a:lnTo>
                  <a:lnTo>
                    <a:pt x="166" y="408"/>
                  </a:lnTo>
                  <a:lnTo>
                    <a:pt x="162" y="432"/>
                  </a:lnTo>
                  <a:lnTo>
                    <a:pt x="162" y="508"/>
                  </a:lnTo>
                  <a:lnTo>
                    <a:pt x="159" y="528"/>
                  </a:lnTo>
                  <a:lnTo>
                    <a:pt x="159" y="586"/>
                  </a:lnTo>
                  <a:lnTo>
                    <a:pt x="155" y="600"/>
                  </a:lnTo>
                  <a:lnTo>
                    <a:pt x="155" y="628"/>
                  </a:lnTo>
                  <a:lnTo>
                    <a:pt x="152" y="631"/>
                  </a:lnTo>
                  <a:lnTo>
                    <a:pt x="152" y="628"/>
                  </a:lnTo>
                  <a:lnTo>
                    <a:pt x="148" y="621"/>
                  </a:lnTo>
                  <a:lnTo>
                    <a:pt x="148" y="583"/>
                  </a:lnTo>
                  <a:lnTo>
                    <a:pt x="144" y="566"/>
                  </a:lnTo>
                  <a:lnTo>
                    <a:pt x="144" y="466"/>
                  </a:lnTo>
                  <a:lnTo>
                    <a:pt x="141" y="435"/>
                  </a:lnTo>
                  <a:lnTo>
                    <a:pt x="141" y="343"/>
                  </a:lnTo>
                  <a:lnTo>
                    <a:pt x="137" y="315"/>
                  </a:lnTo>
                  <a:lnTo>
                    <a:pt x="137" y="267"/>
                  </a:lnTo>
                  <a:lnTo>
                    <a:pt x="134" y="271"/>
                  </a:lnTo>
                  <a:lnTo>
                    <a:pt x="134" y="305"/>
                  </a:lnTo>
                  <a:lnTo>
                    <a:pt x="130" y="329"/>
                  </a:lnTo>
                  <a:lnTo>
                    <a:pt x="130" y="411"/>
                  </a:lnTo>
                  <a:lnTo>
                    <a:pt x="126" y="439"/>
                  </a:lnTo>
                  <a:lnTo>
                    <a:pt x="126" y="508"/>
                  </a:lnTo>
                  <a:lnTo>
                    <a:pt x="123" y="528"/>
                  </a:lnTo>
                  <a:lnTo>
                    <a:pt x="123" y="562"/>
                  </a:lnTo>
                  <a:lnTo>
                    <a:pt x="119" y="569"/>
                  </a:lnTo>
                  <a:lnTo>
                    <a:pt x="119" y="573"/>
                  </a:lnTo>
                  <a:lnTo>
                    <a:pt x="119" y="569"/>
                  </a:lnTo>
                  <a:lnTo>
                    <a:pt x="116" y="562"/>
                  </a:lnTo>
                  <a:lnTo>
                    <a:pt x="116" y="508"/>
                  </a:lnTo>
                  <a:lnTo>
                    <a:pt x="112" y="484"/>
                  </a:lnTo>
                  <a:lnTo>
                    <a:pt x="112" y="401"/>
                  </a:lnTo>
                  <a:lnTo>
                    <a:pt x="108" y="367"/>
                  </a:lnTo>
                  <a:lnTo>
                    <a:pt x="108" y="267"/>
                  </a:lnTo>
                  <a:lnTo>
                    <a:pt x="105" y="236"/>
                  </a:lnTo>
                  <a:lnTo>
                    <a:pt x="105" y="178"/>
                  </a:lnTo>
                  <a:lnTo>
                    <a:pt x="101" y="175"/>
                  </a:lnTo>
                  <a:lnTo>
                    <a:pt x="101" y="216"/>
                  </a:lnTo>
                  <a:lnTo>
                    <a:pt x="98" y="240"/>
                  </a:lnTo>
                  <a:lnTo>
                    <a:pt x="98" y="333"/>
                  </a:lnTo>
                  <a:lnTo>
                    <a:pt x="94" y="363"/>
                  </a:lnTo>
                  <a:lnTo>
                    <a:pt x="94" y="442"/>
                  </a:lnTo>
                  <a:lnTo>
                    <a:pt x="90" y="463"/>
                  </a:lnTo>
                  <a:lnTo>
                    <a:pt x="90" y="511"/>
                  </a:lnTo>
                  <a:lnTo>
                    <a:pt x="87" y="514"/>
                  </a:lnTo>
                  <a:lnTo>
                    <a:pt x="87" y="504"/>
                  </a:lnTo>
                  <a:lnTo>
                    <a:pt x="83" y="494"/>
                  </a:lnTo>
                  <a:lnTo>
                    <a:pt x="83" y="442"/>
                  </a:lnTo>
                  <a:lnTo>
                    <a:pt x="79" y="418"/>
                  </a:lnTo>
                  <a:lnTo>
                    <a:pt x="79" y="329"/>
                  </a:lnTo>
                  <a:lnTo>
                    <a:pt x="76" y="295"/>
                  </a:lnTo>
                  <a:lnTo>
                    <a:pt x="76" y="185"/>
                  </a:lnTo>
                  <a:lnTo>
                    <a:pt x="72" y="154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9" y="178"/>
                  </a:lnTo>
                  <a:lnTo>
                    <a:pt x="65" y="209"/>
                  </a:lnTo>
                  <a:lnTo>
                    <a:pt x="65" y="312"/>
                  </a:lnTo>
                  <a:lnTo>
                    <a:pt x="61" y="343"/>
                  </a:lnTo>
                  <a:lnTo>
                    <a:pt x="61" y="415"/>
                  </a:lnTo>
                  <a:lnTo>
                    <a:pt x="58" y="432"/>
                  </a:lnTo>
                  <a:lnTo>
                    <a:pt x="58" y="463"/>
                  </a:lnTo>
                  <a:lnTo>
                    <a:pt x="54" y="466"/>
                  </a:lnTo>
                  <a:lnTo>
                    <a:pt x="54" y="449"/>
                  </a:lnTo>
                  <a:lnTo>
                    <a:pt x="51" y="439"/>
                  </a:lnTo>
                  <a:lnTo>
                    <a:pt x="51" y="377"/>
                  </a:lnTo>
                  <a:lnTo>
                    <a:pt x="47" y="350"/>
                  </a:lnTo>
                  <a:lnTo>
                    <a:pt x="47" y="212"/>
                  </a:lnTo>
                  <a:lnTo>
                    <a:pt x="43" y="171"/>
                  </a:lnTo>
                  <a:lnTo>
                    <a:pt x="43" y="75"/>
                  </a:lnTo>
                  <a:lnTo>
                    <a:pt x="40" y="51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36" y="61"/>
                  </a:lnTo>
                  <a:lnTo>
                    <a:pt x="36" y="147"/>
                  </a:lnTo>
                  <a:lnTo>
                    <a:pt x="33" y="185"/>
                  </a:lnTo>
                  <a:lnTo>
                    <a:pt x="33" y="291"/>
                  </a:lnTo>
                  <a:lnTo>
                    <a:pt x="29" y="319"/>
                  </a:lnTo>
                  <a:lnTo>
                    <a:pt x="29" y="387"/>
                  </a:lnTo>
                  <a:lnTo>
                    <a:pt x="25" y="405"/>
                  </a:lnTo>
                  <a:lnTo>
                    <a:pt x="25" y="425"/>
                  </a:lnTo>
                  <a:lnTo>
                    <a:pt x="22" y="422"/>
                  </a:lnTo>
                  <a:lnTo>
                    <a:pt x="22" y="384"/>
                  </a:lnTo>
                  <a:lnTo>
                    <a:pt x="18" y="360"/>
                  </a:lnTo>
                  <a:lnTo>
                    <a:pt x="18" y="278"/>
                  </a:lnTo>
                  <a:lnTo>
                    <a:pt x="15" y="240"/>
                  </a:lnTo>
                  <a:lnTo>
                    <a:pt x="15" y="127"/>
                  </a:lnTo>
                  <a:lnTo>
                    <a:pt x="11" y="89"/>
                  </a:lnTo>
                  <a:lnTo>
                    <a:pt x="11" y="10"/>
                  </a:lnTo>
                  <a:lnTo>
                    <a:pt x="7" y="0"/>
                  </a:lnTo>
                  <a:lnTo>
                    <a:pt x="7" y="58"/>
                  </a:lnTo>
                  <a:lnTo>
                    <a:pt x="4" y="89"/>
                  </a:lnTo>
                  <a:lnTo>
                    <a:pt x="4" y="202"/>
                  </a:lnTo>
                  <a:lnTo>
                    <a:pt x="0" y="236"/>
                  </a:lnTo>
                  <a:lnTo>
                    <a:pt x="0" y="329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0"/>
            <p:cNvSpPr>
              <a:spLocks/>
            </p:cNvSpPr>
            <p:nvPr/>
          </p:nvSpPr>
          <p:spPr bwMode="auto">
            <a:xfrm>
              <a:off x="2515" y="2785"/>
              <a:ext cx="220" cy="834"/>
            </a:xfrm>
            <a:custGeom>
              <a:avLst/>
              <a:gdLst>
                <a:gd name="T0" fmla="*/ 217 w 220"/>
                <a:gd name="T1" fmla="*/ 405 h 834"/>
                <a:gd name="T2" fmla="*/ 209 w 220"/>
                <a:gd name="T3" fmla="*/ 395 h 834"/>
                <a:gd name="T4" fmla="*/ 206 w 220"/>
                <a:gd name="T5" fmla="*/ 172 h 834"/>
                <a:gd name="T6" fmla="*/ 199 w 220"/>
                <a:gd name="T7" fmla="*/ 14 h 834"/>
                <a:gd name="T8" fmla="*/ 195 w 220"/>
                <a:gd name="T9" fmla="*/ 28 h 834"/>
                <a:gd name="T10" fmla="*/ 191 w 220"/>
                <a:gd name="T11" fmla="*/ 299 h 834"/>
                <a:gd name="T12" fmla="*/ 184 w 220"/>
                <a:gd name="T13" fmla="*/ 398 h 834"/>
                <a:gd name="T14" fmla="*/ 181 w 220"/>
                <a:gd name="T15" fmla="*/ 402 h 834"/>
                <a:gd name="T16" fmla="*/ 177 w 220"/>
                <a:gd name="T17" fmla="*/ 247 h 834"/>
                <a:gd name="T18" fmla="*/ 170 w 220"/>
                <a:gd name="T19" fmla="*/ 48 h 834"/>
                <a:gd name="T20" fmla="*/ 166 w 220"/>
                <a:gd name="T21" fmla="*/ 35 h 834"/>
                <a:gd name="T22" fmla="*/ 162 w 220"/>
                <a:gd name="T23" fmla="*/ 261 h 834"/>
                <a:gd name="T24" fmla="*/ 155 w 220"/>
                <a:gd name="T25" fmla="*/ 405 h 834"/>
                <a:gd name="T26" fmla="*/ 152 w 220"/>
                <a:gd name="T27" fmla="*/ 388 h 834"/>
                <a:gd name="T28" fmla="*/ 144 w 220"/>
                <a:gd name="T29" fmla="*/ 261 h 834"/>
                <a:gd name="T30" fmla="*/ 141 w 220"/>
                <a:gd name="T31" fmla="*/ 79 h 834"/>
                <a:gd name="T32" fmla="*/ 134 w 220"/>
                <a:gd name="T33" fmla="*/ 193 h 834"/>
                <a:gd name="T34" fmla="*/ 130 w 220"/>
                <a:gd name="T35" fmla="*/ 409 h 834"/>
                <a:gd name="T36" fmla="*/ 123 w 220"/>
                <a:gd name="T37" fmla="*/ 457 h 834"/>
                <a:gd name="T38" fmla="*/ 119 w 220"/>
                <a:gd name="T39" fmla="*/ 350 h 834"/>
                <a:gd name="T40" fmla="*/ 112 w 220"/>
                <a:gd name="T41" fmla="*/ 210 h 834"/>
                <a:gd name="T42" fmla="*/ 108 w 220"/>
                <a:gd name="T43" fmla="*/ 182 h 834"/>
                <a:gd name="T44" fmla="*/ 105 w 220"/>
                <a:gd name="T45" fmla="*/ 378 h 834"/>
                <a:gd name="T46" fmla="*/ 98 w 220"/>
                <a:gd name="T47" fmla="*/ 495 h 834"/>
                <a:gd name="T48" fmla="*/ 94 w 220"/>
                <a:gd name="T49" fmla="*/ 498 h 834"/>
                <a:gd name="T50" fmla="*/ 87 w 220"/>
                <a:gd name="T51" fmla="*/ 402 h 834"/>
                <a:gd name="T52" fmla="*/ 83 w 220"/>
                <a:gd name="T53" fmla="*/ 296 h 834"/>
                <a:gd name="T54" fmla="*/ 80 w 220"/>
                <a:gd name="T55" fmla="*/ 388 h 834"/>
                <a:gd name="T56" fmla="*/ 72 w 220"/>
                <a:gd name="T57" fmla="*/ 522 h 834"/>
                <a:gd name="T58" fmla="*/ 69 w 220"/>
                <a:gd name="T59" fmla="*/ 608 h 834"/>
                <a:gd name="T60" fmla="*/ 62 w 220"/>
                <a:gd name="T61" fmla="*/ 570 h 834"/>
                <a:gd name="T62" fmla="*/ 58 w 220"/>
                <a:gd name="T63" fmla="*/ 453 h 834"/>
                <a:gd name="T64" fmla="*/ 51 w 220"/>
                <a:gd name="T65" fmla="*/ 488 h 834"/>
                <a:gd name="T66" fmla="*/ 47 w 220"/>
                <a:gd name="T67" fmla="*/ 642 h 834"/>
                <a:gd name="T68" fmla="*/ 40 w 220"/>
                <a:gd name="T69" fmla="*/ 711 h 834"/>
                <a:gd name="T70" fmla="*/ 36 w 220"/>
                <a:gd name="T71" fmla="*/ 694 h 834"/>
                <a:gd name="T72" fmla="*/ 29 w 220"/>
                <a:gd name="T73" fmla="*/ 632 h 834"/>
                <a:gd name="T74" fmla="*/ 25 w 220"/>
                <a:gd name="T75" fmla="*/ 632 h 834"/>
                <a:gd name="T76" fmla="*/ 22 w 220"/>
                <a:gd name="T77" fmla="*/ 748 h 834"/>
                <a:gd name="T78" fmla="*/ 15 w 220"/>
                <a:gd name="T79" fmla="*/ 810 h 834"/>
                <a:gd name="T80" fmla="*/ 11 w 220"/>
                <a:gd name="T81" fmla="*/ 834 h 834"/>
                <a:gd name="T82" fmla="*/ 4 w 220"/>
                <a:gd name="T83" fmla="*/ 807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0" h="834">
                  <a:moveTo>
                    <a:pt x="220" y="340"/>
                  </a:moveTo>
                  <a:lnTo>
                    <a:pt x="217" y="361"/>
                  </a:lnTo>
                  <a:lnTo>
                    <a:pt x="217" y="405"/>
                  </a:lnTo>
                  <a:lnTo>
                    <a:pt x="213" y="412"/>
                  </a:lnTo>
                  <a:lnTo>
                    <a:pt x="213" y="405"/>
                  </a:lnTo>
                  <a:lnTo>
                    <a:pt x="209" y="395"/>
                  </a:lnTo>
                  <a:lnTo>
                    <a:pt x="209" y="313"/>
                  </a:lnTo>
                  <a:lnTo>
                    <a:pt x="206" y="282"/>
                  </a:lnTo>
                  <a:lnTo>
                    <a:pt x="206" y="172"/>
                  </a:lnTo>
                  <a:lnTo>
                    <a:pt x="202" y="134"/>
                  </a:lnTo>
                  <a:lnTo>
                    <a:pt x="202" y="35"/>
                  </a:lnTo>
                  <a:lnTo>
                    <a:pt x="199" y="14"/>
                  </a:lnTo>
                  <a:lnTo>
                    <a:pt x="199" y="0"/>
                  </a:lnTo>
                  <a:lnTo>
                    <a:pt x="199" y="7"/>
                  </a:lnTo>
                  <a:lnTo>
                    <a:pt x="195" y="28"/>
                  </a:lnTo>
                  <a:lnTo>
                    <a:pt x="195" y="120"/>
                  </a:lnTo>
                  <a:lnTo>
                    <a:pt x="191" y="158"/>
                  </a:lnTo>
                  <a:lnTo>
                    <a:pt x="191" y="299"/>
                  </a:lnTo>
                  <a:lnTo>
                    <a:pt x="188" y="326"/>
                  </a:lnTo>
                  <a:lnTo>
                    <a:pt x="188" y="385"/>
                  </a:lnTo>
                  <a:lnTo>
                    <a:pt x="184" y="398"/>
                  </a:lnTo>
                  <a:lnTo>
                    <a:pt x="184" y="409"/>
                  </a:lnTo>
                  <a:lnTo>
                    <a:pt x="184" y="405"/>
                  </a:lnTo>
                  <a:lnTo>
                    <a:pt x="181" y="402"/>
                  </a:lnTo>
                  <a:lnTo>
                    <a:pt x="181" y="357"/>
                  </a:lnTo>
                  <a:lnTo>
                    <a:pt x="177" y="337"/>
                  </a:lnTo>
                  <a:lnTo>
                    <a:pt x="177" y="247"/>
                  </a:lnTo>
                  <a:lnTo>
                    <a:pt x="173" y="213"/>
                  </a:lnTo>
                  <a:lnTo>
                    <a:pt x="173" y="72"/>
                  </a:lnTo>
                  <a:lnTo>
                    <a:pt x="170" y="48"/>
                  </a:lnTo>
                  <a:lnTo>
                    <a:pt x="170" y="21"/>
                  </a:lnTo>
                  <a:lnTo>
                    <a:pt x="170" y="24"/>
                  </a:lnTo>
                  <a:lnTo>
                    <a:pt x="166" y="35"/>
                  </a:lnTo>
                  <a:lnTo>
                    <a:pt x="166" y="114"/>
                  </a:lnTo>
                  <a:lnTo>
                    <a:pt x="162" y="151"/>
                  </a:lnTo>
                  <a:lnTo>
                    <a:pt x="162" y="261"/>
                  </a:lnTo>
                  <a:lnTo>
                    <a:pt x="159" y="292"/>
                  </a:lnTo>
                  <a:lnTo>
                    <a:pt x="159" y="392"/>
                  </a:lnTo>
                  <a:lnTo>
                    <a:pt x="155" y="405"/>
                  </a:lnTo>
                  <a:lnTo>
                    <a:pt x="155" y="422"/>
                  </a:lnTo>
                  <a:lnTo>
                    <a:pt x="152" y="419"/>
                  </a:lnTo>
                  <a:lnTo>
                    <a:pt x="152" y="388"/>
                  </a:lnTo>
                  <a:lnTo>
                    <a:pt x="148" y="371"/>
                  </a:lnTo>
                  <a:lnTo>
                    <a:pt x="148" y="292"/>
                  </a:lnTo>
                  <a:lnTo>
                    <a:pt x="144" y="261"/>
                  </a:lnTo>
                  <a:lnTo>
                    <a:pt x="144" y="162"/>
                  </a:lnTo>
                  <a:lnTo>
                    <a:pt x="141" y="131"/>
                  </a:lnTo>
                  <a:lnTo>
                    <a:pt x="141" y="79"/>
                  </a:lnTo>
                  <a:lnTo>
                    <a:pt x="137" y="86"/>
                  </a:lnTo>
                  <a:lnTo>
                    <a:pt x="137" y="158"/>
                  </a:lnTo>
                  <a:lnTo>
                    <a:pt x="134" y="193"/>
                  </a:lnTo>
                  <a:lnTo>
                    <a:pt x="134" y="299"/>
                  </a:lnTo>
                  <a:lnTo>
                    <a:pt x="130" y="330"/>
                  </a:lnTo>
                  <a:lnTo>
                    <a:pt x="130" y="409"/>
                  </a:lnTo>
                  <a:lnTo>
                    <a:pt x="126" y="426"/>
                  </a:lnTo>
                  <a:lnTo>
                    <a:pt x="126" y="460"/>
                  </a:lnTo>
                  <a:lnTo>
                    <a:pt x="123" y="457"/>
                  </a:lnTo>
                  <a:lnTo>
                    <a:pt x="123" y="433"/>
                  </a:lnTo>
                  <a:lnTo>
                    <a:pt x="119" y="419"/>
                  </a:lnTo>
                  <a:lnTo>
                    <a:pt x="119" y="350"/>
                  </a:lnTo>
                  <a:lnTo>
                    <a:pt x="116" y="323"/>
                  </a:lnTo>
                  <a:lnTo>
                    <a:pt x="116" y="234"/>
                  </a:lnTo>
                  <a:lnTo>
                    <a:pt x="112" y="210"/>
                  </a:lnTo>
                  <a:lnTo>
                    <a:pt x="112" y="169"/>
                  </a:lnTo>
                  <a:lnTo>
                    <a:pt x="112" y="172"/>
                  </a:lnTo>
                  <a:lnTo>
                    <a:pt x="108" y="182"/>
                  </a:lnTo>
                  <a:lnTo>
                    <a:pt x="108" y="251"/>
                  </a:lnTo>
                  <a:lnTo>
                    <a:pt x="105" y="282"/>
                  </a:lnTo>
                  <a:lnTo>
                    <a:pt x="105" y="378"/>
                  </a:lnTo>
                  <a:lnTo>
                    <a:pt x="101" y="409"/>
                  </a:lnTo>
                  <a:lnTo>
                    <a:pt x="101" y="477"/>
                  </a:lnTo>
                  <a:lnTo>
                    <a:pt x="98" y="495"/>
                  </a:lnTo>
                  <a:lnTo>
                    <a:pt x="98" y="525"/>
                  </a:lnTo>
                  <a:lnTo>
                    <a:pt x="94" y="522"/>
                  </a:lnTo>
                  <a:lnTo>
                    <a:pt x="94" y="498"/>
                  </a:lnTo>
                  <a:lnTo>
                    <a:pt x="90" y="484"/>
                  </a:lnTo>
                  <a:lnTo>
                    <a:pt x="90" y="426"/>
                  </a:lnTo>
                  <a:lnTo>
                    <a:pt x="87" y="402"/>
                  </a:lnTo>
                  <a:lnTo>
                    <a:pt x="87" y="333"/>
                  </a:lnTo>
                  <a:lnTo>
                    <a:pt x="83" y="316"/>
                  </a:lnTo>
                  <a:lnTo>
                    <a:pt x="83" y="296"/>
                  </a:lnTo>
                  <a:lnTo>
                    <a:pt x="83" y="302"/>
                  </a:lnTo>
                  <a:lnTo>
                    <a:pt x="80" y="316"/>
                  </a:lnTo>
                  <a:lnTo>
                    <a:pt x="80" y="388"/>
                  </a:lnTo>
                  <a:lnTo>
                    <a:pt x="76" y="416"/>
                  </a:lnTo>
                  <a:lnTo>
                    <a:pt x="76" y="498"/>
                  </a:lnTo>
                  <a:lnTo>
                    <a:pt x="72" y="522"/>
                  </a:lnTo>
                  <a:lnTo>
                    <a:pt x="72" y="591"/>
                  </a:lnTo>
                  <a:lnTo>
                    <a:pt x="69" y="597"/>
                  </a:lnTo>
                  <a:lnTo>
                    <a:pt x="69" y="608"/>
                  </a:lnTo>
                  <a:lnTo>
                    <a:pt x="65" y="608"/>
                  </a:lnTo>
                  <a:lnTo>
                    <a:pt x="65" y="584"/>
                  </a:lnTo>
                  <a:lnTo>
                    <a:pt x="62" y="570"/>
                  </a:lnTo>
                  <a:lnTo>
                    <a:pt x="62" y="522"/>
                  </a:lnTo>
                  <a:lnTo>
                    <a:pt x="58" y="505"/>
                  </a:lnTo>
                  <a:lnTo>
                    <a:pt x="58" y="453"/>
                  </a:lnTo>
                  <a:lnTo>
                    <a:pt x="54" y="450"/>
                  </a:lnTo>
                  <a:lnTo>
                    <a:pt x="54" y="471"/>
                  </a:lnTo>
                  <a:lnTo>
                    <a:pt x="51" y="488"/>
                  </a:lnTo>
                  <a:lnTo>
                    <a:pt x="51" y="556"/>
                  </a:lnTo>
                  <a:lnTo>
                    <a:pt x="47" y="577"/>
                  </a:lnTo>
                  <a:lnTo>
                    <a:pt x="47" y="642"/>
                  </a:lnTo>
                  <a:lnTo>
                    <a:pt x="44" y="659"/>
                  </a:lnTo>
                  <a:lnTo>
                    <a:pt x="44" y="704"/>
                  </a:lnTo>
                  <a:lnTo>
                    <a:pt x="40" y="711"/>
                  </a:lnTo>
                  <a:lnTo>
                    <a:pt x="40" y="714"/>
                  </a:lnTo>
                  <a:lnTo>
                    <a:pt x="36" y="711"/>
                  </a:lnTo>
                  <a:lnTo>
                    <a:pt x="36" y="694"/>
                  </a:lnTo>
                  <a:lnTo>
                    <a:pt x="33" y="683"/>
                  </a:lnTo>
                  <a:lnTo>
                    <a:pt x="33" y="642"/>
                  </a:lnTo>
                  <a:lnTo>
                    <a:pt x="29" y="632"/>
                  </a:lnTo>
                  <a:lnTo>
                    <a:pt x="29" y="625"/>
                  </a:lnTo>
                  <a:lnTo>
                    <a:pt x="29" y="628"/>
                  </a:lnTo>
                  <a:lnTo>
                    <a:pt x="25" y="632"/>
                  </a:lnTo>
                  <a:lnTo>
                    <a:pt x="25" y="666"/>
                  </a:lnTo>
                  <a:lnTo>
                    <a:pt x="22" y="683"/>
                  </a:lnTo>
                  <a:lnTo>
                    <a:pt x="22" y="748"/>
                  </a:lnTo>
                  <a:lnTo>
                    <a:pt x="18" y="766"/>
                  </a:lnTo>
                  <a:lnTo>
                    <a:pt x="18" y="800"/>
                  </a:lnTo>
                  <a:lnTo>
                    <a:pt x="15" y="810"/>
                  </a:lnTo>
                  <a:lnTo>
                    <a:pt x="15" y="827"/>
                  </a:lnTo>
                  <a:lnTo>
                    <a:pt x="7" y="834"/>
                  </a:lnTo>
                  <a:lnTo>
                    <a:pt x="11" y="834"/>
                  </a:lnTo>
                  <a:lnTo>
                    <a:pt x="7" y="821"/>
                  </a:lnTo>
                  <a:lnTo>
                    <a:pt x="4" y="817"/>
                  </a:lnTo>
                  <a:lnTo>
                    <a:pt x="4" y="807"/>
                  </a:lnTo>
                  <a:lnTo>
                    <a:pt x="0" y="810"/>
                  </a:lnTo>
                  <a:lnTo>
                    <a:pt x="0" y="821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81"/>
            <p:cNvSpPr>
              <a:spLocks/>
            </p:cNvSpPr>
            <p:nvPr/>
          </p:nvSpPr>
          <p:spPr bwMode="auto">
            <a:xfrm>
              <a:off x="2483" y="3606"/>
              <a:ext cx="32" cy="130"/>
            </a:xfrm>
            <a:custGeom>
              <a:avLst/>
              <a:gdLst>
                <a:gd name="T0" fmla="*/ 32 w 32"/>
                <a:gd name="T1" fmla="*/ 0 h 130"/>
                <a:gd name="T2" fmla="*/ 29 w 32"/>
                <a:gd name="T3" fmla="*/ 6 h 130"/>
                <a:gd name="T4" fmla="*/ 29 w 32"/>
                <a:gd name="T5" fmla="*/ 44 h 130"/>
                <a:gd name="T6" fmla="*/ 25 w 32"/>
                <a:gd name="T7" fmla="*/ 54 h 130"/>
                <a:gd name="T8" fmla="*/ 25 w 32"/>
                <a:gd name="T9" fmla="*/ 78 h 130"/>
                <a:gd name="T10" fmla="*/ 21 w 32"/>
                <a:gd name="T11" fmla="*/ 85 h 130"/>
                <a:gd name="T12" fmla="*/ 21 w 32"/>
                <a:gd name="T13" fmla="*/ 106 h 130"/>
                <a:gd name="T14" fmla="*/ 18 w 32"/>
                <a:gd name="T15" fmla="*/ 109 h 130"/>
                <a:gd name="T16" fmla="*/ 18 w 32"/>
                <a:gd name="T17" fmla="*/ 123 h 130"/>
                <a:gd name="T18" fmla="*/ 11 w 32"/>
                <a:gd name="T19" fmla="*/ 130 h 130"/>
                <a:gd name="T20" fmla="*/ 14 w 32"/>
                <a:gd name="T21" fmla="*/ 130 h 130"/>
                <a:gd name="T22" fmla="*/ 11 w 32"/>
                <a:gd name="T23" fmla="*/ 130 h 130"/>
                <a:gd name="T24" fmla="*/ 7 w 32"/>
                <a:gd name="T25" fmla="*/ 126 h 130"/>
                <a:gd name="T26" fmla="*/ 7 w 32"/>
                <a:gd name="T27" fmla="*/ 123 h 130"/>
                <a:gd name="T28" fmla="*/ 3 w 32"/>
                <a:gd name="T29" fmla="*/ 120 h 130"/>
                <a:gd name="T30" fmla="*/ 3 w 32"/>
                <a:gd name="T31" fmla="*/ 109 h 130"/>
                <a:gd name="T32" fmla="*/ 0 w 32"/>
                <a:gd name="T33" fmla="*/ 106 h 130"/>
                <a:gd name="T34" fmla="*/ 0 w 32"/>
                <a:gd name="T35" fmla="*/ 8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130">
                  <a:moveTo>
                    <a:pt x="32" y="0"/>
                  </a:moveTo>
                  <a:lnTo>
                    <a:pt x="29" y="6"/>
                  </a:lnTo>
                  <a:lnTo>
                    <a:pt x="29" y="44"/>
                  </a:lnTo>
                  <a:lnTo>
                    <a:pt x="25" y="54"/>
                  </a:lnTo>
                  <a:lnTo>
                    <a:pt x="25" y="78"/>
                  </a:lnTo>
                  <a:lnTo>
                    <a:pt x="21" y="85"/>
                  </a:lnTo>
                  <a:lnTo>
                    <a:pt x="21" y="106"/>
                  </a:lnTo>
                  <a:lnTo>
                    <a:pt x="18" y="109"/>
                  </a:lnTo>
                  <a:lnTo>
                    <a:pt x="18" y="123"/>
                  </a:lnTo>
                  <a:lnTo>
                    <a:pt x="11" y="130"/>
                  </a:lnTo>
                  <a:lnTo>
                    <a:pt x="14" y="130"/>
                  </a:lnTo>
                  <a:lnTo>
                    <a:pt x="11" y="130"/>
                  </a:lnTo>
                  <a:lnTo>
                    <a:pt x="7" y="126"/>
                  </a:lnTo>
                  <a:lnTo>
                    <a:pt x="7" y="123"/>
                  </a:lnTo>
                  <a:lnTo>
                    <a:pt x="3" y="120"/>
                  </a:lnTo>
                  <a:lnTo>
                    <a:pt x="3" y="109"/>
                  </a:lnTo>
                  <a:lnTo>
                    <a:pt x="0" y="106"/>
                  </a:lnTo>
                  <a:lnTo>
                    <a:pt x="0" y="85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82"/>
            <p:cNvSpPr>
              <a:spLocks noChangeArrowheads="1"/>
            </p:cNvSpPr>
            <p:nvPr/>
          </p:nvSpPr>
          <p:spPr bwMode="auto">
            <a:xfrm>
              <a:off x="2641" y="3990"/>
              <a:ext cx="63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Wavelength 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83"/>
            <p:cNvSpPr>
              <a:spLocks noChangeArrowheads="1"/>
            </p:cNvSpPr>
            <p:nvPr/>
          </p:nvSpPr>
          <p:spPr bwMode="auto">
            <a:xfrm>
              <a:off x="3226" y="3986"/>
              <a:ext cx="11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84"/>
            <p:cNvSpPr>
              <a:spLocks noChangeArrowheads="1"/>
            </p:cNvSpPr>
            <p:nvPr/>
          </p:nvSpPr>
          <p:spPr bwMode="auto">
            <a:xfrm>
              <a:off x="3280" y="3990"/>
              <a:ext cx="16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m)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85"/>
            <p:cNvSpPr>
              <a:spLocks noChangeArrowheads="1"/>
            </p:cNvSpPr>
            <p:nvPr/>
          </p:nvSpPr>
          <p:spPr bwMode="auto">
            <a:xfrm>
              <a:off x="2530" y="2480"/>
              <a:ext cx="21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CO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86"/>
            <p:cNvSpPr>
              <a:spLocks noChangeArrowheads="1"/>
            </p:cNvSpPr>
            <p:nvPr/>
          </p:nvSpPr>
          <p:spPr bwMode="auto">
            <a:xfrm>
              <a:off x="2685" y="2545"/>
              <a:ext cx="8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87"/>
            <p:cNvSpPr>
              <a:spLocks noChangeArrowheads="1"/>
            </p:cNvSpPr>
            <p:nvPr/>
          </p:nvSpPr>
          <p:spPr bwMode="auto">
            <a:xfrm>
              <a:off x="2732" y="2480"/>
              <a:ext cx="84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Gain Spectrum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88"/>
            <p:cNvSpPr>
              <a:spLocks noChangeArrowheads="1"/>
            </p:cNvSpPr>
            <p:nvPr/>
          </p:nvSpPr>
          <p:spPr bwMode="auto">
            <a:xfrm>
              <a:off x="3096" y="2875"/>
              <a:ext cx="33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10atm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89"/>
            <p:cNvSpPr>
              <a:spLocks noChangeArrowheads="1"/>
            </p:cNvSpPr>
            <p:nvPr/>
          </p:nvSpPr>
          <p:spPr bwMode="auto">
            <a:xfrm>
              <a:off x="3903" y="2689"/>
              <a:ext cx="1078" cy="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90"/>
            <p:cNvSpPr>
              <a:spLocks noChangeArrowheads="1"/>
            </p:cNvSpPr>
            <p:nvPr/>
          </p:nvSpPr>
          <p:spPr bwMode="auto">
            <a:xfrm>
              <a:off x="3903" y="2689"/>
              <a:ext cx="1078" cy="119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91"/>
            <p:cNvSpPr>
              <a:spLocks noChangeShapeType="1"/>
            </p:cNvSpPr>
            <p:nvPr/>
          </p:nvSpPr>
          <p:spPr bwMode="auto">
            <a:xfrm>
              <a:off x="390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92"/>
            <p:cNvSpPr>
              <a:spLocks noChangeShapeType="1"/>
            </p:cNvSpPr>
            <p:nvPr/>
          </p:nvSpPr>
          <p:spPr bwMode="auto">
            <a:xfrm>
              <a:off x="390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93"/>
            <p:cNvSpPr>
              <a:spLocks noChangeShapeType="1"/>
            </p:cNvSpPr>
            <p:nvPr/>
          </p:nvSpPr>
          <p:spPr bwMode="auto">
            <a:xfrm flipV="1">
              <a:off x="498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94"/>
            <p:cNvSpPr>
              <a:spLocks noChangeShapeType="1"/>
            </p:cNvSpPr>
            <p:nvPr/>
          </p:nvSpPr>
          <p:spPr bwMode="auto">
            <a:xfrm flipV="1">
              <a:off x="390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95"/>
            <p:cNvSpPr>
              <a:spLocks noChangeShapeType="1"/>
            </p:cNvSpPr>
            <p:nvPr/>
          </p:nvSpPr>
          <p:spPr bwMode="auto">
            <a:xfrm>
              <a:off x="390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96"/>
            <p:cNvSpPr>
              <a:spLocks noChangeShapeType="1"/>
            </p:cNvSpPr>
            <p:nvPr/>
          </p:nvSpPr>
          <p:spPr bwMode="auto">
            <a:xfrm flipV="1">
              <a:off x="390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97"/>
            <p:cNvSpPr>
              <a:spLocks noChangeShapeType="1"/>
            </p:cNvSpPr>
            <p:nvPr/>
          </p:nvSpPr>
          <p:spPr bwMode="auto">
            <a:xfrm flipV="1">
              <a:off x="3903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98"/>
            <p:cNvSpPr>
              <a:spLocks noChangeShapeType="1"/>
            </p:cNvSpPr>
            <p:nvPr/>
          </p:nvSpPr>
          <p:spPr bwMode="auto">
            <a:xfrm>
              <a:off x="3903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99"/>
            <p:cNvSpPr>
              <a:spLocks noChangeArrowheads="1"/>
            </p:cNvSpPr>
            <p:nvPr/>
          </p:nvSpPr>
          <p:spPr bwMode="auto">
            <a:xfrm>
              <a:off x="3810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Line 100"/>
            <p:cNvSpPr>
              <a:spLocks noChangeShapeType="1"/>
            </p:cNvSpPr>
            <p:nvPr/>
          </p:nvSpPr>
          <p:spPr bwMode="auto">
            <a:xfrm flipV="1">
              <a:off x="4210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01"/>
            <p:cNvSpPr>
              <a:spLocks noChangeShapeType="1"/>
            </p:cNvSpPr>
            <p:nvPr/>
          </p:nvSpPr>
          <p:spPr bwMode="auto">
            <a:xfrm>
              <a:off x="4210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02"/>
            <p:cNvSpPr>
              <a:spLocks noChangeArrowheads="1"/>
            </p:cNvSpPr>
            <p:nvPr/>
          </p:nvSpPr>
          <p:spPr bwMode="auto">
            <a:xfrm>
              <a:off x="4116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Line 103"/>
            <p:cNvSpPr>
              <a:spLocks noChangeShapeType="1"/>
            </p:cNvSpPr>
            <p:nvPr/>
          </p:nvSpPr>
          <p:spPr bwMode="auto">
            <a:xfrm flipV="1">
              <a:off x="451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04"/>
            <p:cNvSpPr>
              <a:spLocks noChangeShapeType="1"/>
            </p:cNvSpPr>
            <p:nvPr/>
          </p:nvSpPr>
          <p:spPr bwMode="auto">
            <a:xfrm>
              <a:off x="451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05"/>
            <p:cNvSpPr>
              <a:spLocks noChangeArrowheads="1"/>
            </p:cNvSpPr>
            <p:nvPr/>
          </p:nvSpPr>
          <p:spPr bwMode="auto">
            <a:xfrm>
              <a:off x="4423" y="3894"/>
              <a:ext cx="238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Line 106"/>
            <p:cNvSpPr>
              <a:spLocks noChangeShapeType="1"/>
            </p:cNvSpPr>
            <p:nvPr/>
          </p:nvSpPr>
          <p:spPr bwMode="auto">
            <a:xfrm flipV="1">
              <a:off x="4826" y="3870"/>
              <a:ext cx="0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07"/>
            <p:cNvSpPr>
              <a:spLocks noChangeShapeType="1"/>
            </p:cNvSpPr>
            <p:nvPr/>
          </p:nvSpPr>
          <p:spPr bwMode="auto">
            <a:xfrm>
              <a:off x="4826" y="2689"/>
              <a:ext cx="0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08"/>
            <p:cNvSpPr>
              <a:spLocks noChangeArrowheads="1"/>
            </p:cNvSpPr>
            <p:nvPr/>
          </p:nvSpPr>
          <p:spPr bwMode="auto">
            <a:xfrm>
              <a:off x="4772" y="3894"/>
              <a:ext cx="15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Line 109"/>
            <p:cNvSpPr>
              <a:spLocks noChangeShapeType="1"/>
            </p:cNvSpPr>
            <p:nvPr/>
          </p:nvSpPr>
          <p:spPr bwMode="auto">
            <a:xfrm>
              <a:off x="3903" y="2689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10"/>
            <p:cNvSpPr>
              <a:spLocks noChangeShapeType="1"/>
            </p:cNvSpPr>
            <p:nvPr/>
          </p:nvSpPr>
          <p:spPr bwMode="auto">
            <a:xfrm>
              <a:off x="3903" y="3883"/>
              <a:ext cx="107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11"/>
            <p:cNvSpPr>
              <a:spLocks noChangeShapeType="1"/>
            </p:cNvSpPr>
            <p:nvPr/>
          </p:nvSpPr>
          <p:spPr bwMode="auto">
            <a:xfrm flipV="1">
              <a:off x="4981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12"/>
            <p:cNvSpPr>
              <a:spLocks noChangeShapeType="1"/>
            </p:cNvSpPr>
            <p:nvPr/>
          </p:nvSpPr>
          <p:spPr bwMode="auto">
            <a:xfrm flipV="1">
              <a:off x="3903" y="2689"/>
              <a:ext cx="0" cy="11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3"/>
            <p:cNvSpPr>
              <a:spLocks/>
            </p:cNvSpPr>
            <p:nvPr/>
          </p:nvSpPr>
          <p:spPr bwMode="auto">
            <a:xfrm>
              <a:off x="4534" y="3650"/>
              <a:ext cx="451" cy="216"/>
            </a:xfrm>
            <a:custGeom>
              <a:avLst/>
              <a:gdLst>
                <a:gd name="T0" fmla="*/ 444 w 451"/>
                <a:gd name="T1" fmla="*/ 213 h 216"/>
                <a:gd name="T2" fmla="*/ 433 w 451"/>
                <a:gd name="T3" fmla="*/ 213 h 216"/>
                <a:gd name="T4" fmla="*/ 422 w 451"/>
                <a:gd name="T5" fmla="*/ 213 h 216"/>
                <a:gd name="T6" fmla="*/ 411 w 451"/>
                <a:gd name="T7" fmla="*/ 213 h 216"/>
                <a:gd name="T8" fmla="*/ 401 w 451"/>
                <a:gd name="T9" fmla="*/ 209 h 216"/>
                <a:gd name="T10" fmla="*/ 390 w 451"/>
                <a:gd name="T11" fmla="*/ 209 h 216"/>
                <a:gd name="T12" fmla="*/ 379 w 451"/>
                <a:gd name="T13" fmla="*/ 209 h 216"/>
                <a:gd name="T14" fmla="*/ 368 w 451"/>
                <a:gd name="T15" fmla="*/ 206 h 216"/>
                <a:gd name="T16" fmla="*/ 357 w 451"/>
                <a:gd name="T17" fmla="*/ 206 h 216"/>
                <a:gd name="T18" fmla="*/ 346 w 451"/>
                <a:gd name="T19" fmla="*/ 203 h 216"/>
                <a:gd name="T20" fmla="*/ 336 w 451"/>
                <a:gd name="T21" fmla="*/ 203 h 216"/>
                <a:gd name="T22" fmla="*/ 325 w 451"/>
                <a:gd name="T23" fmla="*/ 199 h 216"/>
                <a:gd name="T24" fmla="*/ 314 w 451"/>
                <a:gd name="T25" fmla="*/ 199 h 216"/>
                <a:gd name="T26" fmla="*/ 303 w 451"/>
                <a:gd name="T27" fmla="*/ 196 h 216"/>
                <a:gd name="T28" fmla="*/ 292 w 451"/>
                <a:gd name="T29" fmla="*/ 196 h 216"/>
                <a:gd name="T30" fmla="*/ 282 w 451"/>
                <a:gd name="T31" fmla="*/ 192 h 216"/>
                <a:gd name="T32" fmla="*/ 271 w 451"/>
                <a:gd name="T33" fmla="*/ 189 h 216"/>
                <a:gd name="T34" fmla="*/ 260 w 451"/>
                <a:gd name="T35" fmla="*/ 185 h 216"/>
                <a:gd name="T36" fmla="*/ 249 w 451"/>
                <a:gd name="T37" fmla="*/ 182 h 216"/>
                <a:gd name="T38" fmla="*/ 238 w 451"/>
                <a:gd name="T39" fmla="*/ 179 h 216"/>
                <a:gd name="T40" fmla="*/ 227 w 451"/>
                <a:gd name="T41" fmla="*/ 175 h 216"/>
                <a:gd name="T42" fmla="*/ 217 w 451"/>
                <a:gd name="T43" fmla="*/ 172 h 216"/>
                <a:gd name="T44" fmla="*/ 206 w 451"/>
                <a:gd name="T45" fmla="*/ 168 h 216"/>
                <a:gd name="T46" fmla="*/ 195 w 451"/>
                <a:gd name="T47" fmla="*/ 161 h 216"/>
                <a:gd name="T48" fmla="*/ 184 w 451"/>
                <a:gd name="T49" fmla="*/ 158 h 216"/>
                <a:gd name="T50" fmla="*/ 173 w 451"/>
                <a:gd name="T51" fmla="*/ 155 h 216"/>
                <a:gd name="T52" fmla="*/ 163 w 451"/>
                <a:gd name="T53" fmla="*/ 148 h 216"/>
                <a:gd name="T54" fmla="*/ 152 w 451"/>
                <a:gd name="T55" fmla="*/ 141 h 216"/>
                <a:gd name="T56" fmla="*/ 141 w 451"/>
                <a:gd name="T57" fmla="*/ 137 h 216"/>
                <a:gd name="T58" fmla="*/ 130 w 451"/>
                <a:gd name="T59" fmla="*/ 131 h 216"/>
                <a:gd name="T60" fmla="*/ 119 w 451"/>
                <a:gd name="T61" fmla="*/ 120 h 216"/>
                <a:gd name="T62" fmla="*/ 108 w 451"/>
                <a:gd name="T63" fmla="*/ 113 h 216"/>
                <a:gd name="T64" fmla="*/ 98 w 451"/>
                <a:gd name="T65" fmla="*/ 106 h 216"/>
                <a:gd name="T66" fmla="*/ 87 w 451"/>
                <a:gd name="T67" fmla="*/ 96 h 216"/>
                <a:gd name="T68" fmla="*/ 76 w 451"/>
                <a:gd name="T69" fmla="*/ 82 h 216"/>
                <a:gd name="T70" fmla="*/ 65 w 451"/>
                <a:gd name="T71" fmla="*/ 79 h 216"/>
                <a:gd name="T72" fmla="*/ 54 w 451"/>
                <a:gd name="T73" fmla="*/ 69 h 216"/>
                <a:gd name="T74" fmla="*/ 44 w 451"/>
                <a:gd name="T75" fmla="*/ 52 h 216"/>
                <a:gd name="T76" fmla="*/ 33 w 451"/>
                <a:gd name="T77" fmla="*/ 41 h 216"/>
                <a:gd name="T78" fmla="*/ 22 w 451"/>
                <a:gd name="T79" fmla="*/ 34 h 216"/>
                <a:gd name="T80" fmla="*/ 11 w 451"/>
                <a:gd name="T81" fmla="*/ 21 h 216"/>
                <a:gd name="T82" fmla="*/ 8 w 451"/>
                <a:gd name="T83" fmla="*/ 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216">
                  <a:moveTo>
                    <a:pt x="451" y="216"/>
                  </a:moveTo>
                  <a:lnTo>
                    <a:pt x="447" y="216"/>
                  </a:lnTo>
                  <a:lnTo>
                    <a:pt x="444" y="213"/>
                  </a:lnTo>
                  <a:lnTo>
                    <a:pt x="440" y="213"/>
                  </a:lnTo>
                  <a:lnTo>
                    <a:pt x="437" y="213"/>
                  </a:lnTo>
                  <a:lnTo>
                    <a:pt x="433" y="213"/>
                  </a:lnTo>
                  <a:lnTo>
                    <a:pt x="429" y="213"/>
                  </a:lnTo>
                  <a:lnTo>
                    <a:pt x="426" y="213"/>
                  </a:lnTo>
                  <a:lnTo>
                    <a:pt x="422" y="213"/>
                  </a:lnTo>
                  <a:lnTo>
                    <a:pt x="419" y="213"/>
                  </a:lnTo>
                  <a:lnTo>
                    <a:pt x="415" y="213"/>
                  </a:lnTo>
                  <a:lnTo>
                    <a:pt x="411" y="213"/>
                  </a:lnTo>
                  <a:lnTo>
                    <a:pt x="408" y="213"/>
                  </a:lnTo>
                  <a:lnTo>
                    <a:pt x="404" y="209"/>
                  </a:lnTo>
                  <a:lnTo>
                    <a:pt x="401" y="209"/>
                  </a:lnTo>
                  <a:lnTo>
                    <a:pt x="397" y="209"/>
                  </a:lnTo>
                  <a:lnTo>
                    <a:pt x="393" y="209"/>
                  </a:lnTo>
                  <a:lnTo>
                    <a:pt x="390" y="209"/>
                  </a:lnTo>
                  <a:lnTo>
                    <a:pt x="386" y="209"/>
                  </a:lnTo>
                  <a:lnTo>
                    <a:pt x="383" y="209"/>
                  </a:lnTo>
                  <a:lnTo>
                    <a:pt x="379" y="209"/>
                  </a:lnTo>
                  <a:lnTo>
                    <a:pt x="375" y="209"/>
                  </a:lnTo>
                  <a:lnTo>
                    <a:pt x="372" y="206"/>
                  </a:lnTo>
                  <a:lnTo>
                    <a:pt x="368" y="206"/>
                  </a:lnTo>
                  <a:lnTo>
                    <a:pt x="364" y="206"/>
                  </a:lnTo>
                  <a:lnTo>
                    <a:pt x="361" y="206"/>
                  </a:lnTo>
                  <a:lnTo>
                    <a:pt x="357" y="206"/>
                  </a:lnTo>
                  <a:lnTo>
                    <a:pt x="354" y="206"/>
                  </a:lnTo>
                  <a:lnTo>
                    <a:pt x="350" y="206"/>
                  </a:lnTo>
                  <a:lnTo>
                    <a:pt x="346" y="203"/>
                  </a:lnTo>
                  <a:lnTo>
                    <a:pt x="343" y="203"/>
                  </a:lnTo>
                  <a:lnTo>
                    <a:pt x="339" y="203"/>
                  </a:lnTo>
                  <a:lnTo>
                    <a:pt x="336" y="203"/>
                  </a:lnTo>
                  <a:lnTo>
                    <a:pt x="332" y="203"/>
                  </a:lnTo>
                  <a:lnTo>
                    <a:pt x="328" y="203"/>
                  </a:lnTo>
                  <a:lnTo>
                    <a:pt x="325" y="199"/>
                  </a:lnTo>
                  <a:lnTo>
                    <a:pt x="321" y="199"/>
                  </a:lnTo>
                  <a:lnTo>
                    <a:pt x="318" y="199"/>
                  </a:lnTo>
                  <a:lnTo>
                    <a:pt x="314" y="199"/>
                  </a:lnTo>
                  <a:lnTo>
                    <a:pt x="310" y="199"/>
                  </a:lnTo>
                  <a:lnTo>
                    <a:pt x="307" y="196"/>
                  </a:lnTo>
                  <a:lnTo>
                    <a:pt x="303" y="196"/>
                  </a:lnTo>
                  <a:lnTo>
                    <a:pt x="300" y="196"/>
                  </a:lnTo>
                  <a:lnTo>
                    <a:pt x="296" y="196"/>
                  </a:lnTo>
                  <a:lnTo>
                    <a:pt x="292" y="196"/>
                  </a:lnTo>
                  <a:lnTo>
                    <a:pt x="289" y="192"/>
                  </a:lnTo>
                  <a:lnTo>
                    <a:pt x="285" y="192"/>
                  </a:lnTo>
                  <a:lnTo>
                    <a:pt x="282" y="192"/>
                  </a:lnTo>
                  <a:lnTo>
                    <a:pt x="278" y="189"/>
                  </a:lnTo>
                  <a:lnTo>
                    <a:pt x="274" y="189"/>
                  </a:lnTo>
                  <a:lnTo>
                    <a:pt x="271" y="189"/>
                  </a:lnTo>
                  <a:lnTo>
                    <a:pt x="267" y="189"/>
                  </a:lnTo>
                  <a:lnTo>
                    <a:pt x="264" y="189"/>
                  </a:lnTo>
                  <a:lnTo>
                    <a:pt x="260" y="185"/>
                  </a:lnTo>
                  <a:lnTo>
                    <a:pt x="256" y="185"/>
                  </a:lnTo>
                  <a:lnTo>
                    <a:pt x="253" y="185"/>
                  </a:lnTo>
                  <a:lnTo>
                    <a:pt x="249" y="182"/>
                  </a:lnTo>
                  <a:lnTo>
                    <a:pt x="246" y="182"/>
                  </a:lnTo>
                  <a:lnTo>
                    <a:pt x="242" y="179"/>
                  </a:lnTo>
                  <a:lnTo>
                    <a:pt x="238" y="179"/>
                  </a:lnTo>
                  <a:lnTo>
                    <a:pt x="235" y="179"/>
                  </a:lnTo>
                  <a:lnTo>
                    <a:pt x="231" y="175"/>
                  </a:lnTo>
                  <a:lnTo>
                    <a:pt x="227" y="175"/>
                  </a:lnTo>
                  <a:lnTo>
                    <a:pt x="224" y="175"/>
                  </a:lnTo>
                  <a:lnTo>
                    <a:pt x="220" y="175"/>
                  </a:lnTo>
                  <a:lnTo>
                    <a:pt x="217" y="172"/>
                  </a:lnTo>
                  <a:lnTo>
                    <a:pt x="213" y="172"/>
                  </a:lnTo>
                  <a:lnTo>
                    <a:pt x="209" y="168"/>
                  </a:lnTo>
                  <a:lnTo>
                    <a:pt x="206" y="168"/>
                  </a:lnTo>
                  <a:lnTo>
                    <a:pt x="202" y="165"/>
                  </a:lnTo>
                  <a:lnTo>
                    <a:pt x="199" y="165"/>
                  </a:lnTo>
                  <a:lnTo>
                    <a:pt x="195" y="161"/>
                  </a:lnTo>
                  <a:lnTo>
                    <a:pt x="191" y="161"/>
                  </a:lnTo>
                  <a:lnTo>
                    <a:pt x="188" y="161"/>
                  </a:lnTo>
                  <a:lnTo>
                    <a:pt x="184" y="158"/>
                  </a:lnTo>
                  <a:lnTo>
                    <a:pt x="181" y="158"/>
                  </a:lnTo>
                  <a:lnTo>
                    <a:pt x="177" y="158"/>
                  </a:lnTo>
                  <a:lnTo>
                    <a:pt x="173" y="155"/>
                  </a:lnTo>
                  <a:lnTo>
                    <a:pt x="170" y="151"/>
                  </a:lnTo>
                  <a:lnTo>
                    <a:pt x="166" y="151"/>
                  </a:lnTo>
                  <a:lnTo>
                    <a:pt x="163" y="148"/>
                  </a:lnTo>
                  <a:lnTo>
                    <a:pt x="159" y="144"/>
                  </a:lnTo>
                  <a:lnTo>
                    <a:pt x="155" y="141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5" y="137"/>
                  </a:lnTo>
                  <a:lnTo>
                    <a:pt x="141" y="137"/>
                  </a:lnTo>
                  <a:lnTo>
                    <a:pt x="137" y="134"/>
                  </a:lnTo>
                  <a:lnTo>
                    <a:pt x="134" y="134"/>
                  </a:lnTo>
                  <a:lnTo>
                    <a:pt x="130" y="131"/>
                  </a:lnTo>
                  <a:lnTo>
                    <a:pt x="127" y="127"/>
                  </a:lnTo>
                  <a:lnTo>
                    <a:pt x="123" y="124"/>
                  </a:lnTo>
                  <a:lnTo>
                    <a:pt x="119" y="120"/>
                  </a:lnTo>
                  <a:lnTo>
                    <a:pt x="116" y="117"/>
                  </a:lnTo>
                  <a:lnTo>
                    <a:pt x="112" y="113"/>
                  </a:lnTo>
                  <a:lnTo>
                    <a:pt x="108" y="113"/>
                  </a:lnTo>
                  <a:lnTo>
                    <a:pt x="105" y="110"/>
                  </a:lnTo>
                  <a:lnTo>
                    <a:pt x="101" y="110"/>
                  </a:lnTo>
                  <a:lnTo>
                    <a:pt x="98" y="106"/>
                  </a:lnTo>
                  <a:lnTo>
                    <a:pt x="94" y="103"/>
                  </a:lnTo>
                  <a:lnTo>
                    <a:pt x="90" y="100"/>
                  </a:lnTo>
                  <a:lnTo>
                    <a:pt x="87" y="96"/>
                  </a:lnTo>
                  <a:lnTo>
                    <a:pt x="83" y="93"/>
                  </a:lnTo>
                  <a:lnTo>
                    <a:pt x="76" y="86"/>
                  </a:lnTo>
                  <a:lnTo>
                    <a:pt x="76" y="82"/>
                  </a:lnTo>
                  <a:lnTo>
                    <a:pt x="72" y="82"/>
                  </a:lnTo>
                  <a:lnTo>
                    <a:pt x="69" y="79"/>
                  </a:lnTo>
                  <a:lnTo>
                    <a:pt x="65" y="79"/>
                  </a:lnTo>
                  <a:lnTo>
                    <a:pt x="62" y="76"/>
                  </a:lnTo>
                  <a:lnTo>
                    <a:pt x="58" y="72"/>
                  </a:lnTo>
                  <a:lnTo>
                    <a:pt x="54" y="69"/>
                  </a:lnTo>
                  <a:lnTo>
                    <a:pt x="51" y="65"/>
                  </a:lnTo>
                  <a:lnTo>
                    <a:pt x="44" y="58"/>
                  </a:lnTo>
                  <a:lnTo>
                    <a:pt x="44" y="52"/>
                  </a:lnTo>
                  <a:lnTo>
                    <a:pt x="40" y="48"/>
                  </a:lnTo>
                  <a:lnTo>
                    <a:pt x="36" y="45"/>
                  </a:lnTo>
                  <a:lnTo>
                    <a:pt x="33" y="41"/>
                  </a:lnTo>
                  <a:lnTo>
                    <a:pt x="29" y="38"/>
                  </a:lnTo>
                  <a:lnTo>
                    <a:pt x="26" y="38"/>
                  </a:lnTo>
                  <a:lnTo>
                    <a:pt x="22" y="34"/>
                  </a:lnTo>
                  <a:lnTo>
                    <a:pt x="15" y="28"/>
                  </a:lnTo>
                  <a:lnTo>
                    <a:pt x="15" y="24"/>
                  </a:lnTo>
                  <a:lnTo>
                    <a:pt x="11" y="21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4"/>
            <p:cNvSpPr>
              <a:spLocks/>
            </p:cNvSpPr>
            <p:nvPr/>
          </p:nvSpPr>
          <p:spPr bwMode="auto">
            <a:xfrm>
              <a:off x="4221" y="2974"/>
              <a:ext cx="313" cy="676"/>
            </a:xfrm>
            <a:custGeom>
              <a:avLst/>
              <a:gdLst>
                <a:gd name="T0" fmla="*/ 310 w 313"/>
                <a:gd name="T1" fmla="*/ 669 h 676"/>
                <a:gd name="T2" fmla="*/ 299 w 313"/>
                <a:gd name="T3" fmla="*/ 662 h 676"/>
                <a:gd name="T4" fmla="*/ 284 w 313"/>
                <a:gd name="T5" fmla="*/ 642 h 676"/>
                <a:gd name="T6" fmla="*/ 277 w 313"/>
                <a:gd name="T7" fmla="*/ 618 h 676"/>
                <a:gd name="T8" fmla="*/ 266 w 313"/>
                <a:gd name="T9" fmla="*/ 607 h 676"/>
                <a:gd name="T10" fmla="*/ 256 w 313"/>
                <a:gd name="T11" fmla="*/ 590 h 676"/>
                <a:gd name="T12" fmla="*/ 248 w 313"/>
                <a:gd name="T13" fmla="*/ 577 h 676"/>
                <a:gd name="T14" fmla="*/ 245 w 313"/>
                <a:gd name="T15" fmla="*/ 563 h 676"/>
                <a:gd name="T16" fmla="*/ 234 w 313"/>
                <a:gd name="T17" fmla="*/ 549 h 676"/>
                <a:gd name="T18" fmla="*/ 223 w 313"/>
                <a:gd name="T19" fmla="*/ 535 h 676"/>
                <a:gd name="T20" fmla="*/ 220 w 313"/>
                <a:gd name="T21" fmla="*/ 522 h 676"/>
                <a:gd name="T22" fmla="*/ 212 w 313"/>
                <a:gd name="T23" fmla="*/ 508 h 676"/>
                <a:gd name="T24" fmla="*/ 209 w 313"/>
                <a:gd name="T25" fmla="*/ 491 h 676"/>
                <a:gd name="T26" fmla="*/ 194 w 313"/>
                <a:gd name="T27" fmla="*/ 474 h 676"/>
                <a:gd name="T28" fmla="*/ 187 w 313"/>
                <a:gd name="T29" fmla="*/ 457 h 676"/>
                <a:gd name="T30" fmla="*/ 180 w 313"/>
                <a:gd name="T31" fmla="*/ 439 h 676"/>
                <a:gd name="T32" fmla="*/ 176 w 313"/>
                <a:gd name="T33" fmla="*/ 419 h 676"/>
                <a:gd name="T34" fmla="*/ 169 w 313"/>
                <a:gd name="T35" fmla="*/ 408 h 676"/>
                <a:gd name="T36" fmla="*/ 162 w 313"/>
                <a:gd name="T37" fmla="*/ 395 h 676"/>
                <a:gd name="T38" fmla="*/ 155 w 313"/>
                <a:gd name="T39" fmla="*/ 384 h 676"/>
                <a:gd name="T40" fmla="*/ 147 w 313"/>
                <a:gd name="T41" fmla="*/ 371 h 676"/>
                <a:gd name="T42" fmla="*/ 144 w 313"/>
                <a:gd name="T43" fmla="*/ 343 h 676"/>
                <a:gd name="T44" fmla="*/ 137 w 313"/>
                <a:gd name="T45" fmla="*/ 330 h 676"/>
                <a:gd name="T46" fmla="*/ 129 w 313"/>
                <a:gd name="T47" fmla="*/ 312 h 676"/>
                <a:gd name="T48" fmla="*/ 119 w 313"/>
                <a:gd name="T49" fmla="*/ 292 h 676"/>
                <a:gd name="T50" fmla="*/ 111 w 313"/>
                <a:gd name="T51" fmla="*/ 278 h 676"/>
                <a:gd name="T52" fmla="*/ 108 w 313"/>
                <a:gd name="T53" fmla="*/ 251 h 676"/>
                <a:gd name="T54" fmla="*/ 101 w 313"/>
                <a:gd name="T55" fmla="*/ 237 h 676"/>
                <a:gd name="T56" fmla="*/ 93 w 313"/>
                <a:gd name="T57" fmla="*/ 227 h 676"/>
                <a:gd name="T58" fmla="*/ 83 w 313"/>
                <a:gd name="T59" fmla="*/ 209 h 676"/>
                <a:gd name="T60" fmla="*/ 79 w 313"/>
                <a:gd name="T61" fmla="*/ 182 h 676"/>
                <a:gd name="T62" fmla="*/ 72 w 313"/>
                <a:gd name="T63" fmla="*/ 165 h 676"/>
                <a:gd name="T64" fmla="*/ 68 w 313"/>
                <a:gd name="T65" fmla="*/ 151 h 676"/>
                <a:gd name="T66" fmla="*/ 61 w 313"/>
                <a:gd name="T67" fmla="*/ 144 h 676"/>
                <a:gd name="T68" fmla="*/ 54 w 313"/>
                <a:gd name="T69" fmla="*/ 131 h 676"/>
                <a:gd name="T70" fmla="*/ 47 w 313"/>
                <a:gd name="T71" fmla="*/ 113 h 676"/>
                <a:gd name="T72" fmla="*/ 43 w 313"/>
                <a:gd name="T73" fmla="*/ 89 h 676"/>
                <a:gd name="T74" fmla="*/ 36 w 313"/>
                <a:gd name="T75" fmla="*/ 72 h 676"/>
                <a:gd name="T76" fmla="*/ 25 w 313"/>
                <a:gd name="T77" fmla="*/ 62 h 676"/>
                <a:gd name="T78" fmla="*/ 18 w 313"/>
                <a:gd name="T79" fmla="*/ 52 h 676"/>
                <a:gd name="T80" fmla="*/ 14 w 313"/>
                <a:gd name="T81" fmla="*/ 31 h 676"/>
                <a:gd name="T82" fmla="*/ 7 w 313"/>
                <a:gd name="T83" fmla="*/ 1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3" h="676">
                  <a:moveTo>
                    <a:pt x="313" y="676"/>
                  </a:moveTo>
                  <a:lnTo>
                    <a:pt x="306" y="669"/>
                  </a:lnTo>
                  <a:lnTo>
                    <a:pt x="310" y="669"/>
                  </a:lnTo>
                  <a:lnTo>
                    <a:pt x="306" y="669"/>
                  </a:lnTo>
                  <a:lnTo>
                    <a:pt x="303" y="666"/>
                  </a:lnTo>
                  <a:lnTo>
                    <a:pt x="299" y="662"/>
                  </a:lnTo>
                  <a:lnTo>
                    <a:pt x="292" y="656"/>
                  </a:lnTo>
                  <a:lnTo>
                    <a:pt x="292" y="649"/>
                  </a:lnTo>
                  <a:lnTo>
                    <a:pt x="284" y="642"/>
                  </a:lnTo>
                  <a:lnTo>
                    <a:pt x="284" y="632"/>
                  </a:lnTo>
                  <a:lnTo>
                    <a:pt x="277" y="625"/>
                  </a:lnTo>
                  <a:lnTo>
                    <a:pt x="277" y="618"/>
                  </a:lnTo>
                  <a:lnTo>
                    <a:pt x="274" y="614"/>
                  </a:lnTo>
                  <a:lnTo>
                    <a:pt x="270" y="611"/>
                  </a:lnTo>
                  <a:lnTo>
                    <a:pt x="266" y="607"/>
                  </a:lnTo>
                  <a:lnTo>
                    <a:pt x="263" y="604"/>
                  </a:lnTo>
                  <a:lnTo>
                    <a:pt x="256" y="597"/>
                  </a:lnTo>
                  <a:lnTo>
                    <a:pt x="256" y="590"/>
                  </a:lnTo>
                  <a:lnTo>
                    <a:pt x="252" y="587"/>
                  </a:lnTo>
                  <a:lnTo>
                    <a:pt x="252" y="580"/>
                  </a:lnTo>
                  <a:lnTo>
                    <a:pt x="248" y="577"/>
                  </a:lnTo>
                  <a:lnTo>
                    <a:pt x="248" y="570"/>
                  </a:lnTo>
                  <a:lnTo>
                    <a:pt x="245" y="566"/>
                  </a:lnTo>
                  <a:lnTo>
                    <a:pt x="245" y="563"/>
                  </a:lnTo>
                  <a:lnTo>
                    <a:pt x="238" y="556"/>
                  </a:lnTo>
                  <a:lnTo>
                    <a:pt x="238" y="553"/>
                  </a:lnTo>
                  <a:lnTo>
                    <a:pt x="234" y="549"/>
                  </a:lnTo>
                  <a:lnTo>
                    <a:pt x="227" y="542"/>
                  </a:lnTo>
                  <a:lnTo>
                    <a:pt x="227" y="539"/>
                  </a:lnTo>
                  <a:lnTo>
                    <a:pt x="223" y="535"/>
                  </a:lnTo>
                  <a:lnTo>
                    <a:pt x="223" y="532"/>
                  </a:lnTo>
                  <a:lnTo>
                    <a:pt x="220" y="529"/>
                  </a:lnTo>
                  <a:lnTo>
                    <a:pt x="220" y="522"/>
                  </a:lnTo>
                  <a:lnTo>
                    <a:pt x="216" y="518"/>
                  </a:lnTo>
                  <a:lnTo>
                    <a:pt x="216" y="511"/>
                  </a:lnTo>
                  <a:lnTo>
                    <a:pt x="212" y="508"/>
                  </a:lnTo>
                  <a:lnTo>
                    <a:pt x="212" y="501"/>
                  </a:lnTo>
                  <a:lnTo>
                    <a:pt x="209" y="498"/>
                  </a:lnTo>
                  <a:lnTo>
                    <a:pt x="209" y="491"/>
                  </a:lnTo>
                  <a:lnTo>
                    <a:pt x="202" y="484"/>
                  </a:lnTo>
                  <a:lnTo>
                    <a:pt x="202" y="481"/>
                  </a:lnTo>
                  <a:lnTo>
                    <a:pt x="194" y="474"/>
                  </a:lnTo>
                  <a:lnTo>
                    <a:pt x="194" y="470"/>
                  </a:lnTo>
                  <a:lnTo>
                    <a:pt x="187" y="463"/>
                  </a:lnTo>
                  <a:lnTo>
                    <a:pt x="187" y="457"/>
                  </a:lnTo>
                  <a:lnTo>
                    <a:pt x="184" y="453"/>
                  </a:lnTo>
                  <a:lnTo>
                    <a:pt x="184" y="443"/>
                  </a:lnTo>
                  <a:lnTo>
                    <a:pt x="180" y="439"/>
                  </a:lnTo>
                  <a:lnTo>
                    <a:pt x="180" y="432"/>
                  </a:lnTo>
                  <a:lnTo>
                    <a:pt x="176" y="429"/>
                  </a:lnTo>
                  <a:lnTo>
                    <a:pt x="176" y="419"/>
                  </a:lnTo>
                  <a:lnTo>
                    <a:pt x="173" y="415"/>
                  </a:lnTo>
                  <a:lnTo>
                    <a:pt x="173" y="412"/>
                  </a:lnTo>
                  <a:lnTo>
                    <a:pt x="169" y="408"/>
                  </a:lnTo>
                  <a:lnTo>
                    <a:pt x="169" y="402"/>
                  </a:lnTo>
                  <a:lnTo>
                    <a:pt x="166" y="398"/>
                  </a:lnTo>
                  <a:lnTo>
                    <a:pt x="162" y="395"/>
                  </a:lnTo>
                  <a:lnTo>
                    <a:pt x="158" y="391"/>
                  </a:lnTo>
                  <a:lnTo>
                    <a:pt x="155" y="388"/>
                  </a:lnTo>
                  <a:lnTo>
                    <a:pt x="155" y="384"/>
                  </a:lnTo>
                  <a:lnTo>
                    <a:pt x="151" y="381"/>
                  </a:lnTo>
                  <a:lnTo>
                    <a:pt x="151" y="374"/>
                  </a:lnTo>
                  <a:lnTo>
                    <a:pt x="147" y="371"/>
                  </a:lnTo>
                  <a:lnTo>
                    <a:pt x="147" y="357"/>
                  </a:lnTo>
                  <a:lnTo>
                    <a:pt x="144" y="354"/>
                  </a:lnTo>
                  <a:lnTo>
                    <a:pt x="144" y="343"/>
                  </a:lnTo>
                  <a:lnTo>
                    <a:pt x="140" y="340"/>
                  </a:lnTo>
                  <a:lnTo>
                    <a:pt x="140" y="333"/>
                  </a:lnTo>
                  <a:lnTo>
                    <a:pt x="137" y="330"/>
                  </a:lnTo>
                  <a:lnTo>
                    <a:pt x="137" y="323"/>
                  </a:lnTo>
                  <a:lnTo>
                    <a:pt x="129" y="316"/>
                  </a:lnTo>
                  <a:lnTo>
                    <a:pt x="129" y="312"/>
                  </a:lnTo>
                  <a:lnTo>
                    <a:pt x="126" y="309"/>
                  </a:lnTo>
                  <a:lnTo>
                    <a:pt x="119" y="302"/>
                  </a:lnTo>
                  <a:lnTo>
                    <a:pt x="119" y="292"/>
                  </a:lnTo>
                  <a:lnTo>
                    <a:pt x="115" y="288"/>
                  </a:lnTo>
                  <a:lnTo>
                    <a:pt x="115" y="282"/>
                  </a:lnTo>
                  <a:lnTo>
                    <a:pt x="111" y="278"/>
                  </a:lnTo>
                  <a:lnTo>
                    <a:pt x="111" y="264"/>
                  </a:lnTo>
                  <a:lnTo>
                    <a:pt x="108" y="261"/>
                  </a:lnTo>
                  <a:lnTo>
                    <a:pt x="108" y="251"/>
                  </a:lnTo>
                  <a:lnTo>
                    <a:pt x="104" y="247"/>
                  </a:lnTo>
                  <a:lnTo>
                    <a:pt x="104" y="240"/>
                  </a:lnTo>
                  <a:lnTo>
                    <a:pt x="101" y="237"/>
                  </a:lnTo>
                  <a:lnTo>
                    <a:pt x="101" y="233"/>
                  </a:lnTo>
                  <a:lnTo>
                    <a:pt x="97" y="230"/>
                  </a:lnTo>
                  <a:lnTo>
                    <a:pt x="93" y="227"/>
                  </a:lnTo>
                  <a:lnTo>
                    <a:pt x="86" y="220"/>
                  </a:lnTo>
                  <a:lnTo>
                    <a:pt x="86" y="213"/>
                  </a:lnTo>
                  <a:lnTo>
                    <a:pt x="83" y="209"/>
                  </a:lnTo>
                  <a:lnTo>
                    <a:pt x="83" y="199"/>
                  </a:lnTo>
                  <a:lnTo>
                    <a:pt x="79" y="196"/>
                  </a:lnTo>
                  <a:lnTo>
                    <a:pt x="79" y="182"/>
                  </a:lnTo>
                  <a:lnTo>
                    <a:pt x="75" y="179"/>
                  </a:lnTo>
                  <a:lnTo>
                    <a:pt x="75" y="168"/>
                  </a:lnTo>
                  <a:lnTo>
                    <a:pt x="72" y="165"/>
                  </a:lnTo>
                  <a:lnTo>
                    <a:pt x="72" y="158"/>
                  </a:lnTo>
                  <a:lnTo>
                    <a:pt x="68" y="155"/>
                  </a:lnTo>
                  <a:lnTo>
                    <a:pt x="68" y="151"/>
                  </a:lnTo>
                  <a:lnTo>
                    <a:pt x="61" y="144"/>
                  </a:lnTo>
                  <a:lnTo>
                    <a:pt x="65" y="144"/>
                  </a:lnTo>
                  <a:lnTo>
                    <a:pt x="61" y="144"/>
                  </a:lnTo>
                  <a:lnTo>
                    <a:pt x="57" y="141"/>
                  </a:lnTo>
                  <a:lnTo>
                    <a:pt x="54" y="137"/>
                  </a:lnTo>
                  <a:lnTo>
                    <a:pt x="54" y="131"/>
                  </a:lnTo>
                  <a:lnTo>
                    <a:pt x="50" y="127"/>
                  </a:lnTo>
                  <a:lnTo>
                    <a:pt x="50" y="117"/>
                  </a:lnTo>
                  <a:lnTo>
                    <a:pt x="47" y="113"/>
                  </a:lnTo>
                  <a:lnTo>
                    <a:pt x="47" y="103"/>
                  </a:lnTo>
                  <a:lnTo>
                    <a:pt x="43" y="100"/>
                  </a:lnTo>
                  <a:lnTo>
                    <a:pt x="43" y="89"/>
                  </a:lnTo>
                  <a:lnTo>
                    <a:pt x="39" y="86"/>
                  </a:lnTo>
                  <a:lnTo>
                    <a:pt x="39" y="76"/>
                  </a:lnTo>
                  <a:lnTo>
                    <a:pt x="36" y="72"/>
                  </a:lnTo>
                  <a:lnTo>
                    <a:pt x="32" y="69"/>
                  </a:lnTo>
                  <a:lnTo>
                    <a:pt x="28" y="65"/>
                  </a:lnTo>
                  <a:lnTo>
                    <a:pt x="25" y="62"/>
                  </a:lnTo>
                  <a:lnTo>
                    <a:pt x="21" y="58"/>
                  </a:lnTo>
                  <a:lnTo>
                    <a:pt x="21" y="55"/>
                  </a:lnTo>
                  <a:lnTo>
                    <a:pt x="18" y="52"/>
                  </a:lnTo>
                  <a:lnTo>
                    <a:pt x="18" y="45"/>
                  </a:lnTo>
                  <a:lnTo>
                    <a:pt x="14" y="41"/>
                  </a:lnTo>
                  <a:lnTo>
                    <a:pt x="14" y="31"/>
                  </a:lnTo>
                  <a:lnTo>
                    <a:pt x="10" y="28"/>
                  </a:lnTo>
                  <a:lnTo>
                    <a:pt x="10" y="17"/>
                  </a:lnTo>
                  <a:lnTo>
                    <a:pt x="7" y="14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5"/>
            <p:cNvSpPr>
              <a:spLocks/>
            </p:cNvSpPr>
            <p:nvPr/>
          </p:nvSpPr>
          <p:spPr bwMode="auto">
            <a:xfrm>
              <a:off x="3929" y="2878"/>
              <a:ext cx="295" cy="638"/>
            </a:xfrm>
            <a:custGeom>
              <a:avLst/>
              <a:gdLst>
                <a:gd name="T0" fmla="*/ 292 w 295"/>
                <a:gd name="T1" fmla="*/ 96 h 638"/>
                <a:gd name="T2" fmla="*/ 277 w 295"/>
                <a:gd name="T3" fmla="*/ 86 h 638"/>
                <a:gd name="T4" fmla="*/ 274 w 295"/>
                <a:gd name="T5" fmla="*/ 62 h 638"/>
                <a:gd name="T6" fmla="*/ 263 w 295"/>
                <a:gd name="T7" fmla="*/ 45 h 638"/>
                <a:gd name="T8" fmla="*/ 259 w 295"/>
                <a:gd name="T9" fmla="*/ 45 h 638"/>
                <a:gd name="T10" fmla="*/ 248 w 295"/>
                <a:gd name="T11" fmla="*/ 41 h 638"/>
                <a:gd name="T12" fmla="*/ 245 w 295"/>
                <a:gd name="T13" fmla="*/ 27 h 638"/>
                <a:gd name="T14" fmla="*/ 234 w 295"/>
                <a:gd name="T15" fmla="*/ 10 h 638"/>
                <a:gd name="T16" fmla="*/ 230 w 295"/>
                <a:gd name="T17" fmla="*/ 14 h 638"/>
                <a:gd name="T18" fmla="*/ 220 w 295"/>
                <a:gd name="T19" fmla="*/ 17 h 638"/>
                <a:gd name="T20" fmla="*/ 209 w 295"/>
                <a:gd name="T21" fmla="*/ 0 h 638"/>
                <a:gd name="T22" fmla="*/ 198 w 295"/>
                <a:gd name="T23" fmla="*/ 7 h 638"/>
                <a:gd name="T24" fmla="*/ 191 w 295"/>
                <a:gd name="T25" fmla="*/ 21 h 638"/>
                <a:gd name="T26" fmla="*/ 180 w 295"/>
                <a:gd name="T27" fmla="*/ 14 h 638"/>
                <a:gd name="T28" fmla="*/ 169 w 295"/>
                <a:gd name="T29" fmla="*/ 27 h 638"/>
                <a:gd name="T30" fmla="*/ 158 w 295"/>
                <a:gd name="T31" fmla="*/ 48 h 638"/>
                <a:gd name="T32" fmla="*/ 151 w 295"/>
                <a:gd name="T33" fmla="*/ 52 h 638"/>
                <a:gd name="T34" fmla="*/ 140 w 295"/>
                <a:gd name="T35" fmla="*/ 72 h 638"/>
                <a:gd name="T36" fmla="*/ 137 w 295"/>
                <a:gd name="T37" fmla="*/ 93 h 638"/>
                <a:gd name="T38" fmla="*/ 126 w 295"/>
                <a:gd name="T39" fmla="*/ 113 h 638"/>
                <a:gd name="T40" fmla="*/ 119 w 295"/>
                <a:gd name="T41" fmla="*/ 134 h 638"/>
                <a:gd name="T42" fmla="*/ 111 w 295"/>
                <a:gd name="T43" fmla="*/ 148 h 638"/>
                <a:gd name="T44" fmla="*/ 108 w 295"/>
                <a:gd name="T45" fmla="*/ 175 h 638"/>
                <a:gd name="T46" fmla="*/ 101 w 295"/>
                <a:gd name="T47" fmla="*/ 196 h 638"/>
                <a:gd name="T48" fmla="*/ 97 w 295"/>
                <a:gd name="T49" fmla="*/ 213 h 638"/>
                <a:gd name="T50" fmla="*/ 90 w 295"/>
                <a:gd name="T51" fmla="*/ 227 h 638"/>
                <a:gd name="T52" fmla="*/ 86 w 295"/>
                <a:gd name="T53" fmla="*/ 251 h 638"/>
                <a:gd name="T54" fmla="*/ 79 w 295"/>
                <a:gd name="T55" fmla="*/ 275 h 638"/>
                <a:gd name="T56" fmla="*/ 75 w 295"/>
                <a:gd name="T57" fmla="*/ 305 h 638"/>
                <a:gd name="T58" fmla="*/ 68 w 295"/>
                <a:gd name="T59" fmla="*/ 323 h 638"/>
                <a:gd name="T60" fmla="*/ 65 w 295"/>
                <a:gd name="T61" fmla="*/ 350 h 638"/>
                <a:gd name="T62" fmla="*/ 57 w 295"/>
                <a:gd name="T63" fmla="*/ 371 h 638"/>
                <a:gd name="T64" fmla="*/ 54 w 295"/>
                <a:gd name="T65" fmla="*/ 402 h 638"/>
                <a:gd name="T66" fmla="*/ 46 w 295"/>
                <a:gd name="T67" fmla="*/ 429 h 638"/>
                <a:gd name="T68" fmla="*/ 43 w 295"/>
                <a:gd name="T69" fmla="*/ 456 h 638"/>
                <a:gd name="T70" fmla="*/ 36 w 295"/>
                <a:gd name="T71" fmla="*/ 477 h 638"/>
                <a:gd name="T72" fmla="*/ 32 w 295"/>
                <a:gd name="T73" fmla="*/ 504 h 638"/>
                <a:gd name="T74" fmla="*/ 25 w 295"/>
                <a:gd name="T75" fmla="*/ 532 h 638"/>
                <a:gd name="T76" fmla="*/ 21 w 295"/>
                <a:gd name="T77" fmla="*/ 563 h 638"/>
                <a:gd name="T78" fmla="*/ 14 w 295"/>
                <a:gd name="T79" fmla="*/ 580 h 638"/>
                <a:gd name="T80" fmla="*/ 10 w 295"/>
                <a:gd name="T81" fmla="*/ 607 h 638"/>
                <a:gd name="T82" fmla="*/ 3 w 295"/>
                <a:gd name="T83" fmla="*/ 62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638">
                  <a:moveTo>
                    <a:pt x="292" y="96"/>
                  </a:moveTo>
                  <a:lnTo>
                    <a:pt x="295" y="96"/>
                  </a:lnTo>
                  <a:lnTo>
                    <a:pt x="292" y="96"/>
                  </a:lnTo>
                  <a:lnTo>
                    <a:pt x="288" y="96"/>
                  </a:lnTo>
                  <a:lnTo>
                    <a:pt x="284" y="93"/>
                  </a:lnTo>
                  <a:lnTo>
                    <a:pt x="277" y="86"/>
                  </a:lnTo>
                  <a:lnTo>
                    <a:pt x="277" y="76"/>
                  </a:lnTo>
                  <a:lnTo>
                    <a:pt x="274" y="72"/>
                  </a:lnTo>
                  <a:lnTo>
                    <a:pt x="274" y="62"/>
                  </a:lnTo>
                  <a:lnTo>
                    <a:pt x="270" y="58"/>
                  </a:lnTo>
                  <a:lnTo>
                    <a:pt x="270" y="52"/>
                  </a:lnTo>
                  <a:lnTo>
                    <a:pt x="263" y="45"/>
                  </a:lnTo>
                  <a:lnTo>
                    <a:pt x="266" y="45"/>
                  </a:lnTo>
                  <a:lnTo>
                    <a:pt x="263" y="45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5" y="34"/>
                  </a:lnTo>
                  <a:lnTo>
                    <a:pt x="245" y="27"/>
                  </a:lnTo>
                  <a:lnTo>
                    <a:pt x="241" y="24"/>
                  </a:lnTo>
                  <a:lnTo>
                    <a:pt x="241" y="17"/>
                  </a:lnTo>
                  <a:lnTo>
                    <a:pt x="234" y="10"/>
                  </a:lnTo>
                  <a:lnTo>
                    <a:pt x="238" y="10"/>
                  </a:lnTo>
                  <a:lnTo>
                    <a:pt x="234" y="10"/>
                  </a:lnTo>
                  <a:lnTo>
                    <a:pt x="230" y="14"/>
                  </a:lnTo>
                  <a:lnTo>
                    <a:pt x="227" y="17"/>
                  </a:lnTo>
                  <a:lnTo>
                    <a:pt x="223" y="21"/>
                  </a:lnTo>
                  <a:lnTo>
                    <a:pt x="220" y="17"/>
                  </a:lnTo>
                  <a:lnTo>
                    <a:pt x="212" y="10"/>
                  </a:lnTo>
                  <a:lnTo>
                    <a:pt x="212" y="3"/>
                  </a:lnTo>
                  <a:lnTo>
                    <a:pt x="209" y="0"/>
                  </a:lnTo>
                  <a:lnTo>
                    <a:pt x="205" y="0"/>
                  </a:lnTo>
                  <a:lnTo>
                    <a:pt x="202" y="3"/>
                  </a:lnTo>
                  <a:lnTo>
                    <a:pt x="198" y="7"/>
                  </a:lnTo>
                  <a:lnTo>
                    <a:pt x="198" y="10"/>
                  </a:lnTo>
                  <a:lnTo>
                    <a:pt x="191" y="17"/>
                  </a:lnTo>
                  <a:lnTo>
                    <a:pt x="191" y="21"/>
                  </a:lnTo>
                  <a:lnTo>
                    <a:pt x="187" y="21"/>
                  </a:lnTo>
                  <a:lnTo>
                    <a:pt x="183" y="17"/>
                  </a:lnTo>
                  <a:lnTo>
                    <a:pt x="180" y="14"/>
                  </a:lnTo>
                  <a:lnTo>
                    <a:pt x="176" y="14"/>
                  </a:lnTo>
                  <a:lnTo>
                    <a:pt x="169" y="21"/>
                  </a:lnTo>
                  <a:lnTo>
                    <a:pt x="169" y="27"/>
                  </a:lnTo>
                  <a:lnTo>
                    <a:pt x="165" y="31"/>
                  </a:lnTo>
                  <a:lnTo>
                    <a:pt x="165" y="41"/>
                  </a:lnTo>
                  <a:lnTo>
                    <a:pt x="158" y="48"/>
                  </a:lnTo>
                  <a:lnTo>
                    <a:pt x="158" y="52"/>
                  </a:lnTo>
                  <a:lnTo>
                    <a:pt x="155" y="52"/>
                  </a:lnTo>
                  <a:lnTo>
                    <a:pt x="151" y="52"/>
                  </a:lnTo>
                  <a:lnTo>
                    <a:pt x="144" y="58"/>
                  </a:lnTo>
                  <a:lnTo>
                    <a:pt x="144" y="69"/>
                  </a:lnTo>
                  <a:lnTo>
                    <a:pt x="140" y="72"/>
                  </a:lnTo>
                  <a:lnTo>
                    <a:pt x="140" y="79"/>
                  </a:lnTo>
                  <a:lnTo>
                    <a:pt x="137" y="82"/>
                  </a:lnTo>
                  <a:lnTo>
                    <a:pt x="137" y="93"/>
                  </a:lnTo>
                  <a:lnTo>
                    <a:pt x="133" y="96"/>
                  </a:lnTo>
                  <a:lnTo>
                    <a:pt x="133" y="106"/>
                  </a:lnTo>
                  <a:lnTo>
                    <a:pt x="126" y="113"/>
                  </a:lnTo>
                  <a:lnTo>
                    <a:pt x="126" y="117"/>
                  </a:lnTo>
                  <a:lnTo>
                    <a:pt x="119" y="124"/>
                  </a:lnTo>
                  <a:lnTo>
                    <a:pt x="119" y="134"/>
                  </a:lnTo>
                  <a:lnTo>
                    <a:pt x="115" y="137"/>
                  </a:lnTo>
                  <a:lnTo>
                    <a:pt x="115" y="144"/>
                  </a:lnTo>
                  <a:lnTo>
                    <a:pt x="111" y="148"/>
                  </a:lnTo>
                  <a:lnTo>
                    <a:pt x="111" y="161"/>
                  </a:lnTo>
                  <a:lnTo>
                    <a:pt x="108" y="165"/>
                  </a:lnTo>
                  <a:lnTo>
                    <a:pt x="108" y="175"/>
                  </a:lnTo>
                  <a:lnTo>
                    <a:pt x="104" y="178"/>
                  </a:lnTo>
                  <a:lnTo>
                    <a:pt x="104" y="192"/>
                  </a:lnTo>
                  <a:lnTo>
                    <a:pt x="101" y="196"/>
                  </a:lnTo>
                  <a:lnTo>
                    <a:pt x="101" y="203"/>
                  </a:lnTo>
                  <a:lnTo>
                    <a:pt x="97" y="206"/>
                  </a:lnTo>
                  <a:lnTo>
                    <a:pt x="97" y="213"/>
                  </a:lnTo>
                  <a:lnTo>
                    <a:pt x="93" y="216"/>
                  </a:lnTo>
                  <a:lnTo>
                    <a:pt x="93" y="223"/>
                  </a:lnTo>
                  <a:lnTo>
                    <a:pt x="90" y="227"/>
                  </a:lnTo>
                  <a:lnTo>
                    <a:pt x="90" y="237"/>
                  </a:lnTo>
                  <a:lnTo>
                    <a:pt x="86" y="240"/>
                  </a:lnTo>
                  <a:lnTo>
                    <a:pt x="86" y="251"/>
                  </a:lnTo>
                  <a:lnTo>
                    <a:pt x="83" y="257"/>
                  </a:lnTo>
                  <a:lnTo>
                    <a:pt x="83" y="268"/>
                  </a:lnTo>
                  <a:lnTo>
                    <a:pt x="79" y="275"/>
                  </a:lnTo>
                  <a:lnTo>
                    <a:pt x="79" y="292"/>
                  </a:lnTo>
                  <a:lnTo>
                    <a:pt x="75" y="295"/>
                  </a:lnTo>
                  <a:lnTo>
                    <a:pt x="75" y="305"/>
                  </a:lnTo>
                  <a:lnTo>
                    <a:pt x="72" y="309"/>
                  </a:lnTo>
                  <a:lnTo>
                    <a:pt x="72" y="319"/>
                  </a:lnTo>
                  <a:lnTo>
                    <a:pt x="68" y="323"/>
                  </a:lnTo>
                  <a:lnTo>
                    <a:pt x="68" y="333"/>
                  </a:lnTo>
                  <a:lnTo>
                    <a:pt x="65" y="336"/>
                  </a:lnTo>
                  <a:lnTo>
                    <a:pt x="65" y="350"/>
                  </a:lnTo>
                  <a:lnTo>
                    <a:pt x="61" y="353"/>
                  </a:lnTo>
                  <a:lnTo>
                    <a:pt x="61" y="364"/>
                  </a:lnTo>
                  <a:lnTo>
                    <a:pt x="57" y="371"/>
                  </a:lnTo>
                  <a:lnTo>
                    <a:pt x="57" y="381"/>
                  </a:lnTo>
                  <a:lnTo>
                    <a:pt x="54" y="388"/>
                  </a:lnTo>
                  <a:lnTo>
                    <a:pt x="54" y="402"/>
                  </a:lnTo>
                  <a:lnTo>
                    <a:pt x="50" y="405"/>
                  </a:lnTo>
                  <a:lnTo>
                    <a:pt x="50" y="426"/>
                  </a:lnTo>
                  <a:lnTo>
                    <a:pt x="46" y="429"/>
                  </a:lnTo>
                  <a:lnTo>
                    <a:pt x="46" y="439"/>
                  </a:lnTo>
                  <a:lnTo>
                    <a:pt x="43" y="446"/>
                  </a:lnTo>
                  <a:lnTo>
                    <a:pt x="43" y="456"/>
                  </a:lnTo>
                  <a:lnTo>
                    <a:pt x="39" y="460"/>
                  </a:lnTo>
                  <a:lnTo>
                    <a:pt x="39" y="474"/>
                  </a:lnTo>
                  <a:lnTo>
                    <a:pt x="36" y="477"/>
                  </a:lnTo>
                  <a:lnTo>
                    <a:pt x="36" y="491"/>
                  </a:lnTo>
                  <a:lnTo>
                    <a:pt x="32" y="494"/>
                  </a:lnTo>
                  <a:lnTo>
                    <a:pt x="32" y="504"/>
                  </a:lnTo>
                  <a:lnTo>
                    <a:pt x="28" y="511"/>
                  </a:lnTo>
                  <a:lnTo>
                    <a:pt x="28" y="528"/>
                  </a:lnTo>
                  <a:lnTo>
                    <a:pt x="25" y="532"/>
                  </a:lnTo>
                  <a:lnTo>
                    <a:pt x="25" y="546"/>
                  </a:lnTo>
                  <a:lnTo>
                    <a:pt x="21" y="549"/>
                  </a:lnTo>
                  <a:lnTo>
                    <a:pt x="21" y="563"/>
                  </a:lnTo>
                  <a:lnTo>
                    <a:pt x="18" y="566"/>
                  </a:lnTo>
                  <a:lnTo>
                    <a:pt x="18" y="577"/>
                  </a:lnTo>
                  <a:lnTo>
                    <a:pt x="14" y="580"/>
                  </a:lnTo>
                  <a:lnTo>
                    <a:pt x="14" y="594"/>
                  </a:lnTo>
                  <a:lnTo>
                    <a:pt x="10" y="597"/>
                  </a:lnTo>
                  <a:lnTo>
                    <a:pt x="10" y="607"/>
                  </a:lnTo>
                  <a:lnTo>
                    <a:pt x="7" y="611"/>
                  </a:lnTo>
                  <a:lnTo>
                    <a:pt x="7" y="618"/>
                  </a:lnTo>
                  <a:lnTo>
                    <a:pt x="3" y="621"/>
                  </a:lnTo>
                  <a:lnTo>
                    <a:pt x="3" y="635"/>
                  </a:lnTo>
                  <a:lnTo>
                    <a:pt x="0" y="638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6"/>
            <p:cNvSpPr>
              <a:spLocks/>
            </p:cNvSpPr>
            <p:nvPr/>
          </p:nvSpPr>
          <p:spPr bwMode="auto">
            <a:xfrm>
              <a:off x="3903" y="3516"/>
              <a:ext cx="26" cy="31"/>
            </a:xfrm>
            <a:custGeom>
              <a:avLst/>
              <a:gdLst>
                <a:gd name="T0" fmla="*/ 26 w 26"/>
                <a:gd name="T1" fmla="*/ 0 h 31"/>
                <a:gd name="T2" fmla="*/ 26 w 26"/>
                <a:gd name="T3" fmla="*/ 7 h 31"/>
                <a:gd name="T4" fmla="*/ 22 w 26"/>
                <a:gd name="T5" fmla="*/ 11 h 31"/>
                <a:gd name="T6" fmla="*/ 22 w 26"/>
                <a:gd name="T7" fmla="*/ 17 h 31"/>
                <a:gd name="T8" fmla="*/ 18 w 26"/>
                <a:gd name="T9" fmla="*/ 21 h 31"/>
                <a:gd name="T10" fmla="*/ 18 w 26"/>
                <a:gd name="T11" fmla="*/ 24 h 31"/>
                <a:gd name="T12" fmla="*/ 11 w 26"/>
                <a:gd name="T13" fmla="*/ 31 h 31"/>
                <a:gd name="T14" fmla="*/ 15 w 26"/>
                <a:gd name="T15" fmla="*/ 31 h 31"/>
                <a:gd name="T16" fmla="*/ 11 w 26"/>
                <a:gd name="T17" fmla="*/ 31 h 31"/>
                <a:gd name="T18" fmla="*/ 8 w 26"/>
                <a:gd name="T19" fmla="*/ 31 h 31"/>
                <a:gd name="T20" fmla="*/ 0 w 26"/>
                <a:gd name="T21" fmla="*/ 24 h 31"/>
                <a:gd name="T22" fmla="*/ 0 w 26"/>
                <a:gd name="T23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1">
                  <a:moveTo>
                    <a:pt x="26" y="0"/>
                  </a:moveTo>
                  <a:lnTo>
                    <a:pt x="26" y="7"/>
                  </a:lnTo>
                  <a:lnTo>
                    <a:pt x="22" y="11"/>
                  </a:lnTo>
                  <a:lnTo>
                    <a:pt x="22" y="17"/>
                  </a:lnTo>
                  <a:lnTo>
                    <a:pt x="18" y="21"/>
                  </a:lnTo>
                  <a:lnTo>
                    <a:pt x="18" y="24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1" y="31"/>
                  </a:lnTo>
                  <a:lnTo>
                    <a:pt x="8" y="31"/>
                  </a:lnTo>
                  <a:lnTo>
                    <a:pt x="0" y="24"/>
                  </a:lnTo>
                  <a:lnTo>
                    <a:pt x="0" y="17"/>
                  </a:lnTo>
                </a:path>
              </a:pathLst>
            </a:custGeom>
            <a:noFill/>
            <a:ln w="7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17"/>
            <p:cNvSpPr>
              <a:spLocks noChangeArrowheads="1"/>
            </p:cNvSpPr>
            <p:nvPr/>
          </p:nvSpPr>
          <p:spPr bwMode="auto">
            <a:xfrm>
              <a:off x="4516" y="2875"/>
              <a:ext cx="25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20atm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648199" y="1303307"/>
            <a:ext cx="4360489" cy="2041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Recipe for success: High-gain CO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laser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Population of 001 level  Maximized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Population of 100 level Minimized</a:t>
            </a:r>
          </a:p>
          <a:p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7620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Optically Pumped CO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0" y="1143001"/>
            <a:ext cx="2857500" cy="2895599"/>
            <a:chOff x="567406" y="2057400"/>
            <a:chExt cx="3608354" cy="41758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7" t="62011" r="46708" b="4979"/>
            <a:stretch/>
          </p:blipFill>
          <p:spPr>
            <a:xfrm>
              <a:off x="567406" y="2057400"/>
              <a:ext cx="3608354" cy="417587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457288" y="2057400"/>
              <a:ext cx="228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 Box 48"/>
          <p:cNvSpPr txBox="1">
            <a:spLocks noChangeArrowheads="1"/>
          </p:cNvSpPr>
          <p:nvPr/>
        </p:nvSpPr>
        <p:spPr bwMode="auto">
          <a:xfrm rot="16200000">
            <a:off x="105569" y="4974909"/>
            <a:ext cx="2286000" cy="363538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sz="1800"/>
              <a:t>Normalized  Ampl</a:t>
            </a:r>
            <a:r>
              <a:rPr lang="en-US" sz="1600"/>
              <a:t>..</a:t>
            </a:r>
            <a:endParaRPr lang="en-US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3467100" y="6328253"/>
            <a:ext cx="2209800" cy="35242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sz="1600"/>
              <a:t>Wavelength (</a:t>
            </a:r>
            <a:r>
              <a:rPr lang="en-US" sz="1600">
                <a:latin typeface="Symbol" pitchFamily="18" charset="2"/>
              </a:rPr>
              <a:t>m</a:t>
            </a:r>
            <a:r>
              <a:rPr lang="en-US" sz="1600"/>
              <a:t>m)</a:t>
            </a:r>
            <a:endParaRPr lang="en-US"/>
          </a:p>
        </p:txBody>
      </p:sp>
      <p:sp>
        <p:nvSpPr>
          <p:cNvPr id="63" name="Line 52"/>
          <p:cNvSpPr>
            <a:spLocks noChangeShapeType="1"/>
          </p:cNvSpPr>
          <p:nvPr/>
        </p:nvSpPr>
        <p:spPr bwMode="auto">
          <a:xfrm>
            <a:off x="3657600" y="530907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4" name="Line 53"/>
          <p:cNvSpPr>
            <a:spLocks noChangeShapeType="1"/>
          </p:cNvSpPr>
          <p:nvPr/>
        </p:nvSpPr>
        <p:spPr bwMode="auto">
          <a:xfrm flipH="1">
            <a:off x="4724400" y="530907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65" name="Text Box 54"/>
          <p:cNvSpPr txBox="1">
            <a:spLocks noChangeArrowheads="1"/>
          </p:cNvSpPr>
          <p:nvPr/>
        </p:nvSpPr>
        <p:spPr bwMode="auto">
          <a:xfrm>
            <a:off x="4572000" y="4775678"/>
            <a:ext cx="14081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2"/>
              <a:buChar char=""/>
              <a:defRPr sz="28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buFont typeface="Monotype Sorts" charset="2"/>
              <a:buNone/>
            </a:pPr>
            <a:r>
              <a:rPr lang="en-US" sz="1800" u="sng">
                <a:sym typeface="Symbol" pitchFamily="18" charset="2"/>
              </a:rPr>
              <a:t>~1.2THz</a:t>
            </a:r>
            <a:r>
              <a:rPr lang="en-US" u="sng">
                <a:sym typeface="Symbol" pitchFamily="18" charset="2"/>
              </a:rPr>
              <a:t> </a:t>
            </a:r>
            <a:endParaRPr lang="en-US" u="sng"/>
          </a:p>
        </p:txBody>
      </p:sp>
      <p:sp>
        <p:nvSpPr>
          <p:cNvPr id="9" name="TextBox 8"/>
          <p:cNvSpPr txBox="1"/>
          <p:nvPr/>
        </p:nvSpPr>
        <p:spPr>
          <a:xfrm>
            <a:off x="457184" y="1072474"/>
            <a:ext cx="188756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Molecule</a:t>
            </a:r>
            <a:endParaRPr lang="en-US" sz="2400" dirty="0"/>
          </a:p>
        </p:txBody>
      </p:sp>
      <p:sp>
        <p:nvSpPr>
          <p:cNvPr id="180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200" y="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Modeling of Picosecond Pulse Amplification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7" t="9010" r="42637" b="5621"/>
          <a:stretch/>
        </p:blipFill>
        <p:spPr>
          <a:xfrm>
            <a:off x="590542" y="1003300"/>
            <a:ext cx="3594100" cy="58547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43049" y="813653"/>
            <a:ext cx="3980416" cy="5718586"/>
            <a:chOff x="343934" y="457461"/>
            <a:chExt cx="3980416" cy="5718586"/>
          </a:xfrm>
        </p:grpSpPr>
        <p:grpSp>
          <p:nvGrpSpPr>
            <p:cNvPr id="11" name="Group 10"/>
            <p:cNvGrpSpPr/>
            <p:nvPr/>
          </p:nvGrpSpPr>
          <p:grpSpPr>
            <a:xfrm>
              <a:off x="411201" y="457461"/>
              <a:ext cx="3913149" cy="3181529"/>
              <a:chOff x="2174631" y="1523554"/>
              <a:chExt cx="4120696" cy="31815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30736" y="2643280"/>
                <a:ext cx="912664" cy="114510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3048001" y="1523554"/>
                <a:ext cx="1676398" cy="1093232"/>
              </a:xfrm>
              <a:prstGeom prst="downArrow">
                <a:avLst>
                  <a:gd name="adj1" fmla="val 50000"/>
                  <a:gd name="adj2" fmla="val 492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38234" y="1523554"/>
                <a:ext cx="12936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Times" pitchFamily="18" charset="0"/>
                  </a:rPr>
                  <a:t>4.3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sz="1600" dirty="0" smtClean="0">
                    <a:solidFill>
                      <a:schemeClr val="bg1"/>
                    </a:solidFill>
                    <a:latin typeface="Times" pitchFamily="18" charset="0"/>
                  </a:rPr>
                  <a:t>m</a:t>
                </a:r>
              </a:p>
              <a:p>
                <a:pPr algn="ctr"/>
                <a:r>
                  <a:rPr lang="en-US" sz="1600" dirty="0" err="1" smtClean="0">
                    <a:solidFill>
                      <a:schemeClr val="bg1"/>
                    </a:solidFill>
                    <a:latin typeface="Times" pitchFamily="18" charset="0"/>
                  </a:rPr>
                  <a:t>Fe:ZnSe</a:t>
                </a:r>
                <a:endParaRPr lang="en-US" sz="1600" dirty="0" smtClean="0">
                  <a:solidFill>
                    <a:schemeClr val="bg1"/>
                  </a:solidFill>
                  <a:latin typeface="Times" pitchFamily="18" charset="0"/>
                </a:endParaRP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Times" pitchFamily="18" charset="0"/>
                  </a:rPr>
                  <a:t>Laser</a:t>
                </a:r>
                <a:endParaRPr lang="en-US" sz="1600" dirty="0">
                  <a:solidFill>
                    <a:schemeClr val="bg1"/>
                  </a:solidFill>
                  <a:latin typeface="Times" pitchFamily="18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643280"/>
                <a:ext cx="2497666" cy="17612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3087793" y="2819400"/>
                <a:ext cx="1636606" cy="11385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124200" y="2933254"/>
                <a:ext cx="1612052" cy="33615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343400" y="3581400"/>
                <a:ext cx="1648459" cy="289974"/>
              </a:xfrm>
              <a:prstGeom prst="straightConnector1">
                <a:avLst/>
              </a:prstGeom>
              <a:ln w="1270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3087793" y="3269412"/>
                <a:ext cx="1640840" cy="6137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107265" y="3356151"/>
                <a:ext cx="1648459" cy="28997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3042074" y="2745210"/>
                <a:ext cx="45719" cy="98858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68523" y="3781753"/>
                <a:ext cx="1389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" pitchFamily="18" charset="0"/>
                  </a:rPr>
                  <a:t>10-15 </a:t>
                </a:r>
                <a:r>
                  <a:rPr lang="en-US" dirty="0" err="1" smtClean="0">
                    <a:latin typeface="Times" pitchFamily="18" charset="0"/>
                  </a:rPr>
                  <a:t>atm</a:t>
                </a:r>
                <a:r>
                  <a:rPr lang="en-US" dirty="0" smtClean="0">
                    <a:latin typeface="Times" pitchFamily="18" charset="0"/>
                  </a:rPr>
                  <a:t> </a:t>
                </a:r>
              </a:p>
              <a:p>
                <a:pPr algn="ctr"/>
                <a:r>
                  <a:rPr lang="en-US" dirty="0" smtClean="0">
                    <a:latin typeface="Times" pitchFamily="18" charset="0"/>
                  </a:rPr>
                  <a:t>Isotope CO</a:t>
                </a:r>
                <a:r>
                  <a:rPr lang="en-US" baseline="-25000" dirty="0" smtClean="0">
                    <a:latin typeface="Times" pitchFamily="18" charset="0"/>
                  </a:rPr>
                  <a:t>2</a:t>
                </a:r>
                <a:endParaRPr lang="en-US" dirty="0" smtClean="0">
                  <a:latin typeface="Times" pitchFamily="18" charset="0"/>
                </a:endParaRPr>
              </a:p>
              <a:p>
                <a:pPr algn="ctr"/>
                <a:r>
                  <a:rPr lang="en-US" dirty="0" smtClean="0">
                    <a:latin typeface="Times" pitchFamily="18" charset="0"/>
                  </a:rPr>
                  <a:t>Amplifier</a:t>
                </a:r>
                <a:endParaRPr lang="en-US" dirty="0">
                  <a:latin typeface="Times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760807" y="2643280"/>
                <a:ext cx="45719" cy="93812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874745" y="2584307"/>
                <a:ext cx="1420582" cy="92333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</a:rPr>
                  <a:t>10 </a:t>
                </a:r>
                <a:r>
                  <a:rPr lang="en-US" dirty="0" smtClean="0">
                    <a:latin typeface="Symbol" pitchFamily="18" charset="2"/>
                  </a:rPr>
                  <a:t>m</a:t>
                </a:r>
                <a:r>
                  <a:rPr lang="en-US" dirty="0" smtClean="0">
                    <a:latin typeface="Times" pitchFamily="18" charset="0"/>
                  </a:rPr>
                  <a:t>m pulses</a:t>
                </a:r>
              </a:p>
              <a:p>
                <a:r>
                  <a:rPr lang="en-US" dirty="0" smtClean="0">
                    <a:latin typeface="Times" pitchFamily="18" charset="0"/>
                  </a:rPr>
                  <a:t>300-500 </a:t>
                </a:r>
                <a:r>
                  <a:rPr lang="en-US" dirty="0" err="1" smtClean="0">
                    <a:latin typeface="Times" pitchFamily="18" charset="0"/>
                  </a:rPr>
                  <a:t>fs</a:t>
                </a:r>
                <a:endParaRPr lang="en-US" dirty="0" smtClean="0">
                  <a:latin typeface="Times" pitchFamily="18" charset="0"/>
                </a:endParaRPr>
              </a:p>
              <a:p>
                <a:r>
                  <a:rPr lang="en-US" dirty="0" smtClean="0">
                    <a:latin typeface="Times" pitchFamily="18" charset="0"/>
                  </a:rPr>
                  <a:t>10 GW</a:t>
                </a:r>
                <a:endParaRPr lang="en-US" dirty="0">
                  <a:latin typeface="Times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174631" y="2745211"/>
                <a:ext cx="78579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" pitchFamily="18" charset="0"/>
                  </a:rPr>
                  <a:t>10 </a:t>
                </a:r>
                <a:r>
                  <a:rPr lang="en-US" dirty="0" smtClean="0">
                    <a:latin typeface="Symbol" pitchFamily="18" charset="2"/>
                  </a:rPr>
                  <a:t>m</a:t>
                </a:r>
                <a:r>
                  <a:rPr lang="en-US" dirty="0" smtClean="0">
                    <a:latin typeface="Times" pitchFamily="18" charset="0"/>
                  </a:rPr>
                  <a:t>m</a:t>
                </a:r>
              </a:p>
              <a:p>
                <a:r>
                  <a:rPr lang="en-US" dirty="0" smtClean="0">
                    <a:latin typeface="Times" pitchFamily="18" charset="0"/>
                  </a:rPr>
                  <a:t>300 </a:t>
                </a:r>
                <a:r>
                  <a:rPr lang="en-US" dirty="0" err="1" smtClean="0">
                    <a:latin typeface="Times" pitchFamily="18" charset="0"/>
                  </a:rPr>
                  <a:t>fs</a:t>
                </a:r>
                <a:endParaRPr lang="en-US" dirty="0" smtClean="0">
                  <a:latin typeface="Times" pitchFamily="18" charset="0"/>
                </a:endParaRPr>
              </a:p>
              <a:p>
                <a:r>
                  <a:rPr lang="en-US" dirty="0" smtClean="0">
                    <a:latin typeface="Times" pitchFamily="18" charset="0"/>
                  </a:rPr>
                  <a:t>OPA</a:t>
                </a:r>
              </a:p>
              <a:p>
                <a:r>
                  <a:rPr lang="en-US" dirty="0" smtClean="0">
                    <a:latin typeface="Times" pitchFamily="18" charset="0"/>
                  </a:rPr>
                  <a:t>Seed </a:t>
                </a:r>
                <a:endParaRPr lang="en-US" dirty="0">
                  <a:latin typeface="Times" pitchFamily="18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" t="4488" r="5857"/>
            <a:stretch/>
          </p:blipFill>
          <p:spPr>
            <a:xfrm>
              <a:off x="343934" y="3638990"/>
              <a:ext cx="3980416" cy="2537057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-35415" y="5824353"/>
            <a:ext cx="91439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Feasibility study of a compact GW class CO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amplifier and  gain dynamics.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Tovey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et al. Appl. Opt., 58, 5756, 2019, J Appl. Phys. 128, 103103, 2020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4" y="5365144"/>
            <a:ext cx="2358541" cy="1096830"/>
          </a:xfrm>
          <a:prstGeom prst="rect">
            <a:avLst/>
          </a:prstGeom>
        </p:spPr>
      </p:pic>
      <p:sp>
        <p:nvSpPr>
          <p:cNvPr id="35" name="Subtitle 2"/>
          <p:cNvSpPr txBox="1">
            <a:spLocks/>
          </p:cNvSpPr>
          <p:nvPr/>
        </p:nvSpPr>
        <p:spPr>
          <a:xfrm>
            <a:off x="-1179271" y="6332298"/>
            <a:ext cx="5099756" cy="56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Group of Prof. S. </a:t>
            </a:r>
            <a:r>
              <a:rPr lang="en-US" sz="2000" dirty="0" err="1" smtClean="0">
                <a:solidFill>
                  <a:schemeClr val="tx1"/>
                </a:solidFill>
              </a:rPr>
              <a:t>Mirov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38100"/>
            <a:ext cx="8991600" cy="1066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Tunable 3.9-5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Fe:ZnSe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source for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 Pumping  of the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 at 3 Hz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1646" r="2462" b="23382"/>
          <a:stretch/>
        </p:blipFill>
        <p:spPr bwMode="auto">
          <a:xfrm>
            <a:off x="304800" y="1104900"/>
            <a:ext cx="8343899" cy="4392719"/>
          </a:xfrm>
          <a:prstGeom prst="rect">
            <a:avLst/>
          </a:prstGeom>
          <a:noFill/>
        </p:spPr>
      </p:pic>
      <p:pic>
        <p:nvPicPr>
          <p:cNvPr id="20" name="Picture 3" descr="page29image64103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067799" cy="439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6200" y="7620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Optically Pumped High-pressure CO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Laser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776" y="1146314"/>
            <a:ext cx="8069280" cy="4763635"/>
            <a:chOff x="494776" y="1146314"/>
            <a:chExt cx="8069280" cy="4763635"/>
          </a:xfrm>
        </p:grpSpPr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9EA1EC08-B297-2245-B4F5-0950A5F2CF17}"/>
                </a:ext>
              </a:extLst>
            </p:cNvPr>
            <p:cNvGrpSpPr/>
            <p:nvPr/>
          </p:nvGrpSpPr>
          <p:grpSpPr>
            <a:xfrm>
              <a:off x="494776" y="1146314"/>
              <a:ext cx="8069280" cy="4763635"/>
              <a:chOff x="457200" y="1801208"/>
              <a:chExt cx="8069280" cy="4763635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="" xmlns:a16="http://schemas.microsoft.com/office/drawing/2014/main" id="{912B45F4-FBEE-4C4E-9176-09A300D4C3BC}"/>
                  </a:ext>
                </a:extLst>
              </p:cNvPr>
              <p:cNvGrpSpPr/>
              <p:nvPr/>
            </p:nvGrpSpPr>
            <p:grpSpPr>
              <a:xfrm>
                <a:off x="457200" y="1801208"/>
                <a:ext cx="8069280" cy="4763635"/>
                <a:chOff x="457200" y="1865006"/>
                <a:chExt cx="8069280" cy="476363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="" xmlns:a16="http://schemas.microsoft.com/office/drawing/2014/main" id="{1A7AAEE2-9E29-474C-97BB-98ABF3518DD1}"/>
                    </a:ext>
                  </a:extLst>
                </p:cNvPr>
                <p:cNvGrpSpPr/>
                <p:nvPr/>
              </p:nvGrpSpPr>
              <p:grpSpPr>
                <a:xfrm>
                  <a:off x="457200" y="1865006"/>
                  <a:ext cx="8069280" cy="4763635"/>
                  <a:chOff x="717331" y="2202463"/>
                  <a:chExt cx="7709338" cy="4403171"/>
                </a:xfrm>
              </p:grpSpPr>
              <p:grpSp>
                <p:nvGrpSpPr>
                  <p:cNvPr id="58" name="Group 57">
                    <a:extLst>
                      <a:ext uri="{FF2B5EF4-FFF2-40B4-BE49-F238E27FC236}">
                        <a16:creationId xmlns="" xmlns:a16="http://schemas.microsoft.com/office/drawing/2014/main" id="{1CE52E2C-8622-DD41-99E2-B18B7A72FE62}"/>
                      </a:ext>
                    </a:extLst>
                  </p:cNvPr>
                  <p:cNvGrpSpPr/>
                  <p:nvPr/>
                </p:nvGrpSpPr>
                <p:grpSpPr>
                  <a:xfrm>
                    <a:off x="717331" y="2202463"/>
                    <a:ext cx="7709338" cy="4122137"/>
                    <a:chOff x="977462" y="1466193"/>
                    <a:chExt cx="7189076" cy="3723324"/>
                  </a:xfrm>
                </p:grpSpPr>
                <p:pic>
                  <p:nvPicPr>
                    <p:cNvPr id="71" name="Content Placeholder 4" descr="A picture containing indoor, sitting, food, kitchen&#10;&#10;Description automatically generated">
                      <a:extLst>
                        <a:ext uri="{FF2B5EF4-FFF2-40B4-BE49-F238E27FC236}">
                          <a16:creationId xmlns="" xmlns:a16="http://schemas.microsoft.com/office/drawing/2014/main" id="{3D2BB1D7-0095-BB4B-BEE0-C22F0D83051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/>
                    <a:srcRect b="30944"/>
                    <a:stretch/>
                  </p:blipFill>
                  <p:spPr>
                    <a:xfrm>
                      <a:off x="977462" y="1466193"/>
                      <a:ext cx="7189076" cy="372332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2" name="TextBox 71">
                      <a:extLst>
                        <a:ext uri="{FF2B5EF4-FFF2-40B4-BE49-F238E27FC236}">
                          <a16:creationId xmlns="" xmlns:a16="http://schemas.microsoft.com/office/drawing/2014/main" id="{A5FD0E11-97D8-7340-996D-790954FC7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70680" y="2152759"/>
                      <a:ext cx="1478180" cy="5396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High pressure CO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cell</a:t>
                      </a:r>
                    </a:p>
                  </p:txBody>
                </p:sp>
                <p:sp>
                  <p:nvSpPr>
                    <p:cNvPr id="73" name="TextBox 72">
                      <a:extLst>
                        <a:ext uri="{FF2B5EF4-FFF2-40B4-BE49-F238E27FC236}">
                          <a16:creationId xmlns="" xmlns:a16="http://schemas.microsoft.com/office/drawing/2014/main" id="{2493B4E0-AE85-A74B-B1D5-F741D64D6F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09496" y="2042217"/>
                      <a:ext cx="2094240" cy="7505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Dichroic mirror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(T = 99% for 4 μm,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 = 99.5% for 10 μm)</a:t>
                      </a:r>
                    </a:p>
                  </p:txBody>
                </p:sp>
                <p:cxnSp>
                  <p:nvCxnSpPr>
                    <p:cNvPr id="74" name="Straight Arrow Connector 73">
                      <a:extLst>
                        <a:ext uri="{FF2B5EF4-FFF2-40B4-BE49-F238E27FC236}">
                          <a16:creationId xmlns="" xmlns:a16="http://schemas.microsoft.com/office/drawing/2014/main" id="{90486BC7-E2DF-7848-B688-B14013C67DA0}"/>
                        </a:ext>
                      </a:extLst>
                    </p:cNvPr>
                    <p:cNvCxnSpPr>
                      <a:cxnSpLocks/>
                      <a:stCxn id="73" idx="2"/>
                    </p:cNvCxnSpPr>
                    <p:nvPr/>
                  </p:nvCxnSpPr>
                  <p:spPr>
                    <a:xfrm>
                      <a:off x="2656616" y="2792816"/>
                      <a:ext cx="0" cy="479804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TextBox 74">
                      <a:extLst>
                        <a:ext uri="{FF2B5EF4-FFF2-40B4-BE49-F238E27FC236}">
                          <a16:creationId xmlns="" xmlns:a16="http://schemas.microsoft.com/office/drawing/2014/main" id="{0D174556-BF8E-C34B-AB12-96622F9B39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93904" y="4001553"/>
                      <a:ext cx="863127" cy="488230"/>
                    </a:xfrm>
                    <a:prstGeom prst="rect">
                      <a:avLst/>
                    </a:prstGeom>
                    <a:solidFill>
                      <a:srgbClr val="000000">
                        <a:alpha val="60000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NaCl window</a:t>
                      </a:r>
                    </a:p>
                  </p:txBody>
                </p:sp>
                <p:cxnSp>
                  <p:nvCxnSpPr>
                    <p:cNvPr id="76" name="Straight Arrow Connector 75">
                      <a:extLst>
                        <a:ext uri="{FF2B5EF4-FFF2-40B4-BE49-F238E27FC236}">
                          <a16:creationId xmlns="" xmlns:a16="http://schemas.microsoft.com/office/drawing/2014/main" id="{F1B25D26-99F4-FB4A-A130-2F0C1B61488F}"/>
                        </a:ext>
                      </a:extLst>
                    </p:cNvPr>
                    <p:cNvCxnSpPr>
                      <a:cxnSpLocks/>
                      <a:stCxn id="75" idx="0"/>
                    </p:cNvCxnSpPr>
                    <p:nvPr/>
                  </p:nvCxnSpPr>
                  <p:spPr>
                    <a:xfrm flipV="1">
                      <a:off x="6125468" y="3530989"/>
                      <a:ext cx="374509" cy="470564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TextBox 76">
                      <a:extLst>
                        <a:ext uri="{FF2B5EF4-FFF2-40B4-BE49-F238E27FC236}">
                          <a16:creationId xmlns="" xmlns:a16="http://schemas.microsoft.com/office/drawing/2014/main" id="{4D711512-168F-A442-BD78-9FC5A2723A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99977" y="2201962"/>
                      <a:ext cx="1116767" cy="5281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Focusing lens</a:t>
                      </a:r>
                    </a:p>
                  </p:txBody>
                </p:sp>
                <p:cxnSp>
                  <p:nvCxnSpPr>
                    <p:cNvPr id="78" name="Straight Arrow Connector 77">
                      <a:extLst>
                        <a:ext uri="{FF2B5EF4-FFF2-40B4-BE49-F238E27FC236}">
                          <a16:creationId xmlns="" xmlns:a16="http://schemas.microsoft.com/office/drawing/2014/main" id="{86806D9A-ABB8-B441-86CF-851D30522D09}"/>
                        </a:ext>
                      </a:extLst>
                    </p:cNvPr>
                    <p:cNvCxnSpPr>
                      <a:cxnSpLocks/>
                      <a:stCxn id="77" idx="2"/>
                    </p:cNvCxnSpPr>
                    <p:nvPr/>
                  </p:nvCxnSpPr>
                  <p:spPr>
                    <a:xfrm>
                      <a:off x="7058361" y="2730161"/>
                      <a:ext cx="204602" cy="329272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9" name="TextBox 58">
                    <a:extLst>
                      <a:ext uri="{FF2B5EF4-FFF2-40B4-BE49-F238E27FC236}">
                        <a16:creationId xmlns="" xmlns:a16="http://schemas.microsoft.com/office/drawing/2014/main" id="{E71DDD0D-5C61-2146-B522-1DA2EF0D9426}"/>
                      </a:ext>
                    </a:extLst>
                  </p:cNvPr>
                  <p:cNvSpPr txBox="1"/>
                  <p:nvPr/>
                </p:nvSpPr>
                <p:spPr>
                  <a:xfrm>
                    <a:off x="5503099" y="3138344"/>
                    <a:ext cx="119758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Dichroic mirror</a:t>
                    </a:r>
                  </a:p>
                </p:txBody>
              </p:sp>
              <p:cxnSp>
                <p:nvCxnSpPr>
                  <p:cNvPr id="60" name="Straight Arrow Connector 59">
                    <a:extLst>
                      <a:ext uri="{FF2B5EF4-FFF2-40B4-BE49-F238E27FC236}">
                        <a16:creationId xmlns="" xmlns:a16="http://schemas.microsoft.com/office/drawing/2014/main" id="{D40728B1-A197-9C4B-9921-D1C49723F3C8}"/>
                      </a:ext>
                    </a:extLst>
                  </p:cNvPr>
                  <p:cNvCxnSpPr>
                    <a:stCxn id="59" idx="2"/>
                  </p:cNvCxnSpPr>
                  <p:nvPr/>
                </p:nvCxnSpPr>
                <p:spPr>
                  <a:xfrm flipH="1">
                    <a:off x="6095971" y="3723119"/>
                    <a:ext cx="5921" cy="351460"/>
                  </a:xfrm>
                  <a:prstGeom prst="straightConnector1">
                    <a:avLst/>
                  </a:prstGeom>
                  <a:ln w="1905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="" xmlns:a16="http://schemas.microsoft.com/office/drawing/2014/main" id="{8209DA95-9520-0B49-966E-3237F14DEC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847830" y="4192152"/>
                    <a:ext cx="6558538" cy="302652"/>
                  </a:xfrm>
                  <a:prstGeom prst="line">
                    <a:avLst/>
                  </a:prstGeom>
                  <a:ln w="63500">
                    <a:solidFill>
                      <a:srgbClr val="00B05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="" xmlns:a16="http://schemas.microsoft.com/office/drawing/2014/main" id="{B2118C67-64FB-C44C-BDAD-010AE7740B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430443" y="2888859"/>
                    <a:ext cx="283351" cy="6446"/>
                  </a:xfrm>
                  <a:prstGeom prst="line">
                    <a:avLst/>
                  </a:prstGeom>
                  <a:ln w="635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>
                    <a:extLst>
                      <a:ext uri="{FF2B5EF4-FFF2-40B4-BE49-F238E27FC236}">
                        <a16:creationId xmlns="" xmlns:a16="http://schemas.microsoft.com/office/drawing/2014/main" id="{768C47AC-72A2-1945-A9DA-D53D06F5D94A}"/>
                      </a:ext>
                    </a:extLst>
                  </p:cNvPr>
                  <p:cNvSpPr txBox="1"/>
                  <p:nvPr/>
                </p:nvSpPr>
                <p:spPr>
                  <a:xfrm>
                    <a:off x="7204160" y="2306067"/>
                    <a:ext cx="1195658" cy="523220"/>
                  </a:xfrm>
                  <a:prstGeom prst="rect">
                    <a:avLst/>
                  </a:prstGeom>
                  <a:solidFill>
                    <a:srgbClr val="000000">
                      <a:alpha val="71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rgbClr val="00B050"/>
                        </a:solidFill>
                      </a:rPr>
                      <a:t>4.3 μm pump pulse</a:t>
                    </a:r>
                  </a:p>
                </p:txBody>
              </p:sp>
              <p:cxnSp>
                <p:nvCxnSpPr>
                  <p:cNvPr id="64" name="Straight Connector 63">
                    <a:extLst>
                      <a:ext uri="{FF2B5EF4-FFF2-40B4-BE49-F238E27FC236}">
                        <a16:creationId xmlns="" xmlns:a16="http://schemas.microsoft.com/office/drawing/2014/main" id="{BAB3FC51-DBB4-D84D-A945-C0F2F75214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94897" y="2875966"/>
                    <a:ext cx="704921" cy="1328988"/>
                  </a:xfrm>
                  <a:prstGeom prst="line">
                    <a:avLst/>
                  </a:prstGeom>
                  <a:ln w="635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="" xmlns:a16="http://schemas.microsoft.com/office/drawing/2014/main" id="{80EE53E1-41C1-D249-9660-5248484E60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29878" y="4352162"/>
                    <a:ext cx="3577968" cy="161120"/>
                  </a:xfrm>
                  <a:prstGeom prst="line">
                    <a:avLst/>
                  </a:prstGeom>
                  <a:ln w="635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TextBox 65">
                    <a:extLst>
                      <a:ext uri="{FF2B5EF4-FFF2-40B4-BE49-F238E27FC236}">
                        <a16:creationId xmlns="" xmlns:a16="http://schemas.microsoft.com/office/drawing/2014/main" id="{4605197F-56CE-9E43-9627-797E48BAE106}"/>
                      </a:ext>
                    </a:extLst>
                  </p:cNvPr>
                  <p:cNvSpPr txBox="1"/>
                  <p:nvPr/>
                </p:nvSpPr>
                <p:spPr>
                  <a:xfrm>
                    <a:off x="4054838" y="4541524"/>
                    <a:ext cx="925588" cy="523220"/>
                  </a:xfrm>
                  <a:prstGeom prst="rect">
                    <a:avLst/>
                  </a:prstGeom>
                  <a:solidFill>
                    <a:srgbClr val="000000">
                      <a:alpha val="71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rgbClr val="FF0000"/>
                        </a:solidFill>
                      </a:rPr>
                      <a:t>10 μm cavity</a:t>
                    </a:r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="" xmlns:a16="http://schemas.microsoft.com/office/drawing/2014/main" id="{E7A724F4-396D-6D4D-94B4-55D3E0C02A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858658" y="4514838"/>
                    <a:ext cx="635594" cy="26686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TextBox 67">
                    <a:extLst>
                      <a:ext uri="{FF2B5EF4-FFF2-40B4-BE49-F238E27FC236}">
                        <a16:creationId xmlns="" xmlns:a16="http://schemas.microsoft.com/office/drawing/2014/main" id="{9D672BBC-948D-AD42-9499-F4EF3918001F}"/>
                      </a:ext>
                    </a:extLst>
                  </p:cNvPr>
                  <p:cNvSpPr txBox="1"/>
                  <p:nvPr/>
                </p:nvSpPr>
                <p:spPr>
                  <a:xfrm>
                    <a:off x="819740" y="6292698"/>
                    <a:ext cx="925590" cy="312936"/>
                  </a:xfrm>
                  <a:prstGeom prst="rect">
                    <a:avLst/>
                  </a:prstGeom>
                  <a:solidFill>
                    <a:srgbClr val="000000">
                      <a:alpha val="48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D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etector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="" xmlns:a16="http://schemas.microsoft.com/office/drawing/2014/main" id="{8D9390C0-E5BD-0B4F-8DBA-FA991FE30E66}"/>
                      </a:ext>
                    </a:extLst>
                  </p:cNvPr>
                  <p:cNvSpPr txBox="1"/>
                  <p:nvPr/>
                </p:nvSpPr>
                <p:spPr>
                  <a:xfrm>
                    <a:off x="753231" y="4772356"/>
                    <a:ext cx="781351" cy="584775"/>
                  </a:xfrm>
                  <a:prstGeom prst="rect">
                    <a:avLst/>
                  </a:prstGeom>
                  <a:solidFill>
                    <a:srgbClr val="000000">
                      <a:alpha val="48000"/>
                    </a:srgb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</a:rPr>
                      <a:t>10 μm filter  </a:t>
                    </a:r>
                  </a:p>
                </p:txBody>
              </p:sp>
              <p:cxnSp>
                <p:nvCxnSpPr>
                  <p:cNvPr id="70" name="Straight Arrow Connector 69">
                    <a:extLst>
                      <a:ext uri="{FF2B5EF4-FFF2-40B4-BE49-F238E27FC236}">
                        <a16:creationId xmlns="" xmlns:a16="http://schemas.microsoft.com/office/drawing/2014/main" id="{2DACD7B4-CB08-BA4B-9180-F9A21EF5171E}"/>
                      </a:ext>
                    </a:extLst>
                  </p:cNvPr>
                  <p:cNvCxnSpPr>
                    <a:cxnSpLocks/>
                    <a:stCxn id="69" idx="2"/>
                  </p:cNvCxnSpPr>
                  <p:nvPr/>
                </p:nvCxnSpPr>
                <p:spPr>
                  <a:xfrm>
                    <a:off x="1143907" y="5357131"/>
                    <a:ext cx="162378" cy="524013"/>
                  </a:xfrm>
                  <a:prstGeom prst="straightConnector1">
                    <a:avLst/>
                  </a:prstGeom>
                  <a:ln w="1905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5A733067-85C2-484D-9C0A-53D1F4479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0982" y="4108186"/>
                  <a:ext cx="420363" cy="1399067"/>
                </a:xfrm>
                <a:prstGeom prst="line">
                  <a:avLst/>
                </a:prstGeom>
                <a:ln w="63500">
                  <a:solidFill>
                    <a:srgbClr val="00B050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Arrow Connector 54">
                <a:extLst>
                  <a:ext uri="{FF2B5EF4-FFF2-40B4-BE49-F238E27FC236}">
                    <a16:creationId xmlns="" xmlns:a16="http://schemas.microsoft.com/office/drawing/2014/main" id="{45570FD1-5017-C348-959D-BF3622E4BF7E}"/>
                  </a:ext>
                </a:extLst>
              </p:cNvPr>
              <p:cNvCxnSpPr/>
              <p:nvPr/>
            </p:nvCxnSpPr>
            <p:spPr>
              <a:xfrm flipH="1">
                <a:off x="4496669" y="3346978"/>
                <a:ext cx="6197" cy="380232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F641D759-7D8B-964C-A5E6-7711694C6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4707" y="3604734"/>
              <a:ext cx="522586" cy="1604916"/>
            </a:xfrm>
            <a:prstGeom prst="line">
              <a:avLst/>
            </a:prstGeom>
            <a:ln w="635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3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01837" y="1560596"/>
            <a:ext cx="1645761" cy="4645653"/>
            <a:chOff x="201837" y="1560596"/>
            <a:chExt cx="1645761" cy="464565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5F23A8AE-7586-6F4A-BEEE-7A3BDE0E61EB}"/>
                </a:ext>
              </a:extLst>
            </p:cNvPr>
            <p:cNvGrpSpPr/>
            <p:nvPr/>
          </p:nvGrpSpPr>
          <p:grpSpPr>
            <a:xfrm>
              <a:off x="202753" y="1560596"/>
              <a:ext cx="1644845" cy="1608317"/>
              <a:chOff x="7066475" y="1957063"/>
              <a:chExt cx="1969832" cy="1957612"/>
            </a:xfrm>
          </p:grpSpPr>
          <p:pic>
            <p:nvPicPr>
              <p:cNvPr id="86" name="Picture 85" descr="A picture containing computer&#10;&#10;Description automatically generated">
                <a:extLst>
                  <a:ext uri="{FF2B5EF4-FFF2-40B4-BE49-F238E27FC236}">
                    <a16:creationId xmlns:a16="http://schemas.microsoft.com/office/drawing/2014/main" xmlns="" id="{F4831572-D831-464A-93E7-19BE79C320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977" t="17281" r="9158" b="8434"/>
              <a:stretch/>
            </p:blipFill>
            <p:spPr>
              <a:xfrm>
                <a:off x="7070216" y="2005960"/>
                <a:ext cx="1966091" cy="1908715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C87BC220-DED6-0F4A-BEA0-A5CBEE1FE3F2}"/>
                  </a:ext>
                </a:extLst>
              </p:cNvPr>
              <p:cNvSpPr txBox="1"/>
              <p:nvPr/>
            </p:nvSpPr>
            <p:spPr>
              <a:xfrm>
                <a:off x="7500744" y="3512795"/>
                <a:ext cx="1066836" cy="356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9.3 mm</a:t>
                </a: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xmlns="" id="{F793694C-EC78-2243-9013-3E15FC9B41B1}"/>
                  </a:ext>
                </a:extLst>
              </p:cNvPr>
              <p:cNvCxnSpPr>
                <a:cxnSpLocks/>
                <a:stCxn id="87" idx="3"/>
              </p:cNvCxnSpPr>
              <p:nvPr/>
            </p:nvCxnSpPr>
            <p:spPr>
              <a:xfrm>
                <a:off x="8567579" y="3691007"/>
                <a:ext cx="468727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xmlns="" id="{45105C0B-1775-C042-86C8-109C96421860}"/>
                  </a:ext>
                </a:extLst>
              </p:cNvPr>
              <p:cNvCxnSpPr>
                <a:cxnSpLocks/>
                <a:stCxn id="87" idx="1"/>
              </p:cNvCxnSpPr>
              <p:nvPr/>
            </p:nvCxnSpPr>
            <p:spPr>
              <a:xfrm flipH="1">
                <a:off x="7066475" y="3691008"/>
                <a:ext cx="434269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E2AE6AE8-EE2D-5643-8541-A10002C6573B}"/>
                  </a:ext>
                </a:extLst>
              </p:cNvPr>
              <p:cNvSpPr txBox="1"/>
              <p:nvPr/>
            </p:nvSpPr>
            <p:spPr>
              <a:xfrm>
                <a:off x="7066475" y="1957063"/>
                <a:ext cx="884797" cy="594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4.3 μm pump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0A531961-EC67-6D48-96B4-6C4C6D0A3A8C}"/>
                </a:ext>
              </a:extLst>
            </p:cNvPr>
            <p:cNvGrpSpPr/>
            <p:nvPr/>
          </p:nvGrpSpPr>
          <p:grpSpPr>
            <a:xfrm>
              <a:off x="201837" y="4619583"/>
              <a:ext cx="1645760" cy="1586666"/>
              <a:chOff x="7538065" y="3775647"/>
              <a:chExt cx="1604136" cy="150089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1F73E32D-9E4D-5E48-B7F3-8B8C930F6A51}"/>
                  </a:ext>
                </a:extLst>
              </p:cNvPr>
              <p:cNvGrpSpPr/>
              <p:nvPr/>
            </p:nvGrpSpPr>
            <p:grpSpPr>
              <a:xfrm>
                <a:off x="7538065" y="3775647"/>
                <a:ext cx="1603245" cy="1500899"/>
                <a:chOff x="7072089" y="3445406"/>
                <a:chExt cx="1603245" cy="1500899"/>
              </a:xfrm>
            </p:grpSpPr>
            <p:pic>
              <p:nvPicPr>
                <p:cNvPr id="80" name="Picture 79" descr="A picture containing text, light&#10;&#10;Description automatically generated">
                  <a:extLst>
                    <a:ext uri="{FF2B5EF4-FFF2-40B4-BE49-F238E27FC236}">
                      <a16:creationId xmlns:a16="http://schemas.microsoft.com/office/drawing/2014/main" xmlns="" id="{2D30318D-4896-5B4E-89E4-FEC0A80B7F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9422" t="17931" r="15529" b="8225"/>
                <a:stretch/>
              </p:blipFill>
              <p:spPr>
                <a:xfrm>
                  <a:off x="7072089" y="3468606"/>
                  <a:ext cx="1603245" cy="1477699"/>
                </a:xfrm>
                <a:prstGeom prst="rect">
                  <a:avLst/>
                </a:prstGeom>
              </p:spPr>
            </p:pic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xmlns="" id="{25E65B9B-4FCB-FF43-8263-C9B5DAC77FBB}"/>
                    </a:ext>
                  </a:extLst>
                </p:cNvPr>
                <p:cNvGrpSpPr/>
                <p:nvPr/>
              </p:nvGrpSpPr>
              <p:grpSpPr>
                <a:xfrm>
                  <a:off x="7072091" y="3445406"/>
                  <a:ext cx="1603243" cy="1486055"/>
                  <a:chOff x="7125902" y="1631909"/>
                  <a:chExt cx="1969831" cy="1912160"/>
                </a:xfrm>
              </p:grpSpPr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xmlns="" id="{E527671A-F41A-DC4E-9237-1432B098BDBC}"/>
                      </a:ext>
                    </a:extLst>
                  </p:cNvPr>
                  <p:cNvSpPr txBox="1"/>
                  <p:nvPr/>
                </p:nvSpPr>
                <p:spPr>
                  <a:xfrm>
                    <a:off x="7560169" y="3187645"/>
                    <a:ext cx="1066837" cy="3564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9.3 mm</a:t>
                    </a:r>
                  </a:p>
                </p:txBody>
              </p:sp>
              <p:cxnSp>
                <p:nvCxnSpPr>
                  <p:cNvPr id="83" name="Straight Arrow Connector 82">
                    <a:extLst>
                      <a:ext uri="{FF2B5EF4-FFF2-40B4-BE49-F238E27FC236}">
                        <a16:creationId xmlns:a16="http://schemas.microsoft.com/office/drawing/2014/main" xmlns="" id="{BB0240D4-F6A0-4041-A76E-866ACCFF9C23}"/>
                      </a:ext>
                    </a:extLst>
                  </p:cNvPr>
                  <p:cNvCxnSpPr>
                    <a:cxnSpLocks/>
                    <a:stCxn id="82" idx="3"/>
                  </p:cNvCxnSpPr>
                  <p:nvPr/>
                </p:nvCxnSpPr>
                <p:spPr>
                  <a:xfrm flipV="1">
                    <a:off x="8627005" y="3365855"/>
                    <a:ext cx="468728" cy="3"/>
                  </a:xfrm>
                  <a:prstGeom prst="straightConnector1">
                    <a:avLst/>
                  </a:prstGeom>
                  <a:ln w="2540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>
                    <a:extLst>
                      <a:ext uri="{FF2B5EF4-FFF2-40B4-BE49-F238E27FC236}">
                        <a16:creationId xmlns:a16="http://schemas.microsoft.com/office/drawing/2014/main" xmlns="" id="{4BE687BE-669B-BA48-AE81-6B44A50D1FF2}"/>
                      </a:ext>
                    </a:extLst>
                  </p:cNvPr>
                  <p:cNvCxnSpPr>
                    <a:cxnSpLocks/>
                    <a:stCxn id="82" idx="1"/>
                  </p:cNvCxnSpPr>
                  <p:nvPr/>
                </p:nvCxnSpPr>
                <p:spPr>
                  <a:xfrm flipH="1" flipV="1">
                    <a:off x="7127604" y="3365855"/>
                    <a:ext cx="432565" cy="3"/>
                  </a:xfrm>
                  <a:prstGeom prst="straightConnector1">
                    <a:avLst/>
                  </a:prstGeom>
                  <a:ln w="2540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FD696213-0AE0-CD45-9C25-18D6CF1A2FF7}"/>
                      </a:ext>
                    </a:extLst>
                  </p:cNvPr>
                  <p:cNvSpPr txBox="1"/>
                  <p:nvPr/>
                </p:nvSpPr>
                <p:spPr>
                  <a:xfrm>
                    <a:off x="7125902" y="1631909"/>
                    <a:ext cx="879135" cy="5940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10 μm lasing</a:t>
                    </a:r>
                  </a:p>
                </p:txBody>
              </p:sp>
            </p:grp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B49CA442-7E0A-E246-98AC-08C0AC084588}"/>
                  </a:ext>
                </a:extLst>
              </p:cNvPr>
              <p:cNvSpPr txBox="1"/>
              <p:nvPr/>
            </p:nvSpPr>
            <p:spPr>
              <a:xfrm>
                <a:off x="8423973" y="3856176"/>
                <a:ext cx="7182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15 atm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78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hart, line chart&#10;&#10;Description automatically generated">
            <a:extLst>
              <a:ext uri="{FF2B5EF4-FFF2-40B4-BE49-F238E27FC236}">
                <a16:creationId xmlns:a16="http://schemas.microsoft.com/office/drawing/2014/main" xmlns="" id="{6F02B4C4-C023-CA4D-A3CA-469FCCB89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1" y="1295399"/>
            <a:ext cx="7350427" cy="32004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8E68CB9-BA79-F74D-9E57-8562A32F5D8B}"/>
              </a:ext>
            </a:extLst>
          </p:cNvPr>
          <p:cNvSpPr/>
          <p:nvPr/>
        </p:nvSpPr>
        <p:spPr>
          <a:xfrm>
            <a:off x="6889940" y="1281493"/>
            <a:ext cx="2254059" cy="3046988"/>
          </a:xfrm>
          <a:prstGeom prst="rect">
            <a:avLst/>
          </a:prstGeom>
          <a:solidFill>
            <a:srgbClr val="E6B9B8"/>
          </a:solidFill>
        </p:spPr>
        <p:txBody>
          <a:bodyPr wrap="square">
            <a:spAutoFit/>
          </a:bodyPr>
          <a:lstStyle/>
          <a:p>
            <a:pPr lvl="1"/>
            <a:r>
              <a:rPr lang="en-US" sz="1600" b="1" dirty="0"/>
              <a:t>Measurements of lasing and gain of a high-pressure optically pumped CO</a:t>
            </a:r>
            <a:r>
              <a:rPr lang="en-US" sz="1600" b="1" baseline="-25000" dirty="0"/>
              <a:t>2</a:t>
            </a:r>
            <a:r>
              <a:rPr lang="en-US" sz="1600" b="1" dirty="0"/>
              <a:t> laser</a:t>
            </a:r>
            <a:endParaRPr lang="en-US" sz="1600" baseline="-25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&gt;10% efficiency near 10 atm</a:t>
            </a:r>
            <a:endParaRPr lang="en-US" sz="1600" baseline="-25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&gt;10% small signal gain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Can be scaled to 1 </a:t>
            </a:r>
            <a:r>
              <a:rPr lang="en-US" sz="1600" dirty="0" err="1"/>
              <a:t>KHz</a:t>
            </a:r>
            <a:r>
              <a:rPr lang="en-US" sz="1600" dirty="0"/>
              <a:t> – limited by gas dynamics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675" y="19050"/>
            <a:ext cx="8991600" cy="106680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High-pressure optically pumped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: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Lasing up to 15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atm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pressure 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527050" y="653415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Neptune Laboratory</a:t>
            </a:r>
          </a:p>
        </p:txBody>
      </p:sp>
      <p:pic>
        <p:nvPicPr>
          <p:cNvPr id="27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4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5-Point Star 1"/>
          <p:cNvSpPr/>
          <p:nvPr/>
        </p:nvSpPr>
        <p:spPr>
          <a:xfrm>
            <a:off x="4131564" y="1576392"/>
            <a:ext cx="228600" cy="228601"/>
          </a:xfrm>
          <a:prstGeom prst="star5">
            <a:avLst/>
          </a:prstGeom>
          <a:solidFill>
            <a:srgbClr val="FF0000"/>
          </a:solidFill>
          <a:ln w="12700">
            <a:solidFill>
              <a:srgbClr val="00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20" y="518160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With &gt;35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mJ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absorbed in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multiatmosphere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cell, &gt;3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mJ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 a 10 </a:t>
            </a:r>
            <a:r>
              <a:rPr lang="en-US" sz="20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 pulse.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Dana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Tovey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et al, Optics Express, 29, 31455 (2021).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76200" y="76200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OPO Source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umped by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Nd:YAG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6638" y="1219449"/>
            <a:ext cx="8151542" cy="1904752"/>
            <a:chOff x="446638" y="1164667"/>
            <a:chExt cx="7238533" cy="1189689"/>
          </a:xfrm>
        </p:grpSpPr>
        <p:sp>
          <p:nvSpPr>
            <p:cNvPr id="6" name="TextBox 196"/>
            <p:cNvSpPr txBox="1">
              <a:spLocks noChangeArrowheads="1"/>
            </p:cNvSpPr>
            <p:nvPr/>
          </p:nvSpPr>
          <p:spPr bwMode="auto">
            <a:xfrm>
              <a:off x="5774325" y="1646470"/>
              <a:ext cx="1406566" cy="70788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indent="-3429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smtClean="0">
                  <a:latin typeface="Avenir Black" charset="0"/>
                  <a:cs typeface="Avenir Black" charset="0"/>
                </a:rPr>
                <a:t>CO</a:t>
              </a:r>
              <a:r>
                <a:rPr lang="en-US" sz="1400" b="1" baseline="-25000" dirty="0" smtClean="0">
                  <a:latin typeface="Avenir Black" charset="0"/>
                  <a:cs typeface="Avenir Black" charset="0"/>
                </a:rPr>
                <a:t>2</a:t>
              </a:r>
              <a:r>
                <a:rPr lang="en-US" sz="1400" b="1" dirty="0" smtClean="0">
                  <a:latin typeface="Avenir Black" charset="0"/>
                  <a:cs typeface="Avenir Black" charset="0"/>
                </a:rPr>
                <a:t> Cell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200" b="1" dirty="0" smtClean="0">
                <a:latin typeface="Avenir Black" charset="0"/>
                <a:cs typeface="Avenir Black" charset="0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smtClean="0">
                  <a:latin typeface="Avenir Black" charset="0"/>
                  <a:cs typeface="Avenir Black" charset="0"/>
                </a:rPr>
                <a:t>Amplification</a:t>
              </a:r>
              <a:endParaRPr lang="en-US" sz="1400" b="1" dirty="0">
                <a:latin typeface="Avenir Black" charset="0"/>
                <a:cs typeface="Avenir Black" charset="0"/>
              </a:endParaRPr>
            </a:p>
          </p:txBody>
        </p:sp>
        <p:sp>
          <p:nvSpPr>
            <p:cNvPr id="8" name="TextBox 196"/>
            <p:cNvSpPr txBox="1">
              <a:spLocks noChangeArrowheads="1"/>
            </p:cNvSpPr>
            <p:nvPr/>
          </p:nvSpPr>
          <p:spPr bwMode="auto">
            <a:xfrm>
              <a:off x="446638" y="1674480"/>
              <a:ext cx="1254932" cy="60016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indent="-3429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smtClean="0">
                  <a:latin typeface="Avenir Black" charset="0"/>
                  <a:cs typeface="Avenir Black" charset="0"/>
                </a:rPr>
                <a:t>Q-switched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err="1" smtClean="0">
                  <a:latin typeface="Avenir Black" charset="0"/>
                  <a:cs typeface="Avenir Black" charset="0"/>
                </a:rPr>
                <a:t>Nd:YAG</a:t>
              </a:r>
              <a:endParaRPr lang="en-US" sz="1400" b="1" dirty="0" smtClean="0">
                <a:latin typeface="Avenir Black" charset="0"/>
                <a:cs typeface="Avenir Black" charset="0"/>
              </a:endParaRPr>
            </a:p>
          </p:txBody>
        </p:sp>
        <p:sp>
          <p:nvSpPr>
            <p:cNvPr id="12" name="TextBox 196"/>
            <p:cNvSpPr txBox="1">
              <a:spLocks noChangeArrowheads="1"/>
            </p:cNvSpPr>
            <p:nvPr/>
          </p:nvSpPr>
          <p:spPr bwMode="auto">
            <a:xfrm>
              <a:off x="2123424" y="1846524"/>
              <a:ext cx="1060449" cy="30777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indent="-3429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smtClean="0">
                  <a:latin typeface="Avenir Black" charset="0"/>
                  <a:cs typeface="Avenir Black" charset="0"/>
                </a:rPr>
                <a:t>OPO</a:t>
              </a:r>
              <a:endParaRPr lang="en-US" sz="1400" b="1" dirty="0">
                <a:latin typeface="Avenir Black" charset="0"/>
                <a:cs typeface="Avenir Black" charset="0"/>
              </a:endParaRPr>
            </a:p>
          </p:txBody>
        </p:sp>
        <p:cxnSp>
          <p:nvCxnSpPr>
            <p:cNvPr id="15" name="Straight Arrow Connector 14"/>
            <p:cNvCxnSpPr>
              <a:endCxn id="12" idx="1"/>
            </p:cNvCxnSpPr>
            <p:nvPr/>
          </p:nvCxnSpPr>
          <p:spPr>
            <a:xfrm>
              <a:off x="1701570" y="1991209"/>
              <a:ext cx="421854" cy="9204"/>
            </a:xfrm>
            <a:prstGeom prst="straightConnector1">
              <a:avLst/>
            </a:prstGeom>
            <a:ln w="57150" cmpd="sng">
              <a:solidFill>
                <a:srgbClr val="008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387"/>
            <p:cNvSpPr txBox="1">
              <a:spLocks noChangeArrowheads="1"/>
            </p:cNvSpPr>
            <p:nvPr/>
          </p:nvSpPr>
          <p:spPr bwMode="auto">
            <a:xfrm>
              <a:off x="5404529" y="1164667"/>
              <a:ext cx="22806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4 </a:t>
              </a:r>
              <a:r>
                <a:rPr lang="en-US" sz="1400" dirty="0" err="1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μm</a:t>
              </a:r>
              <a:r>
                <a:rPr lang="en-US" sz="1400" dirty="0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 pulse:</a:t>
              </a:r>
            </a:p>
            <a:p>
              <a:pPr algn="ctr"/>
              <a:r>
                <a:rPr lang="en-US" sz="1400" dirty="0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~50-100 </a:t>
              </a:r>
              <a:r>
                <a:rPr lang="en-US" sz="1400" dirty="0" err="1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mJ</a:t>
              </a:r>
              <a:r>
                <a:rPr lang="en-US" sz="1400" dirty="0" smtClean="0">
                  <a:solidFill>
                    <a:srgbClr val="C00000"/>
                  </a:solidFill>
                  <a:latin typeface="Avenir Black" charset="0"/>
                  <a:cs typeface="Avenir Black" charset="0"/>
                </a:rPr>
                <a:t>, 10 ns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42000" y="1412078"/>
              <a:ext cx="136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1064 nm</a:t>
              </a:r>
              <a:endParaRPr lang="en-US" b="1" dirty="0"/>
            </a:p>
          </p:txBody>
        </p:sp>
        <p:cxnSp>
          <p:nvCxnSpPr>
            <p:cNvPr id="26" name="Straight Arrow Connector 25"/>
            <p:cNvCxnSpPr>
              <a:endCxn id="27" idx="1"/>
            </p:cNvCxnSpPr>
            <p:nvPr/>
          </p:nvCxnSpPr>
          <p:spPr>
            <a:xfrm>
              <a:off x="3183873" y="1991209"/>
              <a:ext cx="790412" cy="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96"/>
            <p:cNvSpPr txBox="1">
              <a:spLocks noChangeArrowheads="1"/>
            </p:cNvSpPr>
            <p:nvPr/>
          </p:nvSpPr>
          <p:spPr bwMode="auto">
            <a:xfrm>
              <a:off x="3974285" y="1837320"/>
              <a:ext cx="1060449" cy="30777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indent="-3429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1400" b="1" dirty="0" smtClean="0">
                  <a:latin typeface="Avenir Black" charset="0"/>
                  <a:cs typeface="Avenir Black" charset="0"/>
                </a:rPr>
                <a:t>OPO</a:t>
              </a:r>
              <a:endParaRPr lang="en-US" sz="1400" b="1" dirty="0">
                <a:latin typeface="Avenir Black" charset="0"/>
                <a:cs typeface="Avenir Black" charset="0"/>
              </a:endParaRPr>
            </a:p>
          </p:txBody>
        </p:sp>
        <p:cxnSp>
          <p:nvCxnSpPr>
            <p:cNvPr id="28" name="Straight Arrow Connector 27"/>
            <p:cNvCxnSpPr>
              <a:stCxn id="27" idx="3"/>
              <a:endCxn id="6" idx="1"/>
            </p:cNvCxnSpPr>
            <p:nvPr/>
          </p:nvCxnSpPr>
          <p:spPr>
            <a:xfrm>
              <a:off x="5034734" y="1991209"/>
              <a:ext cx="739591" cy="9204"/>
            </a:xfrm>
            <a:prstGeom prst="straightConnector1">
              <a:avLst/>
            </a:prstGeom>
            <a:ln w="57150" cmpd="sng">
              <a:solidFill>
                <a:srgbClr val="C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957248" y="1461804"/>
              <a:ext cx="1362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2128 nm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7358" y="1495054"/>
              <a:ext cx="1362848" cy="230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4.256 </a:t>
              </a:r>
              <a:r>
                <a:rPr lang="en-US" b="1" dirty="0">
                  <a:latin typeface="Symbol" pitchFamily="18" charset="2"/>
                </a:rPr>
                <a:t>m</a:t>
              </a:r>
              <a:r>
                <a:rPr lang="en-US" b="1" dirty="0" smtClean="0"/>
                <a:t>m</a:t>
              </a:r>
              <a:endParaRPr lang="en-US" b="1" dirty="0"/>
            </a:p>
          </p:txBody>
        </p:sp>
      </p:grp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3936923"/>
            <a:ext cx="9144000" cy="2424138"/>
            <a:chOff x="0" y="3936923"/>
            <a:chExt cx="9144000" cy="2424138"/>
          </a:xfrm>
        </p:grpSpPr>
        <p:grpSp>
          <p:nvGrpSpPr>
            <p:cNvPr id="5" name="Group 4"/>
            <p:cNvGrpSpPr/>
            <p:nvPr/>
          </p:nvGrpSpPr>
          <p:grpSpPr>
            <a:xfrm>
              <a:off x="1552713" y="3936923"/>
              <a:ext cx="6515509" cy="1613686"/>
              <a:chOff x="1552713" y="3936923"/>
              <a:chExt cx="6515509" cy="1613686"/>
            </a:xfrm>
          </p:grpSpPr>
          <p:sp>
            <p:nvSpPr>
              <p:cNvPr id="21" name="TextBox 196"/>
              <p:cNvSpPr txBox="1">
                <a:spLocks noChangeArrowheads="1"/>
              </p:cNvSpPr>
              <p:nvPr/>
            </p:nvSpPr>
            <p:spPr bwMode="auto">
              <a:xfrm>
                <a:off x="6484243" y="4357042"/>
                <a:ext cx="1583979" cy="1133361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>
                <a:lvl1pPr indent="-3429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b="1" dirty="0" smtClean="0">
                    <a:latin typeface="Avenir Black" charset="0"/>
                    <a:cs typeface="Avenir Black" charset="0"/>
                  </a:rPr>
                  <a:t>CO</a:t>
                </a:r>
                <a:r>
                  <a:rPr lang="en-US" sz="1400" b="1" baseline="-25000" dirty="0" smtClean="0">
                    <a:latin typeface="Avenir Black" charset="0"/>
                    <a:cs typeface="Avenir Black" charset="0"/>
                  </a:rPr>
                  <a:t>2</a:t>
                </a:r>
                <a:r>
                  <a:rPr lang="en-US" sz="1400" b="1" dirty="0" smtClean="0">
                    <a:latin typeface="Avenir Black" charset="0"/>
                    <a:cs typeface="Avenir Black" charset="0"/>
                  </a:rPr>
                  <a:t> Cell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en-US" sz="200" b="1" dirty="0" smtClean="0">
                  <a:latin typeface="Avenir Black" charset="0"/>
                  <a:cs typeface="Avenir Black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b="1" dirty="0" smtClean="0">
                    <a:latin typeface="Avenir Black" charset="0"/>
                    <a:cs typeface="Avenir Black" charset="0"/>
                  </a:rPr>
                  <a:t>Amplification</a:t>
                </a:r>
                <a:endParaRPr lang="en-US" sz="1400" b="1" dirty="0">
                  <a:latin typeface="Avenir Black" charset="0"/>
                  <a:cs typeface="Avenir Black" charset="0"/>
                </a:endParaRPr>
              </a:p>
            </p:txBody>
          </p:sp>
          <p:sp>
            <p:nvSpPr>
              <p:cNvPr id="22" name="TextBox 196"/>
              <p:cNvSpPr txBox="1">
                <a:spLocks noChangeArrowheads="1"/>
              </p:cNvSpPr>
              <p:nvPr/>
            </p:nvSpPr>
            <p:spPr bwMode="auto">
              <a:xfrm>
                <a:off x="1552713" y="4357042"/>
                <a:ext cx="1413219" cy="960893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>
                <a:lvl1pPr indent="-3429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b="1" dirty="0" smtClean="0">
                    <a:latin typeface="Avenir Black" charset="0"/>
                    <a:cs typeface="Avenir Black" charset="0"/>
                  </a:rPr>
                  <a:t>Q-switched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b="1" dirty="0" err="1" smtClean="0">
                    <a:latin typeface="Avenir Black" charset="0"/>
                    <a:cs typeface="Avenir Black" charset="0"/>
                  </a:rPr>
                  <a:t>Nd:YAG</a:t>
                </a:r>
                <a:endParaRPr lang="en-US" sz="1400" b="1" dirty="0" smtClean="0">
                  <a:latin typeface="Avenir Black" charset="0"/>
                  <a:cs typeface="Avenir Black" charset="0"/>
                </a:endParaRPr>
              </a:p>
            </p:txBody>
          </p:sp>
          <p:sp>
            <p:nvSpPr>
              <p:cNvPr id="25" name="TextBox 196"/>
              <p:cNvSpPr txBox="1">
                <a:spLocks noChangeArrowheads="1"/>
              </p:cNvSpPr>
              <p:nvPr/>
            </p:nvSpPr>
            <p:spPr bwMode="auto">
              <a:xfrm>
                <a:off x="3440995" y="4632493"/>
                <a:ext cx="1194205" cy="492767"/>
              </a:xfrm>
              <a:prstGeom prst="rect">
                <a:avLst/>
              </a:prstGeom>
              <a:noFill/>
              <a:ln w="38100" cmpd="sng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anchor="ctr">
                <a:spAutoFit/>
              </a:bodyPr>
              <a:lstStyle>
                <a:lvl1pPr indent="-3429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b="1" dirty="0" smtClean="0">
                    <a:latin typeface="Avenir Black" charset="0"/>
                    <a:cs typeface="Avenir Black" charset="0"/>
                  </a:rPr>
                  <a:t>OPO</a:t>
                </a:r>
                <a:endParaRPr lang="en-US" sz="1400" b="1" dirty="0">
                  <a:latin typeface="Avenir Black" charset="0"/>
                  <a:cs typeface="Avenir Black" charset="0"/>
                </a:endParaRPr>
              </a:p>
            </p:txBody>
          </p:sp>
          <p:cxnSp>
            <p:nvCxnSpPr>
              <p:cNvPr id="31" name="Straight Arrow Connector 30"/>
              <p:cNvCxnSpPr>
                <a:endCxn id="25" idx="1"/>
              </p:cNvCxnSpPr>
              <p:nvPr/>
            </p:nvCxnSpPr>
            <p:spPr>
              <a:xfrm>
                <a:off x="2965932" y="4864141"/>
                <a:ext cx="475063" cy="14736"/>
              </a:xfrm>
              <a:prstGeom prst="straightConnector1">
                <a:avLst/>
              </a:prstGeom>
              <a:ln w="57150" cmpd="sng">
                <a:solidFill>
                  <a:srgbClr val="008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673622" y="3936923"/>
                <a:ext cx="1534746" cy="591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1064 nm</a:t>
                </a:r>
                <a:endParaRPr lang="en-US" b="1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4612557" y="4799262"/>
                <a:ext cx="1849043" cy="0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4664026" y="5029200"/>
                <a:ext cx="1811116" cy="14736"/>
              </a:xfrm>
              <a:prstGeom prst="straightConnector1">
                <a:avLst/>
              </a:prstGeom>
              <a:ln w="57150" cmpd="sng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4472313" y="4151620"/>
                <a:ext cx="2011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1.43 </a:t>
                </a:r>
                <a:r>
                  <a:rPr lang="en-US" b="1" dirty="0">
                    <a:sym typeface="Symbol"/>
                  </a:rPr>
                  <a:t></a:t>
                </a:r>
                <a:r>
                  <a:rPr lang="en-US" b="1" dirty="0" smtClean="0"/>
                  <a:t>m signal</a:t>
                </a:r>
                <a:endParaRPr lang="en-US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612557" y="5181277"/>
                <a:ext cx="1534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4.15 </a:t>
                </a:r>
                <a:r>
                  <a:rPr lang="en-US" b="1" dirty="0" smtClean="0">
                    <a:latin typeface="Symbol" pitchFamily="18" charset="2"/>
                  </a:rPr>
                  <a:t>m</a:t>
                </a:r>
                <a:r>
                  <a:rPr lang="en-US" b="1" dirty="0" smtClean="0"/>
                  <a:t>m idler</a:t>
                </a:r>
                <a:endParaRPr lang="en-US" b="1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0" y="5653175"/>
              <a:ext cx="9144000" cy="7078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With &gt;350 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mJ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, 100 MW/cm</a:t>
              </a:r>
              <a:r>
                <a:rPr lang="en-US" sz="20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pump, SNLO predicts ~100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mJ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, 1.43 </a:t>
              </a:r>
              <a:r>
                <a:rPr lang="en-US" sz="2000" b="1" dirty="0" smtClean="0"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 signal, 30mJ 4.15 </a:t>
              </a:r>
              <a:r>
                <a:rPr lang="en-US" sz="2000" b="1" dirty="0" smtClean="0">
                  <a:latin typeface="Symbol" pitchFamily="18" charset="2"/>
                  <a:cs typeface="Times New Roman" pitchFamily="18" charset="0"/>
                </a:rPr>
                <a:t>m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m idler.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3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2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76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091C0B8-AAB8-B643-97A2-1B68A590EE5E}"/>
              </a:ext>
            </a:extLst>
          </p:cNvPr>
          <p:cNvGrpSpPr/>
          <p:nvPr/>
        </p:nvGrpSpPr>
        <p:grpSpPr>
          <a:xfrm>
            <a:off x="483635" y="1219200"/>
            <a:ext cx="4535339" cy="4625997"/>
            <a:chOff x="4150398" y="1751920"/>
            <a:chExt cx="4535339" cy="41545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E588663-244E-8F40-B734-B2B153E85B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50398" y="2092402"/>
              <a:ext cx="4535339" cy="3814026"/>
              <a:chOff x="5395147" y="3962882"/>
              <a:chExt cx="3346061" cy="2750434"/>
            </a:xfrm>
          </p:grpSpPr>
          <p:pic>
            <p:nvPicPr>
              <p:cNvPr id="5" name="Picture 4" descr="Chart&#10;&#10;Description automatically generated with low confidence">
                <a:extLst>
                  <a:ext uri="{FF2B5EF4-FFF2-40B4-BE49-F238E27FC236}">
                    <a16:creationId xmlns:a16="http://schemas.microsoft.com/office/drawing/2014/main" xmlns="" id="{E6AE9C0B-77C1-6549-8451-FD1D6C75A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95147" y="3962882"/>
                <a:ext cx="3143353" cy="2750434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A320A5B8-3BF6-DF4B-8CD2-D72BC7671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4486" y="4305782"/>
                <a:ext cx="0" cy="208292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90A539B1-A1CD-7D4B-A0B9-EE8A3ECEA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5312" y="5715000"/>
                <a:ext cx="0" cy="673702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5EF861B-5EB4-2C4B-A3BC-93024CA18303}"/>
                  </a:ext>
                </a:extLst>
              </p:cNvPr>
              <p:cNvSpPr txBox="1"/>
              <p:nvPr/>
            </p:nvSpPr>
            <p:spPr>
              <a:xfrm>
                <a:off x="7732835" y="4367145"/>
                <a:ext cx="874374" cy="42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B050"/>
                    </a:solidFill>
                  </a:rPr>
                  <a:t>1431 nm pumping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62E088EE-4111-8F46-ABBB-2486B14A14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7731" y="4331762"/>
                <a:ext cx="1639988" cy="26161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B14E255E-1DDB-AC43-9614-7313B5094E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7356" y="5019961"/>
                <a:ext cx="1639988" cy="26161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9D2D714C-CDA3-6544-8C4F-709D6523FC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2517" y="5715000"/>
                <a:ext cx="1200317" cy="271682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triangl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6F5F9EF-B67C-004F-8B30-6DE2418B4379}"/>
                  </a:ext>
                </a:extLst>
              </p:cNvPr>
              <p:cNvSpPr txBox="1"/>
              <p:nvPr/>
            </p:nvSpPr>
            <p:spPr>
              <a:xfrm>
                <a:off x="6274081" y="4617746"/>
                <a:ext cx="1249220" cy="384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10 µm lasing</a:t>
                </a:r>
                <a:br>
                  <a:rPr lang="en-US" sz="1400" b="1" dirty="0"/>
                </a:br>
                <a:r>
                  <a:rPr lang="en-US" sz="1400" b="1" dirty="0"/>
                  <a:t>sequence bands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05CF68C-3EB1-9049-9DD3-89EAC8AEF656}"/>
                  </a:ext>
                </a:extLst>
              </p:cNvPr>
              <p:cNvSpPr txBox="1"/>
              <p:nvPr/>
            </p:nvSpPr>
            <p:spPr>
              <a:xfrm>
                <a:off x="7866834" y="5715000"/>
                <a:ext cx="874374" cy="42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0000"/>
                    </a:solidFill>
                  </a:rPr>
                  <a:t>4149 nm pumping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435CC27-582A-BF4E-9E6D-98DCF7C027CA}"/>
                </a:ext>
              </a:extLst>
            </p:cNvPr>
            <p:cNvSpPr txBox="1"/>
            <p:nvPr/>
          </p:nvSpPr>
          <p:spPr>
            <a:xfrm>
              <a:off x="5567791" y="4163229"/>
              <a:ext cx="1546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10 µm lasing</a:t>
              </a:r>
              <a:br>
                <a:rPr lang="en-US" sz="1400" b="1" dirty="0"/>
              </a:br>
              <a:r>
                <a:rPr lang="en-US" sz="1400" b="1" dirty="0"/>
                <a:t>regular band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51E959D-59A3-8F4F-8169-937D5B10C1BD}"/>
                </a:ext>
              </a:extLst>
            </p:cNvPr>
            <p:cNvSpPr txBox="1"/>
            <p:nvPr/>
          </p:nvSpPr>
          <p:spPr>
            <a:xfrm>
              <a:off x="4542995" y="1751920"/>
              <a:ext cx="3290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CO</a:t>
              </a:r>
              <a:r>
                <a:rPr lang="en-US" sz="2000" b="1" baseline="-25000" dirty="0"/>
                <a:t>2</a:t>
              </a:r>
              <a:r>
                <a:rPr lang="en-US" sz="2000" b="1" dirty="0"/>
                <a:t> Vibrational Energy Levels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22EE011-A6C8-7645-A572-CA82B5799943}"/>
              </a:ext>
            </a:extLst>
          </p:cNvPr>
          <p:cNvSpPr/>
          <p:nvPr/>
        </p:nvSpPr>
        <p:spPr>
          <a:xfrm>
            <a:off x="5018974" y="5845197"/>
            <a:ext cx="402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Main difficulty: absorption is ~200x stronger at 4149 nm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92" y="1108403"/>
            <a:ext cx="3461425" cy="46482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60960" y="28429"/>
            <a:ext cx="8991600" cy="896810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Two-color Pumping Scheme for OP CO</a:t>
            </a:r>
            <a:r>
              <a:rPr lang="en-US" sz="3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Laser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197262" y="5347588"/>
            <a:ext cx="30531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7330545" y="6513189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ATF User’s 2021</a:t>
            </a:r>
            <a:endParaRPr lang="en-US" sz="2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9" name="Picture 2" descr="http://collegesportsnation.com/iphone_wallpapers/ucla_bruins/ucla_iphone_wallpaper.jpg"/>
          <p:cNvPicPr>
            <a:picLocks noChangeAspect="1" noChangeArrowheads="1"/>
          </p:cNvPicPr>
          <p:nvPr/>
        </p:nvPicPr>
        <p:blipFill>
          <a:blip r:embed="rId4" cstate="print"/>
          <a:srcRect t="26667" b="38333"/>
          <a:stretch>
            <a:fillRect/>
          </a:stretch>
        </p:blipFill>
        <p:spPr bwMode="auto">
          <a:xfrm>
            <a:off x="24663" y="6532239"/>
            <a:ext cx="565879" cy="29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37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16895</TotalTime>
  <Words>1195</Words>
  <Application>Microsoft Office PowerPoint</Application>
  <PresentationFormat>On-screen Show (4:3)</PresentationFormat>
  <Paragraphs>193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Time Request</vt:lpstr>
      <vt:lpstr>PowerPoint Presentation</vt:lpstr>
      <vt:lpstr>2021 Activities &amp; Impacts Associated with this Experiment (feel free to add pages as necessary)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Haberberger</dc:creator>
  <cp:lastModifiedBy>Sergei Tochitsky</cp:lastModifiedBy>
  <cp:revision>468</cp:revision>
  <cp:lastPrinted>2012-05-30T19:57:47Z</cp:lastPrinted>
  <dcterms:created xsi:type="dcterms:W3CDTF">2012-05-14T21:04:23Z</dcterms:created>
  <dcterms:modified xsi:type="dcterms:W3CDTF">2022-01-20T07:44:38Z</dcterms:modified>
</cp:coreProperties>
</file>