
<file path=[Content_Types].xml><?xml version="1.0" encoding="utf-8"?>
<Types xmlns="http://schemas.openxmlformats.org/package/2006/content-types">
  <Default Extension="png" ContentType="image/png"/>
  <Default Extension="svg" ContentType="image/svg+xml"/>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5" r:id="rId4"/>
  </p:sldMasterIdLst>
  <p:notesMasterIdLst>
    <p:notesMasterId r:id="rId20"/>
  </p:notesMasterIdLst>
  <p:handoutMasterIdLst>
    <p:handoutMasterId r:id="rId21"/>
  </p:handoutMasterIdLst>
  <p:sldIdLst>
    <p:sldId id="256" r:id="rId5"/>
    <p:sldId id="303" r:id="rId6"/>
    <p:sldId id="285" r:id="rId7"/>
    <p:sldId id="291" r:id="rId8"/>
    <p:sldId id="306" r:id="rId9"/>
    <p:sldId id="289" r:id="rId10"/>
    <p:sldId id="292" r:id="rId11"/>
    <p:sldId id="300" r:id="rId12"/>
    <p:sldId id="302" r:id="rId13"/>
    <p:sldId id="295" r:id="rId14"/>
    <p:sldId id="296" r:id="rId15"/>
    <p:sldId id="297" r:id="rId16"/>
    <p:sldId id="298" r:id="rId17"/>
    <p:sldId id="299" r:id="rId18"/>
    <p:sldId id="25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0F2"/>
    <a:srgbClr val="004B8D"/>
    <a:srgbClr val="B3282D"/>
    <a:srgbClr val="595A59"/>
    <a:srgbClr val="CBCCCB"/>
    <a:srgbClr val="00BCE4"/>
    <a:srgbClr val="A7A9AC"/>
    <a:srgbClr val="FBCE20"/>
    <a:srgbClr val="5894AD"/>
    <a:srgbClr val="569B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8" autoAdjust="0"/>
    <p:restoredTop sz="94590"/>
  </p:normalViewPr>
  <p:slideViewPr>
    <p:cSldViewPr snapToGrid="0" snapToObjects="1">
      <p:cViewPr varScale="1">
        <p:scale>
          <a:sx n="64" d="100"/>
          <a:sy n="64" d="100"/>
        </p:scale>
        <p:origin x="556" y="3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161" d="100"/>
          <a:sy n="161" d="100"/>
        </p:scale>
        <p:origin x="3536" y="21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35" tIns="45718" rIns="91435" bIns="45718"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35" tIns="45718" rIns="91435" bIns="45718" rtlCol="0"/>
          <a:lstStyle>
            <a:lvl1pPr algn="r">
              <a:defRPr sz="1200"/>
            </a:lvl1pPr>
          </a:lstStyle>
          <a:p>
            <a:fld id="{62F8B778-EE3F-5541-80B6-A033169F05AB}" type="datetimeFigureOut">
              <a:rPr lang="en-US" smtClean="0"/>
              <a:t>1/21/2022</a:t>
            </a:fld>
            <a:endParaRPr lang="en-US"/>
          </a:p>
        </p:txBody>
      </p:sp>
      <p:sp>
        <p:nvSpPr>
          <p:cNvPr id="4" name="Footer Placeholder 3"/>
          <p:cNvSpPr>
            <a:spLocks noGrp="1"/>
          </p:cNvSpPr>
          <p:nvPr>
            <p:ph type="ftr" sz="quarter" idx="2"/>
          </p:nvPr>
        </p:nvSpPr>
        <p:spPr>
          <a:xfrm>
            <a:off x="0" y="8685214"/>
            <a:ext cx="2971800" cy="458787"/>
          </a:xfrm>
          <a:prstGeom prst="rect">
            <a:avLst/>
          </a:prstGeom>
        </p:spPr>
        <p:txBody>
          <a:bodyPr vert="horz" lIns="91435" tIns="45718" rIns="91435" bIns="45718"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4"/>
            <a:ext cx="2971800" cy="458787"/>
          </a:xfrm>
          <a:prstGeom prst="rect">
            <a:avLst/>
          </a:prstGeom>
        </p:spPr>
        <p:txBody>
          <a:bodyPr vert="horz" lIns="91435" tIns="45718" rIns="91435" bIns="45718" rtlCol="0" anchor="b"/>
          <a:lstStyle>
            <a:lvl1pPr algn="r">
              <a:defRPr sz="1200"/>
            </a:lvl1pPr>
          </a:lstStyle>
          <a:p>
            <a:fld id="{4C4E72D6-76A0-B84C-AA86-CCE53056228C}" type="slidenum">
              <a:rPr lang="en-US" smtClean="0"/>
              <a:t>‹#›</a:t>
            </a:fld>
            <a:endParaRPr lang="en-US"/>
          </a:p>
        </p:txBody>
      </p:sp>
    </p:spTree>
    <p:extLst>
      <p:ext uri="{BB962C8B-B14F-4D97-AF65-F5344CB8AC3E}">
        <p14:creationId xmlns:p14="http://schemas.microsoft.com/office/powerpoint/2010/main" val="2285697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35" tIns="45718" rIns="91435" bIns="45718"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35" tIns="45718" rIns="91435" bIns="45718" rtlCol="0"/>
          <a:lstStyle>
            <a:lvl1pPr algn="r">
              <a:defRPr sz="1200"/>
            </a:lvl1pPr>
          </a:lstStyle>
          <a:p>
            <a:fld id="{125D8D47-F8B2-844E-B15E-9C55313B0B46}" type="datetimeFigureOut">
              <a:rPr lang="en-US" smtClean="0"/>
              <a:t>1/21/2022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35" tIns="45718" rIns="91435" bIns="45718"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35" tIns="45718" rIns="91435" bIns="4571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4"/>
            <a:ext cx="2971800" cy="458787"/>
          </a:xfrm>
          <a:prstGeom prst="rect">
            <a:avLst/>
          </a:prstGeom>
        </p:spPr>
        <p:txBody>
          <a:bodyPr vert="horz" lIns="91435" tIns="45718" rIns="91435" bIns="45718"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4"/>
            <a:ext cx="2971800" cy="458787"/>
          </a:xfrm>
          <a:prstGeom prst="rect">
            <a:avLst/>
          </a:prstGeom>
        </p:spPr>
        <p:txBody>
          <a:bodyPr vert="horz" lIns="91435" tIns="45718" rIns="91435" bIns="45718" rtlCol="0" anchor="b"/>
          <a:lstStyle>
            <a:lvl1pPr algn="r">
              <a:defRPr sz="1200"/>
            </a:lvl1pPr>
          </a:lstStyle>
          <a:p>
            <a:fld id="{EE0DA7D4-2281-3F41-A9A9-DF2CBC1C06D7}" type="slidenum">
              <a:rPr lang="en-US" smtClean="0"/>
              <a:t>‹#›</a:t>
            </a:fld>
            <a:endParaRPr lang="en-US"/>
          </a:p>
        </p:txBody>
      </p:sp>
    </p:spTree>
    <p:extLst>
      <p:ext uri="{BB962C8B-B14F-4D97-AF65-F5344CB8AC3E}">
        <p14:creationId xmlns:p14="http://schemas.microsoft.com/office/powerpoint/2010/main" val="1553404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0DA7D4-2281-3F41-A9A9-DF2CBC1C06D7}" type="slidenum">
              <a:rPr lang="en-US" smtClean="0"/>
              <a:t>15</a:t>
            </a:fld>
            <a:endParaRPr lang="en-US"/>
          </a:p>
        </p:txBody>
      </p:sp>
    </p:spTree>
    <p:extLst>
      <p:ext uri="{BB962C8B-B14F-4D97-AF65-F5344CB8AC3E}">
        <p14:creationId xmlns:p14="http://schemas.microsoft.com/office/powerpoint/2010/main" val="10881634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7.svg"/><Relationship Id="rId5" Type="http://schemas.openxmlformats.org/officeDocument/2006/relationships/image" Target="../media/image5.png"/><Relationship Id="rId4" Type="http://schemas.openxmlformats.org/officeDocument/2006/relationships/image" Target="../media/image5.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Master" Target="../slideMasters/slideMaster1.xml"/><Relationship Id="rId6" Type="http://schemas.openxmlformats.org/officeDocument/2006/relationships/image" Target="../media/image7.svg"/><Relationship Id="rId5" Type="http://schemas.openxmlformats.org/officeDocument/2006/relationships/image" Target="../media/image5.png"/><Relationship Id="rId4" Type="http://schemas.openxmlformats.org/officeDocument/2006/relationships/image" Target="../media/image5.sv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10194" y="2189929"/>
            <a:ext cx="10180320" cy="2387600"/>
          </a:xfrm>
        </p:spPr>
        <p:txBody>
          <a:bodyPr anchor="ctr" anchorCtr="0"/>
          <a:lstStyle>
            <a:lvl1pPr algn="ctr">
              <a:defRPr sz="6000">
                <a:solidFill>
                  <a:srgbClr val="004B8D"/>
                </a:solidFill>
              </a:defRPr>
            </a:lvl1pPr>
          </a:lstStyle>
          <a:p>
            <a:r>
              <a:rPr lang="en-US" dirty="0"/>
              <a:t>Click to edit Master title style</a:t>
            </a:r>
          </a:p>
        </p:txBody>
      </p:sp>
      <p:sp>
        <p:nvSpPr>
          <p:cNvPr id="17" name="Text Placeholder 16"/>
          <p:cNvSpPr>
            <a:spLocks noGrp="1"/>
          </p:cNvSpPr>
          <p:nvPr>
            <p:ph type="body" sz="quarter" idx="13" hasCustomPrompt="1"/>
          </p:nvPr>
        </p:nvSpPr>
        <p:spPr>
          <a:xfrm>
            <a:off x="933451" y="4738779"/>
            <a:ext cx="10420349" cy="647700"/>
          </a:xfrm>
        </p:spPr>
        <p:txBody>
          <a:bodyPr>
            <a:normAutofit/>
          </a:bodyPr>
          <a:lstStyle>
            <a:lvl1pPr marL="0" indent="0" algn="ctr">
              <a:lnSpc>
                <a:spcPct val="180000"/>
              </a:lnSpc>
              <a:buNone/>
              <a:defRPr sz="1000" b="1" spc="300">
                <a:solidFill>
                  <a:srgbClr val="004B8D"/>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MASTER TEXT STYLES</a:t>
            </a:r>
          </a:p>
        </p:txBody>
      </p:sp>
      <p:cxnSp>
        <p:nvCxnSpPr>
          <p:cNvPr id="8" name="Straight Connector 7"/>
          <p:cNvCxnSpPr/>
          <p:nvPr userDrawn="1"/>
        </p:nvCxnSpPr>
        <p:spPr>
          <a:xfrm>
            <a:off x="914400" y="6297039"/>
            <a:ext cx="10363200" cy="0"/>
          </a:xfrm>
          <a:prstGeom prst="line">
            <a:avLst/>
          </a:prstGeom>
          <a:ln>
            <a:solidFill>
              <a:srgbClr val="595A59"/>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41ABF3B-652A-4525-B612-0138BCCF810E}"/>
              </a:ext>
            </a:extLst>
          </p:cNvPr>
          <p:cNvPicPr>
            <a:picLocks noChangeAspect="1"/>
          </p:cNvPicPr>
          <p:nvPr userDrawn="1"/>
        </p:nvPicPr>
        <p:blipFill>
          <a:blip r:embed="rId3"/>
          <a:stretch>
            <a:fillRect/>
          </a:stretch>
        </p:blipFill>
        <p:spPr>
          <a:xfrm>
            <a:off x="4728519" y="387178"/>
            <a:ext cx="2801200" cy="902622"/>
          </a:xfrm>
          <a:prstGeom prst="rect">
            <a:avLst/>
          </a:prstGeom>
        </p:spPr>
      </p:pic>
      <p:sp>
        <p:nvSpPr>
          <p:cNvPr id="13" name="Text Placeholder 18"/>
          <p:cNvSpPr>
            <a:spLocks noGrp="1"/>
          </p:cNvSpPr>
          <p:nvPr>
            <p:ph type="body" sz="quarter" idx="17" hasCustomPrompt="1"/>
          </p:nvPr>
        </p:nvSpPr>
        <p:spPr>
          <a:xfrm>
            <a:off x="7778423" y="6583680"/>
            <a:ext cx="3324969" cy="150440"/>
          </a:xfrm>
        </p:spPr>
        <p:txBody>
          <a:bodyPr>
            <a:noAutofit/>
          </a:bodyPr>
          <a:lstStyle>
            <a:lvl1pPr marL="0" indent="0" algn="r">
              <a:buNone/>
              <a:defRPr sz="450" spc="0" baseline="0">
                <a:solidFill>
                  <a:srgbClr val="004B8D"/>
                </a:solidFill>
              </a:defRPr>
            </a:lvl1pPr>
            <a:lvl2pPr marL="342892" indent="0">
              <a:buNone/>
              <a:defRPr sz="750"/>
            </a:lvl2pPr>
            <a:lvl3pPr marL="685783" indent="0">
              <a:buNone/>
              <a:defRPr sz="750"/>
            </a:lvl3pPr>
            <a:lvl4pPr marL="1028675" indent="0">
              <a:buNone/>
              <a:defRPr sz="750"/>
            </a:lvl4pPr>
            <a:lvl5pPr marL="1371566" indent="0">
              <a:buNone/>
              <a:defRPr sz="750"/>
            </a:lvl5pPr>
          </a:lstStyle>
          <a:p>
            <a:pPr lvl="0"/>
            <a:r>
              <a:rPr lang="en-US" dirty="0"/>
              <a:t>Place proper DISTRIBUTION statement here.</a:t>
            </a:r>
          </a:p>
        </p:txBody>
      </p:sp>
      <p:sp>
        <p:nvSpPr>
          <p:cNvPr id="14" name="TextBox 10"/>
          <p:cNvSpPr txBox="1"/>
          <p:nvPr userDrawn="1"/>
        </p:nvSpPr>
        <p:spPr>
          <a:xfrm>
            <a:off x="11004163" y="6566106"/>
            <a:ext cx="349637" cy="18466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C720032-0DC1-4E59-B3EF-A1C3F14D1CF3}" type="slidenum">
              <a:rPr lang="en-US" sz="600" smtClean="0">
                <a:solidFill>
                  <a:srgbClr val="004B8D"/>
                </a:solidFill>
                <a:latin typeface="Arial" panose="020B0604020202020204" pitchFamily="34" charset="0"/>
                <a:cs typeface="Arial" panose="020B0604020202020204" pitchFamily="34" charset="0"/>
              </a:rPr>
              <a:pPr algn="r"/>
              <a:t>‹#›</a:t>
            </a:fld>
            <a:endParaRPr lang="en-US" sz="600" dirty="0">
              <a:solidFill>
                <a:srgbClr val="004B8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8632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90657-D6E0-BE42-9DAC-E9A6565AE0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390A6F-F3CD-154C-8ACE-8EBC6BC281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B70D4B1-35E6-1744-8CBA-9C192195E9DC}"/>
              </a:ext>
            </a:extLst>
          </p:cNvPr>
          <p:cNvSpPr>
            <a:spLocks noGrp="1"/>
          </p:cNvSpPr>
          <p:nvPr>
            <p:ph type="dt" sz="half" idx="10"/>
          </p:nvPr>
        </p:nvSpPr>
        <p:spPr/>
        <p:txBody>
          <a:bodyPr/>
          <a:lstStyle/>
          <a:p>
            <a:fld id="{A6D8449A-ECD1-1C49-A3A0-6FE365F2ED53}" type="datetimeFigureOut">
              <a:rPr lang="en-US" smtClean="0"/>
              <a:t>1/21/2022</a:t>
            </a:fld>
            <a:endParaRPr lang="en-US"/>
          </a:p>
        </p:txBody>
      </p:sp>
      <p:sp>
        <p:nvSpPr>
          <p:cNvPr id="5" name="Footer Placeholder 4">
            <a:extLst>
              <a:ext uri="{FF2B5EF4-FFF2-40B4-BE49-F238E27FC236}">
                <a16:creationId xmlns:a16="http://schemas.microsoft.com/office/drawing/2014/main" id="{78766F16-77FE-F640-B44E-59AAFAB4A8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696ADA-3ECD-1342-8EB2-63185E5E2A85}"/>
              </a:ext>
            </a:extLst>
          </p:cNvPr>
          <p:cNvSpPr>
            <a:spLocks noGrp="1"/>
          </p:cNvSpPr>
          <p:nvPr>
            <p:ph type="sldNum" sz="quarter" idx="12"/>
          </p:nvPr>
        </p:nvSpPr>
        <p:spPr/>
        <p:txBody>
          <a:bodyPr/>
          <a:lstStyle/>
          <a:p>
            <a:fld id="{E43CB878-864C-DB4B-B3B2-873D6E44A439}" type="slidenum">
              <a:rPr lang="en-US" smtClean="0"/>
              <a:t>‹#›</a:t>
            </a:fld>
            <a:endParaRPr lang="en-US"/>
          </a:p>
        </p:txBody>
      </p:sp>
    </p:spTree>
    <p:extLst>
      <p:ext uri="{BB962C8B-B14F-4D97-AF65-F5344CB8AC3E}">
        <p14:creationId xmlns:p14="http://schemas.microsoft.com/office/powerpoint/2010/main" val="2941271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5CCC5-B135-FC42-AB5A-F233B06BF4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E293DC-8B25-A043-8EC8-1714DBE7E39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A4AA82-AFD5-8445-AC2C-9DED7F2DC5B7}"/>
              </a:ext>
            </a:extLst>
          </p:cNvPr>
          <p:cNvSpPr>
            <a:spLocks noGrp="1"/>
          </p:cNvSpPr>
          <p:nvPr>
            <p:ph type="dt" sz="half" idx="10"/>
          </p:nvPr>
        </p:nvSpPr>
        <p:spPr/>
        <p:txBody>
          <a:bodyPr/>
          <a:lstStyle/>
          <a:p>
            <a:fld id="{A6D8449A-ECD1-1C49-A3A0-6FE365F2ED53}" type="datetimeFigureOut">
              <a:rPr lang="en-US" smtClean="0"/>
              <a:t>1/21/2022</a:t>
            </a:fld>
            <a:endParaRPr lang="en-US"/>
          </a:p>
        </p:txBody>
      </p:sp>
      <p:sp>
        <p:nvSpPr>
          <p:cNvPr id="5" name="Footer Placeholder 4">
            <a:extLst>
              <a:ext uri="{FF2B5EF4-FFF2-40B4-BE49-F238E27FC236}">
                <a16:creationId xmlns:a16="http://schemas.microsoft.com/office/drawing/2014/main" id="{D3AA10F8-4B65-F249-A045-DDA22B4D93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5DB494-0A9B-6242-BF61-FB59E4647EEF}"/>
              </a:ext>
            </a:extLst>
          </p:cNvPr>
          <p:cNvSpPr>
            <a:spLocks noGrp="1"/>
          </p:cNvSpPr>
          <p:nvPr>
            <p:ph type="sldNum" sz="quarter" idx="12"/>
          </p:nvPr>
        </p:nvSpPr>
        <p:spPr/>
        <p:txBody>
          <a:bodyPr/>
          <a:lstStyle/>
          <a:p>
            <a:fld id="{E43CB878-864C-DB4B-B3B2-873D6E44A439}" type="slidenum">
              <a:rPr lang="en-US" smtClean="0"/>
              <a:t>‹#›</a:t>
            </a:fld>
            <a:endParaRPr lang="en-US"/>
          </a:p>
        </p:txBody>
      </p:sp>
    </p:spTree>
    <p:extLst>
      <p:ext uri="{BB962C8B-B14F-4D97-AF65-F5344CB8AC3E}">
        <p14:creationId xmlns:p14="http://schemas.microsoft.com/office/powerpoint/2010/main" val="208503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7" name="Graphic 16">
            <a:extLst>
              <a:ext uri="{FF2B5EF4-FFF2-40B4-BE49-F238E27FC236}">
                <a16:creationId xmlns:a16="http://schemas.microsoft.com/office/drawing/2014/main" id="{44E41EBE-3EFB-491D-AF6C-F7C412F5A9FB}"/>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864335" y="6513870"/>
            <a:ext cx="2560320" cy="53098"/>
          </a:xfrm>
          <a:prstGeom prst="rect">
            <a:avLst/>
          </a:prstGeom>
        </p:spPr>
      </p:pic>
      <p:pic>
        <p:nvPicPr>
          <p:cNvPr id="6" name="Graphic 5">
            <a:extLst>
              <a:ext uri="{FF2B5EF4-FFF2-40B4-BE49-F238E27FC236}">
                <a16:creationId xmlns:a16="http://schemas.microsoft.com/office/drawing/2014/main" id="{642C0097-936F-4416-8506-8CBDE8D78441}"/>
              </a:ext>
            </a:extLst>
          </p:cNvPr>
          <p:cNvPicPr>
            <a:picLocks noChangeAspect="1"/>
          </p:cNvPicPr>
          <p:nvPr userDrawn="1"/>
        </p:nvPicPr>
        <p:blipFill>
          <a:blip r:embed="rId5">
            <a:extLst>
              <a:ext uri="{96DAC541-7B7A-43D3-8B79-37D633B846F1}">
                <asvg:svgBlip xmlns:asvg="http://schemas.microsoft.com/office/drawing/2016/SVG/main" xmlns="" r:embed="rId6"/>
              </a:ext>
            </a:extLst>
          </a:blip>
          <a:stretch>
            <a:fillRect/>
          </a:stretch>
        </p:blipFill>
        <p:spPr>
          <a:xfrm>
            <a:off x="965885" y="198076"/>
            <a:ext cx="740880" cy="125059"/>
          </a:xfrm>
          <a:prstGeom prst="rect">
            <a:avLst/>
          </a:prstGeom>
        </p:spPr>
      </p:pic>
      <p:sp>
        <p:nvSpPr>
          <p:cNvPr id="2" name="Title 1"/>
          <p:cNvSpPr>
            <a:spLocks noGrp="1"/>
          </p:cNvSpPr>
          <p:nvPr>
            <p:ph type="title"/>
          </p:nvPr>
        </p:nvSpPr>
        <p:spPr>
          <a:xfrm>
            <a:off x="2342573" y="1903865"/>
            <a:ext cx="7494154" cy="2899430"/>
          </a:xfrm>
        </p:spPr>
        <p:txBody>
          <a:bodyPr anchor="ctr" anchorCtr="0"/>
          <a:lstStyle>
            <a:lvl1pPr algn="ctr">
              <a:defRPr sz="6000">
                <a:solidFill>
                  <a:schemeClr val="bg1"/>
                </a:solidFill>
              </a:defRPr>
            </a:lvl1pPr>
          </a:lstStyle>
          <a:p>
            <a:r>
              <a:rPr lang="en-US" dirty="0"/>
              <a:t>Click to edit Master title style</a:t>
            </a:r>
          </a:p>
        </p:txBody>
      </p:sp>
      <p:cxnSp>
        <p:nvCxnSpPr>
          <p:cNvPr id="8" name="Straight Connector 7"/>
          <p:cNvCxnSpPr/>
          <p:nvPr userDrawn="1"/>
        </p:nvCxnSpPr>
        <p:spPr>
          <a:xfrm>
            <a:off x="3519055" y="6536988"/>
            <a:ext cx="7819327" cy="0"/>
          </a:xfrm>
          <a:prstGeom prst="line">
            <a:avLst/>
          </a:prstGeom>
          <a:ln>
            <a:solidFill>
              <a:srgbClr val="CBCCCB"/>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D4FC867-90C7-46C4-A239-75E739CD55FF}"/>
              </a:ext>
            </a:extLst>
          </p:cNvPr>
          <p:cNvCxnSpPr/>
          <p:nvPr userDrawn="1"/>
        </p:nvCxnSpPr>
        <p:spPr>
          <a:xfrm>
            <a:off x="914400" y="500368"/>
            <a:ext cx="10363200" cy="0"/>
          </a:xfrm>
          <a:prstGeom prst="line">
            <a:avLst/>
          </a:prstGeom>
          <a:ln>
            <a:solidFill>
              <a:srgbClr val="CBCCCB"/>
            </a:solidFill>
          </a:ln>
        </p:spPr>
        <p:style>
          <a:lnRef idx="1">
            <a:schemeClr val="accent1"/>
          </a:lnRef>
          <a:fillRef idx="0">
            <a:schemeClr val="accent1"/>
          </a:fillRef>
          <a:effectRef idx="0">
            <a:schemeClr val="accent1"/>
          </a:effectRef>
          <a:fontRef idx="minor">
            <a:schemeClr val="tx1"/>
          </a:fontRef>
        </p:style>
      </p:cxnSp>
      <p:sp>
        <p:nvSpPr>
          <p:cNvPr id="10" name="Text Placeholder 18"/>
          <p:cNvSpPr>
            <a:spLocks noGrp="1"/>
          </p:cNvSpPr>
          <p:nvPr>
            <p:ph type="body" sz="quarter" idx="17" hasCustomPrompt="1"/>
          </p:nvPr>
        </p:nvSpPr>
        <p:spPr>
          <a:xfrm>
            <a:off x="7860271" y="6621065"/>
            <a:ext cx="3324969" cy="150440"/>
          </a:xfrm>
        </p:spPr>
        <p:txBody>
          <a:bodyPr>
            <a:noAutofit/>
          </a:bodyPr>
          <a:lstStyle>
            <a:lvl1pPr marL="0" indent="0" algn="r">
              <a:buNone/>
              <a:defRPr sz="450" spc="0" baseline="0">
                <a:solidFill>
                  <a:schemeClr val="bg1"/>
                </a:solidFill>
              </a:defRPr>
            </a:lvl1pPr>
            <a:lvl2pPr marL="342892" indent="0">
              <a:buNone/>
              <a:defRPr sz="750"/>
            </a:lvl2pPr>
            <a:lvl3pPr marL="685783" indent="0">
              <a:buNone/>
              <a:defRPr sz="750"/>
            </a:lvl3pPr>
            <a:lvl4pPr marL="1028675" indent="0">
              <a:buNone/>
              <a:defRPr sz="750"/>
            </a:lvl4pPr>
            <a:lvl5pPr marL="1371566" indent="0">
              <a:buNone/>
              <a:defRPr sz="750"/>
            </a:lvl5pPr>
          </a:lstStyle>
          <a:p>
            <a:pPr lvl="0"/>
            <a:r>
              <a:rPr lang="en-US" dirty="0"/>
              <a:t>Place proper DISTRIBUTION statement here.</a:t>
            </a:r>
          </a:p>
        </p:txBody>
      </p:sp>
      <p:sp>
        <p:nvSpPr>
          <p:cNvPr id="12" name="TextBox 10"/>
          <p:cNvSpPr txBox="1"/>
          <p:nvPr userDrawn="1"/>
        </p:nvSpPr>
        <p:spPr>
          <a:xfrm>
            <a:off x="11086011" y="6603491"/>
            <a:ext cx="349637" cy="18466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C720032-0DC1-4E59-B3EF-A1C3F14D1CF3}" type="slidenum">
              <a:rPr lang="en-US" sz="600" smtClean="0">
                <a:solidFill>
                  <a:schemeClr val="bg1"/>
                </a:solidFill>
                <a:latin typeface="Arial" panose="020B0604020202020204" pitchFamily="34" charset="0"/>
                <a:cs typeface="Arial" panose="020B0604020202020204" pitchFamily="34" charset="0"/>
              </a:rPr>
              <a:pPr algn="r"/>
              <a:t>‹#›</a:t>
            </a:fld>
            <a:endParaRPr lang="en-US" sz="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1756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cxnSp>
        <p:nvCxnSpPr>
          <p:cNvPr id="16" name="Straight Connector 15"/>
          <p:cNvCxnSpPr/>
          <p:nvPr userDrawn="1"/>
        </p:nvCxnSpPr>
        <p:spPr>
          <a:xfrm>
            <a:off x="3519055" y="6536988"/>
            <a:ext cx="7819327" cy="0"/>
          </a:xfrm>
          <a:prstGeom prst="line">
            <a:avLst/>
          </a:prstGeom>
          <a:ln>
            <a:solidFill>
              <a:srgbClr val="595A59"/>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E57503E-0F5A-481B-912D-71A385E5A048}"/>
              </a:ext>
            </a:extLst>
          </p:cNvPr>
          <p:cNvCxnSpPr/>
          <p:nvPr userDrawn="1"/>
        </p:nvCxnSpPr>
        <p:spPr>
          <a:xfrm>
            <a:off x="914400" y="500338"/>
            <a:ext cx="10363200" cy="0"/>
          </a:xfrm>
          <a:prstGeom prst="line">
            <a:avLst/>
          </a:prstGeom>
          <a:ln>
            <a:solidFill>
              <a:srgbClr val="595A59"/>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5EBB45E8-3AF5-47F9-AAF8-FDD09D9BB525}"/>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965885" y="198076"/>
            <a:ext cx="740880" cy="125059"/>
          </a:xfrm>
          <a:prstGeom prst="rect">
            <a:avLst/>
          </a:prstGeom>
        </p:spPr>
      </p:pic>
      <p:pic>
        <p:nvPicPr>
          <p:cNvPr id="10" name="Graphic 9">
            <a:extLst>
              <a:ext uri="{FF2B5EF4-FFF2-40B4-BE49-F238E27FC236}">
                <a16:creationId xmlns:a16="http://schemas.microsoft.com/office/drawing/2014/main" id="{1FE42EDD-719A-407E-B62C-9197999F5161}"/>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864334" y="6513870"/>
            <a:ext cx="2560320" cy="53098"/>
          </a:xfrm>
          <a:prstGeom prst="rect">
            <a:avLst/>
          </a:prstGeom>
        </p:spPr>
      </p:pic>
      <p:sp>
        <p:nvSpPr>
          <p:cNvPr id="12" name="Text Placeholder 18"/>
          <p:cNvSpPr>
            <a:spLocks noGrp="1"/>
          </p:cNvSpPr>
          <p:nvPr>
            <p:ph type="body" sz="quarter" idx="17" hasCustomPrompt="1"/>
          </p:nvPr>
        </p:nvSpPr>
        <p:spPr>
          <a:xfrm>
            <a:off x="7860271" y="6621065"/>
            <a:ext cx="3324969" cy="150440"/>
          </a:xfrm>
        </p:spPr>
        <p:txBody>
          <a:bodyPr>
            <a:noAutofit/>
          </a:bodyPr>
          <a:lstStyle>
            <a:lvl1pPr marL="0" indent="0" algn="r">
              <a:buNone/>
              <a:defRPr sz="450" spc="0" baseline="0">
                <a:solidFill>
                  <a:schemeClr val="tx1"/>
                </a:solidFill>
              </a:defRPr>
            </a:lvl1pPr>
            <a:lvl2pPr marL="342892" indent="0">
              <a:buNone/>
              <a:defRPr sz="750"/>
            </a:lvl2pPr>
            <a:lvl3pPr marL="685783" indent="0">
              <a:buNone/>
              <a:defRPr sz="750"/>
            </a:lvl3pPr>
            <a:lvl4pPr marL="1028675" indent="0">
              <a:buNone/>
              <a:defRPr sz="750"/>
            </a:lvl4pPr>
            <a:lvl5pPr marL="1371566" indent="0">
              <a:buNone/>
              <a:defRPr sz="750"/>
            </a:lvl5pPr>
          </a:lstStyle>
          <a:p>
            <a:pPr lvl="0"/>
            <a:r>
              <a:rPr lang="en-US" dirty="0"/>
              <a:t>Place proper DISTRIBUTION statement here.</a:t>
            </a:r>
          </a:p>
        </p:txBody>
      </p:sp>
      <p:sp>
        <p:nvSpPr>
          <p:cNvPr id="13" name="TextBox 12"/>
          <p:cNvSpPr txBox="1"/>
          <p:nvPr userDrawn="1"/>
        </p:nvSpPr>
        <p:spPr>
          <a:xfrm>
            <a:off x="11086011" y="6603491"/>
            <a:ext cx="349637" cy="18466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C720032-0DC1-4E59-B3EF-A1C3F14D1CF3}" type="slidenum">
              <a:rPr lang="en-US" sz="600" smtClean="0">
                <a:solidFill>
                  <a:schemeClr val="tx1"/>
                </a:solidFill>
                <a:latin typeface="Arial" panose="020B0604020202020204" pitchFamily="34" charset="0"/>
                <a:cs typeface="Arial" panose="020B0604020202020204" pitchFamily="34" charset="0"/>
              </a:rPr>
              <a:pPr algn="r"/>
              <a:t>‹#›</a:t>
            </a:fld>
            <a:endParaRPr lang="en-US" sz="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6500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335417"/>
            <a:ext cx="5181600" cy="5020936"/>
          </a:xfrm>
        </p:spPr>
        <p:txBody>
          <a:bodyPr>
            <a:normAutofit/>
          </a:bodyPr>
          <a:lstStyle>
            <a:lvl1pPr>
              <a:lnSpc>
                <a:spcPct val="100000"/>
              </a:lnSpc>
              <a:defRPr sz="1600"/>
            </a:lvl1pPr>
            <a:lvl2pPr>
              <a:lnSpc>
                <a:spcPct val="100000"/>
              </a:lnSpc>
              <a:defRPr sz="1600"/>
            </a:lvl2pPr>
            <a:lvl3pPr>
              <a:lnSpc>
                <a:spcPct val="100000"/>
              </a:lnSpc>
              <a:defRPr sz="1600"/>
            </a:lvl3pPr>
            <a:lvl4pPr>
              <a:lnSpc>
                <a:spcPct val="100000"/>
              </a:lnSpc>
              <a:defRPr sz="1600"/>
            </a:lvl4pPr>
            <a:lvl5pPr>
              <a:lnSpc>
                <a:spcPct val="100000"/>
              </a:lnSpc>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335417"/>
            <a:ext cx="5181600" cy="5020936"/>
          </a:xfrm>
        </p:spPr>
        <p:txBody>
          <a:bodyPr>
            <a:normAutofit/>
          </a:bodyPr>
          <a:lstStyle>
            <a:lvl1pPr>
              <a:lnSpc>
                <a:spcPct val="100000"/>
              </a:lnSpc>
              <a:defRPr sz="1600"/>
            </a:lvl1pPr>
            <a:lvl2pPr>
              <a:lnSpc>
                <a:spcPct val="100000"/>
              </a:lnSpc>
              <a:defRPr sz="1600"/>
            </a:lvl2pPr>
            <a:lvl3pPr>
              <a:lnSpc>
                <a:spcPct val="100000"/>
              </a:lnSpc>
              <a:defRPr sz="1600"/>
            </a:lvl3pPr>
            <a:lvl4pPr>
              <a:lnSpc>
                <a:spcPct val="100000"/>
              </a:lnSpc>
              <a:defRPr sz="1600"/>
            </a:lvl4pPr>
            <a:lvl5pPr>
              <a:lnSpc>
                <a:spcPct val="1000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
          <p:cNvSpPr>
            <a:spLocks noGrp="1"/>
          </p:cNvSpPr>
          <p:nvPr>
            <p:ph type="title"/>
          </p:nvPr>
        </p:nvSpPr>
        <p:spPr>
          <a:xfrm>
            <a:off x="838200" y="549387"/>
            <a:ext cx="10515600" cy="732645"/>
          </a:xfrm>
        </p:spPr>
        <p:txBody>
          <a:bodyPr>
            <a:normAutofit/>
          </a:bodyPr>
          <a:lstStyle>
            <a:lvl1pPr>
              <a:defRPr sz="3000"/>
            </a:lvl1pPr>
          </a:lstStyle>
          <a:p>
            <a:r>
              <a:rPr lang="en-US" dirty="0"/>
              <a:t>Click to edit Master title style</a:t>
            </a:r>
          </a:p>
        </p:txBody>
      </p:sp>
      <p:cxnSp>
        <p:nvCxnSpPr>
          <p:cNvPr id="15" name="Straight Connector 14">
            <a:extLst>
              <a:ext uri="{FF2B5EF4-FFF2-40B4-BE49-F238E27FC236}">
                <a16:creationId xmlns:a16="http://schemas.microsoft.com/office/drawing/2014/main" id="{A9A7E89B-15AA-4061-B0AF-2577F800530A}"/>
              </a:ext>
            </a:extLst>
          </p:cNvPr>
          <p:cNvCxnSpPr/>
          <p:nvPr userDrawn="1"/>
        </p:nvCxnSpPr>
        <p:spPr>
          <a:xfrm>
            <a:off x="914400" y="500338"/>
            <a:ext cx="10363200" cy="0"/>
          </a:xfrm>
          <a:prstGeom prst="line">
            <a:avLst/>
          </a:prstGeom>
          <a:ln>
            <a:solidFill>
              <a:srgbClr val="595A59"/>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F2E0E80-6006-4B76-B8C3-1395111A7B20}"/>
              </a:ext>
            </a:extLst>
          </p:cNvPr>
          <p:cNvCxnSpPr/>
          <p:nvPr userDrawn="1"/>
        </p:nvCxnSpPr>
        <p:spPr>
          <a:xfrm>
            <a:off x="3519055" y="6536988"/>
            <a:ext cx="7819327" cy="0"/>
          </a:xfrm>
          <a:prstGeom prst="line">
            <a:avLst/>
          </a:prstGeom>
          <a:ln>
            <a:solidFill>
              <a:srgbClr val="595A59"/>
            </a:solidFill>
          </a:ln>
        </p:spPr>
        <p:style>
          <a:lnRef idx="1">
            <a:schemeClr val="accent1"/>
          </a:lnRef>
          <a:fillRef idx="0">
            <a:schemeClr val="accent1"/>
          </a:fillRef>
          <a:effectRef idx="0">
            <a:schemeClr val="accent1"/>
          </a:effectRef>
          <a:fontRef idx="minor">
            <a:schemeClr val="tx1"/>
          </a:fontRef>
        </p:style>
      </p:cxnSp>
      <p:pic>
        <p:nvPicPr>
          <p:cNvPr id="14" name="Graphic 13">
            <a:extLst>
              <a:ext uri="{FF2B5EF4-FFF2-40B4-BE49-F238E27FC236}">
                <a16:creationId xmlns:a16="http://schemas.microsoft.com/office/drawing/2014/main" id="{478A3597-B5FE-464A-A618-66CAB72EC787}"/>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965885" y="198076"/>
            <a:ext cx="740880" cy="125059"/>
          </a:xfrm>
          <a:prstGeom prst="rect">
            <a:avLst/>
          </a:prstGeom>
        </p:spPr>
      </p:pic>
      <p:pic>
        <p:nvPicPr>
          <p:cNvPr id="16" name="Graphic 15">
            <a:extLst>
              <a:ext uri="{FF2B5EF4-FFF2-40B4-BE49-F238E27FC236}">
                <a16:creationId xmlns:a16="http://schemas.microsoft.com/office/drawing/2014/main" id="{B65899C1-8647-4059-ABB4-F246F07201E8}"/>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864334" y="6513870"/>
            <a:ext cx="2560320" cy="53098"/>
          </a:xfrm>
          <a:prstGeom prst="rect">
            <a:avLst/>
          </a:prstGeom>
        </p:spPr>
      </p:pic>
      <p:sp>
        <p:nvSpPr>
          <p:cNvPr id="13" name="Text Placeholder 18"/>
          <p:cNvSpPr>
            <a:spLocks noGrp="1"/>
          </p:cNvSpPr>
          <p:nvPr>
            <p:ph type="body" sz="quarter" idx="17" hasCustomPrompt="1"/>
          </p:nvPr>
        </p:nvSpPr>
        <p:spPr>
          <a:xfrm>
            <a:off x="7860271" y="6621065"/>
            <a:ext cx="3324969" cy="150440"/>
          </a:xfrm>
        </p:spPr>
        <p:txBody>
          <a:bodyPr>
            <a:noAutofit/>
          </a:bodyPr>
          <a:lstStyle>
            <a:lvl1pPr marL="0" indent="0" algn="r">
              <a:buNone/>
              <a:defRPr sz="450" spc="0" baseline="0">
                <a:solidFill>
                  <a:schemeClr val="tx1"/>
                </a:solidFill>
              </a:defRPr>
            </a:lvl1pPr>
            <a:lvl2pPr marL="342892" indent="0">
              <a:buNone/>
              <a:defRPr sz="750"/>
            </a:lvl2pPr>
            <a:lvl3pPr marL="685783" indent="0">
              <a:buNone/>
              <a:defRPr sz="750"/>
            </a:lvl3pPr>
            <a:lvl4pPr marL="1028675" indent="0">
              <a:buNone/>
              <a:defRPr sz="750"/>
            </a:lvl4pPr>
            <a:lvl5pPr marL="1371566" indent="0">
              <a:buNone/>
              <a:defRPr sz="750"/>
            </a:lvl5pPr>
          </a:lstStyle>
          <a:p>
            <a:pPr lvl="0"/>
            <a:r>
              <a:rPr lang="en-US" dirty="0"/>
              <a:t>Place proper DISTRIBUTION statement here.</a:t>
            </a:r>
          </a:p>
        </p:txBody>
      </p:sp>
      <p:sp>
        <p:nvSpPr>
          <p:cNvPr id="18" name="TextBox 17"/>
          <p:cNvSpPr txBox="1"/>
          <p:nvPr userDrawn="1"/>
        </p:nvSpPr>
        <p:spPr>
          <a:xfrm>
            <a:off x="11086011" y="6603491"/>
            <a:ext cx="349637" cy="18466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C720032-0DC1-4E59-B3EF-A1C3F14D1CF3}" type="slidenum">
              <a:rPr lang="en-US" sz="600" smtClean="0">
                <a:solidFill>
                  <a:schemeClr val="tx1"/>
                </a:solidFill>
                <a:latin typeface="Arial" panose="020B0604020202020204" pitchFamily="34" charset="0"/>
                <a:cs typeface="Arial" panose="020B0604020202020204" pitchFamily="34" charset="0"/>
              </a:rPr>
              <a:pPr algn="r"/>
              <a:t>‹#›</a:t>
            </a:fld>
            <a:endParaRPr lang="en-US" sz="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4573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ison">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839789" y="1289302"/>
            <a:ext cx="5157787" cy="240405"/>
          </a:xfrm>
        </p:spPr>
        <p:txBody>
          <a:bodyPr anchor="b">
            <a:normAutofit/>
          </a:bodyPr>
          <a:lstStyle>
            <a:lvl1pPr marL="0" indent="0">
              <a:buNone/>
              <a:defRPr sz="1200" b="1" spc="300">
                <a:solidFill>
                  <a:srgbClr val="00BCE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9" y="1645105"/>
            <a:ext cx="5157787" cy="4674502"/>
          </a:xfrm>
        </p:spPr>
        <p:txBody>
          <a:bodyPr>
            <a:normAutofit/>
          </a:bodyPr>
          <a:lstStyle>
            <a:lvl1pPr>
              <a:lnSpc>
                <a:spcPct val="100000"/>
              </a:lnSpc>
              <a:defRPr sz="1600"/>
            </a:lvl1pPr>
            <a:lvl2pPr>
              <a:lnSpc>
                <a:spcPct val="100000"/>
              </a:lnSpc>
              <a:defRPr sz="1600"/>
            </a:lvl2pPr>
            <a:lvl3pPr>
              <a:lnSpc>
                <a:spcPct val="100000"/>
              </a:lnSpc>
              <a:defRPr sz="1600"/>
            </a:lvl3pPr>
            <a:lvl4pPr>
              <a:lnSpc>
                <a:spcPct val="100000"/>
              </a:lnSpc>
              <a:defRPr sz="1600"/>
            </a:lvl4pPr>
            <a:lvl5pPr>
              <a:lnSpc>
                <a:spcPct val="100000"/>
              </a:lnSpc>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6172201" y="1289301"/>
            <a:ext cx="5183188" cy="240406"/>
          </a:xfrm>
        </p:spPr>
        <p:txBody>
          <a:bodyPr anchor="b">
            <a:normAutofit/>
          </a:bodyPr>
          <a:lstStyle>
            <a:lvl1pPr marL="0" indent="0">
              <a:buNone/>
              <a:defRPr sz="1200" b="1" spc="300">
                <a:solidFill>
                  <a:srgbClr val="00BCE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1" y="1645105"/>
            <a:ext cx="5183188" cy="4674502"/>
          </a:xfrm>
        </p:spPr>
        <p:txBody>
          <a:bodyPr>
            <a:normAutofit/>
          </a:bodyPr>
          <a:lstStyle>
            <a:lvl1pPr>
              <a:lnSpc>
                <a:spcPct val="100000"/>
              </a:lnSpc>
              <a:defRPr sz="1600"/>
            </a:lvl1pPr>
            <a:lvl2pPr>
              <a:lnSpc>
                <a:spcPct val="100000"/>
              </a:lnSpc>
              <a:defRPr sz="1600"/>
            </a:lvl2pPr>
            <a:lvl3pPr>
              <a:lnSpc>
                <a:spcPct val="100000"/>
              </a:lnSpc>
              <a:defRPr sz="1600"/>
            </a:lvl3pPr>
            <a:lvl4pPr>
              <a:lnSpc>
                <a:spcPct val="100000"/>
              </a:lnSpc>
              <a:defRPr sz="1600"/>
            </a:lvl4pPr>
            <a:lvl5pPr>
              <a:lnSpc>
                <a:spcPct val="100000"/>
              </a:lnSpc>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p:cNvSpPr>
            <a:spLocks noGrp="1"/>
          </p:cNvSpPr>
          <p:nvPr>
            <p:ph type="title"/>
          </p:nvPr>
        </p:nvSpPr>
        <p:spPr>
          <a:xfrm>
            <a:off x="838200" y="549389"/>
            <a:ext cx="10515600" cy="732645"/>
          </a:xfrm>
        </p:spPr>
        <p:txBody>
          <a:bodyPr>
            <a:normAutofit/>
          </a:bodyPr>
          <a:lstStyle>
            <a:lvl1pPr>
              <a:defRPr sz="3000"/>
            </a:lvl1pPr>
          </a:lstStyle>
          <a:p>
            <a:r>
              <a:rPr lang="en-US" dirty="0"/>
              <a:t>Click to edit Master title style</a:t>
            </a:r>
          </a:p>
        </p:txBody>
      </p:sp>
      <p:cxnSp>
        <p:nvCxnSpPr>
          <p:cNvPr id="12" name="Straight Connector 11">
            <a:extLst>
              <a:ext uri="{FF2B5EF4-FFF2-40B4-BE49-F238E27FC236}">
                <a16:creationId xmlns:a16="http://schemas.microsoft.com/office/drawing/2014/main" id="{B6E72957-FF0C-4E9F-A61B-EA11590570A5}"/>
              </a:ext>
            </a:extLst>
          </p:cNvPr>
          <p:cNvCxnSpPr/>
          <p:nvPr userDrawn="1"/>
        </p:nvCxnSpPr>
        <p:spPr>
          <a:xfrm>
            <a:off x="914400" y="500338"/>
            <a:ext cx="10363200" cy="0"/>
          </a:xfrm>
          <a:prstGeom prst="line">
            <a:avLst/>
          </a:prstGeom>
          <a:ln>
            <a:solidFill>
              <a:srgbClr val="595A59"/>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F85AC12-A373-4B58-80C7-799AD015CFA6}"/>
              </a:ext>
            </a:extLst>
          </p:cNvPr>
          <p:cNvCxnSpPr/>
          <p:nvPr userDrawn="1"/>
        </p:nvCxnSpPr>
        <p:spPr>
          <a:xfrm>
            <a:off x="3519055" y="6536988"/>
            <a:ext cx="7819327" cy="0"/>
          </a:xfrm>
          <a:prstGeom prst="line">
            <a:avLst/>
          </a:prstGeom>
          <a:ln>
            <a:solidFill>
              <a:srgbClr val="595A59"/>
            </a:solidFill>
          </a:ln>
        </p:spPr>
        <p:style>
          <a:lnRef idx="1">
            <a:schemeClr val="accent1"/>
          </a:lnRef>
          <a:fillRef idx="0">
            <a:schemeClr val="accent1"/>
          </a:fillRef>
          <a:effectRef idx="0">
            <a:schemeClr val="accent1"/>
          </a:effectRef>
          <a:fontRef idx="minor">
            <a:schemeClr val="tx1"/>
          </a:fontRef>
        </p:style>
      </p:cxnSp>
      <p:pic>
        <p:nvPicPr>
          <p:cNvPr id="16" name="Graphic 15">
            <a:extLst>
              <a:ext uri="{FF2B5EF4-FFF2-40B4-BE49-F238E27FC236}">
                <a16:creationId xmlns:a16="http://schemas.microsoft.com/office/drawing/2014/main" id="{260BA43A-CC7C-4D7F-BA1B-1E7259FD6DA1}"/>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965885" y="198076"/>
            <a:ext cx="740880" cy="125059"/>
          </a:xfrm>
          <a:prstGeom prst="rect">
            <a:avLst/>
          </a:prstGeom>
        </p:spPr>
      </p:pic>
      <p:pic>
        <p:nvPicPr>
          <p:cNvPr id="18" name="Graphic 17">
            <a:extLst>
              <a:ext uri="{FF2B5EF4-FFF2-40B4-BE49-F238E27FC236}">
                <a16:creationId xmlns:a16="http://schemas.microsoft.com/office/drawing/2014/main" id="{BCFC18A9-D4D3-41DC-98B6-432053B031E8}"/>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864334" y="6513870"/>
            <a:ext cx="2560320" cy="53098"/>
          </a:xfrm>
          <a:prstGeom prst="rect">
            <a:avLst/>
          </a:prstGeom>
        </p:spPr>
      </p:pic>
      <p:sp>
        <p:nvSpPr>
          <p:cNvPr id="15" name="Text Placeholder 18"/>
          <p:cNvSpPr>
            <a:spLocks noGrp="1"/>
          </p:cNvSpPr>
          <p:nvPr>
            <p:ph type="body" sz="quarter" idx="17" hasCustomPrompt="1"/>
          </p:nvPr>
        </p:nvSpPr>
        <p:spPr>
          <a:xfrm>
            <a:off x="7860271" y="6621065"/>
            <a:ext cx="3324969" cy="150440"/>
          </a:xfrm>
        </p:spPr>
        <p:txBody>
          <a:bodyPr>
            <a:noAutofit/>
          </a:bodyPr>
          <a:lstStyle>
            <a:lvl1pPr marL="0" indent="0" algn="r">
              <a:buNone/>
              <a:defRPr sz="450" spc="0" baseline="0">
                <a:solidFill>
                  <a:schemeClr val="tx1"/>
                </a:solidFill>
              </a:defRPr>
            </a:lvl1pPr>
            <a:lvl2pPr marL="342892" indent="0">
              <a:buNone/>
              <a:defRPr sz="750"/>
            </a:lvl2pPr>
            <a:lvl3pPr marL="685783" indent="0">
              <a:buNone/>
              <a:defRPr sz="750"/>
            </a:lvl3pPr>
            <a:lvl4pPr marL="1028675" indent="0">
              <a:buNone/>
              <a:defRPr sz="750"/>
            </a:lvl4pPr>
            <a:lvl5pPr marL="1371566" indent="0">
              <a:buNone/>
              <a:defRPr sz="750"/>
            </a:lvl5pPr>
          </a:lstStyle>
          <a:p>
            <a:pPr lvl="0"/>
            <a:r>
              <a:rPr lang="en-US" dirty="0"/>
              <a:t>Place proper DISTRIBUTION statement here.</a:t>
            </a:r>
          </a:p>
        </p:txBody>
      </p:sp>
      <p:sp>
        <p:nvSpPr>
          <p:cNvPr id="17" name="TextBox 16"/>
          <p:cNvSpPr txBox="1"/>
          <p:nvPr userDrawn="1"/>
        </p:nvSpPr>
        <p:spPr>
          <a:xfrm>
            <a:off x="11086011" y="6603491"/>
            <a:ext cx="349637" cy="18466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C720032-0DC1-4E59-B3EF-A1C3F14D1CF3}" type="slidenum">
              <a:rPr lang="en-US" sz="600" smtClean="0">
                <a:solidFill>
                  <a:schemeClr val="tx1"/>
                </a:solidFill>
                <a:latin typeface="Arial" panose="020B0604020202020204" pitchFamily="34" charset="0"/>
                <a:cs typeface="Arial" panose="020B0604020202020204" pitchFamily="34" charset="0"/>
              </a:rPr>
              <a:pPr algn="r"/>
              <a:t>‹#›</a:t>
            </a:fld>
            <a:endParaRPr lang="en-US" sz="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1271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838200" y="612964"/>
            <a:ext cx="10515600" cy="605492"/>
          </a:xfrm>
        </p:spPr>
        <p:txBody>
          <a:bodyPr>
            <a:normAutofit/>
          </a:bodyPr>
          <a:lstStyle>
            <a:lvl1pPr>
              <a:defRPr sz="3000"/>
            </a:lvl1pPr>
          </a:lstStyle>
          <a:p>
            <a:r>
              <a:rPr lang="en-US" dirty="0"/>
              <a:t>Click to edit Master title style</a:t>
            </a:r>
          </a:p>
        </p:txBody>
      </p:sp>
      <p:sp>
        <p:nvSpPr>
          <p:cNvPr id="15" name="Content Placeholder 14"/>
          <p:cNvSpPr>
            <a:spLocks noGrp="1"/>
          </p:cNvSpPr>
          <p:nvPr>
            <p:ph sz="quarter" idx="15"/>
          </p:nvPr>
        </p:nvSpPr>
        <p:spPr>
          <a:xfrm>
            <a:off x="838200" y="1335418"/>
            <a:ext cx="5215467" cy="456640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Picture Placeholder 16"/>
          <p:cNvSpPr>
            <a:spLocks noGrp="1"/>
          </p:cNvSpPr>
          <p:nvPr>
            <p:ph type="pic" sz="quarter" idx="16"/>
          </p:nvPr>
        </p:nvSpPr>
        <p:spPr>
          <a:xfrm>
            <a:off x="6286501" y="1335418"/>
            <a:ext cx="5067300" cy="3684587"/>
          </a:xfrm>
          <a:solidFill>
            <a:schemeClr val="bg2"/>
          </a:solidFill>
          <a:ln>
            <a:solidFill>
              <a:srgbClr val="595A59"/>
            </a:solidFill>
          </a:ln>
        </p:spPr>
        <p:txBody>
          <a:bodyPr/>
          <a:lstStyle/>
          <a:p>
            <a:endParaRPr lang="en-US"/>
          </a:p>
        </p:txBody>
      </p:sp>
      <p:cxnSp>
        <p:nvCxnSpPr>
          <p:cNvPr id="10" name="Straight Connector 9">
            <a:extLst>
              <a:ext uri="{FF2B5EF4-FFF2-40B4-BE49-F238E27FC236}">
                <a16:creationId xmlns:a16="http://schemas.microsoft.com/office/drawing/2014/main" id="{B4F67F46-E28D-430E-AC9B-F8685C97697D}"/>
              </a:ext>
            </a:extLst>
          </p:cNvPr>
          <p:cNvCxnSpPr/>
          <p:nvPr userDrawn="1"/>
        </p:nvCxnSpPr>
        <p:spPr>
          <a:xfrm>
            <a:off x="914400" y="500338"/>
            <a:ext cx="10363200" cy="0"/>
          </a:xfrm>
          <a:prstGeom prst="line">
            <a:avLst/>
          </a:prstGeom>
          <a:ln>
            <a:solidFill>
              <a:srgbClr val="595A59"/>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D280267-0AF0-4BA8-9BCA-DF304F51124E}"/>
              </a:ext>
            </a:extLst>
          </p:cNvPr>
          <p:cNvCxnSpPr/>
          <p:nvPr userDrawn="1"/>
        </p:nvCxnSpPr>
        <p:spPr>
          <a:xfrm>
            <a:off x="3519055" y="6536988"/>
            <a:ext cx="7819327" cy="0"/>
          </a:xfrm>
          <a:prstGeom prst="line">
            <a:avLst/>
          </a:prstGeom>
          <a:ln>
            <a:solidFill>
              <a:srgbClr val="595A59"/>
            </a:solidFill>
          </a:ln>
        </p:spPr>
        <p:style>
          <a:lnRef idx="1">
            <a:schemeClr val="accent1"/>
          </a:lnRef>
          <a:fillRef idx="0">
            <a:schemeClr val="accent1"/>
          </a:fillRef>
          <a:effectRef idx="0">
            <a:schemeClr val="accent1"/>
          </a:effectRef>
          <a:fontRef idx="minor">
            <a:schemeClr val="tx1"/>
          </a:fontRef>
        </p:style>
      </p:cxnSp>
      <p:pic>
        <p:nvPicPr>
          <p:cNvPr id="11" name="Graphic 10">
            <a:extLst>
              <a:ext uri="{FF2B5EF4-FFF2-40B4-BE49-F238E27FC236}">
                <a16:creationId xmlns:a16="http://schemas.microsoft.com/office/drawing/2014/main" id="{236336D6-F9D2-406E-A7BB-400BDAF7D43D}"/>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965885" y="198076"/>
            <a:ext cx="740880" cy="125059"/>
          </a:xfrm>
          <a:prstGeom prst="rect">
            <a:avLst/>
          </a:prstGeom>
        </p:spPr>
      </p:pic>
      <p:pic>
        <p:nvPicPr>
          <p:cNvPr id="18" name="Graphic 17">
            <a:extLst>
              <a:ext uri="{FF2B5EF4-FFF2-40B4-BE49-F238E27FC236}">
                <a16:creationId xmlns:a16="http://schemas.microsoft.com/office/drawing/2014/main" id="{FC23561A-5E84-415B-8065-65D33D6E76E4}"/>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864334" y="6513870"/>
            <a:ext cx="2560320" cy="53098"/>
          </a:xfrm>
          <a:prstGeom prst="rect">
            <a:avLst/>
          </a:prstGeom>
        </p:spPr>
      </p:pic>
      <p:sp>
        <p:nvSpPr>
          <p:cNvPr id="14" name="Text Placeholder 18"/>
          <p:cNvSpPr>
            <a:spLocks noGrp="1"/>
          </p:cNvSpPr>
          <p:nvPr>
            <p:ph type="body" sz="quarter" idx="17" hasCustomPrompt="1"/>
          </p:nvPr>
        </p:nvSpPr>
        <p:spPr>
          <a:xfrm>
            <a:off x="7860271" y="6621065"/>
            <a:ext cx="3324969" cy="150440"/>
          </a:xfrm>
        </p:spPr>
        <p:txBody>
          <a:bodyPr>
            <a:noAutofit/>
          </a:bodyPr>
          <a:lstStyle>
            <a:lvl1pPr marL="0" indent="0" algn="r">
              <a:buNone/>
              <a:defRPr sz="450" spc="0" baseline="0">
                <a:solidFill>
                  <a:schemeClr val="tx1"/>
                </a:solidFill>
              </a:defRPr>
            </a:lvl1pPr>
            <a:lvl2pPr marL="342892" indent="0">
              <a:buNone/>
              <a:defRPr sz="750"/>
            </a:lvl2pPr>
            <a:lvl3pPr marL="685783" indent="0">
              <a:buNone/>
              <a:defRPr sz="750"/>
            </a:lvl3pPr>
            <a:lvl4pPr marL="1028675" indent="0">
              <a:buNone/>
              <a:defRPr sz="750"/>
            </a:lvl4pPr>
            <a:lvl5pPr marL="1371566" indent="0">
              <a:buNone/>
              <a:defRPr sz="750"/>
            </a:lvl5pPr>
          </a:lstStyle>
          <a:p>
            <a:pPr lvl="0"/>
            <a:r>
              <a:rPr lang="en-US" dirty="0"/>
              <a:t>Place proper DISTRIBUTION statement here.</a:t>
            </a:r>
          </a:p>
        </p:txBody>
      </p:sp>
      <p:sp>
        <p:nvSpPr>
          <p:cNvPr id="16" name="TextBox 15"/>
          <p:cNvSpPr txBox="1"/>
          <p:nvPr userDrawn="1"/>
        </p:nvSpPr>
        <p:spPr>
          <a:xfrm>
            <a:off x="11086011" y="6603491"/>
            <a:ext cx="349637" cy="18466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C720032-0DC1-4E59-B3EF-A1C3F14D1CF3}" type="slidenum">
              <a:rPr lang="en-US" sz="600" smtClean="0">
                <a:solidFill>
                  <a:schemeClr val="tx1"/>
                </a:solidFill>
                <a:latin typeface="Arial" panose="020B0604020202020204" pitchFamily="34" charset="0"/>
                <a:cs typeface="Arial" panose="020B0604020202020204" pitchFamily="34" charset="0"/>
              </a:rPr>
              <a:pPr algn="r"/>
              <a:t>‹#›</a:t>
            </a:fld>
            <a:endParaRPr lang="en-US" sz="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351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A2C5B84D-DEDB-41EB-BC9B-FFB68E34922F}"/>
              </a:ext>
            </a:extLst>
          </p:cNvPr>
          <p:cNvCxnSpPr/>
          <p:nvPr userDrawn="1"/>
        </p:nvCxnSpPr>
        <p:spPr>
          <a:xfrm>
            <a:off x="914400" y="500338"/>
            <a:ext cx="10363200" cy="0"/>
          </a:xfrm>
          <a:prstGeom prst="line">
            <a:avLst/>
          </a:prstGeom>
          <a:ln>
            <a:solidFill>
              <a:srgbClr val="595A59"/>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11FEC06-97B7-42BA-B7BF-C278477E3DE8}"/>
              </a:ext>
            </a:extLst>
          </p:cNvPr>
          <p:cNvCxnSpPr/>
          <p:nvPr userDrawn="1"/>
        </p:nvCxnSpPr>
        <p:spPr>
          <a:xfrm>
            <a:off x="3519055" y="6536988"/>
            <a:ext cx="7819327" cy="0"/>
          </a:xfrm>
          <a:prstGeom prst="line">
            <a:avLst/>
          </a:prstGeom>
          <a:ln>
            <a:solidFill>
              <a:srgbClr val="595A59"/>
            </a:solidFill>
          </a:ln>
        </p:spPr>
        <p:style>
          <a:lnRef idx="1">
            <a:schemeClr val="accent1"/>
          </a:lnRef>
          <a:fillRef idx="0">
            <a:schemeClr val="accent1"/>
          </a:fillRef>
          <a:effectRef idx="0">
            <a:schemeClr val="accent1"/>
          </a:effectRef>
          <a:fontRef idx="minor">
            <a:schemeClr val="tx1"/>
          </a:fontRef>
        </p:style>
      </p:cxnSp>
      <p:pic>
        <p:nvPicPr>
          <p:cNvPr id="11" name="Graphic 10">
            <a:extLst>
              <a:ext uri="{FF2B5EF4-FFF2-40B4-BE49-F238E27FC236}">
                <a16:creationId xmlns:a16="http://schemas.microsoft.com/office/drawing/2014/main" id="{236336D6-F9D2-406E-A7BB-400BDAF7D43D}"/>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965885" y="198076"/>
            <a:ext cx="740880" cy="125059"/>
          </a:xfrm>
          <a:prstGeom prst="rect">
            <a:avLst/>
          </a:prstGeom>
        </p:spPr>
      </p:pic>
      <p:pic>
        <p:nvPicPr>
          <p:cNvPr id="12" name="Graphic 17">
            <a:extLst>
              <a:ext uri="{FF2B5EF4-FFF2-40B4-BE49-F238E27FC236}">
                <a16:creationId xmlns:a16="http://schemas.microsoft.com/office/drawing/2014/main" id="{FC23561A-5E84-415B-8065-65D33D6E76E4}"/>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864334" y="6513870"/>
            <a:ext cx="2560320" cy="53098"/>
          </a:xfrm>
          <a:prstGeom prst="rect">
            <a:avLst/>
          </a:prstGeom>
        </p:spPr>
      </p:pic>
      <p:sp>
        <p:nvSpPr>
          <p:cNvPr id="13" name="Text Placeholder 18"/>
          <p:cNvSpPr>
            <a:spLocks noGrp="1"/>
          </p:cNvSpPr>
          <p:nvPr>
            <p:ph type="body" sz="quarter" idx="17" hasCustomPrompt="1"/>
          </p:nvPr>
        </p:nvSpPr>
        <p:spPr>
          <a:xfrm>
            <a:off x="7860271" y="6621065"/>
            <a:ext cx="3324969" cy="150440"/>
          </a:xfrm>
        </p:spPr>
        <p:txBody>
          <a:bodyPr>
            <a:noAutofit/>
          </a:bodyPr>
          <a:lstStyle>
            <a:lvl1pPr marL="0" indent="0" algn="r">
              <a:buNone/>
              <a:defRPr sz="450" spc="0" baseline="0">
                <a:solidFill>
                  <a:schemeClr val="tx1"/>
                </a:solidFill>
              </a:defRPr>
            </a:lvl1pPr>
            <a:lvl2pPr marL="342892" indent="0">
              <a:buNone/>
              <a:defRPr sz="750"/>
            </a:lvl2pPr>
            <a:lvl3pPr marL="685783" indent="0">
              <a:buNone/>
              <a:defRPr sz="750"/>
            </a:lvl3pPr>
            <a:lvl4pPr marL="1028675" indent="0">
              <a:buNone/>
              <a:defRPr sz="750"/>
            </a:lvl4pPr>
            <a:lvl5pPr marL="1371566" indent="0">
              <a:buNone/>
              <a:defRPr sz="750"/>
            </a:lvl5pPr>
          </a:lstStyle>
          <a:p>
            <a:pPr lvl="0"/>
            <a:r>
              <a:rPr lang="en-US" dirty="0"/>
              <a:t>Place proper DISTRIBUTION statement here.</a:t>
            </a:r>
          </a:p>
        </p:txBody>
      </p:sp>
      <p:sp>
        <p:nvSpPr>
          <p:cNvPr id="14" name="TextBox 13"/>
          <p:cNvSpPr txBox="1"/>
          <p:nvPr userDrawn="1"/>
        </p:nvSpPr>
        <p:spPr>
          <a:xfrm>
            <a:off x="11086011" y="6603491"/>
            <a:ext cx="349637" cy="18466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C720032-0DC1-4E59-B3EF-A1C3F14D1CF3}" type="slidenum">
              <a:rPr lang="en-US" sz="600" smtClean="0">
                <a:solidFill>
                  <a:schemeClr val="tx1"/>
                </a:solidFill>
                <a:latin typeface="Arial" panose="020B0604020202020204" pitchFamily="34" charset="0"/>
                <a:cs typeface="Arial" panose="020B0604020202020204" pitchFamily="34" charset="0"/>
              </a:rPr>
              <a:pPr algn="r"/>
              <a:t>‹#›</a:t>
            </a:fld>
            <a:endParaRPr lang="en-US" sz="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1291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42573" y="1903867"/>
            <a:ext cx="7494154" cy="2852737"/>
          </a:xfrm>
        </p:spPr>
        <p:txBody>
          <a:bodyPr anchor="ctr" anchorCtr="0"/>
          <a:lstStyle>
            <a:lvl1pPr algn="ctr">
              <a:defRPr sz="6000">
                <a:solidFill>
                  <a:schemeClr val="bg1"/>
                </a:solidFill>
              </a:defRPr>
            </a:lvl1pPr>
          </a:lstStyle>
          <a:p>
            <a:r>
              <a:rPr lang="en-US" dirty="0"/>
              <a:t>Click to edit Master title style</a:t>
            </a:r>
          </a:p>
        </p:txBody>
      </p:sp>
      <p:cxnSp>
        <p:nvCxnSpPr>
          <p:cNvPr id="8" name="Straight Connector 7"/>
          <p:cNvCxnSpPr/>
          <p:nvPr userDrawn="1"/>
        </p:nvCxnSpPr>
        <p:spPr>
          <a:xfrm>
            <a:off x="3519055" y="6536988"/>
            <a:ext cx="7819327" cy="0"/>
          </a:xfrm>
          <a:prstGeom prst="line">
            <a:avLst/>
          </a:prstGeom>
          <a:ln>
            <a:solidFill>
              <a:srgbClr val="CBCCCB"/>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5FE5235-994A-493B-939F-DA1F86E9240B}"/>
              </a:ext>
            </a:extLst>
          </p:cNvPr>
          <p:cNvCxnSpPr/>
          <p:nvPr userDrawn="1"/>
        </p:nvCxnSpPr>
        <p:spPr>
          <a:xfrm>
            <a:off x="914400" y="500368"/>
            <a:ext cx="10363200" cy="0"/>
          </a:xfrm>
          <a:prstGeom prst="line">
            <a:avLst/>
          </a:prstGeom>
          <a:ln>
            <a:solidFill>
              <a:srgbClr val="CBCCCB"/>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5FBC0449-3189-4D40-BA64-41F825098D81}"/>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864335" y="6513870"/>
            <a:ext cx="2560320" cy="53098"/>
          </a:xfrm>
          <a:prstGeom prst="rect">
            <a:avLst/>
          </a:prstGeom>
        </p:spPr>
      </p:pic>
      <p:pic>
        <p:nvPicPr>
          <p:cNvPr id="11" name="Graphic 10">
            <a:extLst>
              <a:ext uri="{FF2B5EF4-FFF2-40B4-BE49-F238E27FC236}">
                <a16:creationId xmlns:a16="http://schemas.microsoft.com/office/drawing/2014/main" id="{B37CFA1C-B8CE-4B34-AB6B-112B3E647DA4}"/>
              </a:ext>
            </a:extLst>
          </p:cNvPr>
          <p:cNvPicPr>
            <a:picLocks noChangeAspect="1"/>
          </p:cNvPicPr>
          <p:nvPr userDrawn="1"/>
        </p:nvPicPr>
        <p:blipFill>
          <a:blip r:embed="rId5">
            <a:extLst>
              <a:ext uri="{96DAC541-7B7A-43D3-8B79-37D633B846F1}">
                <asvg:svgBlip xmlns:asvg="http://schemas.microsoft.com/office/drawing/2016/SVG/main" xmlns="" r:embed="rId6"/>
              </a:ext>
            </a:extLst>
          </a:blip>
          <a:stretch>
            <a:fillRect/>
          </a:stretch>
        </p:blipFill>
        <p:spPr>
          <a:xfrm>
            <a:off x="965885" y="198076"/>
            <a:ext cx="740880" cy="125059"/>
          </a:xfrm>
          <a:prstGeom prst="rect">
            <a:avLst/>
          </a:prstGeom>
        </p:spPr>
      </p:pic>
      <p:sp>
        <p:nvSpPr>
          <p:cNvPr id="13" name="Text Placeholder 18"/>
          <p:cNvSpPr>
            <a:spLocks noGrp="1"/>
          </p:cNvSpPr>
          <p:nvPr>
            <p:ph type="body" sz="quarter" idx="17" hasCustomPrompt="1"/>
          </p:nvPr>
        </p:nvSpPr>
        <p:spPr>
          <a:xfrm>
            <a:off x="7860271" y="6621065"/>
            <a:ext cx="3324969" cy="150440"/>
          </a:xfrm>
        </p:spPr>
        <p:txBody>
          <a:bodyPr>
            <a:noAutofit/>
          </a:bodyPr>
          <a:lstStyle>
            <a:lvl1pPr marL="0" indent="0" algn="r">
              <a:buNone/>
              <a:defRPr sz="450" spc="0" baseline="0">
                <a:solidFill>
                  <a:schemeClr val="bg1"/>
                </a:solidFill>
              </a:defRPr>
            </a:lvl1pPr>
            <a:lvl2pPr marL="342892" indent="0">
              <a:buNone/>
              <a:defRPr sz="750"/>
            </a:lvl2pPr>
            <a:lvl3pPr marL="685783" indent="0">
              <a:buNone/>
              <a:defRPr sz="750"/>
            </a:lvl3pPr>
            <a:lvl4pPr marL="1028675" indent="0">
              <a:buNone/>
              <a:defRPr sz="750"/>
            </a:lvl4pPr>
            <a:lvl5pPr marL="1371566" indent="0">
              <a:buNone/>
              <a:defRPr sz="750"/>
            </a:lvl5pPr>
          </a:lstStyle>
          <a:p>
            <a:pPr lvl="0"/>
            <a:r>
              <a:rPr lang="en-US" dirty="0"/>
              <a:t>Place proper DISTRIBUTION statement here.</a:t>
            </a:r>
          </a:p>
        </p:txBody>
      </p:sp>
      <p:sp>
        <p:nvSpPr>
          <p:cNvPr id="14" name="TextBox 10"/>
          <p:cNvSpPr txBox="1"/>
          <p:nvPr userDrawn="1"/>
        </p:nvSpPr>
        <p:spPr>
          <a:xfrm>
            <a:off x="11086011" y="6603491"/>
            <a:ext cx="349637" cy="18466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C720032-0DC1-4E59-B3EF-A1C3F14D1CF3}" type="slidenum">
              <a:rPr lang="en-US" sz="600" smtClean="0">
                <a:solidFill>
                  <a:schemeClr val="bg1"/>
                </a:solidFill>
                <a:latin typeface="Arial" panose="020B0604020202020204" pitchFamily="34" charset="0"/>
                <a:cs typeface="Arial" panose="020B0604020202020204" pitchFamily="34" charset="0"/>
              </a:rPr>
              <a:pPr algn="r"/>
              <a:t>‹#›</a:t>
            </a:fld>
            <a:endParaRPr lang="en-US" sz="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7290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Slide Header">
    <p:spTree>
      <p:nvGrpSpPr>
        <p:cNvPr id="1" name=""/>
        <p:cNvGrpSpPr/>
        <p:nvPr/>
      </p:nvGrpSpPr>
      <p:grpSpPr>
        <a:xfrm>
          <a:off x="0" y="0"/>
          <a:ext cx="0" cy="0"/>
          <a:chOff x="0" y="0"/>
          <a:chExt cx="0" cy="0"/>
        </a:xfrm>
      </p:grpSpPr>
      <p:grpSp>
        <p:nvGrpSpPr>
          <p:cNvPr id="11" name="Group 10"/>
          <p:cNvGrpSpPr/>
          <p:nvPr/>
        </p:nvGrpSpPr>
        <p:grpSpPr>
          <a:xfrm>
            <a:off x="0" y="70916"/>
            <a:ext cx="12192000" cy="1053831"/>
            <a:chOff x="0" y="70913"/>
            <a:chExt cx="9144000" cy="1053831"/>
          </a:xfrm>
        </p:grpSpPr>
        <p:pic>
          <p:nvPicPr>
            <p:cNvPr id="31" name="Picture 8" descr="blue_std"/>
            <p:cNvPicPr>
              <a:picLocks noChangeAspect="1" noChangeArrowheads="1"/>
            </p:cNvPicPr>
            <p:nvPr userDrawn="1"/>
          </p:nvPicPr>
          <p:blipFill>
            <a:blip r:embed="rId2" cstate="print"/>
            <a:srcRect l="14286" r="14286" b="19647"/>
            <a:stretch>
              <a:fillRect/>
            </a:stretch>
          </p:blipFill>
          <p:spPr bwMode="auto">
            <a:xfrm>
              <a:off x="111186" y="70913"/>
              <a:ext cx="1108013" cy="981823"/>
            </a:xfrm>
            <a:prstGeom prst="rect">
              <a:avLst/>
            </a:prstGeom>
            <a:noFill/>
            <a:ln w="9525">
              <a:noFill/>
              <a:miter lim="800000"/>
              <a:headEnd/>
              <a:tailEnd/>
            </a:ln>
          </p:spPr>
        </p:pic>
        <p:sp>
          <p:nvSpPr>
            <p:cNvPr id="32" name="Rectangle 73"/>
            <p:cNvSpPr>
              <a:spLocks noChangeArrowheads="1"/>
            </p:cNvSpPr>
            <p:nvPr userDrawn="1"/>
          </p:nvSpPr>
          <p:spPr bwMode="auto">
            <a:xfrm>
              <a:off x="0" y="1079025"/>
              <a:ext cx="9144000" cy="45719"/>
            </a:xfrm>
            <a:prstGeom prst="rect">
              <a:avLst/>
            </a:prstGeom>
            <a:solidFill>
              <a:srgbClr val="000099"/>
            </a:solidFill>
            <a:ln w="9525">
              <a:noFill/>
              <a:miter lim="800000"/>
              <a:headEnd/>
              <a:tailEnd/>
            </a:ln>
            <a:effectLst/>
          </p:spPr>
          <p:txBody>
            <a:bodyPr anchor="ctr" anchorCtr="1"/>
            <a:lstStyle/>
            <a:p>
              <a:pPr algn="ctr"/>
              <a:endParaRPr lang="en-US" sz="1800" dirty="0"/>
            </a:p>
          </p:txBody>
        </p:sp>
      </p:grpSp>
    </p:spTree>
    <p:extLst>
      <p:ext uri="{BB962C8B-B14F-4D97-AF65-F5344CB8AC3E}">
        <p14:creationId xmlns:p14="http://schemas.microsoft.com/office/powerpoint/2010/main" val="1731964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6E0E4E-0BEA-EF4C-B7F3-07BD370CC89C}" type="slidenum">
              <a:rPr lang="en-US" smtClean="0"/>
              <a:pPr/>
              <a:t>‹#›</a:t>
            </a:fld>
            <a:endParaRPr lang="en-US" dirty="0"/>
          </a:p>
        </p:txBody>
      </p:sp>
    </p:spTree>
    <p:extLst>
      <p:ext uri="{BB962C8B-B14F-4D97-AF65-F5344CB8AC3E}">
        <p14:creationId xmlns:p14="http://schemas.microsoft.com/office/powerpoint/2010/main" val="346729268"/>
      </p:ext>
    </p:extLst>
  </p:cSld>
  <p:clrMap bg1="lt1" tx1="dk1" bg2="lt2" tx2="dk2" accent1="accent1" accent2="accent2" accent3="accent3" accent4="accent4" accent5="accent5" accent6="accent6" hlink="hlink" folHlink="folHlink"/>
  <p:sldLayoutIdLst>
    <p:sldLayoutId id="2147483687" r:id="rId1"/>
    <p:sldLayoutId id="2147483678" r:id="rId2"/>
    <p:sldLayoutId id="2147483667" r:id="rId3"/>
    <p:sldLayoutId id="2147483691" r:id="rId4"/>
    <p:sldLayoutId id="2147483692" r:id="rId5"/>
    <p:sldLayoutId id="2147483693" r:id="rId6"/>
    <p:sldLayoutId id="2147483694" r:id="rId7"/>
    <p:sldLayoutId id="2147483689" r:id="rId8"/>
    <p:sldLayoutId id="2147483695" r:id="rId9"/>
    <p:sldLayoutId id="2147483696" r:id="rId10"/>
    <p:sldLayoutId id="2147483697" r:id="rId11"/>
  </p:sldLayoutIdLst>
  <p:hf hdr="0" dt="0"/>
  <p:txStyles>
    <p:titleStyle>
      <a:lvl1pPr algn="l" defTabSz="914400" rtl="0" eaLnBrk="1" latinLnBrk="0" hangingPunct="1">
        <a:lnSpc>
          <a:spcPct val="90000"/>
        </a:lnSpc>
        <a:spcBef>
          <a:spcPct val="0"/>
        </a:spcBef>
        <a:buNone/>
        <a:defRPr sz="3000" b="0" i="0" kern="1200">
          <a:solidFill>
            <a:srgbClr val="004B8D"/>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1010193" y="1764685"/>
            <a:ext cx="10180320" cy="2387600"/>
          </a:xfrm>
        </p:spPr>
        <p:txBody>
          <a:bodyPr>
            <a:normAutofit/>
          </a:bodyPr>
          <a:lstStyle/>
          <a:p>
            <a:r>
              <a:rPr lang="en-US" sz="3200" dirty="0">
                <a:solidFill>
                  <a:schemeClr val="tx1"/>
                </a:solidFill>
              </a:rPr>
              <a:t>Radiofrequency emission from 10 </a:t>
            </a:r>
            <a:r>
              <a:rPr lang="en-US" sz="3200" dirty="0" err="1">
                <a:solidFill>
                  <a:schemeClr val="tx1"/>
                </a:solidFill>
              </a:rPr>
              <a:t>μm</a:t>
            </a:r>
            <a:r>
              <a:rPr lang="en-US" sz="3200" dirty="0">
                <a:solidFill>
                  <a:schemeClr val="tx1"/>
                </a:solidFill>
              </a:rPr>
              <a:t> short pulse </a:t>
            </a:r>
            <a:r>
              <a:rPr lang="en-US" sz="3200" dirty="0" smtClean="0">
                <a:solidFill>
                  <a:schemeClr val="tx1"/>
                </a:solidFill>
              </a:rPr>
              <a:t>laser- </a:t>
            </a:r>
            <a:r>
              <a:rPr lang="en-US" sz="3200" dirty="0">
                <a:solidFill>
                  <a:schemeClr val="tx1"/>
                </a:solidFill>
              </a:rPr>
              <a:t>ionized </a:t>
            </a:r>
            <a:r>
              <a:rPr lang="en-US" sz="3200" dirty="0" smtClean="0">
                <a:solidFill>
                  <a:schemeClr val="tx1"/>
                </a:solidFill>
              </a:rPr>
              <a:t>air</a:t>
            </a:r>
            <a:r>
              <a:rPr lang="en-US" sz="3200" dirty="0" smtClean="0">
                <a:solidFill>
                  <a:schemeClr val="tx1"/>
                </a:solidFill>
              </a:rPr>
              <a:t> </a:t>
            </a:r>
            <a:r>
              <a:rPr lang="en-US" dirty="0" smtClean="0">
                <a:solidFill>
                  <a:schemeClr val="tx1"/>
                </a:solidFill>
              </a:rPr>
              <a:t/>
            </a:r>
            <a:br>
              <a:rPr lang="en-US" dirty="0" smtClean="0">
                <a:solidFill>
                  <a:schemeClr val="tx1"/>
                </a:solidFill>
              </a:rPr>
            </a:br>
            <a:r>
              <a:rPr lang="en-US" sz="3200" dirty="0" smtClean="0">
                <a:solidFill>
                  <a:schemeClr val="tx1"/>
                </a:solidFill>
              </a:rPr>
              <a:t>Proposal#309977</a:t>
            </a:r>
            <a:endParaRPr lang="en-US" sz="3200" dirty="0">
              <a:solidFill>
                <a:schemeClr val="tx1"/>
              </a:solidFill>
            </a:endParaRPr>
          </a:p>
        </p:txBody>
      </p:sp>
      <p:sp>
        <p:nvSpPr>
          <p:cNvPr id="9" name="Text Placeholder 8"/>
          <p:cNvSpPr>
            <a:spLocks noGrp="1"/>
          </p:cNvSpPr>
          <p:nvPr>
            <p:ph type="body" sz="quarter" idx="13"/>
          </p:nvPr>
        </p:nvSpPr>
        <p:spPr>
          <a:xfrm>
            <a:off x="890179" y="3843075"/>
            <a:ext cx="11175252" cy="2506353"/>
          </a:xfrm>
        </p:spPr>
        <p:txBody>
          <a:bodyPr>
            <a:noAutofit/>
          </a:bodyPr>
          <a:lstStyle/>
          <a:p>
            <a:pPr algn="l">
              <a:lnSpc>
                <a:spcPct val="100000"/>
              </a:lnSpc>
              <a:spcBef>
                <a:spcPts val="0"/>
              </a:spcBef>
            </a:pPr>
            <a:r>
              <a:rPr lang="en-US" sz="1800" dirty="0" smtClean="0">
                <a:solidFill>
                  <a:schemeClr val="tx1"/>
                </a:solidFill>
              </a:rPr>
              <a:t>PI: Dr. Jennifer Elle</a:t>
            </a:r>
          </a:p>
          <a:p>
            <a:pPr algn="l">
              <a:lnSpc>
                <a:spcPct val="100000"/>
              </a:lnSpc>
              <a:spcBef>
                <a:spcPts val="0"/>
              </a:spcBef>
            </a:pPr>
            <a:endParaRPr lang="en-US" sz="1800" dirty="0" smtClean="0">
              <a:solidFill>
                <a:schemeClr val="tx1"/>
              </a:solidFill>
            </a:endParaRPr>
          </a:p>
          <a:p>
            <a:pPr algn="l">
              <a:lnSpc>
                <a:spcPct val="100000"/>
              </a:lnSpc>
              <a:spcBef>
                <a:spcPts val="0"/>
              </a:spcBef>
            </a:pPr>
            <a:r>
              <a:rPr lang="en-US" sz="1800" dirty="0" smtClean="0">
                <a:solidFill>
                  <a:schemeClr val="tx1"/>
                </a:solidFill>
              </a:rPr>
              <a:t>E. </a:t>
            </a:r>
            <a:r>
              <a:rPr lang="en-US" sz="1800" dirty="0" smtClean="0">
                <a:solidFill>
                  <a:schemeClr val="tx1"/>
                </a:solidFill>
              </a:rPr>
              <a:t>Thornton, </a:t>
            </a:r>
            <a:r>
              <a:rPr lang="en-US" sz="1800" dirty="0" smtClean="0">
                <a:solidFill>
                  <a:schemeClr val="tx1"/>
                </a:solidFill>
              </a:rPr>
              <a:t>O. Sales (AFRL)</a:t>
            </a:r>
            <a:endParaRPr lang="en-US" sz="1800" dirty="0">
              <a:solidFill>
                <a:schemeClr val="tx1"/>
              </a:solidFill>
            </a:endParaRPr>
          </a:p>
          <a:p>
            <a:pPr algn="l">
              <a:lnSpc>
                <a:spcPct val="100000"/>
              </a:lnSpc>
              <a:spcBef>
                <a:spcPts val="0"/>
              </a:spcBef>
            </a:pPr>
            <a:r>
              <a:rPr lang="en-US" sz="1800" dirty="0" smtClean="0">
                <a:solidFill>
                  <a:schemeClr val="tx1"/>
                </a:solidFill>
              </a:rPr>
              <a:t>Co-PI</a:t>
            </a:r>
            <a:r>
              <a:rPr lang="en-US" sz="1800" dirty="0" smtClean="0">
                <a:solidFill>
                  <a:schemeClr val="tx1"/>
                </a:solidFill>
              </a:rPr>
              <a:t>: Dr. Zachary </a:t>
            </a:r>
            <a:r>
              <a:rPr lang="en-US" sz="1800" dirty="0" smtClean="0">
                <a:solidFill>
                  <a:schemeClr val="tx1"/>
                </a:solidFill>
              </a:rPr>
              <a:t>Quine (ARL)</a:t>
            </a:r>
          </a:p>
          <a:p>
            <a:pPr algn="l">
              <a:lnSpc>
                <a:spcPct val="100000"/>
              </a:lnSpc>
              <a:spcBef>
                <a:spcPts val="0"/>
              </a:spcBef>
            </a:pPr>
            <a:r>
              <a:rPr lang="en-US" sz="1800" dirty="0" smtClean="0">
                <a:solidFill>
                  <a:schemeClr val="tx1"/>
                </a:solidFill>
              </a:rPr>
              <a:t>Funding</a:t>
            </a:r>
            <a:r>
              <a:rPr lang="en-US" sz="1800" dirty="0" smtClean="0">
                <a:solidFill>
                  <a:schemeClr val="tx1"/>
                </a:solidFill>
              </a:rPr>
              <a:t>: </a:t>
            </a:r>
            <a:r>
              <a:rPr lang="en-US" sz="1800" dirty="0" smtClean="0">
                <a:solidFill>
                  <a:schemeClr val="tx1"/>
                </a:solidFill>
              </a:rPr>
              <a:t>ONR </a:t>
            </a:r>
            <a:r>
              <a:rPr lang="en-US" sz="1800" dirty="0" smtClean="0">
                <a:solidFill>
                  <a:schemeClr val="tx1"/>
                </a:solidFill>
              </a:rPr>
              <a:t>(</a:t>
            </a:r>
            <a:r>
              <a:rPr lang="en-US" sz="1800" dirty="0" smtClean="0">
                <a:solidFill>
                  <a:schemeClr val="tx1"/>
                </a:solidFill>
              </a:rPr>
              <a:t>ARL, </a:t>
            </a:r>
            <a:r>
              <a:rPr lang="en-US" sz="1800" dirty="0" smtClean="0">
                <a:solidFill>
                  <a:schemeClr val="tx1"/>
                </a:solidFill>
              </a:rPr>
              <a:t>received) </a:t>
            </a:r>
            <a:endParaRPr lang="en-US" sz="1800" dirty="0" smtClean="0">
              <a:solidFill>
                <a:schemeClr val="tx1"/>
              </a:solidFill>
            </a:endParaRPr>
          </a:p>
          <a:p>
            <a:pPr algn="l">
              <a:lnSpc>
                <a:spcPct val="100000"/>
              </a:lnSpc>
              <a:spcBef>
                <a:spcPts val="0"/>
              </a:spcBef>
            </a:pPr>
            <a:r>
              <a:rPr lang="en-US" sz="1800" dirty="0">
                <a:solidFill>
                  <a:schemeClr val="tx1"/>
                </a:solidFill>
              </a:rPr>
              <a:t>	</a:t>
            </a:r>
            <a:r>
              <a:rPr lang="en-US" sz="1800" dirty="0" smtClean="0">
                <a:solidFill>
                  <a:schemeClr val="tx1"/>
                </a:solidFill>
              </a:rPr>
              <a:t>    </a:t>
            </a:r>
            <a:r>
              <a:rPr lang="en-US" sz="1800" dirty="0" smtClean="0">
                <a:solidFill>
                  <a:schemeClr val="tx1"/>
                </a:solidFill>
              </a:rPr>
              <a:t>AFRL </a:t>
            </a:r>
            <a:r>
              <a:rPr lang="en-US" sz="1800" dirty="0" smtClean="0">
                <a:solidFill>
                  <a:schemeClr val="tx1"/>
                </a:solidFill>
              </a:rPr>
              <a:t>Program Funds(received) </a:t>
            </a:r>
            <a:endParaRPr lang="en-US" sz="1800" dirty="0" smtClean="0">
              <a:solidFill>
                <a:schemeClr val="tx1"/>
              </a:solidFill>
            </a:endParaRPr>
          </a:p>
        </p:txBody>
      </p:sp>
      <p:sp>
        <p:nvSpPr>
          <p:cNvPr id="3" name="Text Placeholder 2"/>
          <p:cNvSpPr>
            <a:spLocks noGrp="1"/>
          </p:cNvSpPr>
          <p:nvPr>
            <p:ph type="body" sz="quarter" idx="17"/>
          </p:nvPr>
        </p:nvSpPr>
        <p:spPr>
          <a:xfrm>
            <a:off x="3030877" y="6349429"/>
            <a:ext cx="8072516" cy="508571"/>
          </a:xfrm>
        </p:spPr>
        <p:txBody>
          <a:bodyPr/>
          <a:lstStyle/>
          <a:p>
            <a:r>
              <a:rPr lang="en-US" sz="1400" dirty="0" smtClean="0"/>
              <a:t>Distribution </a:t>
            </a:r>
            <a:r>
              <a:rPr lang="en-US" sz="1400" dirty="0"/>
              <a:t>Statement </a:t>
            </a:r>
            <a:r>
              <a:rPr lang="en-US" sz="1400" dirty="0" smtClean="0"/>
              <a:t>A: </a:t>
            </a:r>
            <a:r>
              <a:rPr lang="en-US" sz="1400" dirty="0"/>
              <a:t>Approved for public release; distribution is unlimited.</a:t>
            </a:r>
          </a:p>
        </p:txBody>
      </p:sp>
    </p:spTree>
    <p:extLst>
      <p:ext uri="{BB962C8B-B14F-4D97-AF65-F5344CB8AC3E}">
        <p14:creationId xmlns:p14="http://schemas.microsoft.com/office/powerpoint/2010/main" val="213951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994698" y="344579"/>
            <a:ext cx="5167890" cy="523220"/>
          </a:xfrm>
          <a:prstGeom prst="rect">
            <a:avLst/>
          </a:prstGeom>
          <a:noFill/>
        </p:spPr>
        <p:txBody>
          <a:bodyPr wrap="none" rtlCol="0">
            <a:spAutoFit/>
          </a:bodyPr>
          <a:lstStyle/>
          <a:p>
            <a:r>
              <a:rPr lang="en-US" sz="2800" dirty="0"/>
              <a:t>Electron Beam </a:t>
            </a:r>
            <a:r>
              <a:rPr lang="en-US" sz="2800" dirty="0" smtClean="0"/>
              <a:t>Requirements: N/A</a:t>
            </a:r>
            <a:endParaRPr lang="en-US" sz="2800" dirty="0"/>
          </a:p>
        </p:txBody>
      </p:sp>
    </p:spTree>
    <p:extLst>
      <p:ext uri="{BB962C8B-B14F-4D97-AF65-F5344CB8AC3E}">
        <p14:creationId xmlns:p14="http://schemas.microsoft.com/office/powerpoint/2010/main" val="479072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84423626"/>
              </p:ext>
            </p:extLst>
          </p:nvPr>
        </p:nvGraphicFramePr>
        <p:xfrm>
          <a:off x="205485" y="567408"/>
          <a:ext cx="11794733" cy="6248400"/>
        </p:xfrm>
        <a:graphic>
          <a:graphicData uri="http://schemas.openxmlformats.org/drawingml/2006/table">
            <a:tbl>
              <a:tblPr firstRow="1" bandRow="1">
                <a:tableStyleId>{9D7B26C5-4107-4FEC-AEDC-1716B250A1EF}</a:tableStyleId>
              </a:tblPr>
              <a:tblGrid>
                <a:gridCol w="2802295">
                  <a:extLst>
                    <a:ext uri="{9D8B030D-6E8A-4147-A177-3AD203B41FA5}">
                      <a16:colId xmlns:a16="http://schemas.microsoft.com/office/drawing/2014/main" val="3397490667"/>
                    </a:ext>
                  </a:extLst>
                </a:gridCol>
                <a:gridCol w="1369778">
                  <a:extLst>
                    <a:ext uri="{9D8B030D-6E8A-4147-A177-3AD203B41FA5}">
                      <a16:colId xmlns:a16="http://schemas.microsoft.com/office/drawing/2014/main" val="20000"/>
                    </a:ext>
                  </a:extLst>
                </a:gridCol>
                <a:gridCol w="606467">
                  <a:extLst>
                    <a:ext uri="{9D8B030D-6E8A-4147-A177-3AD203B41FA5}">
                      <a16:colId xmlns:a16="http://schemas.microsoft.com/office/drawing/2014/main" val="1543851066"/>
                    </a:ext>
                  </a:extLst>
                </a:gridCol>
                <a:gridCol w="1242116">
                  <a:extLst>
                    <a:ext uri="{9D8B030D-6E8A-4147-A177-3AD203B41FA5}">
                      <a16:colId xmlns:a16="http://schemas.microsoft.com/office/drawing/2014/main" val="20001"/>
                    </a:ext>
                  </a:extLst>
                </a:gridCol>
                <a:gridCol w="4212404">
                  <a:extLst>
                    <a:ext uri="{9D8B030D-6E8A-4147-A177-3AD203B41FA5}">
                      <a16:colId xmlns:a16="http://schemas.microsoft.com/office/drawing/2014/main" val="20002"/>
                    </a:ext>
                  </a:extLst>
                </a:gridCol>
                <a:gridCol w="1561673">
                  <a:extLst>
                    <a:ext uri="{9D8B030D-6E8A-4147-A177-3AD203B41FA5}">
                      <a16:colId xmlns:a16="http://schemas.microsoft.com/office/drawing/2014/main" val="442364256"/>
                    </a:ext>
                  </a:extLst>
                </a:gridCol>
              </a:tblGrid>
              <a:tr h="0">
                <a:tc>
                  <a:txBody>
                    <a:bodyPr/>
                    <a:lstStyle/>
                    <a:p>
                      <a:pPr algn="ctr"/>
                      <a:r>
                        <a:rPr lang="en-US" sz="1400" dirty="0"/>
                        <a:t>Configuration</a:t>
                      </a:r>
                    </a:p>
                  </a:txBody>
                  <a:tcPr/>
                </a:tc>
                <a:tc>
                  <a:txBody>
                    <a:bodyPr/>
                    <a:lstStyle/>
                    <a:p>
                      <a:pPr algn="ctr"/>
                      <a:r>
                        <a:rPr lang="en-US" sz="1400" dirty="0"/>
                        <a:t>Parameter</a:t>
                      </a:r>
                    </a:p>
                  </a:txBody>
                  <a:tcPr/>
                </a:tc>
                <a:tc>
                  <a:txBody>
                    <a:bodyPr/>
                    <a:lstStyle/>
                    <a:p>
                      <a:pPr algn="ctr"/>
                      <a:r>
                        <a:rPr lang="en-US" sz="1400" dirty="0"/>
                        <a:t>Units</a:t>
                      </a:r>
                    </a:p>
                  </a:txBody>
                  <a:tcPr/>
                </a:tc>
                <a:tc>
                  <a:txBody>
                    <a:bodyPr/>
                    <a:lstStyle/>
                    <a:p>
                      <a:pPr algn="ctr"/>
                      <a:r>
                        <a:rPr lang="en-US" sz="1400" dirty="0"/>
                        <a:t>Typical Values</a:t>
                      </a:r>
                    </a:p>
                  </a:txBody>
                  <a:tcPr/>
                </a:tc>
                <a:tc>
                  <a:txBody>
                    <a:bodyPr/>
                    <a:lstStyle/>
                    <a:p>
                      <a:pPr algn="ctr"/>
                      <a:r>
                        <a:rPr lang="en-US" sz="1400" dirty="0"/>
                        <a:t>Comments</a:t>
                      </a:r>
                    </a:p>
                  </a:txBody>
                  <a:tcPr/>
                </a:tc>
                <a:tc>
                  <a:txBody>
                    <a:bodyPr/>
                    <a:lstStyle/>
                    <a:p>
                      <a:pPr algn="ctr"/>
                      <a:r>
                        <a:rPr lang="en-US" sz="1400" dirty="0"/>
                        <a:t>Requested Values</a:t>
                      </a:r>
                    </a:p>
                  </a:txBody>
                  <a:tcPr/>
                </a:tc>
                <a:extLst>
                  <a:ext uri="{0D108BD9-81ED-4DB2-BD59-A6C34878D82A}">
                    <a16:rowId xmlns:a16="http://schemas.microsoft.com/office/drawing/2014/main" val="10000"/>
                  </a:ext>
                </a:extLst>
              </a:tr>
              <a:tr h="0">
                <a:tc>
                  <a:txBody>
                    <a:bodyPr/>
                    <a:lstStyle/>
                    <a:p>
                      <a:r>
                        <a:rPr lang="en-US" sz="1400" b="1" dirty="0"/>
                        <a:t>CO</a:t>
                      </a:r>
                      <a:r>
                        <a:rPr lang="en-US" sz="1400" b="1" baseline="-25000" dirty="0"/>
                        <a:t>2</a:t>
                      </a:r>
                      <a:r>
                        <a:rPr lang="en-US" sz="1400" b="1" dirty="0"/>
                        <a:t> Regenerative Amplifier Beam</a:t>
                      </a:r>
                    </a:p>
                  </a:txBody>
                  <a:tcPr>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US" sz="1400" dirty="0"/>
                        <a:t>Wavelength</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US" sz="1400" dirty="0">
                          <a:latin typeface="Symbol" pitchFamily="2" charset="2"/>
                        </a:rPr>
                        <a:t>m</a:t>
                      </a:r>
                      <a:r>
                        <a:rPr lang="en-US" sz="1400" dirty="0">
                          <a:latin typeface="+mn-lt"/>
                        </a:rPr>
                        <a:t>m</a:t>
                      </a:r>
                      <a:endParaRPr lang="en-US" sz="1400" dirty="0">
                        <a:latin typeface="Symbol" pitchFamily="2" charset="2"/>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US" sz="1400" dirty="0"/>
                        <a:t>9.2</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r>
                        <a:rPr lang="en-US" sz="1400" i="1" dirty="0">
                          <a:solidFill>
                            <a:schemeClr val="bg1">
                              <a:lumMod val="50000"/>
                            </a:schemeClr>
                          </a:solidFill>
                        </a:rPr>
                        <a:t>Wavelength determined by mixed isotope gain media</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endParaRPr lang="en-US" sz="1400" i="1" dirty="0">
                        <a:solidFill>
                          <a:schemeClr val="bg1">
                            <a:lumMod val="50000"/>
                          </a:schemeClr>
                        </a:solidFill>
                      </a:endParaRPr>
                    </a:p>
                  </a:txBody>
                  <a:tcPr>
                    <a:lnL w="12700" cap="flat" cmpd="sng" algn="ctr">
                      <a:solidFill>
                        <a:schemeClr val="tx1">
                          <a:lumMod val="50000"/>
                          <a:lumOff val="50000"/>
                        </a:schemeClr>
                      </a:solidFill>
                      <a:prstDash val="solid"/>
                      <a:round/>
                      <a:headEnd type="none" w="med" len="med"/>
                      <a:tailEnd type="none" w="med" len="med"/>
                    </a:lnL>
                  </a:tcPr>
                </a:tc>
                <a:extLst>
                  <a:ext uri="{0D108BD9-81ED-4DB2-BD59-A6C34878D82A}">
                    <a16:rowId xmlns:a16="http://schemas.microsoft.com/office/drawing/2014/main" val="10001"/>
                  </a:ext>
                </a:extLst>
              </a:tr>
              <a:tr h="0">
                <a:tc>
                  <a:txBody>
                    <a:bodyPr/>
                    <a:lstStyle/>
                    <a:p>
                      <a:endParaRPr lang="en-US" sz="1400" b="1" dirty="0"/>
                    </a:p>
                  </a:txBody>
                  <a:tcPr>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US" sz="1400" dirty="0"/>
                        <a:t>Peak Power</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US" sz="1400" dirty="0"/>
                        <a:t>GW</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US" sz="1400" dirty="0"/>
                        <a:t>~3</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endParaRPr lang="en-US" sz="1400" i="1" dirty="0">
                        <a:solidFill>
                          <a:schemeClr val="bg1">
                            <a:lumMod val="50000"/>
                          </a:schemeClr>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endParaRPr lang="en-US" sz="1400" i="1" dirty="0">
                        <a:solidFill>
                          <a:schemeClr val="bg1">
                            <a:lumMod val="50000"/>
                          </a:schemeClr>
                        </a:solidFill>
                      </a:endParaRPr>
                    </a:p>
                  </a:txBody>
                  <a:tcPr>
                    <a:lnL w="12700" cap="flat" cmpd="sng" algn="ctr">
                      <a:solidFill>
                        <a:schemeClr val="tx1">
                          <a:lumMod val="50000"/>
                          <a:lumOff val="50000"/>
                        </a:schemeClr>
                      </a:solidFill>
                      <a:prstDash val="solid"/>
                      <a:round/>
                      <a:headEnd type="none" w="med" len="med"/>
                      <a:tailEnd type="none" w="med" len="med"/>
                    </a:lnL>
                  </a:tcPr>
                </a:tc>
                <a:extLst>
                  <a:ext uri="{0D108BD9-81ED-4DB2-BD59-A6C34878D82A}">
                    <a16:rowId xmlns:a16="http://schemas.microsoft.com/office/drawing/2014/main" val="4105958224"/>
                  </a:ext>
                </a:extLst>
              </a:tr>
              <a:tr h="0">
                <a:tc>
                  <a:txBody>
                    <a:bodyPr/>
                    <a:lstStyle/>
                    <a:p>
                      <a:endParaRPr lang="en-US" sz="1400" dirty="0"/>
                    </a:p>
                  </a:txBody>
                  <a:tcPr>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US" sz="1400" dirty="0"/>
                        <a:t>Pulse Mode</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US" sz="1400" dirty="0"/>
                        <a:t>---</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US" sz="1400" dirty="0"/>
                        <a:t>Single</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endParaRPr lang="en-US" sz="1400" i="1" dirty="0">
                        <a:solidFill>
                          <a:schemeClr val="bg1">
                            <a:lumMod val="50000"/>
                          </a:schemeClr>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endParaRPr lang="en-US" sz="1400" i="1" dirty="0">
                        <a:solidFill>
                          <a:schemeClr val="bg1">
                            <a:lumMod val="50000"/>
                          </a:schemeClr>
                        </a:solidFill>
                      </a:endParaRPr>
                    </a:p>
                  </a:txBody>
                  <a:tcPr>
                    <a:lnL w="12700" cap="flat" cmpd="sng" algn="ctr">
                      <a:solidFill>
                        <a:schemeClr val="tx1">
                          <a:lumMod val="50000"/>
                          <a:lumOff val="50000"/>
                        </a:schemeClr>
                      </a:solidFill>
                      <a:prstDash val="solid"/>
                      <a:round/>
                      <a:headEnd type="none" w="med" len="med"/>
                      <a:tailEnd type="none" w="med" len="med"/>
                    </a:lnL>
                  </a:tcPr>
                </a:tc>
                <a:extLst>
                  <a:ext uri="{0D108BD9-81ED-4DB2-BD59-A6C34878D82A}">
                    <a16:rowId xmlns:a16="http://schemas.microsoft.com/office/drawing/2014/main" val="10002"/>
                  </a:ext>
                </a:extLst>
              </a:tr>
              <a:tr h="0">
                <a:tc>
                  <a:txBody>
                    <a:bodyPr/>
                    <a:lstStyle/>
                    <a:p>
                      <a:endParaRPr lang="en-US" sz="1400" dirty="0"/>
                    </a:p>
                  </a:txBody>
                  <a:tcPr>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US" sz="1400" dirty="0"/>
                        <a:t>Pulse Length</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US" sz="1400" dirty="0" err="1"/>
                        <a:t>ps</a:t>
                      </a:r>
                      <a:endParaRPr 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US" sz="1400" dirty="0">
                          <a:solidFill>
                            <a:schemeClr val="tx1"/>
                          </a:solidFill>
                        </a:rPr>
                        <a:t>2</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endParaRPr lang="en-US" sz="1400" i="1" dirty="0">
                        <a:solidFill>
                          <a:schemeClr val="bg1">
                            <a:lumMod val="50000"/>
                          </a:schemeClr>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endParaRPr lang="en-US" sz="1400" i="1" dirty="0">
                        <a:solidFill>
                          <a:schemeClr val="bg1">
                            <a:lumMod val="50000"/>
                          </a:schemeClr>
                        </a:solidFill>
                      </a:endParaRPr>
                    </a:p>
                  </a:txBody>
                  <a:tcPr>
                    <a:lnL w="12700" cap="flat" cmpd="sng" algn="ctr">
                      <a:solidFill>
                        <a:schemeClr val="tx1">
                          <a:lumMod val="50000"/>
                          <a:lumOff val="50000"/>
                        </a:schemeClr>
                      </a:solidFill>
                      <a:prstDash val="solid"/>
                      <a:round/>
                      <a:headEnd type="none" w="med" len="med"/>
                      <a:tailEnd type="none" w="med" len="med"/>
                    </a:lnL>
                  </a:tcPr>
                </a:tc>
                <a:extLst>
                  <a:ext uri="{0D108BD9-81ED-4DB2-BD59-A6C34878D82A}">
                    <a16:rowId xmlns:a16="http://schemas.microsoft.com/office/drawing/2014/main" val="10003"/>
                  </a:ext>
                </a:extLst>
              </a:tr>
              <a:tr h="0">
                <a:tc>
                  <a:txBody>
                    <a:bodyPr/>
                    <a:lstStyle/>
                    <a:p>
                      <a:endParaRPr lang="en-US" sz="1400" dirty="0"/>
                    </a:p>
                  </a:txBody>
                  <a:tcPr>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US" sz="1400" dirty="0"/>
                        <a:t>Pulse Energy</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US" sz="1400" dirty="0" err="1"/>
                        <a:t>mJ</a:t>
                      </a:r>
                      <a:endParaRPr 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US" sz="1400" dirty="0"/>
                        <a:t>6</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endParaRPr lang="en-US" sz="1400" i="1" dirty="0">
                        <a:solidFill>
                          <a:schemeClr val="bg1">
                            <a:lumMod val="50000"/>
                          </a:schemeClr>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endParaRPr lang="en-US" sz="1400" i="1" dirty="0">
                        <a:solidFill>
                          <a:schemeClr val="bg1">
                            <a:lumMod val="50000"/>
                          </a:schemeClr>
                        </a:solidFill>
                      </a:endParaRPr>
                    </a:p>
                  </a:txBody>
                  <a:tcPr>
                    <a:lnL w="12700" cap="flat" cmpd="sng" algn="ctr">
                      <a:solidFill>
                        <a:schemeClr val="tx1">
                          <a:lumMod val="50000"/>
                          <a:lumOff val="50000"/>
                        </a:schemeClr>
                      </a:solidFill>
                      <a:prstDash val="solid"/>
                      <a:round/>
                      <a:headEnd type="none" w="med" len="med"/>
                      <a:tailEnd type="none" w="med" len="med"/>
                    </a:lnL>
                  </a:tcPr>
                </a:tc>
                <a:extLst>
                  <a:ext uri="{0D108BD9-81ED-4DB2-BD59-A6C34878D82A}">
                    <a16:rowId xmlns:a16="http://schemas.microsoft.com/office/drawing/2014/main" val="10004"/>
                  </a:ext>
                </a:extLst>
              </a:tr>
              <a:tr h="0">
                <a:tc>
                  <a:txBody>
                    <a:bodyPr/>
                    <a:lstStyle/>
                    <a:p>
                      <a:endParaRPr lang="en-US" sz="1400" dirty="0"/>
                    </a:p>
                  </a:txBody>
                  <a:tcPr>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US" sz="1400" dirty="0"/>
                        <a:t>M</a:t>
                      </a:r>
                      <a:r>
                        <a:rPr lang="en-US" sz="1400" baseline="30000" dirty="0"/>
                        <a:t>2</a:t>
                      </a:r>
                      <a:endParaRPr 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US" sz="1400" dirty="0"/>
                        <a:t>---</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US" sz="1400" dirty="0"/>
                        <a:t>~1.5</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i="1" dirty="0">
                        <a:solidFill>
                          <a:schemeClr val="bg1">
                            <a:lumMod val="50000"/>
                          </a:schemeClr>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i="1" dirty="0">
                        <a:solidFill>
                          <a:schemeClr val="bg1">
                            <a:lumMod val="50000"/>
                          </a:schemeClr>
                        </a:solidFill>
                      </a:endParaRPr>
                    </a:p>
                  </a:txBody>
                  <a:tcPr>
                    <a:lnL w="12700" cap="flat" cmpd="sng" algn="ctr">
                      <a:solidFill>
                        <a:schemeClr val="tx1">
                          <a:lumMod val="50000"/>
                          <a:lumOff val="50000"/>
                        </a:schemeClr>
                      </a:solidFill>
                      <a:prstDash val="solid"/>
                      <a:round/>
                      <a:headEnd type="none" w="med" len="med"/>
                      <a:tailEnd type="none" w="med" len="med"/>
                    </a:lnL>
                  </a:tcPr>
                </a:tc>
                <a:extLst>
                  <a:ext uri="{0D108BD9-81ED-4DB2-BD59-A6C34878D82A}">
                    <a16:rowId xmlns:a16="http://schemas.microsoft.com/office/drawing/2014/main" val="10005"/>
                  </a:ext>
                </a:extLst>
              </a:tr>
              <a:tr h="0">
                <a:tc>
                  <a:txBody>
                    <a:bodyPr/>
                    <a:lstStyle/>
                    <a:p>
                      <a:endParaRPr lang="en-US" sz="1400" dirty="0"/>
                    </a:p>
                  </a:txBody>
                  <a:tcPr>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US" sz="1400" dirty="0"/>
                        <a:t>Repetition</a:t>
                      </a:r>
                      <a:r>
                        <a:rPr lang="en-US" sz="1400" baseline="0" dirty="0"/>
                        <a:t> Rate</a:t>
                      </a:r>
                      <a:endParaRPr 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US" sz="1400" dirty="0"/>
                        <a:t>Hz</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US" sz="1400" dirty="0"/>
                        <a:t>1.5</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r>
                        <a:rPr lang="en-US" sz="1400" i="1" dirty="0">
                          <a:solidFill>
                            <a:schemeClr val="bg1">
                              <a:lumMod val="50000"/>
                            </a:schemeClr>
                          </a:solidFill>
                        </a:rPr>
                        <a:t>3 Hz also available if needed</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endParaRPr lang="en-US" sz="1400" i="1" dirty="0">
                        <a:solidFill>
                          <a:schemeClr val="bg1">
                            <a:lumMod val="50000"/>
                          </a:schemeClr>
                        </a:solidFill>
                      </a:endParaRPr>
                    </a:p>
                  </a:txBody>
                  <a:tcPr>
                    <a:lnL w="12700" cap="flat" cmpd="sng" algn="ctr">
                      <a:solidFill>
                        <a:schemeClr val="tx1">
                          <a:lumMod val="50000"/>
                          <a:lumOff val="50000"/>
                        </a:schemeClr>
                      </a:solidFill>
                      <a:prstDash val="solid"/>
                      <a:round/>
                      <a:headEnd type="none" w="med" len="med"/>
                      <a:tailEnd type="none" w="med" len="med"/>
                    </a:lnL>
                  </a:tcPr>
                </a:tc>
                <a:extLst>
                  <a:ext uri="{0D108BD9-81ED-4DB2-BD59-A6C34878D82A}">
                    <a16:rowId xmlns:a16="http://schemas.microsoft.com/office/drawing/2014/main" val="10006"/>
                  </a:ext>
                </a:extLst>
              </a:tr>
              <a:tr h="0">
                <a:tc>
                  <a:txBody>
                    <a:bodyPr/>
                    <a:lstStyle/>
                    <a:p>
                      <a:endParaRPr lang="en-US" sz="1400" dirty="0"/>
                    </a:p>
                  </a:txBody>
                  <a:tcPr>
                    <a:lnR w="12700" cap="flat" cmpd="sng" algn="ctr">
                      <a:solidFill>
                        <a:schemeClr val="tx1">
                          <a:lumMod val="50000"/>
                          <a:lumOff val="50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1400" dirty="0"/>
                        <a:t>Polarization</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1400" dirty="0"/>
                        <a:t>---</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1400" dirty="0"/>
                        <a:t>Linear</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n-US" sz="1400" i="1" dirty="0">
                          <a:solidFill>
                            <a:schemeClr val="bg1">
                              <a:lumMod val="50000"/>
                            </a:schemeClr>
                          </a:solidFill>
                        </a:rPr>
                        <a:t>Circular polarization available at slightly reduced power</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endParaRPr lang="en-US" sz="1400" i="1" dirty="0">
                        <a:solidFill>
                          <a:schemeClr val="bg1">
                            <a:lumMod val="50000"/>
                          </a:schemeClr>
                        </a:solidFill>
                      </a:endParaRPr>
                    </a:p>
                  </a:txBody>
                  <a:tcPr>
                    <a:lnL w="12700" cap="flat" cmpd="sng" algn="ctr">
                      <a:solidFill>
                        <a:schemeClr val="tx1">
                          <a:lumMod val="50000"/>
                          <a:lumOff val="50000"/>
                        </a:schemeClr>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26056973"/>
                  </a:ext>
                </a:extLst>
              </a:tr>
              <a:tr h="0">
                <a:tc>
                  <a:txBody>
                    <a:bodyPr/>
                    <a:lstStyle/>
                    <a:p>
                      <a:r>
                        <a:rPr lang="en-US" sz="1400" b="1" dirty="0"/>
                        <a:t>CO</a:t>
                      </a:r>
                      <a:r>
                        <a:rPr lang="en-US" sz="1400" b="1" baseline="-25000" dirty="0"/>
                        <a:t>2</a:t>
                      </a:r>
                      <a:r>
                        <a:rPr lang="en-US" sz="1400" b="1" baseline="0" dirty="0"/>
                        <a:t> CPA Beam</a:t>
                      </a:r>
                    </a:p>
                  </a:txBody>
                  <a:tcPr>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sz="1400" dirty="0"/>
                        <a:t>Wavelength</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sz="1400" dirty="0">
                          <a:latin typeface="Symbol" pitchFamily="2" charset="2"/>
                        </a:rPr>
                        <a:t>m</a:t>
                      </a:r>
                      <a:r>
                        <a:rPr lang="en-US" sz="1400" dirty="0">
                          <a:latin typeface="+mn-lt"/>
                        </a:rPr>
                        <a:t>m</a:t>
                      </a:r>
                      <a:endParaRPr lang="en-US" sz="1400" dirty="0">
                        <a:latin typeface="Symbol" pitchFamily="2" charset="2"/>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sz="1400" dirty="0"/>
                        <a:t>9.2</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en-US" sz="1400" i="1" dirty="0">
                          <a:solidFill>
                            <a:schemeClr val="bg1">
                              <a:lumMod val="50000"/>
                            </a:schemeClr>
                          </a:solidFill>
                        </a:rPr>
                        <a:t>Wavelength determined by mixed isotope gain media</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sz="1400" i="1" dirty="0" smtClean="0">
                          <a:solidFill>
                            <a:schemeClr val="bg1">
                              <a:lumMod val="50000"/>
                            </a:schemeClr>
                          </a:solidFill>
                        </a:rPr>
                        <a:t>9.2 microns</a:t>
                      </a:r>
                      <a:endParaRPr lang="en-US" sz="1400" i="1" dirty="0">
                        <a:solidFill>
                          <a:schemeClr val="bg1">
                            <a:lumMod val="50000"/>
                          </a:schemeClr>
                        </a:solidFill>
                      </a:endParaRPr>
                    </a:p>
                  </a:txBody>
                  <a:tcPr>
                    <a:lnL w="12700" cap="flat" cmpd="sng" algn="ctr">
                      <a:solidFill>
                        <a:schemeClr val="tx1">
                          <a:lumMod val="50000"/>
                          <a:lumOff val="50000"/>
                        </a:schemeClr>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7"/>
                  </a:ext>
                </a:extLst>
              </a:tr>
              <a:tr h="0">
                <a:tc>
                  <a:txBody>
                    <a:bodyPr/>
                    <a:lstStyle/>
                    <a:p>
                      <a:r>
                        <a:rPr lang="en-US" sz="1400" b="0" i="1" baseline="0" dirty="0"/>
                        <a:t>Note that delivery of full power pulses to the Experimental Hall is presently limited to Beamline #1 only.</a:t>
                      </a:r>
                    </a:p>
                  </a:txBody>
                  <a:tcPr>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US" sz="1400" dirty="0"/>
                        <a:t>Peak Power</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US" sz="1400" dirty="0"/>
                        <a:t>TW</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US" sz="1400" dirty="0"/>
                        <a:t>2</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r>
                        <a:rPr lang="en-US" sz="1400" i="1" dirty="0">
                          <a:solidFill>
                            <a:schemeClr val="bg1">
                              <a:lumMod val="50000"/>
                            </a:schemeClr>
                          </a:solidFill>
                        </a:rPr>
                        <a:t>~5 TW operation is planned within the next year (requires further in-vacuum transport upgrade).  A 3-year development effort to achieve &gt;10 TW and deliver to users is in progress.</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US" sz="1400" i="1" dirty="0" smtClean="0">
                          <a:solidFill>
                            <a:schemeClr val="bg1">
                              <a:lumMod val="50000"/>
                            </a:schemeClr>
                          </a:solidFill>
                        </a:rPr>
                        <a:t>2 TW</a:t>
                      </a:r>
                      <a:endParaRPr lang="en-US" sz="1400" i="1" dirty="0">
                        <a:solidFill>
                          <a:schemeClr val="bg1">
                            <a:lumMod val="50000"/>
                          </a:schemeClr>
                        </a:solidFill>
                      </a:endParaRPr>
                    </a:p>
                  </a:txBody>
                  <a:tcPr>
                    <a:lnL w="12700" cap="flat" cmpd="sng" algn="ctr">
                      <a:solidFill>
                        <a:schemeClr val="tx1">
                          <a:lumMod val="50000"/>
                          <a:lumOff val="50000"/>
                        </a:schemeClr>
                      </a:solidFill>
                      <a:prstDash val="solid"/>
                      <a:round/>
                      <a:headEnd type="none" w="med" len="med"/>
                      <a:tailEnd type="none" w="med" len="med"/>
                    </a:lnL>
                  </a:tcPr>
                </a:tc>
                <a:extLst>
                  <a:ext uri="{0D108BD9-81ED-4DB2-BD59-A6C34878D82A}">
                    <a16:rowId xmlns:a16="http://schemas.microsoft.com/office/drawing/2014/main" val="2814610713"/>
                  </a:ext>
                </a:extLst>
              </a:tr>
              <a:tr h="0">
                <a:tc>
                  <a:txBody>
                    <a:bodyPr/>
                    <a:lstStyle/>
                    <a:p>
                      <a:endParaRPr lang="en-US" sz="1400" dirty="0"/>
                    </a:p>
                  </a:txBody>
                  <a:tcPr>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US" sz="1400" dirty="0"/>
                        <a:t>Pulse Mode</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US" sz="1400" dirty="0"/>
                        <a:t>---</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US" sz="1400" dirty="0"/>
                        <a:t>Single</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endParaRPr lang="en-US" sz="1400" i="1" dirty="0">
                        <a:solidFill>
                          <a:schemeClr val="bg1">
                            <a:lumMod val="50000"/>
                          </a:schemeClr>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US" sz="1400" i="1" dirty="0" smtClean="0">
                          <a:solidFill>
                            <a:schemeClr val="bg1">
                              <a:lumMod val="50000"/>
                            </a:schemeClr>
                          </a:solidFill>
                        </a:rPr>
                        <a:t>Single</a:t>
                      </a:r>
                      <a:endParaRPr lang="en-US" sz="1400" i="1" dirty="0">
                        <a:solidFill>
                          <a:schemeClr val="bg1">
                            <a:lumMod val="50000"/>
                          </a:schemeClr>
                        </a:solidFill>
                      </a:endParaRPr>
                    </a:p>
                  </a:txBody>
                  <a:tcPr>
                    <a:lnL w="12700" cap="flat" cmpd="sng" algn="ctr">
                      <a:solidFill>
                        <a:schemeClr val="tx1">
                          <a:lumMod val="50000"/>
                          <a:lumOff val="50000"/>
                        </a:schemeClr>
                      </a:solidFill>
                      <a:prstDash val="solid"/>
                      <a:round/>
                      <a:headEnd type="none" w="med" len="med"/>
                      <a:tailEnd type="none" w="med" len="med"/>
                    </a:lnL>
                  </a:tcPr>
                </a:tc>
                <a:extLst>
                  <a:ext uri="{0D108BD9-81ED-4DB2-BD59-A6C34878D82A}">
                    <a16:rowId xmlns:a16="http://schemas.microsoft.com/office/drawing/2014/main" val="3225164300"/>
                  </a:ext>
                </a:extLst>
              </a:tr>
              <a:tr h="0">
                <a:tc>
                  <a:txBody>
                    <a:bodyPr/>
                    <a:lstStyle/>
                    <a:p>
                      <a:endParaRPr lang="en-US" sz="1400" dirty="0"/>
                    </a:p>
                  </a:txBody>
                  <a:tcPr>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US" sz="1400" dirty="0"/>
                        <a:t>Pulse Length</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US" sz="1400" dirty="0" err="1"/>
                        <a:t>ps</a:t>
                      </a:r>
                      <a:endParaRPr 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US" sz="1400" dirty="0">
                          <a:solidFill>
                            <a:schemeClr val="tx1"/>
                          </a:solidFill>
                        </a:rPr>
                        <a:t>2</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endParaRPr lang="en-US" sz="1400" i="1" dirty="0">
                        <a:solidFill>
                          <a:schemeClr val="bg1">
                            <a:lumMod val="50000"/>
                          </a:schemeClr>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US" sz="1400" i="1" dirty="0" smtClean="0">
                          <a:solidFill>
                            <a:schemeClr val="bg1">
                              <a:lumMod val="50000"/>
                            </a:schemeClr>
                          </a:solidFill>
                        </a:rPr>
                        <a:t>2 </a:t>
                      </a:r>
                      <a:r>
                        <a:rPr lang="en-US" sz="1400" i="1" dirty="0" err="1" smtClean="0">
                          <a:solidFill>
                            <a:schemeClr val="bg1">
                              <a:lumMod val="50000"/>
                            </a:schemeClr>
                          </a:solidFill>
                        </a:rPr>
                        <a:t>ps</a:t>
                      </a:r>
                      <a:endParaRPr lang="en-US" sz="1400" i="1" dirty="0">
                        <a:solidFill>
                          <a:schemeClr val="bg1">
                            <a:lumMod val="50000"/>
                          </a:schemeClr>
                        </a:solidFill>
                      </a:endParaRPr>
                    </a:p>
                  </a:txBody>
                  <a:tcPr>
                    <a:lnL w="12700" cap="flat" cmpd="sng" algn="ctr">
                      <a:solidFill>
                        <a:schemeClr val="tx1">
                          <a:lumMod val="50000"/>
                          <a:lumOff val="50000"/>
                        </a:schemeClr>
                      </a:solidFill>
                      <a:prstDash val="solid"/>
                      <a:round/>
                      <a:headEnd type="none" w="med" len="med"/>
                      <a:tailEnd type="none" w="med" len="med"/>
                    </a:lnL>
                  </a:tcPr>
                </a:tc>
                <a:extLst>
                  <a:ext uri="{0D108BD9-81ED-4DB2-BD59-A6C34878D82A}">
                    <a16:rowId xmlns:a16="http://schemas.microsoft.com/office/drawing/2014/main" val="2955722812"/>
                  </a:ext>
                </a:extLst>
              </a:tr>
              <a:tr h="0">
                <a:tc>
                  <a:txBody>
                    <a:bodyPr/>
                    <a:lstStyle/>
                    <a:p>
                      <a:endParaRPr lang="en-US" sz="1400" dirty="0"/>
                    </a:p>
                  </a:txBody>
                  <a:tcPr>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US" sz="1400" dirty="0"/>
                        <a:t>Pulse Energy</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US" sz="1400" dirty="0"/>
                        <a:t>J</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US" sz="1400" dirty="0"/>
                        <a:t>~5</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r>
                        <a:rPr lang="en-US" sz="1400" i="1" dirty="0">
                          <a:solidFill>
                            <a:schemeClr val="bg1">
                              <a:lumMod val="50000"/>
                            </a:schemeClr>
                          </a:solidFill>
                        </a:rPr>
                        <a:t>Maximum pulse energies of &gt;10 J will become available within the next year</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US" sz="1400" i="1" dirty="0" smtClean="0">
                          <a:solidFill>
                            <a:schemeClr val="bg1">
                              <a:lumMod val="50000"/>
                            </a:schemeClr>
                          </a:solidFill>
                        </a:rPr>
                        <a:t>5 J</a:t>
                      </a:r>
                      <a:endParaRPr lang="en-US" sz="1400" i="1" dirty="0">
                        <a:solidFill>
                          <a:schemeClr val="bg1">
                            <a:lumMod val="50000"/>
                          </a:schemeClr>
                        </a:solidFill>
                      </a:endParaRPr>
                    </a:p>
                  </a:txBody>
                  <a:tcPr>
                    <a:lnL w="12700" cap="flat" cmpd="sng" algn="ctr">
                      <a:solidFill>
                        <a:schemeClr val="tx1">
                          <a:lumMod val="50000"/>
                          <a:lumOff val="50000"/>
                        </a:schemeClr>
                      </a:solidFill>
                      <a:prstDash val="solid"/>
                      <a:round/>
                      <a:headEnd type="none" w="med" len="med"/>
                      <a:tailEnd type="none" w="med" len="med"/>
                    </a:lnL>
                  </a:tcPr>
                </a:tc>
                <a:extLst>
                  <a:ext uri="{0D108BD9-81ED-4DB2-BD59-A6C34878D82A}">
                    <a16:rowId xmlns:a16="http://schemas.microsoft.com/office/drawing/2014/main" val="1692246797"/>
                  </a:ext>
                </a:extLst>
              </a:tr>
              <a:tr h="0">
                <a:tc>
                  <a:txBody>
                    <a:bodyPr/>
                    <a:lstStyle/>
                    <a:p>
                      <a:endParaRPr lang="en-US" sz="1400" dirty="0"/>
                    </a:p>
                  </a:txBody>
                  <a:tcPr>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US" sz="1400" dirty="0"/>
                        <a:t>M</a:t>
                      </a:r>
                      <a:r>
                        <a:rPr lang="en-US" sz="1400" baseline="30000" dirty="0"/>
                        <a:t>2</a:t>
                      </a:r>
                      <a:endParaRPr 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US" sz="1400" dirty="0"/>
                        <a:t>---</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US" sz="1400" dirty="0"/>
                        <a:t>~2</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i="1" dirty="0">
                        <a:solidFill>
                          <a:schemeClr val="bg1">
                            <a:lumMod val="50000"/>
                          </a:schemeClr>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i="1" dirty="0" smtClean="0">
                          <a:solidFill>
                            <a:schemeClr val="bg1">
                              <a:lumMod val="50000"/>
                            </a:schemeClr>
                          </a:solidFill>
                        </a:rPr>
                        <a:t>2</a:t>
                      </a:r>
                      <a:endParaRPr lang="en-US" sz="1400" i="1" dirty="0">
                        <a:solidFill>
                          <a:schemeClr val="bg1">
                            <a:lumMod val="50000"/>
                          </a:schemeClr>
                        </a:solidFill>
                      </a:endParaRPr>
                    </a:p>
                  </a:txBody>
                  <a:tcPr>
                    <a:lnL w="12700" cap="flat" cmpd="sng" algn="ctr">
                      <a:solidFill>
                        <a:schemeClr val="tx1">
                          <a:lumMod val="50000"/>
                          <a:lumOff val="50000"/>
                        </a:schemeClr>
                      </a:solidFill>
                      <a:prstDash val="solid"/>
                      <a:round/>
                      <a:headEnd type="none" w="med" len="med"/>
                      <a:tailEnd type="none" w="med" len="med"/>
                    </a:lnL>
                  </a:tcPr>
                </a:tc>
                <a:extLst>
                  <a:ext uri="{0D108BD9-81ED-4DB2-BD59-A6C34878D82A}">
                    <a16:rowId xmlns:a16="http://schemas.microsoft.com/office/drawing/2014/main" val="3589583003"/>
                  </a:ext>
                </a:extLst>
              </a:tr>
              <a:tr h="0">
                <a:tc>
                  <a:txBody>
                    <a:bodyPr/>
                    <a:lstStyle/>
                    <a:p>
                      <a:endParaRPr lang="en-US" sz="1400" dirty="0"/>
                    </a:p>
                  </a:txBody>
                  <a:tcPr>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US" sz="1400" dirty="0"/>
                        <a:t>Repetition</a:t>
                      </a:r>
                      <a:r>
                        <a:rPr lang="en-US" sz="1400" baseline="0" dirty="0"/>
                        <a:t> Rate</a:t>
                      </a:r>
                      <a:endParaRPr 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US" sz="1400" dirty="0"/>
                        <a:t>Hz</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US" sz="1400" dirty="0"/>
                        <a:t>0.05</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endParaRPr lang="en-US" sz="1400" i="1" dirty="0">
                        <a:solidFill>
                          <a:schemeClr val="bg1">
                            <a:lumMod val="50000"/>
                          </a:schemeClr>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US" sz="1400" i="1" dirty="0" smtClean="0">
                          <a:solidFill>
                            <a:schemeClr val="bg1">
                              <a:lumMod val="50000"/>
                            </a:schemeClr>
                          </a:solidFill>
                        </a:rPr>
                        <a:t>0.05</a:t>
                      </a:r>
                      <a:endParaRPr lang="en-US" sz="1400" i="1" dirty="0">
                        <a:solidFill>
                          <a:schemeClr val="bg1">
                            <a:lumMod val="50000"/>
                          </a:schemeClr>
                        </a:solidFill>
                      </a:endParaRPr>
                    </a:p>
                  </a:txBody>
                  <a:tcPr>
                    <a:lnL w="12700" cap="flat" cmpd="sng" algn="ctr">
                      <a:solidFill>
                        <a:schemeClr val="tx1">
                          <a:lumMod val="50000"/>
                          <a:lumOff val="50000"/>
                        </a:schemeClr>
                      </a:solidFill>
                      <a:prstDash val="solid"/>
                      <a:round/>
                      <a:headEnd type="none" w="med" len="med"/>
                      <a:tailEnd type="none" w="med" len="med"/>
                    </a:lnL>
                  </a:tcPr>
                </a:tc>
                <a:extLst>
                  <a:ext uri="{0D108BD9-81ED-4DB2-BD59-A6C34878D82A}">
                    <a16:rowId xmlns:a16="http://schemas.microsoft.com/office/drawing/2014/main" val="594566548"/>
                  </a:ext>
                </a:extLst>
              </a:tr>
              <a:tr h="0">
                <a:tc>
                  <a:txBody>
                    <a:bodyPr/>
                    <a:lstStyle/>
                    <a:p>
                      <a:endParaRPr lang="en-US" sz="1400" dirty="0"/>
                    </a:p>
                  </a:txBody>
                  <a:tcPr>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US" sz="1400" dirty="0"/>
                        <a:t>Polarization</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endParaRPr 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US" sz="1400" dirty="0"/>
                        <a:t>Linear</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r>
                        <a:rPr lang="en-US" sz="1400" i="1" dirty="0">
                          <a:solidFill>
                            <a:schemeClr val="bg1">
                              <a:lumMod val="50000"/>
                            </a:schemeClr>
                          </a:solidFill>
                        </a:rPr>
                        <a:t>Adjustable linear polarization along with circular polarization can be provided upon request</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US" sz="1400" i="1" dirty="0" smtClean="0">
                          <a:solidFill>
                            <a:schemeClr val="bg1">
                              <a:lumMod val="50000"/>
                            </a:schemeClr>
                          </a:solidFill>
                        </a:rPr>
                        <a:t>Linear</a:t>
                      </a:r>
                      <a:endParaRPr lang="en-US" sz="1400" i="1" dirty="0">
                        <a:solidFill>
                          <a:schemeClr val="bg1">
                            <a:lumMod val="50000"/>
                          </a:schemeClr>
                        </a:solidFill>
                      </a:endParaRPr>
                    </a:p>
                  </a:txBody>
                  <a:tcPr>
                    <a:lnL w="12700" cap="flat" cmpd="sng" algn="ctr">
                      <a:solidFill>
                        <a:schemeClr val="tx1">
                          <a:lumMod val="50000"/>
                          <a:lumOff val="50000"/>
                        </a:schemeClr>
                      </a:solidFill>
                      <a:prstDash val="solid"/>
                      <a:round/>
                      <a:headEnd type="none" w="med" len="med"/>
                      <a:tailEnd type="none" w="med" len="med"/>
                    </a:lnL>
                  </a:tcPr>
                </a:tc>
                <a:extLst>
                  <a:ext uri="{0D108BD9-81ED-4DB2-BD59-A6C34878D82A}">
                    <a16:rowId xmlns:a16="http://schemas.microsoft.com/office/drawing/2014/main" val="334152165"/>
                  </a:ext>
                </a:extLst>
              </a:tr>
            </a:tbl>
          </a:graphicData>
        </a:graphic>
      </p:graphicFrame>
      <p:sp>
        <p:nvSpPr>
          <p:cNvPr id="6" name="TextBox 5"/>
          <p:cNvSpPr txBox="1"/>
          <p:nvPr/>
        </p:nvSpPr>
        <p:spPr>
          <a:xfrm>
            <a:off x="3994698" y="36359"/>
            <a:ext cx="3698577" cy="523220"/>
          </a:xfrm>
          <a:prstGeom prst="rect">
            <a:avLst/>
          </a:prstGeom>
          <a:noFill/>
        </p:spPr>
        <p:txBody>
          <a:bodyPr wrap="none" rtlCol="0">
            <a:spAutoFit/>
          </a:bodyPr>
          <a:lstStyle/>
          <a:p>
            <a:r>
              <a:rPr lang="en-US" sz="2800" dirty="0"/>
              <a:t>CO</a:t>
            </a:r>
            <a:r>
              <a:rPr lang="en-US" sz="2800" baseline="-25000" dirty="0"/>
              <a:t>2</a:t>
            </a:r>
            <a:r>
              <a:rPr lang="en-US" sz="2800" dirty="0"/>
              <a:t> Laser Requirements</a:t>
            </a:r>
          </a:p>
        </p:txBody>
      </p:sp>
    </p:spTree>
    <p:extLst>
      <p:ext uri="{BB962C8B-B14F-4D97-AF65-F5344CB8AC3E}">
        <p14:creationId xmlns:p14="http://schemas.microsoft.com/office/powerpoint/2010/main" val="7378851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426876332"/>
              </p:ext>
            </p:extLst>
          </p:nvPr>
        </p:nvGraphicFramePr>
        <p:xfrm>
          <a:off x="205485" y="567408"/>
          <a:ext cx="11887198" cy="3596640"/>
        </p:xfrm>
        <a:graphic>
          <a:graphicData uri="http://schemas.openxmlformats.org/drawingml/2006/table">
            <a:tbl>
              <a:tblPr firstRow="1" bandRow="1">
                <a:tableStyleId>{9D7B26C5-4107-4FEC-AEDC-1716B250A1EF}</a:tableStyleId>
              </a:tblPr>
              <a:tblGrid>
                <a:gridCol w="2271998">
                  <a:extLst>
                    <a:ext uri="{9D8B030D-6E8A-4147-A177-3AD203B41FA5}">
                      <a16:colId xmlns:a16="http://schemas.microsoft.com/office/drawing/2014/main" val="20000"/>
                    </a:ext>
                  </a:extLst>
                </a:gridCol>
                <a:gridCol w="790806">
                  <a:extLst>
                    <a:ext uri="{9D8B030D-6E8A-4147-A177-3AD203B41FA5}">
                      <a16:colId xmlns:a16="http://schemas.microsoft.com/office/drawing/2014/main" val="1543851066"/>
                    </a:ext>
                  </a:extLst>
                </a:gridCol>
                <a:gridCol w="1029303">
                  <a:extLst>
                    <a:ext uri="{9D8B030D-6E8A-4147-A177-3AD203B41FA5}">
                      <a16:colId xmlns:a16="http://schemas.microsoft.com/office/drawing/2014/main" val="2433644676"/>
                    </a:ext>
                  </a:extLst>
                </a:gridCol>
                <a:gridCol w="1029303">
                  <a:extLst>
                    <a:ext uri="{9D8B030D-6E8A-4147-A177-3AD203B41FA5}">
                      <a16:colId xmlns:a16="http://schemas.microsoft.com/office/drawing/2014/main" val="20001"/>
                    </a:ext>
                  </a:extLst>
                </a:gridCol>
                <a:gridCol w="5039597">
                  <a:extLst>
                    <a:ext uri="{9D8B030D-6E8A-4147-A177-3AD203B41FA5}">
                      <a16:colId xmlns:a16="http://schemas.microsoft.com/office/drawing/2014/main" val="20002"/>
                    </a:ext>
                  </a:extLst>
                </a:gridCol>
                <a:gridCol w="1726191">
                  <a:extLst>
                    <a:ext uri="{9D8B030D-6E8A-4147-A177-3AD203B41FA5}">
                      <a16:colId xmlns:a16="http://schemas.microsoft.com/office/drawing/2014/main" val="442364256"/>
                    </a:ext>
                  </a:extLst>
                </a:gridCol>
              </a:tblGrid>
              <a:tr h="0">
                <a:tc>
                  <a:txBody>
                    <a:bodyPr/>
                    <a:lstStyle/>
                    <a:p>
                      <a:pPr algn="ctr"/>
                      <a:r>
                        <a:rPr lang="en-US" sz="1600" dirty="0">
                          <a:solidFill>
                            <a:srgbClr val="002060"/>
                          </a:solidFill>
                        </a:rPr>
                        <a:t>Ti:Sapphire Laser System</a:t>
                      </a:r>
                    </a:p>
                  </a:txBody>
                  <a:tcPr anchor="b"/>
                </a:tc>
                <a:tc>
                  <a:txBody>
                    <a:bodyPr/>
                    <a:lstStyle/>
                    <a:p>
                      <a:pPr algn="ctr"/>
                      <a:r>
                        <a:rPr lang="en-US" sz="1400" dirty="0"/>
                        <a:t>Units</a:t>
                      </a:r>
                    </a:p>
                  </a:txBody>
                  <a:tcPr anchor="b"/>
                </a:tc>
                <a:tc>
                  <a:txBody>
                    <a:bodyPr/>
                    <a:lstStyle/>
                    <a:p>
                      <a:pPr algn="ctr"/>
                      <a:r>
                        <a:rPr lang="en-US" sz="1400" dirty="0"/>
                        <a:t>Stage I Values</a:t>
                      </a:r>
                    </a:p>
                  </a:txBody>
                  <a:tcPr anchor="b"/>
                </a:tc>
                <a:tc>
                  <a:txBody>
                    <a:bodyPr/>
                    <a:lstStyle/>
                    <a:p>
                      <a:pPr algn="ctr"/>
                      <a:r>
                        <a:rPr lang="en-US" sz="1400" dirty="0"/>
                        <a:t>Stage II Values</a:t>
                      </a:r>
                    </a:p>
                  </a:txBody>
                  <a:tcPr anchor="b"/>
                </a:tc>
                <a:tc>
                  <a:txBody>
                    <a:bodyPr/>
                    <a:lstStyle/>
                    <a:p>
                      <a:pPr algn="ctr"/>
                      <a:r>
                        <a:rPr lang="en-US" sz="1400" dirty="0"/>
                        <a:t>Comments</a:t>
                      </a:r>
                    </a:p>
                  </a:txBody>
                  <a:tcPr anchor="b"/>
                </a:tc>
                <a:tc>
                  <a:txBody>
                    <a:bodyPr/>
                    <a:lstStyle/>
                    <a:p>
                      <a:pPr algn="ctr"/>
                      <a:r>
                        <a:rPr lang="en-US" sz="1400" dirty="0"/>
                        <a:t>Requested Values</a:t>
                      </a:r>
                    </a:p>
                  </a:txBody>
                  <a:tcPr anchor="b"/>
                </a:tc>
                <a:extLst>
                  <a:ext uri="{0D108BD9-81ED-4DB2-BD59-A6C34878D82A}">
                    <a16:rowId xmlns:a16="http://schemas.microsoft.com/office/drawing/2014/main" val="10000"/>
                  </a:ext>
                </a:extLst>
              </a:tr>
              <a:tr h="0">
                <a:tc>
                  <a:txBody>
                    <a:bodyPr/>
                    <a:lstStyle/>
                    <a:p>
                      <a:pPr algn="ctr"/>
                      <a:r>
                        <a:rPr lang="en-US" sz="1400" dirty="0"/>
                        <a:t>Central Wavelength</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marL="0" marR="0" algn="ctr">
                        <a:spcBef>
                          <a:spcPts val="0"/>
                        </a:spcBef>
                        <a:spcAft>
                          <a:spcPts val="0"/>
                        </a:spcAft>
                      </a:pPr>
                      <a:r>
                        <a:rPr lang="en-US" sz="1400" b="0" dirty="0">
                          <a:effectLst/>
                          <a:latin typeface="Calibri" panose="020F0502020204030204" pitchFamily="34" charset="0"/>
                          <a:ea typeface="Calibri" panose="020F0502020204030204" pitchFamily="34" charset="0"/>
                          <a:cs typeface="Times New Roman" panose="02020603050405020304" pitchFamily="18" charset="0"/>
                        </a:rPr>
                        <a:t>nm</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marL="0" marR="0" algn="ctr">
                        <a:spcBef>
                          <a:spcPts val="0"/>
                        </a:spcBef>
                        <a:spcAft>
                          <a:spcPts val="0"/>
                        </a:spcAft>
                      </a:pPr>
                      <a:r>
                        <a:rPr lang="en-US" sz="14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800</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marL="0" marR="0" algn="ctr">
                        <a:spcBef>
                          <a:spcPts val="0"/>
                        </a:spcBef>
                        <a:spcAft>
                          <a:spcPts val="0"/>
                        </a:spcAft>
                      </a:pPr>
                      <a:r>
                        <a:rPr lang="en-US" sz="14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800</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r>
                        <a:rPr lang="en-US" sz="1400" i="1" dirty="0">
                          <a:solidFill>
                            <a:schemeClr val="bg1">
                              <a:lumMod val="50000"/>
                            </a:schemeClr>
                          </a:solidFill>
                        </a:rPr>
                        <a:t>Stage I parameters are presently available and setup to deliver Stage II parameters should be complete during FY22</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US" sz="1400" i="1" dirty="0" smtClean="0">
                          <a:solidFill>
                            <a:schemeClr val="bg1">
                              <a:lumMod val="50000"/>
                            </a:schemeClr>
                          </a:solidFill>
                        </a:rPr>
                        <a:t>800 nm</a:t>
                      </a:r>
                      <a:endParaRPr lang="en-US" sz="1400" i="1" dirty="0" smtClean="0">
                        <a:solidFill>
                          <a:schemeClr val="bg1">
                            <a:lumMod val="50000"/>
                          </a:schemeClr>
                        </a:solidFill>
                      </a:endParaRPr>
                    </a:p>
                  </a:txBody>
                  <a:tcPr>
                    <a:lnL w="12700" cap="flat" cmpd="sng" algn="ctr">
                      <a:solidFill>
                        <a:schemeClr val="tx1">
                          <a:lumMod val="50000"/>
                          <a:lumOff val="50000"/>
                        </a:schemeClr>
                      </a:solidFill>
                      <a:prstDash val="solid"/>
                      <a:round/>
                      <a:headEnd type="none" w="med" len="med"/>
                      <a:tailEnd type="none" w="med" len="med"/>
                    </a:lnL>
                  </a:tcPr>
                </a:tc>
                <a:extLst>
                  <a:ext uri="{0D108BD9-81ED-4DB2-BD59-A6C34878D82A}">
                    <a16:rowId xmlns:a16="http://schemas.microsoft.com/office/drawing/2014/main" val="10001"/>
                  </a:ext>
                </a:extLst>
              </a:tr>
              <a:tr h="0">
                <a:tc>
                  <a:txBody>
                    <a:bodyPr/>
                    <a:lstStyle/>
                    <a:p>
                      <a:pPr algn="ctr"/>
                      <a:r>
                        <a:rPr lang="en-US" sz="1400" dirty="0"/>
                        <a:t>FWHM Bandwidth</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marL="0" marR="0" algn="ctr">
                        <a:spcBef>
                          <a:spcPts val="0"/>
                        </a:spcBef>
                        <a:spcAft>
                          <a:spcPts val="0"/>
                        </a:spcAft>
                      </a:pPr>
                      <a:r>
                        <a:rPr lang="en-US" sz="14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nm</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marL="0" marR="0" algn="ctr">
                        <a:spcBef>
                          <a:spcPts val="0"/>
                        </a:spcBef>
                        <a:spcAft>
                          <a:spcPts val="0"/>
                        </a:spcAft>
                      </a:pPr>
                      <a:r>
                        <a:rPr lang="en-US" sz="14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marL="0" marR="0" algn="ctr">
                        <a:spcBef>
                          <a:spcPts val="0"/>
                        </a:spcBef>
                        <a:spcAft>
                          <a:spcPts val="0"/>
                        </a:spcAft>
                      </a:pPr>
                      <a:r>
                        <a:rPr lang="en-US" sz="14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13</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endParaRPr lang="en-US" sz="1400" i="1" dirty="0">
                        <a:solidFill>
                          <a:schemeClr val="bg1">
                            <a:lumMod val="50000"/>
                          </a:schemeClr>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endParaRPr lang="en-US" sz="1400" i="1" dirty="0">
                        <a:solidFill>
                          <a:schemeClr val="bg1">
                            <a:lumMod val="50000"/>
                          </a:schemeClr>
                        </a:solidFill>
                      </a:endParaRPr>
                    </a:p>
                  </a:txBody>
                  <a:tcPr>
                    <a:lnL w="12700" cap="flat" cmpd="sng" algn="ctr">
                      <a:solidFill>
                        <a:schemeClr val="tx1">
                          <a:lumMod val="50000"/>
                          <a:lumOff val="50000"/>
                        </a:schemeClr>
                      </a:solidFill>
                      <a:prstDash val="solid"/>
                      <a:round/>
                      <a:headEnd type="none" w="med" len="med"/>
                      <a:tailEnd type="none" w="med" len="med"/>
                    </a:lnL>
                  </a:tcPr>
                </a:tc>
                <a:extLst>
                  <a:ext uri="{0D108BD9-81ED-4DB2-BD59-A6C34878D82A}">
                    <a16:rowId xmlns:a16="http://schemas.microsoft.com/office/drawing/2014/main" val="4105958224"/>
                  </a:ext>
                </a:extLst>
              </a:tr>
              <a:tr h="0">
                <a:tc>
                  <a:txBody>
                    <a:bodyPr/>
                    <a:lstStyle/>
                    <a:p>
                      <a:pPr algn="ctr"/>
                      <a:r>
                        <a:rPr lang="en-US" sz="1400" dirty="0"/>
                        <a:t>Compressed FWHM Pulse Width</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marL="0" marR="0" algn="ctr">
                        <a:spcBef>
                          <a:spcPts val="0"/>
                        </a:spcBef>
                        <a:spcAft>
                          <a:spcPts val="0"/>
                        </a:spcAft>
                      </a:pPr>
                      <a:r>
                        <a:rPr lang="en-US" sz="1400" b="0" dirty="0">
                          <a:effectLst/>
                          <a:latin typeface="Calibri" panose="020F0502020204030204" pitchFamily="34" charset="0"/>
                          <a:ea typeface="Calibri" panose="020F0502020204030204" pitchFamily="34" charset="0"/>
                          <a:cs typeface="Times New Roman" panose="02020603050405020304" pitchFamily="18" charset="0"/>
                        </a:rPr>
                        <a:t>fs</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marL="0" marR="0" algn="ctr">
                        <a:spcBef>
                          <a:spcPts val="0"/>
                        </a:spcBef>
                        <a:spcAft>
                          <a:spcPts val="0"/>
                        </a:spcAft>
                      </a:pPr>
                      <a:r>
                        <a:rPr lang="en-US" sz="1400" b="0" dirty="0">
                          <a:effectLst/>
                          <a:latin typeface="Calibri" panose="020F0502020204030204" pitchFamily="34" charset="0"/>
                          <a:ea typeface="Calibri" panose="020F0502020204030204" pitchFamily="34" charset="0"/>
                          <a:cs typeface="Times New Roman" panose="02020603050405020304" pitchFamily="18" charset="0"/>
                        </a:rPr>
                        <a:t>&lt;50</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marL="0" marR="0" algn="ctr">
                        <a:spcBef>
                          <a:spcPts val="0"/>
                        </a:spcBef>
                        <a:spcAft>
                          <a:spcPts val="0"/>
                        </a:spcAft>
                      </a:pPr>
                      <a:r>
                        <a:rPr lang="en-US" sz="1400" b="0" dirty="0">
                          <a:effectLst/>
                          <a:latin typeface="Calibri" panose="020F0502020204030204" pitchFamily="34" charset="0"/>
                          <a:ea typeface="Calibri" panose="020F0502020204030204" pitchFamily="34" charset="0"/>
                          <a:cs typeface="Times New Roman" panose="02020603050405020304" pitchFamily="18" charset="0"/>
                        </a:rPr>
                        <a:t>&lt;75</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r>
                        <a:rPr lang="en-US" sz="1400" i="1" dirty="0">
                          <a:solidFill>
                            <a:schemeClr val="bg1">
                              <a:lumMod val="50000"/>
                            </a:schemeClr>
                          </a:solidFill>
                        </a:rPr>
                        <a:t>Transport of compressed pulses will initially include a very limited number of experimental interaction points.  Please consult with the ATF Team if you need this capability.</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US" sz="1400" i="1" dirty="0" smtClean="0">
                          <a:solidFill>
                            <a:schemeClr val="bg1">
                              <a:lumMod val="50000"/>
                            </a:schemeClr>
                          </a:solidFill>
                        </a:rPr>
                        <a:t>&lt;1 </a:t>
                      </a:r>
                      <a:r>
                        <a:rPr lang="en-US" sz="1400" i="1" dirty="0" err="1" smtClean="0">
                          <a:solidFill>
                            <a:schemeClr val="bg1">
                              <a:lumMod val="50000"/>
                            </a:schemeClr>
                          </a:solidFill>
                        </a:rPr>
                        <a:t>ps</a:t>
                      </a:r>
                      <a:endParaRPr lang="en-US" sz="1400" i="1" dirty="0" smtClean="0">
                        <a:solidFill>
                          <a:schemeClr val="bg1">
                            <a:lumMod val="50000"/>
                          </a:schemeClr>
                        </a:solidFill>
                      </a:endParaRPr>
                    </a:p>
                  </a:txBody>
                  <a:tcPr>
                    <a:lnL w="12700" cap="flat" cmpd="sng" algn="ctr">
                      <a:solidFill>
                        <a:schemeClr val="tx1">
                          <a:lumMod val="50000"/>
                          <a:lumOff val="50000"/>
                        </a:schemeClr>
                      </a:solidFill>
                      <a:prstDash val="solid"/>
                      <a:round/>
                      <a:headEnd type="none" w="med" len="med"/>
                      <a:tailEnd type="none" w="med" len="med"/>
                    </a:lnL>
                  </a:tcPr>
                </a:tc>
                <a:extLst>
                  <a:ext uri="{0D108BD9-81ED-4DB2-BD59-A6C34878D82A}">
                    <a16:rowId xmlns:a16="http://schemas.microsoft.com/office/drawing/2014/main" val="10002"/>
                  </a:ext>
                </a:extLst>
              </a:tr>
              <a:tr h="0">
                <a:tc>
                  <a:txBody>
                    <a:bodyPr/>
                    <a:lstStyle/>
                    <a:p>
                      <a:pPr algn="ctr"/>
                      <a:r>
                        <a:rPr lang="en-US" sz="1400" dirty="0"/>
                        <a:t>Chirped FWHM Pulse Width</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marL="0" marR="0" algn="ctr">
                        <a:spcBef>
                          <a:spcPts val="0"/>
                        </a:spcBef>
                        <a:spcAft>
                          <a:spcPts val="0"/>
                        </a:spcAft>
                      </a:pPr>
                      <a:r>
                        <a:rPr lang="en-US" sz="14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ps</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marL="0" marR="0" algn="ctr">
                        <a:spcBef>
                          <a:spcPts val="0"/>
                        </a:spcBef>
                        <a:spcAft>
                          <a:spcPts val="0"/>
                        </a:spcAft>
                      </a:pPr>
                      <a:r>
                        <a:rPr lang="en-US" sz="14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sym typeface="Symbol" pitchFamily="2" charset="2"/>
                        </a:rPr>
                        <a:t></a:t>
                      </a:r>
                      <a:r>
                        <a:rPr lang="en-US" sz="14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50</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marL="0" marR="0" algn="ctr">
                        <a:spcBef>
                          <a:spcPts val="0"/>
                        </a:spcBef>
                        <a:spcAft>
                          <a:spcPts val="0"/>
                        </a:spcAft>
                      </a:pPr>
                      <a:r>
                        <a:rPr lang="en-US" sz="14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sym typeface="Symbol" pitchFamily="2" charset="2"/>
                        </a:rPr>
                        <a:t></a:t>
                      </a:r>
                      <a:r>
                        <a:rPr lang="en-US" sz="14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50</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endParaRPr lang="en-US" sz="1400" i="1" dirty="0">
                        <a:solidFill>
                          <a:schemeClr val="bg1">
                            <a:lumMod val="50000"/>
                          </a:schemeClr>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endParaRPr lang="en-US" sz="1400" i="1" dirty="0">
                        <a:solidFill>
                          <a:schemeClr val="bg1">
                            <a:lumMod val="50000"/>
                          </a:schemeClr>
                        </a:solidFill>
                      </a:endParaRPr>
                    </a:p>
                  </a:txBody>
                  <a:tcPr>
                    <a:lnL w="12700" cap="flat" cmpd="sng" algn="ctr">
                      <a:solidFill>
                        <a:schemeClr val="tx1">
                          <a:lumMod val="50000"/>
                          <a:lumOff val="50000"/>
                        </a:schemeClr>
                      </a:solidFill>
                      <a:prstDash val="solid"/>
                      <a:round/>
                      <a:headEnd type="none" w="med" len="med"/>
                      <a:tailEnd type="none" w="med" len="med"/>
                    </a:lnL>
                  </a:tcPr>
                </a:tc>
                <a:extLst>
                  <a:ext uri="{0D108BD9-81ED-4DB2-BD59-A6C34878D82A}">
                    <a16:rowId xmlns:a16="http://schemas.microsoft.com/office/drawing/2014/main" val="10003"/>
                  </a:ext>
                </a:extLst>
              </a:tr>
              <a:tr h="0">
                <a:tc>
                  <a:txBody>
                    <a:bodyPr/>
                    <a:lstStyle/>
                    <a:p>
                      <a:pPr algn="ctr"/>
                      <a:r>
                        <a:rPr lang="en-US" sz="1400" dirty="0"/>
                        <a:t>Chirped Energy</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marL="0" marR="0" algn="ctr">
                        <a:spcBef>
                          <a:spcPts val="0"/>
                        </a:spcBef>
                        <a:spcAft>
                          <a:spcPts val="0"/>
                        </a:spcAft>
                      </a:pPr>
                      <a:r>
                        <a:rPr lang="en-US" sz="1400" b="0">
                          <a:effectLst/>
                          <a:latin typeface="Calibri" panose="020F0502020204030204" pitchFamily="34" charset="0"/>
                          <a:ea typeface="Calibri" panose="020F0502020204030204" pitchFamily="34" charset="0"/>
                          <a:cs typeface="Times New Roman" panose="02020603050405020304" pitchFamily="18" charset="0"/>
                        </a:rPr>
                        <a:t>mJ</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marL="0" marR="0" algn="ctr">
                        <a:spcBef>
                          <a:spcPts val="0"/>
                        </a:spcBef>
                        <a:spcAft>
                          <a:spcPts val="0"/>
                        </a:spcAft>
                      </a:pPr>
                      <a:r>
                        <a:rPr lang="en-US" sz="1400" b="0">
                          <a:effectLst/>
                          <a:latin typeface="Calibri" panose="020F0502020204030204" pitchFamily="34" charset="0"/>
                          <a:ea typeface="Calibri" panose="020F0502020204030204" pitchFamily="34" charset="0"/>
                          <a:cs typeface="Times New Roman" panose="02020603050405020304" pitchFamily="18" charset="0"/>
                        </a:rPr>
                        <a:t>10</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marL="0" marR="0" algn="ctr">
                        <a:spcBef>
                          <a:spcPts val="0"/>
                        </a:spcBef>
                        <a:spcAft>
                          <a:spcPts val="0"/>
                        </a:spcAft>
                      </a:pPr>
                      <a:r>
                        <a:rPr lang="en-US" sz="1400" b="0" dirty="0">
                          <a:effectLst/>
                          <a:latin typeface="Calibri" panose="020F0502020204030204" pitchFamily="34" charset="0"/>
                          <a:ea typeface="Calibri" panose="020F0502020204030204" pitchFamily="34" charset="0"/>
                          <a:cs typeface="Times New Roman" panose="02020603050405020304" pitchFamily="18" charset="0"/>
                        </a:rPr>
                        <a:t>200</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endParaRPr lang="en-US" sz="1400" i="1" dirty="0">
                        <a:solidFill>
                          <a:schemeClr val="bg1">
                            <a:lumMod val="50000"/>
                          </a:schemeClr>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endParaRPr lang="en-US" sz="1400" i="1" dirty="0">
                        <a:solidFill>
                          <a:schemeClr val="bg1">
                            <a:lumMod val="50000"/>
                          </a:schemeClr>
                        </a:solidFill>
                      </a:endParaRPr>
                    </a:p>
                  </a:txBody>
                  <a:tcPr>
                    <a:lnL w="12700" cap="flat" cmpd="sng" algn="ctr">
                      <a:solidFill>
                        <a:schemeClr val="tx1">
                          <a:lumMod val="50000"/>
                          <a:lumOff val="50000"/>
                        </a:schemeClr>
                      </a:solidFill>
                      <a:prstDash val="solid"/>
                      <a:round/>
                      <a:headEnd type="none" w="med" len="med"/>
                      <a:tailEnd type="none" w="med" len="med"/>
                    </a:lnL>
                  </a:tcPr>
                </a:tc>
                <a:extLst>
                  <a:ext uri="{0D108BD9-81ED-4DB2-BD59-A6C34878D82A}">
                    <a16:rowId xmlns:a16="http://schemas.microsoft.com/office/drawing/2014/main" val="10004"/>
                  </a:ext>
                </a:extLst>
              </a:tr>
              <a:tr h="0">
                <a:tc>
                  <a:txBody>
                    <a:bodyPr/>
                    <a:lstStyle/>
                    <a:p>
                      <a:pPr algn="ctr"/>
                      <a:r>
                        <a:rPr lang="en-US" sz="1400" dirty="0"/>
                        <a:t>Compressed Energy</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marL="0" marR="0" algn="ctr">
                        <a:spcBef>
                          <a:spcPts val="0"/>
                        </a:spcBef>
                        <a:spcAft>
                          <a:spcPts val="0"/>
                        </a:spcAft>
                      </a:pPr>
                      <a:r>
                        <a:rPr lang="en-US" sz="14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mJ</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marL="0" marR="0" algn="ctr">
                        <a:spcBef>
                          <a:spcPts val="0"/>
                        </a:spcBef>
                        <a:spcAft>
                          <a:spcPts val="0"/>
                        </a:spcAft>
                      </a:pPr>
                      <a:r>
                        <a:rPr lang="en-US" sz="14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marL="0" marR="0" algn="ctr">
                        <a:spcBef>
                          <a:spcPts val="0"/>
                        </a:spcBef>
                        <a:spcAft>
                          <a:spcPts val="0"/>
                        </a:spcAft>
                      </a:pPr>
                      <a:r>
                        <a:rPr lang="en-US" sz="14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100</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i="1" dirty="0">
                        <a:solidFill>
                          <a:schemeClr val="bg1">
                            <a:lumMod val="50000"/>
                          </a:schemeClr>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i="1" dirty="0">
                        <a:solidFill>
                          <a:schemeClr val="bg1">
                            <a:lumMod val="50000"/>
                          </a:schemeClr>
                        </a:solidFill>
                      </a:endParaRPr>
                    </a:p>
                  </a:txBody>
                  <a:tcPr>
                    <a:lnL w="12700" cap="flat" cmpd="sng" algn="ctr">
                      <a:solidFill>
                        <a:schemeClr val="tx1">
                          <a:lumMod val="50000"/>
                          <a:lumOff val="50000"/>
                        </a:schemeClr>
                      </a:solidFill>
                      <a:prstDash val="solid"/>
                      <a:round/>
                      <a:headEnd type="none" w="med" len="med"/>
                      <a:tailEnd type="none" w="med" len="med"/>
                    </a:lnL>
                  </a:tcPr>
                </a:tc>
                <a:extLst>
                  <a:ext uri="{0D108BD9-81ED-4DB2-BD59-A6C34878D82A}">
                    <a16:rowId xmlns:a16="http://schemas.microsoft.com/office/drawing/2014/main" val="10005"/>
                  </a:ext>
                </a:extLst>
              </a:tr>
              <a:tr h="0">
                <a:tc>
                  <a:txBody>
                    <a:bodyPr/>
                    <a:lstStyle/>
                    <a:p>
                      <a:pPr algn="ctr"/>
                      <a:r>
                        <a:rPr lang="en-US" sz="1400" dirty="0"/>
                        <a:t>Energy to Experiments</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marL="0" marR="0" algn="ctr">
                        <a:spcBef>
                          <a:spcPts val="0"/>
                        </a:spcBef>
                        <a:spcAft>
                          <a:spcPts val="0"/>
                        </a:spcAft>
                      </a:pPr>
                      <a:r>
                        <a:rPr lang="en-US" sz="1400" b="0">
                          <a:effectLst/>
                          <a:latin typeface="Calibri" panose="020F0502020204030204" pitchFamily="34" charset="0"/>
                          <a:ea typeface="Calibri" panose="020F0502020204030204" pitchFamily="34" charset="0"/>
                          <a:cs typeface="Times New Roman" panose="02020603050405020304" pitchFamily="18" charset="0"/>
                        </a:rPr>
                        <a:t>mJ</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marL="0" marR="0" algn="ctr">
                        <a:spcBef>
                          <a:spcPts val="0"/>
                        </a:spcBef>
                        <a:spcAft>
                          <a:spcPts val="0"/>
                        </a:spcAft>
                      </a:pPr>
                      <a:r>
                        <a:rPr lang="en-US" sz="1400" b="0" dirty="0">
                          <a:effectLst/>
                          <a:latin typeface="Calibri" panose="020F0502020204030204" pitchFamily="34" charset="0"/>
                          <a:ea typeface="Calibri" panose="020F0502020204030204" pitchFamily="34" charset="0"/>
                          <a:cs typeface="Times New Roman" panose="02020603050405020304" pitchFamily="18" charset="0"/>
                        </a:rPr>
                        <a:t>&gt;4.9</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marL="0" marR="0" algn="ctr">
                        <a:spcBef>
                          <a:spcPts val="0"/>
                        </a:spcBef>
                        <a:spcAft>
                          <a:spcPts val="0"/>
                        </a:spcAft>
                      </a:pPr>
                      <a:r>
                        <a:rPr lang="en-US" sz="1400" b="0" dirty="0">
                          <a:effectLst/>
                          <a:latin typeface="Calibri" panose="020F0502020204030204" pitchFamily="34" charset="0"/>
                          <a:ea typeface="Calibri" panose="020F0502020204030204" pitchFamily="34" charset="0"/>
                          <a:cs typeface="Times New Roman" panose="02020603050405020304" pitchFamily="18" charset="0"/>
                        </a:rPr>
                        <a:t>&gt;80</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endParaRPr lang="en-US" sz="1400" i="1" dirty="0">
                        <a:solidFill>
                          <a:schemeClr val="bg1">
                            <a:lumMod val="50000"/>
                          </a:schemeClr>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dirty="0" smtClean="0">
                          <a:solidFill>
                            <a:schemeClr val="bg1">
                              <a:lumMod val="50000"/>
                            </a:schemeClr>
                          </a:solidFill>
                        </a:rPr>
                        <a:t>&lt;</a:t>
                      </a:r>
                      <a:r>
                        <a:rPr lang="en-US" sz="1400" i="1" dirty="0" smtClean="0">
                          <a:solidFill>
                            <a:schemeClr val="bg1">
                              <a:lumMod val="50000"/>
                            </a:schemeClr>
                          </a:solidFill>
                        </a:rPr>
                        <a:t>1 </a:t>
                      </a:r>
                      <a:r>
                        <a:rPr lang="en-US" sz="1400" i="1" dirty="0" err="1" smtClean="0">
                          <a:solidFill>
                            <a:schemeClr val="bg1">
                              <a:lumMod val="50000"/>
                            </a:schemeClr>
                          </a:solidFill>
                        </a:rPr>
                        <a:t>mJ</a:t>
                      </a:r>
                      <a:endParaRPr lang="en-US" sz="1400" i="1" dirty="0" smtClean="0">
                        <a:solidFill>
                          <a:schemeClr val="bg1">
                            <a:lumMod val="50000"/>
                          </a:schemeClr>
                        </a:solidFill>
                      </a:endParaRPr>
                    </a:p>
                  </a:txBody>
                  <a:tcPr>
                    <a:lnL w="12700" cap="flat" cmpd="sng" algn="ctr">
                      <a:solidFill>
                        <a:schemeClr val="tx1">
                          <a:lumMod val="50000"/>
                          <a:lumOff val="50000"/>
                        </a:schemeClr>
                      </a:solidFill>
                      <a:prstDash val="solid"/>
                      <a:round/>
                      <a:headEnd type="none" w="med" len="med"/>
                      <a:tailEnd type="none" w="med" len="med"/>
                    </a:lnL>
                  </a:tcPr>
                </a:tc>
                <a:extLst>
                  <a:ext uri="{0D108BD9-81ED-4DB2-BD59-A6C34878D82A}">
                    <a16:rowId xmlns:a16="http://schemas.microsoft.com/office/drawing/2014/main" val="10006"/>
                  </a:ext>
                </a:extLst>
              </a:tr>
              <a:tr h="0">
                <a:tc>
                  <a:txBody>
                    <a:bodyPr/>
                    <a:lstStyle/>
                    <a:p>
                      <a:pPr algn="ctr"/>
                      <a:r>
                        <a:rPr lang="en-US" sz="1400" dirty="0"/>
                        <a:t>Power to Experiments</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GW</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&gt;98</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&gt;1067</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sz="1400" i="1" dirty="0">
                        <a:solidFill>
                          <a:schemeClr val="bg1">
                            <a:lumMod val="50000"/>
                          </a:schemeClr>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endParaRPr lang="en-US" sz="1400" i="1" dirty="0">
                        <a:solidFill>
                          <a:schemeClr val="bg1">
                            <a:lumMod val="50000"/>
                          </a:schemeClr>
                        </a:solidFill>
                      </a:endParaRPr>
                    </a:p>
                  </a:txBody>
                  <a:tcPr>
                    <a:lnL w="12700" cap="flat" cmpd="sng" algn="ctr">
                      <a:solidFill>
                        <a:schemeClr val="tx1">
                          <a:lumMod val="50000"/>
                          <a:lumOff val="50000"/>
                        </a:schemeClr>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26056973"/>
                  </a:ext>
                </a:extLst>
              </a:tr>
            </a:tbl>
          </a:graphicData>
        </a:graphic>
      </p:graphicFrame>
      <p:sp>
        <p:nvSpPr>
          <p:cNvPr id="6" name="TextBox 5"/>
          <p:cNvSpPr txBox="1"/>
          <p:nvPr/>
        </p:nvSpPr>
        <p:spPr>
          <a:xfrm>
            <a:off x="3080298" y="0"/>
            <a:ext cx="6007157" cy="523220"/>
          </a:xfrm>
          <a:prstGeom prst="rect">
            <a:avLst/>
          </a:prstGeom>
          <a:noFill/>
        </p:spPr>
        <p:txBody>
          <a:bodyPr wrap="none" rtlCol="0">
            <a:spAutoFit/>
          </a:bodyPr>
          <a:lstStyle/>
          <a:p>
            <a:r>
              <a:rPr lang="en-US" sz="2800" dirty="0"/>
              <a:t>Other Experimental Laser Requirements</a:t>
            </a:r>
          </a:p>
        </p:txBody>
      </p:sp>
      <p:graphicFrame>
        <p:nvGraphicFramePr>
          <p:cNvPr id="8" name="Table 7">
            <a:extLst>
              <a:ext uri="{FF2B5EF4-FFF2-40B4-BE49-F238E27FC236}">
                <a16:creationId xmlns:a16="http://schemas.microsoft.com/office/drawing/2014/main" id="{3D5D49BC-AE16-384D-89DA-F322A3F7DED8}"/>
              </a:ext>
            </a:extLst>
          </p:cNvPr>
          <p:cNvGraphicFramePr>
            <a:graphicFrameLocks noGrp="1"/>
          </p:cNvGraphicFramePr>
          <p:nvPr>
            <p:extLst>
              <p:ext uri="{D42A27DB-BD31-4B8C-83A1-F6EECF244321}">
                <p14:modId xmlns:p14="http://schemas.microsoft.com/office/powerpoint/2010/main" val="1512309689"/>
              </p:ext>
            </p:extLst>
          </p:nvPr>
        </p:nvGraphicFramePr>
        <p:xfrm>
          <a:off x="203773" y="4482612"/>
          <a:ext cx="11909458" cy="2164080"/>
        </p:xfrm>
        <a:graphic>
          <a:graphicData uri="http://schemas.openxmlformats.org/drawingml/2006/table">
            <a:tbl>
              <a:tblPr firstRow="1" bandRow="1">
                <a:tableStyleId>{9D7B26C5-4107-4FEC-AEDC-1716B250A1EF}</a:tableStyleId>
              </a:tblPr>
              <a:tblGrid>
                <a:gridCol w="2298071">
                  <a:extLst>
                    <a:ext uri="{9D8B030D-6E8A-4147-A177-3AD203B41FA5}">
                      <a16:colId xmlns:a16="http://schemas.microsoft.com/office/drawing/2014/main" val="20000"/>
                    </a:ext>
                  </a:extLst>
                </a:gridCol>
                <a:gridCol w="800083">
                  <a:extLst>
                    <a:ext uri="{9D8B030D-6E8A-4147-A177-3AD203B41FA5}">
                      <a16:colId xmlns:a16="http://schemas.microsoft.com/office/drawing/2014/main" val="1543851066"/>
                    </a:ext>
                  </a:extLst>
                </a:gridCol>
                <a:gridCol w="1288446">
                  <a:extLst>
                    <a:ext uri="{9D8B030D-6E8A-4147-A177-3AD203B41FA5}">
                      <a16:colId xmlns:a16="http://schemas.microsoft.com/office/drawing/2014/main" val="2433644676"/>
                    </a:ext>
                  </a:extLst>
                </a:gridCol>
                <a:gridCol w="5776252">
                  <a:extLst>
                    <a:ext uri="{9D8B030D-6E8A-4147-A177-3AD203B41FA5}">
                      <a16:colId xmlns:a16="http://schemas.microsoft.com/office/drawing/2014/main" val="20002"/>
                    </a:ext>
                  </a:extLst>
                </a:gridCol>
                <a:gridCol w="1746606">
                  <a:extLst>
                    <a:ext uri="{9D8B030D-6E8A-4147-A177-3AD203B41FA5}">
                      <a16:colId xmlns:a16="http://schemas.microsoft.com/office/drawing/2014/main" val="442364256"/>
                    </a:ext>
                  </a:extLst>
                </a:gridCol>
              </a:tblGrid>
              <a:tr h="0">
                <a:tc>
                  <a:txBody>
                    <a:bodyPr/>
                    <a:lstStyle/>
                    <a:p>
                      <a:pPr algn="ctr"/>
                      <a:r>
                        <a:rPr lang="en-US" sz="1600" dirty="0" err="1">
                          <a:solidFill>
                            <a:srgbClr val="002060"/>
                          </a:solidFill>
                        </a:rPr>
                        <a:t>Nd:YAG</a:t>
                      </a:r>
                      <a:r>
                        <a:rPr lang="en-US" sz="1600" dirty="0">
                          <a:solidFill>
                            <a:srgbClr val="002060"/>
                          </a:solidFill>
                        </a:rPr>
                        <a:t> Laser System</a:t>
                      </a:r>
                    </a:p>
                  </a:txBody>
                  <a:tcPr anchor="b"/>
                </a:tc>
                <a:tc>
                  <a:txBody>
                    <a:bodyPr/>
                    <a:lstStyle/>
                    <a:p>
                      <a:pPr algn="ctr"/>
                      <a:r>
                        <a:rPr lang="en-US" sz="1400" dirty="0"/>
                        <a:t>Units</a:t>
                      </a:r>
                    </a:p>
                  </a:txBody>
                  <a:tcPr anchor="b"/>
                </a:tc>
                <a:tc>
                  <a:txBody>
                    <a:bodyPr/>
                    <a:lstStyle/>
                    <a:p>
                      <a:pPr algn="ctr"/>
                      <a:r>
                        <a:rPr lang="en-US" sz="1400" dirty="0"/>
                        <a:t>Typical Values</a:t>
                      </a:r>
                    </a:p>
                  </a:txBody>
                  <a:tcPr anchor="b"/>
                </a:tc>
                <a:tc>
                  <a:txBody>
                    <a:bodyPr/>
                    <a:lstStyle/>
                    <a:p>
                      <a:pPr algn="ctr"/>
                      <a:r>
                        <a:rPr lang="en-US" sz="1400" dirty="0"/>
                        <a:t>Comments</a:t>
                      </a:r>
                    </a:p>
                  </a:txBody>
                  <a:tcPr anchor="b"/>
                </a:tc>
                <a:tc>
                  <a:txBody>
                    <a:bodyPr/>
                    <a:lstStyle/>
                    <a:p>
                      <a:pPr algn="ctr"/>
                      <a:r>
                        <a:rPr lang="en-US" sz="1400" dirty="0"/>
                        <a:t>Requested Values</a:t>
                      </a:r>
                    </a:p>
                  </a:txBody>
                  <a:tcPr anchor="b"/>
                </a:tc>
                <a:extLst>
                  <a:ext uri="{0D108BD9-81ED-4DB2-BD59-A6C34878D82A}">
                    <a16:rowId xmlns:a16="http://schemas.microsoft.com/office/drawing/2014/main" val="10000"/>
                  </a:ext>
                </a:extLst>
              </a:tr>
              <a:tr h="0">
                <a:tc>
                  <a:txBody>
                    <a:bodyPr/>
                    <a:lstStyle/>
                    <a:p>
                      <a:pPr algn="ctr"/>
                      <a:r>
                        <a:rPr lang="en-US" sz="1400" dirty="0"/>
                        <a:t>Wavelength</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marL="0" marR="0" algn="ctr">
                        <a:spcBef>
                          <a:spcPts val="0"/>
                        </a:spcBef>
                        <a:spcAft>
                          <a:spcPts val="0"/>
                        </a:spcAft>
                      </a:pPr>
                      <a:r>
                        <a:rPr lang="en-US" sz="1400" b="0" dirty="0">
                          <a:effectLst/>
                          <a:latin typeface="Calibri" panose="020F0502020204030204" pitchFamily="34" charset="0"/>
                          <a:ea typeface="Calibri" panose="020F0502020204030204" pitchFamily="34" charset="0"/>
                          <a:cs typeface="Times New Roman" panose="02020603050405020304" pitchFamily="18" charset="0"/>
                        </a:rPr>
                        <a:t>nm</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marL="0" marR="0" algn="ctr">
                        <a:spcBef>
                          <a:spcPts val="0"/>
                        </a:spcBef>
                        <a:spcAft>
                          <a:spcPts val="0"/>
                        </a:spcAft>
                      </a:pPr>
                      <a:r>
                        <a:rPr lang="en-US" sz="1400" b="0" dirty="0">
                          <a:effectLst/>
                          <a:latin typeface="Calibri" panose="020F0502020204030204" pitchFamily="34" charset="0"/>
                          <a:ea typeface="Calibri" panose="020F0502020204030204" pitchFamily="34" charset="0"/>
                          <a:cs typeface="Times New Roman" panose="02020603050405020304" pitchFamily="18" charset="0"/>
                        </a:rPr>
                        <a:t>1064</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r>
                        <a:rPr lang="en-US" sz="1400" i="1" dirty="0">
                          <a:solidFill>
                            <a:schemeClr val="bg1">
                              <a:lumMod val="50000"/>
                            </a:schemeClr>
                          </a:solidFill>
                        </a:rPr>
                        <a:t>Single pulse</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endParaRPr lang="en-US" sz="1400" i="1" dirty="0">
                        <a:solidFill>
                          <a:schemeClr val="bg1">
                            <a:lumMod val="50000"/>
                          </a:schemeClr>
                        </a:solidFill>
                      </a:endParaRPr>
                    </a:p>
                  </a:txBody>
                  <a:tcPr>
                    <a:lnL w="12700" cap="flat" cmpd="sng" algn="ctr">
                      <a:solidFill>
                        <a:schemeClr val="tx1">
                          <a:lumMod val="50000"/>
                          <a:lumOff val="50000"/>
                        </a:schemeClr>
                      </a:solidFill>
                      <a:prstDash val="solid"/>
                      <a:round/>
                      <a:headEnd type="none" w="med" len="med"/>
                      <a:tailEnd type="none" w="med" len="med"/>
                    </a:lnL>
                  </a:tcPr>
                </a:tc>
                <a:extLst>
                  <a:ext uri="{0D108BD9-81ED-4DB2-BD59-A6C34878D82A}">
                    <a16:rowId xmlns:a16="http://schemas.microsoft.com/office/drawing/2014/main" val="10001"/>
                  </a:ext>
                </a:extLst>
              </a:tr>
              <a:tr h="0">
                <a:tc>
                  <a:txBody>
                    <a:bodyPr/>
                    <a:lstStyle/>
                    <a:p>
                      <a:pPr algn="ctr"/>
                      <a:r>
                        <a:rPr lang="en-US" sz="1400" dirty="0"/>
                        <a:t>Energy</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marL="0" marR="0" algn="ctr">
                        <a:spcBef>
                          <a:spcPts val="0"/>
                        </a:spcBef>
                        <a:spcAft>
                          <a:spcPts val="0"/>
                        </a:spcAft>
                      </a:pPr>
                      <a:r>
                        <a:rPr lang="en-US" sz="1400" b="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mJ</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marL="0" marR="0" algn="ctr">
                        <a:spcBef>
                          <a:spcPts val="0"/>
                        </a:spcBef>
                        <a:spcAft>
                          <a:spcPts val="0"/>
                        </a:spcAft>
                      </a:pPr>
                      <a:r>
                        <a:rPr lang="en-US" sz="1400" b="0" dirty="0">
                          <a:effectLst/>
                          <a:latin typeface="Calibri" panose="020F0502020204030204" pitchFamily="34" charset="0"/>
                          <a:ea typeface="Calibri" panose="020F0502020204030204" pitchFamily="34" charset="0"/>
                          <a:cs typeface="Times New Roman" panose="02020603050405020304" pitchFamily="18" charset="0"/>
                        </a:rPr>
                        <a:t>5</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endParaRPr lang="en-US" sz="1400" i="1" dirty="0">
                        <a:solidFill>
                          <a:schemeClr val="bg1">
                            <a:lumMod val="50000"/>
                          </a:schemeClr>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endParaRPr lang="en-US" sz="1400" i="1" dirty="0">
                        <a:solidFill>
                          <a:schemeClr val="bg1">
                            <a:lumMod val="50000"/>
                          </a:schemeClr>
                        </a:solidFill>
                      </a:endParaRPr>
                    </a:p>
                  </a:txBody>
                  <a:tcPr>
                    <a:lnL w="12700" cap="flat" cmpd="sng" algn="ctr">
                      <a:solidFill>
                        <a:schemeClr val="tx1">
                          <a:lumMod val="50000"/>
                          <a:lumOff val="50000"/>
                        </a:schemeClr>
                      </a:solidFill>
                      <a:prstDash val="solid"/>
                      <a:round/>
                      <a:headEnd type="none" w="med" len="med"/>
                      <a:tailEnd type="none" w="med" len="med"/>
                    </a:lnL>
                  </a:tcPr>
                </a:tc>
                <a:extLst>
                  <a:ext uri="{0D108BD9-81ED-4DB2-BD59-A6C34878D82A}">
                    <a16:rowId xmlns:a16="http://schemas.microsoft.com/office/drawing/2014/main" val="4105958224"/>
                  </a:ext>
                </a:extLst>
              </a:tr>
              <a:tr h="0">
                <a:tc>
                  <a:txBody>
                    <a:bodyPr/>
                    <a:lstStyle/>
                    <a:p>
                      <a:pPr algn="ctr"/>
                      <a:r>
                        <a:rPr lang="en-US" sz="1400" dirty="0"/>
                        <a:t>Pulse Width</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b="0" dirty="0" err="1">
                          <a:effectLst/>
                          <a:latin typeface="Calibri" panose="020F0502020204030204" pitchFamily="34" charset="0"/>
                          <a:ea typeface="Calibri" panose="020F0502020204030204" pitchFamily="34" charset="0"/>
                          <a:cs typeface="Times New Roman" panose="02020603050405020304" pitchFamily="18" charset="0"/>
                        </a:rPr>
                        <a:t>ps</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b="0" dirty="0">
                          <a:effectLst/>
                          <a:latin typeface="Calibri" panose="020F0502020204030204" pitchFamily="34" charset="0"/>
                          <a:ea typeface="Calibri" panose="020F0502020204030204" pitchFamily="34" charset="0"/>
                          <a:cs typeface="Times New Roman" panose="02020603050405020304" pitchFamily="18" charset="0"/>
                        </a:rPr>
                        <a:t>14</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sz="1400" i="1" dirty="0">
                        <a:solidFill>
                          <a:schemeClr val="bg1">
                            <a:lumMod val="50000"/>
                          </a:schemeClr>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endParaRPr lang="en-US" sz="1400" i="1" dirty="0">
                        <a:solidFill>
                          <a:schemeClr val="bg1">
                            <a:lumMod val="50000"/>
                          </a:schemeClr>
                        </a:solidFill>
                      </a:endParaRPr>
                    </a:p>
                  </a:txBody>
                  <a:tcPr>
                    <a:lnL w="12700" cap="flat" cmpd="sng" algn="ctr">
                      <a:solidFill>
                        <a:schemeClr val="tx1">
                          <a:lumMod val="50000"/>
                          <a:lumOff val="50000"/>
                        </a:schemeClr>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gn="ctr"/>
                      <a:r>
                        <a:rPr lang="en-US" sz="1400" dirty="0"/>
                        <a:t>Wavelength</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4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nm</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4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sym typeface="Symbol" pitchFamily="2" charset="2"/>
                        </a:rPr>
                        <a:t>532</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en-US" sz="1400" i="1" dirty="0">
                          <a:solidFill>
                            <a:schemeClr val="bg1">
                              <a:lumMod val="50000"/>
                            </a:schemeClr>
                          </a:solidFill>
                        </a:rPr>
                        <a:t>Frequency doubled</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endParaRPr lang="en-US" sz="1400" i="1" dirty="0">
                        <a:solidFill>
                          <a:schemeClr val="bg1">
                            <a:lumMod val="50000"/>
                          </a:schemeClr>
                        </a:solidFill>
                      </a:endParaRPr>
                    </a:p>
                  </a:txBody>
                  <a:tcPr>
                    <a:lnL w="12700" cap="flat" cmpd="sng" algn="ctr">
                      <a:solidFill>
                        <a:schemeClr val="tx1">
                          <a:lumMod val="50000"/>
                          <a:lumOff val="50000"/>
                        </a:schemeClr>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3"/>
                  </a:ext>
                </a:extLst>
              </a:tr>
              <a:tr h="0">
                <a:tc>
                  <a:txBody>
                    <a:bodyPr/>
                    <a:lstStyle/>
                    <a:p>
                      <a:pPr algn="ctr"/>
                      <a:r>
                        <a:rPr lang="en-US" sz="1400" dirty="0"/>
                        <a:t>Energy</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marL="0" marR="0" algn="ctr">
                        <a:spcBef>
                          <a:spcPts val="0"/>
                        </a:spcBef>
                        <a:spcAft>
                          <a:spcPts val="0"/>
                        </a:spcAft>
                      </a:pPr>
                      <a:r>
                        <a:rPr lang="en-US" sz="1400" b="0" dirty="0" err="1">
                          <a:effectLst/>
                          <a:latin typeface="Calibri" panose="020F0502020204030204" pitchFamily="34" charset="0"/>
                          <a:ea typeface="Calibri" panose="020F0502020204030204" pitchFamily="34" charset="0"/>
                          <a:cs typeface="Times New Roman" panose="02020603050405020304" pitchFamily="18" charset="0"/>
                        </a:rPr>
                        <a:t>mJ</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marL="0" marR="0" algn="ctr">
                        <a:spcBef>
                          <a:spcPts val="0"/>
                        </a:spcBef>
                        <a:spcAft>
                          <a:spcPts val="0"/>
                        </a:spcAft>
                      </a:pPr>
                      <a:r>
                        <a:rPr lang="en-US" sz="1400" b="0" dirty="0">
                          <a:effectLst/>
                          <a:latin typeface="Calibri" panose="020F0502020204030204" pitchFamily="34" charset="0"/>
                          <a:ea typeface="Calibri" panose="020F0502020204030204" pitchFamily="34" charset="0"/>
                          <a:cs typeface="Times New Roman" panose="02020603050405020304" pitchFamily="18" charset="0"/>
                        </a:rPr>
                        <a:t>0.5</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endParaRPr lang="en-US" sz="1400" i="1" dirty="0">
                        <a:solidFill>
                          <a:schemeClr val="bg1">
                            <a:lumMod val="50000"/>
                          </a:schemeClr>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endParaRPr lang="en-US" sz="1400" i="1" dirty="0">
                        <a:solidFill>
                          <a:schemeClr val="bg1">
                            <a:lumMod val="50000"/>
                          </a:schemeClr>
                        </a:solidFill>
                      </a:endParaRPr>
                    </a:p>
                  </a:txBody>
                  <a:tcPr>
                    <a:lnL w="12700" cap="flat" cmpd="sng" algn="ctr">
                      <a:solidFill>
                        <a:schemeClr val="tx1">
                          <a:lumMod val="50000"/>
                          <a:lumOff val="50000"/>
                        </a:schemeClr>
                      </a:solidFill>
                      <a:prstDash val="solid"/>
                      <a:round/>
                      <a:headEnd type="none" w="med" len="med"/>
                      <a:tailEnd type="none" w="med" len="med"/>
                    </a:lnL>
                  </a:tcPr>
                </a:tc>
                <a:extLst>
                  <a:ext uri="{0D108BD9-81ED-4DB2-BD59-A6C34878D82A}">
                    <a16:rowId xmlns:a16="http://schemas.microsoft.com/office/drawing/2014/main" val="1684662779"/>
                  </a:ext>
                </a:extLst>
              </a:tr>
              <a:tr h="0">
                <a:tc>
                  <a:txBody>
                    <a:bodyPr/>
                    <a:lstStyle/>
                    <a:p>
                      <a:pPr algn="ctr"/>
                      <a:r>
                        <a:rPr lang="en-US" sz="1400" dirty="0"/>
                        <a:t>Pulse Width</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marL="0" marR="0" algn="ctr">
                        <a:spcBef>
                          <a:spcPts val="0"/>
                        </a:spcBef>
                        <a:spcAft>
                          <a:spcPts val="0"/>
                        </a:spcAft>
                      </a:pPr>
                      <a:r>
                        <a:rPr lang="en-US" sz="1400" b="0" dirty="0" err="1">
                          <a:effectLst/>
                          <a:latin typeface="Calibri" panose="020F0502020204030204" pitchFamily="34" charset="0"/>
                          <a:ea typeface="Calibri" panose="020F0502020204030204" pitchFamily="34" charset="0"/>
                          <a:cs typeface="Times New Roman" panose="02020603050405020304" pitchFamily="18" charset="0"/>
                        </a:rPr>
                        <a:t>ps</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marL="0" marR="0" algn="ctr">
                        <a:spcBef>
                          <a:spcPts val="0"/>
                        </a:spcBef>
                        <a:spcAft>
                          <a:spcPts val="0"/>
                        </a:spcAft>
                      </a:pPr>
                      <a:r>
                        <a:rPr lang="en-US" sz="1400" b="0" dirty="0">
                          <a:effectLst/>
                          <a:latin typeface="Calibri" panose="020F0502020204030204" pitchFamily="34" charset="0"/>
                          <a:ea typeface="Calibri" panose="020F0502020204030204" pitchFamily="34" charset="0"/>
                          <a:cs typeface="Times New Roman" panose="02020603050405020304" pitchFamily="18" charset="0"/>
                        </a:rPr>
                        <a:t>10</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endParaRPr lang="en-US" sz="1400" i="1" dirty="0">
                        <a:solidFill>
                          <a:schemeClr val="bg1">
                            <a:lumMod val="50000"/>
                          </a:schemeClr>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endParaRPr lang="en-US" sz="1400" i="1" dirty="0">
                        <a:solidFill>
                          <a:schemeClr val="bg1">
                            <a:lumMod val="50000"/>
                          </a:schemeClr>
                        </a:solidFill>
                      </a:endParaRPr>
                    </a:p>
                  </a:txBody>
                  <a:tcPr>
                    <a:lnL w="12700" cap="flat" cmpd="sng" algn="ctr">
                      <a:solidFill>
                        <a:schemeClr val="tx1">
                          <a:lumMod val="50000"/>
                          <a:lumOff val="50000"/>
                        </a:schemeClr>
                      </a:solidFill>
                      <a:prstDash val="solid"/>
                      <a:round/>
                      <a:headEnd type="none" w="med" len="med"/>
                      <a:tailEnd type="none" w="med" len="med"/>
                    </a:lnL>
                  </a:tcPr>
                </a:tc>
                <a:extLst>
                  <a:ext uri="{0D108BD9-81ED-4DB2-BD59-A6C34878D82A}">
                    <a16:rowId xmlns:a16="http://schemas.microsoft.com/office/drawing/2014/main" val="349983163"/>
                  </a:ext>
                </a:extLst>
              </a:tr>
            </a:tbl>
          </a:graphicData>
        </a:graphic>
      </p:graphicFrame>
    </p:spTree>
    <p:extLst>
      <p:ext uri="{BB962C8B-B14F-4D97-AF65-F5344CB8AC3E}">
        <p14:creationId xmlns:p14="http://schemas.microsoft.com/office/powerpoint/2010/main" val="936488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9FEAA-F4E0-1246-B1E7-DF336DE11A19}"/>
              </a:ext>
            </a:extLst>
          </p:cNvPr>
          <p:cNvSpPr>
            <a:spLocks noGrp="1"/>
          </p:cNvSpPr>
          <p:nvPr>
            <p:ph type="title"/>
          </p:nvPr>
        </p:nvSpPr>
        <p:spPr>
          <a:xfrm>
            <a:off x="858748" y="1"/>
            <a:ext cx="10515600" cy="636998"/>
          </a:xfrm>
        </p:spPr>
        <p:txBody>
          <a:bodyPr>
            <a:normAutofit/>
          </a:bodyPr>
          <a:lstStyle/>
          <a:p>
            <a:pPr algn="ctr"/>
            <a:r>
              <a:rPr lang="en-US" sz="2800" dirty="0"/>
              <a:t>Special Equipment Requirements and Hazards</a:t>
            </a:r>
          </a:p>
        </p:txBody>
      </p:sp>
      <p:sp>
        <p:nvSpPr>
          <p:cNvPr id="3" name="Content Placeholder 2">
            <a:extLst>
              <a:ext uri="{FF2B5EF4-FFF2-40B4-BE49-F238E27FC236}">
                <a16:creationId xmlns:a16="http://schemas.microsoft.com/office/drawing/2014/main" id="{94918695-53DD-1844-BBEF-9F56CC265E1F}"/>
              </a:ext>
            </a:extLst>
          </p:cNvPr>
          <p:cNvSpPr>
            <a:spLocks noGrp="1"/>
          </p:cNvSpPr>
          <p:nvPr>
            <p:ph idx="1"/>
          </p:nvPr>
        </p:nvSpPr>
        <p:spPr>
          <a:xfrm>
            <a:off x="838200" y="1006867"/>
            <a:ext cx="10515600" cy="5170096"/>
          </a:xfrm>
        </p:spPr>
        <p:txBody>
          <a:bodyPr>
            <a:normAutofit/>
          </a:bodyPr>
          <a:lstStyle/>
          <a:p>
            <a:r>
              <a:rPr lang="en-US" dirty="0"/>
              <a:t>Electron Beam</a:t>
            </a:r>
          </a:p>
          <a:p>
            <a:pPr lvl="1"/>
            <a:r>
              <a:rPr lang="en-US" dirty="0" smtClean="0"/>
              <a:t>N/A</a:t>
            </a:r>
            <a:endParaRPr lang="en-US" dirty="0"/>
          </a:p>
          <a:p>
            <a:r>
              <a:rPr lang="en-US" dirty="0"/>
              <a:t>CO</a:t>
            </a:r>
            <a:r>
              <a:rPr lang="en-US" baseline="-25000" dirty="0"/>
              <a:t>2</a:t>
            </a:r>
            <a:r>
              <a:rPr lang="en-US" dirty="0"/>
              <a:t> Laser</a:t>
            </a:r>
          </a:p>
          <a:p>
            <a:pPr lvl="1"/>
            <a:r>
              <a:rPr lang="en-US" b="1" dirty="0" smtClean="0"/>
              <a:t>Laser focused in </a:t>
            </a:r>
            <a:r>
              <a:rPr lang="en-US" b="1" dirty="0" smtClean="0"/>
              <a:t>air, requires </a:t>
            </a:r>
            <a:r>
              <a:rPr lang="en-US" b="1" dirty="0" smtClean="0"/>
              <a:t>~ </a:t>
            </a:r>
            <a:r>
              <a:rPr lang="en-US" b="1" dirty="0" smtClean="0"/>
              <a:t>3-4 </a:t>
            </a:r>
            <a:r>
              <a:rPr lang="en-US" b="1" dirty="0" smtClean="0"/>
              <a:t>m of space </a:t>
            </a:r>
            <a:endParaRPr lang="en-US" b="1" dirty="0"/>
          </a:p>
          <a:p>
            <a:r>
              <a:rPr lang="en-US" dirty="0"/>
              <a:t>Ti:Sapphire and </a:t>
            </a:r>
            <a:r>
              <a:rPr lang="en-US" dirty="0" err="1"/>
              <a:t>Nd:YAG</a:t>
            </a:r>
            <a:r>
              <a:rPr lang="en-US" dirty="0"/>
              <a:t> Lasers</a:t>
            </a:r>
          </a:p>
          <a:p>
            <a:pPr lvl="1"/>
            <a:r>
              <a:rPr lang="en-US" dirty="0"/>
              <a:t>Please note any specialty non-CO</a:t>
            </a:r>
            <a:r>
              <a:rPr lang="en-US" baseline="-25000" dirty="0"/>
              <a:t>2</a:t>
            </a:r>
            <a:r>
              <a:rPr lang="en-US" dirty="0"/>
              <a:t> laser configurations required here</a:t>
            </a:r>
            <a:r>
              <a:rPr lang="en-US" dirty="0" smtClean="0"/>
              <a:t>:</a:t>
            </a:r>
          </a:p>
          <a:p>
            <a:pPr marL="457200" lvl="1" indent="0">
              <a:buNone/>
            </a:pPr>
            <a:r>
              <a:rPr lang="en-US" b="1" dirty="0" err="1" smtClean="0"/>
              <a:t>Ti:Sapphire</a:t>
            </a:r>
            <a:r>
              <a:rPr lang="en-US" b="1" dirty="0" smtClean="0"/>
              <a:t> probe synchronized with but not co-propagating with </a:t>
            </a:r>
            <a:r>
              <a:rPr lang="en-US" b="1" dirty="0"/>
              <a:t>CO</a:t>
            </a:r>
            <a:r>
              <a:rPr lang="en-US" b="1" baseline="-25000" dirty="0"/>
              <a:t>2 </a:t>
            </a:r>
            <a:r>
              <a:rPr lang="en-US" b="1" dirty="0" smtClean="0"/>
              <a:t>laser</a:t>
            </a:r>
          </a:p>
          <a:p>
            <a:pPr marL="457200" lvl="1" indent="0">
              <a:buNone/>
            </a:pPr>
            <a:r>
              <a:rPr lang="en-US" dirty="0" smtClean="0"/>
              <a:t>Hazards </a:t>
            </a:r>
            <a:r>
              <a:rPr lang="en-US" dirty="0"/>
              <a:t>&amp; Special Installation Requirements</a:t>
            </a:r>
          </a:p>
          <a:p>
            <a:pPr lvl="1"/>
            <a:r>
              <a:rPr lang="en-US" dirty="0"/>
              <a:t>Large installation (chamber, insertion device, etc</a:t>
            </a:r>
            <a:r>
              <a:rPr lang="en-US" dirty="0" smtClean="0"/>
              <a:t>.): </a:t>
            </a:r>
            <a:r>
              <a:rPr lang="en-US" b="1" dirty="0" smtClean="0"/>
              <a:t>1 meter gas tube, gas cylinders, and vacuum components</a:t>
            </a:r>
            <a:endParaRPr lang="en-US" b="1" dirty="0"/>
          </a:p>
          <a:p>
            <a:pPr lvl="1"/>
            <a:r>
              <a:rPr lang="en-US" dirty="0"/>
              <a:t>Cryogens</a:t>
            </a:r>
            <a:r>
              <a:rPr lang="en-US" dirty="0" smtClean="0"/>
              <a:t>: N/A</a:t>
            </a:r>
            <a:endParaRPr lang="en-US" dirty="0"/>
          </a:p>
          <a:p>
            <a:pPr lvl="1"/>
            <a:r>
              <a:rPr lang="en-US" dirty="0"/>
              <a:t>Introducing new magnetic elements: </a:t>
            </a:r>
            <a:r>
              <a:rPr lang="en-US" dirty="0" smtClean="0"/>
              <a:t>N/A</a:t>
            </a:r>
            <a:endParaRPr lang="en-US" dirty="0"/>
          </a:p>
          <a:p>
            <a:pPr lvl="1"/>
            <a:r>
              <a:rPr lang="en-US" dirty="0" smtClean="0"/>
              <a:t>Any </a:t>
            </a:r>
            <a:r>
              <a:rPr lang="en-US" dirty="0"/>
              <a:t>other foreseeable beam line modifications: </a:t>
            </a:r>
            <a:r>
              <a:rPr lang="en-US" b="1" dirty="0" smtClean="0"/>
              <a:t>Low </a:t>
            </a:r>
            <a:r>
              <a:rPr lang="en-US" b="1" dirty="0"/>
              <a:t>energy </a:t>
            </a:r>
            <a:r>
              <a:rPr lang="en-US" b="1" dirty="0" err="1"/>
              <a:t>Ti:Sapphire</a:t>
            </a:r>
            <a:r>
              <a:rPr lang="en-US" b="1" dirty="0"/>
              <a:t> probe </a:t>
            </a:r>
            <a:r>
              <a:rPr lang="en-US" b="1" dirty="0" smtClean="0"/>
              <a:t>beam path routing</a:t>
            </a:r>
            <a:endParaRPr lang="en-US" b="1" dirty="0"/>
          </a:p>
          <a:p>
            <a:endParaRPr lang="en-US" dirty="0"/>
          </a:p>
        </p:txBody>
      </p:sp>
    </p:spTree>
    <p:extLst>
      <p:ext uri="{BB962C8B-B14F-4D97-AF65-F5344CB8AC3E}">
        <p14:creationId xmlns:p14="http://schemas.microsoft.com/office/powerpoint/2010/main" val="18200974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9FEAA-F4E0-1246-B1E7-DF336DE11A19}"/>
              </a:ext>
            </a:extLst>
          </p:cNvPr>
          <p:cNvSpPr>
            <a:spLocks noGrp="1"/>
          </p:cNvSpPr>
          <p:nvPr>
            <p:ph type="title"/>
          </p:nvPr>
        </p:nvSpPr>
        <p:spPr>
          <a:xfrm>
            <a:off x="858748" y="1"/>
            <a:ext cx="10515600" cy="636998"/>
          </a:xfrm>
        </p:spPr>
        <p:txBody>
          <a:bodyPr>
            <a:normAutofit/>
          </a:bodyPr>
          <a:lstStyle/>
          <a:p>
            <a:pPr algn="ctr"/>
            <a:r>
              <a:rPr lang="en-US" sz="2800" dirty="0"/>
              <a:t>Experimental Time Request</a:t>
            </a:r>
          </a:p>
        </p:txBody>
      </p:sp>
      <p:graphicFrame>
        <p:nvGraphicFramePr>
          <p:cNvPr id="6" name="Content Placeholder 5">
            <a:extLst>
              <a:ext uri="{FF2B5EF4-FFF2-40B4-BE49-F238E27FC236}">
                <a16:creationId xmlns:a16="http://schemas.microsoft.com/office/drawing/2014/main" id="{A33A3B09-4E77-B749-8153-C1844FE9A83A}"/>
              </a:ext>
            </a:extLst>
          </p:cNvPr>
          <p:cNvGraphicFramePr>
            <a:graphicFrameLocks noGrp="1"/>
          </p:cNvGraphicFramePr>
          <p:nvPr>
            <p:ph idx="1"/>
            <p:extLst>
              <p:ext uri="{D42A27DB-BD31-4B8C-83A1-F6EECF244321}">
                <p14:modId xmlns:p14="http://schemas.microsoft.com/office/powerpoint/2010/main" val="608142084"/>
              </p:ext>
            </p:extLst>
          </p:nvPr>
        </p:nvGraphicFramePr>
        <p:xfrm>
          <a:off x="838200" y="1291370"/>
          <a:ext cx="10515600" cy="1483360"/>
        </p:xfrm>
        <a:graphic>
          <a:graphicData uri="http://schemas.openxmlformats.org/drawingml/2006/table">
            <a:tbl>
              <a:tblPr firstRow="1" bandRow="1">
                <a:tableStyleId>{9D7B26C5-4107-4FEC-AEDC-1716B250A1EF}</a:tableStyleId>
              </a:tblPr>
              <a:tblGrid>
                <a:gridCol w="3505200">
                  <a:extLst>
                    <a:ext uri="{9D8B030D-6E8A-4147-A177-3AD203B41FA5}">
                      <a16:colId xmlns:a16="http://schemas.microsoft.com/office/drawing/2014/main" val="3615137945"/>
                    </a:ext>
                  </a:extLst>
                </a:gridCol>
                <a:gridCol w="3505200">
                  <a:extLst>
                    <a:ext uri="{9D8B030D-6E8A-4147-A177-3AD203B41FA5}">
                      <a16:colId xmlns:a16="http://schemas.microsoft.com/office/drawing/2014/main" val="2365650492"/>
                    </a:ext>
                  </a:extLst>
                </a:gridCol>
                <a:gridCol w="3505200">
                  <a:extLst>
                    <a:ext uri="{9D8B030D-6E8A-4147-A177-3AD203B41FA5}">
                      <a16:colId xmlns:a16="http://schemas.microsoft.com/office/drawing/2014/main" val="2983676112"/>
                    </a:ext>
                  </a:extLst>
                </a:gridCol>
              </a:tblGrid>
              <a:tr h="370840">
                <a:tc>
                  <a:txBody>
                    <a:bodyPr/>
                    <a:lstStyle/>
                    <a:p>
                      <a:pPr algn="ctr"/>
                      <a:r>
                        <a:rPr lang="en-US" dirty="0"/>
                        <a:t>Capability</a:t>
                      </a:r>
                    </a:p>
                  </a:txBody>
                  <a:tcPr/>
                </a:tc>
                <a:tc>
                  <a:txBody>
                    <a:bodyPr/>
                    <a:lstStyle/>
                    <a:p>
                      <a:pPr algn="ctr"/>
                      <a:r>
                        <a:rPr lang="en-US" dirty="0"/>
                        <a:t>Setup Hours</a:t>
                      </a:r>
                    </a:p>
                  </a:txBody>
                  <a:tcPr/>
                </a:tc>
                <a:tc>
                  <a:txBody>
                    <a:bodyPr/>
                    <a:lstStyle/>
                    <a:p>
                      <a:pPr algn="ctr"/>
                      <a:r>
                        <a:rPr lang="en-US" dirty="0"/>
                        <a:t>Running Hours</a:t>
                      </a:r>
                    </a:p>
                  </a:txBody>
                  <a:tcPr/>
                </a:tc>
                <a:extLst>
                  <a:ext uri="{0D108BD9-81ED-4DB2-BD59-A6C34878D82A}">
                    <a16:rowId xmlns:a16="http://schemas.microsoft.com/office/drawing/2014/main" val="401107034"/>
                  </a:ext>
                </a:extLst>
              </a:tr>
              <a:tr h="370840">
                <a:tc>
                  <a:txBody>
                    <a:bodyPr/>
                    <a:lstStyle/>
                    <a:p>
                      <a:r>
                        <a:rPr lang="en-US" dirty="0"/>
                        <a:t>Electron Beam Only</a:t>
                      </a:r>
                    </a:p>
                  </a:txBody>
                  <a:tcPr>
                    <a:lnR w="12700" cap="flat" cmpd="sng" algn="ctr">
                      <a:solidFill>
                        <a:schemeClr val="tx1">
                          <a:lumMod val="50000"/>
                          <a:lumOff val="50000"/>
                        </a:schemeClr>
                      </a:solidFill>
                      <a:prstDash val="solid"/>
                      <a:round/>
                      <a:headEnd type="none" w="med" len="med"/>
                      <a:tailEnd type="none" w="med" len="med"/>
                    </a:lnR>
                  </a:tcPr>
                </a:tc>
                <a:tc>
                  <a:txBody>
                    <a:bodyPr/>
                    <a:lstStyle/>
                    <a:p>
                      <a:endParaRPr lang="en-US"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endParaRPr lang="en-US" dirty="0"/>
                    </a:p>
                  </a:txBody>
                  <a:tcPr>
                    <a:lnL w="12700" cap="flat" cmpd="sng" algn="ctr">
                      <a:solidFill>
                        <a:schemeClr val="tx1">
                          <a:lumMod val="50000"/>
                          <a:lumOff val="50000"/>
                        </a:schemeClr>
                      </a:solidFill>
                      <a:prstDash val="solid"/>
                      <a:round/>
                      <a:headEnd type="none" w="med" len="med"/>
                      <a:tailEnd type="none" w="med" len="med"/>
                    </a:lnL>
                  </a:tcPr>
                </a:tc>
                <a:extLst>
                  <a:ext uri="{0D108BD9-81ED-4DB2-BD59-A6C34878D82A}">
                    <a16:rowId xmlns:a16="http://schemas.microsoft.com/office/drawing/2014/main" val="1998231356"/>
                  </a:ext>
                </a:extLst>
              </a:tr>
              <a:tr h="370840">
                <a:tc>
                  <a:txBody>
                    <a:bodyPr/>
                    <a:lstStyle/>
                    <a:p>
                      <a:r>
                        <a:rPr lang="en-US" baseline="0" dirty="0"/>
                        <a:t>Laser* Only (in </a:t>
                      </a:r>
                      <a:r>
                        <a:rPr lang="en-US" baseline="0"/>
                        <a:t>Laser Areas)</a:t>
                      </a:r>
                      <a:endParaRPr lang="en-US" dirty="0"/>
                    </a:p>
                  </a:txBody>
                  <a:tcPr>
                    <a:lnR w="12700" cap="flat" cmpd="sng" algn="ctr">
                      <a:solidFill>
                        <a:schemeClr val="tx1">
                          <a:lumMod val="50000"/>
                          <a:lumOff val="50000"/>
                        </a:schemeClr>
                      </a:solidFill>
                      <a:prstDash val="solid"/>
                      <a:round/>
                      <a:headEnd type="none" w="med" len="med"/>
                      <a:tailEnd type="none" w="med" len="med"/>
                    </a:lnR>
                  </a:tcPr>
                </a:tc>
                <a:tc>
                  <a:txBody>
                    <a:bodyPr/>
                    <a:lstStyle/>
                    <a:p>
                      <a:r>
                        <a:rPr lang="en-US" dirty="0" smtClean="0"/>
                        <a:t>.5 week</a:t>
                      </a:r>
                      <a:endParaRPr lang="en-US"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r>
                        <a:rPr lang="en-US" dirty="0" smtClean="0"/>
                        <a:t>2.5 weeks</a:t>
                      </a:r>
                      <a:endParaRPr lang="en-US" dirty="0"/>
                    </a:p>
                  </a:txBody>
                  <a:tcPr>
                    <a:lnL w="12700" cap="flat" cmpd="sng" algn="ctr">
                      <a:solidFill>
                        <a:schemeClr val="tx1">
                          <a:lumMod val="50000"/>
                          <a:lumOff val="50000"/>
                        </a:schemeClr>
                      </a:solidFill>
                      <a:prstDash val="solid"/>
                      <a:round/>
                      <a:headEnd type="none" w="med" len="med"/>
                      <a:tailEnd type="none" w="med" len="med"/>
                    </a:lnL>
                  </a:tcPr>
                </a:tc>
                <a:extLst>
                  <a:ext uri="{0D108BD9-81ED-4DB2-BD59-A6C34878D82A}">
                    <a16:rowId xmlns:a16="http://schemas.microsoft.com/office/drawing/2014/main" val="878200075"/>
                  </a:ext>
                </a:extLst>
              </a:tr>
              <a:tr h="370840">
                <a:tc>
                  <a:txBody>
                    <a:bodyPr/>
                    <a:lstStyle/>
                    <a:p>
                      <a:r>
                        <a:rPr lang="en-US" baseline="0" dirty="0"/>
                        <a:t>Laser* + Electron Beam</a:t>
                      </a:r>
                      <a:endParaRPr lang="en-US" dirty="0"/>
                    </a:p>
                  </a:txBody>
                  <a:tcPr>
                    <a:lnR w="12700" cap="flat" cmpd="sng" algn="ctr">
                      <a:solidFill>
                        <a:schemeClr val="tx1">
                          <a:lumMod val="50000"/>
                          <a:lumOff val="50000"/>
                        </a:schemeClr>
                      </a:solidFill>
                      <a:prstDash val="solid"/>
                      <a:round/>
                      <a:headEnd type="none" w="med" len="med"/>
                      <a:tailEnd type="none" w="med" len="med"/>
                    </a:lnR>
                  </a:tcPr>
                </a:tc>
                <a:tc>
                  <a:txBody>
                    <a:bodyPr/>
                    <a:lstStyle/>
                    <a:p>
                      <a:endParaRPr lang="en-US"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endParaRPr lang="en-US" dirty="0"/>
                    </a:p>
                  </a:txBody>
                  <a:tcPr>
                    <a:lnL w="12700" cap="flat" cmpd="sng" algn="ctr">
                      <a:solidFill>
                        <a:schemeClr val="tx1">
                          <a:lumMod val="50000"/>
                          <a:lumOff val="50000"/>
                        </a:schemeClr>
                      </a:solidFill>
                      <a:prstDash val="solid"/>
                      <a:round/>
                      <a:headEnd type="none" w="med" len="med"/>
                      <a:tailEnd type="none" w="med" len="med"/>
                    </a:lnL>
                  </a:tcPr>
                </a:tc>
                <a:extLst>
                  <a:ext uri="{0D108BD9-81ED-4DB2-BD59-A6C34878D82A}">
                    <a16:rowId xmlns:a16="http://schemas.microsoft.com/office/drawing/2014/main" val="3122887864"/>
                  </a:ext>
                </a:extLst>
              </a:tr>
            </a:tbl>
          </a:graphicData>
        </a:graphic>
      </p:graphicFrame>
      <p:sp>
        <p:nvSpPr>
          <p:cNvPr id="8" name="TextBox 7">
            <a:extLst>
              <a:ext uri="{FF2B5EF4-FFF2-40B4-BE49-F238E27FC236}">
                <a16:creationId xmlns:a16="http://schemas.microsoft.com/office/drawing/2014/main" id="{8B694B9C-51DF-1B41-9225-691F9D253220}"/>
              </a:ext>
            </a:extLst>
          </p:cNvPr>
          <p:cNvSpPr txBox="1"/>
          <p:nvPr/>
        </p:nvSpPr>
        <p:spPr>
          <a:xfrm>
            <a:off x="4623371" y="811659"/>
            <a:ext cx="2891304" cy="461665"/>
          </a:xfrm>
          <a:prstGeom prst="rect">
            <a:avLst/>
          </a:prstGeom>
          <a:noFill/>
        </p:spPr>
        <p:txBody>
          <a:bodyPr wrap="none" rtlCol="0">
            <a:spAutoFit/>
          </a:bodyPr>
          <a:lstStyle/>
          <a:p>
            <a:r>
              <a:rPr lang="en-US" sz="2400" dirty="0"/>
              <a:t>CY2022 Time Request</a:t>
            </a:r>
          </a:p>
        </p:txBody>
      </p:sp>
      <p:graphicFrame>
        <p:nvGraphicFramePr>
          <p:cNvPr id="9" name="Content Placeholder 5">
            <a:extLst>
              <a:ext uri="{FF2B5EF4-FFF2-40B4-BE49-F238E27FC236}">
                <a16:creationId xmlns:a16="http://schemas.microsoft.com/office/drawing/2014/main" id="{12C37A2F-A990-9749-952B-CEF0455DCD9E}"/>
              </a:ext>
            </a:extLst>
          </p:cNvPr>
          <p:cNvGraphicFramePr>
            <a:graphicFrameLocks/>
          </p:cNvGraphicFramePr>
          <p:nvPr>
            <p:extLst>
              <p:ext uri="{D42A27DB-BD31-4B8C-83A1-F6EECF244321}">
                <p14:modId xmlns:p14="http://schemas.microsoft.com/office/powerpoint/2010/main" val="1080893124"/>
              </p:ext>
            </p:extLst>
          </p:nvPr>
        </p:nvGraphicFramePr>
        <p:xfrm>
          <a:off x="857038" y="4104778"/>
          <a:ext cx="10515600" cy="1483360"/>
        </p:xfrm>
        <a:graphic>
          <a:graphicData uri="http://schemas.openxmlformats.org/drawingml/2006/table">
            <a:tbl>
              <a:tblPr firstRow="1" bandRow="1">
                <a:tableStyleId>{9D7B26C5-4107-4FEC-AEDC-1716B250A1EF}</a:tableStyleId>
              </a:tblPr>
              <a:tblGrid>
                <a:gridCol w="3505200">
                  <a:extLst>
                    <a:ext uri="{9D8B030D-6E8A-4147-A177-3AD203B41FA5}">
                      <a16:colId xmlns:a16="http://schemas.microsoft.com/office/drawing/2014/main" val="3615137945"/>
                    </a:ext>
                  </a:extLst>
                </a:gridCol>
                <a:gridCol w="3505200">
                  <a:extLst>
                    <a:ext uri="{9D8B030D-6E8A-4147-A177-3AD203B41FA5}">
                      <a16:colId xmlns:a16="http://schemas.microsoft.com/office/drawing/2014/main" val="2365650492"/>
                    </a:ext>
                  </a:extLst>
                </a:gridCol>
                <a:gridCol w="3505200">
                  <a:extLst>
                    <a:ext uri="{9D8B030D-6E8A-4147-A177-3AD203B41FA5}">
                      <a16:colId xmlns:a16="http://schemas.microsoft.com/office/drawing/2014/main" val="2983676112"/>
                    </a:ext>
                  </a:extLst>
                </a:gridCol>
              </a:tblGrid>
              <a:tr h="370840">
                <a:tc>
                  <a:txBody>
                    <a:bodyPr/>
                    <a:lstStyle/>
                    <a:p>
                      <a:pPr algn="ctr"/>
                      <a:r>
                        <a:rPr lang="en-US" dirty="0"/>
                        <a:t>Capability</a:t>
                      </a:r>
                    </a:p>
                  </a:txBody>
                  <a:tcPr/>
                </a:tc>
                <a:tc>
                  <a:txBody>
                    <a:bodyPr/>
                    <a:lstStyle/>
                    <a:p>
                      <a:pPr algn="ctr"/>
                      <a:r>
                        <a:rPr lang="en-US" dirty="0"/>
                        <a:t>Setup Hours</a:t>
                      </a:r>
                    </a:p>
                  </a:txBody>
                  <a:tcPr/>
                </a:tc>
                <a:tc>
                  <a:txBody>
                    <a:bodyPr/>
                    <a:lstStyle/>
                    <a:p>
                      <a:pPr algn="ctr"/>
                      <a:r>
                        <a:rPr lang="en-US" dirty="0"/>
                        <a:t>Running Hours</a:t>
                      </a:r>
                    </a:p>
                  </a:txBody>
                  <a:tcPr/>
                </a:tc>
                <a:extLst>
                  <a:ext uri="{0D108BD9-81ED-4DB2-BD59-A6C34878D82A}">
                    <a16:rowId xmlns:a16="http://schemas.microsoft.com/office/drawing/2014/main" val="401107034"/>
                  </a:ext>
                </a:extLst>
              </a:tr>
              <a:tr h="370840">
                <a:tc>
                  <a:txBody>
                    <a:bodyPr/>
                    <a:lstStyle/>
                    <a:p>
                      <a:r>
                        <a:rPr lang="en-US" dirty="0"/>
                        <a:t>Electron Beam Only</a:t>
                      </a:r>
                    </a:p>
                  </a:txBody>
                  <a:tcPr>
                    <a:lnR w="12700" cap="flat" cmpd="sng" algn="ctr">
                      <a:solidFill>
                        <a:schemeClr val="tx1">
                          <a:lumMod val="50000"/>
                          <a:lumOff val="50000"/>
                        </a:schemeClr>
                      </a:solidFill>
                      <a:prstDash val="solid"/>
                      <a:round/>
                      <a:headEnd type="none" w="med" len="med"/>
                      <a:tailEnd type="none" w="med" len="med"/>
                    </a:lnR>
                  </a:tcPr>
                </a:tc>
                <a:tc>
                  <a:txBody>
                    <a:bodyPr/>
                    <a:lstStyle/>
                    <a:p>
                      <a:endParaRPr lang="en-US"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endParaRPr lang="en-US" dirty="0"/>
                    </a:p>
                  </a:txBody>
                  <a:tcPr>
                    <a:lnL w="12700" cap="flat" cmpd="sng" algn="ctr">
                      <a:solidFill>
                        <a:schemeClr val="tx1">
                          <a:lumMod val="50000"/>
                          <a:lumOff val="50000"/>
                        </a:schemeClr>
                      </a:solidFill>
                      <a:prstDash val="solid"/>
                      <a:round/>
                      <a:headEnd type="none" w="med" len="med"/>
                      <a:tailEnd type="none" w="med" len="med"/>
                    </a:lnL>
                  </a:tcPr>
                </a:tc>
                <a:extLst>
                  <a:ext uri="{0D108BD9-81ED-4DB2-BD59-A6C34878D82A}">
                    <a16:rowId xmlns:a16="http://schemas.microsoft.com/office/drawing/2014/main" val="1998231356"/>
                  </a:ext>
                </a:extLst>
              </a:tr>
              <a:tr h="370840">
                <a:tc>
                  <a:txBody>
                    <a:bodyPr/>
                    <a:lstStyle/>
                    <a:p>
                      <a:r>
                        <a:rPr lang="en-US" baseline="0" dirty="0"/>
                        <a:t>Laser* Only (in Laser Areas)</a:t>
                      </a:r>
                      <a:endParaRPr lang="en-US" dirty="0"/>
                    </a:p>
                  </a:txBody>
                  <a:tcPr>
                    <a:lnR w="12700" cap="flat" cmpd="sng" algn="ctr">
                      <a:solidFill>
                        <a:schemeClr val="tx1">
                          <a:lumMod val="50000"/>
                          <a:lumOff val="50000"/>
                        </a:schemeClr>
                      </a:solidFill>
                      <a:prstDash val="solid"/>
                      <a:round/>
                      <a:headEnd type="none" w="med" len="med"/>
                      <a:tailEnd type="none" w="med" len="med"/>
                    </a:lnR>
                  </a:tcPr>
                </a:tc>
                <a:tc>
                  <a:txBody>
                    <a:bodyPr/>
                    <a:lstStyle/>
                    <a:p>
                      <a:r>
                        <a:rPr lang="en-US" dirty="0" smtClean="0"/>
                        <a:t>1</a:t>
                      </a:r>
                      <a:r>
                        <a:rPr lang="en-US" baseline="0" dirty="0" smtClean="0"/>
                        <a:t> week</a:t>
                      </a:r>
                      <a:endParaRPr lang="en-US"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r>
                        <a:rPr lang="en-US" dirty="0" smtClean="0"/>
                        <a:t>2 weeks</a:t>
                      </a:r>
                      <a:endParaRPr lang="en-US" dirty="0"/>
                    </a:p>
                  </a:txBody>
                  <a:tcPr>
                    <a:lnL w="12700" cap="flat" cmpd="sng" algn="ctr">
                      <a:solidFill>
                        <a:schemeClr val="tx1">
                          <a:lumMod val="50000"/>
                          <a:lumOff val="50000"/>
                        </a:schemeClr>
                      </a:solidFill>
                      <a:prstDash val="solid"/>
                      <a:round/>
                      <a:headEnd type="none" w="med" len="med"/>
                      <a:tailEnd type="none" w="med" len="med"/>
                    </a:lnL>
                  </a:tcPr>
                </a:tc>
                <a:extLst>
                  <a:ext uri="{0D108BD9-81ED-4DB2-BD59-A6C34878D82A}">
                    <a16:rowId xmlns:a16="http://schemas.microsoft.com/office/drawing/2014/main" val="878200075"/>
                  </a:ext>
                </a:extLst>
              </a:tr>
              <a:tr h="370840">
                <a:tc>
                  <a:txBody>
                    <a:bodyPr/>
                    <a:lstStyle/>
                    <a:p>
                      <a:r>
                        <a:rPr lang="en-US" baseline="0" dirty="0"/>
                        <a:t>Laser* + Electron Beam</a:t>
                      </a:r>
                      <a:endParaRPr lang="en-US" dirty="0"/>
                    </a:p>
                  </a:txBody>
                  <a:tcPr>
                    <a:lnR w="12700" cap="flat" cmpd="sng" algn="ctr">
                      <a:solidFill>
                        <a:schemeClr val="tx1">
                          <a:lumMod val="50000"/>
                          <a:lumOff val="50000"/>
                        </a:schemeClr>
                      </a:solidFill>
                      <a:prstDash val="solid"/>
                      <a:round/>
                      <a:headEnd type="none" w="med" len="med"/>
                      <a:tailEnd type="none" w="med" len="med"/>
                    </a:lnR>
                  </a:tcPr>
                </a:tc>
                <a:tc>
                  <a:txBody>
                    <a:bodyPr/>
                    <a:lstStyle/>
                    <a:p>
                      <a:endParaRPr lang="en-US"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endParaRPr lang="en-US" dirty="0"/>
                    </a:p>
                  </a:txBody>
                  <a:tcPr>
                    <a:lnL w="12700" cap="flat" cmpd="sng" algn="ctr">
                      <a:solidFill>
                        <a:schemeClr val="tx1">
                          <a:lumMod val="50000"/>
                          <a:lumOff val="50000"/>
                        </a:schemeClr>
                      </a:solidFill>
                      <a:prstDash val="solid"/>
                      <a:round/>
                      <a:headEnd type="none" w="med" len="med"/>
                      <a:tailEnd type="none" w="med" len="med"/>
                    </a:lnL>
                  </a:tcPr>
                </a:tc>
                <a:extLst>
                  <a:ext uri="{0D108BD9-81ED-4DB2-BD59-A6C34878D82A}">
                    <a16:rowId xmlns:a16="http://schemas.microsoft.com/office/drawing/2014/main" val="3122887864"/>
                  </a:ext>
                </a:extLst>
              </a:tr>
            </a:tbl>
          </a:graphicData>
        </a:graphic>
      </p:graphicFrame>
      <p:sp>
        <p:nvSpPr>
          <p:cNvPr id="11" name="TextBox 10">
            <a:extLst>
              <a:ext uri="{FF2B5EF4-FFF2-40B4-BE49-F238E27FC236}">
                <a16:creationId xmlns:a16="http://schemas.microsoft.com/office/drawing/2014/main" id="{76E3C46C-DAB6-C045-9C6E-8080C36C791D}"/>
              </a:ext>
            </a:extLst>
          </p:cNvPr>
          <p:cNvSpPr txBox="1"/>
          <p:nvPr/>
        </p:nvSpPr>
        <p:spPr>
          <a:xfrm>
            <a:off x="852757" y="6123398"/>
            <a:ext cx="3695627" cy="369332"/>
          </a:xfrm>
          <a:prstGeom prst="rect">
            <a:avLst/>
          </a:prstGeom>
          <a:noFill/>
        </p:spPr>
        <p:txBody>
          <a:bodyPr wrap="none" rtlCol="0">
            <a:spAutoFit/>
          </a:bodyPr>
          <a:lstStyle/>
          <a:p>
            <a:r>
              <a:rPr lang="en-US" dirty="0"/>
              <a:t>* Laser = Near-IR or LWIR (CO</a:t>
            </a:r>
            <a:r>
              <a:rPr lang="en-US" baseline="-25000" dirty="0"/>
              <a:t>2</a:t>
            </a:r>
            <a:r>
              <a:rPr lang="en-US" dirty="0"/>
              <a:t>)  Laser</a:t>
            </a:r>
          </a:p>
        </p:txBody>
      </p:sp>
      <p:sp>
        <p:nvSpPr>
          <p:cNvPr id="12" name="TextBox 11">
            <a:extLst>
              <a:ext uri="{FF2B5EF4-FFF2-40B4-BE49-F238E27FC236}">
                <a16:creationId xmlns:a16="http://schemas.microsoft.com/office/drawing/2014/main" id="{F0DD5C7A-2802-9C41-84FC-3B5797C13958}"/>
              </a:ext>
            </a:extLst>
          </p:cNvPr>
          <p:cNvSpPr txBox="1"/>
          <p:nvPr/>
        </p:nvSpPr>
        <p:spPr>
          <a:xfrm>
            <a:off x="2217506" y="3594245"/>
            <a:ext cx="7657674" cy="461665"/>
          </a:xfrm>
          <a:prstGeom prst="rect">
            <a:avLst/>
          </a:prstGeom>
          <a:noFill/>
        </p:spPr>
        <p:txBody>
          <a:bodyPr wrap="none" rtlCol="0">
            <a:spAutoFit/>
          </a:bodyPr>
          <a:lstStyle/>
          <a:p>
            <a:r>
              <a:rPr lang="en-US" sz="2400" dirty="0"/>
              <a:t>Time Estimate for Full 3-year Experiment (including CY2022)</a:t>
            </a:r>
          </a:p>
        </p:txBody>
      </p:sp>
    </p:spTree>
    <p:extLst>
      <p:ext uri="{BB962C8B-B14F-4D97-AF65-F5344CB8AC3E}">
        <p14:creationId xmlns:p14="http://schemas.microsoft.com/office/powerpoint/2010/main" val="2598854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400E9B2-BE8D-4514-BC82-414C6C40D3FD}"/>
              </a:ext>
            </a:extLst>
          </p:cNvPr>
          <p:cNvSpPr>
            <a:spLocks noGrp="1"/>
          </p:cNvSpPr>
          <p:nvPr>
            <p:ph type="title"/>
          </p:nvPr>
        </p:nvSpPr>
        <p:spPr/>
        <p:txBody>
          <a:bodyPr/>
          <a:lstStyle/>
          <a:p>
            <a:r>
              <a:rPr lang="en-US" dirty="0"/>
              <a:t>Questions?</a:t>
            </a:r>
          </a:p>
        </p:txBody>
      </p:sp>
      <p:sp>
        <p:nvSpPr>
          <p:cNvPr id="5" name="Text Placeholder 4"/>
          <p:cNvSpPr>
            <a:spLocks noGrp="1"/>
          </p:cNvSpPr>
          <p:nvPr>
            <p:ph type="body" sz="quarter" idx="17"/>
          </p:nvPr>
        </p:nvSpPr>
        <p:spPr/>
        <p:txBody>
          <a:bodyPr/>
          <a:lstStyle/>
          <a:p>
            <a:r>
              <a:rPr lang="en-US" dirty="0"/>
              <a:t>Distribution Statement A: Approved for public release; distribution is unlimited.</a:t>
            </a:r>
          </a:p>
        </p:txBody>
      </p:sp>
      <p:sp>
        <p:nvSpPr>
          <p:cNvPr id="2" name="Rectangle 1"/>
          <p:cNvSpPr/>
          <p:nvPr/>
        </p:nvSpPr>
        <p:spPr>
          <a:xfrm>
            <a:off x="3048000" y="713233"/>
            <a:ext cx="6096000" cy="923330"/>
          </a:xfrm>
          <a:prstGeom prst="rect">
            <a:avLst/>
          </a:prstGeom>
        </p:spPr>
        <p:txBody>
          <a:bodyPr>
            <a:spAutoFit/>
          </a:bodyPr>
          <a:lstStyle/>
          <a:p>
            <a:pPr algn="ctr"/>
            <a:r>
              <a:rPr lang="en-US" dirty="0">
                <a:solidFill>
                  <a:schemeClr val="bg1"/>
                </a:solidFill>
                <a:latin typeface="CMR12"/>
              </a:rPr>
              <a:t>This material is based upon work supported by the Air Force Office of Scientific Research under award numbers</a:t>
            </a:r>
            <a:r>
              <a:rPr lang="en-US" sz="800" dirty="0" smtClean="0">
                <a:solidFill>
                  <a:schemeClr val="bg1"/>
                </a:solidFill>
                <a:latin typeface="CMSS8"/>
              </a:rPr>
              <a:t> </a:t>
            </a:r>
            <a:r>
              <a:rPr lang="en-US" dirty="0" smtClean="0">
                <a:solidFill>
                  <a:schemeClr val="bg1"/>
                </a:solidFill>
                <a:latin typeface="CMR12"/>
              </a:rPr>
              <a:t>FA9550-16RDCOR325, FA9550-19RDCOR023</a:t>
            </a:r>
            <a:endParaRPr lang="en-US" dirty="0">
              <a:solidFill>
                <a:schemeClr val="bg1"/>
              </a:solidFill>
            </a:endParaRPr>
          </a:p>
        </p:txBody>
      </p:sp>
    </p:spTree>
    <p:extLst>
      <p:ext uri="{BB962C8B-B14F-4D97-AF65-F5344CB8AC3E}">
        <p14:creationId xmlns:p14="http://schemas.microsoft.com/office/powerpoint/2010/main" val="4204956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403331" y="1393432"/>
            <a:ext cx="9092391" cy="5114205"/>
          </a:xfrm>
          <a:prstGeom prst="rect">
            <a:avLst/>
          </a:prstGeom>
        </p:spPr>
      </p:pic>
      <p:sp>
        <p:nvSpPr>
          <p:cNvPr id="4" name="TextBox 3"/>
          <p:cNvSpPr txBox="1"/>
          <p:nvPr/>
        </p:nvSpPr>
        <p:spPr>
          <a:xfrm>
            <a:off x="4601816" y="334375"/>
            <a:ext cx="4939748" cy="523220"/>
          </a:xfrm>
          <a:prstGeom prst="rect">
            <a:avLst/>
          </a:prstGeom>
          <a:noFill/>
        </p:spPr>
        <p:txBody>
          <a:bodyPr wrap="square" rtlCol="0">
            <a:spAutoFit/>
          </a:bodyPr>
          <a:lstStyle/>
          <a:p>
            <a:r>
              <a:rPr lang="en-US" sz="2800" b="1" dirty="0" smtClean="0"/>
              <a:t>Past Work</a:t>
            </a:r>
            <a:endParaRPr lang="en-US" sz="2800" b="1" dirty="0"/>
          </a:p>
        </p:txBody>
      </p:sp>
    </p:spTree>
    <p:extLst>
      <p:ext uri="{BB962C8B-B14F-4D97-AF65-F5344CB8AC3E}">
        <p14:creationId xmlns:p14="http://schemas.microsoft.com/office/powerpoint/2010/main" val="967435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0" y="3059668"/>
            <a:ext cx="6096000" cy="738664"/>
          </a:xfrm>
          <a:prstGeom prst="rect">
            <a:avLst/>
          </a:prstGeom>
        </p:spPr>
        <p:txBody>
          <a:bodyPr>
            <a:spAutoFit/>
          </a:bodyPr>
          <a:lstStyle/>
          <a:p>
            <a:endParaRPr lang="en-US">
              <a:latin typeface="Times New Roman" panose="02020603050405020304" pitchFamily="18" charset="0"/>
            </a:endParaRPr>
          </a:p>
          <a:p>
            <a:endParaRPr lang="en-US" sz="2400" dirty="0">
              <a:latin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2046767" y="1175164"/>
            <a:ext cx="8098465" cy="5492355"/>
          </a:xfrm>
          <a:prstGeom prst="rect">
            <a:avLst/>
          </a:prstGeom>
        </p:spPr>
      </p:pic>
      <p:sp>
        <p:nvSpPr>
          <p:cNvPr id="5" name="TextBox 4"/>
          <p:cNvSpPr txBox="1"/>
          <p:nvPr/>
        </p:nvSpPr>
        <p:spPr>
          <a:xfrm>
            <a:off x="4453070" y="275806"/>
            <a:ext cx="9381860" cy="523220"/>
          </a:xfrm>
          <a:prstGeom prst="rect">
            <a:avLst/>
          </a:prstGeom>
          <a:noFill/>
        </p:spPr>
        <p:txBody>
          <a:bodyPr wrap="square" rtlCol="0">
            <a:spAutoFit/>
          </a:bodyPr>
          <a:lstStyle/>
          <a:p>
            <a:r>
              <a:rPr lang="en-US" sz="2800" b="1" dirty="0" smtClean="0">
                <a:latin typeface="Arial" panose="020B0604020202020204" pitchFamily="34" charset="0"/>
                <a:cs typeface="Arial" panose="020B0604020202020204" pitchFamily="34" charset="0"/>
              </a:rPr>
              <a:t>Model Illustration</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1671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419343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050" y="1174968"/>
            <a:ext cx="10572750" cy="437652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737644" y="241226"/>
            <a:ext cx="9381860" cy="523220"/>
          </a:xfrm>
          <a:prstGeom prst="rect">
            <a:avLst/>
          </a:prstGeom>
          <a:noFill/>
        </p:spPr>
        <p:txBody>
          <a:bodyPr wrap="square" rtlCol="0">
            <a:spAutoFit/>
          </a:bodyPr>
          <a:lstStyle/>
          <a:p>
            <a:r>
              <a:rPr lang="en-US" sz="2800" b="1" dirty="0" smtClean="0">
                <a:latin typeface="Arial" panose="020B0604020202020204" pitchFamily="34" charset="0"/>
                <a:cs typeface="Arial" panose="020B0604020202020204" pitchFamily="34" charset="0"/>
              </a:rPr>
              <a:t>Previous work on wavelength scaling</a:t>
            </a:r>
            <a:endParaRPr lang="en-US" sz="2800" b="1" dirty="0">
              <a:latin typeface="Arial" panose="020B0604020202020204" pitchFamily="34" charset="0"/>
              <a:cs typeface="Arial" panose="020B0604020202020204" pitchFamily="34" charset="0"/>
            </a:endParaRPr>
          </a:p>
        </p:txBody>
      </p:sp>
      <p:sp>
        <p:nvSpPr>
          <p:cNvPr id="3" name="TextBox 2"/>
          <p:cNvSpPr txBox="1"/>
          <p:nvPr/>
        </p:nvSpPr>
        <p:spPr>
          <a:xfrm>
            <a:off x="1202635" y="5601184"/>
            <a:ext cx="9899374" cy="1200329"/>
          </a:xfrm>
          <a:prstGeom prst="rect">
            <a:avLst/>
          </a:prstGeom>
          <a:noFill/>
        </p:spPr>
        <p:txBody>
          <a:bodyPr wrap="square" rtlCol="0">
            <a:spAutoFit/>
          </a:bodyPr>
          <a:lstStyle/>
          <a:p>
            <a:r>
              <a:rPr lang="en-US" dirty="0"/>
              <a:t>Plots of simulated electric field strength as a function of frequency and angle for RF pulses from a 40 </a:t>
            </a:r>
            <a:r>
              <a:rPr lang="en-US" dirty="0" err="1"/>
              <a:t>mJ</a:t>
            </a:r>
            <a:r>
              <a:rPr lang="en-US" dirty="0"/>
              <a:t>, focal number </a:t>
            </a:r>
            <a:r>
              <a:rPr lang="en-US" dirty="0" err="1"/>
              <a:t>f</a:t>
            </a:r>
            <a:r>
              <a:rPr lang="en-US" baseline="-25000" dirty="0" err="1"/>
              <a:t>N</a:t>
            </a:r>
            <a:r>
              <a:rPr lang="en-US" dirty="0"/>
              <a:t> = 60, 800 nm laser source and a 12 </a:t>
            </a:r>
            <a:r>
              <a:rPr lang="en-US" dirty="0" err="1"/>
              <a:t>mJ</a:t>
            </a:r>
            <a:r>
              <a:rPr lang="en-US" dirty="0"/>
              <a:t>, </a:t>
            </a:r>
            <a:r>
              <a:rPr lang="en-US" dirty="0" err="1"/>
              <a:t>f</a:t>
            </a:r>
            <a:r>
              <a:rPr lang="en-US" baseline="-25000" dirty="0" err="1"/>
              <a:t>N</a:t>
            </a:r>
            <a:r>
              <a:rPr lang="en-US" dirty="0"/>
              <a:t> = 15, 3.9 micron source (both run at 10 </a:t>
            </a:r>
            <a:r>
              <a:rPr lang="en-US" dirty="0" err="1"/>
              <a:t>Torr</a:t>
            </a:r>
            <a:r>
              <a:rPr lang="en-US" dirty="0"/>
              <a:t>). The numerical profiles and amplitudes closely match the experimental results.</a:t>
            </a:r>
            <a:endParaRPr lang="en-US" i="1" dirty="0">
              <a:solidFill>
                <a:srgbClr val="44546A"/>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5098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93034" y="296354"/>
            <a:ext cx="6671766" cy="523220"/>
          </a:xfrm>
          <a:prstGeom prst="rect">
            <a:avLst/>
          </a:prstGeom>
          <a:noFill/>
        </p:spPr>
        <p:txBody>
          <a:bodyPr wrap="square" rtlCol="0">
            <a:spAutoFit/>
          </a:bodyPr>
          <a:lstStyle/>
          <a:p>
            <a:r>
              <a:rPr lang="en-US" sz="2800" b="1" dirty="0" smtClean="0">
                <a:latin typeface="Arial" panose="020B0604020202020204" pitchFamily="34" charset="0"/>
                <a:cs typeface="Arial" panose="020B0604020202020204" pitchFamily="34" charset="0"/>
              </a:rPr>
              <a:t>Research Questions Addressed</a:t>
            </a:r>
            <a:endParaRPr lang="en-US" sz="2800" b="1" dirty="0">
              <a:latin typeface="Arial" panose="020B0604020202020204" pitchFamily="34" charset="0"/>
              <a:cs typeface="Arial" panose="020B0604020202020204" pitchFamily="34" charset="0"/>
            </a:endParaRPr>
          </a:p>
        </p:txBody>
      </p:sp>
      <p:sp>
        <p:nvSpPr>
          <p:cNvPr id="3" name="TextBox 2"/>
          <p:cNvSpPr txBox="1"/>
          <p:nvPr/>
        </p:nvSpPr>
        <p:spPr>
          <a:xfrm>
            <a:off x="323850" y="1428750"/>
            <a:ext cx="10775950" cy="5232202"/>
          </a:xfrm>
          <a:prstGeom prst="rect">
            <a:avLst/>
          </a:prstGeom>
          <a:noFill/>
        </p:spPr>
        <p:txBody>
          <a:bodyPr wrap="square" rtlCol="0">
            <a:spAutoFit/>
          </a:bodyPr>
          <a:lstStyle/>
          <a:p>
            <a:pPr marL="342900" indent="-342900">
              <a:buAutoNum type="arabicPeriod"/>
            </a:pPr>
            <a:r>
              <a:rPr lang="en-US" sz="2800" dirty="0" smtClean="0"/>
              <a:t>What are the dominant ionization processes for high energy long wavelength short pulse ionization, and how does this change with laser energy, </a:t>
            </a:r>
            <a:r>
              <a:rPr lang="en-US" sz="2800" dirty="0" smtClean="0"/>
              <a:t>gas pressure </a:t>
            </a:r>
            <a:r>
              <a:rPr lang="en-US" sz="2800" dirty="0" smtClean="0"/>
              <a:t>and focusing geometry?</a:t>
            </a:r>
          </a:p>
          <a:p>
            <a:pPr marL="342900" indent="-342900">
              <a:buAutoNum type="arabicPeriod"/>
            </a:pPr>
            <a:r>
              <a:rPr lang="en-US" sz="2800" dirty="0" smtClean="0"/>
              <a:t>Does LWIR plasma have higher electron temperatures? High enough to enter a non-collisional regime for RF production?</a:t>
            </a:r>
          </a:p>
          <a:p>
            <a:pPr marL="342900" indent="-342900">
              <a:buAutoNum type="arabicPeriod"/>
            </a:pPr>
            <a:r>
              <a:rPr lang="en-US" sz="2800" dirty="0" smtClean="0"/>
              <a:t>Does LWIR ionization boost RF production? Using initial plasma conditions from 1. and 2. do experimental measurements match model predictions?</a:t>
            </a:r>
          </a:p>
          <a:p>
            <a:pPr marL="342900" indent="-342900">
              <a:buAutoNum type="arabicPeriod"/>
            </a:pPr>
            <a:r>
              <a:rPr lang="en-US" sz="2800" dirty="0" smtClean="0"/>
              <a:t>Does LWIR ionization process produce spectral broadened signal at shorter wavelengths as well as RF?</a:t>
            </a:r>
          </a:p>
          <a:p>
            <a:pPr marL="342900" indent="-342900">
              <a:buAutoNum type="arabicPeriod"/>
            </a:pPr>
            <a:endParaRPr lang="en-US" dirty="0" smtClean="0"/>
          </a:p>
          <a:p>
            <a:pPr marL="342900" indent="-342900">
              <a:buAutoNum type="arabicPeriod"/>
            </a:pPr>
            <a:endParaRPr lang="en-US" dirty="0" smtClean="0"/>
          </a:p>
          <a:p>
            <a:pPr marL="342900" indent="-342900">
              <a:buAutoNum type="arabicPeriod"/>
            </a:pPr>
            <a:endParaRPr lang="en-US" dirty="0"/>
          </a:p>
        </p:txBody>
      </p:sp>
    </p:spTree>
    <p:extLst>
      <p:ext uri="{BB962C8B-B14F-4D97-AF65-F5344CB8AC3E}">
        <p14:creationId xmlns:p14="http://schemas.microsoft.com/office/powerpoint/2010/main" val="3579683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793034" y="296354"/>
            <a:ext cx="4265116" cy="523220"/>
          </a:xfrm>
          <a:prstGeom prst="rect">
            <a:avLst/>
          </a:prstGeom>
          <a:noFill/>
        </p:spPr>
        <p:txBody>
          <a:bodyPr wrap="square" rtlCol="0">
            <a:spAutoFit/>
          </a:bodyPr>
          <a:lstStyle/>
          <a:p>
            <a:r>
              <a:rPr lang="en-US" sz="2800" b="1" dirty="0" smtClean="0">
                <a:latin typeface="Arial" panose="020B0604020202020204" pitchFamily="34" charset="0"/>
                <a:cs typeface="Arial" panose="020B0604020202020204" pitchFamily="34" charset="0"/>
              </a:rPr>
              <a:t>Proposed Experiment</a:t>
            </a:r>
            <a:endParaRPr lang="en-US" sz="2800" b="1" dirty="0">
              <a:latin typeface="Arial" panose="020B0604020202020204" pitchFamily="34" charset="0"/>
              <a:cs typeface="Arial" panose="020B0604020202020204" pitchFamily="34" charset="0"/>
            </a:endParaRPr>
          </a:p>
        </p:txBody>
      </p:sp>
      <p:sp>
        <p:nvSpPr>
          <p:cNvPr id="6" name="Rectangle 5"/>
          <p:cNvSpPr/>
          <p:nvPr/>
        </p:nvSpPr>
        <p:spPr>
          <a:xfrm>
            <a:off x="1960368" y="1552506"/>
            <a:ext cx="874930" cy="12959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960368" y="5039068"/>
            <a:ext cx="1394625" cy="8288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669854" y="1245927"/>
            <a:ext cx="11217346" cy="5443108"/>
            <a:chOff x="2230298" y="1989507"/>
            <a:chExt cx="7600575" cy="2904324"/>
          </a:xfrm>
        </p:grpSpPr>
        <p:pic>
          <p:nvPicPr>
            <p:cNvPr id="18" name="Picture 17">
              <a:extLst>
                <a:ext uri="{FF2B5EF4-FFF2-40B4-BE49-F238E27FC236}">
                  <a16:creationId xmlns:a16="http://schemas.microsoft.com/office/drawing/2014/main" id="{51912822-ED12-4927-8632-2D99D91879E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30298" y="1989507"/>
              <a:ext cx="6622638" cy="2904323"/>
            </a:xfrm>
            <a:prstGeom prst="rect">
              <a:avLst/>
            </a:prstGeom>
          </p:spPr>
        </p:pic>
        <p:sp>
          <p:nvSpPr>
            <p:cNvPr id="19" name="Rectangle 18"/>
            <p:cNvSpPr/>
            <p:nvPr/>
          </p:nvSpPr>
          <p:spPr>
            <a:xfrm>
              <a:off x="8805167" y="3281708"/>
              <a:ext cx="1025706" cy="1100667"/>
            </a:xfrm>
            <a:prstGeom prst="rect">
              <a:avLst/>
            </a:prstGeom>
            <a:solidFill>
              <a:schemeClr val="accent1">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100" dirty="0" smtClean="0">
                  <a:solidFill>
                    <a:schemeClr val="tx1"/>
                  </a:solidFill>
                  <a:latin typeface="Times New Roman" panose="02020603050405020304" pitchFamily="18" charset="0"/>
                  <a:cs typeface="Times New Roman" panose="02020603050405020304" pitchFamily="18" charset="0"/>
                </a:rPr>
                <a:t>Series of MIR/LWIR spectrometers</a:t>
              </a:r>
              <a:endParaRPr lang="en-US" sz="1100" dirty="0">
                <a:solidFill>
                  <a:schemeClr val="tx1"/>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2466360" y="3887512"/>
              <a:ext cx="1098396" cy="600164"/>
            </a:xfrm>
            <a:prstGeom prst="rect">
              <a:avLst/>
            </a:prstGeom>
            <a:solidFill>
              <a:schemeClr val="bg1"/>
            </a:solidFill>
          </p:spPr>
          <p:txBody>
            <a:bodyPr wrap="square" rtlCol="0">
              <a:spAutoFit/>
            </a:bodyPr>
            <a:lstStyle/>
            <a:p>
              <a:pPr algn="ctr"/>
              <a:r>
                <a:rPr lang="en-US" sz="1100" dirty="0" smtClean="0"/>
                <a:t>Input 10 micron 5 J, </a:t>
              </a:r>
              <a:r>
                <a:rPr lang="en-US" sz="1100" dirty="0" err="1" smtClean="0"/>
                <a:t>ps</a:t>
              </a:r>
              <a:r>
                <a:rPr lang="en-US" sz="1100" dirty="0" smtClean="0"/>
                <a:t> laser pulse</a:t>
              </a:r>
              <a:endParaRPr lang="en-US" sz="1100" dirty="0"/>
            </a:p>
          </p:txBody>
        </p:sp>
        <p:sp>
          <p:nvSpPr>
            <p:cNvPr id="21" name="Rectangle 20"/>
            <p:cNvSpPr/>
            <p:nvPr/>
          </p:nvSpPr>
          <p:spPr>
            <a:xfrm>
              <a:off x="2672657" y="1989507"/>
              <a:ext cx="342901" cy="4215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5196177" y="4187595"/>
              <a:ext cx="690880" cy="706236"/>
            </a:xfrm>
            <a:prstGeom prst="rect">
              <a:avLst/>
            </a:prstGeom>
            <a:solidFill>
              <a:srgbClr val="BDD7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Times New Roman" panose="02020603050405020304" pitchFamily="18" charset="0"/>
                  <a:cs typeface="Times New Roman" panose="02020603050405020304" pitchFamily="18" charset="0"/>
                </a:rPr>
                <a:t>2 ns gate ICCD</a:t>
              </a:r>
              <a:endParaRPr lang="en-US" sz="1100" dirty="0">
                <a:solidFill>
                  <a:schemeClr val="tx1"/>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05713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02634" y="284078"/>
            <a:ext cx="2398216" cy="523220"/>
          </a:xfrm>
          <a:prstGeom prst="rect">
            <a:avLst/>
          </a:prstGeom>
          <a:noFill/>
        </p:spPr>
        <p:txBody>
          <a:bodyPr wrap="square" rtlCol="0">
            <a:spAutoFit/>
          </a:bodyPr>
          <a:lstStyle/>
          <a:p>
            <a:r>
              <a:rPr lang="en-US" sz="2800" b="1" dirty="0" smtClean="0">
                <a:latin typeface="Arial" panose="020B0604020202020204" pitchFamily="34" charset="0"/>
                <a:cs typeface="Arial" panose="020B0604020202020204" pitchFamily="34" charset="0"/>
              </a:rPr>
              <a:t>Diagnostics</a:t>
            </a:r>
            <a:endParaRPr lang="en-US" sz="2800" b="1" dirty="0">
              <a:latin typeface="Arial" panose="020B0604020202020204" pitchFamily="34" charset="0"/>
              <a:cs typeface="Arial" panose="020B0604020202020204" pitchFamily="34" charset="0"/>
            </a:endParaRPr>
          </a:p>
        </p:txBody>
      </p:sp>
      <p:sp>
        <p:nvSpPr>
          <p:cNvPr id="3" name="TextBox 2"/>
          <p:cNvSpPr txBox="1"/>
          <p:nvPr/>
        </p:nvSpPr>
        <p:spPr>
          <a:xfrm>
            <a:off x="323850" y="1428750"/>
            <a:ext cx="10775950" cy="1200329"/>
          </a:xfrm>
          <a:prstGeom prst="rect">
            <a:avLst/>
          </a:prstGeom>
          <a:noFill/>
        </p:spPr>
        <p:txBody>
          <a:bodyPr wrap="square" rtlCol="0">
            <a:spAutoFit/>
          </a:bodyPr>
          <a:lstStyle/>
          <a:p>
            <a:pPr marL="342900" indent="-342900">
              <a:buAutoNum type="arabicPeriod"/>
            </a:pPr>
            <a:endParaRPr lang="en-US" dirty="0" smtClean="0"/>
          </a:p>
          <a:p>
            <a:pPr marL="342900" indent="-342900">
              <a:buAutoNum type="arabicPeriod"/>
            </a:pPr>
            <a:endParaRPr lang="en-US" dirty="0" smtClean="0"/>
          </a:p>
          <a:p>
            <a:pPr marL="342900" indent="-342900">
              <a:buAutoNum type="arabicPeriod"/>
            </a:pPr>
            <a:endParaRPr lang="en-US" dirty="0" smtClean="0"/>
          </a:p>
          <a:p>
            <a:pPr marL="342900" indent="-342900">
              <a:buAutoNum type="arabicPeriod"/>
            </a:pPr>
            <a:endParaRPr lang="en-US" dirty="0"/>
          </a:p>
        </p:txBody>
      </p:sp>
      <p:sp>
        <p:nvSpPr>
          <p:cNvPr id="4" name="TextBox 3"/>
          <p:cNvSpPr txBox="1"/>
          <p:nvPr/>
        </p:nvSpPr>
        <p:spPr>
          <a:xfrm>
            <a:off x="323850" y="1206500"/>
            <a:ext cx="10775950" cy="4524315"/>
          </a:xfrm>
          <a:prstGeom prst="rect">
            <a:avLst/>
          </a:prstGeom>
          <a:noFill/>
        </p:spPr>
        <p:txBody>
          <a:bodyPr wrap="square" rtlCol="0">
            <a:spAutoFit/>
          </a:bodyPr>
          <a:lstStyle/>
          <a:p>
            <a:r>
              <a:rPr lang="en-US" sz="1600" b="1" dirty="0" smtClean="0"/>
              <a:t>Nanosecond gated ICCD.</a:t>
            </a:r>
          </a:p>
          <a:p>
            <a:r>
              <a:rPr lang="en-US" sz="1600" dirty="0" smtClean="0"/>
              <a:t>We’ve demonstrated in recent experiments that avalanche and optical ionization are readily distinguishable on a gated ICCD imaging the plasma. The images also allow us to extract plasma column radius and </a:t>
            </a:r>
            <a:r>
              <a:rPr lang="en-US" sz="1600" dirty="0" smtClean="0"/>
              <a:t>length</a:t>
            </a:r>
            <a:endParaRPr lang="en-US" sz="1600" dirty="0" smtClean="0"/>
          </a:p>
          <a:p>
            <a:r>
              <a:rPr lang="en-US" sz="1600" b="1" dirty="0" smtClean="0"/>
              <a:t>RF horns and 70 GHz oscilloscope</a:t>
            </a:r>
          </a:p>
          <a:p>
            <a:r>
              <a:rPr lang="en-US" sz="1600" dirty="0" smtClean="0"/>
              <a:t>The RF signal relies on the ionization front propagating at the speed of light longitudinally on timescales shorter than the electron expansion rate due to coherent addition of radiated RF waves. This is not expected to be true in the case of avalanche ionization, so the RF signal itself may be used to characterize the ionization processes as well as allowing characterization of RF power spectral density</a:t>
            </a:r>
          </a:p>
          <a:p>
            <a:r>
              <a:rPr lang="en-US" sz="1600" b="1" dirty="0" smtClean="0"/>
              <a:t>Interferometry</a:t>
            </a:r>
          </a:p>
          <a:p>
            <a:r>
              <a:rPr lang="en-US" sz="1600" dirty="0" smtClean="0"/>
              <a:t>A simple to set up and align interferometer allows us to measure plasma densities above 10</a:t>
            </a:r>
            <a:r>
              <a:rPr lang="en-US" sz="1600" baseline="30000" dirty="0" smtClean="0"/>
              <a:t>16</a:t>
            </a:r>
            <a:r>
              <a:rPr lang="en-US" sz="1600" dirty="0" smtClean="0"/>
              <a:t> electrons/cm</a:t>
            </a:r>
            <a:r>
              <a:rPr lang="en-US" sz="1600" baseline="30000" dirty="0" smtClean="0"/>
              <a:t>2</a:t>
            </a:r>
            <a:r>
              <a:rPr lang="en-US" sz="1600" dirty="0" smtClean="0"/>
              <a:t>, which is within the regime we anticipate achieving for hard focusing conditions</a:t>
            </a:r>
          </a:p>
          <a:p>
            <a:r>
              <a:rPr lang="en-US" sz="1600" dirty="0" smtClean="0"/>
              <a:t>Will require an optically synchronized 800 nm probe beam (low energy</a:t>
            </a:r>
            <a:r>
              <a:rPr lang="en-US" sz="1600" dirty="0" smtClean="0"/>
              <a:t>)</a:t>
            </a:r>
            <a:endParaRPr lang="en-US" sz="1600" dirty="0" smtClean="0"/>
          </a:p>
          <a:p>
            <a:r>
              <a:rPr lang="en-US" sz="1600" b="1" dirty="0" smtClean="0"/>
              <a:t>Conductivity</a:t>
            </a:r>
          </a:p>
          <a:p>
            <a:r>
              <a:rPr lang="en-US" sz="1600" dirty="0" smtClean="0"/>
              <a:t>We have developed a diagnostic to measure longitudinally resolved plasma conductivity on the nanosecond timescale, which combined with electron density and column radius allow extraction of electron temperature.</a:t>
            </a:r>
          </a:p>
          <a:p>
            <a:r>
              <a:rPr lang="en-US" sz="1600" b="1" dirty="0" smtClean="0"/>
              <a:t>Spectrometer Suite</a:t>
            </a:r>
          </a:p>
          <a:p>
            <a:r>
              <a:rPr lang="en-US" sz="1600" dirty="0" smtClean="0"/>
              <a:t>LWIR, MWIR and NIR/visible spectrometers allow characterization of shorter wavelength </a:t>
            </a:r>
            <a:r>
              <a:rPr lang="en-US" sz="1600" dirty="0" err="1" smtClean="0"/>
              <a:t>supercontinuum</a:t>
            </a:r>
            <a:r>
              <a:rPr lang="en-US" sz="1600" dirty="0" smtClean="0"/>
              <a:t> generation due to ionization processes</a:t>
            </a:r>
          </a:p>
        </p:txBody>
      </p:sp>
    </p:spTree>
    <p:extLst>
      <p:ext uri="{BB962C8B-B14F-4D97-AF65-F5344CB8AC3E}">
        <p14:creationId xmlns:p14="http://schemas.microsoft.com/office/powerpoint/2010/main" val="1649587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02634" y="284078"/>
            <a:ext cx="2398216" cy="523220"/>
          </a:xfrm>
          <a:prstGeom prst="rect">
            <a:avLst/>
          </a:prstGeom>
          <a:noFill/>
        </p:spPr>
        <p:txBody>
          <a:bodyPr wrap="square" rtlCol="0">
            <a:spAutoFit/>
          </a:bodyPr>
          <a:lstStyle/>
          <a:p>
            <a:r>
              <a:rPr lang="en-US" sz="2800" b="1" dirty="0" smtClean="0">
                <a:latin typeface="Arial" panose="020B0604020202020204" pitchFamily="34" charset="0"/>
                <a:cs typeface="Arial" panose="020B0604020202020204" pitchFamily="34" charset="0"/>
              </a:rPr>
              <a:t>Timeline</a:t>
            </a:r>
            <a:endParaRPr lang="en-US" sz="2800" b="1" dirty="0">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336311084"/>
              </p:ext>
            </p:extLst>
          </p:nvPr>
        </p:nvGraphicFramePr>
        <p:xfrm>
          <a:off x="2425146" y="1480929"/>
          <a:ext cx="7653132" cy="4986207"/>
        </p:xfrm>
        <a:graphic>
          <a:graphicData uri="http://schemas.openxmlformats.org/drawingml/2006/table">
            <a:tbl>
              <a:tblPr firstRow="1" bandRow="1">
                <a:tableStyleId>{5940675A-B579-460E-94D1-54222C63F5DA}</a:tableStyleId>
              </a:tblPr>
              <a:tblGrid>
                <a:gridCol w="1913283">
                  <a:extLst>
                    <a:ext uri="{9D8B030D-6E8A-4147-A177-3AD203B41FA5}">
                      <a16:colId xmlns:a16="http://schemas.microsoft.com/office/drawing/2014/main" val="1578695926"/>
                    </a:ext>
                  </a:extLst>
                </a:gridCol>
                <a:gridCol w="1913283">
                  <a:extLst>
                    <a:ext uri="{9D8B030D-6E8A-4147-A177-3AD203B41FA5}">
                      <a16:colId xmlns:a16="http://schemas.microsoft.com/office/drawing/2014/main" val="4027144827"/>
                    </a:ext>
                  </a:extLst>
                </a:gridCol>
                <a:gridCol w="1913283">
                  <a:extLst>
                    <a:ext uri="{9D8B030D-6E8A-4147-A177-3AD203B41FA5}">
                      <a16:colId xmlns:a16="http://schemas.microsoft.com/office/drawing/2014/main" val="3369400043"/>
                    </a:ext>
                  </a:extLst>
                </a:gridCol>
                <a:gridCol w="1913283">
                  <a:extLst>
                    <a:ext uri="{9D8B030D-6E8A-4147-A177-3AD203B41FA5}">
                      <a16:colId xmlns:a16="http://schemas.microsoft.com/office/drawing/2014/main" val="987311780"/>
                    </a:ext>
                  </a:extLst>
                </a:gridCol>
              </a:tblGrid>
              <a:tr h="576851">
                <a:tc>
                  <a:txBody>
                    <a:bodyPr/>
                    <a:lstStyle/>
                    <a:p>
                      <a:endParaRPr lang="en-US" dirty="0"/>
                    </a:p>
                  </a:txBody>
                  <a:tcPr/>
                </a:tc>
                <a:tc>
                  <a:txBody>
                    <a:bodyPr/>
                    <a:lstStyle/>
                    <a:p>
                      <a:r>
                        <a:rPr lang="en-US" dirty="0" smtClean="0"/>
                        <a:t>Year</a:t>
                      </a:r>
                      <a:r>
                        <a:rPr lang="en-US" baseline="0" dirty="0" smtClean="0"/>
                        <a:t> 1</a:t>
                      </a:r>
                      <a:endParaRPr lang="en-US" dirty="0"/>
                    </a:p>
                  </a:txBody>
                  <a:tcPr/>
                </a:tc>
                <a:tc>
                  <a:txBody>
                    <a:bodyPr/>
                    <a:lstStyle/>
                    <a:p>
                      <a:r>
                        <a:rPr lang="en-US" dirty="0" smtClean="0"/>
                        <a:t>Year 2</a:t>
                      </a:r>
                      <a:endParaRPr lang="en-US" dirty="0"/>
                    </a:p>
                  </a:txBody>
                  <a:tcPr/>
                </a:tc>
                <a:tc>
                  <a:txBody>
                    <a:bodyPr/>
                    <a:lstStyle/>
                    <a:p>
                      <a:r>
                        <a:rPr lang="en-US" dirty="0" smtClean="0"/>
                        <a:t>Year 3</a:t>
                      </a:r>
                      <a:endParaRPr lang="en-US" dirty="0"/>
                    </a:p>
                  </a:txBody>
                  <a:tcPr/>
                </a:tc>
                <a:extLst>
                  <a:ext uri="{0D108BD9-81ED-4DB2-BD59-A6C34878D82A}">
                    <a16:rowId xmlns:a16="http://schemas.microsoft.com/office/drawing/2014/main" val="2906755880"/>
                  </a:ext>
                </a:extLst>
              </a:tr>
              <a:tr h="1422373">
                <a:tc>
                  <a:txBody>
                    <a:bodyPr/>
                    <a:lstStyle/>
                    <a:p>
                      <a:r>
                        <a:rPr lang="en-US" dirty="0" smtClean="0"/>
                        <a:t>Characterize ionization vs gas type and pressure</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X (E.</a:t>
                      </a:r>
                      <a:r>
                        <a:rPr lang="en-US" baseline="0" dirty="0" smtClean="0"/>
                        <a:t> Thornton Thesis) </a:t>
                      </a:r>
                      <a:endParaRPr lang="en-US" dirty="0" smtClean="0"/>
                    </a:p>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791839067"/>
                  </a:ext>
                </a:extLst>
              </a:tr>
              <a:tr h="995661">
                <a:tc>
                  <a:txBody>
                    <a:bodyPr/>
                    <a:lstStyle/>
                    <a:p>
                      <a:r>
                        <a:rPr lang="en-US" dirty="0" smtClean="0"/>
                        <a:t>Measure RF power spectral</a:t>
                      </a:r>
                      <a:r>
                        <a:rPr lang="en-US" baseline="0" dirty="0" smtClean="0"/>
                        <a:t> density</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X (E.</a:t>
                      </a:r>
                      <a:r>
                        <a:rPr lang="en-US" baseline="0" dirty="0" smtClean="0"/>
                        <a:t> Thornton Thesis) </a:t>
                      </a:r>
                      <a:endParaRPr lang="en-US" dirty="0" smtClean="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898113065"/>
                  </a:ext>
                </a:extLst>
              </a:tr>
              <a:tr h="995661">
                <a:tc>
                  <a:txBody>
                    <a:bodyPr/>
                    <a:lstStyle/>
                    <a:p>
                      <a:r>
                        <a:rPr lang="en-US" dirty="0" smtClean="0"/>
                        <a:t>Examine spectral broadening</a:t>
                      </a:r>
                      <a:endParaRPr lang="en-US" dirty="0"/>
                    </a:p>
                  </a:txBody>
                  <a:tcPr/>
                </a:tc>
                <a:tc>
                  <a:txBody>
                    <a:bodyPr/>
                    <a:lstStyle/>
                    <a:p>
                      <a:endParaRPr lang="en-US"/>
                    </a:p>
                  </a:txBody>
                  <a:tcPr/>
                </a:tc>
                <a:tc>
                  <a:txBody>
                    <a:bodyPr/>
                    <a:lstStyle/>
                    <a:p>
                      <a:r>
                        <a:rPr lang="en-US" dirty="0" smtClean="0"/>
                        <a:t>X (ARL funding constraint)</a:t>
                      </a:r>
                      <a:endParaRPr lang="en-US" dirty="0"/>
                    </a:p>
                  </a:txBody>
                  <a:tcPr/>
                </a:tc>
                <a:tc>
                  <a:txBody>
                    <a:bodyPr/>
                    <a:lstStyle/>
                    <a:p>
                      <a:endParaRPr lang="en-US" dirty="0"/>
                    </a:p>
                  </a:txBody>
                  <a:tcPr/>
                </a:tc>
                <a:extLst>
                  <a:ext uri="{0D108BD9-81ED-4DB2-BD59-A6C34878D82A}">
                    <a16:rowId xmlns:a16="http://schemas.microsoft.com/office/drawing/2014/main" val="4277038104"/>
                  </a:ext>
                </a:extLst>
              </a:tr>
              <a:tr h="995661">
                <a:tc>
                  <a:txBody>
                    <a:bodyPr/>
                    <a:lstStyle/>
                    <a:p>
                      <a:r>
                        <a:rPr lang="en-US" dirty="0" smtClean="0"/>
                        <a:t>Pulse duration</a:t>
                      </a:r>
                      <a:r>
                        <a:rPr lang="en-US" baseline="0" dirty="0" smtClean="0"/>
                        <a:t> effects on ionization and RF</a:t>
                      </a:r>
                      <a:endParaRPr lang="en-US" dirty="0"/>
                    </a:p>
                  </a:txBody>
                  <a:tcPr/>
                </a:tc>
                <a:tc>
                  <a:txBody>
                    <a:bodyPr/>
                    <a:lstStyle/>
                    <a:p>
                      <a:endParaRPr lang="en-US"/>
                    </a:p>
                  </a:txBody>
                  <a:tcPr/>
                </a:tc>
                <a:tc>
                  <a:txBody>
                    <a:bodyPr/>
                    <a:lstStyle/>
                    <a:p>
                      <a:endParaRPr lang="en-US" dirty="0"/>
                    </a:p>
                  </a:txBody>
                  <a:tcPr/>
                </a:tc>
                <a:tc>
                  <a:txBody>
                    <a:bodyPr/>
                    <a:lstStyle/>
                    <a:p>
                      <a:r>
                        <a:rPr lang="en-US" dirty="0" smtClean="0"/>
                        <a:t>??</a:t>
                      </a:r>
                      <a:endParaRPr lang="en-US" dirty="0"/>
                    </a:p>
                  </a:txBody>
                  <a:tcPr/>
                </a:tc>
                <a:extLst>
                  <a:ext uri="{0D108BD9-81ED-4DB2-BD59-A6C34878D82A}">
                    <a16:rowId xmlns:a16="http://schemas.microsoft.com/office/drawing/2014/main" val="1591017754"/>
                  </a:ext>
                </a:extLst>
              </a:tr>
            </a:tbl>
          </a:graphicData>
        </a:graphic>
      </p:graphicFrame>
    </p:spTree>
    <p:extLst>
      <p:ext uri="{BB962C8B-B14F-4D97-AF65-F5344CB8AC3E}">
        <p14:creationId xmlns:p14="http://schemas.microsoft.com/office/powerpoint/2010/main" val="1530491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02634" y="284078"/>
            <a:ext cx="2398216" cy="523220"/>
          </a:xfrm>
          <a:prstGeom prst="rect">
            <a:avLst/>
          </a:prstGeom>
          <a:noFill/>
        </p:spPr>
        <p:txBody>
          <a:bodyPr wrap="square" rtlCol="0">
            <a:spAutoFit/>
          </a:bodyPr>
          <a:lstStyle/>
          <a:p>
            <a:r>
              <a:rPr lang="en-US" sz="2800" b="1" dirty="0" smtClean="0">
                <a:latin typeface="Arial" panose="020B0604020202020204" pitchFamily="34" charset="0"/>
                <a:cs typeface="Arial" panose="020B0604020202020204" pitchFamily="34" charset="0"/>
              </a:rPr>
              <a:t>References</a:t>
            </a:r>
            <a:endParaRPr lang="en-US" sz="2800" b="1" dirty="0">
              <a:latin typeface="Arial" panose="020B0604020202020204" pitchFamily="34" charset="0"/>
              <a:cs typeface="Arial" panose="020B0604020202020204" pitchFamily="34" charset="0"/>
            </a:endParaRPr>
          </a:p>
        </p:txBody>
      </p:sp>
      <p:sp>
        <p:nvSpPr>
          <p:cNvPr id="3" name="TextBox 2"/>
          <p:cNvSpPr txBox="1"/>
          <p:nvPr/>
        </p:nvSpPr>
        <p:spPr>
          <a:xfrm>
            <a:off x="322343" y="1256478"/>
            <a:ext cx="11781945" cy="3139321"/>
          </a:xfrm>
          <a:prstGeom prst="rect">
            <a:avLst/>
          </a:prstGeom>
          <a:noFill/>
        </p:spPr>
        <p:txBody>
          <a:bodyPr wrap="square" rtlCol="0">
            <a:spAutoFit/>
          </a:bodyPr>
          <a:lstStyle/>
          <a:p>
            <a:r>
              <a:rPr lang="en-US" dirty="0" err="1" smtClean="0"/>
              <a:t>Englesbe</a:t>
            </a:r>
            <a:r>
              <a:rPr lang="en-US" dirty="0"/>
              <a:t>, Alexander, et al. "Gas pressure dependence of microwave pulses generated by laser-produced filament plasmas." </a:t>
            </a:r>
            <a:r>
              <a:rPr lang="en-US" i="1" dirty="0"/>
              <a:t>Optics letters</a:t>
            </a:r>
            <a:r>
              <a:rPr lang="en-US" dirty="0"/>
              <a:t> </a:t>
            </a:r>
            <a:r>
              <a:rPr lang="en-US" b="1" dirty="0"/>
              <a:t>43</a:t>
            </a:r>
            <a:r>
              <a:rPr lang="en-US" dirty="0"/>
              <a:t> </a:t>
            </a:r>
            <a:r>
              <a:rPr lang="en-US" dirty="0" smtClean="0"/>
              <a:t>pp 4953-4956 (2018)</a:t>
            </a:r>
            <a:endParaRPr lang="en-US" dirty="0"/>
          </a:p>
          <a:p>
            <a:r>
              <a:rPr lang="en-US" dirty="0" smtClean="0"/>
              <a:t>Janicek</a:t>
            </a:r>
            <a:r>
              <a:rPr lang="en-US" dirty="0"/>
              <a:t>, A., et al. "Length dependence on broadband microwave emission from laser-generated plasmas." </a:t>
            </a:r>
            <a:r>
              <a:rPr lang="en-US" i="1" dirty="0"/>
              <a:t>IEEE Transactions on Plasma Science</a:t>
            </a:r>
            <a:r>
              <a:rPr lang="en-US" dirty="0"/>
              <a:t> </a:t>
            </a:r>
            <a:r>
              <a:rPr lang="en-US" b="1" dirty="0" smtClean="0"/>
              <a:t>48</a:t>
            </a:r>
            <a:r>
              <a:rPr lang="en-US" dirty="0"/>
              <a:t> </a:t>
            </a:r>
            <a:r>
              <a:rPr lang="en-US" dirty="0" smtClean="0"/>
              <a:t>pp </a:t>
            </a:r>
            <a:r>
              <a:rPr lang="en-US" dirty="0"/>
              <a:t>1979-1983</a:t>
            </a:r>
            <a:r>
              <a:rPr lang="en-US" dirty="0" smtClean="0"/>
              <a:t> </a:t>
            </a:r>
            <a:r>
              <a:rPr lang="en-US" dirty="0"/>
              <a:t>(2020</a:t>
            </a:r>
            <a:r>
              <a:rPr lang="en-US" dirty="0" smtClean="0"/>
              <a:t>)</a:t>
            </a:r>
            <a:endParaRPr lang="en-US" dirty="0"/>
          </a:p>
          <a:p>
            <a:r>
              <a:rPr lang="en-US" dirty="0" err="1" smtClean="0"/>
              <a:t>Englesbe</a:t>
            </a:r>
            <a:r>
              <a:rPr lang="en-US" dirty="0"/>
              <a:t>, Alexander, et al. "</a:t>
            </a:r>
            <a:r>
              <a:rPr lang="en-US" dirty="0" err="1"/>
              <a:t>Ultrabroadband</a:t>
            </a:r>
            <a:r>
              <a:rPr lang="en-US" dirty="0"/>
              <a:t> microwave radiation from near-and mid-infrared laser-produced plasmas in air." </a:t>
            </a:r>
            <a:r>
              <a:rPr lang="en-US" i="1" dirty="0"/>
              <a:t>Physical Review A</a:t>
            </a:r>
            <a:r>
              <a:rPr lang="en-US" dirty="0"/>
              <a:t> </a:t>
            </a:r>
            <a:r>
              <a:rPr lang="en-US" b="1" dirty="0" smtClean="0"/>
              <a:t>104</a:t>
            </a:r>
            <a:r>
              <a:rPr lang="en-US" dirty="0" smtClean="0"/>
              <a:t>, </a:t>
            </a:r>
            <a:r>
              <a:rPr lang="en-US" dirty="0"/>
              <a:t>013107</a:t>
            </a:r>
            <a:r>
              <a:rPr lang="en-US" dirty="0" smtClean="0"/>
              <a:t> </a:t>
            </a:r>
            <a:r>
              <a:rPr lang="en-US" dirty="0"/>
              <a:t>(2021</a:t>
            </a:r>
            <a:r>
              <a:rPr lang="en-US" dirty="0" smtClean="0"/>
              <a:t>)</a:t>
            </a:r>
            <a:endParaRPr lang="en-US" dirty="0"/>
          </a:p>
          <a:p>
            <a:r>
              <a:rPr lang="en-US" dirty="0" smtClean="0"/>
              <a:t>Garrett</a:t>
            </a:r>
            <a:r>
              <a:rPr lang="en-US" dirty="0"/>
              <a:t>, Travis, et al. "Generation of radio frequency radiation by femtosecond filaments." </a:t>
            </a:r>
            <a:r>
              <a:rPr lang="en-US" i="1" dirty="0"/>
              <a:t>Physical Review E</a:t>
            </a:r>
            <a:r>
              <a:rPr lang="en-US" dirty="0"/>
              <a:t> </a:t>
            </a:r>
            <a:r>
              <a:rPr lang="en-US" b="1" dirty="0" smtClean="0"/>
              <a:t>104</a:t>
            </a:r>
            <a:r>
              <a:rPr lang="en-US" dirty="0" smtClean="0"/>
              <a:t>, </a:t>
            </a:r>
            <a:r>
              <a:rPr lang="en-US" dirty="0"/>
              <a:t>L063201</a:t>
            </a:r>
            <a:r>
              <a:rPr lang="en-US" dirty="0" smtClean="0"/>
              <a:t> </a:t>
            </a:r>
            <a:r>
              <a:rPr lang="en-US" dirty="0"/>
              <a:t>(2021</a:t>
            </a:r>
            <a:r>
              <a:rPr lang="en-US" dirty="0" smtClean="0"/>
              <a:t>)</a:t>
            </a:r>
          </a:p>
          <a:p>
            <a:r>
              <a:rPr lang="en-US" dirty="0" err="1" smtClean="0"/>
              <a:t>Mitrofanov</a:t>
            </a:r>
            <a:r>
              <a:rPr lang="en-US" dirty="0" smtClean="0"/>
              <a:t>, A. V. et al. “</a:t>
            </a:r>
            <a:r>
              <a:rPr lang="en-US" dirty="0" err="1" smtClean="0"/>
              <a:t>Polarizaiton</a:t>
            </a:r>
            <a:r>
              <a:rPr lang="en-US" dirty="0" smtClean="0"/>
              <a:t> and spatial mode structure of mid-infrared-driven terahertz-to-microwave radiation.” ACS Photonics. </a:t>
            </a:r>
            <a:r>
              <a:rPr lang="en-US" b="1" dirty="0" smtClean="0"/>
              <a:t>8</a:t>
            </a:r>
            <a:r>
              <a:rPr lang="en-US" dirty="0" smtClean="0"/>
              <a:t> pp 1988-1996 (2021)</a:t>
            </a:r>
            <a:endParaRPr lang="en-US" dirty="0"/>
          </a:p>
          <a:p>
            <a:endParaRPr lang="en-US" dirty="0"/>
          </a:p>
        </p:txBody>
      </p:sp>
    </p:spTree>
    <p:extLst>
      <p:ext uri="{BB962C8B-B14F-4D97-AF65-F5344CB8AC3E}">
        <p14:creationId xmlns:p14="http://schemas.microsoft.com/office/powerpoint/2010/main" val="2069409902"/>
      </p:ext>
    </p:extLst>
  </p:cSld>
  <p:clrMapOvr>
    <a:masterClrMapping/>
  </p:clrMapOvr>
</p:sld>
</file>

<file path=ppt/theme/theme1.xml><?xml version="1.0" encoding="utf-8"?>
<a:theme xmlns:a="http://schemas.openxmlformats.org/drawingml/2006/main" name="Office Theme">
  <a:themeElements>
    <a:clrScheme name="AFRL">
      <a:dk1>
        <a:sysClr val="windowText" lastClr="000000"/>
      </a:dk1>
      <a:lt1>
        <a:sysClr val="window" lastClr="FFFFFF"/>
      </a:lt1>
      <a:dk2>
        <a:srgbClr val="44546A"/>
      </a:dk2>
      <a:lt2>
        <a:srgbClr val="E7E6E6"/>
      </a:lt2>
      <a:accent1>
        <a:srgbClr val="0D4D8C"/>
      </a:accent1>
      <a:accent2>
        <a:srgbClr val="FBCE20"/>
      </a:accent2>
      <a:accent3>
        <a:srgbClr val="00BCE4"/>
      </a:accent3>
      <a:accent4>
        <a:srgbClr val="B3282D"/>
      </a:accent4>
      <a:accent5>
        <a:srgbClr val="CBCCCB"/>
      </a:accent5>
      <a:accent6>
        <a:srgbClr val="595A59"/>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B4CD6486DCF9E4FBC24692BEA180161" ma:contentTypeVersion="11" ma:contentTypeDescription="Create a new document." ma:contentTypeScope="" ma:versionID="3563c028a0eacf0104c577d8ded9e868">
  <xsd:schema xmlns:xsd="http://www.w3.org/2001/XMLSchema" xmlns:xs="http://www.w3.org/2001/XMLSchema" xmlns:p="http://schemas.microsoft.com/office/2006/metadata/properties" xmlns:ns1="http://schemas.microsoft.com/sharepoint/v3" xmlns:ns3="8be4b8f9-d390-4190-8593-6393ac59e1c3" targetNamespace="http://schemas.microsoft.com/office/2006/metadata/properties" ma:root="true" ma:fieldsID="297740fd815df068124c04e9b8e338e5" ns1:_="" ns3:_="">
    <xsd:import namespace="http://schemas.microsoft.com/sharepoint/v3"/>
    <xsd:import namespace="8be4b8f9-d390-4190-8593-6393ac59e1c3"/>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1:_ip_UnifiedCompliancePolicyProperties" minOccurs="0"/>
                <xsd:element ref="ns1:_ip_UnifiedCompliancePolicyUIAction"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be4b8f9-d390-4190-8593-6393ac59e1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1D6B3E8-9F2D-4F63-AFAE-259611B735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be4b8f9-d390-4190-8593-6393ac59e1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14A818D-104A-4108-A402-5A0177A7F210}">
  <ds:schemaRef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8be4b8f9-d390-4190-8593-6393ac59e1c3"/>
    <ds:schemaRef ds:uri="http://www.w3.org/XML/1998/namespace"/>
    <ds:schemaRef ds:uri="http://purl.org/dc/dcmitype/"/>
  </ds:schemaRefs>
</ds:datastoreItem>
</file>

<file path=customXml/itemProps3.xml><?xml version="1.0" encoding="utf-8"?>
<ds:datastoreItem xmlns:ds="http://schemas.openxmlformats.org/officeDocument/2006/customXml" ds:itemID="{0FBE14FB-B277-4314-8D5F-A6431D9F043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AFRL Template Theme 16x9</Template>
  <TotalTime>14153</TotalTime>
  <Words>1220</Words>
  <Application>Microsoft Office PowerPoint</Application>
  <PresentationFormat>Widescreen</PresentationFormat>
  <Paragraphs>233</Paragraphs>
  <Slides>15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CMR12</vt:lpstr>
      <vt:lpstr>CMSS8</vt:lpstr>
      <vt:lpstr>Symbol</vt:lpstr>
      <vt:lpstr>Times New Roman</vt:lpstr>
      <vt:lpstr>Office Theme</vt:lpstr>
      <vt:lpstr>Radiofrequency emission from 10 μm short pulse laser- ionized air  Proposal#309977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Special Equipment Requirements and Hazards</vt:lpstr>
      <vt:lpstr>Experimental Time Request</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JENNIFER ELLE</cp:lastModifiedBy>
  <cp:revision>340</cp:revision>
  <cp:lastPrinted>2018-09-28T18:52:54Z</cp:lastPrinted>
  <dcterms:created xsi:type="dcterms:W3CDTF">2017-10-16T15:07:30Z</dcterms:created>
  <dcterms:modified xsi:type="dcterms:W3CDTF">2022-01-21T16:46:29Z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0x010100AB4CD6486DCF9E4FBC24692BEA180161</vt:lpwstr>
  </property>
  <property fmtid="{D5CDD505-2E9C-101B-9397-08002B2CF9AE}" pid="3" name="_dlc_DocIdItemGuid">
    <vt:lpwstr>e8b3c929-c236-458c-b4c2-be320b89d68e</vt:lpwstr>
  </property>
</Properties>
</file>