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6" r:id="rId3"/>
    <p:sldId id="321" r:id="rId4"/>
    <p:sldId id="288" r:id="rId5"/>
    <p:sldId id="323" r:id="rId6"/>
    <p:sldId id="322" r:id="rId7"/>
    <p:sldId id="296" r:id="rId8"/>
    <p:sldId id="297" r:id="rId9"/>
    <p:sldId id="300" r:id="rId10"/>
    <p:sldId id="301" r:id="rId11"/>
    <p:sldId id="275" r:id="rId12"/>
    <p:sldId id="304" r:id="rId13"/>
    <p:sldId id="324" r:id="rId14"/>
    <p:sldId id="291" r:id="rId15"/>
    <p:sldId id="292" r:id="rId16"/>
    <p:sldId id="293" r:id="rId17"/>
    <p:sldId id="294" r:id="rId18"/>
    <p:sldId id="295" r:id="rId19"/>
  </p:sldIdLst>
  <p:sldSz cx="12179300" cy="6858000"/>
  <p:notesSz cx="6858000" cy="9144000"/>
  <p:defaultTextStyle>
    <a:defPPr>
      <a:defRPr lang="en-US"/>
    </a:defPPr>
    <a:lvl1pPr marL="0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159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317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475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632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5790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4949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106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3265" algn="l" defTabSz="12183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FBFBF"/>
    <a:srgbClr val="E9E6D7"/>
    <a:srgbClr val="EFE2D1"/>
    <a:srgbClr val="000000"/>
    <a:srgbClr val="3C07FF"/>
    <a:srgbClr val="00DA00"/>
    <a:srgbClr val="00FF00"/>
    <a:srgbClr val="00EA00"/>
    <a:srgbClr val="F55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76114" autoAdjust="0"/>
  </p:normalViewPr>
  <p:slideViewPr>
    <p:cSldViewPr snapToGrid="0">
      <p:cViewPr varScale="1">
        <p:scale>
          <a:sx n="116" d="100"/>
          <a:sy n="116" d="100"/>
        </p:scale>
        <p:origin x="64" y="116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6D377-8133-43C5-9CDE-61F16AF807D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8F94-F8E7-416A-AAC0-6334EBE7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173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347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520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693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5866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040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213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3386" algn="l" defTabSz="121834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8F94-F8E7-416A-AAC0-6334EBE7F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130428"/>
            <a:ext cx="1035240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3886200"/>
            <a:ext cx="85255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274640"/>
            <a:ext cx="27403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274640"/>
            <a:ext cx="801803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122363"/>
            <a:ext cx="91344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3602037"/>
            <a:ext cx="9134475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80" indent="0" algn="ctr">
              <a:buNone/>
              <a:defRPr sz="2000"/>
            </a:lvl2pPr>
            <a:lvl3pPr marL="913760" indent="0" algn="ctr">
              <a:buNone/>
              <a:defRPr sz="1900"/>
            </a:lvl3pPr>
            <a:lvl4pPr marL="1370640" indent="0" algn="ctr">
              <a:buNone/>
              <a:defRPr sz="1600"/>
            </a:lvl4pPr>
            <a:lvl5pPr marL="1827520" indent="0" algn="ctr">
              <a:buNone/>
              <a:defRPr sz="1600"/>
            </a:lvl5pPr>
            <a:lvl6pPr marL="2284400" indent="0" algn="ctr">
              <a:buNone/>
              <a:defRPr sz="1600"/>
            </a:lvl6pPr>
            <a:lvl7pPr marL="2741280" indent="0" algn="ctr">
              <a:buNone/>
              <a:defRPr sz="1600"/>
            </a:lvl7pPr>
            <a:lvl8pPr marL="3198160" indent="0" algn="ctr">
              <a:buNone/>
              <a:defRPr sz="1600"/>
            </a:lvl8pPr>
            <a:lvl9pPr marL="365504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1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CC5-B135-FC42-AB5A-F233B06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93DC-8B25-A043-8EC8-1714DBE7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4AA82-AFD5-8445-AC2C-9DED7F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0F8-4B65-F249-A045-DDA22B4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B494-0A9B-6242-BF61-FB59E46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2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8FC1-FA20-D841-AA64-E58DB084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84" y="1709740"/>
            <a:ext cx="105046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2E0D-982E-C643-BC2C-739C38E8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984" y="4589464"/>
            <a:ext cx="1050464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561-A4E8-4E46-80EC-1913A0DF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21E7-4610-5742-9ADB-0DA95DE9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CCFF-D0AA-3E4D-B2B6-5C5747C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3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1B9E-52ED-9540-963B-9A1B8800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387B-7F45-4C4D-AA73-DC8B25D11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327" y="1825625"/>
            <a:ext cx="517620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CA4D0-2D6C-644E-A951-703959BC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770" y="1825625"/>
            <a:ext cx="517620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C010-8DDB-884A-B164-AFD718C2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D1FA-1940-1B46-B3F5-7A850A83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048-0942-2748-96E5-B794D1D7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65B6-B74C-684D-8A45-84ED5AE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365125"/>
            <a:ext cx="1050464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C918-50C9-5A45-8F8E-5E0FDB5B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915" y="1681163"/>
            <a:ext cx="51524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60" indent="0">
              <a:buNone/>
              <a:defRPr sz="1900" b="1"/>
            </a:lvl3pPr>
            <a:lvl4pPr marL="1370640" indent="0">
              <a:buNone/>
              <a:defRPr sz="1600" b="1"/>
            </a:lvl4pPr>
            <a:lvl5pPr marL="1827520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B298-197C-F043-A459-05E5D8195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15" y="2505075"/>
            <a:ext cx="5152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29643-6500-CD41-9BF0-0F231FF61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5771" y="1681163"/>
            <a:ext cx="51777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60" indent="0">
              <a:buNone/>
              <a:defRPr sz="1900" b="1"/>
            </a:lvl3pPr>
            <a:lvl4pPr marL="1370640" indent="0">
              <a:buNone/>
              <a:defRPr sz="1600" b="1"/>
            </a:lvl4pPr>
            <a:lvl5pPr marL="1827520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76E-207A-924C-A17D-3510C4F2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771" y="2505075"/>
            <a:ext cx="51777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83386-3E6D-AB45-A13B-5BE46C9C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FB893-7018-A643-9FE2-0B796C19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E12BD-5038-5C4C-9579-80BE67C4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0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8A42-DA46-794E-8758-ECBB3EA1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6504-D70A-F645-861E-B74AC00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6803-0252-5243-8E40-95D63DA1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4F62-6FE1-914B-8440-45D24EA8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36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43C-64CA-6B4B-9743-D9C9B32E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C862C-25FC-3F4E-9DF1-A68B983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968B-114C-434D-B4DD-B8B9E299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3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E08-684A-D343-BF15-DE87CD3B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457200"/>
            <a:ext cx="39281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15C2-D2D8-B14C-8C78-ABB00486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6908-5363-4540-87C1-EF14EC78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3" y="2057401"/>
            <a:ext cx="39281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80" indent="0">
              <a:buNone/>
              <a:defRPr sz="1500"/>
            </a:lvl2pPr>
            <a:lvl3pPr marL="913760" indent="0">
              <a:buNone/>
              <a:defRPr sz="1200"/>
            </a:lvl3pPr>
            <a:lvl4pPr marL="1370640" indent="0">
              <a:buNone/>
              <a:defRPr sz="1100"/>
            </a:lvl4pPr>
            <a:lvl5pPr marL="1827520" indent="0">
              <a:buNone/>
              <a:defRPr sz="1100"/>
            </a:lvl5pPr>
            <a:lvl6pPr marL="2284400" indent="0">
              <a:buNone/>
              <a:defRPr sz="1100"/>
            </a:lvl6pPr>
            <a:lvl7pPr marL="2741280" indent="0">
              <a:buNone/>
              <a:defRPr sz="1100"/>
            </a:lvl7pPr>
            <a:lvl8pPr marL="3198160" indent="0">
              <a:buNone/>
              <a:defRPr sz="1100"/>
            </a:lvl8pPr>
            <a:lvl9pPr marL="36550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6AC4-C0C6-7042-AA89-BED10203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9403-7B0C-B44B-B653-9F5C438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8B538-71BA-BE4E-B554-FD088539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0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DA53-0BDA-4842-99C2-2237B5EE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3" y="457200"/>
            <a:ext cx="39281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B41F7-21AB-A74D-9F49-B38BC7B0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60" indent="0">
              <a:buNone/>
              <a:defRPr sz="2400"/>
            </a:lvl3pPr>
            <a:lvl4pPr marL="1370640" indent="0">
              <a:buNone/>
              <a:defRPr sz="2000"/>
            </a:lvl4pPr>
            <a:lvl5pPr marL="1827520" indent="0">
              <a:buNone/>
              <a:defRPr sz="2000"/>
            </a:lvl5pPr>
            <a:lvl6pPr marL="2284400" indent="0">
              <a:buNone/>
              <a:defRPr sz="2000"/>
            </a:lvl6pPr>
            <a:lvl7pPr marL="2741280" indent="0">
              <a:buNone/>
              <a:defRPr sz="2000"/>
            </a:lvl7pPr>
            <a:lvl8pPr marL="3198160" indent="0">
              <a:buNone/>
              <a:defRPr sz="2000"/>
            </a:lvl8pPr>
            <a:lvl9pPr marL="365504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2889-E36D-4C4B-B8AD-DFCD0CFB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3" y="2057401"/>
            <a:ext cx="39281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80" indent="0">
              <a:buNone/>
              <a:defRPr sz="1500"/>
            </a:lvl2pPr>
            <a:lvl3pPr marL="913760" indent="0">
              <a:buNone/>
              <a:defRPr sz="1200"/>
            </a:lvl3pPr>
            <a:lvl4pPr marL="1370640" indent="0">
              <a:buNone/>
              <a:defRPr sz="1100"/>
            </a:lvl4pPr>
            <a:lvl5pPr marL="1827520" indent="0">
              <a:buNone/>
              <a:defRPr sz="1100"/>
            </a:lvl5pPr>
            <a:lvl6pPr marL="2284400" indent="0">
              <a:buNone/>
              <a:defRPr sz="1100"/>
            </a:lvl6pPr>
            <a:lvl7pPr marL="2741280" indent="0">
              <a:buNone/>
              <a:defRPr sz="1100"/>
            </a:lvl7pPr>
            <a:lvl8pPr marL="3198160" indent="0">
              <a:buNone/>
              <a:defRPr sz="1100"/>
            </a:lvl8pPr>
            <a:lvl9pPr marL="36550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CEE-5B59-124A-AFBC-E73A7CE4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6EF7-9E1D-7D41-BA12-40F76106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14B8D-21A3-604B-98B5-970EB277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BCB6-72EF-964F-8271-603FAAC5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328A-3AA1-9649-819F-0D350265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E575-23CF-7041-9EFD-7DF83557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6EBC-9EF5-FE44-BBCB-5AEFAA0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BD84-74FA-E74A-A466-C13CFF70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1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DDE6-132E-A443-BD7F-9EAB2FB46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5812" y="365126"/>
            <a:ext cx="2626162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6A10A-F952-8A45-88E6-E10C283C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328" y="365126"/>
            <a:ext cx="7726243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02AC-33F3-EC4D-983C-202AE784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7846-FB63-8A4A-BD1D-1AFC137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73D5-6C01-2D4B-B0FC-FB798AC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6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4406901"/>
            <a:ext cx="10352405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2906713"/>
            <a:ext cx="10352405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6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9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1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2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600201"/>
            <a:ext cx="537919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1600201"/>
            <a:ext cx="537919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535113"/>
            <a:ext cx="538130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9" indent="0">
              <a:buNone/>
              <a:defRPr sz="2700" b="1"/>
            </a:lvl2pPr>
            <a:lvl3pPr marL="1218317" indent="0">
              <a:buNone/>
              <a:defRPr sz="2400" b="1"/>
            </a:lvl3pPr>
            <a:lvl4pPr marL="1827475" indent="0">
              <a:buNone/>
              <a:defRPr sz="2100" b="1"/>
            </a:lvl4pPr>
            <a:lvl5pPr marL="2436632" indent="0">
              <a:buNone/>
              <a:defRPr sz="2100" b="1"/>
            </a:lvl5pPr>
            <a:lvl6pPr marL="3045790" indent="0">
              <a:buNone/>
              <a:defRPr sz="2100" b="1"/>
            </a:lvl6pPr>
            <a:lvl7pPr marL="3654949" indent="0">
              <a:buNone/>
              <a:defRPr sz="2100" b="1"/>
            </a:lvl7pPr>
            <a:lvl8pPr marL="4264106" indent="0">
              <a:buNone/>
              <a:defRPr sz="2100" b="1"/>
            </a:lvl8pPr>
            <a:lvl9pPr marL="48732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174875"/>
            <a:ext cx="538130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1535113"/>
            <a:ext cx="538342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9" indent="0">
              <a:buNone/>
              <a:defRPr sz="2700" b="1"/>
            </a:lvl2pPr>
            <a:lvl3pPr marL="1218317" indent="0">
              <a:buNone/>
              <a:defRPr sz="2400" b="1"/>
            </a:lvl3pPr>
            <a:lvl4pPr marL="1827475" indent="0">
              <a:buNone/>
              <a:defRPr sz="2100" b="1"/>
            </a:lvl4pPr>
            <a:lvl5pPr marL="2436632" indent="0">
              <a:buNone/>
              <a:defRPr sz="2100" b="1"/>
            </a:lvl5pPr>
            <a:lvl6pPr marL="3045790" indent="0">
              <a:buNone/>
              <a:defRPr sz="2100" b="1"/>
            </a:lvl6pPr>
            <a:lvl7pPr marL="3654949" indent="0">
              <a:buNone/>
              <a:defRPr sz="2100" b="1"/>
            </a:lvl7pPr>
            <a:lvl8pPr marL="4264106" indent="0">
              <a:buNone/>
              <a:defRPr sz="2100" b="1"/>
            </a:lvl8pPr>
            <a:lvl9pPr marL="48732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174875"/>
            <a:ext cx="538342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273049"/>
            <a:ext cx="4006906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273053"/>
            <a:ext cx="68085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435103"/>
            <a:ext cx="4006906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59" indent="0">
              <a:buNone/>
              <a:defRPr sz="1600"/>
            </a:lvl2pPr>
            <a:lvl3pPr marL="1218317" indent="0">
              <a:buNone/>
              <a:defRPr sz="1300"/>
            </a:lvl3pPr>
            <a:lvl4pPr marL="1827475" indent="0">
              <a:buNone/>
              <a:defRPr sz="1200"/>
            </a:lvl4pPr>
            <a:lvl5pPr marL="2436632" indent="0">
              <a:buNone/>
              <a:defRPr sz="1200"/>
            </a:lvl5pPr>
            <a:lvl6pPr marL="3045790" indent="0">
              <a:buNone/>
              <a:defRPr sz="1200"/>
            </a:lvl6pPr>
            <a:lvl7pPr marL="3654949" indent="0">
              <a:buNone/>
              <a:defRPr sz="1200"/>
            </a:lvl7pPr>
            <a:lvl8pPr marL="4264106" indent="0">
              <a:buNone/>
              <a:defRPr sz="1200"/>
            </a:lvl8pPr>
            <a:lvl9pPr marL="48732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4800601"/>
            <a:ext cx="730758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612775"/>
            <a:ext cx="730758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59" indent="0">
              <a:buNone/>
              <a:defRPr sz="3700"/>
            </a:lvl2pPr>
            <a:lvl3pPr marL="1218317" indent="0">
              <a:buNone/>
              <a:defRPr sz="3200"/>
            </a:lvl3pPr>
            <a:lvl4pPr marL="1827475" indent="0">
              <a:buNone/>
              <a:defRPr sz="2700"/>
            </a:lvl4pPr>
            <a:lvl5pPr marL="2436632" indent="0">
              <a:buNone/>
              <a:defRPr sz="2700"/>
            </a:lvl5pPr>
            <a:lvl6pPr marL="3045790" indent="0">
              <a:buNone/>
              <a:defRPr sz="2700"/>
            </a:lvl6pPr>
            <a:lvl7pPr marL="3654949" indent="0">
              <a:buNone/>
              <a:defRPr sz="2700"/>
            </a:lvl7pPr>
            <a:lvl8pPr marL="4264106" indent="0">
              <a:buNone/>
              <a:defRPr sz="2700"/>
            </a:lvl8pPr>
            <a:lvl9pPr marL="487326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5367339"/>
            <a:ext cx="730758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59" indent="0">
              <a:buNone/>
              <a:defRPr sz="1600"/>
            </a:lvl2pPr>
            <a:lvl3pPr marL="1218317" indent="0">
              <a:buNone/>
              <a:defRPr sz="1300"/>
            </a:lvl3pPr>
            <a:lvl4pPr marL="1827475" indent="0">
              <a:buNone/>
              <a:defRPr sz="1200"/>
            </a:lvl4pPr>
            <a:lvl5pPr marL="2436632" indent="0">
              <a:buNone/>
              <a:defRPr sz="1200"/>
            </a:lvl5pPr>
            <a:lvl6pPr marL="3045790" indent="0">
              <a:buNone/>
              <a:defRPr sz="1200"/>
            </a:lvl6pPr>
            <a:lvl7pPr marL="3654949" indent="0">
              <a:buNone/>
              <a:defRPr sz="1200"/>
            </a:lvl7pPr>
            <a:lvl8pPr marL="4264106" indent="0">
              <a:buNone/>
              <a:defRPr sz="1200"/>
            </a:lvl8pPr>
            <a:lvl9pPr marL="48732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274639"/>
            <a:ext cx="10961370" cy="1143000"/>
          </a:xfrm>
          <a:prstGeom prst="rect">
            <a:avLst/>
          </a:prstGeom>
        </p:spPr>
        <p:txBody>
          <a:bodyPr vert="horz" lIns="121832" tIns="60916" rIns="121832" bIns="609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1600201"/>
            <a:ext cx="10961370" cy="4525963"/>
          </a:xfrm>
          <a:prstGeom prst="rect">
            <a:avLst/>
          </a:prstGeom>
        </p:spPr>
        <p:txBody>
          <a:bodyPr vert="horz" lIns="121832" tIns="60916" rIns="121832" bIns="609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6356352"/>
            <a:ext cx="2841837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32F1-EDDC-4B2D-AEF3-63EA9C6F9C6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6356352"/>
            <a:ext cx="3856778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6356352"/>
            <a:ext cx="2841837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C2ED-6E43-4037-A997-BE8683005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3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69" indent="-45686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81" indent="-380724" algn="l" defTabSz="121831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896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53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10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369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528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686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844" indent="-304579" algn="l" defTabSz="1218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9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17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75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32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90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49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06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65" algn="l" defTabSz="1218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4B26D-5E26-CF40-A563-6E04FE5B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365125"/>
            <a:ext cx="10504646" cy="1325563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1B29-D9F3-EE42-8836-4053439C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327" y="1825625"/>
            <a:ext cx="10504646" cy="4351339"/>
          </a:xfrm>
          <a:prstGeom prst="rect">
            <a:avLst/>
          </a:prstGeom>
        </p:spPr>
        <p:txBody>
          <a:bodyPr vert="horz" lIns="91376" tIns="45688" rIns="91376" bIns="456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3BF0-BC7A-394E-BCFF-EE200536F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0"/>
            <a:fld id="{A6D8449A-ECD1-1C49-A3A0-6FE365F2ED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60"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A5F2-3250-FB47-8DC5-3066952D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636F-1A49-F34D-AD4F-A1E85C72D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630" y="6356351"/>
            <a:ext cx="2740343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0"/>
            <a:fld id="{E43CB878-864C-DB4B-B3B2-873D6E44A4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7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0" indent="-228440" algn="l" defTabSz="91376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2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0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6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4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2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0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80" indent="-228440" algn="l" defTabSz="9137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0" algn="l" defTabSz="913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microsoft.com/office/2007/relationships/hdphoto" Target="../media/hdphoto1.wdp"/><Relationship Id="rId7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Relationship Id="rId9" Type="http://schemas.openxmlformats.org/officeDocument/2006/relationships/image" Target="../media/image29.t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27" y="2960829"/>
            <a:ext cx="2002045" cy="133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51405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 Report</a:t>
            </a:r>
            <a:r>
              <a:rPr lang="en-US" sz="21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Optical diagnosis of Self-Modulated CO2-laser driven plasma wakes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4290" y="1220998"/>
            <a:ext cx="6713651" cy="2831456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u="sng" dirty="0">
                <a:cs typeface="Times New Roman" panose="02020603050405020304" pitchFamily="18" charset="0"/>
              </a:rPr>
              <a:t>R. </a:t>
            </a:r>
            <a:r>
              <a:rPr lang="en-US" sz="1600" i="1" u="sng" dirty="0" err="1">
                <a:cs typeface="Times New Roman" panose="02020603050405020304" pitchFamily="18" charset="0"/>
              </a:rPr>
              <a:t>Zgadzaj</a:t>
            </a:r>
            <a:r>
              <a:rPr lang="en-US" sz="1600" u="sng" dirty="0">
                <a:cs typeface="Times New Roman" panose="02020603050405020304" pitchFamily="18" charset="0"/>
              </a:rPr>
              <a:t>, </a:t>
            </a:r>
            <a:r>
              <a:rPr lang="en-US" sz="1600" dirty="0">
                <a:cs typeface="Times New Roman" panose="02020603050405020304" pitchFamily="18" charset="0"/>
              </a:rPr>
              <a:t>James R Welch, </a:t>
            </a:r>
            <a:r>
              <a:rPr lang="en-US" sz="1600" b="1" dirty="0">
                <a:cs typeface="Times New Roman" panose="02020603050405020304" pitchFamily="18" charset="0"/>
              </a:rPr>
              <a:t>M. C. Downer</a:t>
            </a:r>
            <a:r>
              <a:rPr lang="en-US" sz="1600" dirty="0"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cs typeface="Times New Roman" panose="02020603050405020304" pitchFamily="18" charset="0"/>
              </a:rPr>
              <a:t>-    University of Texas at Austin </a:t>
            </a: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cs typeface="Times New Roman" panose="02020603050405020304" pitchFamily="18" charset="0"/>
              </a:rPr>
              <a:t>Babzien</a:t>
            </a:r>
            <a:r>
              <a:rPr lang="en-US" sz="1600" dirty="0"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cs typeface="Times New Roman" panose="02020603050405020304" pitchFamily="18" charset="0"/>
              </a:rPr>
              <a:t>Fedurin</a:t>
            </a:r>
            <a:r>
              <a:rPr lang="en-US" sz="1600" dirty="0">
                <a:cs typeface="Times New Roman" panose="02020603050405020304" pitchFamily="18" charset="0"/>
              </a:rPr>
              <a:t>, P. Kaur, R. </a:t>
            </a:r>
            <a:r>
              <a:rPr lang="en-US" sz="1600" dirty="0" err="1">
                <a:cs typeface="Times New Roman" panose="02020603050405020304" pitchFamily="18" charset="0"/>
              </a:rPr>
              <a:t>Kupfer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K.Kusche</a:t>
            </a:r>
            <a:r>
              <a:rPr lang="en-US" sz="1600" dirty="0"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cs typeface="Times New Roman" panose="02020603050405020304" pitchFamily="18" charset="0"/>
              </a:rPr>
              <a:t>Polyanskiy</a:t>
            </a:r>
            <a:r>
              <a:rPr lang="en-US" sz="1600" dirty="0">
                <a:cs typeface="Times New Roman" panose="02020603050405020304" pitchFamily="18" charset="0"/>
              </a:rPr>
              <a:t>, C. </a:t>
            </a:r>
            <a:r>
              <a:rPr lang="en-US" sz="1600" dirty="0" err="1">
                <a:cs typeface="Times New Roman" panose="02020603050405020304" pitchFamily="18" charset="0"/>
              </a:rPr>
              <a:t>Swinson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</a:p>
          <a:p>
            <a:r>
              <a:rPr lang="en-US" sz="1600" b="1" dirty="0">
                <a:cs typeface="Times New Roman" panose="02020603050405020304" pitchFamily="18" charset="0"/>
              </a:rPr>
              <a:t>I. </a:t>
            </a:r>
            <a:r>
              <a:rPr lang="en-US" sz="1600" b="1" dirty="0" err="1">
                <a:cs typeface="Times New Roman" panose="02020603050405020304" pitchFamily="18" charset="0"/>
              </a:rPr>
              <a:t>Pogorelsky</a:t>
            </a:r>
            <a:r>
              <a:rPr lang="en-US" sz="1600" dirty="0">
                <a:cs typeface="Times New Roman" panose="02020603050405020304" pitchFamily="18" charset="0"/>
              </a:rPr>
              <a:t>, M. Palmer -   </a:t>
            </a:r>
            <a:r>
              <a:rPr lang="en-US" sz="1600" i="1" dirty="0">
                <a:cs typeface="Times New Roman" panose="02020603050405020304" pitchFamily="18" charset="0"/>
              </a:rPr>
              <a:t>Brookhaven National Lab, Accelerator Test Facility</a:t>
            </a: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I. </a:t>
            </a:r>
            <a:r>
              <a:rPr lang="en-US" sz="1600" dirty="0" err="1">
                <a:cs typeface="Times New Roman" panose="02020603050405020304" pitchFamily="18" charset="0"/>
              </a:rPr>
              <a:t>Petrushina</a:t>
            </a:r>
            <a:r>
              <a:rPr lang="en-US" sz="1600" dirty="0">
                <a:cs typeface="Times New Roman" panose="02020603050405020304" pitchFamily="18" charset="0"/>
              </a:rPr>
              <a:t>, L. D. Pinto de Almeida </a:t>
            </a:r>
            <a:r>
              <a:rPr lang="en-US" sz="1600" dirty="0" err="1">
                <a:cs typeface="Times New Roman" panose="02020603050405020304" pitchFamily="18" charset="0"/>
              </a:rPr>
              <a:t>Amorim</a:t>
            </a:r>
            <a:r>
              <a:rPr lang="en-US" sz="1600" dirty="0">
                <a:cs typeface="Times New Roman" panose="02020603050405020304" pitchFamily="18" charset="0"/>
              </a:rPr>
              <a:t>, M. </a:t>
            </a:r>
            <a:r>
              <a:rPr lang="en-US" sz="1600" dirty="0" err="1">
                <a:cs typeface="Times New Roman" panose="02020603050405020304" pitchFamily="18" charset="0"/>
              </a:rPr>
              <a:t>Flament</a:t>
            </a:r>
            <a:r>
              <a:rPr lang="en-US" sz="1600" dirty="0">
                <a:cs typeface="Times New Roman" panose="02020603050405020304" pitchFamily="18" charset="0"/>
              </a:rPr>
              <a:t>, P. </a:t>
            </a:r>
            <a:r>
              <a:rPr lang="en-US" sz="1600" dirty="0" err="1">
                <a:cs typeface="Times New Roman" panose="02020603050405020304" pitchFamily="18" charset="0"/>
              </a:rPr>
              <a:t>Iapozzuto</a:t>
            </a:r>
            <a:r>
              <a:rPr lang="en-US" sz="1600" dirty="0">
                <a:cs typeface="Times New Roman" panose="02020603050405020304" pitchFamily="18" charset="0"/>
              </a:rPr>
              <a:t>, Y. </a:t>
            </a:r>
            <a:r>
              <a:rPr lang="en-US" sz="1600" dirty="0" err="1">
                <a:cs typeface="Times New Roman" panose="02020603050405020304" pitchFamily="18" charset="0"/>
              </a:rPr>
              <a:t>Jing,J</a:t>
            </a:r>
            <a:r>
              <a:rPr lang="en-US" sz="1600" dirty="0">
                <a:cs typeface="Times New Roman" panose="02020603050405020304" pitchFamily="18" charset="0"/>
              </a:rPr>
              <a:t>. Yan, S. </a:t>
            </a:r>
            <a:r>
              <a:rPr lang="en-US" sz="1600" dirty="0" err="1">
                <a:cs typeface="Times New Roman" panose="02020603050405020304" pitchFamily="18" charset="0"/>
              </a:rPr>
              <a:t>Kongtawong</a:t>
            </a:r>
            <a:r>
              <a:rPr lang="en-US" sz="1600" dirty="0">
                <a:cs typeface="Times New Roman" panose="02020603050405020304" pitchFamily="18" charset="0"/>
              </a:rPr>
              <a:t>, P. Kumar, </a:t>
            </a:r>
            <a:r>
              <a:rPr lang="en-US" sz="1600" b="1" dirty="0">
                <a:cs typeface="Times New Roman" panose="02020603050405020304" pitchFamily="18" charset="0"/>
              </a:rPr>
              <a:t>R. </a:t>
            </a:r>
            <a:r>
              <a:rPr lang="en-US" sz="1600" b="1" dirty="0" err="1">
                <a:cs typeface="Times New Roman" panose="02020603050405020304" pitchFamily="18" charset="0"/>
              </a:rPr>
              <a:t>Samulyak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cs typeface="Times New Roman" panose="02020603050405020304" pitchFamily="18" charset="0"/>
              </a:rPr>
              <a:t>N. </a:t>
            </a:r>
            <a:r>
              <a:rPr lang="en-US" sz="1600" b="1" dirty="0" err="1">
                <a:cs typeface="Times New Roman" panose="02020603050405020304" pitchFamily="18" charset="0"/>
              </a:rPr>
              <a:t>Vafaei-Najafabadi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b="1" u="sng" dirty="0">
                <a:cs typeface="Times New Roman" panose="02020603050405020304" pitchFamily="18" charset="0"/>
              </a:rPr>
              <a:t>V. Litvinenko  </a:t>
            </a:r>
            <a:r>
              <a:rPr lang="en-US" sz="1600" dirty="0">
                <a:cs typeface="Times New Roman" panose="02020603050405020304" pitchFamily="18" charset="0"/>
              </a:rPr>
              <a:t>-  </a:t>
            </a:r>
            <a:r>
              <a:rPr lang="en-US" sz="1600" i="1" dirty="0">
                <a:cs typeface="Times New Roman" panose="02020603050405020304" pitchFamily="18" charset="0"/>
              </a:rPr>
              <a:t>Stony Brook University</a:t>
            </a:r>
            <a:endParaRPr lang="en-US" sz="1600" dirty="0">
              <a:cs typeface="Times New Roman" panose="02020603050405020304" pitchFamily="18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>
                <a:cs typeface="Times New Roman" panose="02020603050405020304" pitchFamily="18" charset="0"/>
              </a:rPr>
              <a:t>C. Zhang, </a:t>
            </a:r>
            <a:r>
              <a:rPr lang="en-US" sz="1600" b="1" dirty="0">
                <a:cs typeface="Times New Roman" panose="02020603050405020304" pitchFamily="18" charset="0"/>
              </a:rPr>
              <a:t>W.B. Mori, C. Joshi  </a:t>
            </a:r>
            <a:r>
              <a:rPr lang="en-US" sz="1600" dirty="0">
                <a:cs typeface="Times New Roman" panose="02020603050405020304" pitchFamily="18" charset="0"/>
              </a:rPr>
              <a:t>-  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University of California Los Angeles</a:t>
            </a:r>
          </a:p>
        </p:txBody>
      </p:sp>
      <p:pic>
        <p:nvPicPr>
          <p:cNvPr id="15" name="Picture 14" descr="BNL_logo_sm.jpg">
            <a:extLst>
              <a:ext uri="{FF2B5EF4-FFF2-40B4-BE49-F238E27FC236}">
                <a16:creationId xmlns:a16="http://schemas.microsoft.com/office/drawing/2014/main" id="{1C510DE9-EB64-4B4B-9FDD-E48E319A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26" y="1549372"/>
            <a:ext cx="2728692" cy="1075419"/>
          </a:xfrm>
          <a:prstGeom prst="rect">
            <a:avLst/>
          </a:prstGeom>
        </p:spPr>
      </p:pic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6754793" y="878777"/>
            <a:ext cx="1673764" cy="84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3"/>
          <p:cNvSpPr txBox="1"/>
          <p:nvPr/>
        </p:nvSpPr>
        <p:spPr>
          <a:xfrm>
            <a:off x="-24290" y="5461511"/>
            <a:ext cx="12187286" cy="10464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12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wrap="square" lIns="121832" tIns="60916" rIns="121832" bIns="6091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This work is supported by the following grants:  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                AFOSR-MURI* grant FA9550-16-1-0013     Multi-Institution, UT lead PI - MC Downer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                DoE grant DE-SC0011617                              PI - MC Downer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                DoE grant DE-SC0014043                              PI - V. Litvinenko, 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</a:rPr>
              <a:t>CoPI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– MC Downer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" y="2525507"/>
            <a:ext cx="7078395" cy="48506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670322"/>
            <a:ext cx="9648536" cy="71694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861011" y="1276499"/>
            <a:ext cx="10344496" cy="33832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646" y="3108557"/>
            <a:ext cx="10358143" cy="59762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6000"/>
                  <a:alpha val="6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1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/>
            <a:endParaRPr lang="en-US"/>
          </a:p>
        </p:txBody>
      </p:sp>
      <p:pic>
        <p:nvPicPr>
          <p:cNvPr id="55" name="Picture 54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441627" y="6493463"/>
            <a:ext cx="4448156" cy="3692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Rafal Zgadzaj  ATF Users Meeting 2022 02 21</a:t>
            </a:r>
          </a:p>
        </p:txBody>
      </p:sp>
      <p:pic>
        <p:nvPicPr>
          <p:cNvPr id="14" name="Picture 13" descr="https://www.stonybrook.edu/far-beyond/img/branding/logo/sbu/primary/300/stony-brook-university-logo-stack-300.png">
            <a:extLst>
              <a:ext uri="{FF2B5EF4-FFF2-40B4-BE49-F238E27FC236}">
                <a16:creationId xmlns:a16="http://schemas.microsoft.com/office/drawing/2014/main" id="{6CDDD8AA-31B8-4B0A-A46F-B6F873D0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53" y="2487636"/>
            <a:ext cx="1974981" cy="6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983419-B52D-4221-883E-59D1829591FA}"/>
              </a:ext>
            </a:extLst>
          </p:cNvPr>
          <p:cNvSpPr/>
          <p:nvPr/>
        </p:nvSpPr>
        <p:spPr>
          <a:xfrm>
            <a:off x="71304" y="6669245"/>
            <a:ext cx="120803" cy="109880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6AA303-06AF-4499-ABDA-658FF8F6CC15}"/>
              </a:ext>
            </a:extLst>
          </p:cNvPr>
          <p:cNvSpPr/>
          <p:nvPr/>
        </p:nvSpPr>
        <p:spPr>
          <a:xfrm>
            <a:off x="19210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24C4DE-1C94-433D-BC48-0F5C18E9F9FC}"/>
              </a:ext>
            </a:extLst>
          </p:cNvPr>
          <p:cNvSpPr/>
          <p:nvPr/>
        </p:nvSpPr>
        <p:spPr>
          <a:xfrm>
            <a:off x="312911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2DC429-B0D7-4B08-93D9-D913A33A3209}"/>
              </a:ext>
            </a:extLst>
          </p:cNvPr>
          <p:cNvSpPr/>
          <p:nvPr/>
        </p:nvSpPr>
        <p:spPr>
          <a:xfrm>
            <a:off x="43215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942536-62A4-4BD9-9BEC-980AB1C6BB4B}"/>
              </a:ext>
            </a:extLst>
          </p:cNvPr>
          <p:cNvSpPr/>
          <p:nvPr/>
        </p:nvSpPr>
        <p:spPr>
          <a:xfrm>
            <a:off x="552955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5E1F84-FF38-4F3E-98AF-BFC77B043E7B}"/>
              </a:ext>
            </a:extLst>
          </p:cNvPr>
          <p:cNvSpPr/>
          <p:nvPr/>
        </p:nvSpPr>
        <p:spPr>
          <a:xfrm>
            <a:off x="67219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92B31E-A813-4F7A-9EE2-DFAC9F0A5CCE}"/>
              </a:ext>
            </a:extLst>
          </p:cNvPr>
          <p:cNvSpPr/>
          <p:nvPr/>
        </p:nvSpPr>
        <p:spPr>
          <a:xfrm>
            <a:off x="79143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7A5B40-B98E-4607-A21C-211703D1639B}"/>
              </a:ext>
            </a:extLst>
          </p:cNvPr>
          <p:cNvSpPr/>
          <p:nvPr/>
        </p:nvSpPr>
        <p:spPr>
          <a:xfrm>
            <a:off x="91067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6CA467-A2DE-4B7A-ACA1-7A0A9BFE921E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286C1C-6F19-4FB8-8835-1341E6CCA628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A59817-DDE0-49D9-8406-2FE4F2E1C3E7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B06096-B107-4A4C-B7EC-F96B67972AB9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A0EA30-9E5C-42A3-B682-506528F3597A}"/>
              </a:ext>
            </a:extLst>
          </p:cNvPr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92FFA7-E7A0-4605-854B-9B3F785F1176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64396-3551-47B2-BD6B-7804D7D9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33" y="915171"/>
            <a:ext cx="10657435" cy="5024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0F0663-FB31-46EC-8AC7-FC280164FB5D}"/>
              </a:ext>
            </a:extLst>
          </p:cNvPr>
          <p:cNvSpPr txBox="1"/>
          <p:nvPr/>
        </p:nvSpPr>
        <p:spPr>
          <a:xfrm rot="16200000">
            <a:off x="-1008441" y="3255489"/>
            <a:ext cx="2876315" cy="460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8" dirty="0">
                <a:solidFill>
                  <a:srgbClr val="488D15"/>
                </a:solidFill>
              </a:rPr>
              <a:t>Plasma Density [cm</a:t>
            </a:r>
            <a:r>
              <a:rPr lang="en-US" sz="2398" baseline="30000" dirty="0">
                <a:solidFill>
                  <a:srgbClr val="488D15"/>
                </a:solidFill>
              </a:rPr>
              <a:t>-3</a:t>
            </a:r>
            <a:r>
              <a:rPr lang="en-US" sz="2398" dirty="0">
                <a:solidFill>
                  <a:srgbClr val="488D15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97A9B-FCB3-4CDB-A070-30375FD5ED61}"/>
              </a:ext>
            </a:extLst>
          </p:cNvPr>
          <p:cNvSpPr txBox="1"/>
          <p:nvPr/>
        </p:nvSpPr>
        <p:spPr>
          <a:xfrm rot="16200000">
            <a:off x="10712195" y="3255489"/>
            <a:ext cx="2116258" cy="460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8" dirty="0">
                <a:solidFill>
                  <a:srgbClr val="805E3C"/>
                </a:solidFill>
              </a:rPr>
              <a:t>Laser Energy [J]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BEAB5-A307-4A78-BA70-7FB14E02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36"/>
            <a:ext cx="12179300" cy="601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7837F-5150-4C6D-913F-CF0CDF1C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4447"/>
            <a:ext cx="12179300" cy="601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922AE5-2E6F-48A8-A547-FBBC6F52658F}"/>
              </a:ext>
            </a:extLst>
          </p:cNvPr>
          <p:cNvSpPr/>
          <p:nvPr/>
        </p:nvSpPr>
        <p:spPr>
          <a:xfrm>
            <a:off x="3458934" y="1125695"/>
            <a:ext cx="1757453" cy="44883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52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28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3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75831B-9E11-4C37-9003-27BB21E98968}"/>
              </a:ext>
            </a:extLst>
          </p:cNvPr>
          <p:cNvGrpSpPr/>
          <p:nvPr/>
        </p:nvGrpSpPr>
        <p:grpSpPr>
          <a:xfrm>
            <a:off x="-1" y="226942"/>
            <a:ext cx="3585739" cy="4733489"/>
            <a:chOff x="-1" y="226942"/>
            <a:chExt cx="3585739" cy="47334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20CC39-C3EA-4F48-BD8A-1DABB650EF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504" y="879391"/>
              <a:ext cx="3260450" cy="4081040"/>
            </a:xfrm>
            <a:prstGeom prst="straightConnector1">
              <a:avLst/>
            </a:prstGeom>
            <a:ln w="12700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11164A-8BBC-419A-B9F2-B860A7A18C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6926" y="873729"/>
              <a:ext cx="1848812" cy="4009385"/>
            </a:xfrm>
            <a:prstGeom prst="straightConnector1">
              <a:avLst/>
            </a:prstGeom>
            <a:ln w="12700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FFAEE7-FFB2-4DAB-AB38-A650AF2FC691}"/>
                </a:ext>
              </a:extLst>
            </p:cNvPr>
            <p:cNvSpPr/>
            <p:nvPr/>
          </p:nvSpPr>
          <p:spPr>
            <a:xfrm>
              <a:off x="-1" y="226942"/>
              <a:ext cx="2305373" cy="6402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8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A989A1-44ED-47A8-80F3-4D9983AD7267}"/>
              </a:ext>
            </a:extLst>
          </p:cNvPr>
          <p:cNvGrpSpPr/>
          <p:nvPr/>
        </p:nvGrpSpPr>
        <p:grpSpPr>
          <a:xfrm>
            <a:off x="4061265" y="226942"/>
            <a:ext cx="8118035" cy="3180063"/>
            <a:chOff x="4061265" y="226942"/>
            <a:chExt cx="8118035" cy="318006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78190D-BFAA-42F6-8A29-0F895FE1B486}"/>
                </a:ext>
              </a:extLst>
            </p:cNvPr>
            <p:cNvSpPr/>
            <p:nvPr/>
          </p:nvSpPr>
          <p:spPr>
            <a:xfrm>
              <a:off x="4061265" y="891044"/>
              <a:ext cx="5320377" cy="2415657"/>
            </a:xfrm>
            <a:custGeom>
              <a:avLst/>
              <a:gdLst>
                <a:gd name="connsiteX0" fmla="*/ 21132 w 5325925"/>
                <a:gd name="connsiteY0" fmla="*/ 2418176 h 2418176"/>
                <a:gd name="connsiteX1" fmla="*/ 3798 w 5325925"/>
                <a:gd name="connsiteY1" fmla="*/ 1854802 h 2418176"/>
                <a:gd name="connsiteX2" fmla="*/ 21132 w 5325925"/>
                <a:gd name="connsiteY2" fmla="*/ 1464774 h 2418176"/>
                <a:gd name="connsiteX3" fmla="*/ 203146 w 5325925"/>
                <a:gd name="connsiteY3" fmla="*/ 1230757 h 2418176"/>
                <a:gd name="connsiteX4" fmla="*/ 879195 w 5325925"/>
                <a:gd name="connsiteY4" fmla="*/ 1031409 h 2418176"/>
                <a:gd name="connsiteX5" fmla="*/ 2543316 w 5325925"/>
                <a:gd name="connsiteY5" fmla="*/ 710719 h 2418176"/>
                <a:gd name="connsiteX6" fmla="*/ 4892154 w 5325925"/>
                <a:gd name="connsiteY6" fmla="*/ 242684 h 2418176"/>
                <a:gd name="connsiteX7" fmla="*/ 5325519 w 5325925"/>
                <a:gd name="connsiteY7" fmla="*/ 0 h 2418176"/>
                <a:gd name="connsiteX8" fmla="*/ 5325519 w 5325925"/>
                <a:gd name="connsiteY8" fmla="*/ 0 h 241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5925" h="2418176">
                  <a:moveTo>
                    <a:pt x="21132" y="2418176"/>
                  </a:moveTo>
                  <a:cubicBezTo>
                    <a:pt x="12465" y="2215939"/>
                    <a:pt x="3798" y="2013702"/>
                    <a:pt x="3798" y="1854802"/>
                  </a:cubicBezTo>
                  <a:cubicBezTo>
                    <a:pt x="3798" y="1695902"/>
                    <a:pt x="-12093" y="1568781"/>
                    <a:pt x="21132" y="1464774"/>
                  </a:cubicBezTo>
                  <a:cubicBezTo>
                    <a:pt x="54357" y="1360766"/>
                    <a:pt x="60136" y="1302984"/>
                    <a:pt x="203146" y="1230757"/>
                  </a:cubicBezTo>
                  <a:cubicBezTo>
                    <a:pt x="346156" y="1158530"/>
                    <a:pt x="489167" y="1118082"/>
                    <a:pt x="879195" y="1031409"/>
                  </a:cubicBezTo>
                  <a:cubicBezTo>
                    <a:pt x="1269223" y="944736"/>
                    <a:pt x="2543316" y="710719"/>
                    <a:pt x="2543316" y="710719"/>
                  </a:cubicBezTo>
                  <a:cubicBezTo>
                    <a:pt x="3212143" y="579265"/>
                    <a:pt x="4428454" y="361137"/>
                    <a:pt x="4892154" y="242684"/>
                  </a:cubicBezTo>
                  <a:cubicBezTo>
                    <a:pt x="5355854" y="124231"/>
                    <a:pt x="5325519" y="0"/>
                    <a:pt x="5325519" y="0"/>
                  </a:cubicBezTo>
                  <a:lnTo>
                    <a:pt x="5325519" y="0"/>
                  </a:lnTo>
                </a:path>
              </a:pathLst>
            </a:cu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398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DD8A29-C1DB-40AC-974D-375746FD2DF2}"/>
                </a:ext>
              </a:extLst>
            </p:cNvPr>
            <p:cNvSpPr/>
            <p:nvPr/>
          </p:nvSpPr>
          <p:spPr>
            <a:xfrm>
              <a:off x="4242552" y="873729"/>
              <a:ext cx="7463429" cy="2533276"/>
            </a:xfrm>
            <a:custGeom>
              <a:avLst/>
              <a:gdLst>
                <a:gd name="connsiteX0" fmla="*/ 0 w 7471212"/>
                <a:gd name="connsiteY0" fmla="*/ 2374839 h 2535918"/>
                <a:gd name="connsiteX1" fmla="*/ 303356 w 7471212"/>
                <a:gd name="connsiteY1" fmla="*/ 2530851 h 2535918"/>
                <a:gd name="connsiteX2" fmla="*/ 1005407 w 7471212"/>
                <a:gd name="connsiteY2" fmla="*/ 2461512 h 2535918"/>
                <a:gd name="connsiteX3" fmla="*/ 2435511 w 7471212"/>
                <a:gd name="connsiteY3" fmla="*/ 2114820 h 2535918"/>
                <a:gd name="connsiteX4" fmla="*/ 5859094 w 7471212"/>
                <a:gd name="connsiteY4" fmla="*/ 710718 h 2535918"/>
                <a:gd name="connsiteX5" fmla="*/ 7150522 w 7471212"/>
                <a:gd name="connsiteY5" fmla="*/ 286020 h 2535918"/>
                <a:gd name="connsiteX6" fmla="*/ 7401873 w 7471212"/>
                <a:gd name="connsiteY6" fmla="*/ 164678 h 2535918"/>
                <a:gd name="connsiteX7" fmla="*/ 7471212 w 7471212"/>
                <a:gd name="connsiteY7" fmla="*/ 0 h 253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1212" h="2535918">
                  <a:moveTo>
                    <a:pt x="0" y="2374839"/>
                  </a:moveTo>
                  <a:cubicBezTo>
                    <a:pt x="67894" y="2445622"/>
                    <a:pt x="135788" y="2516406"/>
                    <a:pt x="303356" y="2530851"/>
                  </a:cubicBezTo>
                  <a:cubicBezTo>
                    <a:pt x="470924" y="2545297"/>
                    <a:pt x="650048" y="2530851"/>
                    <a:pt x="1005407" y="2461512"/>
                  </a:cubicBezTo>
                  <a:cubicBezTo>
                    <a:pt x="1360766" y="2392173"/>
                    <a:pt x="1626563" y="2406619"/>
                    <a:pt x="2435511" y="2114820"/>
                  </a:cubicBezTo>
                  <a:cubicBezTo>
                    <a:pt x="3244459" y="1823021"/>
                    <a:pt x="5073259" y="1015518"/>
                    <a:pt x="5859094" y="710718"/>
                  </a:cubicBezTo>
                  <a:cubicBezTo>
                    <a:pt x="6644929" y="405918"/>
                    <a:pt x="6893392" y="377027"/>
                    <a:pt x="7150522" y="286020"/>
                  </a:cubicBezTo>
                  <a:cubicBezTo>
                    <a:pt x="7407652" y="195013"/>
                    <a:pt x="7348425" y="212348"/>
                    <a:pt x="7401873" y="164678"/>
                  </a:cubicBezTo>
                  <a:cubicBezTo>
                    <a:pt x="7455321" y="117008"/>
                    <a:pt x="7463266" y="58504"/>
                    <a:pt x="7471212" y="0"/>
                  </a:cubicBezTo>
                </a:path>
              </a:pathLst>
            </a:cu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398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138DD9-94A3-49CB-88C0-69B57A917739}"/>
                </a:ext>
              </a:extLst>
            </p:cNvPr>
            <p:cNvSpPr/>
            <p:nvPr/>
          </p:nvSpPr>
          <p:spPr>
            <a:xfrm>
              <a:off x="8651050" y="226942"/>
              <a:ext cx="1054674" cy="640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B02D85-D77B-4935-97B5-20C0937A101E}"/>
                </a:ext>
              </a:extLst>
            </p:cNvPr>
            <p:cNvSpPr/>
            <p:nvPr/>
          </p:nvSpPr>
          <p:spPr>
            <a:xfrm>
              <a:off x="11124626" y="226942"/>
              <a:ext cx="1054674" cy="640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8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03E7AD-9D25-45FE-AE9B-7F8BCDE7EDDE}"/>
              </a:ext>
            </a:extLst>
          </p:cNvPr>
          <p:cNvGrpSpPr/>
          <p:nvPr/>
        </p:nvGrpSpPr>
        <p:grpSpPr>
          <a:xfrm>
            <a:off x="3914031" y="867239"/>
            <a:ext cx="6322100" cy="3140674"/>
            <a:chOff x="4061265" y="884554"/>
            <a:chExt cx="6322100" cy="31406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4B1278-E77F-416D-83F9-416BA0B8C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1265" y="1031833"/>
              <a:ext cx="6322100" cy="29933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</p:pic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6017E023-062D-471D-B920-910CF6F2B9B0}"/>
                </a:ext>
              </a:extLst>
            </p:cNvPr>
            <p:cNvSpPr/>
            <p:nvPr/>
          </p:nvSpPr>
          <p:spPr>
            <a:xfrm>
              <a:off x="9035512" y="884554"/>
              <a:ext cx="313841" cy="580035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ADD1FF-21B7-4447-A84C-9A43A4F5C867}"/>
              </a:ext>
            </a:extLst>
          </p:cNvPr>
          <p:cNvGrpSpPr/>
          <p:nvPr/>
        </p:nvGrpSpPr>
        <p:grpSpPr>
          <a:xfrm>
            <a:off x="7886899" y="2558971"/>
            <a:ext cx="2316597" cy="1326877"/>
            <a:chOff x="7886899" y="2558971"/>
            <a:chExt cx="2316597" cy="132687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81C80A-65A0-45EC-AB60-D481EE37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899" y="2558971"/>
              <a:ext cx="2316597" cy="1326877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20726E-7118-4C26-809D-280B6A107556}"/>
                </a:ext>
              </a:extLst>
            </p:cNvPr>
            <p:cNvSpPr/>
            <p:nvPr/>
          </p:nvSpPr>
          <p:spPr>
            <a:xfrm>
              <a:off x="7946756" y="2623088"/>
              <a:ext cx="1879169" cy="275095"/>
            </a:xfrm>
            <a:prstGeom prst="rect">
              <a:avLst/>
            </a:prstGeom>
            <a:solidFill>
              <a:srgbClr val="BFBFBF">
                <a:alpha val="76863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7D6EE7B-260D-4C09-9491-79F69105D2AF}"/>
                </a:ext>
              </a:extLst>
            </p:cNvPr>
            <p:cNvSpPr/>
            <p:nvPr/>
          </p:nvSpPr>
          <p:spPr>
            <a:xfrm>
              <a:off x="7946755" y="3506352"/>
              <a:ext cx="1879169" cy="275095"/>
            </a:xfrm>
            <a:prstGeom prst="rect">
              <a:avLst/>
            </a:prstGeom>
            <a:solidFill>
              <a:srgbClr val="BFBFBF">
                <a:alpha val="76863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397C42-13ED-4555-8576-5C3224DCBEC9}"/>
              </a:ext>
            </a:extLst>
          </p:cNvPr>
          <p:cNvGrpSpPr/>
          <p:nvPr/>
        </p:nvGrpSpPr>
        <p:grpSpPr>
          <a:xfrm>
            <a:off x="71304" y="6669245"/>
            <a:ext cx="1319461" cy="109880"/>
            <a:chOff x="71304" y="6669245"/>
            <a:chExt cx="1319461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11242A-8BBF-40A8-A95B-AC495C40521C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448630-0824-4F10-A255-1B142A6E8F6A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720016-F39E-4370-B265-A4BE9F7BB84D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69E5050-4F2E-4BFB-9F19-8AF15B663379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29EB7D4-7F5F-4361-B18F-0DFCB8981712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D4168F-5D25-4D73-AE35-3CD5CFB5A367}"/>
                </a:ext>
              </a:extLst>
            </p:cNvPr>
            <p:cNvSpPr/>
            <p:nvPr/>
          </p:nvSpPr>
          <p:spPr>
            <a:xfrm>
              <a:off x="672196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A9AD8-AF33-4C20-8F9F-4982F0D5BC15}"/>
                </a:ext>
              </a:extLst>
            </p:cNvPr>
            <p:cNvSpPr/>
            <p:nvPr/>
          </p:nvSpPr>
          <p:spPr>
            <a:xfrm>
              <a:off x="79143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ECDA78-614A-4014-A869-4AA1979CE44A}"/>
                </a:ext>
              </a:extLst>
            </p:cNvPr>
            <p:cNvSpPr/>
            <p:nvPr/>
          </p:nvSpPr>
          <p:spPr>
            <a:xfrm>
              <a:off x="91067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0CF1D7-3F04-4EA7-8794-ED63CCFD426A}"/>
                </a:ext>
              </a:extLst>
            </p:cNvPr>
            <p:cNvSpPr/>
            <p:nvPr/>
          </p:nvSpPr>
          <p:spPr>
            <a:xfrm>
              <a:off x="1029960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0A924C-552D-4EE8-881C-29F277D40D97}"/>
                </a:ext>
              </a:extLst>
            </p:cNvPr>
            <p:cNvSpPr/>
            <p:nvPr/>
          </p:nvSpPr>
          <p:spPr>
            <a:xfrm>
              <a:off x="1149159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0C3515-8140-4ED0-8683-226367E96756}"/>
                </a:ext>
              </a:extLst>
            </p:cNvPr>
            <p:cNvSpPr/>
            <p:nvPr/>
          </p:nvSpPr>
          <p:spPr>
            <a:xfrm>
              <a:off x="126996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00BA1316-63A9-4C66-8E74-B0939039CD05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44576" y="680701"/>
            <a:ext cx="4576941" cy="4645728"/>
            <a:chOff x="-63932" y="749074"/>
            <a:chExt cx="4576941" cy="4645728"/>
          </a:xfrm>
        </p:grpSpPr>
        <p:sp>
          <p:nvSpPr>
            <p:cNvPr id="40" name="Rectangle 39"/>
            <p:cNvSpPr/>
            <p:nvPr/>
          </p:nvSpPr>
          <p:spPr>
            <a:xfrm>
              <a:off x="224463" y="3282147"/>
              <a:ext cx="97830" cy="681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0800000">
              <a:off x="129802" y="3483114"/>
              <a:ext cx="550779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152" y="3512446"/>
              <a:ext cx="281710" cy="14670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TextBox 244"/>
            <p:cNvSpPr txBox="1"/>
            <p:nvPr/>
          </p:nvSpPr>
          <p:spPr>
            <a:xfrm>
              <a:off x="-63932" y="3463038"/>
              <a:ext cx="424174" cy="24622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CCD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31558" y="4385090"/>
              <a:ext cx="676655" cy="10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214759" y="2571166"/>
              <a:ext cx="293489" cy="293489"/>
              <a:chOff x="7670800" y="317500"/>
              <a:chExt cx="736600" cy="7366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7670800" y="317500"/>
                <a:ext cx="736600" cy="736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810500" y="457200"/>
                <a:ext cx="457200" cy="457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Freeform 74"/>
            <p:cNvSpPr/>
            <p:nvPr/>
          </p:nvSpPr>
          <p:spPr>
            <a:xfrm>
              <a:off x="1023405" y="1971961"/>
              <a:ext cx="692960" cy="2671165"/>
            </a:xfrm>
            <a:custGeom>
              <a:avLst/>
              <a:gdLst>
                <a:gd name="connsiteX0" fmla="*/ 1079500 w 1079500"/>
                <a:gd name="connsiteY0" fmla="*/ 3987800 h 4000500"/>
                <a:gd name="connsiteX1" fmla="*/ 317500 w 1079500"/>
                <a:gd name="connsiteY1" fmla="*/ 0 h 4000500"/>
                <a:gd name="connsiteX2" fmla="*/ 723900 w 1079500"/>
                <a:gd name="connsiteY2" fmla="*/ 101600 h 4000500"/>
                <a:gd name="connsiteX3" fmla="*/ 0 w 1079500"/>
                <a:gd name="connsiteY3" fmla="*/ 4000500 h 4000500"/>
                <a:gd name="connsiteX4" fmla="*/ 1079500 w 1079500"/>
                <a:gd name="connsiteY4" fmla="*/ 398780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0" h="4000500">
                  <a:moveTo>
                    <a:pt x="1079500" y="3987800"/>
                  </a:moveTo>
                  <a:lnTo>
                    <a:pt x="317500" y="0"/>
                  </a:lnTo>
                  <a:lnTo>
                    <a:pt x="723900" y="101600"/>
                  </a:lnTo>
                  <a:lnTo>
                    <a:pt x="0" y="4000500"/>
                  </a:lnTo>
                  <a:lnTo>
                    <a:pt x="1079500" y="39878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1194607" y="1781778"/>
              <a:ext cx="2010622" cy="366747"/>
            </a:xfrm>
            <a:custGeom>
              <a:avLst/>
              <a:gdLst>
                <a:gd name="connsiteX0" fmla="*/ 2387600 w 3086100"/>
                <a:gd name="connsiteY0" fmla="*/ 0 h 736600"/>
                <a:gd name="connsiteX1" fmla="*/ 584200 w 3086100"/>
                <a:gd name="connsiteY1" fmla="*/ 0 h 736600"/>
                <a:gd name="connsiteX2" fmla="*/ 63500 w 3086100"/>
                <a:gd name="connsiteY2" fmla="*/ 482600 h 736600"/>
                <a:gd name="connsiteX3" fmla="*/ 0 w 3086100"/>
                <a:gd name="connsiteY3" fmla="*/ 736600 h 736600"/>
                <a:gd name="connsiteX4" fmla="*/ 3086100 w 3086100"/>
                <a:gd name="connsiteY4" fmla="*/ 736600 h 736600"/>
                <a:gd name="connsiteX5" fmla="*/ 2387600 w 30861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6100" h="736600">
                  <a:moveTo>
                    <a:pt x="2387600" y="0"/>
                  </a:moveTo>
                  <a:lnTo>
                    <a:pt x="584200" y="0"/>
                  </a:lnTo>
                  <a:lnTo>
                    <a:pt x="63500" y="482600"/>
                  </a:lnTo>
                  <a:lnTo>
                    <a:pt x="0" y="736600"/>
                  </a:lnTo>
                  <a:lnTo>
                    <a:pt x="3086100" y="736600"/>
                  </a:lnTo>
                  <a:lnTo>
                    <a:pt x="238760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09271" y="1311611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708213" y="1311611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09271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708213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58240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57182" y="4385090"/>
              <a:ext cx="122287" cy="105982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31558" y="1307535"/>
              <a:ext cx="676655" cy="10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24463" y="1536446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4463" y="2098966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4463" y="238430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4463" y="294446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24463" y="317273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4463" y="396352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64277" y="396352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064277" y="3172731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064277" y="294446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64277" y="2384302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064277" y="2098965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064277" y="1536446"/>
              <a:ext cx="97830" cy="109416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80527" y="4385090"/>
              <a:ext cx="676655" cy="105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4277" y="3282147"/>
              <a:ext cx="97830" cy="681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064277" y="2491358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4463" y="2491358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4463" y="1645861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064277" y="1645861"/>
              <a:ext cx="97830" cy="45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651762" y="1360526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80527" y="1333738"/>
              <a:ext cx="107846" cy="79779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35594" y="1333738"/>
              <a:ext cx="107846" cy="79779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84679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21334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688373" y="1333738"/>
              <a:ext cx="447221" cy="83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170342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933687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82889" y="1360526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5806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52461" y="1360526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998299" y="1360526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2889" y="4388370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5806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461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98299" y="4388370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31216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67871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651761" y="4388370"/>
              <a:ext cx="169572" cy="5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584678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821333" y="4386598"/>
              <a:ext cx="67083" cy="52991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 rot="10800000" flipV="1">
              <a:off x="1146753" y="1711988"/>
              <a:ext cx="539980" cy="537120"/>
              <a:chOff x="336119" y="298450"/>
              <a:chExt cx="3416302" cy="339820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6" name="Freeform 165"/>
              <p:cNvSpPr/>
              <p:nvPr/>
            </p:nvSpPr>
            <p:spPr>
              <a:xfrm>
                <a:off x="336119" y="298450"/>
                <a:ext cx="3416302" cy="3397252"/>
              </a:xfrm>
              <a:custGeom>
                <a:avLst/>
                <a:gdLst>
                  <a:gd name="connsiteX0" fmla="*/ 0 w 3416300"/>
                  <a:gd name="connsiteY0" fmla="*/ 95250 h 3397250"/>
                  <a:gd name="connsiteX1" fmla="*/ 0 w 3416300"/>
                  <a:gd name="connsiteY1" fmla="*/ 0 h 3397250"/>
                  <a:gd name="connsiteX2" fmla="*/ 3416300 w 3416300"/>
                  <a:gd name="connsiteY2" fmla="*/ 0 h 3397250"/>
                  <a:gd name="connsiteX3" fmla="*/ 3416300 w 3416300"/>
                  <a:gd name="connsiteY3" fmla="*/ 3397250 h 3397250"/>
                  <a:gd name="connsiteX4" fmla="*/ 3035300 w 3416300"/>
                  <a:gd name="connsiteY4" fmla="*/ 3397250 h 3397250"/>
                  <a:gd name="connsiteX5" fmla="*/ 2959100 w 3416300"/>
                  <a:gd name="connsiteY5" fmla="*/ 2914650 h 3397250"/>
                  <a:gd name="connsiteX6" fmla="*/ 2247900 w 3416300"/>
                  <a:gd name="connsiteY6" fmla="*/ 1593850 h 3397250"/>
                  <a:gd name="connsiteX7" fmla="*/ 914400 w 3416300"/>
                  <a:gd name="connsiteY7" fmla="*/ 463550 h 3397250"/>
                  <a:gd name="connsiteX8" fmla="*/ 349250 w 3416300"/>
                  <a:gd name="connsiteY8" fmla="*/ 165100 h 3397250"/>
                  <a:gd name="connsiteX9" fmla="*/ 0 w 3416300"/>
                  <a:gd name="connsiteY9" fmla="*/ 95250 h 339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6300" h="3397250">
                    <a:moveTo>
                      <a:pt x="0" y="95250"/>
                    </a:moveTo>
                    <a:lnTo>
                      <a:pt x="0" y="0"/>
                    </a:lnTo>
                    <a:lnTo>
                      <a:pt x="3416300" y="0"/>
                    </a:lnTo>
                    <a:lnTo>
                      <a:pt x="3416300" y="3397250"/>
                    </a:lnTo>
                    <a:lnTo>
                      <a:pt x="3035300" y="3397250"/>
                    </a:lnTo>
                    <a:lnTo>
                      <a:pt x="2959100" y="2914650"/>
                    </a:lnTo>
                    <a:lnTo>
                      <a:pt x="2247900" y="1593850"/>
                    </a:lnTo>
                    <a:lnTo>
                      <a:pt x="914400" y="463550"/>
                    </a:lnTo>
                    <a:lnTo>
                      <a:pt x="349250" y="165100"/>
                    </a:lnTo>
                    <a:lnTo>
                      <a:pt x="0" y="95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345517" y="354708"/>
                <a:ext cx="3094763" cy="3341948"/>
              </a:xfrm>
              <a:custGeom>
                <a:avLst/>
                <a:gdLst>
                  <a:gd name="connsiteX0" fmla="*/ 9325 w 3094763"/>
                  <a:gd name="connsiteY0" fmla="*/ 54725 h 3341948"/>
                  <a:gd name="connsiteX1" fmla="*/ 459701 w 3094763"/>
                  <a:gd name="connsiteY1" fmla="*/ 382271 h 3341948"/>
                  <a:gd name="connsiteX2" fmla="*/ 937373 w 3094763"/>
                  <a:gd name="connsiteY2" fmla="*/ 778056 h 3341948"/>
                  <a:gd name="connsiteX3" fmla="*/ 1278567 w 3094763"/>
                  <a:gd name="connsiteY3" fmla="*/ 1091955 h 3341948"/>
                  <a:gd name="connsiteX4" fmla="*/ 1633408 w 3094763"/>
                  <a:gd name="connsiteY4" fmla="*/ 1446796 h 3341948"/>
                  <a:gd name="connsiteX5" fmla="*/ 2070137 w 3094763"/>
                  <a:gd name="connsiteY5" fmla="*/ 1910820 h 3341948"/>
                  <a:gd name="connsiteX6" fmla="*/ 2302149 w 3094763"/>
                  <a:gd name="connsiteY6" fmla="*/ 2224719 h 3341948"/>
                  <a:gd name="connsiteX7" fmla="*/ 2575104 w 3094763"/>
                  <a:gd name="connsiteY7" fmla="*/ 2606856 h 3341948"/>
                  <a:gd name="connsiteX8" fmla="*/ 2834411 w 3094763"/>
                  <a:gd name="connsiteY8" fmla="*/ 3002641 h 3341948"/>
                  <a:gd name="connsiteX9" fmla="*/ 3011832 w 3094763"/>
                  <a:gd name="connsiteY9" fmla="*/ 3316540 h 3341948"/>
                  <a:gd name="connsiteX10" fmla="*/ 3025480 w 3094763"/>
                  <a:gd name="connsiteY10" fmla="*/ 3316540 h 3341948"/>
                  <a:gd name="connsiteX11" fmla="*/ 3052776 w 3094763"/>
                  <a:gd name="connsiteY11" fmla="*/ 3261949 h 3341948"/>
                  <a:gd name="connsiteX12" fmla="*/ 3093719 w 3094763"/>
                  <a:gd name="connsiteY12" fmla="*/ 3221005 h 3341948"/>
                  <a:gd name="connsiteX13" fmla="*/ 3080071 w 3094763"/>
                  <a:gd name="connsiteY13" fmla="*/ 3070880 h 3341948"/>
                  <a:gd name="connsiteX14" fmla="*/ 3052776 w 3094763"/>
                  <a:gd name="connsiteY14" fmla="*/ 2879811 h 3341948"/>
                  <a:gd name="connsiteX15" fmla="*/ 2807116 w 3094763"/>
                  <a:gd name="connsiteY15" fmla="*/ 2333901 h 3341948"/>
                  <a:gd name="connsiteX16" fmla="*/ 2465922 w 3094763"/>
                  <a:gd name="connsiteY16" fmla="*/ 1706104 h 3341948"/>
                  <a:gd name="connsiteX17" fmla="*/ 2315796 w 3094763"/>
                  <a:gd name="connsiteY17" fmla="*/ 1364910 h 3341948"/>
                  <a:gd name="connsiteX18" fmla="*/ 2138376 w 3094763"/>
                  <a:gd name="connsiteY18" fmla="*/ 1091955 h 3341948"/>
                  <a:gd name="connsiteX19" fmla="*/ 1838125 w 3094763"/>
                  <a:gd name="connsiteY19" fmla="*/ 846295 h 3341948"/>
                  <a:gd name="connsiteX20" fmla="*/ 1606113 w 3094763"/>
                  <a:gd name="connsiteY20" fmla="*/ 682522 h 3341948"/>
                  <a:gd name="connsiteX21" fmla="*/ 1401396 w 3094763"/>
                  <a:gd name="connsiteY21" fmla="*/ 559692 h 3341948"/>
                  <a:gd name="connsiteX22" fmla="*/ 1183032 w 3094763"/>
                  <a:gd name="connsiteY22" fmla="*/ 436862 h 3341948"/>
                  <a:gd name="connsiteX23" fmla="*/ 910077 w 3094763"/>
                  <a:gd name="connsiteY23" fmla="*/ 300385 h 3341948"/>
                  <a:gd name="connsiteX24" fmla="*/ 773599 w 3094763"/>
                  <a:gd name="connsiteY24" fmla="*/ 177555 h 3341948"/>
                  <a:gd name="connsiteX25" fmla="*/ 432405 w 3094763"/>
                  <a:gd name="connsiteY25" fmla="*/ 41077 h 3341948"/>
                  <a:gd name="connsiteX26" fmla="*/ 227689 w 3094763"/>
                  <a:gd name="connsiteY26" fmla="*/ 134 h 3341948"/>
                  <a:gd name="connsiteX27" fmla="*/ 159450 w 3094763"/>
                  <a:gd name="connsiteY27" fmla="*/ 27429 h 3341948"/>
                  <a:gd name="connsiteX28" fmla="*/ 9325 w 3094763"/>
                  <a:gd name="connsiteY28" fmla="*/ 54725 h 334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94763" h="3341948">
                    <a:moveTo>
                      <a:pt x="9325" y="54725"/>
                    </a:moveTo>
                    <a:cubicBezTo>
                      <a:pt x="59367" y="113865"/>
                      <a:pt x="305026" y="261716"/>
                      <a:pt x="459701" y="382271"/>
                    </a:cubicBezTo>
                    <a:cubicBezTo>
                      <a:pt x="614376" y="502826"/>
                      <a:pt x="800895" y="659775"/>
                      <a:pt x="937373" y="778056"/>
                    </a:cubicBezTo>
                    <a:cubicBezTo>
                      <a:pt x="1073851" y="896337"/>
                      <a:pt x="1162561" y="980498"/>
                      <a:pt x="1278567" y="1091955"/>
                    </a:cubicBezTo>
                    <a:cubicBezTo>
                      <a:pt x="1394573" y="1203412"/>
                      <a:pt x="1501480" y="1310318"/>
                      <a:pt x="1633408" y="1446796"/>
                    </a:cubicBezTo>
                    <a:cubicBezTo>
                      <a:pt x="1765336" y="1583274"/>
                      <a:pt x="1958680" y="1781166"/>
                      <a:pt x="2070137" y="1910820"/>
                    </a:cubicBezTo>
                    <a:cubicBezTo>
                      <a:pt x="2181594" y="2040474"/>
                      <a:pt x="2217988" y="2108713"/>
                      <a:pt x="2302149" y="2224719"/>
                    </a:cubicBezTo>
                    <a:cubicBezTo>
                      <a:pt x="2386310" y="2340725"/>
                      <a:pt x="2486394" y="2477202"/>
                      <a:pt x="2575104" y="2606856"/>
                    </a:cubicBezTo>
                    <a:cubicBezTo>
                      <a:pt x="2663814" y="2736510"/>
                      <a:pt x="2761623" y="2884360"/>
                      <a:pt x="2834411" y="3002641"/>
                    </a:cubicBezTo>
                    <a:cubicBezTo>
                      <a:pt x="2907199" y="3120922"/>
                      <a:pt x="2979987" y="3264224"/>
                      <a:pt x="3011832" y="3316540"/>
                    </a:cubicBezTo>
                    <a:cubicBezTo>
                      <a:pt x="3043677" y="3368856"/>
                      <a:pt x="3018656" y="3325639"/>
                      <a:pt x="3025480" y="3316540"/>
                    </a:cubicBezTo>
                    <a:cubicBezTo>
                      <a:pt x="3032304" y="3307441"/>
                      <a:pt x="3041403" y="3277871"/>
                      <a:pt x="3052776" y="3261949"/>
                    </a:cubicBezTo>
                    <a:cubicBezTo>
                      <a:pt x="3064149" y="3246027"/>
                      <a:pt x="3089170" y="3252850"/>
                      <a:pt x="3093719" y="3221005"/>
                    </a:cubicBezTo>
                    <a:cubicBezTo>
                      <a:pt x="3098268" y="3189160"/>
                      <a:pt x="3086895" y="3127746"/>
                      <a:pt x="3080071" y="3070880"/>
                    </a:cubicBezTo>
                    <a:cubicBezTo>
                      <a:pt x="3073247" y="3014014"/>
                      <a:pt x="3098268" y="3002641"/>
                      <a:pt x="3052776" y="2879811"/>
                    </a:cubicBezTo>
                    <a:cubicBezTo>
                      <a:pt x="3007284" y="2756981"/>
                      <a:pt x="2904925" y="2529519"/>
                      <a:pt x="2807116" y="2333901"/>
                    </a:cubicBezTo>
                    <a:cubicBezTo>
                      <a:pt x="2709307" y="2138283"/>
                      <a:pt x="2547809" y="1867603"/>
                      <a:pt x="2465922" y="1706104"/>
                    </a:cubicBezTo>
                    <a:cubicBezTo>
                      <a:pt x="2384035" y="1544606"/>
                      <a:pt x="2370387" y="1467268"/>
                      <a:pt x="2315796" y="1364910"/>
                    </a:cubicBezTo>
                    <a:cubicBezTo>
                      <a:pt x="2261205" y="1262552"/>
                      <a:pt x="2217988" y="1178391"/>
                      <a:pt x="2138376" y="1091955"/>
                    </a:cubicBezTo>
                    <a:cubicBezTo>
                      <a:pt x="2058764" y="1005519"/>
                      <a:pt x="1926835" y="914534"/>
                      <a:pt x="1838125" y="846295"/>
                    </a:cubicBezTo>
                    <a:cubicBezTo>
                      <a:pt x="1749415" y="778056"/>
                      <a:pt x="1678901" y="730289"/>
                      <a:pt x="1606113" y="682522"/>
                    </a:cubicBezTo>
                    <a:cubicBezTo>
                      <a:pt x="1533325" y="634755"/>
                      <a:pt x="1471910" y="600635"/>
                      <a:pt x="1401396" y="559692"/>
                    </a:cubicBezTo>
                    <a:cubicBezTo>
                      <a:pt x="1330883" y="518749"/>
                      <a:pt x="1264918" y="480080"/>
                      <a:pt x="1183032" y="436862"/>
                    </a:cubicBezTo>
                    <a:cubicBezTo>
                      <a:pt x="1101146" y="393644"/>
                      <a:pt x="978316" y="343603"/>
                      <a:pt x="910077" y="300385"/>
                    </a:cubicBezTo>
                    <a:cubicBezTo>
                      <a:pt x="841838" y="257167"/>
                      <a:pt x="853211" y="220773"/>
                      <a:pt x="773599" y="177555"/>
                    </a:cubicBezTo>
                    <a:cubicBezTo>
                      <a:pt x="693987" y="134337"/>
                      <a:pt x="523390" y="70647"/>
                      <a:pt x="432405" y="41077"/>
                    </a:cubicBezTo>
                    <a:cubicBezTo>
                      <a:pt x="341420" y="11507"/>
                      <a:pt x="273181" y="2409"/>
                      <a:pt x="227689" y="134"/>
                    </a:cubicBezTo>
                    <a:cubicBezTo>
                      <a:pt x="182197" y="-2141"/>
                      <a:pt x="193569" y="25154"/>
                      <a:pt x="159450" y="27429"/>
                    </a:cubicBezTo>
                    <a:cubicBezTo>
                      <a:pt x="125331" y="29704"/>
                      <a:pt x="-40717" y="-4415"/>
                      <a:pt x="9325" y="54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>
            <a:xfrm>
              <a:off x="1330178" y="1722795"/>
              <a:ext cx="79121" cy="295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Right Triangle 124"/>
            <p:cNvSpPr/>
            <p:nvPr/>
          </p:nvSpPr>
          <p:spPr>
            <a:xfrm rot="5400000">
              <a:off x="1346483" y="2047169"/>
              <a:ext cx="54669" cy="5466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TextBox 298"/>
            <p:cNvSpPr txBox="1"/>
            <p:nvPr/>
          </p:nvSpPr>
          <p:spPr>
            <a:xfrm>
              <a:off x="3183878" y="2453116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0070C0"/>
                  </a:solidFill>
                </a:rPr>
                <a:t>e- beam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745468" y="1769795"/>
              <a:ext cx="363791" cy="2892479"/>
            </a:xfrm>
            <a:custGeom>
              <a:avLst/>
              <a:gdLst>
                <a:gd name="connsiteX0" fmla="*/ 0 w 736600"/>
                <a:gd name="connsiteY0" fmla="*/ 4495800 h 4495800"/>
                <a:gd name="connsiteX1" fmla="*/ 0 w 736600"/>
                <a:gd name="connsiteY1" fmla="*/ 0 h 4495800"/>
                <a:gd name="connsiteX2" fmla="*/ 558800 w 736600"/>
                <a:gd name="connsiteY2" fmla="*/ 457200 h 4495800"/>
                <a:gd name="connsiteX3" fmla="*/ 736600 w 736600"/>
                <a:gd name="connsiteY3" fmla="*/ 635000 h 4495800"/>
                <a:gd name="connsiteX4" fmla="*/ 736600 w 736600"/>
                <a:gd name="connsiteY4" fmla="*/ 4457700 h 4495800"/>
                <a:gd name="connsiteX5" fmla="*/ 0 w 736600"/>
                <a:gd name="connsiteY5" fmla="*/ 4457700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600" h="4495800">
                  <a:moveTo>
                    <a:pt x="0" y="4495800"/>
                  </a:moveTo>
                  <a:lnTo>
                    <a:pt x="0" y="0"/>
                  </a:lnTo>
                  <a:lnTo>
                    <a:pt x="558800" y="457200"/>
                  </a:lnTo>
                  <a:lnTo>
                    <a:pt x="736600" y="635000"/>
                  </a:lnTo>
                  <a:lnTo>
                    <a:pt x="736600" y="4457700"/>
                  </a:lnTo>
                  <a:lnTo>
                    <a:pt x="0" y="4457700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8900000">
              <a:off x="2910257" y="1592780"/>
              <a:ext cx="76167" cy="7142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330178" y="1949888"/>
              <a:ext cx="255747" cy="1519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51952" y="2717910"/>
              <a:ext cx="4461057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Isosceles Triangle 130"/>
            <p:cNvSpPr/>
            <p:nvPr/>
          </p:nvSpPr>
          <p:spPr>
            <a:xfrm flipV="1">
              <a:off x="1315031" y="1197476"/>
              <a:ext cx="109250" cy="145521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1315031" y="2717910"/>
              <a:ext cx="109250" cy="192521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03818" y="4303566"/>
              <a:ext cx="3578934" cy="81525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315031" y="1040004"/>
              <a:ext cx="109250" cy="1574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82752" y="1417593"/>
              <a:ext cx="81525" cy="2967498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66550" y="4556292"/>
              <a:ext cx="0" cy="23642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309"/>
            <p:cNvSpPr txBox="1"/>
            <p:nvPr/>
          </p:nvSpPr>
          <p:spPr>
            <a:xfrm>
              <a:off x="390762" y="4748471"/>
              <a:ext cx="18304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200" dirty="0"/>
                <a:t>CO2 and CTS Spectrum, mode, polarization and </a:t>
              </a:r>
              <a:r>
                <a:rPr lang="en-US" sz="1200" dirty="0" err="1"/>
                <a:t>wavefront</a:t>
              </a:r>
              <a:r>
                <a:rPr lang="en-US" sz="1200" dirty="0"/>
                <a:t> measurement</a:t>
              </a: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1194607" y="4556292"/>
              <a:ext cx="0" cy="2364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311"/>
            <p:cNvSpPr txBox="1"/>
            <p:nvPr/>
          </p:nvSpPr>
          <p:spPr>
            <a:xfrm>
              <a:off x="2585885" y="4662274"/>
              <a:ext cx="8899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C00000"/>
                  </a:solidFill>
                </a:rPr>
                <a:t>CO</a:t>
              </a:r>
              <a:r>
                <a:rPr lang="en-US" sz="1400" baseline="-25000" dirty="0">
                  <a:solidFill>
                    <a:srgbClr val="C00000"/>
                  </a:solidFill>
                </a:rPr>
                <a:t>2</a:t>
              </a:r>
              <a:r>
                <a:rPr lang="en-US" sz="1400" dirty="0">
                  <a:solidFill>
                    <a:srgbClr val="C00000"/>
                  </a:solidFill>
                </a:rPr>
                <a:t> pulse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2TW, 2ps</a:t>
              </a:r>
            </a:p>
          </p:txBody>
        </p:sp>
        <p:sp>
          <p:nvSpPr>
            <p:cNvPr id="140" name="TextBox 312"/>
            <p:cNvSpPr txBox="1"/>
            <p:nvPr/>
          </p:nvSpPr>
          <p:spPr>
            <a:xfrm>
              <a:off x="443722" y="749074"/>
              <a:ext cx="16617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00B050"/>
                  </a:solidFill>
                </a:rPr>
                <a:t>532nm -&gt; </a:t>
              </a:r>
              <a:r>
                <a:rPr lang="en-US" sz="1200" dirty="0">
                  <a:solidFill>
                    <a:srgbClr val="FF0000"/>
                  </a:solidFill>
                </a:rPr>
                <a:t>800nm</a:t>
              </a:r>
              <a:r>
                <a:rPr lang="en-US" sz="1200" dirty="0">
                  <a:solidFill>
                    <a:srgbClr val="00B050"/>
                  </a:solidFill>
                </a:rPr>
                <a:t> </a:t>
              </a:r>
              <a:r>
                <a:rPr lang="en-US" sz="1200" dirty="0"/>
                <a:t>probe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03818" y="1417593"/>
              <a:ext cx="3578934" cy="81525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1163480" y="1189324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884025" y="1249489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TextBox 316"/>
            <p:cNvSpPr txBox="1"/>
            <p:nvPr/>
          </p:nvSpPr>
          <p:spPr>
            <a:xfrm>
              <a:off x="2086010" y="837242"/>
              <a:ext cx="10311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FFC000"/>
                  </a:solidFill>
                </a:rPr>
                <a:t>Radiographic </a:t>
              </a:r>
            </a:p>
            <a:p>
              <a:r>
                <a:rPr lang="en-US" sz="1200" dirty="0">
                  <a:solidFill>
                    <a:srgbClr val="FFC000"/>
                  </a:solidFill>
                </a:rPr>
                <a:t>imaging CCD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22293" y="1417593"/>
              <a:ext cx="81525" cy="2967498"/>
            </a:xfrm>
            <a:prstGeom prst="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 rot="16200000">
              <a:off x="1659630" y="2695050"/>
              <a:ext cx="283169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18900000">
              <a:off x="1963315" y="2711094"/>
              <a:ext cx="283169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8" name="Straight Arrow Connector 147"/>
            <p:cNvCxnSpPr>
              <a:stCxn id="146" idx="2"/>
              <a:endCxn id="147" idx="0"/>
            </p:cNvCxnSpPr>
            <p:nvPr/>
          </p:nvCxnSpPr>
          <p:spPr>
            <a:xfrm flipV="1">
              <a:off x="1824074" y="2717789"/>
              <a:ext cx="264662" cy="12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7" idx="0"/>
            </p:cNvCxnSpPr>
            <p:nvPr/>
          </p:nvCxnSpPr>
          <p:spPr>
            <a:xfrm flipV="1">
              <a:off x="2088736" y="1040004"/>
              <a:ext cx="0" cy="1677785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322"/>
            <p:cNvSpPr txBox="1"/>
            <p:nvPr/>
          </p:nvSpPr>
          <p:spPr>
            <a:xfrm rot="16200000">
              <a:off x="1461925" y="2985442"/>
              <a:ext cx="697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FFC000"/>
                  </a:solidFill>
                </a:rPr>
                <a:t>YAG </a:t>
              </a:r>
              <a:r>
                <a:rPr lang="en-US" sz="1400" dirty="0" err="1">
                  <a:solidFill>
                    <a:srgbClr val="FFC000"/>
                  </a:solidFill>
                </a:rPr>
                <a:t>xtl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V="1">
              <a:off x="2927363" y="3893583"/>
              <a:ext cx="0" cy="3587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324"/>
            <p:cNvSpPr txBox="1"/>
            <p:nvPr/>
          </p:nvSpPr>
          <p:spPr>
            <a:xfrm>
              <a:off x="402081" y="2230413"/>
              <a:ext cx="621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H2 jet</a:t>
              </a:r>
            </a:p>
          </p:txBody>
        </p:sp>
        <p:cxnSp>
          <p:nvCxnSpPr>
            <p:cNvPr id="153" name="Straight Arrow Connector 152"/>
            <p:cNvCxnSpPr>
              <a:stCxn id="152" idx="3"/>
              <a:endCxn id="168" idx="1"/>
            </p:cNvCxnSpPr>
            <p:nvPr/>
          </p:nvCxnSpPr>
          <p:spPr>
            <a:xfrm>
              <a:off x="1023405" y="2384302"/>
              <a:ext cx="234334" cy="229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1031558" y="3109834"/>
              <a:ext cx="655175" cy="348942"/>
            </a:xfrm>
            <a:prstGeom prst="rect">
              <a:avLst/>
            </a:prstGeom>
            <a:solidFill>
              <a:srgbClr val="BFBFBF">
                <a:alpha val="41961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5" name="Arc 154"/>
            <p:cNvSpPr/>
            <p:nvPr/>
          </p:nvSpPr>
          <p:spPr>
            <a:xfrm rot="4954449">
              <a:off x="759189" y="2863763"/>
              <a:ext cx="678808" cy="573590"/>
            </a:xfrm>
            <a:prstGeom prst="arc">
              <a:avLst>
                <a:gd name="adj1" fmla="val 16200000"/>
                <a:gd name="adj2" fmla="val 2059840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>
              <a:stCxn id="132" idx="0"/>
              <a:endCxn id="155" idx="0"/>
            </p:cNvCxnSpPr>
            <p:nvPr/>
          </p:nvCxnSpPr>
          <p:spPr>
            <a:xfrm>
              <a:off x="1369656" y="2717910"/>
              <a:ext cx="13327" cy="395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>
              <a:off x="857044" y="3458776"/>
              <a:ext cx="382704" cy="2217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857044" y="3399959"/>
              <a:ext cx="0" cy="3719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Arc 158"/>
            <p:cNvSpPr/>
            <p:nvPr/>
          </p:nvSpPr>
          <p:spPr>
            <a:xfrm rot="5400000">
              <a:off x="725379" y="2826697"/>
              <a:ext cx="678808" cy="573590"/>
            </a:xfrm>
            <a:prstGeom prst="arc">
              <a:avLst>
                <a:gd name="adj1" fmla="val 16200000"/>
                <a:gd name="adj2" fmla="val 2130153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>
              <a:stCxn id="132" idx="0"/>
              <a:endCxn id="159" idx="0"/>
            </p:cNvCxnSpPr>
            <p:nvPr/>
          </p:nvCxnSpPr>
          <p:spPr>
            <a:xfrm flipH="1">
              <a:off x="1351578" y="2717910"/>
              <a:ext cx="18078" cy="395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>
              <a:off x="857044" y="3448523"/>
              <a:ext cx="238403" cy="756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Freeform 161"/>
            <p:cNvSpPr/>
            <p:nvPr/>
          </p:nvSpPr>
          <p:spPr>
            <a:xfrm>
              <a:off x="680581" y="3483115"/>
              <a:ext cx="181810" cy="208547"/>
            </a:xfrm>
            <a:custGeom>
              <a:avLst/>
              <a:gdLst>
                <a:gd name="connsiteX0" fmla="*/ 176463 w 181810"/>
                <a:gd name="connsiteY0" fmla="*/ 37431 h 208547"/>
                <a:gd name="connsiteX1" fmla="*/ 0 w 181810"/>
                <a:gd name="connsiteY1" fmla="*/ 0 h 208547"/>
                <a:gd name="connsiteX2" fmla="*/ 0 w 181810"/>
                <a:gd name="connsiteY2" fmla="*/ 208547 h 208547"/>
                <a:gd name="connsiteX3" fmla="*/ 181810 w 181810"/>
                <a:gd name="connsiteY3" fmla="*/ 176463 h 208547"/>
                <a:gd name="connsiteX4" fmla="*/ 176463 w 181810"/>
                <a:gd name="connsiteY4" fmla="*/ 37431 h 20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10" h="208547">
                  <a:moveTo>
                    <a:pt x="176463" y="37431"/>
                  </a:moveTo>
                  <a:lnTo>
                    <a:pt x="0" y="0"/>
                  </a:lnTo>
                  <a:lnTo>
                    <a:pt x="0" y="208547"/>
                  </a:lnTo>
                  <a:lnTo>
                    <a:pt x="181810" y="176463"/>
                  </a:lnTo>
                  <a:lnTo>
                    <a:pt x="176463" y="3743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6200000">
              <a:off x="476042" y="3548162"/>
              <a:ext cx="406141" cy="733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TextBox 336"/>
            <p:cNvSpPr txBox="1"/>
            <p:nvPr/>
          </p:nvSpPr>
          <p:spPr>
            <a:xfrm>
              <a:off x="425778" y="3077534"/>
              <a:ext cx="5446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>
                  <a:solidFill>
                    <a:srgbClr val="00B0F0"/>
                  </a:solidFill>
                </a:rPr>
                <a:t>Lanex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sp>
          <p:nvSpPr>
            <p:cNvPr id="165" name="TextBox 337"/>
            <p:cNvSpPr txBox="1"/>
            <p:nvPr/>
          </p:nvSpPr>
          <p:spPr>
            <a:xfrm>
              <a:off x="430729" y="2850233"/>
              <a:ext cx="743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magnet</a:t>
              </a:r>
            </a:p>
          </p:txBody>
        </p:sp>
      </p:grpSp>
      <p:sp>
        <p:nvSpPr>
          <p:cNvPr id="39" name="TextBox 227"/>
          <p:cNvSpPr txBox="1"/>
          <p:nvPr/>
        </p:nvSpPr>
        <p:spPr>
          <a:xfrm>
            <a:off x="5950629" y="758613"/>
            <a:ext cx="530981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arenR"/>
            </a:pPr>
            <a:r>
              <a:rPr lang="en-US" sz="1400" dirty="0"/>
              <a:t>Extension of CTS probe range with narrower </a:t>
            </a:r>
            <a:r>
              <a:rPr lang="en-US" sz="1400" dirty="0" err="1"/>
              <a:t>badwidth</a:t>
            </a:r>
            <a:r>
              <a:rPr lang="en-US" sz="1400" dirty="0"/>
              <a:t> of Notch filter.</a:t>
            </a:r>
          </a:p>
          <a:p>
            <a:pPr marL="342900" indent="-342900" algn="just">
              <a:buAutoNum type="arabicParenR"/>
            </a:pPr>
            <a:r>
              <a:rPr lang="en-US" sz="1400" dirty="0"/>
              <a:t>Change of probe wavelength to the </a:t>
            </a:r>
            <a:r>
              <a:rPr lang="en-US" sz="1400" dirty="0" err="1"/>
              <a:t>Ti:Sapp</a:t>
            </a:r>
            <a:r>
              <a:rPr lang="en-US" sz="1400" dirty="0"/>
              <a:t> generated 800nm, and subsequently to larger wavelengths (Thomson scattering, transverse </a:t>
            </a:r>
            <a:r>
              <a:rPr lang="en-US" sz="1400" dirty="0" err="1"/>
              <a:t>shadowgraphy</a:t>
            </a:r>
            <a:r>
              <a:rPr lang="en-US" sz="1400" dirty="0"/>
              <a:t>, frequency domain interferometry).  Short pulse 800nm probe will increase temporal resolution.  Moving toward longer wavelengths allows stretching optical probing sensitivity toward lower plasma densities.</a:t>
            </a:r>
          </a:p>
          <a:p>
            <a:pPr marL="342900" indent="-342900" algn="just">
              <a:buAutoNum type="arabicParenR"/>
            </a:pPr>
            <a:r>
              <a:rPr lang="en-US" sz="1400" dirty="0"/>
              <a:t>Continued study of electron spectra, profiles, charge, together with optical plasma probe ( and radiographic field measurement AE93)</a:t>
            </a:r>
          </a:p>
          <a:p>
            <a:pPr marL="342900" indent="-342900" algn="just">
              <a:buAutoNum type="arabicParenR"/>
            </a:pPr>
            <a:r>
              <a:rPr lang="en-US" sz="1400" dirty="0"/>
              <a:t>Conversion of setup to longitudinal injection scheme when this would become possible</a:t>
            </a:r>
          </a:p>
          <a:p>
            <a:pPr marL="342900" indent="-342900" algn="just">
              <a:buAutoNum type="arabicParenR"/>
            </a:pPr>
            <a:r>
              <a:rPr lang="en-US" sz="1400" dirty="0"/>
              <a:t>Faraday rotation measurement of magnetic fields associated with SM-LWFA.  Additionally, this diagnostic is more sensitive at lower densities than observation of refractive index changes, and is sensitive to presence of injected charge.</a:t>
            </a:r>
          </a:p>
          <a:p>
            <a:pPr marL="342900" indent="-342900" algn="just">
              <a:buAutoNum type="arabicParenR"/>
            </a:pPr>
            <a:r>
              <a:rPr lang="en-US" sz="1400" dirty="0"/>
              <a:t>Ultimate goal is to transition to blowout regime characterization when the CO2 upgrades allow this.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03193" y="5326429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u="sng" dirty="0"/>
              <a:t>Thank you!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5D13433-4BE0-42C8-ABBA-21B7F6CAAF50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D7875C-2AE4-4423-98FC-6DD171EA05DE}"/>
              </a:ext>
            </a:extLst>
          </p:cNvPr>
          <p:cNvGrpSpPr/>
          <p:nvPr/>
        </p:nvGrpSpPr>
        <p:grpSpPr>
          <a:xfrm>
            <a:off x="71304" y="6669245"/>
            <a:ext cx="1440265" cy="109880"/>
            <a:chOff x="71304" y="6669245"/>
            <a:chExt cx="1440265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753D9FA-5B3E-4BDA-9851-88232FD747BA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DD6B3DF-08C0-4AF0-B14C-7C638140F828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336819A-9141-46D3-A7B2-D538DBDD6DE2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5AAF84A-EEDB-4CD2-88DE-4E998B3C2ACC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353E5B1-711E-416B-BCEE-718C50AEE4B3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31DBC56-1EDA-4BE4-8627-9EBFA502441E}"/>
                </a:ext>
              </a:extLst>
            </p:cNvPr>
            <p:cNvSpPr/>
            <p:nvPr/>
          </p:nvSpPr>
          <p:spPr>
            <a:xfrm>
              <a:off x="672196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8DF02D-F0E0-4AB5-8EC0-58E02F3AC4EB}"/>
                </a:ext>
              </a:extLst>
            </p:cNvPr>
            <p:cNvSpPr/>
            <p:nvPr/>
          </p:nvSpPr>
          <p:spPr>
            <a:xfrm>
              <a:off x="79143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79E2872-34C9-433C-97FB-8F8070E525F3}"/>
                </a:ext>
              </a:extLst>
            </p:cNvPr>
            <p:cNvSpPr/>
            <p:nvPr/>
          </p:nvSpPr>
          <p:spPr>
            <a:xfrm>
              <a:off x="91067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556EE13-CE4B-433F-AF66-143E25C5595A}"/>
                </a:ext>
              </a:extLst>
            </p:cNvPr>
            <p:cNvSpPr/>
            <p:nvPr/>
          </p:nvSpPr>
          <p:spPr>
            <a:xfrm>
              <a:off x="1029960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AA31B83-D16F-4BAA-B223-34867339FDC9}"/>
                </a:ext>
              </a:extLst>
            </p:cNvPr>
            <p:cNvSpPr/>
            <p:nvPr/>
          </p:nvSpPr>
          <p:spPr>
            <a:xfrm>
              <a:off x="1149159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F4669FB-AC94-4910-9B54-3D169229596A}"/>
                </a:ext>
              </a:extLst>
            </p:cNvPr>
            <p:cNvSpPr/>
            <p:nvPr/>
          </p:nvSpPr>
          <p:spPr>
            <a:xfrm>
              <a:off x="126996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BBA95A4-7E5D-455D-BB80-0A140BF1B308}"/>
                </a:ext>
              </a:extLst>
            </p:cNvPr>
            <p:cNvSpPr/>
            <p:nvPr/>
          </p:nvSpPr>
          <p:spPr>
            <a:xfrm>
              <a:off x="1390766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60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23F5AF-F1FA-4390-B189-48D72A3EF16E}"/>
              </a:ext>
            </a:extLst>
          </p:cNvPr>
          <p:cNvSpPr txBox="1"/>
          <p:nvPr/>
        </p:nvSpPr>
        <p:spPr>
          <a:xfrm>
            <a:off x="1139286" y="1762127"/>
            <a:ext cx="77425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Products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J. Welch,  “Self-modulated laser wakefields driven by a CO₂ laser,”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Doctoral Dissertation, UT Austin, August 2019.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P. Kumar, et al., “Simulation study of CO2 laser-plasma interactions and self-modulated </a:t>
            </a:r>
            <a:r>
              <a:rPr lang="en-US" sz="1600" dirty="0" err="1">
                <a:solidFill>
                  <a:srgbClr val="0000FF"/>
                </a:solidFill>
              </a:rPr>
              <a:t>wakefield</a:t>
            </a:r>
            <a:r>
              <a:rPr lang="en-US" sz="1600" dirty="0">
                <a:solidFill>
                  <a:srgbClr val="0000FF"/>
                </a:solidFill>
              </a:rPr>
              <a:t> acceleration”, Phys. Plasmas 26, 083106 (2019)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Kumar, P., et al., “Evolution of the self-injection process in long-wavelength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infrared laser-driven </a:t>
            </a:r>
            <a:r>
              <a:rPr lang="en-US" sz="1600" dirty="0" err="1">
                <a:solidFill>
                  <a:srgbClr val="0000FF"/>
                </a:solidFill>
              </a:rPr>
              <a:t>wakefield</a:t>
            </a:r>
            <a:r>
              <a:rPr lang="en-US" sz="1600" dirty="0">
                <a:solidFill>
                  <a:srgbClr val="0000FF"/>
                </a:solidFill>
              </a:rPr>
              <a:t> accelerators,” Phys. Plasmas 28,</a:t>
            </a:r>
          </a:p>
          <a:p>
            <a:r>
              <a:rPr lang="en-US" sz="1600" dirty="0">
                <a:solidFill>
                  <a:srgbClr val="0000FF"/>
                </a:solidFill>
              </a:rPr>
              <a:t>013102 (2020).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 err="1">
                <a:solidFill>
                  <a:srgbClr val="0000FF"/>
                </a:solidFill>
              </a:rPr>
              <a:t>R.Zgadzaj</a:t>
            </a:r>
            <a:r>
              <a:rPr lang="en-US" sz="1600" dirty="0">
                <a:solidFill>
                  <a:srgbClr val="0000FF"/>
                </a:solidFill>
              </a:rPr>
              <a:t>, et al., “Terawatt CO2-laser-driven plasma acceleration of electrons,” in preparation</a:t>
            </a:r>
          </a:p>
          <a:p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0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90077"/>
              </p:ext>
            </p:extLst>
          </p:nvPr>
        </p:nvGraphicFramePr>
        <p:xfrm>
          <a:off x="595282" y="906451"/>
          <a:ext cx="11210824" cy="46313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8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43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509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Parameter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Units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Typical Values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Comments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Requested Values</a:t>
                      </a: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dirty="0"/>
                        <a:t>Beam</a:t>
                      </a:r>
                      <a:r>
                        <a:rPr lang="en-US" sz="1500" baseline="0" dirty="0"/>
                        <a:t> Energy</a:t>
                      </a:r>
                      <a:endParaRPr lang="en-US" sz="1500" dirty="0"/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MeV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50-65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500" dirty="0"/>
                        <a:t>Bunch Charge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nC</a:t>
                      </a:r>
                      <a:endParaRPr lang="en-US" sz="1500" dirty="0"/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0.1-2.0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1500" dirty="0"/>
                        <a:t>Compression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Down to 100 fs (up to 1 kA peak current)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r>
                        <a:rPr lang="en-US" sz="15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5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5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5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5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1500" dirty="0"/>
                        <a:t>Transverse size at IP (</a:t>
                      </a:r>
                      <a:r>
                        <a:rPr lang="en-US" sz="1500" dirty="0">
                          <a:latin typeface="Symbol" pitchFamily="2" charset="2"/>
                        </a:rPr>
                        <a:t>s</a:t>
                      </a:r>
                      <a:r>
                        <a:rPr lang="en-US" sz="1500" dirty="0">
                          <a:latin typeface="+mn-lt"/>
                        </a:rPr>
                        <a:t>)</a:t>
                      </a:r>
                      <a:endParaRPr lang="en-US" sz="1500" dirty="0"/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Symbol" pitchFamily="2" charset="2"/>
                        </a:rPr>
                        <a:t>m</a:t>
                      </a:r>
                      <a:r>
                        <a:rPr lang="en-US" sz="1500" dirty="0">
                          <a:latin typeface="+mn-lt"/>
                        </a:rPr>
                        <a:t>m</a:t>
                      </a:r>
                      <a:endParaRPr lang="en-US" sz="1500" dirty="0">
                        <a:latin typeface="Symbol" pitchFamily="2" charset="2"/>
                      </a:endParaRP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30 </a:t>
                      </a:r>
                      <a:r>
                        <a:rPr lang="mr-IN" sz="1500" dirty="0"/>
                        <a:t>–</a:t>
                      </a:r>
                      <a:r>
                        <a:rPr lang="en-US" sz="1500" dirty="0"/>
                        <a:t> 100 (dependent on IP position)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/>
                        <a:t>Normalized Emittance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Symbol" pitchFamily="2" charset="2"/>
                        </a:rPr>
                        <a:t>m</a:t>
                      </a:r>
                      <a:r>
                        <a:rPr lang="en-US" sz="1500" dirty="0">
                          <a:latin typeface="+mn-lt"/>
                        </a:rPr>
                        <a:t>m</a:t>
                      </a:r>
                      <a:endParaRPr lang="en-US" sz="1500" dirty="0">
                        <a:latin typeface="Symbol" pitchFamily="2" charset="2"/>
                      </a:endParaRP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 (at 0.3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nC</a:t>
                      </a:r>
                      <a:r>
                        <a:rPr lang="en-US" sz="1500" baseline="0" dirty="0"/>
                        <a:t>)</a:t>
                      </a:r>
                      <a:endParaRPr lang="en-US" sz="1500" dirty="0"/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5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/>
                        <a:t>Rep.</a:t>
                      </a:r>
                      <a:r>
                        <a:rPr lang="en-US" sz="1500" baseline="0" dirty="0"/>
                        <a:t> Rate (Hz)</a:t>
                      </a:r>
                      <a:endParaRPr lang="en-US" sz="1500" dirty="0"/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Hz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1.5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500" dirty="0"/>
                        <a:t>Trains</a:t>
                      </a:r>
                      <a:r>
                        <a:rPr lang="en-US" sz="1500" baseline="0" dirty="0"/>
                        <a:t> mode</a:t>
                      </a:r>
                      <a:endParaRPr lang="en-US" sz="1500" dirty="0"/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---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Single bunch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0539" y="344579"/>
            <a:ext cx="4417887" cy="523220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sz="2800" dirty="0">
                <a:solidFill>
                  <a:prstClr val="black"/>
                </a:solidFill>
              </a:rPr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2911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0539" y="36359"/>
            <a:ext cx="3694725" cy="523220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sz="2800" dirty="0">
                <a:solidFill>
                  <a:prstClr val="black"/>
                </a:solidFill>
              </a:rPr>
              <a:t>CO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 Laser Requirements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81186"/>
              </p:ext>
            </p:extLst>
          </p:nvPr>
        </p:nvGraphicFramePr>
        <p:xfrm>
          <a:off x="112888" y="1331338"/>
          <a:ext cx="11794733" cy="381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baseline="0" dirty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is planned for FY21 (requires further in-vacuum transport upgrade).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in FY20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will become available in FY20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Linear and circular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52221"/>
              </p:ext>
            </p:extLst>
          </p:nvPr>
        </p:nvGraphicFramePr>
        <p:xfrm>
          <a:off x="205273" y="567408"/>
          <a:ext cx="11874816" cy="4053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6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8230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39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Units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Stage I Values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Stage II Values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Comments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Requested Values</a:t>
                      </a:r>
                    </a:p>
                  </a:txBody>
                  <a:tcPr marL="91345" marR="9134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Central Wavelength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should be achieved by mid-2020, while Stage II parameters are planned for late-2020.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800nm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FWHM Bandwidth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13nm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Compressed FWHM 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75fs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Chirped FWHM 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50ps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Chirped 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10mJ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Compressed 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5mJ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Energy to Experiments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5mJ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Power to Experiments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7091" y="2"/>
            <a:ext cx="6000900" cy="523220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sz="2800" dirty="0">
                <a:solidFill>
                  <a:prstClr val="black"/>
                </a:solidFill>
              </a:rPr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29001"/>
              </p:ext>
            </p:extLst>
          </p:nvPr>
        </p:nvGraphicFramePr>
        <p:xfrm>
          <a:off x="203561" y="4891096"/>
          <a:ext cx="11897053" cy="19444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49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7105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787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890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Typical Values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Comments</a:t>
                      </a:r>
                    </a:p>
                  </a:txBody>
                  <a:tcPr marL="91345" marR="9134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Requested Values</a:t>
                      </a:r>
                    </a:p>
                  </a:txBody>
                  <a:tcPr marL="91345" marR="9134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Wavelength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Wavelength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532nm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Energy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0.5mJ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275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Pulse Width</a:t>
                      </a:r>
                    </a:p>
                  </a:txBody>
                  <a:tcPr marL="91345" marR="913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09" marR="68509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2-3ps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6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54" y="2"/>
            <a:ext cx="10504646" cy="6369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27" y="1006867"/>
            <a:ext cx="10504646" cy="51700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Please indicate any special equipment that you expect to need, including (but not limited to) the transverse deflecting cavity, shaped bunch using mask technique, plasma capillary discharge system, bolometer/interferometer setup etc.: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Please note any specialty laser configurations required here: </a:t>
            </a:r>
            <a:r>
              <a:rPr lang="en-US" dirty="0">
                <a:solidFill>
                  <a:srgbClr val="FF0000"/>
                </a:solidFill>
              </a:rPr>
              <a:t>polarization control</a:t>
            </a:r>
          </a:p>
          <a:p>
            <a:r>
              <a:rPr lang="en-US" dirty="0"/>
              <a:t>Ti:Sapphire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Please note any specialty non-CO</a:t>
            </a:r>
            <a:r>
              <a:rPr lang="en-US" baseline="-25000" dirty="0"/>
              <a:t>2</a:t>
            </a:r>
            <a:r>
              <a:rPr lang="en-US" dirty="0"/>
              <a:t> laser configurations required here: Doubled </a:t>
            </a:r>
            <a:r>
              <a:rPr lang="en-US" dirty="0" err="1"/>
              <a:t>Yag</a:t>
            </a:r>
            <a:r>
              <a:rPr lang="en-US" dirty="0"/>
              <a:t> and </a:t>
            </a:r>
            <a:r>
              <a:rPr lang="en-US" dirty="0" err="1"/>
              <a:t>Ti:Sapphire</a:t>
            </a:r>
            <a:r>
              <a:rPr lang="en-US" dirty="0"/>
              <a:t> laser beams at LWFA chamber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Large installation (chamber, insertion device, etc.):N</a:t>
            </a:r>
          </a:p>
          <a:p>
            <a:pPr lvl="1"/>
            <a:r>
              <a:rPr lang="en-US" dirty="0" err="1"/>
              <a:t>Cryogens:N</a:t>
            </a:r>
            <a:endParaRPr lang="en-US" dirty="0"/>
          </a:p>
          <a:p>
            <a:pPr lvl="1"/>
            <a:r>
              <a:rPr lang="en-US" dirty="0"/>
              <a:t>Introducing new magnetic elements: Spectrometer magnet &lt;1T</a:t>
            </a:r>
          </a:p>
          <a:p>
            <a:pPr lvl="1"/>
            <a:r>
              <a:rPr lang="en-US" dirty="0"/>
              <a:t>Introducing new materials into the beam path: N</a:t>
            </a:r>
          </a:p>
          <a:p>
            <a:pPr lvl="1"/>
            <a:r>
              <a:rPr lang="en-US" dirty="0"/>
              <a:t>Any other foreseeable beam line modifications: Compressor for electron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5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54" y="2"/>
            <a:ext cx="10504646" cy="6369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98230"/>
              </p:ext>
            </p:extLst>
          </p:nvPr>
        </p:nvGraphicFramePr>
        <p:xfrm>
          <a:off x="837327" y="1291371"/>
          <a:ext cx="10504647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1549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1549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1549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Capability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Setup Hours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Running Hours</a:t>
                      </a: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Electron Beam Only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Only (in FEL Room)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+ Electron Beam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240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18555" y="811662"/>
            <a:ext cx="2888292" cy="461665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dirty="0">
                <a:solidFill>
                  <a:prstClr val="black"/>
                </a:solidFill>
              </a:rPr>
              <a:t>CY2022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155868"/>
              </p:ext>
            </p:extLst>
          </p:nvPr>
        </p:nvGraphicFramePr>
        <p:xfrm>
          <a:off x="856146" y="4104779"/>
          <a:ext cx="10504647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1549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1549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1549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Capability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Setup Hours</a:t>
                      </a:r>
                    </a:p>
                  </a:txBody>
                  <a:tcPr marL="91345" marR="913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Running Hours</a:t>
                      </a:r>
                    </a:p>
                  </a:txBody>
                  <a:tcPr marL="91345" marR="91345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Electron Beam Only</a:t>
                      </a:r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Only (in FEL Room)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Laser* + Electron Beam</a:t>
                      </a:r>
                      <a:endParaRPr lang="en-US" sz="1500" dirty="0"/>
                    </a:p>
                  </a:txBody>
                  <a:tcPr marL="91345" marR="913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240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720</a:t>
                      </a:r>
                    </a:p>
                  </a:txBody>
                  <a:tcPr marL="91345" marR="913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1870" y="6123401"/>
            <a:ext cx="3883421" cy="384719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sz="1900" dirty="0">
                <a:solidFill>
                  <a:prstClr val="black"/>
                </a:solidFill>
              </a:rPr>
              <a:t>* Laser = Near-IR or LWIR (CO</a:t>
            </a:r>
            <a:r>
              <a:rPr lang="en-US" sz="1900" baseline="-25000" dirty="0">
                <a:solidFill>
                  <a:prstClr val="black"/>
                </a:solidFill>
              </a:rPr>
              <a:t>2</a:t>
            </a:r>
            <a:r>
              <a:rPr lang="en-US" sz="1900" dirty="0">
                <a:solidFill>
                  <a:prstClr val="black"/>
                </a:solidFill>
              </a:rPr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640443" y="3625069"/>
            <a:ext cx="8707859" cy="461665"/>
          </a:xfrm>
          <a:prstGeom prst="rect">
            <a:avLst/>
          </a:prstGeom>
          <a:noFill/>
        </p:spPr>
        <p:txBody>
          <a:bodyPr wrap="none" lIns="91375" tIns="45687" rIns="91375" bIns="45687" rtlCol="0">
            <a:spAutoFit/>
          </a:bodyPr>
          <a:lstStyle/>
          <a:p>
            <a:pPr defTabSz="913737"/>
            <a:r>
              <a:rPr lang="en-US" dirty="0">
                <a:solidFill>
                  <a:prstClr val="black"/>
                </a:solidFill>
              </a:rPr>
              <a:t>Time Estimate for Remaining Years of Experiment (including CY2022)</a:t>
            </a:r>
          </a:p>
        </p:txBody>
      </p:sp>
    </p:spTree>
    <p:extLst>
      <p:ext uri="{BB962C8B-B14F-4D97-AF65-F5344CB8AC3E}">
        <p14:creationId xmlns:p14="http://schemas.microsoft.com/office/powerpoint/2010/main" val="150156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" y="1873872"/>
            <a:ext cx="4042851" cy="322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08" y="1895186"/>
            <a:ext cx="3972990" cy="312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 Quasi-mono-energetic LWFAs based on large, controlled mid-IR laser-driven bubbles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7863" y="1121112"/>
            <a:ext cx="3418165" cy="1107996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l-GR" sz="3200" b="1" dirty="0"/>
              <a:t>λ</a:t>
            </a:r>
            <a:r>
              <a:rPr lang="en-US" sz="3200" b="1" baseline="-25000" dirty="0"/>
              <a:t>drive</a:t>
            </a:r>
            <a:r>
              <a:rPr lang="en-US" sz="3200" b="1" dirty="0"/>
              <a:t>= 0.8 µm (UT)</a:t>
            </a:r>
          </a:p>
          <a:p>
            <a:r>
              <a:rPr lang="en-US" sz="3200" b="1" dirty="0"/>
              <a:t>25 TW, 30 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7874" y="686461"/>
            <a:ext cx="10192741" cy="492354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with ∆E/E ~ 0.1% from external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µm-focused ionizing laser</a:t>
            </a:r>
          </a:p>
        </p:txBody>
      </p:sp>
      <p:sp>
        <p:nvSpPr>
          <p:cNvPr id="70" name="TextBox 69"/>
          <p:cNvSpPr txBox="1"/>
          <p:nvPr/>
        </p:nvSpPr>
        <p:spPr>
          <a:xfrm rot="5400000">
            <a:off x="10558425" y="3032440"/>
            <a:ext cx="916803" cy="491930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 rot="5400000">
            <a:off x="4632756" y="3063436"/>
            <a:ext cx="916803" cy="491930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07035" y="1070169"/>
            <a:ext cx="2494066" cy="1107996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r>
              <a:rPr lang="el-GR" sz="3200" b="1" dirty="0"/>
              <a:t>λ</a:t>
            </a:r>
            <a:r>
              <a:rPr lang="en-US" sz="3200" b="1" baseline="-25000" dirty="0"/>
              <a:t>drive</a:t>
            </a:r>
            <a:r>
              <a:rPr lang="en-US" sz="3200" b="1" dirty="0"/>
              <a:t>= 10 µm</a:t>
            </a:r>
          </a:p>
          <a:p>
            <a:r>
              <a:rPr lang="en-US" sz="3200" b="1" dirty="0"/>
              <a:t> 25 TW, 500fs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401851" y="4230766"/>
            <a:ext cx="2043728" cy="492443"/>
          </a:xfrm>
          <a:prstGeom prst="rect">
            <a:avLst/>
          </a:prstGeom>
        </p:spPr>
        <p:txBody>
          <a:bodyPr wrap="none" lIns="121832" tIns="60916" rIns="121832" bIns="60916">
            <a:spAutoFit/>
          </a:bodyPr>
          <a:lstStyle/>
          <a:p>
            <a:r>
              <a:rPr lang="en-US" b="1" dirty="0"/>
              <a:t>n</a:t>
            </a:r>
            <a:r>
              <a:rPr lang="en-US" b="1" baseline="-25000" dirty="0"/>
              <a:t>e</a:t>
            </a:r>
            <a:r>
              <a:rPr lang="en-US" b="1" dirty="0"/>
              <a:t> = 2e19cm</a:t>
            </a:r>
            <a:r>
              <a:rPr lang="en-US" b="1" baseline="30000" dirty="0"/>
              <a:t>-3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193652" y="4212159"/>
            <a:ext cx="2099240" cy="492443"/>
          </a:xfrm>
          <a:prstGeom prst="rect">
            <a:avLst/>
          </a:prstGeom>
        </p:spPr>
        <p:txBody>
          <a:bodyPr wrap="none" lIns="121832" tIns="60916" rIns="121832" bIns="60916">
            <a:spAutoFit/>
          </a:bodyPr>
          <a:lstStyle/>
          <a:p>
            <a:r>
              <a:rPr lang="en-US" b="1" dirty="0"/>
              <a:t>n</a:t>
            </a:r>
            <a:r>
              <a:rPr lang="en-US" b="1" baseline="-25000" dirty="0"/>
              <a:t>e</a:t>
            </a:r>
            <a:r>
              <a:rPr lang="en-US" b="1" dirty="0"/>
              <a:t> = 1 10</a:t>
            </a:r>
            <a:r>
              <a:rPr lang="en-US" b="1" baseline="30000" dirty="0"/>
              <a:t>16</a:t>
            </a:r>
            <a:r>
              <a:rPr lang="en-US" b="1" dirty="0"/>
              <a:t>cm</a:t>
            </a:r>
            <a:r>
              <a:rPr lang="en-US" b="1" baseline="30000" dirty="0"/>
              <a:t>-3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2499354" y="238085"/>
            <a:ext cx="687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382520" y="1611777"/>
            <a:ext cx="12360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869605" y="1611777"/>
            <a:ext cx="10622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492363" y="4658179"/>
            <a:ext cx="16250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400713" y="4627183"/>
            <a:ext cx="16250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50546" y="2082916"/>
            <a:ext cx="3398293" cy="2575263"/>
            <a:chOff x="4900446" y="2934898"/>
            <a:chExt cx="3398293" cy="257526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900446" y="2934898"/>
              <a:ext cx="3398293" cy="1203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995092" y="4305401"/>
              <a:ext cx="3303647" cy="1204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" t="7053" r="15745" b="17055"/>
            <a:stretch/>
          </p:blipFill>
          <p:spPr bwMode="auto">
            <a:xfrm>
              <a:off x="8084394" y="4138421"/>
              <a:ext cx="214345" cy="15793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" name="TextBox 74"/>
          <p:cNvSpPr txBox="1"/>
          <p:nvPr/>
        </p:nvSpPr>
        <p:spPr>
          <a:xfrm>
            <a:off x="4412424" y="4762591"/>
            <a:ext cx="275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3366FF"/>
                </a:solidFill>
              </a:rPr>
              <a:t>simulations courtesy G. Shvets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609" y="4938327"/>
            <a:ext cx="28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Large blowout region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03748" y="5399992"/>
            <a:ext cx="797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Precise and controllable </a:t>
            </a:r>
            <a:r>
              <a:rPr lang="en-US" sz="2000" i="1" dirty="0"/>
              <a:t>injection</a:t>
            </a:r>
            <a:r>
              <a:rPr lang="en-US" sz="2000" dirty="0"/>
              <a:t> from ATF </a:t>
            </a:r>
            <a:r>
              <a:rPr lang="en-US" sz="2000" dirty="0" err="1"/>
              <a:t>Linac</a:t>
            </a:r>
            <a:r>
              <a:rPr lang="en-US" sz="2000" dirty="0"/>
              <a:t> (or laser ionization AE88)</a:t>
            </a:r>
          </a:p>
          <a:p>
            <a:r>
              <a:rPr lang="en-US" sz="2000" dirty="0"/>
              <a:t>Detailed </a:t>
            </a:r>
            <a:r>
              <a:rPr lang="en-US" sz="2000" i="1" dirty="0"/>
              <a:t>optical visualization </a:t>
            </a:r>
            <a:r>
              <a:rPr lang="en-US" sz="2000" dirty="0"/>
              <a:t>of plasma wave structure   AE95</a:t>
            </a:r>
          </a:p>
          <a:p>
            <a:r>
              <a:rPr lang="en-US" sz="2000" dirty="0"/>
              <a:t>Detailed </a:t>
            </a:r>
            <a:r>
              <a:rPr lang="en-US" sz="2000" i="1" dirty="0"/>
              <a:t>radiographic visualization </a:t>
            </a:r>
            <a:r>
              <a:rPr lang="en-US" sz="2000" dirty="0"/>
              <a:t>of plasma wave field AE93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8520A-7828-41CD-80DC-9918397EB49A}"/>
              </a:ext>
            </a:extLst>
          </p:cNvPr>
          <p:cNvGrpSpPr/>
          <p:nvPr/>
        </p:nvGrpSpPr>
        <p:grpSpPr>
          <a:xfrm>
            <a:off x="71304" y="6669245"/>
            <a:ext cx="241606" cy="109880"/>
            <a:chOff x="71304" y="6669245"/>
            <a:chExt cx="241606" cy="109880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13230DB-0C88-4BCC-837E-5FA605D0E7AC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0787A21-D17F-4F7B-A2CC-451F75FBBF90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B71B17F-2732-45EC-8CC0-F72718649604}"/>
              </a:ext>
            </a:extLst>
          </p:cNvPr>
          <p:cNvSpPr/>
          <p:nvPr/>
        </p:nvSpPr>
        <p:spPr>
          <a:xfrm>
            <a:off x="312911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3B0AB1-E9A8-4571-965D-CFD9CC4E6F97}"/>
              </a:ext>
            </a:extLst>
          </p:cNvPr>
          <p:cNvSpPr/>
          <p:nvPr/>
        </p:nvSpPr>
        <p:spPr>
          <a:xfrm>
            <a:off x="43215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2A7681-D095-46F7-BBD3-CBF96CD2AE48}"/>
              </a:ext>
            </a:extLst>
          </p:cNvPr>
          <p:cNvSpPr/>
          <p:nvPr/>
        </p:nvSpPr>
        <p:spPr>
          <a:xfrm>
            <a:off x="552955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C1F236-DF56-4244-9158-60A704C29CA5}"/>
              </a:ext>
            </a:extLst>
          </p:cNvPr>
          <p:cNvSpPr/>
          <p:nvPr/>
        </p:nvSpPr>
        <p:spPr>
          <a:xfrm>
            <a:off x="67219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B4B825-D66A-4C91-953E-6A4E83BC49EA}"/>
              </a:ext>
            </a:extLst>
          </p:cNvPr>
          <p:cNvSpPr/>
          <p:nvPr/>
        </p:nvSpPr>
        <p:spPr>
          <a:xfrm>
            <a:off x="79143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CD1E2D-4FB6-42CF-8685-85C8D10BDBD2}"/>
              </a:ext>
            </a:extLst>
          </p:cNvPr>
          <p:cNvSpPr/>
          <p:nvPr/>
        </p:nvSpPr>
        <p:spPr>
          <a:xfrm>
            <a:off x="91067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9F7DF4-CA72-468F-B0C3-7894C055D572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5BBDBE-58DD-4691-B2E1-57DFAAA147E3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EEAC53-0B2E-4FFE-A3C6-09F56B91CB5A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7DA882-CC14-4F6A-A7D6-8CDBC03C3BA1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 Quasi-mono-energetic LWFAs based on large, controlled mid-IR laser-driven bubbles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46828" y="2582596"/>
            <a:ext cx="2919019" cy="2246284"/>
            <a:chOff x="6290440" y="3457156"/>
            <a:chExt cx="2919019" cy="2246284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199" y="3457156"/>
              <a:ext cx="2666802" cy="222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 rot="1980000">
              <a:off x="6433334" y="5365050"/>
              <a:ext cx="795387" cy="183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9980000">
              <a:off x="7914086" y="5441152"/>
              <a:ext cx="519416" cy="17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5340000">
              <a:off x="8743806" y="4205046"/>
              <a:ext cx="519416" cy="17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5400000">
              <a:off x="8519712" y="4213100"/>
              <a:ext cx="1040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/>
                <a:t>n</a:t>
              </a:r>
              <a:r>
                <a:rPr lang="en-US" sz="1600" b="1" baseline="-25000"/>
                <a:t>e</a:t>
              </a:r>
              <a:r>
                <a:rPr lang="en-US" sz="1600" b="1"/>
                <a:t>(ρ,ξ)/N</a:t>
              </a:r>
              <a:r>
                <a:rPr lang="en-US" sz="1600" b="1" baseline="-25000"/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20100000">
              <a:off x="7675983" y="5364886"/>
              <a:ext cx="733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ρ = k</a:t>
              </a:r>
              <a:r>
                <a:rPr lang="en-US" sz="1600" b="1" baseline="-25000"/>
                <a:t>p</a:t>
              </a:r>
              <a:r>
                <a:rPr lang="en-US" sz="1600" b="1"/>
                <a:t>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980000">
              <a:off x="6290440" y="5212488"/>
              <a:ext cx="1191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ξ = k</a:t>
              </a:r>
              <a:r>
                <a:rPr lang="en-US" sz="1600" b="1" baseline="-25000"/>
                <a:t>p</a:t>
              </a:r>
              <a:r>
                <a:rPr lang="en-US" sz="1600" b="1"/>
                <a:t>(z – ct)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5" y="3051003"/>
            <a:ext cx="2310445" cy="1429871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-259496" y="2454311"/>
            <a:ext cx="3149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Self-Modulated LWFA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58977" y="2416989"/>
            <a:ext cx="1079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</a:t>
            </a:r>
            <a:r>
              <a:rPr lang="en-US" sz="2000" b="1" baseline="-25000" dirty="0"/>
              <a:t>e </a:t>
            </a:r>
            <a:r>
              <a:rPr lang="en-US" sz="2000" dirty="0"/>
              <a:t>(cm</a:t>
            </a:r>
            <a:r>
              <a:rPr lang="en-US" sz="2000" baseline="30000" dirty="0"/>
              <a:t>-3</a:t>
            </a:r>
            <a:r>
              <a:rPr lang="en-US" sz="2000" dirty="0"/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25318" y="2413939"/>
            <a:ext cx="74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τ </a:t>
            </a:r>
            <a:r>
              <a:rPr lang="en-US" sz="2000" dirty="0"/>
              <a:t>(</a:t>
            </a:r>
            <a:r>
              <a:rPr lang="en-US" sz="2000" dirty="0" err="1"/>
              <a:t>ps</a:t>
            </a:r>
            <a:r>
              <a:rPr lang="en-US" sz="2000" dirty="0"/>
              <a:t>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51225" y="2976994"/>
            <a:ext cx="137249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ATF CO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Laser pulse</a:t>
            </a:r>
          </a:p>
        </p:txBody>
      </p:sp>
      <p:sp>
        <p:nvSpPr>
          <p:cNvPr id="93" name="Freeform 92"/>
          <p:cNvSpPr/>
          <p:nvPr/>
        </p:nvSpPr>
        <p:spPr>
          <a:xfrm>
            <a:off x="163373" y="3091218"/>
            <a:ext cx="2152650" cy="714393"/>
          </a:xfrm>
          <a:custGeom>
            <a:avLst/>
            <a:gdLst>
              <a:gd name="connsiteX0" fmla="*/ 0 w 2152650"/>
              <a:gd name="connsiteY0" fmla="*/ 682643 h 714393"/>
              <a:gd name="connsiteX1" fmla="*/ 247650 w 2152650"/>
              <a:gd name="connsiteY1" fmla="*/ 593743 h 714393"/>
              <a:gd name="connsiteX2" fmla="*/ 355600 w 2152650"/>
              <a:gd name="connsiteY2" fmla="*/ 517543 h 714393"/>
              <a:gd name="connsiteX3" fmla="*/ 396875 w 2152650"/>
              <a:gd name="connsiteY3" fmla="*/ 476268 h 714393"/>
              <a:gd name="connsiteX4" fmla="*/ 457200 w 2152650"/>
              <a:gd name="connsiteY4" fmla="*/ 473093 h 714393"/>
              <a:gd name="connsiteX5" fmla="*/ 552450 w 2152650"/>
              <a:gd name="connsiteY5" fmla="*/ 330218 h 714393"/>
              <a:gd name="connsiteX6" fmla="*/ 612775 w 2152650"/>
              <a:gd name="connsiteY6" fmla="*/ 358793 h 714393"/>
              <a:gd name="connsiteX7" fmla="*/ 692150 w 2152650"/>
              <a:gd name="connsiteY7" fmla="*/ 161943 h 714393"/>
              <a:gd name="connsiteX8" fmla="*/ 765175 w 2152650"/>
              <a:gd name="connsiteY8" fmla="*/ 260368 h 714393"/>
              <a:gd name="connsiteX9" fmla="*/ 841375 w 2152650"/>
              <a:gd name="connsiteY9" fmla="*/ 57168 h 714393"/>
              <a:gd name="connsiteX10" fmla="*/ 917575 w 2152650"/>
              <a:gd name="connsiteY10" fmla="*/ 203218 h 714393"/>
              <a:gd name="connsiteX11" fmla="*/ 1003300 w 2152650"/>
              <a:gd name="connsiteY11" fmla="*/ 18 h 714393"/>
              <a:gd name="connsiteX12" fmla="*/ 1073150 w 2152650"/>
              <a:gd name="connsiteY12" fmla="*/ 190518 h 714393"/>
              <a:gd name="connsiteX13" fmla="*/ 1165225 w 2152650"/>
              <a:gd name="connsiteY13" fmla="*/ 85743 h 714393"/>
              <a:gd name="connsiteX14" fmla="*/ 1225550 w 2152650"/>
              <a:gd name="connsiteY14" fmla="*/ 225443 h 714393"/>
              <a:gd name="connsiteX15" fmla="*/ 1292225 w 2152650"/>
              <a:gd name="connsiteY15" fmla="*/ 200043 h 714393"/>
              <a:gd name="connsiteX16" fmla="*/ 1501775 w 2152650"/>
              <a:gd name="connsiteY16" fmla="*/ 400068 h 714393"/>
              <a:gd name="connsiteX17" fmla="*/ 1727200 w 2152650"/>
              <a:gd name="connsiteY17" fmla="*/ 565168 h 714393"/>
              <a:gd name="connsiteX18" fmla="*/ 1920875 w 2152650"/>
              <a:gd name="connsiteY18" fmla="*/ 657243 h 714393"/>
              <a:gd name="connsiteX19" fmla="*/ 2152650 w 2152650"/>
              <a:gd name="connsiteY19" fmla="*/ 714393 h 714393"/>
              <a:gd name="connsiteX20" fmla="*/ 2152650 w 2152650"/>
              <a:gd name="connsiteY20" fmla="*/ 714393 h 71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2650" h="714393">
                <a:moveTo>
                  <a:pt x="0" y="682643"/>
                </a:moveTo>
                <a:cubicBezTo>
                  <a:pt x="94191" y="651951"/>
                  <a:pt x="188383" y="621260"/>
                  <a:pt x="247650" y="593743"/>
                </a:cubicBezTo>
                <a:cubicBezTo>
                  <a:pt x="306917" y="566226"/>
                  <a:pt x="330729" y="537122"/>
                  <a:pt x="355600" y="517543"/>
                </a:cubicBezTo>
                <a:cubicBezTo>
                  <a:pt x="380471" y="497964"/>
                  <a:pt x="379942" y="483676"/>
                  <a:pt x="396875" y="476268"/>
                </a:cubicBezTo>
                <a:cubicBezTo>
                  <a:pt x="413808" y="468860"/>
                  <a:pt x="431271" y="497435"/>
                  <a:pt x="457200" y="473093"/>
                </a:cubicBezTo>
                <a:cubicBezTo>
                  <a:pt x="483129" y="448751"/>
                  <a:pt x="526521" y="349268"/>
                  <a:pt x="552450" y="330218"/>
                </a:cubicBezTo>
                <a:cubicBezTo>
                  <a:pt x="578379" y="311168"/>
                  <a:pt x="589492" y="386839"/>
                  <a:pt x="612775" y="358793"/>
                </a:cubicBezTo>
                <a:cubicBezTo>
                  <a:pt x="636058" y="330747"/>
                  <a:pt x="666750" y="178347"/>
                  <a:pt x="692150" y="161943"/>
                </a:cubicBezTo>
                <a:cubicBezTo>
                  <a:pt x="717550" y="145539"/>
                  <a:pt x="740304" y="277830"/>
                  <a:pt x="765175" y="260368"/>
                </a:cubicBezTo>
                <a:cubicBezTo>
                  <a:pt x="790046" y="242906"/>
                  <a:pt x="815975" y="66693"/>
                  <a:pt x="841375" y="57168"/>
                </a:cubicBezTo>
                <a:cubicBezTo>
                  <a:pt x="866775" y="47643"/>
                  <a:pt x="890588" y="212743"/>
                  <a:pt x="917575" y="203218"/>
                </a:cubicBezTo>
                <a:cubicBezTo>
                  <a:pt x="944562" y="193693"/>
                  <a:pt x="977371" y="2135"/>
                  <a:pt x="1003300" y="18"/>
                </a:cubicBezTo>
                <a:cubicBezTo>
                  <a:pt x="1029229" y="-2099"/>
                  <a:pt x="1046163" y="176230"/>
                  <a:pt x="1073150" y="190518"/>
                </a:cubicBezTo>
                <a:cubicBezTo>
                  <a:pt x="1100138" y="204805"/>
                  <a:pt x="1139825" y="79922"/>
                  <a:pt x="1165225" y="85743"/>
                </a:cubicBezTo>
                <a:cubicBezTo>
                  <a:pt x="1190625" y="91564"/>
                  <a:pt x="1204384" y="206393"/>
                  <a:pt x="1225550" y="225443"/>
                </a:cubicBezTo>
                <a:cubicBezTo>
                  <a:pt x="1246716" y="244493"/>
                  <a:pt x="1246187" y="170939"/>
                  <a:pt x="1292225" y="200043"/>
                </a:cubicBezTo>
                <a:cubicBezTo>
                  <a:pt x="1338263" y="229147"/>
                  <a:pt x="1429279" y="339214"/>
                  <a:pt x="1501775" y="400068"/>
                </a:cubicBezTo>
                <a:cubicBezTo>
                  <a:pt x="1574271" y="460922"/>
                  <a:pt x="1657350" y="522305"/>
                  <a:pt x="1727200" y="565168"/>
                </a:cubicBezTo>
                <a:cubicBezTo>
                  <a:pt x="1797050" y="608031"/>
                  <a:pt x="1849967" y="632372"/>
                  <a:pt x="1920875" y="657243"/>
                </a:cubicBezTo>
                <a:cubicBezTo>
                  <a:pt x="1991783" y="682114"/>
                  <a:pt x="2152650" y="714393"/>
                  <a:pt x="2152650" y="714393"/>
                </a:cubicBezTo>
                <a:lnTo>
                  <a:pt x="2152650" y="714393"/>
                </a:lnTo>
              </a:path>
            </a:pathLst>
          </a:cu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636930" y="3330397"/>
            <a:ext cx="2558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780691" y="2408902"/>
            <a:ext cx="82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 </a:t>
            </a:r>
            <a:r>
              <a:rPr lang="en-US" dirty="0"/>
              <a:t>(TW)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336930" y="31597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204121" y="3160889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~10</a:t>
            </a:r>
            <a:r>
              <a:rPr lang="en-US" sz="2400" baseline="30000"/>
              <a:t>18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58609" y="3159732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029129" y="3886077"/>
            <a:ext cx="2392310" cy="691727"/>
            <a:chOff x="7672741" y="4760637"/>
            <a:chExt cx="2392310" cy="691727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672741" y="4760637"/>
              <a:ext cx="934360" cy="46827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8580669" y="4990699"/>
              <a:ext cx="1484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CO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 driver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987065" y="2436342"/>
            <a:ext cx="1216065" cy="1200329"/>
            <a:chOff x="5630677" y="3310902"/>
            <a:chExt cx="1216065" cy="1200329"/>
          </a:xfrm>
        </p:grpSpPr>
        <p:cxnSp>
          <p:nvCxnSpPr>
            <p:cNvPr id="112" name="Straight Arrow Connector 111"/>
            <p:cNvCxnSpPr/>
            <p:nvPr/>
          </p:nvCxnSpPr>
          <p:spPr>
            <a:xfrm rot="180000">
              <a:off x="6244495" y="4132803"/>
              <a:ext cx="602247" cy="20882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630677" y="3310902"/>
              <a:ext cx="9391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laser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Probe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AE95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879115" y="1833600"/>
            <a:ext cx="235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simulations: 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N. E. Andreev </a:t>
            </a:r>
            <a:r>
              <a:rPr lang="en-US" sz="1600" i="1">
                <a:solidFill>
                  <a:srgbClr val="FF0000"/>
                </a:solidFill>
              </a:rPr>
              <a:t>et al</a:t>
            </a:r>
            <a:r>
              <a:rPr lang="en-US" sz="1600">
                <a:solidFill>
                  <a:srgbClr val="FF0000"/>
                </a:solidFill>
              </a:rPr>
              <a:t>.,</a:t>
            </a:r>
          </a:p>
          <a:p>
            <a:pPr algn="ctr"/>
            <a:r>
              <a:rPr lang="en-US" sz="1600" i="1">
                <a:solidFill>
                  <a:srgbClr val="FF0000"/>
                </a:solidFill>
              </a:rPr>
              <a:t>PR-STAB </a:t>
            </a:r>
            <a:r>
              <a:rPr lang="en-US" sz="1600" b="1">
                <a:solidFill>
                  <a:srgbClr val="FF0000"/>
                </a:solidFill>
              </a:rPr>
              <a:t>6</a:t>
            </a:r>
            <a:r>
              <a:rPr lang="en-US" sz="1600">
                <a:solidFill>
                  <a:srgbClr val="FF0000"/>
                </a:solidFill>
              </a:rPr>
              <a:t>, 041301 (2003)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-5565" y="2890200"/>
            <a:ext cx="652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-4989" y="4577804"/>
            <a:ext cx="6522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-5565" y="2923948"/>
            <a:ext cx="5120324" cy="16839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29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27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75143" y="3784070"/>
            <a:ext cx="2031866" cy="1560094"/>
            <a:chOff x="6475143" y="3784070"/>
            <a:chExt cx="2031866" cy="1560094"/>
          </a:xfrm>
        </p:grpSpPr>
        <p:grpSp>
          <p:nvGrpSpPr>
            <p:cNvPr id="114" name="Group 113"/>
            <p:cNvGrpSpPr/>
            <p:nvPr/>
          </p:nvGrpSpPr>
          <p:grpSpPr>
            <a:xfrm>
              <a:off x="6830825" y="3784070"/>
              <a:ext cx="1676184" cy="946203"/>
              <a:chOff x="5586403" y="4621308"/>
              <a:chExt cx="1676184" cy="946203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 flipV="1">
                <a:off x="6239443" y="4621308"/>
                <a:ext cx="1023144" cy="379387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5586403" y="4736514"/>
                <a:ext cx="9391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C07FF"/>
                    </a:solidFill>
                  </a:rPr>
                  <a:t>e</a:t>
                </a:r>
                <a:r>
                  <a:rPr lang="en-US" b="1" baseline="30000" dirty="0">
                    <a:solidFill>
                      <a:srgbClr val="3C07FF"/>
                    </a:solidFill>
                  </a:rPr>
                  <a:t>-</a:t>
                </a:r>
              </a:p>
              <a:p>
                <a:pPr algn="ctr"/>
                <a:r>
                  <a:rPr lang="en-US" b="1" dirty="0">
                    <a:solidFill>
                      <a:srgbClr val="3C07FF"/>
                    </a:solidFill>
                  </a:rPr>
                  <a:t>Probe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75143" y="4636278"/>
              <a:ext cx="1733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C07FF"/>
                  </a:solidFill>
                </a:rPr>
                <a:t>55MeV, &lt;200fs</a:t>
              </a:r>
            </a:p>
            <a:p>
              <a:pPr algn="ctr"/>
              <a:r>
                <a:rPr lang="en-US" sz="2000" b="1" dirty="0">
                  <a:solidFill>
                    <a:srgbClr val="3C07FF"/>
                  </a:solidFill>
                </a:rPr>
                <a:t>AE93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4121" y="3812168"/>
            <a:ext cx="8923744" cy="2459091"/>
            <a:chOff x="3204121" y="3812168"/>
            <a:chExt cx="8923744" cy="2459091"/>
          </a:xfrm>
        </p:grpSpPr>
        <p:grpSp>
          <p:nvGrpSpPr>
            <p:cNvPr id="2" name="Group 1"/>
            <p:cNvGrpSpPr/>
            <p:nvPr/>
          </p:nvGrpSpPr>
          <p:grpSpPr>
            <a:xfrm>
              <a:off x="3204121" y="3812168"/>
              <a:ext cx="2348534" cy="462822"/>
              <a:chOff x="4603696" y="3476270"/>
              <a:chExt cx="2348534" cy="462822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5736505" y="3476270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&lt;2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603696" y="3477427"/>
                <a:ext cx="85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en-US" sz="2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458184" y="3476270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029129" y="3943480"/>
              <a:ext cx="3098736" cy="2327779"/>
              <a:chOff x="9029129" y="3943480"/>
              <a:chExt cx="3098736" cy="232777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9029129" y="3943480"/>
                <a:ext cx="1868720" cy="112745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0267035" y="5070930"/>
                <a:ext cx="18608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</a:rPr>
                  <a:t>Self-injected,</a:t>
                </a:r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accelerated </a:t>
                </a:r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Electrons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0A9F45-F38C-4ADF-A73C-3DA79691741D}"/>
              </a:ext>
            </a:extLst>
          </p:cNvPr>
          <p:cNvGrpSpPr/>
          <p:nvPr/>
        </p:nvGrpSpPr>
        <p:grpSpPr>
          <a:xfrm>
            <a:off x="71304" y="6669245"/>
            <a:ext cx="362410" cy="109880"/>
            <a:chOff x="71304" y="6669245"/>
            <a:chExt cx="362410" cy="109880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81FD6D-FC88-485F-84BD-B6FFB1268D22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AE9BD24-DFDD-4375-B5DA-5BE18FFAA3C7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583B852-EC80-48E0-B90C-EEF24AFB3C9B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36B30C4-2419-40F6-9573-C91A8DC6A355}"/>
              </a:ext>
            </a:extLst>
          </p:cNvPr>
          <p:cNvSpPr/>
          <p:nvPr/>
        </p:nvSpPr>
        <p:spPr>
          <a:xfrm>
            <a:off x="43215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1B8494-C9DB-4F6B-A86F-EA57F701D627}"/>
              </a:ext>
            </a:extLst>
          </p:cNvPr>
          <p:cNvSpPr/>
          <p:nvPr/>
        </p:nvSpPr>
        <p:spPr>
          <a:xfrm>
            <a:off x="552955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BE1B9B-4E3C-4E6D-BCF0-B6F287B7BF9E}"/>
              </a:ext>
            </a:extLst>
          </p:cNvPr>
          <p:cNvSpPr/>
          <p:nvPr/>
        </p:nvSpPr>
        <p:spPr>
          <a:xfrm>
            <a:off x="67219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D99ADD5-48B6-49E4-83D5-6F7BC0BAEA4C}"/>
              </a:ext>
            </a:extLst>
          </p:cNvPr>
          <p:cNvSpPr/>
          <p:nvPr/>
        </p:nvSpPr>
        <p:spPr>
          <a:xfrm>
            <a:off x="79143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A4D783-15E0-482F-ACA7-ED1EE1FDD65F}"/>
              </a:ext>
            </a:extLst>
          </p:cNvPr>
          <p:cNvSpPr/>
          <p:nvPr/>
        </p:nvSpPr>
        <p:spPr>
          <a:xfrm>
            <a:off x="91067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26FC327-6C22-4C59-8245-1B3EBDD3A581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6F4528F-8E0C-4B7A-95AF-25637F44BBE8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C170E4-2251-47B7-B110-CE37A0A83D76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5B3503E-CED0-4016-B868-6D084C9A9210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0B4F11-4182-43EA-A2AD-1706C96CD6EB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</p:spTree>
    <p:extLst>
      <p:ext uri="{BB962C8B-B14F-4D97-AF65-F5344CB8AC3E}">
        <p14:creationId xmlns:p14="http://schemas.microsoft.com/office/powerpoint/2010/main" val="38998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972"/>
            <a:ext cx="4813762" cy="195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2230" y="561317"/>
            <a:ext cx="11351741" cy="4695819"/>
            <a:chOff x="92230" y="561317"/>
            <a:chExt cx="11351741" cy="4695819"/>
          </a:xfrm>
        </p:grpSpPr>
        <p:grpSp>
          <p:nvGrpSpPr>
            <p:cNvPr id="195" name="Group 194"/>
            <p:cNvGrpSpPr/>
            <p:nvPr/>
          </p:nvGrpSpPr>
          <p:grpSpPr>
            <a:xfrm>
              <a:off x="1850134" y="561317"/>
              <a:ext cx="4189896" cy="3671403"/>
              <a:chOff x="893787" y="1484784"/>
              <a:chExt cx="3196023" cy="2800520"/>
            </a:xfrm>
          </p:grpSpPr>
          <p:pic>
            <p:nvPicPr>
              <p:cNvPr id="30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484784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884787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228479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2684793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4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507" y="3084682"/>
                <a:ext cx="3189303" cy="39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484570"/>
                <a:ext cx="3190218" cy="400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6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787" y="3884573"/>
                <a:ext cx="3196023" cy="400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6876774" y="1716657"/>
              <a:ext cx="4519516" cy="3072599"/>
              <a:chOff x="4624484" y="2850232"/>
              <a:chExt cx="4519516" cy="3072599"/>
            </a:xfrm>
          </p:grpSpPr>
          <p:pic>
            <p:nvPicPr>
              <p:cNvPr id="297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2850232"/>
                <a:ext cx="4343400" cy="2698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8" name="TextBox 297"/>
              <p:cNvSpPr txBox="1"/>
              <p:nvPr/>
            </p:nvSpPr>
            <p:spPr>
              <a:xfrm rot="16200000">
                <a:off x="4567418" y="4060312"/>
                <a:ext cx="4219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nm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5634578" y="5522721"/>
                <a:ext cx="2975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Jet backing pressure (atm)</a:t>
                </a:r>
              </a:p>
            </p:txBody>
          </p:sp>
        </p:grpSp>
        <p:cxnSp>
          <p:nvCxnSpPr>
            <p:cNvPr id="197" name="Straight Arrow Connector 196"/>
            <p:cNvCxnSpPr/>
            <p:nvPr/>
          </p:nvCxnSpPr>
          <p:spPr>
            <a:xfrm>
              <a:off x="4994924" y="833452"/>
              <a:ext cx="5354822" cy="145267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4975046" y="1371529"/>
              <a:ext cx="4919928" cy="110161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4791448" y="2883259"/>
              <a:ext cx="4147414" cy="3760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 rot="16200000">
              <a:off x="5340670" y="2757446"/>
              <a:ext cx="2945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Mean Thomson shift (nm)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908463" y="3449054"/>
              <a:ext cx="157607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n</a:t>
              </a:r>
              <a:r>
                <a:rPr lang="en-US" sz="1800" b="1" baseline="-25000" dirty="0">
                  <a:solidFill>
                    <a:srgbClr val="0000FF"/>
                  </a:solidFill>
                </a:rPr>
                <a:t>e</a:t>
              </a:r>
              <a:r>
                <a:rPr lang="en-US" sz="1800" b="1" dirty="0">
                  <a:solidFill>
                    <a:srgbClr val="0000FF"/>
                  </a:solidFill>
                </a:rPr>
                <a:t>= 5 10</a:t>
              </a:r>
              <a:r>
                <a:rPr lang="en-US" sz="1800" b="1" baseline="30000" dirty="0">
                  <a:solidFill>
                    <a:srgbClr val="0000FF"/>
                  </a:solidFill>
                </a:rPr>
                <a:t>17</a:t>
              </a:r>
              <a:r>
                <a:rPr lang="en-US" sz="1800" b="1" dirty="0">
                  <a:solidFill>
                    <a:srgbClr val="0000FF"/>
                  </a:solidFill>
                </a:rPr>
                <a:t> cm</a:t>
              </a:r>
              <a:r>
                <a:rPr lang="en-US" sz="1800" b="1" baseline="30000" dirty="0">
                  <a:solidFill>
                    <a:srgbClr val="0000FF"/>
                  </a:solidFill>
                </a:rPr>
                <a:t>-3</a:t>
              </a:r>
              <a:endParaRPr lang="en-US" sz="1800" b="1" dirty="0">
                <a:solidFill>
                  <a:srgbClr val="0000FF"/>
                </a:solidFill>
              </a:endParaRP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P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cr</a:t>
              </a:r>
              <a:r>
                <a:rPr lang="en-US" sz="1400" b="1" dirty="0">
                  <a:solidFill>
                    <a:srgbClr val="0000FF"/>
                  </a:solidFill>
                </a:rPr>
                <a:t> = 0.4 TW</a:t>
              </a: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λ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p</a:t>
              </a:r>
              <a:r>
                <a:rPr lang="en-US" sz="1400" b="1" dirty="0">
                  <a:solidFill>
                    <a:srgbClr val="0000FF"/>
                  </a:solidFill>
                </a:rPr>
                <a:t> = 47 µm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9581971" y="3444820"/>
              <a:ext cx="178927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n</a:t>
              </a:r>
              <a:r>
                <a:rPr lang="en-US" sz="1800" b="1" baseline="-25000" dirty="0">
                  <a:solidFill>
                    <a:srgbClr val="0000FF"/>
                  </a:solidFill>
                </a:rPr>
                <a:t>e </a:t>
              </a:r>
              <a:r>
                <a:rPr lang="en-US" sz="1800" b="1" dirty="0">
                  <a:solidFill>
                    <a:srgbClr val="0000FF"/>
                  </a:solidFill>
                </a:rPr>
                <a:t>= 1.8 10</a:t>
              </a:r>
              <a:r>
                <a:rPr lang="en-US" sz="1800" b="1" baseline="30000" dirty="0">
                  <a:solidFill>
                    <a:srgbClr val="0000FF"/>
                  </a:solidFill>
                </a:rPr>
                <a:t>18</a:t>
              </a:r>
              <a:r>
                <a:rPr lang="en-US" sz="1800" b="1" dirty="0">
                  <a:solidFill>
                    <a:srgbClr val="0000FF"/>
                  </a:solidFill>
                </a:rPr>
                <a:t> cm</a:t>
              </a:r>
              <a:r>
                <a:rPr lang="en-US" sz="1800" b="1" baseline="30000" dirty="0">
                  <a:solidFill>
                    <a:srgbClr val="0000FF"/>
                  </a:solidFill>
                </a:rPr>
                <a:t>-3</a:t>
              </a: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P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cr</a:t>
              </a:r>
              <a:r>
                <a:rPr lang="en-US" sz="1400" b="1" dirty="0">
                  <a:solidFill>
                    <a:srgbClr val="0000FF"/>
                  </a:solidFill>
                </a:rPr>
                <a:t> = 0.1 TW</a:t>
              </a:r>
            </a:p>
            <a:p>
              <a:r>
                <a:rPr lang="en-US" sz="1400" b="1" dirty="0">
                  <a:solidFill>
                    <a:srgbClr val="0000FF"/>
                  </a:solidFill>
                </a:rPr>
                <a:t>λ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p</a:t>
              </a:r>
              <a:r>
                <a:rPr lang="en-US" sz="1400" b="1" dirty="0">
                  <a:solidFill>
                    <a:srgbClr val="0000FF"/>
                  </a:solidFill>
                </a:rPr>
                <a:t> = 25 µm</a:t>
              </a:r>
            </a:p>
            <a:p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 flipV="1">
              <a:off x="8520193" y="3240557"/>
              <a:ext cx="0" cy="28410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flipV="1">
              <a:off x="10422552" y="2473143"/>
              <a:ext cx="0" cy="97591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/>
            <p:cNvSpPr/>
            <p:nvPr/>
          </p:nvSpPr>
          <p:spPr>
            <a:xfrm>
              <a:off x="7450141" y="4274673"/>
              <a:ext cx="3946149" cy="1652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450141" y="4162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9296585" y="41468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1142285" y="41425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983258" y="1716657"/>
              <a:ext cx="226694" cy="2559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984138" y="33686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999412" y="26985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8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885969" y="20145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12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995587" y="4027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cxnSp>
          <p:nvCxnSpPr>
            <p:cNvPr id="214" name="Straight Arrow Connector 213"/>
            <p:cNvCxnSpPr/>
            <p:nvPr/>
          </p:nvCxnSpPr>
          <p:spPr>
            <a:xfrm flipV="1">
              <a:off x="4661964" y="3090564"/>
              <a:ext cx="3820512" cy="88942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4926559" y="1902058"/>
              <a:ext cx="4536412" cy="75667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4886803" y="2456209"/>
              <a:ext cx="4330590" cy="28803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4741753" y="3028671"/>
              <a:ext cx="3916054" cy="42038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/>
            <p:cNvSpPr txBox="1"/>
            <p:nvPr/>
          </p:nvSpPr>
          <p:spPr>
            <a:xfrm>
              <a:off x="4082687" y="417324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cxnSp>
          <p:nvCxnSpPr>
            <p:cNvPr id="219" name="Straight Connector 218"/>
            <p:cNvCxnSpPr/>
            <p:nvPr/>
          </p:nvCxnSpPr>
          <p:spPr>
            <a:xfrm flipH="1">
              <a:off x="4883494" y="4142585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4664865" y="416320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10</a:t>
              </a:r>
            </a:p>
          </p:txBody>
        </p:sp>
        <p:cxnSp>
          <p:nvCxnSpPr>
            <p:cNvPr id="221" name="Straight Connector 220"/>
            <p:cNvCxnSpPr/>
            <p:nvPr/>
          </p:nvCxnSpPr>
          <p:spPr>
            <a:xfrm flipH="1">
              <a:off x="3585977" y="4147052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/>
            <p:cNvSpPr txBox="1"/>
            <p:nvPr/>
          </p:nvSpPr>
          <p:spPr>
            <a:xfrm>
              <a:off x="3315490" y="416621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-10</a:t>
              </a: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H="1">
              <a:off x="4235876" y="4142585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2940838" y="4142003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2290015" y="4147052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2692792" y="416214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-20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2027128" y="4162145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-30</a:t>
              </a:r>
            </a:p>
          </p:txBody>
        </p:sp>
        <p:cxnSp>
          <p:nvCxnSpPr>
            <p:cNvPr id="228" name="Straight Connector 227"/>
            <p:cNvCxnSpPr/>
            <p:nvPr/>
          </p:nvCxnSpPr>
          <p:spPr>
            <a:xfrm flipH="1">
              <a:off x="5531402" y="4146235"/>
              <a:ext cx="269" cy="8566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5304401" y="415368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20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831895" y="414784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/>
                <a:t>30</a:t>
              </a: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2293190" y="563778"/>
              <a:ext cx="3241656" cy="90717"/>
              <a:chOff x="547385" y="2645114"/>
              <a:chExt cx="3241656" cy="90717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2293190" y="1046378"/>
              <a:ext cx="3241656" cy="90717"/>
              <a:chOff x="547385" y="2645114"/>
              <a:chExt cx="3241656" cy="90717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/>
            <p:cNvGrpSpPr/>
            <p:nvPr/>
          </p:nvGrpSpPr>
          <p:grpSpPr>
            <a:xfrm>
              <a:off x="2293190" y="1567078"/>
              <a:ext cx="3241656" cy="90717"/>
              <a:chOff x="547385" y="2645114"/>
              <a:chExt cx="3241656" cy="90717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>
              <a:off x="2293190" y="2087778"/>
              <a:ext cx="3241656" cy="90717"/>
              <a:chOff x="547385" y="2645114"/>
              <a:chExt cx="3241656" cy="90717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>
              <a:off x="2293190" y="2621178"/>
              <a:ext cx="3241656" cy="90717"/>
              <a:chOff x="547385" y="2645114"/>
              <a:chExt cx="3241656" cy="90717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/>
          </p:nvGrpSpPr>
          <p:grpSpPr>
            <a:xfrm>
              <a:off x="2293190" y="3141878"/>
              <a:ext cx="3241656" cy="90717"/>
              <a:chOff x="547385" y="2645114"/>
              <a:chExt cx="3241656" cy="90717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>
              <a:off x="2293190" y="3662578"/>
              <a:ext cx="3241656" cy="90717"/>
              <a:chOff x="547385" y="2645114"/>
              <a:chExt cx="3241656" cy="9071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flipH="1">
                <a:off x="3140864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H="1">
                <a:off x="1843347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2493246" y="264569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1198208" y="2645114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547385" y="2650163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>
                <a:off x="3788772" y="2649346"/>
                <a:ext cx="269" cy="8566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Rectangle 237"/>
            <p:cNvSpPr/>
            <p:nvPr/>
          </p:nvSpPr>
          <p:spPr>
            <a:xfrm>
              <a:off x="1850134" y="568827"/>
              <a:ext cx="4186185" cy="36588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7454283" y="1051427"/>
              <a:ext cx="3351997" cy="766822"/>
              <a:chOff x="5201993" y="3123238"/>
              <a:chExt cx="3351997" cy="766822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5340123" y="3795698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6267222" y="3794199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7012951" y="3791465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7650108" y="3799931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8323208" y="3799931"/>
                <a:ext cx="0" cy="9012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5201993" y="344334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</a:t>
                </a: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007478" y="34576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0.5</a:t>
                </a: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6769478" y="34576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1.0</a:t>
                </a: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7404478" y="34449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1.5</a:t>
                </a: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8077578" y="344498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2.0</a:t>
                </a: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6248400" y="3123238"/>
                <a:ext cx="1433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/>
                  <a:t>n</a:t>
                </a:r>
                <a:r>
                  <a:rPr lang="en-US" sz="1800" b="1" baseline="-25000" dirty="0"/>
                  <a:t>e</a:t>
                </a:r>
                <a:r>
                  <a:rPr lang="en-US" sz="1800" b="1" dirty="0"/>
                  <a:t> (10</a:t>
                </a:r>
                <a:r>
                  <a:rPr lang="en-US" sz="1800" b="1" baseline="30000" dirty="0"/>
                  <a:t>18</a:t>
                </a:r>
                <a:r>
                  <a:rPr lang="en-US" sz="1800" b="1" dirty="0"/>
                  <a:t> cm</a:t>
                </a:r>
                <a:r>
                  <a:rPr lang="en-US" sz="1800" b="1" baseline="30000" dirty="0"/>
                  <a:t>-3</a:t>
                </a:r>
                <a:r>
                  <a:rPr lang="en-US" sz="1800" b="1" dirty="0"/>
                  <a:t>)</a:t>
                </a:r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 flipV="1">
              <a:off x="4220181" y="561317"/>
              <a:ext cx="0" cy="3650956"/>
            </a:xfrm>
            <a:prstGeom prst="line">
              <a:avLst/>
            </a:prstGeom>
            <a:ln w="38100">
              <a:solidFill>
                <a:srgbClr val="00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/>
            <p:cNvGrpSpPr/>
            <p:nvPr/>
          </p:nvGrpSpPr>
          <p:grpSpPr>
            <a:xfrm>
              <a:off x="3843132" y="561317"/>
              <a:ext cx="754097" cy="3650957"/>
              <a:chOff x="2100502" y="2240910"/>
              <a:chExt cx="754097" cy="3650957"/>
            </a:xfrm>
          </p:grpSpPr>
          <p:sp>
            <p:nvSpPr>
              <p:cNvPr id="242" name="Rectangle 241"/>
              <p:cNvSpPr/>
              <p:nvPr/>
            </p:nvSpPr>
            <p:spPr>
              <a:xfrm>
                <a:off x="2100502" y="2240910"/>
                <a:ext cx="754097" cy="365095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alpha val="63000"/>
                    </a:schemeClr>
                  </a:gs>
                  <a:gs pos="50000">
                    <a:schemeClr val="bg2">
                      <a:lumMod val="75000"/>
                      <a:tint val="44500"/>
                      <a:satMod val="160000"/>
                      <a:alpha val="61000"/>
                    </a:schemeClr>
                  </a:gs>
                  <a:gs pos="100000">
                    <a:schemeClr val="bg2">
                      <a:alpha val="66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 rot="16200000">
                <a:off x="474461" y="3885477"/>
                <a:ext cx="3643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Notch filter blocking region</a:t>
                </a: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2441453" y="4440415"/>
              <a:ext cx="3332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collective Thomson shift (nm)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92230" y="4610805"/>
              <a:ext cx="1721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CO</a:t>
              </a:r>
              <a:r>
                <a:rPr lang="en-US" sz="18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1800" b="1" dirty="0">
                  <a:solidFill>
                    <a:srgbClr val="FF0000"/>
                  </a:solidFill>
                </a:rPr>
                <a:t> laser pulse </a:t>
              </a:r>
            </a:p>
            <a:p>
              <a:r>
                <a:rPr lang="en-US" sz="1800" b="1" dirty="0">
                  <a:solidFill>
                    <a:srgbClr val="FF0000"/>
                  </a:solidFill>
                </a:rPr>
                <a:t>drives SM-LWFA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798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-dependent probe spectral shifts 0.5TW, 4ps, λ=10.6µm CO</a:t>
            </a:r>
            <a:r>
              <a:rPr lang="en-US" sz="2000" i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pulse drives SM-LWFA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10484246" y="1126328"/>
            <a:ext cx="901081" cy="3105575"/>
            <a:chOff x="8231956" y="3213637"/>
            <a:chExt cx="901081" cy="3105575"/>
          </a:xfrm>
        </p:grpSpPr>
        <p:sp>
          <p:nvSpPr>
            <p:cNvPr id="308" name="Rectangle 307"/>
            <p:cNvSpPr/>
            <p:nvPr/>
          </p:nvSpPr>
          <p:spPr>
            <a:xfrm>
              <a:off x="8327405" y="3812672"/>
              <a:ext cx="713420" cy="250654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8436481" y="3213637"/>
              <a:ext cx="676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“red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zone”</a:t>
              </a: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231956" y="4098466"/>
              <a:ext cx="90108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upper n</a:t>
              </a:r>
              <a:r>
                <a:rPr lang="en-US" sz="1400" b="1" baseline="-25000" dirty="0">
                  <a:solidFill>
                    <a:srgbClr val="C00000"/>
                  </a:solidFill>
                </a:rPr>
                <a:t>e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 limit: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CO</a:t>
              </a:r>
              <a:r>
                <a:rPr lang="en-US" sz="1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sz="1400" b="1" dirty="0">
                  <a:solidFill>
                    <a:srgbClr val="C00000"/>
                  </a:solidFill>
                </a:rPr>
                <a:t> laser 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reflection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from jet</a:t>
              </a: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2334354" y="6127511"/>
            <a:ext cx="91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4 </a:t>
            </a:r>
            <a:r>
              <a:rPr lang="en-US" sz="1600" dirty="0" err="1">
                <a:solidFill>
                  <a:srgbClr val="008000"/>
                </a:solidFill>
              </a:rPr>
              <a:t>ps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l-GR" sz="1600" dirty="0">
                <a:solidFill>
                  <a:srgbClr val="008000"/>
                </a:solidFill>
              </a:rPr>
              <a:t>λ </a:t>
            </a:r>
            <a:r>
              <a:rPr lang="en-US" sz="1600" dirty="0">
                <a:solidFill>
                  <a:srgbClr val="008000"/>
                </a:solidFill>
              </a:rPr>
              <a:t>= 0.532 µm pulse probes wake via </a:t>
            </a:r>
            <a:r>
              <a:rPr lang="en-US" sz="1800" b="1" i="1" u="sng" dirty="0">
                <a:solidFill>
                  <a:srgbClr val="008000"/>
                </a:solidFill>
              </a:rPr>
              <a:t>forward collective Thomson scatter </a:t>
            </a:r>
            <a:r>
              <a:rPr lang="en-US" sz="1600" dirty="0">
                <a:solidFill>
                  <a:srgbClr val="008000"/>
                </a:solidFill>
              </a:rPr>
              <a:t>as </a:t>
            </a:r>
            <a:r>
              <a:rPr lang="en-US" sz="1600" i="1" dirty="0">
                <a:solidFill>
                  <a:srgbClr val="008000"/>
                </a:solidFill>
              </a:rPr>
              <a:t>n</a:t>
            </a:r>
            <a:r>
              <a:rPr lang="en-US" sz="1600" baseline="-250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 , ∆</a:t>
            </a:r>
            <a:r>
              <a:rPr lang="en-US" sz="1600" i="1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 and </a:t>
            </a:r>
            <a:r>
              <a:rPr lang="en-US" sz="1600" i="1" dirty="0">
                <a:solidFill>
                  <a:srgbClr val="008000"/>
                </a:solidFill>
              </a:rPr>
              <a:t>P</a:t>
            </a:r>
            <a:r>
              <a:rPr lang="en-US" sz="1600" baseline="-25000" dirty="0">
                <a:solidFill>
                  <a:srgbClr val="008000"/>
                </a:solidFill>
              </a:rPr>
              <a:t>CO2</a:t>
            </a:r>
            <a:r>
              <a:rPr lang="en-US" sz="1600" dirty="0">
                <a:solidFill>
                  <a:srgbClr val="008000"/>
                </a:solidFill>
              </a:rPr>
              <a:t> vary.   </a:t>
            </a:r>
          </a:p>
        </p:txBody>
      </p:sp>
      <p:grpSp>
        <p:nvGrpSpPr>
          <p:cNvPr id="314" name="Group 313"/>
          <p:cNvGrpSpPr/>
          <p:nvPr/>
        </p:nvGrpSpPr>
        <p:grpSpPr>
          <a:xfrm>
            <a:off x="3843132" y="561317"/>
            <a:ext cx="4639344" cy="3687956"/>
            <a:chOff x="2100502" y="2240910"/>
            <a:chExt cx="4639344" cy="3687956"/>
          </a:xfrm>
        </p:grpSpPr>
        <p:sp>
          <p:nvSpPr>
            <p:cNvPr id="315" name="Rectangle 314"/>
            <p:cNvSpPr/>
            <p:nvPr/>
          </p:nvSpPr>
          <p:spPr>
            <a:xfrm>
              <a:off x="5481804" y="3396250"/>
              <a:ext cx="1258042" cy="2532616"/>
            </a:xfrm>
            <a:prstGeom prst="rect">
              <a:avLst/>
            </a:prstGeom>
            <a:solidFill>
              <a:srgbClr val="A6A6A6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Lower limit:</a:t>
              </a:r>
            </a:p>
            <a:p>
              <a:pPr algn="ctr"/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Notch filter</a:t>
              </a: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2100502" y="2240910"/>
              <a:ext cx="779466" cy="3650957"/>
            </a:xfrm>
            <a:prstGeom prst="rect">
              <a:avLst/>
            </a:prstGeom>
            <a:solidFill>
              <a:srgbClr val="A6A6A6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7134465" y="487611"/>
            <a:ext cx="503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J. Welch,  “Self-modulated laser wakefields driven by a CO₂ laser,”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Doctoral Dissertation, UT Austin, August 2019.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90742" y="1723887"/>
            <a:ext cx="6142297" cy="4035556"/>
            <a:chOff x="5990742" y="1723887"/>
            <a:chExt cx="6142297" cy="4035556"/>
          </a:xfrm>
        </p:grpSpPr>
        <p:sp>
          <p:nvSpPr>
            <p:cNvPr id="2" name="TextBox 1"/>
            <p:cNvSpPr txBox="1"/>
            <p:nvPr/>
          </p:nvSpPr>
          <p:spPr>
            <a:xfrm>
              <a:off x="9244503" y="4836113"/>
              <a:ext cx="2888536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/>
                <a:t>ATF solved this problem with the addition of the plasma filter in the FEL room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1027004" y="3979988"/>
              <a:ext cx="635344" cy="860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209952" y="1723887"/>
              <a:ext cx="546017" cy="2525386"/>
            </a:xfrm>
            <a:prstGeom prst="rect">
              <a:avLst/>
            </a:prstGeom>
            <a:solidFill>
              <a:srgbClr val="00000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90742" y="4836113"/>
              <a:ext cx="3031026" cy="92333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/>
                <a:t>New narrower notch filter will be used in the future runs to reach lower densities.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030663" y="4029595"/>
              <a:ext cx="419478" cy="806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A9291-9749-4B97-9898-4642B6F6AAC0}"/>
              </a:ext>
            </a:extLst>
          </p:cNvPr>
          <p:cNvGrpSpPr/>
          <p:nvPr/>
        </p:nvGrpSpPr>
        <p:grpSpPr>
          <a:xfrm>
            <a:off x="71304" y="6669245"/>
            <a:ext cx="481651" cy="109880"/>
            <a:chOff x="71304" y="6669245"/>
            <a:chExt cx="481651" cy="109880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33187B5-F21C-4EFA-82C2-BE1174566C78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9E94BD-826C-4395-B108-6FCD5CF0BFCE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3EEC9EF-3471-48CC-A11D-2DC1A9E7D77D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A75AD0C-354A-473B-A880-D0C3733A910D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grpFill/>
            <a:ln w="3175">
              <a:solidFill>
                <a:schemeClr val="bg2">
                  <a:lumMod val="2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53A9420-C767-41C3-8E5B-4E6AF64F6AF9}"/>
              </a:ext>
            </a:extLst>
          </p:cNvPr>
          <p:cNvSpPr/>
          <p:nvPr/>
        </p:nvSpPr>
        <p:spPr>
          <a:xfrm>
            <a:off x="552955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9BD1917-403E-4CD1-B85D-810D3A0E35DD}"/>
              </a:ext>
            </a:extLst>
          </p:cNvPr>
          <p:cNvSpPr/>
          <p:nvPr/>
        </p:nvSpPr>
        <p:spPr>
          <a:xfrm>
            <a:off x="67219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48EED90-57BD-4573-B109-3157535BB578}"/>
              </a:ext>
            </a:extLst>
          </p:cNvPr>
          <p:cNvSpPr/>
          <p:nvPr/>
        </p:nvSpPr>
        <p:spPr>
          <a:xfrm>
            <a:off x="79143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9F7BA4E-B39D-4F89-9A91-2D5BF51CB849}"/>
              </a:ext>
            </a:extLst>
          </p:cNvPr>
          <p:cNvSpPr/>
          <p:nvPr/>
        </p:nvSpPr>
        <p:spPr>
          <a:xfrm>
            <a:off x="91067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B24CED0-7DF5-4A66-B04A-7BA28620AA41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C68061E-83A8-478F-B1D2-1FD7AA57E29A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CD5AD81-3820-4F4E-83E1-C5A55992199F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79DBFBC-752F-43E0-8EE1-F16641F8DF36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2D64E19-3D89-497F-9CC8-71ABB2BFB73B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</p:spTree>
    <p:extLst>
      <p:ext uri="{BB962C8B-B14F-4D97-AF65-F5344CB8AC3E}">
        <p14:creationId xmlns:p14="http://schemas.microsoft.com/office/powerpoint/2010/main" val="9039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of self modulation is observed near P/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Pcrit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1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1" y="892137"/>
            <a:ext cx="9131254" cy="51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TextBox 144"/>
          <p:cNvSpPr txBox="1"/>
          <p:nvPr/>
        </p:nvSpPr>
        <p:spPr>
          <a:xfrm rot="19800000">
            <a:off x="8106906" y="4693067"/>
            <a:ext cx="9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~P/</a:t>
            </a:r>
            <a:r>
              <a:rPr lang="en-US" dirty="0" err="1"/>
              <a:t>Pcrit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rot="1749212">
            <a:off x="2138070" y="4534110"/>
            <a:ext cx="17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wavelength[nm]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1532121" y="2342856"/>
            <a:ext cx="5706079" cy="1968077"/>
            <a:chOff x="59721" y="3218213"/>
            <a:chExt cx="5706079" cy="1968077"/>
          </a:xfrm>
        </p:grpSpPr>
        <p:grpSp>
          <p:nvGrpSpPr>
            <p:cNvPr id="148" name="Group 147"/>
            <p:cNvGrpSpPr/>
            <p:nvPr/>
          </p:nvGrpSpPr>
          <p:grpSpPr>
            <a:xfrm>
              <a:off x="59721" y="3218213"/>
              <a:ext cx="4969479" cy="1650670"/>
              <a:chOff x="59721" y="3218213"/>
              <a:chExt cx="4969479" cy="1650670"/>
            </a:xfrm>
          </p:grpSpPr>
          <p:sp>
            <p:nvSpPr>
              <p:cNvPr id="150" name="TextBox 149"/>
              <p:cNvSpPr txBox="1"/>
              <p:nvPr/>
            </p:nvSpPr>
            <p:spPr>
              <a:xfrm rot="20522924">
                <a:off x="59721" y="4027243"/>
                <a:ext cx="1987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</a:rPr>
                  <a:t>Blocked by interference filter</a:t>
                </a: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54379" y="3218213"/>
                <a:ext cx="4874821" cy="1650670"/>
                <a:chOff x="154379" y="3218213"/>
                <a:chExt cx="4874821" cy="1650670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665018" y="3354779"/>
                  <a:ext cx="4364182" cy="1514104"/>
                </a:xfrm>
                <a:custGeom>
                  <a:avLst/>
                  <a:gdLst>
                    <a:gd name="connsiteX0" fmla="*/ 0 w 4364182"/>
                    <a:gd name="connsiteY0" fmla="*/ 1430977 h 1514104"/>
                    <a:gd name="connsiteX1" fmla="*/ 172192 w 4364182"/>
                    <a:gd name="connsiteY1" fmla="*/ 1514104 h 1514104"/>
                    <a:gd name="connsiteX2" fmla="*/ 4364182 w 4364182"/>
                    <a:gd name="connsiteY2" fmla="*/ 53439 h 1514104"/>
                    <a:gd name="connsiteX3" fmla="*/ 4209803 w 4364182"/>
                    <a:gd name="connsiteY3" fmla="*/ 0 h 1514104"/>
                    <a:gd name="connsiteX4" fmla="*/ 0 w 4364182"/>
                    <a:gd name="connsiteY4" fmla="*/ 1430977 h 1514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4182" h="1514104">
                      <a:moveTo>
                        <a:pt x="0" y="1430977"/>
                      </a:moveTo>
                      <a:lnTo>
                        <a:pt x="172192" y="1514104"/>
                      </a:lnTo>
                      <a:lnTo>
                        <a:pt x="4364182" y="53439"/>
                      </a:lnTo>
                      <a:lnTo>
                        <a:pt x="4209803" y="0"/>
                      </a:lnTo>
                      <a:lnTo>
                        <a:pt x="0" y="1430977"/>
                      </a:lnTo>
                      <a:close/>
                    </a:path>
                  </a:pathLst>
                </a:custGeom>
                <a:solidFill>
                  <a:srgbClr val="948A54">
                    <a:alpha val="2902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154379" y="3218213"/>
                  <a:ext cx="4726379" cy="1567543"/>
                </a:xfrm>
                <a:custGeom>
                  <a:avLst/>
                  <a:gdLst>
                    <a:gd name="connsiteX0" fmla="*/ 0 w 4726379"/>
                    <a:gd name="connsiteY0" fmla="*/ 1318161 h 1567543"/>
                    <a:gd name="connsiteX1" fmla="*/ 510639 w 4726379"/>
                    <a:gd name="connsiteY1" fmla="*/ 1567543 h 1567543"/>
                    <a:gd name="connsiteX2" fmla="*/ 4726379 w 4726379"/>
                    <a:gd name="connsiteY2" fmla="*/ 142504 h 1567543"/>
                    <a:gd name="connsiteX3" fmla="*/ 4286992 w 4726379"/>
                    <a:gd name="connsiteY3" fmla="*/ 0 h 1567543"/>
                    <a:gd name="connsiteX4" fmla="*/ 0 w 4726379"/>
                    <a:gd name="connsiteY4" fmla="*/ 1318161 h 1567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6379" h="1567543">
                      <a:moveTo>
                        <a:pt x="0" y="1318161"/>
                      </a:moveTo>
                      <a:lnTo>
                        <a:pt x="510639" y="1567543"/>
                      </a:lnTo>
                      <a:lnTo>
                        <a:pt x="4726379" y="142504"/>
                      </a:lnTo>
                      <a:lnTo>
                        <a:pt x="4286992" y="0"/>
                      </a:lnTo>
                      <a:lnTo>
                        <a:pt x="0" y="1318161"/>
                      </a:lnTo>
                      <a:close/>
                    </a:path>
                  </a:pathLst>
                </a:custGeom>
                <a:solidFill>
                  <a:srgbClr val="948A54">
                    <a:alpha val="4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527453" y="3307353"/>
                  <a:ext cx="4234663" cy="1400576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9" name="Straight Connector 148"/>
            <p:cNvCxnSpPr/>
            <p:nvPr/>
          </p:nvCxnSpPr>
          <p:spPr>
            <a:xfrm flipV="1">
              <a:off x="1545046" y="3621434"/>
              <a:ext cx="4220754" cy="15648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8565813" y="2585907"/>
            <a:ext cx="1590106" cy="1097428"/>
            <a:chOff x="7080713" y="2970884"/>
            <a:chExt cx="1590106" cy="1097428"/>
          </a:xfrm>
        </p:grpSpPr>
        <p:sp>
          <p:nvSpPr>
            <p:cNvPr id="156" name="TextBox 155"/>
            <p:cNvSpPr txBox="1"/>
            <p:nvPr/>
          </p:nvSpPr>
          <p:spPr>
            <a:xfrm>
              <a:off x="7080713" y="2970884"/>
              <a:ext cx="159010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Pump and Probe difference frequency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>
            <a:xfrm flipH="1">
              <a:off x="7779435" y="3432549"/>
              <a:ext cx="96331" cy="635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060284" y="3203708"/>
            <a:ext cx="3384275" cy="1292971"/>
            <a:chOff x="4575184" y="3588685"/>
            <a:chExt cx="3384275" cy="1292971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4575184" y="3588685"/>
              <a:ext cx="2997653" cy="102021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7542357" y="451232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~1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291576" y="5626011"/>
            <a:ext cx="382140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Edge of notch filter blocking region has been moved closer to the probe wavelength, 532nm, by slight rotation.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1291576" y="3993526"/>
            <a:ext cx="645743" cy="1632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3725380" y="2746077"/>
            <a:ext cx="3512820" cy="663706"/>
            <a:chOff x="2240280" y="3131054"/>
            <a:chExt cx="3512820" cy="663706"/>
          </a:xfrm>
        </p:grpSpPr>
        <p:cxnSp>
          <p:nvCxnSpPr>
            <p:cNvPr id="164" name="Straight Connector 163"/>
            <p:cNvCxnSpPr/>
            <p:nvPr/>
          </p:nvCxnSpPr>
          <p:spPr>
            <a:xfrm flipH="1">
              <a:off x="4572000" y="3131054"/>
              <a:ext cx="1181100" cy="4271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2240280" y="3187360"/>
              <a:ext cx="2346960" cy="607400"/>
            </a:xfrm>
            <a:custGeom>
              <a:avLst/>
              <a:gdLst>
                <a:gd name="connsiteX0" fmla="*/ 2346960 w 2346960"/>
                <a:gd name="connsiteY0" fmla="*/ 378800 h 607400"/>
                <a:gd name="connsiteX1" fmla="*/ 2103120 w 2346960"/>
                <a:gd name="connsiteY1" fmla="*/ 211160 h 607400"/>
                <a:gd name="connsiteX2" fmla="*/ 1691640 w 2346960"/>
                <a:gd name="connsiteY2" fmla="*/ 13040 h 607400"/>
                <a:gd name="connsiteX3" fmla="*/ 0 w 2346960"/>
                <a:gd name="connsiteY3" fmla="*/ 607400 h 6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960" h="607400">
                  <a:moveTo>
                    <a:pt x="2346960" y="378800"/>
                  </a:moveTo>
                  <a:cubicBezTo>
                    <a:pt x="2279650" y="325460"/>
                    <a:pt x="2212340" y="272120"/>
                    <a:pt x="2103120" y="211160"/>
                  </a:cubicBezTo>
                  <a:cubicBezTo>
                    <a:pt x="1993900" y="150200"/>
                    <a:pt x="2042160" y="-53000"/>
                    <a:pt x="1691640" y="13040"/>
                  </a:cubicBezTo>
                  <a:cubicBezTo>
                    <a:pt x="1341120" y="79080"/>
                    <a:pt x="670560" y="343240"/>
                    <a:pt x="0" y="607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>
            <a:off x="8715843" y="5631369"/>
            <a:ext cx="178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1.3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5905516" y="1342057"/>
            <a:ext cx="1653594" cy="858511"/>
            <a:chOff x="4420416" y="1727034"/>
            <a:chExt cx="1653594" cy="858511"/>
          </a:xfrm>
        </p:grpSpPr>
        <p:sp>
          <p:nvSpPr>
            <p:cNvPr id="168" name="TextBox 167"/>
            <p:cNvSpPr txBox="1"/>
            <p:nvPr/>
          </p:nvSpPr>
          <p:spPr>
            <a:xfrm>
              <a:off x="4420416" y="1727034"/>
              <a:ext cx="165359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Leaked Probe spectrum</a:t>
              </a:r>
            </a:p>
          </p:txBody>
        </p:sp>
        <p:cxnSp>
          <p:nvCxnSpPr>
            <p:cNvPr id="169" name="Straight Arrow Connector 168"/>
            <p:cNvCxnSpPr>
              <a:stCxn id="168" idx="2"/>
            </p:cNvCxnSpPr>
            <p:nvPr/>
          </p:nvCxnSpPr>
          <p:spPr>
            <a:xfrm flipH="1">
              <a:off x="4587240" y="2004033"/>
              <a:ext cx="659973" cy="5815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6402326" y="1771312"/>
            <a:ext cx="2385005" cy="1081000"/>
            <a:chOff x="4917226" y="2156289"/>
            <a:chExt cx="2385005" cy="1081000"/>
          </a:xfrm>
        </p:grpSpPr>
        <p:sp>
          <p:nvSpPr>
            <p:cNvPr id="171" name="TextBox 170"/>
            <p:cNvSpPr txBox="1"/>
            <p:nvPr/>
          </p:nvSpPr>
          <p:spPr>
            <a:xfrm>
              <a:off x="6074010" y="2156289"/>
              <a:ext cx="122822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Stokes side band</a:t>
              </a: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H="1">
              <a:off x="4917226" y="2433288"/>
              <a:ext cx="1765284" cy="804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68AE43C-40E8-45B3-A3EF-85DC2E6FE349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98F53E-0B6B-4454-874B-C884E4494EB2}"/>
              </a:ext>
            </a:extLst>
          </p:cNvPr>
          <p:cNvGrpSpPr/>
          <p:nvPr/>
        </p:nvGrpSpPr>
        <p:grpSpPr>
          <a:xfrm>
            <a:off x="71304" y="6669245"/>
            <a:ext cx="602454" cy="109880"/>
            <a:chOff x="71304" y="6669245"/>
            <a:chExt cx="602454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4CAAE07-C687-41EC-9625-C6C5A54B51DF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0998CB-32B3-4F3E-849B-31E35F4042B5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AAAAC71-A164-42E7-986C-DD0F7A6D9299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9B48D01-DAF8-4690-AB61-6CA291E4DBCE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F81C5AE-0B21-4FA5-A29A-1FA67E31DD58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2100CF1-CB05-4FB6-B152-ABFE0E51271D}"/>
              </a:ext>
            </a:extLst>
          </p:cNvPr>
          <p:cNvSpPr/>
          <p:nvPr/>
        </p:nvSpPr>
        <p:spPr>
          <a:xfrm>
            <a:off x="67219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A08230-9FB6-4B91-94E0-8FEE31E2E607}"/>
              </a:ext>
            </a:extLst>
          </p:cNvPr>
          <p:cNvSpPr/>
          <p:nvPr/>
        </p:nvSpPr>
        <p:spPr>
          <a:xfrm>
            <a:off x="79143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E8ADB4-77E8-4F98-93AA-0ABFD0ADB907}"/>
              </a:ext>
            </a:extLst>
          </p:cNvPr>
          <p:cNvSpPr/>
          <p:nvPr/>
        </p:nvSpPr>
        <p:spPr>
          <a:xfrm>
            <a:off x="91067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60A09E-4E16-4D10-8FCA-335C230105D1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96E7966-0670-42EF-B167-9E37C11F78A9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DBC837-9E98-43FE-A4CA-1D329067FF0F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E90985-34E5-4A6E-AC01-6A8A15CBD45A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798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Probe-pump delay (∆t) shows wake decays 90% in ~10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remnants visible at ∆t &gt; 25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99419" y="1965774"/>
            <a:ext cx="6241145" cy="3943647"/>
            <a:chOff x="1021345" y="2007704"/>
            <a:chExt cx="7426683" cy="3400716"/>
          </a:xfrm>
        </p:grpSpPr>
        <p:sp>
          <p:nvSpPr>
            <p:cNvPr id="95" name="TextBox 94"/>
            <p:cNvSpPr txBox="1"/>
            <p:nvPr/>
          </p:nvSpPr>
          <p:spPr>
            <a:xfrm>
              <a:off x="1021345" y="4280664"/>
              <a:ext cx="782059" cy="291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6.67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56178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520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702814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525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65373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530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08559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535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62078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540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304120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440376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746949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7100467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8138853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7810540" y="5089935"/>
              <a:ext cx="637488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544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168449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1835" r="710" b="8408"/>
            <a:stretch/>
          </p:blipFill>
          <p:spPr bwMode="auto">
            <a:xfrm>
              <a:off x="1684492" y="2007704"/>
              <a:ext cx="6462110" cy="3081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1360186" y="4052799"/>
              <a:ext cx="343733" cy="291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42918" y="404175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-6.67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58190" y="154879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anti-Stokes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564033" y="1548795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Stokes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737339" y="21504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1.5 × 10</a:t>
            </a:r>
            <a:r>
              <a:rPr lang="en-US" b="1" baseline="30000"/>
              <a:t>18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487118" y="1965774"/>
            <a:ext cx="2855241" cy="3573044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269188" y="124400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notch filter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92119" y="4848967"/>
            <a:ext cx="7137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13.33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4972" y="5043115"/>
            <a:ext cx="4647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20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0888" y="5280180"/>
            <a:ext cx="741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26.67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1054018" y="4251491"/>
            <a:ext cx="173555" cy="1253028"/>
            <a:chOff x="1604457" y="4836291"/>
            <a:chExt cx="173555" cy="1253028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1608642" y="483629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608654" y="5086050"/>
              <a:ext cx="169334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08666" y="5348508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08678" y="558980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04457" y="5843793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604469" y="6089319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054018" y="4382726"/>
            <a:ext cx="75427" cy="999036"/>
            <a:chOff x="1604457" y="4967526"/>
            <a:chExt cx="75427" cy="999036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311823" y="4251503"/>
            <a:ext cx="173555" cy="1253028"/>
            <a:chOff x="1604457" y="4836291"/>
            <a:chExt cx="173555" cy="1253028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08642" y="483629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608654" y="5086050"/>
              <a:ext cx="169334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608666" y="5348508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608678" y="558980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604457" y="5843793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604469" y="6089319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6413427" y="4382738"/>
            <a:ext cx="75427" cy="999036"/>
            <a:chOff x="1604457" y="4967526"/>
            <a:chExt cx="75427" cy="999036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3341893" y="5764396"/>
            <a:ext cx="129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λ</a:t>
            </a:r>
            <a:r>
              <a:rPr lang="en-US" sz="2000" b="1" baseline="-25000" dirty="0" err="1"/>
              <a:t>probe</a:t>
            </a:r>
            <a:r>
              <a:rPr lang="en-US" sz="2000" b="1" dirty="0"/>
              <a:t> [nm]</a:t>
            </a:r>
            <a:endParaRPr lang="en-US" sz="2000" b="1" baseline="-25000" dirty="0"/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-138514" y="4638438"/>
            <a:ext cx="88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∆t [</a:t>
            </a:r>
            <a:r>
              <a:rPr lang="en-US" sz="2000" b="1" dirty="0" err="1"/>
              <a:t>ps</a:t>
            </a:r>
            <a:r>
              <a:rPr lang="en-US" sz="2000" b="1" dirty="0"/>
              <a:t>]</a:t>
            </a:r>
          </a:p>
        </p:txBody>
      </p:sp>
      <p:sp>
        <p:nvSpPr>
          <p:cNvPr id="147" name="Left Brace 146"/>
          <p:cNvSpPr/>
          <p:nvPr/>
        </p:nvSpPr>
        <p:spPr>
          <a:xfrm rot="5400000">
            <a:off x="3753509" y="347890"/>
            <a:ext cx="303846" cy="2836628"/>
          </a:xfrm>
          <a:prstGeom prst="leftBrac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6595459" y="3653343"/>
            <a:ext cx="1983688" cy="1872226"/>
            <a:chOff x="6993501" y="3852913"/>
            <a:chExt cx="1983688" cy="1872226"/>
          </a:xfrm>
        </p:grpSpPr>
        <p:pic>
          <p:nvPicPr>
            <p:cNvPr id="149" name="Picture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" t="3495" b="7560"/>
            <a:stretch/>
          </p:blipFill>
          <p:spPr bwMode="auto">
            <a:xfrm rot="5400000">
              <a:off x="7382835" y="4130785"/>
              <a:ext cx="1285125" cy="1903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TextBox 149"/>
            <p:cNvSpPr txBox="1"/>
            <p:nvPr/>
          </p:nvSpPr>
          <p:spPr>
            <a:xfrm>
              <a:off x="7112560" y="3852913"/>
              <a:ext cx="18194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average Stokes/</a:t>
              </a:r>
            </a:p>
            <a:p>
              <a:pPr algn="ctr"/>
              <a:r>
                <a:rPr lang="en-US" sz="1400" b="1" dirty="0"/>
                <a:t>anti-Stokes amplitude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6993501" y="4578077"/>
              <a:ext cx="75427" cy="999036"/>
              <a:chOff x="1604457" y="4967526"/>
              <a:chExt cx="75427" cy="999036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1608654" y="4967526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608666" y="5217285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608678" y="5467044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604457" y="5712570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604469" y="5966562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6993504" y="4446850"/>
              <a:ext cx="75427" cy="999036"/>
              <a:chOff x="1604457" y="4967526"/>
              <a:chExt cx="75427" cy="999036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608654" y="4967526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608666" y="5217285"/>
                <a:ext cx="71206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608678" y="5467044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604457" y="5712570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604469" y="5966562"/>
                <a:ext cx="7120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Straight Connector 152"/>
            <p:cNvCxnSpPr/>
            <p:nvPr/>
          </p:nvCxnSpPr>
          <p:spPr>
            <a:xfrm>
              <a:off x="6997761" y="569141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6676825" y="4230614"/>
            <a:ext cx="1945404" cy="1109735"/>
            <a:chOff x="7074867" y="4430184"/>
            <a:chExt cx="1945404" cy="1109735"/>
          </a:xfrm>
        </p:grpSpPr>
        <p:sp>
          <p:nvSpPr>
            <p:cNvPr id="166" name="Freeform 165"/>
            <p:cNvSpPr/>
            <p:nvPr/>
          </p:nvSpPr>
          <p:spPr>
            <a:xfrm>
              <a:off x="7078133" y="4430184"/>
              <a:ext cx="853017" cy="520700"/>
            </a:xfrm>
            <a:custGeom>
              <a:avLst/>
              <a:gdLst>
                <a:gd name="connsiteX0" fmla="*/ 0 w 1196577"/>
                <a:gd name="connsiteY0" fmla="*/ 0 h 520700"/>
                <a:gd name="connsiteX1" fmla="*/ 67734 w 1196577"/>
                <a:gd name="connsiteY1" fmla="*/ 88900 h 520700"/>
                <a:gd name="connsiteX2" fmla="*/ 194734 w 1196577"/>
                <a:gd name="connsiteY2" fmla="*/ 152400 h 520700"/>
                <a:gd name="connsiteX3" fmla="*/ 495300 w 1196577"/>
                <a:gd name="connsiteY3" fmla="*/ 198967 h 520700"/>
                <a:gd name="connsiteX4" fmla="*/ 1193800 w 1196577"/>
                <a:gd name="connsiteY4" fmla="*/ 275167 h 520700"/>
                <a:gd name="connsiteX5" fmla="*/ 723900 w 1196577"/>
                <a:gd name="connsiteY5" fmla="*/ 313267 h 520700"/>
                <a:gd name="connsiteX6" fmla="*/ 330200 w 1196577"/>
                <a:gd name="connsiteY6" fmla="*/ 359833 h 520700"/>
                <a:gd name="connsiteX7" fmla="*/ 127000 w 1196577"/>
                <a:gd name="connsiteY7" fmla="*/ 414867 h 520700"/>
                <a:gd name="connsiteX8" fmla="*/ 42334 w 1196577"/>
                <a:gd name="connsiteY8" fmla="*/ 461433 h 520700"/>
                <a:gd name="connsiteX9" fmla="*/ 4234 w 1196577"/>
                <a:gd name="connsiteY9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6577" h="520700">
                  <a:moveTo>
                    <a:pt x="0" y="0"/>
                  </a:moveTo>
                  <a:cubicBezTo>
                    <a:pt x="17639" y="31750"/>
                    <a:pt x="35278" y="63500"/>
                    <a:pt x="67734" y="88900"/>
                  </a:cubicBezTo>
                  <a:cubicBezTo>
                    <a:pt x="100190" y="114300"/>
                    <a:pt x="123473" y="134056"/>
                    <a:pt x="194734" y="152400"/>
                  </a:cubicBezTo>
                  <a:cubicBezTo>
                    <a:pt x="265995" y="170744"/>
                    <a:pt x="328789" y="178506"/>
                    <a:pt x="495300" y="198967"/>
                  </a:cubicBezTo>
                  <a:cubicBezTo>
                    <a:pt x="661811" y="219428"/>
                    <a:pt x="1155700" y="256117"/>
                    <a:pt x="1193800" y="275167"/>
                  </a:cubicBezTo>
                  <a:cubicBezTo>
                    <a:pt x="1231900" y="294217"/>
                    <a:pt x="867833" y="299156"/>
                    <a:pt x="723900" y="313267"/>
                  </a:cubicBezTo>
                  <a:cubicBezTo>
                    <a:pt x="579967" y="327378"/>
                    <a:pt x="429683" y="342900"/>
                    <a:pt x="330200" y="359833"/>
                  </a:cubicBezTo>
                  <a:cubicBezTo>
                    <a:pt x="230717" y="376766"/>
                    <a:pt x="174978" y="397934"/>
                    <a:pt x="127000" y="414867"/>
                  </a:cubicBezTo>
                  <a:cubicBezTo>
                    <a:pt x="79022" y="431800"/>
                    <a:pt x="62795" y="443794"/>
                    <a:pt x="42334" y="461433"/>
                  </a:cubicBezTo>
                  <a:cubicBezTo>
                    <a:pt x="21873" y="479072"/>
                    <a:pt x="4234" y="520700"/>
                    <a:pt x="4234" y="520700"/>
                  </a:cubicBezTo>
                </a:path>
              </a:pathLst>
            </a:custGeom>
            <a:ln w="6350" cmpd="sng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074867" y="5262920"/>
              <a:ext cx="1945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Probe duration </a:t>
              </a:r>
              <a:r>
                <a:rPr lang="en-US" sz="1200" dirty="0" err="1">
                  <a:solidFill>
                    <a:srgbClr val="FF0000"/>
                  </a:solidFill>
                </a:rPr>
                <a:t>deconvolved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-3956" y="2655236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sideband</a:t>
            </a:r>
          </a:p>
          <a:p>
            <a:pPr algn="ctr"/>
            <a:r>
              <a:rPr lang="en-US" sz="1600" b="1" dirty="0"/>
              <a:t>amplitude</a:t>
            </a:r>
          </a:p>
          <a:p>
            <a:pPr algn="ctr"/>
            <a:r>
              <a:rPr lang="en-US" sz="1600" b="1" dirty="0"/>
              <a:t>(arb. u.)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-3956" y="6158288"/>
            <a:ext cx="8533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J. Welch,  “Self-modulated laser wakefields driven by a CO₂ laser,” Doctoral Dissertation, UT Austin, August 2019.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47692" y="732272"/>
            <a:ext cx="10731608" cy="3963719"/>
            <a:chOff x="1447692" y="732272"/>
            <a:chExt cx="10731608" cy="3963719"/>
          </a:xfrm>
        </p:grpSpPr>
        <p:sp>
          <p:nvSpPr>
            <p:cNvPr id="169" name="TextBox 168"/>
            <p:cNvSpPr txBox="1"/>
            <p:nvPr/>
          </p:nvSpPr>
          <p:spPr>
            <a:xfrm>
              <a:off x="2827710" y="3081587"/>
              <a:ext cx="2071209" cy="101566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Spectral structure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observed around</a:t>
              </a:r>
            </a:p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∆t ≈ 0</a:t>
              </a:r>
            </a:p>
          </p:txBody>
        </p:sp>
        <p:sp>
          <p:nvSpPr>
            <p:cNvPr id="170" name="Oval 169"/>
            <p:cNvSpPr/>
            <p:nvPr/>
          </p:nvSpPr>
          <p:spPr>
            <a:xfrm>
              <a:off x="1447692" y="4041754"/>
              <a:ext cx="1005560" cy="654234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359218" y="3885596"/>
              <a:ext cx="1005560" cy="810395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305991" y="732272"/>
              <a:ext cx="9873309" cy="3405292"/>
              <a:chOff x="2305991" y="732272"/>
              <a:chExt cx="9873309" cy="340529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2578" y="1014933"/>
                <a:ext cx="5506220" cy="23254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>
                <a:stCxn id="169" idx="1"/>
                <a:endCxn id="170" idx="7"/>
              </p:cNvCxnSpPr>
              <p:nvPr/>
            </p:nvCxnSpPr>
            <p:spPr>
              <a:xfrm flipH="1">
                <a:off x="2305991" y="3589419"/>
                <a:ext cx="521719" cy="54814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stCxn id="169" idx="3"/>
                <a:endCxn id="171" idx="1"/>
              </p:cNvCxnSpPr>
              <p:nvPr/>
            </p:nvCxnSpPr>
            <p:spPr>
              <a:xfrm>
                <a:off x="4898919" y="3589419"/>
                <a:ext cx="607560" cy="414857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9355661" y="1674425"/>
                <a:ext cx="1318559" cy="753568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stCxn id="169" idx="3"/>
              </p:cNvCxnSpPr>
              <p:nvPr/>
            </p:nvCxnSpPr>
            <p:spPr>
              <a:xfrm flipV="1">
                <a:off x="4898919" y="2051209"/>
                <a:ext cx="4456742" cy="153821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897447" y="1014933"/>
                <a:ext cx="31548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Simulation: </a:t>
                </a:r>
                <a:r>
                  <a:rPr lang="en-US" sz="1400" dirty="0" err="1"/>
                  <a:t>Prabhat</a:t>
                </a:r>
                <a:r>
                  <a:rPr lang="en-US" sz="1400" dirty="0"/>
                  <a:t> Kumar SPACE 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 code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89650" y="732272"/>
                <a:ext cx="6089650" cy="276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 lvl="0" indent="-228600">
                  <a:buAutoNum type="arabicPeriod"/>
                </a:pPr>
                <a:r>
                  <a:rPr lang="en-US" sz="1200" dirty="0"/>
                  <a:t>K. Yu, R. </a:t>
                </a:r>
                <a:r>
                  <a:rPr lang="en-US" sz="1200" dirty="0" err="1"/>
                  <a:t>Samulyak</a:t>
                </a:r>
                <a:r>
                  <a:rPr lang="en-US" sz="1200" dirty="0"/>
                  <a:t>, “SPACE code for beam-plasma interactions,” </a:t>
                </a:r>
                <a:r>
                  <a:rPr lang="en-US" sz="1200" i="1" dirty="0"/>
                  <a:t>Proc. IPAC</a:t>
                </a:r>
                <a:r>
                  <a:rPr lang="en-US" sz="1200" dirty="0"/>
                  <a:t>, 728 (2015)</a:t>
                </a:r>
              </a:p>
            </p:txBody>
          </p:sp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CA2014DB-0116-4993-BC27-236705D3B1F2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10A67E-3790-4102-8920-60FCD476EAE9}"/>
              </a:ext>
            </a:extLst>
          </p:cNvPr>
          <p:cNvGrpSpPr/>
          <p:nvPr/>
        </p:nvGrpSpPr>
        <p:grpSpPr>
          <a:xfrm>
            <a:off x="8789699" y="3429000"/>
            <a:ext cx="3101246" cy="3017253"/>
            <a:chOff x="8789699" y="3429000"/>
            <a:chExt cx="3101246" cy="30172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D406F9-8C54-4047-AE85-64BEB9136F76}"/>
                </a:ext>
              </a:extLst>
            </p:cNvPr>
            <p:cNvSpPr/>
            <p:nvPr/>
          </p:nvSpPr>
          <p:spPr>
            <a:xfrm>
              <a:off x="8789699" y="3429000"/>
              <a:ext cx="3101246" cy="29754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F9D6C3-D35C-435A-B813-677BF0CDB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27743" y="3499039"/>
              <a:ext cx="2673257" cy="2525782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1982328-D6B2-4548-B60A-C662EC2C057D}"/>
                </a:ext>
              </a:extLst>
            </p:cNvPr>
            <p:cNvSpPr txBox="1"/>
            <p:nvPr/>
          </p:nvSpPr>
          <p:spPr>
            <a:xfrm>
              <a:off x="9130090" y="5984588"/>
              <a:ext cx="2035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baseline="0" dirty="0">
                  <a:latin typeface="CMR10"/>
                </a:rPr>
                <a:t>Cheng, R. </a:t>
              </a:r>
              <a:r>
                <a:rPr lang="en-US" sz="1200" b="0" i="0" u="none" strike="noStrike" baseline="0" dirty="0" err="1">
                  <a:latin typeface="CMR10"/>
                </a:rPr>
                <a:t>Samulyak</a:t>
              </a:r>
              <a:endParaRPr lang="en-US" sz="1200" b="0" i="0" u="none" strike="noStrike" baseline="0" dirty="0">
                <a:latin typeface="CMR10"/>
              </a:endParaRPr>
            </a:p>
            <a:p>
              <a:r>
                <a:rPr lang="en-US" sz="1200" dirty="0"/>
                <a:t>SPACE code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E1FAAD-9B23-43A2-AAF4-B657808527C8}"/>
                </a:ext>
              </a:extLst>
            </p:cNvPr>
            <p:cNvSpPr/>
            <p:nvPr/>
          </p:nvSpPr>
          <p:spPr>
            <a:xfrm>
              <a:off x="10941291" y="3717143"/>
              <a:ext cx="473211" cy="417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528875-AE51-41A1-9676-48A5C49371F4}"/>
              </a:ext>
            </a:extLst>
          </p:cNvPr>
          <p:cNvGrpSpPr/>
          <p:nvPr/>
        </p:nvGrpSpPr>
        <p:grpSpPr>
          <a:xfrm>
            <a:off x="71304" y="6669245"/>
            <a:ext cx="721695" cy="109880"/>
            <a:chOff x="71304" y="6669245"/>
            <a:chExt cx="721695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912A77D-C02F-4C10-B6BB-92B9997C907A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09CE8AC-BB45-486D-9A9E-47E028660273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B6BAD06-8F57-41A1-B0BB-23B759054A2D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36649B8-7507-485A-9FBE-4C5C55BAB221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D7637C1-E461-4101-9D2D-BEF44204B834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12903F62-83D9-4E61-81CE-02DEF2B52282}"/>
                </a:ext>
              </a:extLst>
            </p:cNvPr>
            <p:cNvSpPr/>
            <p:nvPr/>
          </p:nvSpPr>
          <p:spPr>
            <a:xfrm>
              <a:off x="672196" y="6669245"/>
              <a:ext cx="120803" cy="109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8CD6ED1-A9A6-4B77-8F34-A8B5DB9DAB1C}"/>
              </a:ext>
            </a:extLst>
          </p:cNvPr>
          <p:cNvSpPr/>
          <p:nvPr/>
        </p:nvSpPr>
        <p:spPr>
          <a:xfrm>
            <a:off x="79143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9174E8-CB1A-4E17-B20E-17A71A793D80}"/>
              </a:ext>
            </a:extLst>
          </p:cNvPr>
          <p:cNvSpPr/>
          <p:nvPr/>
        </p:nvSpPr>
        <p:spPr>
          <a:xfrm>
            <a:off x="910677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E24BF46-9073-4089-9D6A-09487635115E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37EC0CB-3AAA-48B9-8CF6-CE06C027A5D3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A7FB4138-9317-4855-B554-F5C0DFF98042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D1688F8-7DF9-4012-ACE0-240A59DD352D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front seeds the forward Raman instability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3" name="Picture 162" descr="W:WO ioniz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784"/>
            <a:ext cx="7869836" cy="3243856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696871" y="1360225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PRE-IONIZED PLASMA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976730" y="1360225"/>
            <a:ext cx="305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IONIZATON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123214" y="440496"/>
            <a:ext cx="6596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Simulations using </a:t>
            </a:r>
            <a:r>
              <a:rPr lang="en-US" sz="1600" i="1" dirty="0"/>
              <a:t>SPACE</a:t>
            </a:r>
            <a:r>
              <a:rPr lang="en-US" sz="1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/>
              <a:t> code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: P. Kumar, R.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Samulyak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Stony Brook University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0716" y="847125"/>
            <a:ext cx="12101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US" sz="1400" dirty="0"/>
              <a:t>K. Yu, R. </a:t>
            </a:r>
            <a:r>
              <a:rPr lang="en-US" sz="1400" dirty="0" err="1"/>
              <a:t>Samulyak</a:t>
            </a:r>
            <a:r>
              <a:rPr lang="en-US" sz="1400" dirty="0"/>
              <a:t>, “SPACE code for beam-plasma interactions,” </a:t>
            </a:r>
            <a:r>
              <a:rPr lang="en-US" sz="1400" i="1" dirty="0"/>
              <a:t>Proc. IPAC</a:t>
            </a:r>
            <a:r>
              <a:rPr lang="en-US" sz="1400" dirty="0"/>
              <a:t>, 728 (2015)</a:t>
            </a:r>
          </a:p>
          <a:p>
            <a:pPr marL="228600" indent="-228600">
              <a:buFontTx/>
              <a:buAutoNum type="arabicPeriod"/>
            </a:pPr>
            <a:r>
              <a:rPr lang="en-US" sz="1400" b="1" dirty="0">
                <a:solidFill>
                  <a:srgbClr val="0070C0"/>
                </a:solidFill>
              </a:rPr>
              <a:t>P. Kumar, et al., “Simulation study of CO2 laser-plasma interactions and self-modulated wakefield acceleration”, Phys. Plasmas 26, 083106 (2019);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107448" y="646566"/>
            <a:ext cx="86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3D parallel, relativistic particle-in-cell code for simulating EM fields, relativistic particles, plasma &amp; atomic processes</a:t>
            </a:r>
          </a:p>
        </p:txBody>
      </p:sp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90" y="3252650"/>
            <a:ext cx="1585584" cy="799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TextBox 169"/>
          <p:cNvSpPr txBox="1"/>
          <p:nvPr/>
        </p:nvSpPr>
        <p:spPr>
          <a:xfrm>
            <a:off x="2880066" y="3237877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On-axis Ex</a:t>
            </a:r>
          </a:p>
        </p:txBody>
      </p:sp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00" y="3237877"/>
            <a:ext cx="1585584" cy="827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7171476" y="3231745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On-axis Ex</a:t>
            </a:r>
          </a:p>
        </p:txBody>
      </p:sp>
      <p:pic>
        <p:nvPicPr>
          <p:cNvPr id="17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9" y="4822970"/>
            <a:ext cx="2695575" cy="127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30" y="4822970"/>
            <a:ext cx="2695575" cy="12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4976730" y="4822970"/>
            <a:ext cx="2418872" cy="12494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707135" y="4822970"/>
            <a:ext cx="2418872" cy="12494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1797" y="1400325"/>
            <a:ext cx="8409270" cy="50657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581506" y="60961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918882" y="60961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791948" y="60961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0.2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204274" y="60961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1.3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557401" y="609613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 [mm]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30855" y="594224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-0.1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90815" y="5305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90815" y="469275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4595762" y="594224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-0.1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655722" y="5305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4655722" y="469275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</a:t>
            </a:r>
          </a:p>
        </p:txBody>
      </p:sp>
      <p:sp>
        <p:nvSpPr>
          <p:cNvPr id="189" name="TextBox 188"/>
          <p:cNvSpPr txBox="1"/>
          <p:nvPr/>
        </p:nvSpPr>
        <p:spPr>
          <a:xfrm rot="16200000">
            <a:off x="-91842" y="5308811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x[mm]</a:t>
            </a:r>
          </a:p>
        </p:txBody>
      </p:sp>
      <p:sp>
        <p:nvSpPr>
          <p:cNvPr id="190" name="TextBox 189"/>
          <p:cNvSpPr txBox="1"/>
          <p:nvPr/>
        </p:nvSpPr>
        <p:spPr>
          <a:xfrm rot="16200000">
            <a:off x="4244797" y="5308812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x[mm]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834948" y="609613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 [mm]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598917" y="5734702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-12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616566" y="46927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345353" y="5839632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363002" y="46927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96" name="TextBox 195"/>
          <p:cNvSpPr txBox="1"/>
          <p:nvPr/>
        </p:nvSpPr>
        <p:spPr>
          <a:xfrm rot="16200000">
            <a:off x="3351256" y="5308811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e</a:t>
            </a:r>
            <a:r>
              <a:rPr lang="en-US" sz="1400" dirty="0"/>
              <a:t>[10</a:t>
            </a:r>
            <a:r>
              <a:rPr lang="en-US" sz="1400" baseline="30000" dirty="0"/>
              <a:t>17</a:t>
            </a:r>
            <a:r>
              <a:rPr lang="en-US" sz="1400" dirty="0"/>
              <a:t>cm</a:t>
            </a:r>
            <a:r>
              <a:rPr lang="en-US" sz="1400" baseline="30000" dirty="0"/>
              <a:t>-3</a:t>
            </a:r>
            <a:r>
              <a:rPr lang="en-US" sz="1400" dirty="0"/>
              <a:t>]</a:t>
            </a:r>
          </a:p>
        </p:txBody>
      </p:sp>
      <p:sp>
        <p:nvSpPr>
          <p:cNvPr id="197" name="TextBox 196"/>
          <p:cNvSpPr txBox="1"/>
          <p:nvPr/>
        </p:nvSpPr>
        <p:spPr>
          <a:xfrm rot="16200000">
            <a:off x="7512532" y="5308811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e</a:t>
            </a:r>
            <a:r>
              <a:rPr lang="en-US" sz="1400" dirty="0"/>
              <a:t>[10</a:t>
            </a:r>
            <a:r>
              <a:rPr lang="en-US" sz="1400" baseline="30000" dirty="0"/>
              <a:t>17</a:t>
            </a:r>
            <a:r>
              <a:rPr lang="en-US" sz="1400" dirty="0"/>
              <a:t>cm</a:t>
            </a:r>
            <a:r>
              <a:rPr lang="en-US" sz="1400" baseline="30000" dirty="0"/>
              <a:t>-3</a:t>
            </a:r>
            <a:r>
              <a:rPr lang="en-US" sz="1400" dirty="0"/>
              <a:t>]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8537702" y="1360225"/>
            <a:ext cx="3731539" cy="4019919"/>
            <a:chOff x="8537702" y="1360225"/>
            <a:chExt cx="3731539" cy="4019919"/>
          </a:xfrm>
        </p:grpSpPr>
        <p:grpSp>
          <p:nvGrpSpPr>
            <p:cNvPr id="199" name="Group 198"/>
            <p:cNvGrpSpPr/>
            <p:nvPr/>
          </p:nvGrpSpPr>
          <p:grpSpPr>
            <a:xfrm>
              <a:off x="8537702" y="1360225"/>
              <a:ext cx="3731539" cy="4019919"/>
              <a:chOff x="8537702" y="1360225"/>
              <a:chExt cx="3731539" cy="4019919"/>
            </a:xfrm>
          </p:grpSpPr>
          <p:pic>
            <p:nvPicPr>
              <p:cNvPr id="202" name="Content Placeholder 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997" y="1888762"/>
                <a:ext cx="3597640" cy="2698230"/>
              </a:xfrm>
              <a:prstGeom prst="rect">
                <a:avLst/>
              </a:prstGeom>
            </p:spPr>
          </p:pic>
          <p:sp>
            <p:nvSpPr>
              <p:cNvPr id="203" name="TextBox 202"/>
              <p:cNvSpPr txBox="1"/>
              <p:nvPr/>
            </p:nvSpPr>
            <p:spPr>
              <a:xfrm>
                <a:off x="8537702" y="1360225"/>
                <a:ext cx="3731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1064nm PROBE SPECTRUM</a:t>
                </a: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8694299" y="4733813"/>
                <a:ext cx="3089578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spectral side bands have equal amplitudes</a:t>
                </a:r>
              </a:p>
            </p:txBody>
          </p:sp>
        </p:grpSp>
        <p:cxnSp>
          <p:nvCxnSpPr>
            <p:cNvPr id="200" name="Straight Arrow Connector 199"/>
            <p:cNvCxnSpPr/>
            <p:nvPr/>
          </p:nvCxnSpPr>
          <p:spPr>
            <a:xfrm flipV="1">
              <a:off x="8690233" y="3224712"/>
              <a:ext cx="1086903" cy="15091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V="1">
              <a:off x="8690233" y="3252650"/>
              <a:ext cx="1817872" cy="14811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2C427CF-BFDE-4641-9F97-12806FB75C90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E3BECD-6A68-4995-AB1E-BD8EEED85B99}"/>
              </a:ext>
            </a:extLst>
          </p:cNvPr>
          <p:cNvGrpSpPr/>
          <p:nvPr/>
        </p:nvGrpSpPr>
        <p:grpSpPr>
          <a:xfrm>
            <a:off x="71304" y="6669245"/>
            <a:ext cx="960176" cy="109880"/>
            <a:chOff x="71304" y="6669245"/>
            <a:chExt cx="960176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B97F62-5143-416C-A681-211C05F9A5A4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988D07E-73F9-44DD-8636-18557A75F66E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DCC1C94-67CC-4165-A418-40E7B97C8268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78223BA-31A0-436F-94B9-5773FD975B5E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ADB3931-3D92-4BDE-9AD3-01ACDB234222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1EB343B-C203-47ED-8A7A-25E459423C4F}"/>
                </a:ext>
              </a:extLst>
            </p:cNvPr>
            <p:cNvSpPr/>
            <p:nvPr/>
          </p:nvSpPr>
          <p:spPr>
            <a:xfrm>
              <a:off x="672196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56CBE31-4C64-46B6-8705-8A7578FEA128}"/>
                </a:ext>
              </a:extLst>
            </p:cNvPr>
            <p:cNvSpPr/>
            <p:nvPr/>
          </p:nvSpPr>
          <p:spPr>
            <a:xfrm>
              <a:off x="79143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87E99DF-F596-4536-BA66-76D83287388D}"/>
                </a:ext>
              </a:extLst>
            </p:cNvPr>
            <p:cNvSpPr/>
            <p:nvPr/>
          </p:nvSpPr>
          <p:spPr>
            <a:xfrm>
              <a:off x="91067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67E3E25-5980-4ABF-B45E-BC2779D675F5}"/>
              </a:ext>
            </a:extLst>
          </p:cNvPr>
          <p:cNvSpPr/>
          <p:nvPr/>
        </p:nvSpPr>
        <p:spPr>
          <a:xfrm>
            <a:off x="1029960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77E6EA8-54F7-47A0-A994-9A3454B4D84B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7111ED-7187-4095-BA51-5D4CEF68DBA7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A7798E-D9F5-474C-A763-0633AB49C42C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Demonstration of SM-LWFA in the mid-IR with upgraded CO</a:t>
            </a:r>
            <a:r>
              <a:rPr lang="en-US" sz="2000" i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5116551" y="3183324"/>
            <a:ext cx="6465384" cy="3282740"/>
            <a:chOff x="65228" y="2219319"/>
            <a:chExt cx="8213024" cy="4170089"/>
          </a:xfrm>
        </p:grpSpPr>
        <p:sp>
          <p:nvSpPr>
            <p:cNvPr id="101" name="Isosceles Triangle 100"/>
            <p:cNvSpPr/>
            <p:nvPr/>
          </p:nvSpPr>
          <p:spPr>
            <a:xfrm rot="16200000">
              <a:off x="3123307" y="3177571"/>
              <a:ext cx="808894" cy="2437573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alpha val="40000"/>
                  </a:srgbClr>
                </a:gs>
                <a:gs pos="50000">
                  <a:srgbClr val="0000FF">
                    <a:alpha val="68000"/>
                  </a:srgbClr>
                </a:gs>
                <a:gs pos="100000">
                  <a:srgbClr val="0070C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0800000">
              <a:off x="6541686" y="6020076"/>
              <a:ext cx="1736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CCD w/objective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 rot="10800000">
              <a:off x="1023915" y="3243028"/>
              <a:ext cx="3093556" cy="938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H2 gas jet  4mm length</a:t>
              </a:r>
            </a:p>
            <a:p>
              <a:pPr algn="ctr"/>
              <a:r>
                <a:rPr lang="en-US" sz="1400" b="1" dirty="0"/>
                <a:t>n</a:t>
              </a:r>
              <a:r>
                <a:rPr lang="en-US" sz="1400" b="1" baseline="-25000" dirty="0"/>
                <a:t>e</a:t>
              </a:r>
              <a:r>
                <a:rPr lang="en-US" sz="1400" b="1" dirty="0"/>
                <a:t> ~ 5e16  to  5e17/cc</a:t>
              </a:r>
            </a:p>
            <a:p>
              <a:pPr algn="ctr"/>
              <a:r>
                <a:rPr lang="en-US" sz="1400" b="1" i="1" u="sng" dirty="0"/>
                <a:t>From CTS probe measurement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9260" y="2901707"/>
              <a:ext cx="390478" cy="164334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79125" y="2219319"/>
              <a:ext cx="360613" cy="464024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9125" y="4396357"/>
              <a:ext cx="480583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rot="5400000">
              <a:off x="2485371" y="4216183"/>
              <a:ext cx="348308" cy="348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2700000">
              <a:off x="6846009" y="4275142"/>
              <a:ext cx="1023834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5400000">
              <a:off x="7049090" y="4847515"/>
              <a:ext cx="506610" cy="72066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4000"/>
                    <a:lumOff val="16000"/>
                  </a:schemeClr>
                </a:gs>
                <a:gs pos="50000">
                  <a:schemeClr val="tx1">
                    <a:lumMod val="52000"/>
                    <a:lumOff val="48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5400000">
              <a:off x="7053376" y="5460901"/>
              <a:ext cx="4567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 rot="4622070">
              <a:off x="4757621" y="4880333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slit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0800000">
              <a:off x="5048817" y="3170767"/>
              <a:ext cx="1055867" cy="74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Magnet</a:t>
              </a:r>
            </a:p>
            <a:p>
              <a:r>
                <a:rPr lang="en-US" sz="1600" dirty="0"/>
                <a:t>0.25T</a:t>
              </a:r>
            </a:p>
          </p:txBody>
        </p:sp>
        <p:cxnSp>
          <p:nvCxnSpPr>
            <p:cNvPr id="86" name="Straight Arrow Connector 85"/>
            <p:cNvCxnSpPr>
              <a:stCxn id="77" idx="1"/>
              <a:endCxn id="76" idx="3"/>
            </p:cNvCxnSpPr>
            <p:nvPr/>
          </p:nvCxnSpPr>
          <p:spPr>
            <a:xfrm flipV="1">
              <a:off x="5665795" y="4179244"/>
              <a:ext cx="0" cy="375229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4622070" flipH="1" flipV="1">
              <a:off x="5650215" y="4324307"/>
              <a:ext cx="364449" cy="89296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4622070" flipH="1" flipV="1">
              <a:off x="5323616" y="4312808"/>
              <a:ext cx="364449" cy="89296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10800000">
              <a:off x="5162628" y="4201845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B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 rot="5472931">
              <a:off x="6151638" y="4989557"/>
              <a:ext cx="664093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Lanex</a:t>
              </a:r>
              <a:endParaRPr lang="en-US" sz="1600" dirty="0"/>
            </a:p>
          </p:txBody>
        </p:sp>
        <p:sp>
          <p:nvSpPr>
            <p:cNvPr id="92" name="TextBox 91"/>
            <p:cNvSpPr txBox="1"/>
            <p:nvPr/>
          </p:nvSpPr>
          <p:spPr>
            <a:xfrm rot="10800000">
              <a:off x="5041336" y="5299696"/>
              <a:ext cx="1112638" cy="66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 foil</a:t>
              </a:r>
            </a:p>
            <a:p>
              <a:r>
                <a:rPr lang="en-US" sz="1400" dirty="0"/>
                <a:t>20micron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 rot="5400000">
              <a:off x="5089868" y="4298742"/>
              <a:ext cx="2089851" cy="154677"/>
              <a:chOff x="4212273" y="441658"/>
              <a:chExt cx="2697398" cy="19964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212273" y="541480"/>
                <a:ext cx="2697398" cy="998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212273" y="441658"/>
                <a:ext cx="2697398" cy="99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5400000">
              <a:off x="5237144" y="3983117"/>
              <a:ext cx="857304" cy="767483"/>
              <a:chOff x="4482129" y="533400"/>
              <a:chExt cx="1106533" cy="9906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482129" y="533400"/>
                <a:ext cx="311110" cy="990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277552" y="533400"/>
                <a:ext cx="311110" cy="990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Isosceles Triangle 96"/>
            <p:cNvSpPr/>
            <p:nvPr/>
          </p:nvSpPr>
          <p:spPr>
            <a:xfrm rot="5400000">
              <a:off x="1287873" y="3177571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-119039" y="4085033"/>
              <a:ext cx="1164233" cy="795699"/>
            </a:xfrm>
            <a:custGeom>
              <a:avLst/>
              <a:gdLst>
                <a:gd name="connsiteX0" fmla="*/ 0 w 1897039"/>
                <a:gd name="connsiteY0" fmla="*/ 0 h 1296538"/>
                <a:gd name="connsiteX1" fmla="*/ 0 w 1897039"/>
                <a:gd name="connsiteY1" fmla="*/ 1296538 h 1296538"/>
                <a:gd name="connsiteX2" fmla="*/ 614150 w 1897039"/>
                <a:gd name="connsiteY2" fmla="*/ 1296538 h 1296538"/>
                <a:gd name="connsiteX3" fmla="*/ 655093 w 1897039"/>
                <a:gd name="connsiteY3" fmla="*/ 1228299 h 1296538"/>
                <a:gd name="connsiteX4" fmla="*/ 736980 w 1897039"/>
                <a:gd name="connsiteY4" fmla="*/ 1119117 h 1296538"/>
                <a:gd name="connsiteX5" fmla="*/ 846162 w 1897039"/>
                <a:gd name="connsiteY5" fmla="*/ 996287 h 1296538"/>
                <a:gd name="connsiteX6" fmla="*/ 968991 w 1897039"/>
                <a:gd name="connsiteY6" fmla="*/ 859809 h 1296538"/>
                <a:gd name="connsiteX7" fmla="*/ 1119117 w 1897039"/>
                <a:gd name="connsiteY7" fmla="*/ 696036 h 1296538"/>
                <a:gd name="connsiteX8" fmla="*/ 1255594 w 1897039"/>
                <a:gd name="connsiteY8" fmla="*/ 573206 h 1296538"/>
                <a:gd name="connsiteX9" fmla="*/ 1364777 w 1897039"/>
                <a:gd name="connsiteY9" fmla="*/ 436729 h 1296538"/>
                <a:gd name="connsiteX10" fmla="*/ 1501254 w 1897039"/>
                <a:gd name="connsiteY10" fmla="*/ 327546 h 1296538"/>
                <a:gd name="connsiteX11" fmla="*/ 1637732 w 1897039"/>
                <a:gd name="connsiteY11" fmla="*/ 218364 h 1296538"/>
                <a:gd name="connsiteX12" fmla="*/ 1733266 w 1897039"/>
                <a:gd name="connsiteY12" fmla="*/ 122830 h 1296538"/>
                <a:gd name="connsiteX13" fmla="*/ 1897039 w 1897039"/>
                <a:gd name="connsiteY13" fmla="*/ 13648 h 1296538"/>
                <a:gd name="connsiteX14" fmla="*/ 0 w 1897039"/>
                <a:gd name="connsiteY14" fmla="*/ 0 h 12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039" h="1296538">
                  <a:moveTo>
                    <a:pt x="0" y="0"/>
                  </a:moveTo>
                  <a:lnTo>
                    <a:pt x="0" y="1296538"/>
                  </a:lnTo>
                  <a:lnTo>
                    <a:pt x="614150" y="1296538"/>
                  </a:lnTo>
                  <a:lnTo>
                    <a:pt x="655093" y="1228299"/>
                  </a:lnTo>
                  <a:lnTo>
                    <a:pt x="736980" y="1119117"/>
                  </a:lnTo>
                  <a:lnTo>
                    <a:pt x="846162" y="996287"/>
                  </a:lnTo>
                  <a:lnTo>
                    <a:pt x="968991" y="859809"/>
                  </a:lnTo>
                  <a:lnTo>
                    <a:pt x="1119117" y="696036"/>
                  </a:lnTo>
                  <a:lnTo>
                    <a:pt x="1255594" y="573206"/>
                  </a:lnTo>
                  <a:lnTo>
                    <a:pt x="1364777" y="436729"/>
                  </a:lnTo>
                  <a:lnTo>
                    <a:pt x="1501254" y="327546"/>
                  </a:lnTo>
                  <a:lnTo>
                    <a:pt x="1637732" y="218364"/>
                  </a:lnTo>
                  <a:lnTo>
                    <a:pt x="1733266" y="122830"/>
                  </a:lnTo>
                  <a:lnTo>
                    <a:pt x="1897039" y="13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 rot="16200000">
              <a:off x="3642375" y="3177572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5383036">
              <a:off x="3911814" y="4218411"/>
              <a:ext cx="2089851" cy="320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383036">
              <a:off x="3733402" y="4335130"/>
              <a:ext cx="2089851" cy="773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4410090" y="4106756"/>
              <a:ext cx="1125753" cy="4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Steel slit</a:t>
              </a:r>
            </a:p>
          </p:txBody>
        </p:sp>
      </p:grpSp>
      <p:pic>
        <p:nvPicPr>
          <p:cNvPr id="1027" name="Picture 3" descr="C:\Users\pico\Downloads\20191127_140340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2" b="28407"/>
          <a:stretch/>
        </p:blipFill>
        <p:spPr bwMode="auto">
          <a:xfrm>
            <a:off x="2926267" y="487611"/>
            <a:ext cx="8252394" cy="24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30909" y="6065955"/>
            <a:ext cx="354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CO2 laser pulse:  ~2ps, 0.5J to 5J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0955552" y="2129051"/>
            <a:ext cx="313191" cy="20968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856197" y="2129051"/>
            <a:ext cx="665751" cy="2379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093121" y="4257614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092403" y="4467772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092403" y="4671337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093121" y="4881547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92403" y="5084445"/>
            <a:ext cx="81887" cy="81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667546" y="5462751"/>
            <a:ext cx="937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Ref mask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6864788" y="1965278"/>
            <a:ext cx="1296190" cy="21867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502257" y="1851205"/>
            <a:ext cx="1296190" cy="21867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5850380" y="2126100"/>
            <a:ext cx="1296190" cy="21867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5240740" y="1965277"/>
            <a:ext cx="1499102" cy="21867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73" idx="0"/>
          </p:cNvCxnSpPr>
          <p:nvPr/>
        </p:nvCxnSpPr>
        <p:spPr>
          <a:xfrm flipH="1" flipV="1">
            <a:off x="3080147" y="1903721"/>
            <a:ext cx="2520953" cy="220974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6DD635-6259-4393-BD9D-7F9C9E348ABD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55708-C761-4073-898D-A51FB516E8F7}"/>
              </a:ext>
            </a:extLst>
          </p:cNvPr>
          <p:cNvGrpSpPr/>
          <p:nvPr/>
        </p:nvGrpSpPr>
        <p:grpSpPr>
          <a:xfrm>
            <a:off x="63526" y="778788"/>
            <a:ext cx="2344624" cy="3681553"/>
            <a:chOff x="63526" y="871780"/>
            <a:chExt cx="2344624" cy="37543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DF642E-F407-4105-B87E-2636933BBC5C}"/>
                </a:ext>
              </a:extLst>
            </p:cNvPr>
            <p:cNvSpPr/>
            <p:nvPr/>
          </p:nvSpPr>
          <p:spPr>
            <a:xfrm>
              <a:off x="63526" y="871780"/>
              <a:ext cx="2344624" cy="3754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0BED5C0-370D-4238-900E-8A266816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108" y="915678"/>
              <a:ext cx="2203807" cy="1691912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CA6388-764E-4356-8807-150668E4F1F6}"/>
                </a:ext>
              </a:extLst>
            </p:cNvPr>
            <p:cNvSpPr txBox="1"/>
            <p:nvPr/>
          </p:nvSpPr>
          <p:spPr>
            <a:xfrm>
              <a:off x="63526" y="4183438"/>
              <a:ext cx="22340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/>
                <a:t>Pump:   w0 =20micron , 2ps, 4J</a:t>
              </a:r>
            </a:p>
            <a:p>
              <a:r>
                <a:rPr lang="en-US" sz="1000" b="1" dirty="0"/>
                <a:t>1.2 mm H</a:t>
              </a:r>
              <a:r>
                <a:rPr lang="en-US" sz="1000" b="1" baseline="-25000" dirty="0"/>
                <a:t>2</a:t>
              </a:r>
              <a:r>
                <a:rPr lang="en-US" sz="1000" b="1" dirty="0"/>
                <a:t> jet, ne=7.5 10</a:t>
              </a:r>
              <a:r>
                <a:rPr lang="en-US" sz="1000" b="1" baseline="30000" dirty="0"/>
                <a:t>17</a:t>
              </a:r>
              <a:r>
                <a:rPr lang="en-US" sz="1000" b="1" dirty="0"/>
                <a:t>cm</a:t>
              </a:r>
              <a:r>
                <a:rPr lang="en-US" sz="1000" b="1" baseline="30000" dirty="0"/>
                <a:t>-3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BEAACD-CD8C-4150-8CCA-128A9DC02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108" y="2614693"/>
              <a:ext cx="2200749" cy="1640373"/>
            </a:xfrm>
            <a:prstGeom prst="rect">
              <a:avLst/>
            </a:prstGeom>
          </p:spPr>
        </p:pic>
      </p:grpSp>
      <p:sp>
        <p:nvSpPr>
          <p:cNvPr id="83" name="Shape 140">
            <a:extLst>
              <a:ext uri="{FF2B5EF4-FFF2-40B4-BE49-F238E27FC236}">
                <a16:creationId xmlns:a16="http://schemas.microsoft.com/office/drawing/2014/main" id="{6FA95E4B-5F2B-4DC1-AF9A-A6631A8FCDF8}"/>
              </a:ext>
            </a:extLst>
          </p:cNvPr>
          <p:cNvSpPr/>
          <p:nvPr/>
        </p:nvSpPr>
        <p:spPr>
          <a:xfrm>
            <a:off x="31797" y="6186816"/>
            <a:ext cx="4590572" cy="377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lnSpc>
                <a:spcPts val="1336"/>
              </a:lnSpc>
              <a:tabLst>
                <a:tab pos="750067" algn="l"/>
              </a:tabLst>
              <a:defRPr sz="1600">
                <a:solidFill>
                  <a:srgbClr val="91919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900" dirty="0">
                <a:solidFill>
                  <a:srgbClr val="FF0000"/>
                </a:solidFill>
              </a:rPr>
              <a:t>[1] </a:t>
            </a:r>
            <a:r>
              <a:rPr sz="900" dirty="0" err="1">
                <a:solidFill>
                  <a:srgbClr val="FF0000"/>
                </a:solidFill>
              </a:rPr>
              <a:t>R.A.Fonseca</a:t>
            </a:r>
            <a:r>
              <a:rPr sz="900" dirty="0">
                <a:solidFill>
                  <a:srgbClr val="FF0000"/>
                </a:solidFill>
              </a:rPr>
              <a:t> </a:t>
            </a:r>
            <a:r>
              <a:rPr sz="900" i="1" dirty="0">
                <a:solidFill>
                  <a:srgbClr val="FF0000"/>
                </a:solidFill>
              </a:rPr>
              <a:t>et al.</a:t>
            </a:r>
            <a:r>
              <a:rPr sz="900" dirty="0">
                <a:solidFill>
                  <a:srgbClr val="FF0000"/>
                </a:solidFill>
              </a:rPr>
              <a:t>, NCS 2331, 343 (2002)</a:t>
            </a:r>
            <a:endParaRPr lang="en-US" sz="900" dirty="0">
              <a:solidFill>
                <a:srgbClr val="FF0000"/>
              </a:solidFill>
            </a:endParaRPr>
          </a:p>
          <a:p>
            <a:r>
              <a:rPr lang="en-US" sz="900" dirty="0">
                <a:solidFill>
                  <a:srgbClr val="FF0000"/>
                </a:solidFill>
              </a:rPr>
              <a:t>[2] K. Yu, R. </a:t>
            </a:r>
            <a:r>
              <a:rPr lang="en-US" sz="900" dirty="0" err="1">
                <a:solidFill>
                  <a:srgbClr val="FF0000"/>
                </a:solidFill>
              </a:rPr>
              <a:t>Samulyak</a:t>
            </a:r>
            <a:r>
              <a:rPr lang="en-US" sz="900" dirty="0">
                <a:solidFill>
                  <a:srgbClr val="FF0000"/>
                </a:solidFill>
              </a:rPr>
              <a:t>, “SPACE code for beam-plasma interactions,”  </a:t>
            </a:r>
            <a:r>
              <a:rPr lang="en-US" sz="900" i="1" dirty="0">
                <a:solidFill>
                  <a:srgbClr val="FF0000"/>
                </a:solidFill>
              </a:rPr>
              <a:t>Proc. IPAC</a:t>
            </a:r>
            <a:r>
              <a:rPr lang="en-US" sz="900" dirty="0">
                <a:solidFill>
                  <a:srgbClr val="FF0000"/>
                </a:solidFill>
              </a:rPr>
              <a:t>, 728 (2015)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3E2657-8133-4447-9645-E4DE47599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6" y="4607548"/>
            <a:ext cx="3406324" cy="1471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2BEDDC-398C-445C-98E3-8DF11584D154}"/>
              </a:ext>
            </a:extLst>
          </p:cNvPr>
          <p:cNvSpPr txBox="1"/>
          <p:nvPr/>
        </p:nvSpPr>
        <p:spPr>
          <a:xfrm>
            <a:off x="1988831" y="4629010"/>
            <a:ext cx="1087157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SPACE</a:t>
            </a:r>
            <a:r>
              <a:rPr lang="en-US" sz="1400" baseline="30000" dirty="0">
                <a:solidFill>
                  <a:srgbClr val="C00000"/>
                </a:solidFill>
              </a:rPr>
              <a:t>2</a:t>
            </a:r>
            <a:r>
              <a:rPr lang="en-US" sz="1400" dirty="0"/>
              <a:t> 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32982D-3007-4E25-A6FA-EC65284AAEE1}"/>
              </a:ext>
            </a:extLst>
          </p:cNvPr>
          <p:cNvSpPr txBox="1"/>
          <p:nvPr/>
        </p:nvSpPr>
        <p:spPr>
          <a:xfrm>
            <a:off x="179226" y="4544347"/>
            <a:ext cx="16514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Simulation: Prabhat Kumar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8676CB-85EB-455C-A405-A7D246A6AB9A}"/>
              </a:ext>
            </a:extLst>
          </p:cNvPr>
          <p:cNvGrpSpPr/>
          <p:nvPr/>
        </p:nvGrpSpPr>
        <p:grpSpPr>
          <a:xfrm>
            <a:off x="71304" y="6669245"/>
            <a:ext cx="1079459" cy="109880"/>
            <a:chOff x="71304" y="6669245"/>
            <a:chExt cx="1079459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C2EDC28-3598-4785-B1D8-DE14E73B10BA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5409D5-2CA3-40D4-A7C4-B49A83DC7C75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83F8F0D-04B8-4DE4-B9C8-D993EBD27AE1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E00A4E-2419-4F49-B4C5-CAA53ECC0D98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8F39951-02F5-4674-81D9-EB16671F04DC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27A34E5-6CFD-4140-9FEA-59A4F360B143}"/>
                </a:ext>
              </a:extLst>
            </p:cNvPr>
            <p:cNvSpPr/>
            <p:nvPr/>
          </p:nvSpPr>
          <p:spPr>
            <a:xfrm>
              <a:off x="672196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E24CAA4-F31F-4B82-A36C-BC29D8BB8C56}"/>
                </a:ext>
              </a:extLst>
            </p:cNvPr>
            <p:cNvSpPr/>
            <p:nvPr/>
          </p:nvSpPr>
          <p:spPr>
            <a:xfrm>
              <a:off x="79143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246965E-3B48-4CBA-ABCA-C17B59309010}"/>
                </a:ext>
              </a:extLst>
            </p:cNvPr>
            <p:cNvSpPr/>
            <p:nvPr/>
          </p:nvSpPr>
          <p:spPr>
            <a:xfrm>
              <a:off x="91067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B345871-032B-4896-94E5-1813AAE7CABF}"/>
                </a:ext>
              </a:extLst>
            </p:cNvPr>
            <p:cNvSpPr/>
            <p:nvPr/>
          </p:nvSpPr>
          <p:spPr>
            <a:xfrm>
              <a:off x="1029960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DB4FB45-8681-49FE-8AC1-168EA6A71EA1}"/>
              </a:ext>
            </a:extLst>
          </p:cNvPr>
          <p:cNvSpPr/>
          <p:nvPr/>
        </p:nvSpPr>
        <p:spPr>
          <a:xfrm>
            <a:off x="1149159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B73942C-B25E-4CF8-BE21-B9278BD920D8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1C12B51-F8CA-4C2F-9A7A-82B33B8BAB38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9ED2C7E-581E-4544-8540-BDC9B0749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422" y="5142410"/>
            <a:ext cx="2327718" cy="9433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441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7314" y="2943"/>
            <a:ext cx="10021987" cy="484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94" y="-4832"/>
            <a:ext cx="10645406" cy="430887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measurement of electron spot at increasing laser energy</a:t>
            </a:r>
          </a:p>
        </p:txBody>
      </p:sp>
      <p:pic>
        <p:nvPicPr>
          <p:cNvPr id="17" name="Picture 16" descr="http://w3.campusexplorer.com/media/376x262/media-2A09DA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4681"/>
          <a:stretch/>
        </p:blipFill>
        <p:spPr bwMode="auto">
          <a:xfrm>
            <a:off x="2" y="7648"/>
            <a:ext cx="1479267" cy="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7314" y="6466065"/>
            <a:ext cx="10021987" cy="392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9AF7F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31" y="768931"/>
            <a:ext cx="1884481" cy="18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44" y="772581"/>
            <a:ext cx="1880811" cy="18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8025323" y="453314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/>
              <a:t>3.2J  </a:t>
            </a:r>
            <a:r>
              <a:rPr lang="en-US" sz="1800" dirty="0">
                <a:solidFill>
                  <a:prstClr val="black"/>
                </a:solidFill>
              </a:rPr>
              <a:t>1.4 x 10</a:t>
            </a:r>
            <a:r>
              <a:rPr lang="en-US" sz="1800" baseline="30000" dirty="0">
                <a:solidFill>
                  <a:prstClr val="black"/>
                </a:solidFill>
              </a:rPr>
              <a:t>17</a:t>
            </a:r>
            <a:r>
              <a:rPr lang="en-US" sz="1800" dirty="0">
                <a:solidFill>
                  <a:prstClr val="black"/>
                </a:solidFill>
              </a:rPr>
              <a:t>cm</a:t>
            </a:r>
            <a:r>
              <a:rPr lang="en-US" sz="1800" baseline="30000" dirty="0">
                <a:solidFill>
                  <a:prstClr val="black"/>
                </a:solidFill>
              </a:rPr>
              <a:t>-3</a:t>
            </a:r>
          </a:p>
        </p:txBody>
      </p: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01" y="768931"/>
            <a:ext cx="1884481" cy="18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4140566" y="466999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1.7J  1.4 x 10</a:t>
            </a:r>
            <a:r>
              <a:rPr lang="en-US" sz="1800" baseline="30000" dirty="0"/>
              <a:t>17</a:t>
            </a:r>
            <a:r>
              <a:rPr lang="en-US" sz="1800" dirty="0"/>
              <a:t>cm</a:t>
            </a:r>
            <a:r>
              <a:rPr lang="en-US" sz="1800" baseline="30000" dirty="0"/>
              <a:t>-3</a:t>
            </a:r>
          </a:p>
        </p:txBody>
      </p:sp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51" y="768081"/>
            <a:ext cx="1885335" cy="18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6098907" y="466149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2.4J  1.4 x 10</a:t>
            </a:r>
            <a:r>
              <a:rPr lang="en-US" sz="1800" baseline="30000" dirty="0"/>
              <a:t>17</a:t>
            </a:r>
            <a:r>
              <a:rPr lang="en-US" sz="1800" dirty="0"/>
              <a:t>cm</a:t>
            </a:r>
            <a:r>
              <a:rPr lang="en-US" sz="1800" baseline="30000" dirty="0"/>
              <a:t>-3</a:t>
            </a:r>
          </a:p>
        </p:txBody>
      </p:sp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9" y="768931"/>
            <a:ext cx="1884481" cy="18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2071719" y="466999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1.1J  1.4 x 10</a:t>
            </a:r>
            <a:r>
              <a:rPr lang="en-US" sz="1800" baseline="30000" dirty="0"/>
              <a:t>17</a:t>
            </a:r>
            <a:r>
              <a:rPr lang="en-US" sz="1800" dirty="0"/>
              <a:t>cm</a:t>
            </a:r>
            <a:r>
              <a:rPr lang="en-US" sz="1800" baseline="30000" dirty="0"/>
              <a:t>-3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0045041" y="429667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/>
              <a:t>4.8J  </a:t>
            </a:r>
            <a:r>
              <a:rPr lang="en-US" sz="1800" dirty="0">
                <a:solidFill>
                  <a:prstClr val="black"/>
                </a:solidFill>
              </a:rPr>
              <a:t>1.4 x 10</a:t>
            </a:r>
            <a:r>
              <a:rPr lang="en-US" sz="1800" baseline="30000" dirty="0">
                <a:solidFill>
                  <a:prstClr val="black"/>
                </a:solidFill>
              </a:rPr>
              <a:t>17</a:t>
            </a:r>
            <a:r>
              <a:rPr lang="en-US" sz="1800" dirty="0">
                <a:solidFill>
                  <a:prstClr val="black"/>
                </a:solidFill>
              </a:rPr>
              <a:t>cm</a:t>
            </a:r>
            <a:r>
              <a:rPr lang="en-US" sz="1800" baseline="30000" dirty="0">
                <a:solidFill>
                  <a:prstClr val="black"/>
                </a:solidFill>
              </a:rPr>
              <a:t>-3</a:t>
            </a:r>
          </a:p>
        </p:txBody>
      </p:sp>
      <p:grpSp>
        <p:nvGrpSpPr>
          <p:cNvPr id="84" name="Group 83"/>
          <p:cNvGrpSpPr/>
          <p:nvPr/>
        </p:nvGrpSpPr>
        <p:grpSpPr>
          <a:xfrm rot="10800000">
            <a:off x="216418" y="3016308"/>
            <a:ext cx="6465384" cy="3282740"/>
            <a:chOff x="65228" y="2219319"/>
            <a:chExt cx="8213024" cy="4170089"/>
          </a:xfrm>
        </p:grpSpPr>
        <p:sp>
          <p:nvSpPr>
            <p:cNvPr id="85" name="Isosceles Triangle 84"/>
            <p:cNvSpPr/>
            <p:nvPr/>
          </p:nvSpPr>
          <p:spPr>
            <a:xfrm rot="16200000">
              <a:off x="3625025" y="2522114"/>
              <a:ext cx="1116369" cy="3748486"/>
            </a:xfrm>
            <a:prstGeom prst="triangle">
              <a:avLst/>
            </a:prstGeom>
            <a:gradFill flip="none" rotWithShape="1">
              <a:gsLst>
                <a:gs pos="0">
                  <a:srgbClr val="0070C0">
                    <a:alpha val="40000"/>
                  </a:srgbClr>
                </a:gs>
                <a:gs pos="50000">
                  <a:srgbClr val="0000FF">
                    <a:alpha val="68000"/>
                  </a:srgbClr>
                </a:gs>
                <a:gs pos="100000">
                  <a:srgbClr val="0070C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0800000">
              <a:off x="6541686" y="6020076"/>
              <a:ext cx="1736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CCD w/objective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0800000">
              <a:off x="1023915" y="3243028"/>
              <a:ext cx="3093556" cy="938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H2 gas jet  4mm length</a:t>
              </a:r>
            </a:p>
            <a:p>
              <a:pPr algn="ctr"/>
              <a:r>
                <a:rPr lang="en-US" sz="1400" b="1" dirty="0"/>
                <a:t>n</a:t>
              </a:r>
              <a:r>
                <a:rPr lang="en-US" sz="1400" b="1" baseline="-25000" dirty="0"/>
                <a:t>e</a:t>
              </a:r>
              <a:r>
                <a:rPr lang="en-US" sz="1400" b="1" dirty="0"/>
                <a:t> ~ 5e16  to  5e17/cc</a:t>
              </a:r>
            </a:p>
            <a:p>
              <a:pPr algn="ctr"/>
              <a:r>
                <a:rPr lang="en-US" sz="1400" b="1" i="1" u="sng" dirty="0"/>
                <a:t>From CTS probe measurement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9260" y="2901707"/>
              <a:ext cx="390478" cy="164334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279125" y="2219319"/>
              <a:ext cx="360613" cy="464024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79125" y="4396357"/>
              <a:ext cx="480583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 rot="5400000">
              <a:off x="2485371" y="4216183"/>
              <a:ext cx="348308" cy="348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6846009" y="4275142"/>
              <a:ext cx="1023834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7049090" y="4847515"/>
              <a:ext cx="506610" cy="72066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4000"/>
                    <a:lumOff val="16000"/>
                  </a:schemeClr>
                </a:gs>
                <a:gs pos="50000">
                  <a:schemeClr val="tx1">
                    <a:lumMod val="52000"/>
                    <a:lumOff val="48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7053376" y="5460901"/>
              <a:ext cx="4567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 rot="5472931">
              <a:off x="6151638" y="4989557"/>
              <a:ext cx="664093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Lanex</a:t>
              </a:r>
              <a:endParaRPr lang="en-US" sz="1600" dirty="0"/>
            </a:p>
          </p:txBody>
        </p:sp>
        <p:sp>
          <p:nvSpPr>
            <p:cNvPr id="102" name="TextBox 101"/>
            <p:cNvSpPr txBox="1"/>
            <p:nvPr/>
          </p:nvSpPr>
          <p:spPr>
            <a:xfrm rot="10800000">
              <a:off x="5041336" y="5299696"/>
              <a:ext cx="1112638" cy="664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 foil</a:t>
              </a:r>
            </a:p>
            <a:p>
              <a:r>
                <a:rPr lang="en-US" sz="1400" dirty="0"/>
                <a:t>20micron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 rot="5400000">
              <a:off x="5089868" y="4298742"/>
              <a:ext cx="2089851" cy="154677"/>
              <a:chOff x="4212273" y="441658"/>
              <a:chExt cx="2697398" cy="19964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212273" y="541480"/>
                <a:ext cx="2697398" cy="998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212273" y="441658"/>
                <a:ext cx="2697398" cy="99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Isosceles Triangle 104"/>
            <p:cNvSpPr/>
            <p:nvPr/>
          </p:nvSpPr>
          <p:spPr>
            <a:xfrm rot="5400000">
              <a:off x="1287873" y="3177571"/>
              <a:ext cx="360348" cy="2437573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rot="16200000">
              <a:off x="-119039" y="4085033"/>
              <a:ext cx="1164233" cy="795699"/>
            </a:xfrm>
            <a:custGeom>
              <a:avLst/>
              <a:gdLst>
                <a:gd name="connsiteX0" fmla="*/ 0 w 1897039"/>
                <a:gd name="connsiteY0" fmla="*/ 0 h 1296538"/>
                <a:gd name="connsiteX1" fmla="*/ 0 w 1897039"/>
                <a:gd name="connsiteY1" fmla="*/ 1296538 h 1296538"/>
                <a:gd name="connsiteX2" fmla="*/ 614150 w 1897039"/>
                <a:gd name="connsiteY2" fmla="*/ 1296538 h 1296538"/>
                <a:gd name="connsiteX3" fmla="*/ 655093 w 1897039"/>
                <a:gd name="connsiteY3" fmla="*/ 1228299 h 1296538"/>
                <a:gd name="connsiteX4" fmla="*/ 736980 w 1897039"/>
                <a:gd name="connsiteY4" fmla="*/ 1119117 h 1296538"/>
                <a:gd name="connsiteX5" fmla="*/ 846162 w 1897039"/>
                <a:gd name="connsiteY5" fmla="*/ 996287 h 1296538"/>
                <a:gd name="connsiteX6" fmla="*/ 968991 w 1897039"/>
                <a:gd name="connsiteY6" fmla="*/ 859809 h 1296538"/>
                <a:gd name="connsiteX7" fmla="*/ 1119117 w 1897039"/>
                <a:gd name="connsiteY7" fmla="*/ 696036 h 1296538"/>
                <a:gd name="connsiteX8" fmla="*/ 1255594 w 1897039"/>
                <a:gd name="connsiteY8" fmla="*/ 573206 h 1296538"/>
                <a:gd name="connsiteX9" fmla="*/ 1364777 w 1897039"/>
                <a:gd name="connsiteY9" fmla="*/ 436729 h 1296538"/>
                <a:gd name="connsiteX10" fmla="*/ 1501254 w 1897039"/>
                <a:gd name="connsiteY10" fmla="*/ 327546 h 1296538"/>
                <a:gd name="connsiteX11" fmla="*/ 1637732 w 1897039"/>
                <a:gd name="connsiteY11" fmla="*/ 218364 h 1296538"/>
                <a:gd name="connsiteX12" fmla="*/ 1733266 w 1897039"/>
                <a:gd name="connsiteY12" fmla="*/ 122830 h 1296538"/>
                <a:gd name="connsiteX13" fmla="*/ 1897039 w 1897039"/>
                <a:gd name="connsiteY13" fmla="*/ 13648 h 1296538"/>
                <a:gd name="connsiteX14" fmla="*/ 0 w 1897039"/>
                <a:gd name="connsiteY14" fmla="*/ 0 h 12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039" h="1296538">
                  <a:moveTo>
                    <a:pt x="0" y="0"/>
                  </a:moveTo>
                  <a:lnTo>
                    <a:pt x="0" y="1296538"/>
                  </a:lnTo>
                  <a:lnTo>
                    <a:pt x="614150" y="1296538"/>
                  </a:lnTo>
                  <a:lnTo>
                    <a:pt x="655093" y="1228299"/>
                  </a:lnTo>
                  <a:lnTo>
                    <a:pt x="736980" y="1119117"/>
                  </a:lnTo>
                  <a:lnTo>
                    <a:pt x="846162" y="996287"/>
                  </a:lnTo>
                  <a:lnTo>
                    <a:pt x="968991" y="859809"/>
                  </a:lnTo>
                  <a:lnTo>
                    <a:pt x="1119117" y="696036"/>
                  </a:lnTo>
                  <a:lnTo>
                    <a:pt x="1255594" y="573206"/>
                  </a:lnTo>
                  <a:lnTo>
                    <a:pt x="1364777" y="436729"/>
                  </a:lnTo>
                  <a:lnTo>
                    <a:pt x="1501254" y="327546"/>
                  </a:lnTo>
                  <a:lnTo>
                    <a:pt x="1637732" y="218364"/>
                  </a:lnTo>
                  <a:lnTo>
                    <a:pt x="1733266" y="122830"/>
                  </a:lnTo>
                  <a:lnTo>
                    <a:pt x="1897039" y="13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106"/>
            <p:cNvSpPr/>
            <p:nvPr/>
          </p:nvSpPr>
          <p:spPr>
            <a:xfrm rot="16200000">
              <a:off x="4067774" y="2669512"/>
              <a:ext cx="525666" cy="3453691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lumMod val="29000"/>
                    <a:lumOff val="71000"/>
                    <a:alpha val="66000"/>
                  </a:srgbClr>
                </a:gs>
                <a:gs pos="50000">
                  <a:srgbClr val="FF0000">
                    <a:lumMod val="93000"/>
                    <a:lumOff val="7000"/>
                    <a:alpha val="65000"/>
                  </a:srgbClr>
                </a:gs>
                <a:gs pos="100000">
                  <a:srgbClr val="FF0000">
                    <a:lumMod val="30000"/>
                    <a:lumOff val="70000"/>
                    <a:alpha val="6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730776" y="5898939"/>
            <a:ext cx="354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CO2 laser pulse:  ~2ps, 0.5J to 5J</a:t>
            </a:r>
          </a:p>
        </p:txBody>
      </p:sp>
      <p:sp>
        <p:nvSpPr>
          <p:cNvPr id="5" name="Arc 4"/>
          <p:cNvSpPr/>
          <p:nvPr/>
        </p:nvSpPr>
        <p:spPr>
          <a:xfrm>
            <a:off x="2403282" y="3955574"/>
            <a:ext cx="1434114" cy="1297614"/>
          </a:xfrm>
          <a:prstGeom prst="arc">
            <a:avLst>
              <a:gd name="adj1" fmla="val 9175304"/>
              <a:gd name="adj2" fmla="val 12648942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03282" y="2642947"/>
            <a:ext cx="4453315" cy="1942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9052" y="3928161"/>
            <a:ext cx="103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~0.3 rad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FD3AFC-6D4C-4AE2-B391-6EB95FC02C54}"/>
              </a:ext>
            </a:extLst>
          </p:cNvPr>
          <p:cNvSpPr txBox="1"/>
          <p:nvPr/>
        </p:nvSpPr>
        <p:spPr>
          <a:xfrm>
            <a:off x="6707035" y="6493463"/>
            <a:ext cx="6040739" cy="36924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AE-95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Users Meeting 2022 01 18-21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47764-7059-4CC4-9BC4-D7F002E0C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674" y="3794300"/>
            <a:ext cx="1884481" cy="198620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252AE78-5BF1-4BFE-9639-EB93A4F0E77C}"/>
              </a:ext>
            </a:extLst>
          </p:cNvPr>
          <p:cNvSpPr/>
          <p:nvPr/>
        </p:nvSpPr>
        <p:spPr>
          <a:xfrm>
            <a:off x="10197381" y="3441533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/>
              <a:t>~4J   </a:t>
            </a:r>
            <a:r>
              <a:rPr lang="en-US" sz="1800" dirty="0">
                <a:solidFill>
                  <a:prstClr val="black"/>
                </a:solidFill>
              </a:rPr>
              <a:t>0.9 x 10</a:t>
            </a:r>
            <a:r>
              <a:rPr lang="en-US" sz="1800" baseline="30000" dirty="0">
                <a:solidFill>
                  <a:prstClr val="black"/>
                </a:solidFill>
              </a:rPr>
              <a:t>18</a:t>
            </a:r>
            <a:r>
              <a:rPr lang="en-US" sz="1800" dirty="0">
                <a:solidFill>
                  <a:prstClr val="black"/>
                </a:solidFill>
              </a:rPr>
              <a:t>cm</a:t>
            </a:r>
            <a:r>
              <a:rPr lang="en-US" sz="1800" baseline="30000" dirty="0">
                <a:solidFill>
                  <a:prstClr val="black"/>
                </a:solidFill>
              </a:rPr>
              <a:t>-3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26221A-80A0-44C5-8E32-323001A6BD9B}"/>
              </a:ext>
            </a:extLst>
          </p:cNvPr>
          <p:cNvGrpSpPr/>
          <p:nvPr/>
        </p:nvGrpSpPr>
        <p:grpSpPr>
          <a:xfrm>
            <a:off x="71304" y="6669245"/>
            <a:ext cx="1198658" cy="109880"/>
            <a:chOff x="71304" y="6669245"/>
            <a:chExt cx="1198658" cy="109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70F9E9E-38A9-4E6F-82B9-116D95684A50}"/>
                </a:ext>
              </a:extLst>
            </p:cNvPr>
            <p:cNvSpPr/>
            <p:nvPr/>
          </p:nvSpPr>
          <p:spPr>
            <a:xfrm>
              <a:off x="71304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3A62BD9-846B-4018-9A9D-E62C7449E502}"/>
                </a:ext>
              </a:extLst>
            </p:cNvPr>
            <p:cNvSpPr/>
            <p:nvPr/>
          </p:nvSpPr>
          <p:spPr>
            <a:xfrm>
              <a:off x="19210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643B1E4-02CC-4E89-B1F7-7E117A02C348}"/>
                </a:ext>
              </a:extLst>
            </p:cNvPr>
            <p:cNvSpPr/>
            <p:nvPr/>
          </p:nvSpPr>
          <p:spPr>
            <a:xfrm>
              <a:off x="312911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6C4CD67-42FF-4725-A5EB-D25E13F30022}"/>
                </a:ext>
              </a:extLst>
            </p:cNvPr>
            <p:cNvSpPr/>
            <p:nvPr/>
          </p:nvSpPr>
          <p:spPr>
            <a:xfrm>
              <a:off x="432152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B76DD8C-66DF-47FD-979D-0C354A5E70BE}"/>
                </a:ext>
              </a:extLst>
            </p:cNvPr>
            <p:cNvSpPr/>
            <p:nvPr/>
          </p:nvSpPr>
          <p:spPr>
            <a:xfrm>
              <a:off x="552955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BF04050-2949-49D6-9DFD-F5B0F7E043DF}"/>
                </a:ext>
              </a:extLst>
            </p:cNvPr>
            <p:cNvSpPr/>
            <p:nvPr/>
          </p:nvSpPr>
          <p:spPr>
            <a:xfrm>
              <a:off x="672196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54CB401-7ADD-41D4-A6A8-124D570CD698}"/>
                </a:ext>
              </a:extLst>
            </p:cNvPr>
            <p:cNvSpPr/>
            <p:nvPr/>
          </p:nvSpPr>
          <p:spPr>
            <a:xfrm>
              <a:off x="79143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7AF6461-EA3F-4682-8F60-6F65DEA8F8E9}"/>
                </a:ext>
              </a:extLst>
            </p:cNvPr>
            <p:cNvSpPr/>
            <p:nvPr/>
          </p:nvSpPr>
          <p:spPr>
            <a:xfrm>
              <a:off x="910677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FBFDDFF-AC47-46D6-809E-FB7ED6853178}"/>
                </a:ext>
              </a:extLst>
            </p:cNvPr>
            <p:cNvSpPr/>
            <p:nvPr/>
          </p:nvSpPr>
          <p:spPr>
            <a:xfrm>
              <a:off x="1029960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033EB0C-C2C8-4050-9972-B0349E18CFFE}"/>
                </a:ext>
              </a:extLst>
            </p:cNvPr>
            <p:cNvSpPr/>
            <p:nvPr/>
          </p:nvSpPr>
          <p:spPr>
            <a:xfrm>
              <a:off x="1149159" y="6669245"/>
              <a:ext cx="120803" cy="1098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C00C028-6E0B-46A7-9F68-771DCF1E10C3}"/>
              </a:ext>
            </a:extLst>
          </p:cNvPr>
          <p:cNvSpPr/>
          <p:nvPr/>
        </p:nvSpPr>
        <p:spPr>
          <a:xfrm>
            <a:off x="1269962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7624F07-C0F4-40EF-BF2D-6346F47E9519}"/>
              </a:ext>
            </a:extLst>
          </p:cNvPr>
          <p:cNvSpPr/>
          <p:nvPr/>
        </p:nvSpPr>
        <p:spPr>
          <a:xfrm>
            <a:off x="1390766" y="6669245"/>
            <a:ext cx="120803" cy="1098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A81F95-EB5C-4690-A17D-252B32717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1205" y="3720871"/>
            <a:ext cx="2823531" cy="2059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17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15273</TotalTime>
  <Words>2190</Words>
  <Application>Microsoft Office PowerPoint</Application>
  <PresentationFormat>Custom</PresentationFormat>
  <Paragraphs>459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CMR10</vt:lpstr>
      <vt:lpstr>Gill Sans Light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</vt:vector>
  </TitlesOfParts>
  <Company>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pico</dc:creator>
  <cp:lastModifiedBy>Zgadzaj, Rafal B</cp:lastModifiedBy>
  <cp:revision>602</cp:revision>
  <dcterms:created xsi:type="dcterms:W3CDTF">2018-10-25T14:21:14Z</dcterms:created>
  <dcterms:modified xsi:type="dcterms:W3CDTF">2022-01-21T17:10:12Z</dcterms:modified>
</cp:coreProperties>
</file>