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09" r:id="rId3"/>
    <p:sldId id="304" r:id="rId4"/>
    <p:sldId id="306" r:id="rId5"/>
    <p:sldId id="307" r:id="rId6"/>
    <p:sldId id="319" r:id="rId7"/>
    <p:sldId id="320" r:id="rId8"/>
    <p:sldId id="321" r:id="rId9"/>
    <p:sldId id="323" r:id="rId10"/>
    <p:sldId id="313" r:id="rId11"/>
    <p:sldId id="315" r:id="rId12"/>
    <p:sldId id="308" r:id="rId13"/>
    <p:sldId id="324" r:id="rId14"/>
    <p:sldId id="268" r:id="rId15"/>
    <p:sldId id="325" r:id="rId16"/>
    <p:sldId id="269" r:id="rId17"/>
    <p:sldId id="270" r:id="rId18"/>
    <p:sldId id="318" r:id="rId19"/>
    <p:sldId id="326" r:id="rId20"/>
    <p:sldId id="302" r:id="rId21"/>
    <p:sldId id="32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FF00"/>
    <a:srgbClr val="FF8000"/>
    <a:srgbClr val="CC66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4" autoAdjust="0"/>
    <p:restoredTop sz="94648"/>
  </p:normalViewPr>
  <p:slideViewPr>
    <p:cSldViewPr snapToGrid="0" snapToObjects="1">
      <p:cViewPr>
        <p:scale>
          <a:sx n="89" d="100"/>
          <a:sy n="89" d="100"/>
        </p:scale>
        <p:origin x="1800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582C8-8E28-48E3-BB40-DBA4C750EC0F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1C198-192A-4787-BAF5-0424F0C5AF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6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1C198-192A-4787-BAF5-0424F0C5AF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6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D9D9-7B0D-44E0-940F-F803D18B31B3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1312-97D1-4CE0-8801-DACE4C962810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391A-0947-46A9-BB11-22E70A938E06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4C6A9-B4D9-47B4-8099-1495FCFCD6C8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22E-5D10-449D-97CF-6CC014DDB31C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FBED-EFC9-4435-BDAA-4CB38AAA5022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DF20-17B8-443C-A200-BDF1741998ED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7FA3-BDE0-40A2-85A4-A6D6D0C7143B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F9F7-4FD5-460A-97B9-BDB93F714EE3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9066-36CC-460F-9612-BA58213098E3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FACE-8EA4-4211-A9C6-973E3DCDBEF0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E52C-9217-4594-8F2C-56B24B350565}" type="datetime1">
              <a:rPr lang="en-US" smtClean="0"/>
              <a:t>1/21/22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9675-630B-F446-84D2-CB7D97212F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420519"/>
            <a:ext cx="9144000" cy="1919695"/>
          </a:xfrm>
        </p:spPr>
        <p:txBody>
          <a:bodyPr>
            <a:noAutofit/>
          </a:bodyPr>
          <a:lstStyle/>
          <a:p>
            <a:r>
              <a:rPr lang="en-US" sz="3600" b="1" dirty="0"/>
              <a:t>Proposal 310036</a:t>
            </a:r>
            <a:br>
              <a:rPr lang="en-US" sz="3600" b="1" dirty="0"/>
            </a:br>
            <a:r>
              <a:rPr lang="en-US" sz="3600" b="1" dirty="0"/>
              <a:t>Remote Detection of Radioactive Materials Using Long Wavelength Infrared Laser Driven Avalanche Breakdown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31674"/>
            <a:ext cx="9144000" cy="1752600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Robert </a:t>
            </a:r>
            <a:r>
              <a:rPr lang="en-US" sz="2200" dirty="0">
                <a:solidFill>
                  <a:schemeClr val="tx1"/>
                </a:solidFill>
              </a:rPr>
              <a:t>M. Schwartz</a:t>
            </a:r>
            <a:r>
              <a:rPr lang="en-US" sz="2200" baseline="30000" dirty="0">
                <a:solidFill>
                  <a:schemeClr val="tx1"/>
                </a:solidFill>
              </a:rPr>
              <a:t>1</a:t>
            </a:r>
            <a:r>
              <a:rPr lang="en-US" sz="2200" dirty="0">
                <a:solidFill>
                  <a:schemeClr val="tx1"/>
                </a:solidFill>
              </a:rPr>
              <a:t>, S. Waczynski</a:t>
            </a:r>
            <a:r>
              <a:rPr lang="en-US" sz="2200" baseline="30000" dirty="0">
                <a:solidFill>
                  <a:schemeClr val="tx1"/>
                </a:solidFill>
              </a:rPr>
              <a:t>1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GB" sz="2200" dirty="0">
                <a:solidFill>
                  <a:schemeClr val="tx1"/>
                </a:solidFill>
              </a:rPr>
              <a:t>A. Zingale</a:t>
            </a:r>
            <a:r>
              <a:rPr lang="en-GB" sz="2200" baseline="30000" dirty="0">
                <a:solidFill>
                  <a:schemeClr val="tx1"/>
                </a:solidFill>
              </a:rPr>
              <a:t>1,2</a:t>
            </a:r>
            <a:r>
              <a:rPr lang="en-GB" sz="2200" dirty="0">
                <a:solidFill>
                  <a:schemeClr val="tx1"/>
                </a:solidFill>
              </a:rPr>
              <a:t>, E. Rockafellow</a:t>
            </a:r>
            <a:r>
              <a:rPr lang="en-GB" sz="2200" baseline="30000" dirty="0">
                <a:solidFill>
                  <a:schemeClr val="tx1"/>
                </a:solidFill>
              </a:rPr>
              <a:t>1</a:t>
            </a:r>
            <a:r>
              <a:rPr lang="en-GB" sz="2200" dirty="0">
                <a:solidFill>
                  <a:schemeClr val="tx1"/>
                </a:solidFill>
              </a:rPr>
              <a:t>, </a:t>
            </a:r>
          </a:p>
          <a:p>
            <a:r>
              <a:rPr lang="en-GB" sz="2200" dirty="0">
                <a:solidFill>
                  <a:schemeClr val="tx1"/>
                </a:solidFill>
              </a:rPr>
              <a:t>H. M. </a:t>
            </a:r>
            <a:r>
              <a:rPr lang="en-GB" sz="2200" dirty="0" err="1">
                <a:solidFill>
                  <a:schemeClr val="tx1"/>
                </a:solidFill>
              </a:rPr>
              <a:t>Milchberg</a:t>
            </a:r>
            <a:r>
              <a:rPr lang="en-GB" sz="2200" dirty="0">
                <a:solidFill>
                  <a:schemeClr val="tx1"/>
                </a:solidFill>
              </a:rPr>
              <a:t> (PI)</a:t>
            </a:r>
            <a:r>
              <a:rPr lang="en-GB" sz="2200" baseline="30000" dirty="0">
                <a:solidFill>
                  <a:schemeClr val="tx1"/>
                </a:solidFill>
              </a:rPr>
              <a:t>1</a:t>
            </a:r>
            <a:r>
              <a:rPr lang="en-GB" sz="2200" dirty="0">
                <a:solidFill>
                  <a:schemeClr val="tx1"/>
                </a:solidFill>
              </a:rPr>
              <a:t>, R. </a:t>
            </a:r>
            <a:r>
              <a:rPr lang="en-GB" sz="2200" dirty="0" err="1">
                <a:solidFill>
                  <a:schemeClr val="tx1"/>
                </a:solidFill>
              </a:rPr>
              <a:t>Lakis</a:t>
            </a:r>
            <a:r>
              <a:rPr lang="en-GB" sz="2200" dirty="0">
                <a:solidFill>
                  <a:schemeClr val="tx1"/>
                </a:solidFill>
              </a:rPr>
              <a:t> (co-PI)</a:t>
            </a:r>
            <a:r>
              <a:rPr lang="en-GB" sz="2200" baseline="30000" dirty="0">
                <a:solidFill>
                  <a:schemeClr val="tx1"/>
                </a:solidFill>
              </a:rPr>
              <a:t>2</a:t>
            </a:r>
            <a:r>
              <a:rPr lang="en-GB" sz="2200" dirty="0">
                <a:solidFill>
                  <a:schemeClr val="tx1"/>
                </a:solidFill>
              </a:rPr>
              <a:t>, J. Sears (co-PI)</a:t>
            </a:r>
            <a:r>
              <a:rPr lang="en-GB" sz="2200" baseline="30000" dirty="0">
                <a:solidFill>
                  <a:schemeClr val="tx1"/>
                </a:solidFill>
              </a:rPr>
              <a:t>3</a:t>
            </a:r>
            <a:endParaRPr lang="en-GB" sz="22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32116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40000" dist="20000" dir="5400000" sx="1000" sy="1000" rotWithShape="0">
              <a:schemeClr val="bg1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2CD2BD3-78CC-4E43-A17C-91CEF1798150}"/>
              </a:ext>
            </a:extLst>
          </p:cNvPr>
          <p:cNvSpPr/>
          <p:nvPr/>
        </p:nvSpPr>
        <p:spPr>
          <a:xfrm>
            <a:off x="6648225" y="6304002"/>
            <a:ext cx="3474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dirty="0"/>
              <a:t>24th Annual</a:t>
            </a:r>
          </a:p>
          <a:p>
            <a:pPr fontAlgn="base"/>
            <a:r>
              <a:rPr lang="en-US" sz="1000" dirty="0"/>
              <a:t>Accelerator Test Facility (ATF) Users' Meeting</a:t>
            </a:r>
          </a:p>
          <a:p>
            <a:r>
              <a:rPr lang="en-US" sz="1000" dirty="0"/>
              <a:t>January 17-21 2022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897776-9A29-3345-BC3A-680A529104A4}"/>
              </a:ext>
            </a:extLst>
          </p:cNvPr>
          <p:cNvSpPr/>
          <p:nvPr/>
        </p:nvSpPr>
        <p:spPr>
          <a:xfrm>
            <a:off x="0" y="461325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University of Maryland	</a:t>
            </a:r>
            <a:r>
              <a:rPr lang="en-GB" sz="1600" baseline="30000" dirty="0"/>
              <a:t>2</a:t>
            </a:r>
            <a:r>
              <a:rPr lang="en-GB" sz="1600" dirty="0"/>
              <a:t>Los Alamos National Laboratory		</a:t>
            </a:r>
            <a:r>
              <a:rPr lang="en-GB" sz="1600" baseline="30000" dirty="0"/>
              <a:t>3</a:t>
            </a:r>
            <a:r>
              <a:rPr lang="en-GB" sz="1600" dirty="0"/>
              <a:t>Lawrence Livermore National Laboratory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D76A01-A48F-FB40-8F3D-183BEFFBEFDD}"/>
              </a:ext>
            </a:extLst>
          </p:cNvPr>
          <p:cNvSpPr/>
          <p:nvPr/>
        </p:nvSpPr>
        <p:spPr>
          <a:xfrm>
            <a:off x="0" y="5787068"/>
            <a:ext cx="3474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Funding Source: NNSA</a:t>
            </a:r>
          </a:p>
          <a:p>
            <a:r>
              <a:rPr lang="en-US" sz="2400" dirty="0"/>
              <a:t>Funding: Received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24" y="0"/>
            <a:ext cx="2787456" cy="11149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D8B7A9-DBB6-ED4B-B4A8-858381B44E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786" y="327968"/>
            <a:ext cx="4016846" cy="4150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52" y="5493777"/>
            <a:ext cx="3511964" cy="135372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CD047BF-CCAB-6543-A9A4-3A9FA7C915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517" b="17241"/>
          <a:stretch/>
        </p:blipFill>
        <p:spPr>
          <a:xfrm>
            <a:off x="136633" y="0"/>
            <a:ext cx="1671145" cy="11237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2D920E3-0319-E94F-B310-769A52B87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50336" r="6442"/>
          <a:stretch/>
        </p:blipFill>
        <p:spPr>
          <a:xfrm>
            <a:off x="3159486" y="1366408"/>
            <a:ext cx="3530936" cy="2376643"/>
          </a:xfrm>
          <a:prstGeom prst="rect">
            <a:avLst/>
          </a:prstGeom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Experiment Layout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3E6CE-DFCF-3848-AEB6-F8F06BB8A1DF}"/>
              </a:ext>
            </a:extLst>
          </p:cNvPr>
          <p:cNvSpPr txBox="1"/>
          <p:nvPr/>
        </p:nvSpPr>
        <p:spPr>
          <a:xfrm>
            <a:off x="5511452" y="5661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16576E-6277-D843-95D2-F944869D2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49" y="3536415"/>
            <a:ext cx="7472701" cy="3093594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BD67A9-0080-FE4E-8CFD-BE3E41E80A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5" y="3171908"/>
            <a:ext cx="2938198" cy="257092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41A0EAF-36B2-1549-BAC0-BC7B42E57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87" y="2040207"/>
            <a:ext cx="2684263" cy="10390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Video of breakdowns driven at 3.9µm. </a:t>
            </a:r>
          </a:p>
          <a:p>
            <a:pPr marL="0" indent="0">
              <a:buNone/>
            </a:pPr>
            <a:r>
              <a:rPr lang="en-US" sz="1800" dirty="0"/>
              <a:t>Each spot is a breakdown seeded by a single electron.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30AAB9-8390-0F48-9AB8-72C149E7EE08}"/>
              </a:ext>
            </a:extLst>
          </p:cNvPr>
          <p:cNvSpPr/>
          <p:nvPr/>
        </p:nvSpPr>
        <p:spPr>
          <a:xfrm>
            <a:off x="6630641" y="1250590"/>
            <a:ext cx="2381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Expected time advance for breakdowns driven by the uncompressed ATF beam line. </a:t>
            </a:r>
          </a:p>
          <a:p>
            <a:endParaRPr lang="en-US" dirty="0"/>
          </a:p>
          <a:p>
            <a:r>
              <a:rPr lang="en-US" dirty="0"/>
              <a:t>Sensitivity can be shifted with intensity and focusing geometry.</a:t>
            </a:r>
          </a:p>
        </p:txBody>
      </p:sp>
    </p:spTree>
    <p:extLst>
      <p:ext uri="{BB962C8B-B14F-4D97-AF65-F5344CB8AC3E}">
        <p14:creationId xmlns:p14="http://schemas.microsoft.com/office/powerpoint/2010/main" val="3783837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Experiment Schedule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3E6CE-DFCF-3848-AEB6-F8F06BB8A1DF}"/>
              </a:ext>
            </a:extLst>
          </p:cNvPr>
          <p:cNvSpPr txBox="1"/>
          <p:nvPr/>
        </p:nvSpPr>
        <p:spPr>
          <a:xfrm>
            <a:off x="5511452" y="5661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B18E0D-EC1A-FA43-B89D-0FD6FD8C5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59986"/>
              </p:ext>
            </p:extLst>
          </p:nvPr>
        </p:nvGraphicFramePr>
        <p:xfrm>
          <a:off x="250371" y="1086521"/>
          <a:ext cx="8621486" cy="4853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9041">
                  <a:extLst>
                    <a:ext uri="{9D8B030D-6E8A-4147-A177-3AD203B41FA5}">
                      <a16:colId xmlns:a16="http://schemas.microsoft.com/office/drawing/2014/main" val="2653492994"/>
                    </a:ext>
                  </a:extLst>
                </a:gridCol>
                <a:gridCol w="6302445">
                  <a:extLst>
                    <a:ext uri="{9D8B030D-6E8A-4147-A177-3AD203B41FA5}">
                      <a16:colId xmlns:a16="http://schemas.microsoft.com/office/drawing/2014/main" val="863392312"/>
                    </a:ext>
                  </a:extLst>
                </a:gridCol>
              </a:tblGrid>
              <a:tr h="29323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Experiment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Goals/milestones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898242"/>
                  </a:ext>
                </a:extLst>
              </a:tr>
              <a:tr h="30398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 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Demonstrate detection of radioactive material at ~10 m range (2-3 weeks)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Optics setup for 10 m range experiments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Determine breakdown threshold and background seed density in the absence of a radioactive source (this can be done with direct imaging of breakdown sites)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Calibrate and optimize the backscatter spectrum diagnostic 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Demonstrate on/off detection using shuttered Po-210 alpha source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Measure seed density as a function of source distance and validate models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Repeat experiments with Fe-55 and Cs-137 x-ray/gamma sources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752608"/>
                  </a:ext>
                </a:extLst>
              </a:tr>
              <a:tr h="15203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 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Demonstrate detection of radioactive material at ~30 m range (2-3 weeks)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Optics setup for 30 m range experiments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600" dirty="0">
                          <a:effectLst/>
                        </a:rPr>
                        <a:t>Same technical goals as above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Characterize effects of turbulence and aerosols on long propagation paths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494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26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Publications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3262" y="1603270"/>
            <a:ext cx="7671661" cy="4525963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R. M. Schwartz, D. Woodbury, J. Isaacs, P. Sprangle, and H. M. </a:t>
            </a:r>
            <a:r>
              <a:rPr lang="en-US" dirty="0" err="1"/>
              <a:t>Milchberg</a:t>
            </a:r>
            <a:r>
              <a:rPr lang="en-US" dirty="0"/>
              <a:t>, “Remote detection of radioactive material using mid-IR laser-driven electron avalanche,” Sci. Adv. </a:t>
            </a:r>
            <a:r>
              <a:rPr lang="en-US" b="1" dirty="0"/>
              <a:t>5</a:t>
            </a:r>
            <a:r>
              <a:rPr lang="en-US" dirty="0"/>
              <a:t>, eaav6804 (2019).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D. Woodbury R. M. Schwartz, and H. M. </a:t>
            </a:r>
            <a:r>
              <a:rPr lang="en-US" dirty="0" err="1"/>
              <a:t>Milchberg</a:t>
            </a:r>
            <a:r>
              <a:rPr lang="en-US" dirty="0"/>
              <a:t>, “Measurement of ultralow radiation-induced charge densities using picosecond mid-IR laser-induced breakdown,” Optica </a:t>
            </a:r>
            <a:r>
              <a:rPr lang="en-US" b="1" dirty="0"/>
              <a:t>6</a:t>
            </a:r>
            <a:r>
              <a:rPr lang="en-US" dirty="0"/>
              <a:t> (6) (2019).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D. Woodbury R. M. Schwartz, E. </a:t>
            </a:r>
            <a:r>
              <a:rPr lang="en-US" dirty="0" err="1"/>
              <a:t>Rockafellow</a:t>
            </a:r>
            <a:r>
              <a:rPr lang="en-US" dirty="0"/>
              <a:t>, J. K. </a:t>
            </a:r>
            <a:r>
              <a:rPr lang="en-US" dirty="0" err="1"/>
              <a:t>Wahlstrand</a:t>
            </a:r>
            <a:r>
              <a:rPr lang="en-US" dirty="0"/>
              <a:t>, and H. M. </a:t>
            </a:r>
            <a:r>
              <a:rPr lang="en-US" dirty="0" err="1"/>
              <a:t>Milchberg</a:t>
            </a:r>
            <a:r>
              <a:rPr lang="en-US" dirty="0"/>
              <a:t>, “Absolute Measurement of Laser Ionization Yield in Atmospheric Pressure Range Gases over 14 Decades,” Phys. Rev. Lett. </a:t>
            </a:r>
            <a:r>
              <a:rPr lang="en-US" b="1" dirty="0"/>
              <a:t>124,</a:t>
            </a:r>
            <a:r>
              <a:rPr lang="en-US" dirty="0"/>
              <a:t> 013201 (2019).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R. </a:t>
            </a:r>
            <a:r>
              <a:rPr lang="en-US" dirty="0" err="1"/>
              <a:t>Lakis</a:t>
            </a:r>
            <a:r>
              <a:rPr lang="en-US" dirty="0"/>
              <a:t>, J. Sears, A </a:t>
            </a:r>
            <a:r>
              <a:rPr lang="en-US" dirty="0" err="1"/>
              <a:t>Favalli</a:t>
            </a:r>
            <a:r>
              <a:rPr lang="en-US" dirty="0"/>
              <a:t>, T. Stockman “Concept of Operations for Mid-IR Laser Driven Ion Detection,” LA-UR-21-21282.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D. Woodbury, A. </a:t>
            </a:r>
            <a:r>
              <a:rPr lang="en-US" dirty="0" err="1"/>
              <a:t>Goffin</a:t>
            </a:r>
            <a:r>
              <a:rPr lang="en-US" dirty="0"/>
              <a:t>, R. M. Schwartz, J. Isaacs, and H. M. </a:t>
            </a:r>
            <a:r>
              <a:rPr lang="en-US" dirty="0" err="1"/>
              <a:t>Milchberg</a:t>
            </a:r>
            <a:r>
              <a:rPr lang="en-US" dirty="0"/>
              <a:t>, “Self-Guiding of Long-Wave Infrared Laser Pulses Mediated by Avalanche Ionization,” Phys. Rev. Lett. </a:t>
            </a:r>
            <a:r>
              <a:rPr lang="en-US" b="1" dirty="0"/>
              <a:t>125,</a:t>
            </a:r>
            <a:r>
              <a:rPr lang="en-US" dirty="0"/>
              <a:t> 133201 (2020).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3E6CE-DFCF-3848-AEB6-F8F06BB8A1DF}"/>
              </a:ext>
            </a:extLst>
          </p:cNvPr>
          <p:cNvSpPr txBox="1"/>
          <p:nvPr/>
        </p:nvSpPr>
        <p:spPr>
          <a:xfrm>
            <a:off x="5511452" y="5661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80582"/>
              </p:ext>
            </p:extLst>
          </p:nvPr>
        </p:nvGraphicFramePr>
        <p:xfrm>
          <a:off x="446926" y="1537087"/>
          <a:ext cx="8416886" cy="37731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33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704">
                  <a:extLst>
                    <a:ext uri="{9D8B030D-6E8A-4147-A177-3AD203B41FA5}">
                      <a16:colId xmlns:a16="http://schemas.microsoft.com/office/drawing/2014/main" val="3036326620"/>
                    </a:ext>
                  </a:extLst>
                </a:gridCol>
                <a:gridCol w="110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9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2989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Units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Typical Values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Comments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Requested Values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100" dirty="0"/>
                        <a:t>Beam</a:t>
                      </a:r>
                      <a:r>
                        <a:rPr lang="en-US" sz="1100" baseline="0" dirty="0"/>
                        <a:t> Energy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50-65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Full range is ~15-75 MeV with highest beam quality at nominal values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12">
                <a:tc>
                  <a:txBody>
                    <a:bodyPr/>
                    <a:lstStyle/>
                    <a:p>
                      <a:r>
                        <a:rPr lang="en-US" sz="1100" dirty="0"/>
                        <a:t>Bunch Charge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nC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0.1-2.0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Bunch length &amp; emittance vary with charge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r>
                        <a:rPr lang="en-US" sz="1100" dirty="0"/>
                        <a:t>Compression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Down to 100 fs (up to 1 kA peak current)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 magnetic bunch compressor available to compress bunch down to </a:t>
                      </a:r>
                      <a:br>
                        <a:rPr lang="en-US" sz="11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11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~100 fs. Beam quality is variable depending on charge and amount of compression required. </a:t>
                      </a:r>
                    </a:p>
                    <a:p>
                      <a:endParaRPr lang="en-US" sz="1100" i="1" baseline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1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NOTE:  Further compression options are being developed to provide bunch lengths down to the ~10 fs level</a:t>
                      </a:r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Transverse size at IP (</a:t>
                      </a:r>
                      <a:r>
                        <a:rPr lang="en-US" sz="1100" dirty="0">
                          <a:latin typeface="Symbol" pitchFamily="2" charset="2"/>
                        </a:rPr>
                        <a:t>s</a:t>
                      </a:r>
                      <a:r>
                        <a:rPr lang="en-US" sz="1100" dirty="0">
                          <a:latin typeface="+mn-lt"/>
                        </a:rPr>
                        <a:t>)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ymbol" pitchFamily="2" charset="2"/>
                        </a:rPr>
                        <a:t>m</a:t>
                      </a:r>
                      <a:r>
                        <a:rPr lang="en-US" sz="1100" dirty="0">
                          <a:latin typeface="+mn-lt"/>
                        </a:rPr>
                        <a:t>m</a:t>
                      </a:r>
                      <a:endParaRPr lang="en-US" sz="1100" dirty="0">
                        <a:latin typeface="Symbol" pitchFamily="2" charset="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 </a:t>
                      </a:r>
                      <a:r>
                        <a:rPr lang="mr-IN" sz="1100" dirty="0"/>
                        <a:t>–</a:t>
                      </a:r>
                      <a:r>
                        <a:rPr lang="en-US" sz="1100" dirty="0"/>
                        <a:t> 100 (dependent on IP position)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It is possible to achieve transverse sizes below 10 um with special permanent magnet optics.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Normalized Emittance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Symbol" pitchFamily="2" charset="2"/>
                        </a:rPr>
                        <a:t>m</a:t>
                      </a:r>
                      <a:r>
                        <a:rPr lang="en-US" sz="1100" dirty="0">
                          <a:latin typeface="+mn-lt"/>
                        </a:rPr>
                        <a:t>m</a:t>
                      </a:r>
                      <a:endParaRPr lang="en-US" sz="1100" dirty="0">
                        <a:latin typeface="Symbol" pitchFamily="2" charset="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 (at 0.3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baseline="0" dirty="0" err="1"/>
                        <a:t>nC</a:t>
                      </a:r>
                      <a:r>
                        <a:rPr lang="en-US" sz="1100" baseline="0" dirty="0"/>
                        <a:t>)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Variable</a:t>
                      </a:r>
                      <a:r>
                        <a:rPr lang="en-US" sz="11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with bunch charge</a:t>
                      </a:r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/>
                        <a:t>Rep.</a:t>
                      </a:r>
                      <a:r>
                        <a:rPr lang="en-US" sz="1100" baseline="0" dirty="0"/>
                        <a:t> Rate (Hz)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Hz also available if needed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20">
                <a:tc>
                  <a:txBody>
                    <a:bodyPr/>
                    <a:lstStyle/>
                    <a:p>
                      <a:r>
                        <a:rPr lang="en-US" sz="1100" dirty="0"/>
                        <a:t>Trains</a:t>
                      </a:r>
                      <a:r>
                        <a:rPr lang="en-US" sz="1100" baseline="0" dirty="0"/>
                        <a:t> mode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Single bunch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Multi-bunch mode available. Trains of 24 or 48 ns spaced bunches.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024" y="1115684"/>
            <a:ext cx="336592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Electron Beam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7577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420285"/>
              </p:ext>
            </p:extLst>
          </p:nvPr>
        </p:nvGraphicFramePr>
        <p:xfrm>
          <a:off x="154114" y="385632"/>
          <a:ext cx="8846050" cy="64693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01721">
                  <a:extLst>
                    <a:ext uri="{9D8B030D-6E8A-4147-A177-3AD203B41FA5}">
                      <a16:colId xmlns:a16="http://schemas.microsoft.com/office/drawing/2014/main" val="3397490667"/>
                    </a:ext>
                  </a:extLst>
                </a:gridCol>
                <a:gridCol w="102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850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931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9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255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Configuration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Parameter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Units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Typical Values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Comments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Requested Values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1" dirty="0"/>
                        <a:t>CO</a:t>
                      </a:r>
                      <a:r>
                        <a:rPr lang="en-US" sz="1100" b="1" baseline="-25000" dirty="0"/>
                        <a:t>2</a:t>
                      </a:r>
                      <a:r>
                        <a:rPr lang="en-US" sz="1100" b="1" dirty="0"/>
                        <a:t> Regenerative Amplifier Beam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Wavelength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ymbol" pitchFamily="2" charset="2"/>
                        </a:rPr>
                        <a:t>m</a:t>
                      </a:r>
                      <a:r>
                        <a:rPr lang="en-US" sz="1100" dirty="0">
                          <a:latin typeface="+mn-lt"/>
                        </a:rPr>
                        <a:t>m</a:t>
                      </a:r>
                      <a:endParaRPr lang="en-US" sz="1100" dirty="0">
                        <a:latin typeface="Symbol" pitchFamily="2" charset="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9.2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Possible usage for alignment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Peak Power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~3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Pulse Mode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Single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Pulse Length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ps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Pulse Energy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mJ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</a:t>
                      </a:r>
                      <a:r>
                        <a:rPr lang="en-US" sz="1100" baseline="30000" dirty="0"/>
                        <a:t>2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~1.5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Repetition</a:t>
                      </a:r>
                      <a:r>
                        <a:rPr lang="en-US" sz="1100" baseline="0" dirty="0"/>
                        <a:t> Rate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Hz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Polarization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Linear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b="1" dirty="0"/>
                        <a:t>CO</a:t>
                      </a:r>
                      <a:r>
                        <a:rPr lang="en-US" sz="1100" b="1" baseline="-25000" dirty="0"/>
                        <a:t>2</a:t>
                      </a:r>
                      <a:r>
                        <a:rPr lang="en-US" sz="1100" b="1" baseline="0" dirty="0"/>
                        <a:t> CPA Beam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Wavelength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Symbol" pitchFamily="2" charset="2"/>
                        </a:rPr>
                        <a:t>m</a:t>
                      </a:r>
                      <a:r>
                        <a:rPr lang="en-US" sz="1100" dirty="0">
                          <a:latin typeface="+mn-lt"/>
                        </a:rPr>
                        <a:t>m</a:t>
                      </a:r>
                      <a:endParaRPr lang="en-US" sz="1100" dirty="0">
                        <a:latin typeface="Symbol" pitchFamily="2" charset="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9.2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9.2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1100" b="0" i="1" baseline="0" dirty="0"/>
                        <a:t>Note that delivery of full power pulses to the Experimental Hall is presently limited to Beamline #1 only.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Peak Power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~10GW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146107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Pulse Mode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Single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Single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251643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Pulse Length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ps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70ps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572281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Pulse Energy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~5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~500mJ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22467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</a:t>
                      </a:r>
                      <a:r>
                        <a:rPr lang="en-US" sz="1100" baseline="30000" dirty="0"/>
                        <a:t>2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---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~2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~2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9583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Repetition</a:t>
                      </a:r>
                      <a:r>
                        <a:rPr lang="en-US" sz="1100" baseline="0" dirty="0"/>
                        <a:t> Rate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Hz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0.05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0.05Hz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456654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Polarization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Linear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</a:rPr>
                        <a:t>Linear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415216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6024" y="-29866"/>
            <a:ext cx="28244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CO</a:t>
            </a:r>
            <a:r>
              <a:rPr lang="en-US" sz="2100" baseline="-25000" dirty="0"/>
              <a:t>2</a:t>
            </a:r>
            <a:r>
              <a:rPr lang="en-US" sz="2100" dirty="0"/>
              <a:t> Laser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299290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416387"/>
              </p:ext>
            </p:extLst>
          </p:nvPr>
        </p:nvGraphicFramePr>
        <p:xfrm>
          <a:off x="162183" y="662069"/>
          <a:ext cx="8915399" cy="3649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0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105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771977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771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9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643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Ti:Sapphire Laser System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Units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Stage I Values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Stage II Values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Comments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Requested Values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Central Wavelength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Stage I parameters are presently available and setup to deliver Stage II parameters should be complete during FY22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FWHM Bandwidth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Compressed FWHM Pulse Width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&lt;75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Transport of compressed pulses will initially include a very limited number of experimental interaction points.  Please consult with the ATF Team if you need this capability.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Chirped FWHM Pulse Width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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Chirped Energy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Compressed Energy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Energy to Experiments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&gt;4.9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&gt;80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Power to Experiments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&gt;98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&gt;1067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569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0224" y="227898"/>
            <a:ext cx="45587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Other Experimental Laser Requirements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5D49BC-AE16-384D-89DA-F322A3F7D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52580"/>
              </p:ext>
            </p:extLst>
          </p:nvPr>
        </p:nvGraphicFramePr>
        <p:xfrm>
          <a:off x="162183" y="4342809"/>
          <a:ext cx="8932094" cy="24917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23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2">
                  <a:extLst>
                    <a:ext uri="{9D8B030D-6E8A-4147-A177-3AD203B41FA5}">
                      <a16:colId xmlns:a16="http://schemas.microsoft.com/office/drawing/2014/main" val="1543851066"/>
                    </a:ext>
                  </a:extLst>
                </a:gridCol>
                <a:gridCol w="966335">
                  <a:extLst>
                    <a:ext uri="{9D8B030D-6E8A-4147-A177-3AD203B41FA5}">
                      <a16:colId xmlns:a16="http://schemas.microsoft.com/office/drawing/2014/main" val="2433644676"/>
                    </a:ext>
                  </a:extLst>
                </a:gridCol>
                <a:gridCol w="4332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955">
                  <a:extLst>
                    <a:ext uri="{9D8B030D-6E8A-4147-A177-3AD203B41FA5}">
                      <a16:colId xmlns:a16="http://schemas.microsoft.com/office/drawing/2014/main" val="442364256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002060"/>
                          </a:solidFill>
                        </a:rPr>
                        <a:t>Nd:YAG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 Laser System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Units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Typical Values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Comments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Requested Values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Wavelength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Single pulse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Energy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59582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Pulse Width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Wavelength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nm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itchFamily="2" charset="2"/>
                        </a:rPr>
                        <a:t>532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Frequency doubled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Energy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mJ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6627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Pulse Width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983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119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61" y="857251"/>
            <a:ext cx="7886700" cy="477749"/>
          </a:xfrm>
        </p:spPr>
        <p:txBody>
          <a:bodyPr>
            <a:normAutofit/>
          </a:bodyPr>
          <a:lstStyle/>
          <a:p>
            <a:pPr algn="ctr"/>
            <a:r>
              <a:rPr lang="en-US" sz="2100" dirty="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2400"/>
            <a:ext cx="7886700" cy="38775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Electron Beam</a:t>
            </a:r>
          </a:p>
          <a:p>
            <a:pPr lvl="1"/>
            <a:r>
              <a:rPr lang="en-US" dirty="0"/>
              <a:t>N/A</a:t>
            </a:r>
          </a:p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lvl="1"/>
            <a:r>
              <a:rPr lang="en-US" dirty="0"/>
              <a:t>Access to uncompressed (70ps) pulse with energies &lt;5J.</a:t>
            </a:r>
          </a:p>
          <a:p>
            <a:r>
              <a:rPr lang="en-US" dirty="0"/>
              <a:t>Ti:Sapphire and </a:t>
            </a:r>
            <a:r>
              <a:rPr lang="en-US" dirty="0" err="1"/>
              <a:t>Nd:YAG</a:t>
            </a:r>
            <a:r>
              <a:rPr lang="en-US" dirty="0"/>
              <a:t> Lasers</a:t>
            </a:r>
          </a:p>
          <a:p>
            <a:pPr lvl="1"/>
            <a:r>
              <a:rPr lang="en-US" dirty="0"/>
              <a:t>N/A</a:t>
            </a:r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/>
              <a:t>Geometry: Long, minimally obstructed laser beam path</a:t>
            </a:r>
          </a:p>
          <a:p>
            <a:pPr lvl="1"/>
            <a:r>
              <a:rPr lang="en-US" dirty="0"/>
              <a:t>Equipment: Routing and focusing optics</a:t>
            </a:r>
          </a:p>
          <a:p>
            <a:pPr lvl="1"/>
            <a:r>
              <a:rPr lang="en-US" dirty="0"/>
              <a:t>Hazards: Radioactive materials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1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61" y="857251"/>
            <a:ext cx="7886700" cy="477749"/>
          </a:xfrm>
        </p:spPr>
        <p:txBody>
          <a:bodyPr>
            <a:normAutofit/>
          </a:bodyPr>
          <a:lstStyle/>
          <a:p>
            <a:pPr algn="ctr"/>
            <a:r>
              <a:rPr lang="en-US" sz="2100" dirty="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42555"/>
              </p:ext>
            </p:extLst>
          </p:nvPr>
        </p:nvGraphicFramePr>
        <p:xfrm>
          <a:off x="628650" y="1825778"/>
          <a:ext cx="7886700" cy="1127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Capability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Setup Hours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Running Hours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Electron Beam Only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Laser* Only (in </a:t>
                      </a:r>
                      <a:r>
                        <a:rPr lang="en-US" sz="1400" baseline="0"/>
                        <a:t>Laser Areas)</a:t>
                      </a:r>
                      <a:endParaRPr lang="en-US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Laser* + Electron Beam</a:t>
                      </a:r>
                      <a:endParaRPr lang="en-US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694B9C-51DF-1B41-9225-691F9D253220}"/>
              </a:ext>
            </a:extLst>
          </p:cNvPr>
          <p:cNvSpPr txBox="1"/>
          <p:nvPr/>
        </p:nvSpPr>
        <p:spPr>
          <a:xfrm>
            <a:off x="3467528" y="1465994"/>
            <a:ext cx="221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CY2022 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326985"/>
              </p:ext>
            </p:extLst>
          </p:nvPr>
        </p:nvGraphicFramePr>
        <p:xfrm>
          <a:off x="642779" y="3935834"/>
          <a:ext cx="7886700" cy="1127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Capability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Setup Hours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Running Hours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Electron Beam Only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Laser* Only (in Laser Areas)</a:t>
                      </a:r>
                      <a:endParaRPr lang="en-US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150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450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Laser* + Electron Beam</a:t>
                      </a:r>
                      <a:endParaRPr lang="en-US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6E3C46C-DAB6-C045-9C6E-8080C36C791D}"/>
              </a:ext>
            </a:extLst>
          </p:cNvPr>
          <p:cNvSpPr txBox="1"/>
          <p:nvPr/>
        </p:nvSpPr>
        <p:spPr>
          <a:xfrm>
            <a:off x="639568" y="5449798"/>
            <a:ext cx="28114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* Laser = Near-IR or LWIR (CO</a:t>
            </a:r>
            <a:r>
              <a:rPr lang="en-US" sz="1350" baseline="-25000" dirty="0"/>
              <a:t>2</a:t>
            </a:r>
            <a:r>
              <a:rPr lang="en-US" sz="1350" dirty="0"/>
              <a:t>)  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DD5C7A-2802-9C41-84FC-3B5797C13958}"/>
              </a:ext>
            </a:extLst>
          </p:cNvPr>
          <p:cNvSpPr txBox="1"/>
          <p:nvPr/>
        </p:nvSpPr>
        <p:spPr>
          <a:xfrm>
            <a:off x="1663130" y="3552934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Estimate for Full 3-year Experiment (including CY2022)</a:t>
            </a:r>
          </a:p>
        </p:txBody>
      </p:sp>
    </p:spTree>
    <p:extLst>
      <p:ext uri="{BB962C8B-B14F-4D97-AF65-F5344CB8AC3E}">
        <p14:creationId xmlns:p14="http://schemas.microsoft.com/office/powerpoint/2010/main" val="1735731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UMD 3.9µm OPCPA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3E6CE-DFCF-3848-AEB6-F8F06BB8A1DF}"/>
              </a:ext>
            </a:extLst>
          </p:cNvPr>
          <p:cNvSpPr txBox="1"/>
          <p:nvPr/>
        </p:nvSpPr>
        <p:spPr>
          <a:xfrm>
            <a:off x="5511452" y="5661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6C6D0D-CA2A-004A-8F23-7FD6630BBC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/>
          <a:stretch/>
        </p:blipFill>
        <p:spPr>
          <a:xfrm>
            <a:off x="1125144" y="1076596"/>
            <a:ext cx="6952056" cy="43763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FEDB3A-68F4-F543-BB49-82EEAC88D10B}"/>
              </a:ext>
            </a:extLst>
          </p:cNvPr>
          <p:cNvSpPr/>
          <p:nvPr/>
        </p:nvSpPr>
        <p:spPr>
          <a:xfrm>
            <a:off x="1143000" y="5605347"/>
            <a:ext cx="8001000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defTabSz="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 mJ, ~80 fs,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=3.9 m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pulses, 0.3 TW</a:t>
            </a:r>
          </a:p>
          <a:p>
            <a:pPr marL="342900" lvl="2" indent="-342900" defTabSz="45720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Bypassing compressor produces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chirped 70 ps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pulses</a:t>
            </a:r>
          </a:p>
          <a:p>
            <a:pPr marL="457200" lvl="3" defTabSz="457200">
              <a:spcBef>
                <a:spcPct val="20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(adapted from G. Andriukaitis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Optics Lett.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2755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(2011))</a:t>
            </a:r>
          </a:p>
        </p:txBody>
      </p:sp>
    </p:spTree>
    <p:extLst>
      <p:ext uri="{BB962C8B-B14F-4D97-AF65-F5344CB8AC3E}">
        <p14:creationId xmlns:p14="http://schemas.microsoft.com/office/powerpoint/2010/main" val="2209172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MPI measurements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3E6CE-DFCF-3848-AEB6-F8F06BB8A1DF}"/>
              </a:ext>
            </a:extLst>
          </p:cNvPr>
          <p:cNvSpPr txBox="1"/>
          <p:nvPr/>
        </p:nvSpPr>
        <p:spPr>
          <a:xfrm>
            <a:off x="5511452" y="5661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63" name="Content Placeholder 3">
            <a:extLst>
              <a:ext uri="{FF2B5EF4-FFF2-40B4-BE49-F238E27FC236}">
                <a16:creationId xmlns:a16="http://schemas.microsoft.com/office/drawing/2014/main" id="{80CCBA98-A606-DA45-9517-857A7017EA88}"/>
              </a:ext>
            </a:extLst>
          </p:cNvPr>
          <p:cNvSpPr txBox="1">
            <a:spLocks/>
          </p:cNvSpPr>
          <p:nvPr/>
        </p:nvSpPr>
        <p:spPr>
          <a:xfrm>
            <a:off x="93784" y="1173934"/>
            <a:ext cx="3387969" cy="5543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Ionization yields at 1</a:t>
            </a:r>
            <a:r>
              <a:rPr lang="en-US" altLang="en-US" sz="1800" dirty="0">
                <a:cs typeface="Helvetica" panose="020B0604020202020204" pitchFamily="34" charset="0"/>
              </a:rPr>
              <a:t>µm and 3.9µm have been measured at significantly lower intensities and at atmospheric pressure.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>
              <a:cs typeface="Helvetica" panose="020B0604020202020204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cs typeface="Helvetica" panose="020B0604020202020204" pitchFamily="34" charset="0"/>
              </a:rPr>
              <a:t>Good match to tunneling model</a:t>
            </a:r>
          </a:p>
          <a:p>
            <a:pPr marL="685800"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cs typeface="Helvetica" panose="020B0604020202020204" pitchFamily="34" charset="0"/>
              </a:rPr>
              <a:t>Presence of ~6eV contaminant was universally seen at ~10</a:t>
            </a:r>
            <a:r>
              <a:rPr lang="en-US" altLang="en-US" sz="1800" baseline="30000" dirty="0">
                <a:cs typeface="Helvetica" panose="020B0604020202020204" pitchFamily="34" charset="0"/>
              </a:rPr>
              <a:t>10</a:t>
            </a:r>
            <a:r>
              <a:rPr lang="en-US" altLang="en-US" sz="1800" dirty="0">
                <a:cs typeface="Helvetica" panose="020B0604020202020204" pitchFamily="34" charset="0"/>
              </a:rPr>
              <a:t>/cm</a:t>
            </a:r>
            <a:r>
              <a:rPr lang="en-US" altLang="en-US" sz="1800" baseline="30000" dirty="0">
                <a:cs typeface="Helvetica" panose="020B0604020202020204" pitchFamily="34" charset="0"/>
              </a:rPr>
              <a:t>3</a:t>
            </a:r>
            <a:endParaRPr lang="en-US" altLang="en-US" sz="1800" baseline="30000" dirty="0"/>
          </a:p>
          <a:p>
            <a:pPr marL="685800"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800" dirty="0">
              <a:cs typeface="Helvetica" panose="020B0604020202020204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cs typeface="Helvetica" panose="020B0604020202020204" pitchFamily="34" charset="0"/>
              </a:rPr>
              <a:t>Combined dynamic range of </a:t>
            </a:r>
            <a:r>
              <a:rPr lang="en-US" altLang="en-US" sz="1800" b="1" i="1" dirty="0">
                <a:cs typeface="Helvetica" panose="020B0604020202020204" pitchFamily="34" charset="0"/>
              </a:rPr>
              <a:t>14</a:t>
            </a:r>
            <a:r>
              <a:rPr lang="en-US" altLang="en-US" sz="1800" dirty="0">
                <a:cs typeface="Helvetica" panose="020B0604020202020204" pitchFamily="34" charset="0"/>
              </a:rPr>
              <a:t> orders of magnitude in ionization yield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cs typeface="Helvetica" panose="020B0604020202020204" pitchFamily="34" charset="0"/>
              </a:rPr>
              <a:t>10</a:t>
            </a:r>
            <a:r>
              <a:rPr lang="en-US" altLang="en-US" sz="1800" baseline="30000" dirty="0">
                <a:cs typeface="Helvetica" panose="020B0604020202020204" pitchFamily="34" charset="0"/>
              </a:rPr>
              <a:t>3</a:t>
            </a:r>
            <a:r>
              <a:rPr lang="en-US" altLang="en-US" sz="1800" dirty="0">
                <a:cs typeface="Helvetica" panose="020B0604020202020204" pitchFamily="34" charset="0"/>
              </a:rPr>
              <a:t> to 10</a:t>
            </a:r>
            <a:r>
              <a:rPr lang="en-US" altLang="en-US" sz="1800" baseline="30000" dirty="0">
                <a:cs typeface="Helvetica" panose="020B0604020202020204" pitchFamily="34" charset="0"/>
              </a:rPr>
              <a:t>17</a:t>
            </a:r>
            <a:r>
              <a:rPr lang="en-US" altLang="en-US" sz="1800" dirty="0">
                <a:cs typeface="Helvetica" panose="020B0604020202020204" pitchFamily="34" charset="0"/>
              </a:rPr>
              <a:t> cm</a:t>
            </a:r>
            <a:r>
              <a:rPr lang="en-US" altLang="en-US" sz="1800" baseline="30000" dirty="0">
                <a:cs typeface="Helvetica" panose="020B0604020202020204" pitchFamily="34" charset="0"/>
              </a:rPr>
              <a:t>-3</a:t>
            </a:r>
            <a:r>
              <a:rPr lang="en-US" altLang="en-US" sz="1800" dirty="0">
                <a:cs typeface="Helvetica" panose="020B0604020202020204" pitchFamily="34" charset="0"/>
              </a:rPr>
              <a:t> electron density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Font typeface="Arial"/>
              <a:buNone/>
            </a:pPr>
            <a:endParaRPr lang="en-US" sz="1800" dirty="0"/>
          </a:p>
          <a:p>
            <a:endParaRPr lang="en-US"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93E709-8739-4C41-BA6C-F3DD301297A2}"/>
              </a:ext>
            </a:extLst>
          </p:cNvPr>
          <p:cNvGrpSpPr/>
          <p:nvPr/>
        </p:nvGrpSpPr>
        <p:grpSpPr>
          <a:xfrm>
            <a:off x="2308767" y="826904"/>
            <a:ext cx="6774832" cy="6031096"/>
            <a:chOff x="2308767" y="826904"/>
            <a:chExt cx="6774832" cy="60310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87BEC0-1160-4946-91C2-D88549FB0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9661"/>
            <a:stretch/>
          </p:blipFill>
          <p:spPr>
            <a:xfrm>
              <a:off x="2308767" y="826904"/>
              <a:ext cx="6774832" cy="603109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50DED3-6159-3549-AFF8-1C0098DD8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6" t="9366" r="41442" b="59555"/>
            <a:stretch/>
          </p:blipFill>
          <p:spPr bwMode="auto">
            <a:xfrm>
              <a:off x="6126480" y="1151069"/>
              <a:ext cx="1372956" cy="10112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D34A66-C581-DF44-8FAC-9040BC07CB4C}"/>
                </a:ext>
              </a:extLst>
            </p:cNvPr>
            <p:cNvSpPr/>
            <p:nvPr/>
          </p:nvSpPr>
          <p:spPr>
            <a:xfrm>
              <a:off x="7386973" y="1933421"/>
              <a:ext cx="161365" cy="182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9DDE390-1682-3441-94E7-8806EE70D8A6}"/>
              </a:ext>
            </a:extLst>
          </p:cNvPr>
          <p:cNvSpPr/>
          <p:nvPr/>
        </p:nvSpPr>
        <p:spPr>
          <a:xfrm>
            <a:off x="6983730" y="4518243"/>
            <a:ext cx="2160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/>
              <a:t>D. Woodbury R. M. Schwartz, E. </a:t>
            </a:r>
            <a:r>
              <a:rPr lang="en-US" sz="1200" dirty="0" err="1"/>
              <a:t>Rockafellow</a:t>
            </a:r>
            <a:r>
              <a:rPr lang="en-US" sz="1200" dirty="0"/>
              <a:t>, J. K. </a:t>
            </a:r>
            <a:r>
              <a:rPr lang="en-US" sz="1200" dirty="0" err="1"/>
              <a:t>Wahlstrand</a:t>
            </a:r>
            <a:r>
              <a:rPr lang="en-US" sz="1200" dirty="0"/>
              <a:t>, and H. M. </a:t>
            </a:r>
            <a:r>
              <a:rPr lang="en-US" sz="1200" dirty="0" err="1"/>
              <a:t>Milchberg</a:t>
            </a:r>
            <a:r>
              <a:rPr lang="en-US" sz="1200" dirty="0"/>
              <a:t>, Phys. Rev. Lett. </a:t>
            </a:r>
            <a:r>
              <a:rPr lang="en-US" sz="1200" b="1" dirty="0"/>
              <a:t>124,</a:t>
            </a:r>
            <a:r>
              <a:rPr lang="en-US" sz="1200" dirty="0"/>
              <a:t> 013201 (2019).</a:t>
            </a:r>
          </a:p>
        </p:txBody>
      </p:sp>
    </p:spTree>
    <p:extLst>
      <p:ext uri="{BB962C8B-B14F-4D97-AF65-F5344CB8AC3E}">
        <p14:creationId xmlns:p14="http://schemas.microsoft.com/office/powerpoint/2010/main" val="122346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Experiment Goals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3262" y="1603270"/>
            <a:ext cx="7671661" cy="4525963"/>
          </a:xfrm>
        </p:spPr>
        <p:txBody>
          <a:bodyPr>
            <a:normAutofit/>
          </a:bodyPr>
          <a:lstStyle/>
          <a:p>
            <a:r>
              <a:rPr lang="en-US" sz="1800" dirty="0"/>
              <a:t>Year 1: Perform proof-of-concept scaling experiments for detection of radioactive materials at 10m standoff distance.</a:t>
            </a:r>
          </a:p>
          <a:p>
            <a:pPr lvl="1"/>
            <a:r>
              <a:rPr lang="en-US" sz="1600" dirty="0"/>
              <a:t>Characterize avalanche breakdowns with the 9.2µm long pulse beam line.</a:t>
            </a:r>
          </a:p>
          <a:p>
            <a:pPr lvl="1"/>
            <a:r>
              <a:rPr lang="en-US" sz="1600" dirty="0"/>
              <a:t>Optimize diagnostics</a:t>
            </a:r>
          </a:p>
          <a:p>
            <a:pPr lvl="1"/>
            <a:r>
              <a:rPr lang="en-US" sz="1600" dirty="0"/>
              <a:t>Test Po-210 (5.4MeV ⍺), Fe-55 (6keV 𝛾), and Cs-137 (622keV 𝛾)</a:t>
            </a:r>
          </a:p>
          <a:p>
            <a:r>
              <a:rPr lang="en-US" sz="1800" dirty="0"/>
              <a:t>Years 2-3: Extend technique to 30m detection distance.</a:t>
            </a:r>
          </a:p>
          <a:p>
            <a:pPr lvl="1"/>
            <a:r>
              <a:rPr lang="en-US" sz="1600" dirty="0"/>
              <a:t>Characterize effect of long propagation paths on sensitivity</a:t>
            </a:r>
          </a:p>
          <a:p>
            <a:pPr lvl="1"/>
            <a:r>
              <a:rPr lang="en-US" sz="1600" dirty="0"/>
              <a:t>Improve diagnostic sensitivity and resolution</a:t>
            </a:r>
          </a:p>
          <a:p>
            <a:pPr lvl="1"/>
            <a:r>
              <a:rPr lang="en-US" sz="1600" dirty="0"/>
              <a:t>Characterize effects of turbulence and aerosols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4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3E6CE-DFCF-3848-AEB6-F8F06BB8A1DF}"/>
              </a:ext>
            </a:extLst>
          </p:cNvPr>
          <p:cNvSpPr txBox="1"/>
          <p:nvPr/>
        </p:nvSpPr>
        <p:spPr>
          <a:xfrm>
            <a:off x="5511452" y="5661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47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Radiation + Avalanche Model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3E6CE-DFCF-3848-AEB6-F8F06BB8A1DF}"/>
              </a:ext>
            </a:extLst>
          </p:cNvPr>
          <p:cNvSpPr txBox="1"/>
          <p:nvPr/>
        </p:nvSpPr>
        <p:spPr>
          <a:xfrm>
            <a:off x="5511452" y="5661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B256DB-CDAB-6741-8D96-833EB6A90D6B}"/>
                  </a:ext>
                </a:extLst>
              </p:cNvPr>
              <p:cNvSpPr txBox="1"/>
              <p:nvPr/>
            </p:nvSpPr>
            <p:spPr>
              <a:xfrm>
                <a:off x="1582616" y="1236785"/>
                <a:ext cx="6743256" cy="573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𝑖𝑜𝑛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𝑝h𝑜𝑡𝑜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𝑐𝑜𝑙𝑙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B256DB-CDAB-6741-8D96-833EB6A90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16" y="1236785"/>
                <a:ext cx="6743256" cy="573555"/>
              </a:xfrm>
              <a:prstGeom prst="rect">
                <a:avLst/>
              </a:prstGeom>
              <a:blipFill>
                <a:blip r:embed="rId3"/>
                <a:stretch>
                  <a:fillRect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B91F13-8458-A148-9B10-75BAE5AF8B0B}"/>
                  </a:ext>
                </a:extLst>
              </p:cNvPr>
              <p:cNvSpPr txBox="1"/>
              <p:nvPr/>
            </p:nvSpPr>
            <p:spPr>
              <a:xfrm>
                <a:off x="1641232" y="1998785"/>
                <a:ext cx="4772076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𝑝h𝑜𝑡𝑜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2B91F13-8458-A148-9B10-75BAE5AF8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32" y="1998785"/>
                <a:ext cx="4772076" cy="526683"/>
              </a:xfrm>
              <a:prstGeom prst="rect">
                <a:avLst/>
              </a:prstGeom>
              <a:blipFill>
                <a:blip r:embed="rId4"/>
                <a:stretch>
                  <a:fillRect t="-238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EB8D03-51FB-244D-AAD1-50B6790AF7F9}"/>
                  </a:ext>
                </a:extLst>
              </p:cNvPr>
              <p:cNvSpPr txBox="1"/>
              <p:nvPr/>
            </p:nvSpPr>
            <p:spPr>
              <a:xfrm>
                <a:off x="1641232" y="2760785"/>
                <a:ext cx="2793137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𝐉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𝑙𝑜𝑠𝑠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EB8D03-51FB-244D-AAD1-50B6790AF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32" y="2760785"/>
                <a:ext cx="2793137" cy="527580"/>
              </a:xfrm>
              <a:prstGeom prst="rect">
                <a:avLst/>
              </a:prstGeom>
              <a:blipFill>
                <a:blip r:embed="rId5"/>
                <a:stretch>
                  <a:fillRect l="-1818" t="-4762" r="-45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159ECE7-8E04-3A48-8DB3-28EB272483FC}"/>
              </a:ext>
            </a:extLst>
          </p:cNvPr>
          <p:cNvSpPr txBox="1"/>
          <p:nvPr/>
        </p:nvSpPr>
        <p:spPr>
          <a:xfrm>
            <a:off x="0" y="3429000"/>
            <a:ext cx="9144000" cy="192024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e</a:t>
            </a:r>
            <a:r>
              <a:rPr lang="en-US" dirty="0"/>
              <a:t>: electron number density</a:t>
            </a:r>
          </a:p>
          <a:p>
            <a:r>
              <a:rPr lang="en-US" dirty="0" err="1"/>
              <a:t>E</a:t>
            </a:r>
            <a:r>
              <a:rPr lang="en-US" baseline="-25000" dirty="0" err="1"/>
              <a:t>ion</a:t>
            </a:r>
            <a:r>
              <a:rPr lang="en-US" dirty="0"/>
              <a:t>: average ionization energy of air</a:t>
            </a:r>
          </a:p>
          <a:p>
            <a:r>
              <a:rPr lang="en-US" dirty="0" err="1"/>
              <a:t>ν</a:t>
            </a:r>
            <a:r>
              <a:rPr lang="en-US" baseline="-25000" dirty="0" err="1"/>
              <a:t>photo</a:t>
            </a:r>
            <a:r>
              <a:rPr lang="en-US" dirty="0"/>
              <a:t>: photo-detachment rate</a:t>
            </a:r>
          </a:p>
          <a:p>
            <a:r>
              <a:rPr lang="en-US" dirty="0" err="1"/>
              <a:t>ν</a:t>
            </a:r>
            <a:r>
              <a:rPr lang="en-US" baseline="-25000" dirty="0" err="1"/>
              <a:t>coll</a:t>
            </a:r>
            <a:r>
              <a:rPr lang="en-US" dirty="0"/>
              <a:t>: collisional ionization rate</a:t>
            </a:r>
          </a:p>
          <a:p>
            <a:r>
              <a:rPr lang="en-US" dirty="0" err="1"/>
              <a:t>ν</a:t>
            </a:r>
            <a:r>
              <a:rPr lang="en-US" baseline="-25000" dirty="0" err="1"/>
              <a:t>a</a:t>
            </a:r>
            <a:r>
              <a:rPr lang="en-US" dirty="0"/>
              <a:t>: e + O</a:t>
            </a:r>
            <a:r>
              <a:rPr lang="en-US" baseline="-25000" dirty="0"/>
              <a:t>2 </a:t>
            </a:r>
            <a:r>
              <a:rPr lang="en-US" dirty="0"/>
              <a:t>-&gt; 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 attachment rate</a:t>
            </a:r>
          </a:p>
          <a:p>
            <a:r>
              <a:rPr lang="en-US" dirty="0"/>
              <a:t>β</a:t>
            </a:r>
            <a:r>
              <a:rPr lang="en-US" baseline="-25000" dirty="0"/>
              <a:t>e+</a:t>
            </a:r>
            <a:r>
              <a:rPr lang="en-US" dirty="0"/>
              <a:t>: ﻿electron-ion dissociative recombination rate</a:t>
            </a:r>
          </a:p>
          <a:p>
            <a:r>
              <a:rPr lang="en-US" dirty="0"/>
              <a:t>β</a:t>
            </a:r>
            <a:r>
              <a:rPr lang="en-US" baseline="-25000" dirty="0"/>
              <a:t>n</a:t>
            </a:r>
            <a:r>
              <a:rPr lang="en-US" dirty="0"/>
              <a:t>: ﻿negative ion detachment rate due to collisions with molecular nitrogen</a:t>
            </a:r>
          </a:p>
          <a:p>
            <a:r>
              <a:rPr lang="en-US" dirty="0"/>
              <a:t>β</a:t>
            </a:r>
            <a:r>
              <a:rPr lang="en-US" baseline="-25000" dirty="0"/>
              <a:t>±</a:t>
            </a:r>
            <a:r>
              <a:rPr lang="en-US" dirty="0"/>
              <a:t>: ﻿﻿ion-ion recombination rate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e</a:t>
            </a:r>
            <a:r>
              <a:rPr lang="en-US" dirty="0"/>
              <a:t>: ﻿﻿electron temperature </a:t>
            </a:r>
          </a:p>
          <a:p>
            <a:r>
              <a:rPr lang="en-US" dirty="0"/>
              <a:t>&lt;</a:t>
            </a:r>
            <a:r>
              <a:rPr lang="en-US" b="1" dirty="0"/>
              <a:t>J</a:t>
            </a:r>
            <a:r>
              <a:rPr lang="en-US" dirty="0"/>
              <a:t>⋅</a:t>
            </a:r>
            <a:r>
              <a:rPr lang="en-US" b="1" dirty="0"/>
              <a:t>E</a:t>
            </a:r>
            <a:r>
              <a:rPr lang="en-US" dirty="0"/>
              <a:t>&gt;: ohmic heating rate</a:t>
            </a:r>
          </a:p>
          <a:p>
            <a:r>
              <a:rPr lang="en-US" dirty="0" err="1"/>
              <a:t>ε</a:t>
            </a:r>
            <a:r>
              <a:rPr lang="en-US" baseline="-25000" dirty="0" err="1"/>
              <a:t>loss</a:t>
            </a:r>
            <a:r>
              <a:rPr lang="en-US" dirty="0"/>
              <a:t>: electron energy loss rate in air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E0B160-1505-834B-BF06-82363EA0EA44}"/>
              </a:ext>
            </a:extLst>
          </p:cNvPr>
          <p:cNvSpPr/>
          <p:nvPr/>
        </p:nvSpPr>
        <p:spPr>
          <a:xfrm>
            <a:off x="0" y="64425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J. Isaacs, “The physics of high-intensity laser-matter interactions and applications” Thesis (2019)</a:t>
            </a:r>
          </a:p>
          <a:p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07014C-07C6-6947-8ADA-6BF70FB2B6D1}"/>
              </a:ext>
            </a:extLst>
          </p:cNvPr>
          <p:cNvSpPr/>
          <p:nvPr/>
        </p:nvSpPr>
        <p:spPr>
          <a:xfrm>
            <a:off x="0" y="54947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Note: almost all of these have temperature dependence!</a:t>
            </a:r>
          </a:p>
        </p:txBody>
      </p:sp>
    </p:spTree>
    <p:extLst>
      <p:ext uri="{BB962C8B-B14F-4D97-AF65-F5344CB8AC3E}">
        <p14:creationId xmlns:p14="http://schemas.microsoft.com/office/powerpoint/2010/main" val="1709827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Detectable Sources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3E6CE-DFCF-3848-AEB6-F8F06BB8A1DF}"/>
              </a:ext>
            </a:extLst>
          </p:cNvPr>
          <p:cNvSpPr txBox="1"/>
          <p:nvPr/>
        </p:nvSpPr>
        <p:spPr>
          <a:xfrm>
            <a:off x="5511452" y="5661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CECBCB-513A-DD42-80D7-34F54EEB91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64" y="1572305"/>
            <a:ext cx="7544435" cy="3713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382581-7203-C54F-AA9D-98C2245F4D54}"/>
              </a:ext>
            </a:extLst>
          </p:cNvPr>
          <p:cNvSpPr/>
          <p:nvPr/>
        </p:nvSpPr>
        <p:spPr>
          <a:xfrm>
            <a:off x="5043410" y="543714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/>
              <a:t>R. </a:t>
            </a:r>
            <a:r>
              <a:rPr lang="en-US" sz="1200" dirty="0" err="1"/>
              <a:t>Lakis</a:t>
            </a:r>
            <a:r>
              <a:rPr lang="en-US" sz="1200" dirty="0"/>
              <a:t>, J. Sears, A </a:t>
            </a:r>
            <a:r>
              <a:rPr lang="en-US" sz="1200" dirty="0" err="1"/>
              <a:t>Favalli</a:t>
            </a:r>
            <a:r>
              <a:rPr lang="en-US" sz="1200" dirty="0"/>
              <a:t>, T. Stockman LA-UR-21-21282.</a:t>
            </a:r>
          </a:p>
        </p:txBody>
      </p:sp>
    </p:spTree>
    <p:extLst>
      <p:ext uri="{BB962C8B-B14F-4D97-AF65-F5344CB8AC3E}">
        <p14:creationId xmlns:p14="http://schemas.microsoft.com/office/powerpoint/2010/main" val="4570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1E21137E-0BED-4379-8260-07ADE83134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1191" y="1360667"/>
            <a:ext cx="849560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cs typeface="Helvetica" panose="020B0604020202020204" pitchFamily="34" charset="0"/>
              </a:rPr>
              <a:t>Avalanche breakdowns are </a:t>
            </a:r>
            <a:r>
              <a:rPr lang="en-US" altLang="en-US" b="1" i="1" dirty="0">
                <a:cs typeface="Helvetica" panose="020B0604020202020204" pitchFamily="34" charset="0"/>
              </a:rPr>
              <a:t>local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Centered around </a:t>
            </a:r>
            <a:r>
              <a:rPr lang="en-US" altLang="en-US" b="1" i="1" dirty="0">
                <a:cs typeface="Helvetica" panose="020B0604020202020204" pitchFamily="34" charset="0"/>
              </a:rPr>
              <a:t>seed electrons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Bounded by </a:t>
            </a:r>
            <a:r>
              <a:rPr lang="en-US" altLang="en-US" b="1" i="1" dirty="0">
                <a:cs typeface="Helvetica" panose="020B0604020202020204" pitchFamily="34" charset="0"/>
              </a:rPr>
              <a:t>diffusion</a:t>
            </a:r>
            <a:r>
              <a:rPr lang="en-US" altLang="en-US" dirty="0">
                <a:cs typeface="Helvetica" panose="020B0604020202020204" pitchFamily="34" charset="0"/>
              </a:rPr>
              <a:t> during pulse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i="1" dirty="0">
                <a:cs typeface="Helvetica" panose="020B0604020202020204" pitchFamily="34" charset="0"/>
              </a:rPr>
              <a:t>Discrete </a:t>
            </a:r>
            <a:r>
              <a:rPr lang="en-US" altLang="en-US" dirty="0">
                <a:cs typeface="Helvetica" panose="020B0604020202020204" pitchFamily="34" charset="0"/>
              </a:rPr>
              <a:t>plasma “blobs” 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cs typeface="Helvetica" panose="020B0604020202020204" pitchFamily="34" charset="0"/>
              </a:rPr>
              <a:t>Discontinuous</a:t>
            </a:r>
            <a:r>
              <a:rPr lang="en-US" altLang="en-US" dirty="0">
                <a:cs typeface="Helvetica" panose="020B0604020202020204" pitchFamily="34" charset="0"/>
              </a:rPr>
              <a:t> plasma density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Each blob has its own </a:t>
            </a:r>
            <a:r>
              <a:rPr lang="en-US" altLang="en-US" b="1" i="1" dirty="0">
                <a:cs typeface="Helvetica" panose="020B0604020202020204" pitchFamily="34" charset="0"/>
              </a:rPr>
              <a:t>plasma density </a:t>
            </a:r>
            <a:r>
              <a:rPr lang="en-US" altLang="en-US" dirty="0">
                <a:cs typeface="Helvetica" panose="020B0604020202020204" pitchFamily="34" charset="0"/>
              </a:rPr>
              <a:t>surrounded</a:t>
            </a:r>
            <a:r>
              <a:rPr lang="en-US" altLang="en-US" b="1" i="1" dirty="0">
                <a:cs typeface="Helvetica" panose="020B0604020202020204" pitchFamily="34" charset="0"/>
              </a:rPr>
              <a:t> </a:t>
            </a:r>
            <a:r>
              <a:rPr lang="en-US" altLang="en-US" dirty="0">
                <a:cs typeface="Helvetica" panose="020B0604020202020204" pitchFamily="34" charset="0"/>
              </a:rPr>
              <a:t>by neutrals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cs typeface="Helvetica" panose="020B0604020202020204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i="1" dirty="0"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3E6CE-DFCF-3848-AEB6-F8F06BB8A1DF}"/>
              </a:ext>
            </a:extLst>
          </p:cNvPr>
          <p:cNvSpPr txBox="1"/>
          <p:nvPr/>
        </p:nvSpPr>
        <p:spPr>
          <a:xfrm>
            <a:off x="5511452" y="5661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182AD5-C43A-9E4C-B24F-FE7CC33B0B02}"/>
              </a:ext>
            </a:extLst>
          </p:cNvPr>
          <p:cNvSpPr txBox="1">
            <a:spLocks/>
          </p:cNvSpPr>
          <p:nvPr/>
        </p:nvSpPr>
        <p:spPr>
          <a:xfrm>
            <a:off x="74713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Background: Short Pulse IR Avalanche Breakdowns </a:t>
            </a:r>
          </a:p>
        </p:txBody>
      </p:sp>
    </p:spTree>
    <p:extLst>
      <p:ext uri="{BB962C8B-B14F-4D97-AF65-F5344CB8AC3E}">
        <p14:creationId xmlns:p14="http://schemas.microsoft.com/office/powerpoint/2010/main" val="73885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1E21137E-0BED-4379-8260-07ADE83134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1191" y="1360667"/>
            <a:ext cx="849560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Avalanche breakdowns are </a:t>
            </a:r>
            <a:r>
              <a:rPr lang="en-US" altLang="en-US" b="1" i="1" dirty="0">
                <a:cs typeface="Helvetica" panose="020B0604020202020204" pitchFamily="34" charset="0"/>
              </a:rPr>
              <a:t>local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Centered around </a:t>
            </a:r>
            <a:r>
              <a:rPr lang="en-US" altLang="en-US" b="1" i="1" dirty="0">
                <a:cs typeface="Helvetica" panose="020B0604020202020204" pitchFamily="34" charset="0"/>
              </a:rPr>
              <a:t>seed electrons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Bounded by </a:t>
            </a:r>
            <a:r>
              <a:rPr lang="en-US" altLang="en-US" b="1" i="1" dirty="0">
                <a:cs typeface="Helvetica" panose="020B0604020202020204" pitchFamily="34" charset="0"/>
              </a:rPr>
              <a:t>diffusion</a:t>
            </a:r>
            <a:r>
              <a:rPr lang="en-US" altLang="en-US" dirty="0">
                <a:cs typeface="Helvetica" panose="020B0604020202020204" pitchFamily="34" charset="0"/>
              </a:rPr>
              <a:t> during pulse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i="1" dirty="0">
                <a:cs typeface="Helvetica" panose="020B0604020202020204" pitchFamily="34" charset="0"/>
              </a:rPr>
              <a:t>Discrete </a:t>
            </a:r>
            <a:r>
              <a:rPr lang="en-US" altLang="en-US" dirty="0">
                <a:cs typeface="Helvetica" panose="020B0604020202020204" pitchFamily="34" charset="0"/>
              </a:rPr>
              <a:t>plasma “blobs” 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cs typeface="Helvetica" panose="020B0604020202020204" pitchFamily="34" charset="0"/>
              </a:rPr>
              <a:t>Discontinuous</a:t>
            </a:r>
            <a:r>
              <a:rPr lang="en-US" altLang="en-US" dirty="0">
                <a:cs typeface="Helvetica" panose="020B0604020202020204" pitchFamily="34" charset="0"/>
              </a:rPr>
              <a:t> plasma density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Each blob has its own </a:t>
            </a:r>
            <a:r>
              <a:rPr lang="en-US" altLang="en-US" b="1" i="1" dirty="0">
                <a:cs typeface="Helvetica" panose="020B0604020202020204" pitchFamily="34" charset="0"/>
              </a:rPr>
              <a:t>plasma density </a:t>
            </a:r>
            <a:r>
              <a:rPr lang="en-US" altLang="en-US" dirty="0">
                <a:cs typeface="Helvetica" panose="020B0604020202020204" pitchFamily="34" charset="0"/>
              </a:rPr>
              <a:t>surrounded</a:t>
            </a:r>
            <a:r>
              <a:rPr lang="en-US" altLang="en-US" b="1" i="1" dirty="0">
                <a:cs typeface="Helvetica" panose="020B0604020202020204" pitchFamily="34" charset="0"/>
              </a:rPr>
              <a:t> </a:t>
            </a:r>
            <a:r>
              <a:rPr lang="en-US" altLang="en-US" dirty="0">
                <a:cs typeface="Helvetica" panose="020B0604020202020204" pitchFamily="34" charset="0"/>
              </a:rPr>
              <a:t>by neutrals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cs typeface="Helvetica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3E6CE-DFCF-3848-AEB6-F8F06BB8A1DF}"/>
              </a:ext>
            </a:extLst>
          </p:cNvPr>
          <p:cNvSpPr txBox="1"/>
          <p:nvPr/>
        </p:nvSpPr>
        <p:spPr>
          <a:xfrm>
            <a:off x="5511452" y="5661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1E21137E-0BED-4379-8260-07ADE83134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5346" y="3835029"/>
            <a:ext cx="383309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Short λ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Enough </a:t>
            </a:r>
            <a:r>
              <a:rPr lang="en-US" altLang="en-US" b="1" i="1" dirty="0">
                <a:cs typeface="Helvetica" panose="020B0604020202020204" pitchFamily="34" charset="0"/>
              </a:rPr>
              <a:t>unwanted</a:t>
            </a:r>
            <a:r>
              <a:rPr lang="en-US" altLang="en-US" i="1" dirty="0">
                <a:cs typeface="Helvetica" panose="020B0604020202020204" pitchFamily="34" charset="0"/>
              </a:rPr>
              <a:t> </a:t>
            </a:r>
            <a:r>
              <a:rPr lang="en-US" altLang="en-US" dirty="0">
                <a:cs typeface="Helvetica" panose="020B0604020202020204" pitchFamily="34" charset="0"/>
              </a:rPr>
              <a:t>MPI seed electrons that their separation is smaller than the diffusion length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Long </a:t>
            </a:r>
            <a:r>
              <a:rPr lang="el-GR" altLang="en-US" dirty="0">
                <a:cs typeface="Helvetica" panose="020B0604020202020204" pitchFamily="34" charset="0"/>
              </a:rPr>
              <a:t>τ</a:t>
            </a:r>
            <a:r>
              <a:rPr lang="en-US" altLang="en-US" baseline="-25000" dirty="0">
                <a:cs typeface="Helvetica" panose="020B0604020202020204" pitchFamily="34" charset="0"/>
              </a:rPr>
              <a:t>p</a:t>
            </a:r>
            <a:endParaRPr lang="en-US" altLang="en-US" dirty="0">
              <a:cs typeface="Helvetica" panose="020B0604020202020204" pitchFamily="34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Enough time that the diffusion length is greater than the seed separation.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cs typeface="Helvetica" panose="020B0604020202020204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i="1" dirty="0">
              <a:cs typeface="Helvetica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024147" y="3121094"/>
            <a:ext cx="623454" cy="64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5ADE9A0-2A6C-0741-93DB-A4B1CA34DC4C}"/>
              </a:ext>
            </a:extLst>
          </p:cNvPr>
          <p:cNvSpPr txBox="1">
            <a:spLocks/>
          </p:cNvSpPr>
          <p:nvPr/>
        </p:nvSpPr>
        <p:spPr>
          <a:xfrm>
            <a:off x="74713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Background: Short Pulse IR Avalanche Breakdowns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5CAB0-1607-0D47-B8E9-6CFBB0FEEC5B}"/>
              </a:ext>
            </a:extLst>
          </p:cNvPr>
          <p:cNvSpPr txBox="1"/>
          <p:nvPr/>
        </p:nvSpPr>
        <p:spPr>
          <a:xfrm>
            <a:off x="960120" y="3244334"/>
            <a:ext cx="161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if?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5B0C2-7873-F547-BA25-EF4F6B39C596}"/>
              </a:ext>
            </a:extLst>
          </p:cNvPr>
          <p:cNvSpPr txBox="1"/>
          <p:nvPr/>
        </p:nvSpPr>
        <p:spPr>
          <a:xfrm>
            <a:off x="2655570" y="3244334"/>
            <a:ext cx="982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4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4713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Background: Short Pulse IR Avalanche Breakdowns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1E21137E-0BED-4379-8260-07ADE83134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1191" y="1360667"/>
            <a:ext cx="849560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Avalanche breakdowns are </a:t>
            </a:r>
            <a:r>
              <a:rPr lang="en-US" altLang="en-US" b="1" i="1" dirty="0">
                <a:cs typeface="Helvetica" panose="020B0604020202020204" pitchFamily="34" charset="0"/>
              </a:rPr>
              <a:t>local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Centered around </a:t>
            </a:r>
            <a:r>
              <a:rPr lang="en-US" altLang="en-US" b="1" i="1" dirty="0">
                <a:cs typeface="Helvetica" panose="020B0604020202020204" pitchFamily="34" charset="0"/>
              </a:rPr>
              <a:t>seed electrons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Bounded by </a:t>
            </a:r>
            <a:r>
              <a:rPr lang="en-US" altLang="en-US" b="1" i="1" dirty="0">
                <a:cs typeface="Helvetica" panose="020B0604020202020204" pitchFamily="34" charset="0"/>
              </a:rPr>
              <a:t>diffusion</a:t>
            </a:r>
            <a:r>
              <a:rPr lang="en-US" altLang="en-US" dirty="0">
                <a:cs typeface="Helvetica" panose="020B0604020202020204" pitchFamily="34" charset="0"/>
              </a:rPr>
              <a:t> during pulse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i="1" dirty="0">
                <a:cs typeface="Helvetica" panose="020B0604020202020204" pitchFamily="34" charset="0"/>
              </a:rPr>
              <a:t>Discrete </a:t>
            </a:r>
            <a:r>
              <a:rPr lang="en-US" altLang="en-US" dirty="0">
                <a:cs typeface="Helvetica" panose="020B0604020202020204" pitchFamily="34" charset="0"/>
              </a:rPr>
              <a:t>plasma “blobs” 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cs typeface="Helvetica" panose="020B0604020202020204" pitchFamily="34" charset="0"/>
              </a:rPr>
              <a:t>Discontinuous</a:t>
            </a:r>
            <a:r>
              <a:rPr lang="en-US" altLang="en-US" dirty="0">
                <a:cs typeface="Helvetica" panose="020B0604020202020204" pitchFamily="34" charset="0"/>
              </a:rPr>
              <a:t> plasma density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Each blob has its own </a:t>
            </a:r>
            <a:r>
              <a:rPr lang="en-US" altLang="en-US" b="1" i="1" dirty="0">
                <a:cs typeface="Helvetica" panose="020B0604020202020204" pitchFamily="34" charset="0"/>
              </a:rPr>
              <a:t>plasma density </a:t>
            </a:r>
            <a:r>
              <a:rPr lang="en-US" altLang="en-US" dirty="0">
                <a:cs typeface="Helvetica" panose="020B0604020202020204" pitchFamily="34" charset="0"/>
              </a:rPr>
              <a:t>surrounded</a:t>
            </a:r>
            <a:r>
              <a:rPr lang="en-US" altLang="en-US" b="1" i="1" dirty="0">
                <a:cs typeface="Helvetica" panose="020B0604020202020204" pitchFamily="34" charset="0"/>
              </a:rPr>
              <a:t> </a:t>
            </a:r>
            <a:r>
              <a:rPr lang="en-US" altLang="en-US" dirty="0">
                <a:cs typeface="Helvetica" panose="020B0604020202020204" pitchFamily="34" charset="0"/>
              </a:rPr>
              <a:t>by neutrals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cs typeface="Helvetica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i="1" dirty="0"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23E6CE-DFCF-3848-AEB6-F8F06BB8A1DF}"/>
              </a:ext>
            </a:extLst>
          </p:cNvPr>
          <p:cNvSpPr txBox="1"/>
          <p:nvPr/>
        </p:nvSpPr>
        <p:spPr>
          <a:xfrm>
            <a:off x="5511452" y="56617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183666" y="4522122"/>
            <a:ext cx="857017" cy="6899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1E21137E-0BED-4379-8260-07ADE83134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07806" y="4425228"/>
            <a:ext cx="37117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cs typeface="Helvetica" panose="020B0604020202020204" pitchFamily="34" charset="0"/>
              </a:rPr>
              <a:t>Discrete model necessary for: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λ&gt;2µm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n-US" dirty="0">
                <a:cs typeface="Helvetica" panose="020B0604020202020204" pitchFamily="34" charset="0"/>
              </a:rPr>
              <a:t>τ</a:t>
            </a:r>
            <a:r>
              <a:rPr lang="en-US" altLang="en-US" baseline="-25000" dirty="0">
                <a:cs typeface="Helvetica" panose="020B0604020202020204" pitchFamily="34" charset="0"/>
              </a:rPr>
              <a:t>p</a:t>
            </a:r>
            <a:r>
              <a:rPr lang="en-US" altLang="en-US" dirty="0">
                <a:cs typeface="Helvetica" panose="020B0604020202020204" pitchFamily="34" charset="0"/>
              </a:rPr>
              <a:t>&lt;1ns</a:t>
            </a:r>
            <a:endParaRPr lang="en-US" altLang="en-US" baseline="-25000" dirty="0">
              <a:cs typeface="Helvetica" panose="020B0604020202020204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i="1" dirty="0">
              <a:cs typeface="Helvetica" panose="020B0604020202020204" pitchFamily="34" charset="0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1E21137E-0BED-4379-8260-07ADE83134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5346" y="3835029"/>
            <a:ext cx="383309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Short λ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Enough </a:t>
            </a:r>
            <a:r>
              <a:rPr lang="en-US" altLang="en-US" b="1" i="1" dirty="0">
                <a:cs typeface="Helvetica" panose="020B0604020202020204" pitchFamily="34" charset="0"/>
              </a:rPr>
              <a:t>unwanted</a:t>
            </a:r>
            <a:r>
              <a:rPr lang="en-US" altLang="en-US" dirty="0">
                <a:cs typeface="Helvetica" panose="020B0604020202020204" pitchFamily="34" charset="0"/>
              </a:rPr>
              <a:t> MPI seed electrons that their separation is smaller than the diffusion length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Long </a:t>
            </a:r>
            <a:r>
              <a:rPr lang="el-GR" altLang="en-US" dirty="0">
                <a:cs typeface="Helvetica" panose="020B0604020202020204" pitchFamily="34" charset="0"/>
              </a:rPr>
              <a:t>τ</a:t>
            </a:r>
            <a:r>
              <a:rPr lang="en-US" altLang="en-US" baseline="-25000" dirty="0">
                <a:cs typeface="Helvetica" panose="020B0604020202020204" pitchFamily="34" charset="0"/>
              </a:rPr>
              <a:t>p</a:t>
            </a:r>
            <a:endParaRPr lang="en-US" altLang="en-US" dirty="0">
              <a:cs typeface="Helvetica" panose="020B0604020202020204" pitchFamily="34" charset="0"/>
            </a:endParaRP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cs typeface="Helvetica" panose="020B0604020202020204" pitchFamily="34" charset="0"/>
              </a:rPr>
              <a:t>Enough time that the diffusion length is greater than the seed separation.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cs typeface="Helvetica" panose="020B0604020202020204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i="1" dirty="0">
              <a:cs typeface="Helvetica" panose="020B0604020202020204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024147" y="3121094"/>
            <a:ext cx="623454" cy="64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F87AE5-AD6B-514B-AC33-818A0F22A1CC}"/>
              </a:ext>
            </a:extLst>
          </p:cNvPr>
          <p:cNvSpPr txBox="1"/>
          <p:nvPr/>
        </p:nvSpPr>
        <p:spPr>
          <a:xfrm>
            <a:off x="960120" y="3244334"/>
            <a:ext cx="161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if?</a:t>
            </a:r>
          </a:p>
        </p:txBody>
      </p:sp>
    </p:spTree>
    <p:extLst>
      <p:ext uri="{BB962C8B-B14F-4D97-AF65-F5344CB8AC3E}">
        <p14:creationId xmlns:p14="http://schemas.microsoft.com/office/powerpoint/2010/main" val="73450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Background: Avalanche as Plasma Diagnostic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5">
                <a:extLst>
                  <a:ext uri="{FF2B5EF4-FFF2-40B4-BE49-F238E27FC236}">
                    <a16:creationId xmlns:a16="http://schemas.microsoft.com/office/drawing/2014/main" id="{3959B765-C2CB-AE4E-B0C8-BD77CF7844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816" y="991794"/>
                <a:ext cx="8865218" cy="3729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8" charset="0"/>
                  <a:buChar char="•"/>
                  <a:defRPr sz="2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Low seed density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Electron motion is limited by diffusion, leading to discrete countable sites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1600" b="0" dirty="0"/>
                  <a:t>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en-US" sz="1600" b="0" i="1" smtClean="0">
                        <a:latin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𝑒𝑛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≈0.3 </m:t>
                    </m:r>
                    <m:rad>
                      <m:radPr>
                        <m:degHide m:val="on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ps</m:t>
                            </m:r>
                          </m:e>
                        </m:d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[</m:t>
                        </m:r>
                        <m:r>
                          <m:rPr>
                            <m:sty m:val="p"/>
                          </m:rP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eV</m:t>
                        </m:r>
                        <m:r>
                          <a:rPr lang="en-US" sz="1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])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μm</m:t>
                    </m:r>
                    <m:r>
                      <a:rPr lang="en-US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11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                     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                   </a:t>
                </a:r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this looks like experimentally:</a:t>
                </a:r>
              </a:p>
            </p:txBody>
          </p:sp>
        </mc:Choice>
        <mc:Fallback xmlns="">
          <p:sp>
            <p:nvSpPr>
              <p:cNvPr id="22" name="Text Box 5">
                <a:extLst>
                  <a:ext uri="{FF2B5EF4-FFF2-40B4-BE49-F238E27FC236}">
                    <a16:creationId xmlns:a16="http://schemas.microsoft.com/office/drawing/2014/main" id="{3959B765-C2CB-AE4E-B0C8-BD77CF784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816" y="991794"/>
                <a:ext cx="8865218" cy="3729867"/>
              </a:xfrm>
              <a:prstGeom prst="rect">
                <a:avLst/>
              </a:prstGeom>
              <a:blipFill>
                <a:blip r:embed="rId3"/>
                <a:stretch>
                  <a:fillRect l="-1144" t="-1361" b="-17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AutoShape 3">
            <a:extLst>
              <a:ext uri="{FF2B5EF4-FFF2-40B4-BE49-F238E27FC236}">
                <a16:creationId xmlns:a16="http://schemas.microsoft.com/office/drawing/2014/main" id="{C76D132A-757C-7B46-81B0-35C9E0B8454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27039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ACCD33-3565-EA40-B98A-5D22EE950E5D}"/>
              </a:ext>
            </a:extLst>
          </p:cNvPr>
          <p:cNvGrpSpPr/>
          <p:nvPr/>
        </p:nvGrpSpPr>
        <p:grpSpPr>
          <a:xfrm>
            <a:off x="1305690" y="4522424"/>
            <a:ext cx="6146730" cy="2034494"/>
            <a:chOff x="1261086" y="3831048"/>
            <a:chExt cx="6146730" cy="2034494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B9770344-FC12-3448-8924-F6E5AB4E0544}"/>
                </a:ext>
              </a:extLst>
            </p:cNvPr>
            <p:cNvGrpSpPr/>
            <p:nvPr/>
          </p:nvGrpSpPr>
          <p:grpSpPr>
            <a:xfrm>
              <a:off x="1261086" y="3831048"/>
              <a:ext cx="6146730" cy="2034494"/>
              <a:chOff x="2550120" y="1753051"/>
              <a:chExt cx="1480392" cy="456065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63E2F819-3FB7-5641-9418-9521E12C817E}"/>
                  </a:ext>
                </a:extLst>
              </p:cNvPr>
              <p:cNvGrpSpPr/>
              <p:nvPr/>
            </p:nvGrpSpPr>
            <p:grpSpPr>
              <a:xfrm>
                <a:off x="2550120" y="1753051"/>
                <a:ext cx="1480392" cy="456065"/>
                <a:chOff x="2550120" y="1753051"/>
                <a:chExt cx="1480392" cy="456065"/>
              </a:xfrm>
            </p:grpSpPr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D806E049-51A1-C349-AE3D-10C36013EB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296" t="17709" r="22689" b="52083"/>
                <a:stretch/>
              </p:blipFill>
              <p:spPr>
                <a:xfrm>
                  <a:off x="2607575" y="1800038"/>
                  <a:ext cx="1422937" cy="409078"/>
                </a:xfrm>
                <a:prstGeom prst="rect">
                  <a:avLst/>
                </a:prstGeom>
              </p:spPr>
            </p:pic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5F7654F5-D476-BB4D-A494-9C3075067594}"/>
                    </a:ext>
                  </a:extLst>
                </p:cNvPr>
                <p:cNvSpPr txBox="1"/>
                <p:nvPr/>
              </p:nvSpPr>
              <p:spPr>
                <a:xfrm>
                  <a:off x="2550120" y="1753051"/>
                  <a:ext cx="365806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dirty="0">
                      <a:solidFill>
                        <a:schemeClr val="bg1"/>
                      </a:solidFill>
                      <a:latin typeface="Symbol" panose="05050102010706020507" pitchFamily="18" charset="2"/>
                    </a:rPr>
                    <a:t>q </a:t>
                  </a:r>
                  <a:r>
                    <a:rPr lang="en-US" sz="600" dirty="0">
                      <a:solidFill>
                        <a:schemeClr val="bg1"/>
                      </a:solidFill>
                    </a:rPr>
                    <a:t>= 0</a:t>
                  </a:r>
                  <a:r>
                    <a:rPr lang="en-US" sz="600" baseline="30000" dirty="0">
                      <a:solidFill>
                        <a:schemeClr val="bg1"/>
                      </a:solidFill>
                    </a:rPr>
                    <a:t>o</a:t>
                  </a:r>
                  <a:endParaRPr lang="en-US" sz="600" dirty="0">
                    <a:solidFill>
                      <a:schemeClr val="bg1"/>
                    </a:solidFill>
                    <a:latin typeface="Symbol" panose="05050102010706020507" pitchFamily="18" charset="2"/>
                  </a:endParaRP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4EC7E35-72EF-6C46-B9EC-9D0328BDC7FD}"/>
                  </a:ext>
                </a:extLst>
              </p:cNvPr>
              <p:cNvGrpSpPr/>
              <p:nvPr/>
            </p:nvGrpSpPr>
            <p:grpSpPr>
              <a:xfrm>
                <a:off x="2646570" y="2067560"/>
                <a:ext cx="218979" cy="85888"/>
                <a:chOff x="2026214" y="1734450"/>
                <a:chExt cx="218979" cy="85888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976C1C55-BC6F-5C48-A929-55F3679514EA}"/>
                    </a:ext>
                  </a:extLst>
                </p:cNvPr>
                <p:cNvCxnSpPr/>
                <p:nvPr/>
              </p:nvCxnSpPr>
              <p:spPr>
                <a:xfrm>
                  <a:off x="2058431" y="1820338"/>
                  <a:ext cx="154546" cy="0"/>
                </a:xfrm>
                <a:prstGeom prst="line">
                  <a:avLst/>
                </a:prstGeom>
                <a:ln w="508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62EE9BA5-F599-094B-8BFE-E8AAB0F76CF0}"/>
                    </a:ext>
                  </a:extLst>
                </p:cNvPr>
                <p:cNvSpPr txBox="1"/>
                <p:nvPr/>
              </p:nvSpPr>
              <p:spPr>
                <a:xfrm>
                  <a:off x="2026214" y="1734450"/>
                  <a:ext cx="218979" cy="827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100 </a:t>
                  </a:r>
                  <a:r>
                    <a:rPr lang="en-US" b="1" dirty="0">
                      <a:solidFill>
                        <a:schemeClr val="bg1"/>
                      </a:solidFill>
                      <a:latin typeface="Symbol" panose="05050102010706020507" pitchFamily="18" charset="2"/>
                    </a:rPr>
                    <a:t>m</a:t>
                  </a:r>
                  <a:r>
                    <a:rPr lang="en-US" b="1" dirty="0">
                      <a:solidFill>
                        <a:schemeClr val="bg1"/>
                      </a:solidFill>
                    </a:rPr>
                    <a:t>m</a:t>
                  </a:r>
                </a:p>
              </p:txBody>
            </p:sp>
          </p:grpSp>
        </p:grp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A5B341A-53AA-4C49-9741-4A3AB53094D0}"/>
                </a:ext>
              </a:extLst>
            </p:cNvPr>
            <p:cNvSpPr/>
            <p:nvPr/>
          </p:nvSpPr>
          <p:spPr>
            <a:xfrm>
              <a:off x="1495710" y="4700665"/>
              <a:ext cx="5817594" cy="440628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8600659E-F4C3-D942-B251-09C299D60421}"/>
                    </a:ext>
                  </a:extLst>
                </p:cNvPr>
                <p:cNvSpPr/>
                <p:nvPr/>
              </p:nvSpPr>
              <p:spPr>
                <a:xfrm>
                  <a:off x="3431826" y="4036742"/>
                  <a:ext cx="189148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b="0" dirty="0">
                      <a:solidFill>
                        <a:schemeClr val="bg1"/>
                      </a:solidFill>
                    </a:rPr>
                    <a:t>Breakdown region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𝑡h𝑟𝑒𝑠h𝑜𝑙𝑑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8600659E-F4C3-D942-B251-09C299D604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826" y="4036742"/>
                  <a:ext cx="1891480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2667" t="-3846" r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5D6EB56-2486-F14F-9169-1E2AAA1BCE9A}"/>
              </a:ext>
            </a:extLst>
          </p:cNvPr>
          <p:cNvGrpSpPr/>
          <p:nvPr/>
        </p:nvGrpSpPr>
        <p:grpSpPr>
          <a:xfrm>
            <a:off x="1763532" y="3015454"/>
            <a:ext cx="1009102" cy="965531"/>
            <a:chOff x="6803884" y="2011844"/>
            <a:chExt cx="1009102" cy="96553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69CF7B-E10A-2D47-BB9B-371FEA672A01}"/>
                </a:ext>
              </a:extLst>
            </p:cNvPr>
            <p:cNvGrpSpPr/>
            <p:nvPr/>
          </p:nvGrpSpPr>
          <p:grpSpPr>
            <a:xfrm>
              <a:off x="6803884" y="2011844"/>
              <a:ext cx="1009102" cy="965531"/>
              <a:chOff x="5956391" y="2819400"/>
              <a:chExt cx="1009102" cy="96553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4620CD8-5D19-3644-A06F-72DB1EF80EA3}"/>
                  </a:ext>
                </a:extLst>
              </p:cNvPr>
              <p:cNvSpPr/>
              <p:nvPr/>
            </p:nvSpPr>
            <p:spPr>
              <a:xfrm>
                <a:off x="5956391" y="2819400"/>
                <a:ext cx="1009102" cy="965531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5100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7334BB4-C269-E34C-A08B-B2DA349FF259}"/>
                  </a:ext>
                </a:extLst>
              </p:cNvPr>
              <p:cNvSpPr/>
              <p:nvPr/>
            </p:nvSpPr>
            <p:spPr>
              <a:xfrm>
                <a:off x="6410300" y="3276741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F1C0E6A-8CB9-D140-BF05-018360C6BEF5}"/>
                  </a:ext>
                </a:extLst>
              </p:cNvPr>
              <p:cNvCxnSpPr/>
              <p:nvPr/>
            </p:nvCxnSpPr>
            <p:spPr>
              <a:xfrm flipV="1">
                <a:off x="6488145" y="3298454"/>
                <a:ext cx="447454" cy="4261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headEnd type="triangle" w="lg" len="sm"/>
                <a:tailEnd type="triangl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B23986A-4073-5640-9899-CB57E23E3BF2}"/>
                    </a:ext>
                  </a:extLst>
                </p:cNvPr>
                <p:cNvSpPr/>
                <p:nvPr/>
              </p:nvSpPr>
              <p:spPr>
                <a:xfrm>
                  <a:off x="7365917" y="2425390"/>
                  <a:ext cx="4434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B23986A-4073-5640-9899-CB57E23E3B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917" y="2425390"/>
                  <a:ext cx="44345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76DA07-DD51-234D-847C-317ABDEEEB11}"/>
              </a:ext>
            </a:extLst>
          </p:cNvPr>
          <p:cNvGrpSpPr/>
          <p:nvPr/>
        </p:nvGrpSpPr>
        <p:grpSpPr>
          <a:xfrm>
            <a:off x="3488254" y="2788712"/>
            <a:ext cx="1009102" cy="965531"/>
            <a:chOff x="3488254" y="2788712"/>
            <a:chExt cx="1009102" cy="96553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4C06D2-DC63-D849-BCC6-A8AFFB96E973}"/>
                </a:ext>
              </a:extLst>
            </p:cNvPr>
            <p:cNvSpPr/>
            <p:nvPr/>
          </p:nvSpPr>
          <p:spPr>
            <a:xfrm>
              <a:off x="3488254" y="2788712"/>
              <a:ext cx="1009102" cy="965531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1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5AA1BD2-1151-3A42-B8B4-322AFBECB817}"/>
                </a:ext>
              </a:extLst>
            </p:cNvPr>
            <p:cNvSpPr/>
            <p:nvPr/>
          </p:nvSpPr>
          <p:spPr>
            <a:xfrm>
              <a:off x="3942163" y="3246053"/>
              <a:ext cx="76200" cy="76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CCFF02-850E-3F4E-9FFC-25370EC0F9EE}"/>
              </a:ext>
            </a:extLst>
          </p:cNvPr>
          <p:cNvGrpSpPr/>
          <p:nvPr/>
        </p:nvGrpSpPr>
        <p:grpSpPr>
          <a:xfrm>
            <a:off x="5001986" y="3429000"/>
            <a:ext cx="1009102" cy="965531"/>
            <a:chOff x="3488254" y="2788712"/>
            <a:chExt cx="1009102" cy="96553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7A291AF-1C7B-904A-9765-35EC65156223}"/>
                </a:ext>
              </a:extLst>
            </p:cNvPr>
            <p:cNvSpPr/>
            <p:nvPr/>
          </p:nvSpPr>
          <p:spPr>
            <a:xfrm>
              <a:off x="3488254" y="2788712"/>
              <a:ext cx="1009102" cy="965531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1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728DF22-8311-4E41-8CD7-31F99DE365B7}"/>
                </a:ext>
              </a:extLst>
            </p:cNvPr>
            <p:cNvSpPr/>
            <p:nvPr/>
          </p:nvSpPr>
          <p:spPr>
            <a:xfrm>
              <a:off x="3942163" y="3246053"/>
              <a:ext cx="76200" cy="76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E665919-04EE-E349-AA17-8BCF26AD44A6}"/>
              </a:ext>
            </a:extLst>
          </p:cNvPr>
          <p:cNvGrpSpPr/>
          <p:nvPr/>
        </p:nvGrpSpPr>
        <p:grpSpPr>
          <a:xfrm>
            <a:off x="6264111" y="3191484"/>
            <a:ext cx="1009102" cy="965531"/>
            <a:chOff x="3488254" y="2788712"/>
            <a:chExt cx="1009102" cy="965531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9914A73-ABB8-0C45-B00C-49ED9B70E305}"/>
                </a:ext>
              </a:extLst>
            </p:cNvPr>
            <p:cNvSpPr/>
            <p:nvPr/>
          </p:nvSpPr>
          <p:spPr>
            <a:xfrm>
              <a:off x="3488254" y="2788712"/>
              <a:ext cx="1009102" cy="965531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1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B8F809D-12D5-0546-BF6C-BF98211E7E43}"/>
                </a:ext>
              </a:extLst>
            </p:cNvPr>
            <p:cNvSpPr/>
            <p:nvPr/>
          </p:nvSpPr>
          <p:spPr>
            <a:xfrm>
              <a:off x="3942163" y="3246053"/>
              <a:ext cx="76200" cy="76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5DD725-ADA1-8849-B809-F06B3E053292}"/>
              </a:ext>
            </a:extLst>
          </p:cNvPr>
          <p:cNvCxnSpPr>
            <a:stCxn id="28" idx="5"/>
            <a:endCxn id="46" idx="2"/>
          </p:cNvCxnSpPr>
          <p:nvPr/>
        </p:nvCxnSpPr>
        <p:spPr>
          <a:xfrm>
            <a:off x="4007204" y="3311094"/>
            <a:ext cx="1448691" cy="613347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med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36086CA-4049-A341-9D6F-DFE5D476E8E9}"/>
              </a:ext>
            </a:extLst>
          </p:cNvPr>
          <p:cNvSpPr/>
          <p:nvPr/>
        </p:nvSpPr>
        <p:spPr>
          <a:xfrm>
            <a:off x="4425043" y="29834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FA65535-CD8C-2E4B-AB1F-6B233350E18B}"/>
                  </a:ext>
                </a:extLst>
              </p:cNvPr>
              <p:cNvSpPr/>
              <p:nvPr/>
            </p:nvSpPr>
            <p:spPr>
              <a:xfrm>
                <a:off x="3755048" y="3610500"/>
                <a:ext cx="1154932" cy="5731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Sup>
                        <m:sSubSup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FA65535-CD8C-2E4B-AB1F-6B233350E1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048" y="3610500"/>
                <a:ext cx="1154932" cy="5731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8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Background: Avalanche as Plasma Diagnostic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2" name="AutoShape 3">
            <a:extLst>
              <a:ext uri="{FF2B5EF4-FFF2-40B4-BE49-F238E27FC236}">
                <a16:creationId xmlns:a16="http://schemas.microsoft.com/office/drawing/2014/main" id="{C76D132A-757C-7B46-81B0-35C9E0B8454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27039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F1131ACD-D67E-574A-A3F7-7AD5CB3A7C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1129599"/>
                <a:ext cx="8221662" cy="3987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Times" pitchFamily="18" charset="0"/>
                  <a:buChar char="•"/>
                  <a:defRPr sz="2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Times" pitchFamily="18" charset="0"/>
                  <a:buChar char="•"/>
                  <a:defRPr sz="16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" pitchFamily="18" charset="0"/>
                  <a:buChar char="•"/>
                  <a:defRPr sz="1400">
                    <a:solidFill>
                      <a:schemeClr val="tx1"/>
                    </a:solidFill>
                    <a:latin typeface="Univers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High seed density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Once seed electrons are close enough that individual sites overlap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Sup>
                      <m:sSub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), breakdowns are no longer countable</a:t>
                </a:r>
              </a:p>
              <a:p>
                <a:pPr>
                  <a:spcBef>
                    <a:spcPct val="0"/>
                  </a:spcBef>
                </a:pPr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moderate densities, more seeds means higher chance that a seed will be near the laser focus, where intensities are higher, and breakdowns are driven faster. Statistics on breakdown timing measures seed density.</a:t>
                </a:r>
              </a:p>
              <a:p>
                <a:pPr>
                  <a:spcBef>
                    <a:spcPct val="0"/>
                  </a:spcBef>
                  <a:buNone/>
                </a:pPr>
                <a:endPara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very high densities, back to classic model of an exponentially growing plasma. Higher initial seed densities mean fewer doubling periods to reach a measurable plasma density.</a:t>
                </a:r>
              </a:p>
            </p:txBody>
          </p:sp>
        </mc:Choice>
        <mc:Fallback xmlns="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F1131ACD-D67E-574A-A3F7-7AD5CB3A7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129599"/>
                <a:ext cx="8221662" cy="3987182"/>
              </a:xfrm>
              <a:prstGeom prst="rect">
                <a:avLst/>
              </a:prstGeom>
              <a:blipFill>
                <a:blip r:embed="rId3"/>
                <a:stretch>
                  <a:fillRect l="-926" t="-635" r="-309" b="-19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822B9AC0-23AC-074F-9365-F746E3670C83}"/>
              </a:ext>
            </a:extLst>
          </p:cNvPr>
          <p:cNvGrpSpPr/>
          <p:nvPr/>
        </p:nvGrpSpPr>
        <p:grpSpPr>
          <a:xfrm>
            <a:off x="5753707" y="2017624"/>
            <a:ext cx="787889" cy="789528"/>
            <a:chOff x="5956391" y="2819400"/>
            <a:chExt cx="1009102" cy="965531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581477F-FBDC-B94A-BE32-75702D54C865}"/>
                </a:ext>
              </a:extLst>
            </p:cNvPr>
            <p:cNvSpPr/>
            <p:nvPr/>
          </p:nvSpPr>
          <p:spPr>
            <a:xfrm>
              <a:off x="5956391" y="2819400"/>
              <a:ext cx="1009102" cy="965531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1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7FBC857-F830-1D48-B373-C2A2B157BC63}"/>
                </a:ext>
              </a:extLst>
            </p:cNvPr>
            <p:cNvSpPr/>
            <p:nvPr/>
          </p:nvSpPr>
          <p:spPr>
            <a:xfrm>
              <a:off x="6410300" y="3276741"/>
              <a:ext cx="76200" cy="76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557058C-1C49-B74F-B0E3-A9A3EB1F5652}"/>
              </a:ext>
            </a:extLst>
          </p:cNvPr>
          <p:cNvGrpSpPr/>
          <p:nvPr/>
        </p:nvGrpSpPr>
        <p:grpSpPr>
          <a:xfrm>
            <a:off x="6318916" y="2128080"/>
            <a:ext cx="787889" cy="789528"/>
            <a:chOff x="5956391" y="2819400"/>
            <a:chExt cx="1009102" cy="965531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1967771-B256-FD4E-9CAF-5FDE8D688F4F}"/>
                </a:ext>
              </a:extLst>
            </p:cNvPr>
            <p:cNvSpPr/>
            <p:nvPr/>
          </p:nvSpPr>
          <p:spPr>
            <a:xfrm>
              <a:off x="5956391" y="2819400"/>
              <a:ext cx="1009102" cy="965531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1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DA24308-CB97-B846-9D2A-7F54628EE038}"/>
                </a:ext>
              </a:extLst>
            </p:cNvPr>
            <p:cNvSpPr/>
            <p:nvPr/>
          </p:nvSpPr>
          <p:spPr>
            <a:xfrm>
              <a:off x="6410300" y="3276741"/>
              <a:ext cx="76200" cy="76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142986F-6ECA-3D4E-8B63-28CB2F1890AD}"/>
              </a:ext>
            </a:extLst>
          </p:cNvPr>
          <p:cNvGrpSpPr/>
          <p:nvPr/>
        </p:nvGrpSpPr>
        <p:grpSpPr>
          <a:xfrm>
            <a:off x="6772825" y="1953241"/>
            <a:ext cx="787889" cy="789528"/>
            <a:chOff x="5956391" y="2819400"/>
            <a:chExt cx="1009102" cy="965531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394F7E6-94D0-8449-86D4-06DFAFBA1493}"/>
                </a:ext>
              </a:extLst>
            </p:cNvPr>
            <p:cNvSpPr/>
            <p:nvPr/>
          </p:nvSpPr>
          <p:spPr>
            <a:xfrm>
              <a:off x="5956391" y="2819400"/>
              <a:ext cx="1009102" cy="965531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1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5B611A3-AA94-B948-AF09-9380C86E829B}"/>
                </a:ext>
              </a:extLst>
            </p:cNvPr>
            <p:cNvSpPr/>
            <p:nvPr/>
          </p:nvSpPr>
          <p:spPr>
            <a:xfrm>
              <a:off x="6410300" y="3276741"/>
              <a:ext cx="76200" cy="76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A4CA94E-0D6E-7643-BE35-630B1A5E595E}"/>
              </a:ext>
            </a:extLst>
          </p:cNvPr>
          <p:cNvGrpSpPr/>
          <p:nvPr/>
        </p:nvGrpSpPr>
        <p:grpSpPr>
          <a:xfrm>
            <a:off x="7328018" y="2078113"/>
            <a:ext cx="787889" cy="789528"/>
            <a:chOff x="5956391" y="2819400"/>
            <a:chExt cx="1009102" cy="965531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19EECF3-D175-B94C-A978-D92694B69FE8}"/>
                </a:ext>
              </a:extLst>
            </p:cNvPr>
            <p:cNvSpPr/>
            <p:nvPr/>
          </p:nvSpPr>
          <p:spPr>
            <a:xfrm>
              <a:off x="5956391" y="2819400"/>
              <a:ext cx="1009102" cy="965531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1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22B799B-0E07-204F-A419-2DD30C6DED90}"/>
                </a:ext>
              </a:extLst>
            </p:cNvPr>
            <p:cNvSpPr/>
            <p:nvPr/>
          </p:nvSpPr>
          <p:spPr>
            <a:xfrm>
              <a:off x="6410300" y="3276741"/>
              <a:ext cx="76200" cy="762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E946DEE-C832-0543-A478-10590A58752B}"/>
              </a:ext>
            </a:extLst>
          </p:cNvPr>
          <p:cNvSpPr txBox="1"/>
          <p:nvPr/>
        </p:nvSpPr>
        <p:spPr>
          <a:xfrm>
            <a:off x="-261257" y="4393870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347014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Background: Modeling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99675-630B-F446-84D2-CB7D97212F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2" name="AutoShape 3">
            <a:extLst>
              <a:ext uri="{FF2B5EF4-FFF2-40B4-BE49-F238E27FC236}">
                <a16:creationId xmlns:a16="http://schemas.microsoft.com/office/drawing/2014/main" id="{C76D132A-757C-7B46-81B0-35C9E0B8454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27039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761E9FC-0502-0B41-804C-CA0A934275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" t="3436" r="6442" b="49694"/>
          <a:stretch/>
        </p:blipFill>
        <p:spPr>
          <a:xfrm>
            <a:off x="5082657" y="1029225"/>
            <a:ext cx="3623605" cy="2301803"/>
          </a:xfrm>
          <a:prstGeom prst="rect">
            <a:avLst/>
          </a:prstGeom>
        </p:spPr>
      </p:pic>
      <p:sp>
        <p:nvSpPr>
          <p:cNvPr id="34" name="Text Box 5">
            <a:extLst>
              <a:ext uri="{FF2B5EF4-FFF2-40B4-BE49-F238E27FC236}">
                <a16:creationId xmlns:a16="http://schemas.microsoft.com/office/drawing/2014/main" id="{99AF0194-2305-AA4D-8C5C-0A44A0664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05850"/>
            <a:ext cx="461010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Univers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Univers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Univers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Univers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Univers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Univers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Univers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Univers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Univers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Radioactive materials deposit energy in air creating an enhanced population of seed electrons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Our model includes energy deposition, air ion formation rates, collisional energy transfer, and loss rates to calculate a steady-state seed density for air in the presence of a radioactive source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We then add laser heating to model avalanche ionization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Simulations for fixed intensity reproduces time advance results reasonably well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Modeling random placement of charges in volume gives statistical spread of timing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56D272E-447C-AC41-B07D-0FD208B782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7642" y="3317453"/>
            <a:ext cx="2707401" cy="3540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0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" name="Picture 35" descr="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152400"/>
            <a:ext cx="8794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E57F04-1993-48EB-871D-349153AA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162040"/>
            <a:ext cx="2133600" cy="365125"/>
          </a:xfrm>
        </p:spPr>
        <p:txBody>
          <a:bodyPr/>
          <a:lstStyle/>
          <a:p>
            <a:fld id="{15A99675-630B-F446-84D2-CB7D97212F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2" name="AutoShape 3">
            <a:extLst>
              <a:ext uri="{FF2B5EF4-FFF2-40B4-BE49-F238E27FC236}">
                <a16:creationId xmlns:a16="http://schemas.microsoft.com/office/drawing/2014/main" id="{C76D132A-757C-7B46-81B0-35C9E0B8454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27039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17EBB8A5-68C1-BB4A-BCE3-89CFCD2CBE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914400"/>
            <a:ext cx="708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AAAD0DEF-7FF5-5B41-93E4-B6FB7548C12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7322" y="1086622"/>
            <a:ext cx="293997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cs typeface="Helvetica" panose="020B0604020202020204" pitchFamily="34" charset="0"/>
              </a:rPr>
              <a:t>Breakdown time advance from backscattered spectra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effectLst/>
              <a:cs typeface="Helvetica" panose="020B0604020202020204" pitchFamily="34" charset="0"/>
            </a:endParaRP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8102ECC9-215B-CA46-8DAE-248BCCEA5B3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379517" y="1268410"/>
            <a:ext cx="193582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dirty="0">
                <a:cs typeface="Helvetica" panose="020B0604020202020204" pitchFamily="34" charset="0"/>
              </a:rPr>
              <a:t>Shot-by-shot spectra of the backscattered pulse</a:t>
            </a: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cs typeface="Helvetica" panose="020B0604020202020204" pitchFamily="34" charset="0"/>
            </a:endParaRPr>
          </a:p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effectLst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8">
                <a:extLst>
                  <a:ext uri="{FF2B5EF4-FFF2-40B4-BE49-F238E27FC236}">
                    <a16:creationId xmlns:a16="http://schemas.microsoft.com/office/drawing/2014/main" id="{6A88EC9B-6529-E34A-8833-9F7AFF53C57E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147098" y="3383710"/>
                <a:ext cx="2689331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effectLst/>
                    <a:cs typeface="Helvetica" panose="020B0604020202020204" pitchFamily="34" charset="0"/>
                  </a:rPr>
                  <a:t>Pump pulse:</a:t>
                </a:r>
              </a:p>
              <a:p>
                <a:pPr marR="0" lvl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altLang="en-US" dirty="0">
                    <a:cs typeface="Helvetica" panose="020B0604020202020204" pitchFamily="34" charset="0"/>
                  </a:rPr>
                  <a:t>50 ps, 3.9 </a:t>
                </a:r>
                <a14:m>
                  <m:oMath xmlns:m="http://schemas.openxmlformats.org/officeDocument/2006/math">
                    <m:r>
                      <a:rPr lang="en-US" altLang="en-US" b="0" i="1" dirty="0">
                        <a:latin typeface="Cambria Math" panose="02040503050406030204" pitchFamily="18" charset="0"/>
                        <a:cs typeface="Times New Roman"/>
                      </a:rPr>
                      <m:t>𝜇</m:t>
                    </m:r>
                  </m:oMath>
                </a14:m>
                <a:r>
                  <a:rPr lang="en-US" altLang="en-US" dirty="0">
                    <a:cs typeface="Helvetica" panose="020B0604020202020204" pitchFamily="34" charset="0"/>
                  </a:rPr>
                  <a:t>m</a:t>
                </a: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effectLst/>
                    <a:cs typeface="Helvetica" panose="020B0604020202020204" pitchFamily="34" charset="0"/>
                  </a:rPr>
                  <a:t> </a:t>
                </a:r>
                <a:r>
                  <a:rPr lang="en-US" altLang="en-US" dirty="0">
                    <a:cs typeface="Helvetica" panose="020B0604020202020204" pitchFamily="34" charset="0"/>
                  </a:rPr>
                  <a:t>15-35 </a:t>
                </a:r>
                <a:r>
                  <a:rPr lang="en-US" altLang="en-US" dirty="0" err="1">
                    <a:cs typeface="Helvetica" panose="020B0604020202020204" pitchFamily="34" charset="0"/>
                  </a:rPr>
                  <a:t>mJ</a:t>
                </a:r>
                <a:r>
                  <a:rPr lang="en-US" altLang="en-US" dirty="0">
                    <a:cs typeface="Helvetica" panose="020B0604020202020204" pitchFamily="34" charset="0"/>
                  </a:rPr>
                  <a:t> focused 1m at f/33</a:t>
                </a:r>
              </a:p>
              <a:p>
                <a:pPr marR="0" lvl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en-US" i="0" u="none" strike="noStrike" cap="none" normalizeH="0" baseline="0" dirty="0">
                    <a:ln>
                      <a:noFill/>
                    </a:ln>
                    <a:effectLst/>
                    <a:cs typeface="Helvetica" panose="020B0604020202020204" pitchFamily="34" charset="0"/>
                  </a:rPr>
                  <a:t>20Hz</a:t>
                </a:r>
              </a:p>
            </p:txBody>
          </p:sp>
        </mc:Choice>
        <mc:Fallback xmlns="">
          <p:sp>
            <p:nvSpPr>
              <p:cNvPr id="14" name="Text Box 18">
                <a:extLst>
                  <a:ext uri="{FF2B5EF4-FFF2-40B4-BE49-F238E27FC236}">
                    <a16:creationId xmlns:a16="http://schemas.microsoft.com/office/drawing/2014/main" id="{6A88EC9B-6529-E34A-8833-9F7AFF53C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7098" y="3383710"/>
                <a:ext cx="2689331" cy="1200329"/>
              </a:xfrm>
              <a:prstGeom prst="rect">
                <a:avLst/>
              </a:prstGeom>
              <a:blipFill>
                <a:blip r:embed="rId3"/>
                <a:stretch>
                  <a:fillRect l="-1408" t="-2105" b="-84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chemeClr val="tx1">
                          <a:gamma/>
                          <a:shade val="60000"/>
                          <a:invGamma/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F334079-B695-694D-BA5A-CCC263494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536" y="1306218"/>
            <a:ext cx="7139099" cy="51161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0E405E-A50C-0D49-A963-5E249AFDA56B}"/>
              </a:ext>
            </a:extLst>
          </p:cNvPr>
          <p:cNvSpPr/>
          <p:nvPr/>
        </p:nvSpPr>
        <p:spPr>
          <a:xfrm>
            <a:off x="4668251" y="1374607"/>
            <a:ext cx="2531445" cy="15304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14728C7-B14E-8A4B-9A0F-5040F02362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39"/>
          <a:stretch/>
        </p:blipFill>
        <p:spPr>
          <a:xfrm>
            <a:off x="4668252" y="1346334"/>
            <a:ext cx="2542607" cy="1485900"/>
          </a:xfrm>
          <a:prstGeom prst="rect">
            <a:avLst/>
          </a:prstGeom>
        </p:spPr>
      </p:pic>
      <p:sp>
        <p:nvSpPr>
          <p:cNvPr id="94" name="Title 1">
            <a:extLst>
              <a:ext uri="{FF2B5EF4-FFF2-40B4-BE49-F238E27FC236}">
                <a16:creationId xmlns:a16="http://schemas.microsoft.com/office/drawing/2014/main" id="{AA781CFA-FACC-884C-B66F-BCFD1BA4C274}"/>
              </a:ext>
            </a:extLst>
          </p:cNvPr>
          <p:cNvSpPr txBox="1">
            <a:spLocks/>
          </p:cNvSpPr>
          <p:nvPr/>
        </p:nvSpPr>
        <p:spPr>
          <a:xfrm>
            <a:off x="457200" y="-14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/>
              <a:t>Background: Proof-of-Concept Experiments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0AF57-D535-3240-BC75-05C30A65D1EE}"/>
              </a:ext>
            </a:extLst>
          </p:cNvPr>
          <p:cNvSpPr/>
          <p:nvPr/>
        </p:nvSpPr>
        <p:spPr>
          <a:xfrm>
            <a:off x="256939" y="1815859"/>
            <a:ext cx="1760787" cy="21008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 descr="C:\Users\milch\Box Sync\Robert - radiation detection\Sci Adv\figures\Fig2.png">
            <a:extLst>
              <a:ext uri="{FF2B5EF4-FFF2-40B4-BE49-F238E27FC236}">
                <a16:creationId xmlns:a16="http://schemas.microsoft.com/office/drawing/2014/main" id="{A3AC17FA-C9C3-DE4D-99FA-D66980C3F3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2"/>
          <a:stretch/>
        </p:blipFill>
        <p:spPr bwMode="auto">
          <a:xfrm>
            <a:off x="269467" y="2016255"/>
            <a:ext cx="1788483" cy="171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014D23-2DFF-4F43-92EB-6E2F027B5C4A}"/>
              </a:ext>
            </a:extLst>
          </p:cNvPr>
          <p:cNvSpPr/>
          <p:nvPr/>
        </p:nvSpPr>
        <p:spPr>
          <a:xfrm>
            <a:off x="80010" y="6453485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R. M. Schwartz, D. Woodbury, J. Isaacs, P. Sprangle, and H. M. </a:t>
            </a:r>
            <a:r>
              <a:rPr lang="en-US" sz="1000" dirty="0" err="1"/>
              <a:t>Milchberg</a:t>
            </a:r>
            <a:r>
              <a:rPr lang="en-US" sz="1000" dirty="0"/>
              <a:t>, Sci. Adv. </a:t>
            </a:r>
            <a:r>
              <a:rPr lang="en-US" sz="1000" b="1" dirty="0"/>
              <a:t>5</a:t>
            </a:r>
            <a:r>
              <a:rPr lang="en-US" sz="1000" dirty="0"/>
              <a:t>, eaav6804 (2019)</a:t>
            </a:r>
          </a:p>
          <a:p>
            <a:r>
              <a:rPr lang="en-US" sz="1000" dirty="0"/>
              <a:t>D. Woodbury R. M. Schwartz, and H. M. </a:t>
            </a:r>
            <a:r>
              <a:rPr lang="en-US" sz="1000" dirty="0" err="1"/>
              <a:t>Milchberg</a:t>
            </a:r>
            <a:r>
              <a:rPr lang="en-US" sz="1000" dirty="0"/>
              <a:t>, Optica </a:t>
            </a:r>
            <a:r>
              <a:rPr lang="en-US" sz="1000" b="1" dirty="0"/>
              <a:t>6</a:t>
            </a:r>
            <a:r>
              <a:rPr lang="en-US" sz="1000" dirty="0"/>
              <a:t> (6) (2019)</a:t>
            </a:r>
          </a:p>
        </p:txBody>
      </p:sp>
    </p:spTree>
    <p:extLst>
      <p:ext uri="{BB962C8B-B14F-4D97-AF65-F5344CB8AC3E}">
        <p14:creationId xmlns:p14="http://schemas.microsoft.com/office/powerpoint/2010/main" val="18791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18428</TotalTime>
  <Words>2023</Words>
  <Application>Microsoft Macintosh PowerPoint</Application>
  <PresentationFormat>On-screen Show (4:3)</PresentationFormat>
  <Paragraphs>419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Symbol</vt:lpstr>
      <vt:lpstr>Univers</vt:lpstr>
      <vt:lpstr>Office Theme</vt:lpstr>
      <vt:lpstr>Proposal 310036 Remote Detection of Radioactive Materials Using Long Wavelength Infrared Laser Driven Avalanche Breakdown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Equipment Requirements and Hazards</vt:lpstr>
      <vt:lpstr>Experimental Time Request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 Infrared Nonlinear Optics  Standoff Radiation Detection through Avalanche Breakdown</dc:title>
  <dc:creator>Robert Schwartz</dc:creator>
  <cp:lastModifiedBy>Robert Max Schwartz</cp:lastModifiedBy>
  <cp:revision>679</cp:revision>
  <dcterms:created xsi:type="dcterms:W3CDTF">2017-11-03T04:44:18Z</dcterms:created>
  <dcterms:modified xsi:type="dcterms:W3CDTF">2022-01-21T17:32:46Z</dcterms:modified>
</cp:coreProperties>
</file>