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0" r:id="rId2"/>
    <p:sldId id="262" r:id="rId3"/>
    <p:sldId id="261" r:id="rId4"/>
    <p:sldId id="263" r:id="rId5"/>
    <p:sldId id="256" r:id="rId6"/>
    <p:sldId id="257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57"/>
    <p:restoredTop sz="96208"/>
  </p:normalViewPr>
  <p:slideViewPr>
    <p:cSldViewPr snapToGrid="0" snapToObjects="1">
      <p:cViewPr varScale="1">
        <p:scale>
          <a:sx n="90" d="100"/>
          <a:sy n="90" d="100"/>
        </p:scale>
        <p:origin x="240" y="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4837D-402C-364D-A1C0-77E83DC1874C}" type="datetimeFigureOut">
              <a:rPr lang="en-US" smtClean="0"/>
              <a:t>10/22/21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93810-DACA-6E40-88E4-ACE0F0685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39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F1BC6-7101-2F43-B497-4CA62CD69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78D59-978B-804B-8C56-B47231F562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94699-FBCB-8642-8DEB-530196715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0B29-F81B-544F-BB00-BF64E56D6A61}" type="datetime1">
              <a:rPr lang="en-US" smtClean="0"/>
              <a:t>10/22/21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B8560-6F2B-4949-B07E-18185C3B7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B779B-176C-F242-B95A-BC16A36AA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2CA5-06A9-A24D-A3BF-9C6CF1911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08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16FFD-37FC-734A-AEED-77557D13C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43339B-7A25-ED44-819A-5883BC757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3DBCE-ABF6-F44E-804E-3BDC7F240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89BB-82FB-F14D-84A5-F236C15AAFC4}" type="datetime1">
              <a:rPr lang="en-US" smtClean="0"/>
              <a:t>10/22/21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8BAD9-7071-1C4B-AD8C-03CCA8816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886F7-1A51-184E-8042-DF37C6B45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2CA5-06A9-A24D-A3BF-9C6CF1911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2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5EF823-26ED-9A45-828A-9494842E5D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6C5D3A-4733-5946-A17B-C82C2697C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1BAD0-26B9-CE46-A4E6-3D9115B5A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88AD-05F1-114B-B385-AD4574B7D076}" type="datetime1">
              <a:rPr lang="en-US" smtClean="0"/>
              <a:t>10/22/21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7EC93-E306-9E4D-9516-38405E0FD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A1E64-816B-1941-BEF5-0FB428A6D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2CA5-06A9-A24D-A3BF-9C6CF1911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85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E3F7E-E296-3643-BBA8-070BD8445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71AD4-DA9F-B74F-98C3-0E9EBE7C2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B8DFC-9269-CC42-8F9D-B1013A13C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2E3F-0E83-2848-B943-BA19C0D87D03}" type="datetime1">
              <a:rPr lang="en-US" smtClean="0"/>
              <a:t>10/22/21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F329D-30ED-8341-87DA-370F2EAA0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E995E-AF7E-4044-91C9-DD7B20A9E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2CA5-06A9-A24D-A3BF-9C6CF1911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2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17587-8EEA-254A-9546-6475366F8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DCBEB3-69D8-B743-8319-5508833EC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E3C60-B199-1B4D-9995-CBE9DC41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53D5-4688-D94C-98AB-AA44FE3A72AB}" type="datetime1">
              <a:rPr lang="en-US" smtClean="0"/>
              <a:t>10/22/21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23320-FA68-6D42-B658-3B4D6D7D6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50A7C-774E-DB43-A75F-7AA9A30BE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2CA5-06A9-A24D-A3BF-9C6CF1911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48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2ACF1-7896-2C4F-9469-E4A8494D4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53F6B-4080-F24D-8497-ECCDE2F681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DABCC-D9C8-0846-A7FB-9F1E4CC92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E931B-E360-4442-AED5-53A67C5BE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451CB-85D4-5243-977E-9E3832D1C720}" type="datetime1">
              <a:rPr lang="en-US" smtClean="0"/>
              <a:t>10/22/21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718A0-8653-7246-B1B8-0E5DC78E4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7B6CEF-5E4C-EE45-9D82-36F6841BA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2CA5-06A9-A24D-A3BF-9C6CF1911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12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C7DE2-BEDE-F74B-AD0E-8CEB975AD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F96A9-E4B4-8841-9991-908B04857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30AF09-AC29-EB40-93CE-FC0AD6DB7A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1884E9-C327-EA4E-8234-2C315508D4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2F2D93-C5B3-524A-84D3-AAB3339CA2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BEBB42-49A8-A84C-BD95-CF476C519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37BA-E654-4B4C-BB5B-A2B497BC1C04}" type="datetime1">
              <a:rPr lang="en-US" smtClean="0"/>
              <a:t>10/22/21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93FB5C-3A67-8E46-AFB8-40D7CC23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200E08-6FAD-FC40-957B-BECA7BCD7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2CA5-06A9-A24D-A3BF-9C6CF1911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66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78CAF-166D-1A4F-A60D-593960A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F8A4FE-672F-4647-8BC4-C6FCAAC18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E20C-5930-8C43-9926-E6373FABAB7B}" type="datetime1">
              <a:rPr lang="en-US" smtClean="0"/>
              <a:t>10/22/21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FD046E-3156-F74B-AB4C-19965B377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6EDE91-2C92-1F41-895E-390E9044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2CA5-06A9-A24D-A3BF-9C6CF1911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9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50F113-0325-8644-BCCC-328F8FD26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724B-AA57-504C-8594-1FD3E57DA1CD}" type="datetime1">
              <a:rPr lang="en-US" smtClean="0"/>
              <a:t>10/22/21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714FD6-5145-544C-9ADB-EFD2D766A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D7D660-B788-7B48-8B14-DD43447EF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2CA5-06A9-A24D-A3BF-9C6CF1911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B23F4-ADE5-F64F-B441-D1D89FFD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1D243-D46B-424E-857E-50EA24218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9E3B45-5B55-C445-93FB-747282E301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3A773-622A-7046-94FC-9A4EB78F0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DBC40-7EB7-3B4C-93B1-F4080590C087}" type="datetime1">
              <a:rPr lang="en-US" smtClean="0"/>
              <a:t>10/22/21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84801C-A228-8A4F-968B-8663790B7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C5FF8-7874-ED48-9107-B9D07AEE6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2CA5-06A9-A24D-A3BF-9C6CF1911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84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4B6A9-BF46-9C46-9B66-3D4202FA2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21E0A3-7A39-9749-91C5-4F1D550814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3D6316-E4C7-514D-8431-71C90BBF0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2A2DC-F021-AE43-A532-BFEFF64DF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3DAD-8CEB-484C-B455-0417572D97F8}" type="datetime1">
              <a:rPr lang="en-US" smtClean="0"/>
              <a:t>10/22/21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64B1A-D786-9247-95B6-7C0F435DA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773893-0350-CC43-AFDD-1A9A23C1D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2CA5-06A9-A24D-A3BF-9C6CF1911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59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F9F925-5C22-694D-9537-F8CCEF6D2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A8DF8-84F0-BB4E-98E7-4D9D330AE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889CB-6B09-8342-B9C5-1C768E8D6C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D3246-8BC8-544F-B440-F6435D23B76C}" type="datetime1">
              <a:rPr lang="en-US" smtClean="0"/>
              <a:t>10/22/21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4DA06-A177-2C4E-A87E-44E8F70F2E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71BB0-47DA-E849-8C57-846C3BB80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42CA5-06A9-A24D-A3BF-9C6CF1911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4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C8409-376D-6843-8A37-3B242CF78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002" y="986667"/>
            <a:ext cx="10452555" cy="4699861"/>
          </a:xfrm>
        </p:spPr>
        <p:txBody>
          <a:bodyPr>
            <a:noAutofit/>
          </a:bodyPr>
          <a:lstStyle/>
          <a:p>
            <a:r>
              <a:rPr lang="en-US" sz="4000" b="1" dirty="0"/>
              <a:t> end cap and barrel MRPC ToF geometry</a:t>
            </a:r>
            <a:br>
              <a:rPr lang="en-US" sz="3600" b="1" dirty="0"/>
            </a:br>
            <a:r>
              <a:rPr lang="en-US" sz="3600" b="1" dirty="0"/>
              <a:t>(Tracking performance with mRPC ToF+ </a:t>
            </a:r>
            <a:r>
              <a:rPr lang="en-US" sz="3600" b="1" dirty="0" err="1"/>
              <a:t>mRwell</a:t>
            </a:r>
            <a:r>
              <a:rPr lang="en-US" sz="3600" b="1" dirty="0"/>
              <a:t>/GEM)</a:t>
            </a:r>
            <a:br>
              <a:rPr lang="en-US" sz="3600" b="1" dirty="0"/>
            </a:br>
            <a:br>
              <a:rPr lang="en-US" sz="3600" b="1" dirty="0"/>
            </a:br>
            <a:br>
              <a:rPr lang="en-US" sz="3600" b="1" dirty="0"/>
            </a:br>
            <a:r>
              <a:rPr lang="en-US" sz="2800" dirty="0"/>
              <a:t>Sourav Tarafdar</a:t>
            </a:r>
            <a:br>
              <a:rPr lang="en-US" sz="2800" dirty="0"/>
            </a:br>
            <a:br>
              <a:rPr lang="en-US" sz="4400" dirty="0"/>
            </a:br>
            <a:endParaRPr lang="en-US" sz="3600" b="1" dirty="0"/>
          </a:p>
        </p:txBody>
      </p:sp>
      <p:pic>
        <p:nvPicPr>
          <p:cNvPr id="5" name="Picture 4" descr="images.png">
            <a:extLst>
              <a:ext uri="{FF2B5EF4-FFF2-40B4-BE49-F238E27FC236}">
                <a16:creationId xmlns:a16="http://schemas.microsoft.com/office/drawing/2014/main" id="{7686A515-B1F5-FA45-8406-4BA68374E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8" y="6034673"/>
            <a:ext cx="823327" cy="823327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CA3D57-C23D-E749-9D33-012B10945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ECCE Tracking meeting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585756CC-2536-C446-AA55-C50DE33C0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13" y="1967736"/>
            <a:ext cx="1900331" cy="66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62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FE422C-4B1D-504F-8DEC-8D3077CEB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2CA5-06A9-A24D-A3BF-9C6CF1911A16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F6253A-F7E1-F640-9AA6-B16629E05FF6}"/>
              </a:ext>
            </a:extLst>
          </p:cNvPr>
          <p:cNvSpPr txBox="1"/>
          <p:nvPr/>
        </p:nvSpPr>
        <p:spPr>
          <a:xfrm>
            <a:off x="1674688" y="136525"/>
            <a:ext cx="8167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Barrel mRPC ToF</a:t>
            </a:r>
          </a:p>
        </p:txBody>
      </p:sp>
      <p:pic>
        <p:nvPicPr>
          <p:cNvPr id="8" name="Picture 7" descr="A picture containing text, dark, lit&#10;&#10;Description automatically generated">
            <a:extLst>
              <a:ext uri="{FF2B5EF4-FFF2-40B4-BE49-F238E27FC236}">
                <a16:creationId xmlns:a16="http://schemas.microsoft.com/office/drawing/2014/main" id="{959D33A3-BCFE-2B41-BE67-0E98B52BB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7" y="1270928"/>
            <a:ext cx="3488611" cy="2605602"/>
          </a:xfrm>
          <a:prstGeom prst="rect">
            <a:avLst/>
          </a:prstGeom>
        </p:spPr>
      </p:pic>
      <p:pic>
        <p:nvPicPr>
          <p:cNvPr id="10" name="Picture 9" descr="A picture containing text, display&#10;&#10;Description automatically generated">
            <a:extLst>
              <a:ext uri="{FF2B5EF4-FFF2-40B4-BE49-F238E27FC236}">
                <a16:creationId xmlns:a16="http://schemas.microsoft.com/office/drawing/2014/main" id="{DB071EE7-5C45-E046-928B-2C3DFB240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7" y="3885713"/>
            <a:ext cx="3417923" cy="26623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8A6C50-03B5-F143-8FE4-BF579CAC6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145170" y="1095597"/>
            <a:ext cx="2965207" cy="41106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BEE209-E704-034D-8367-C3FE54C3FE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8254559" y="1168664"/>
            <a:ext cx="2859795" cy="39645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B7704EB-6C41-244E-9B8A-1957853D90C2}"/>
              </a:ext>
            </a:extLst>
          </p:cNvPr>
          <p:cNvSpPr txBox="1"/>
          <p:nvPr/>
        </p:nvSpPr>
        <p:spPr>
          <a:xfrm>
            <a:off x="4410054" y="3214138"/>
            <a:ext cx="2945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Material scan for -60 &lt; theta &lt; +60 at phi ~ 1 degree  Radiation length ~ 10.0%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49291E-41CC-884C-82F5-624C9E1C535E}"/>
              </a:ext>
            </a:extLst>
          </p:cNvPr>
          <p:cNvSpPr txBox="1"/>
          <p:nvPr/>
        </p:nvSpPr>
        <p:spPr>
          <a:xfrm>
            <a:off x="8514327" y="2825011"/>
            <a:ext cx="2839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Material scan for 0&lt;phi&lt;360 at theta ~ 0.1 degree Radiation length ~  10%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DCDB27-72B3-9540-A30D-7E7A1BE4A84C}"/>
              </a:ext>
            </a:extLst>
          </p:cNvPr>
          <p:cNvSpPr txBox="1"/>
          <p:nvPr/>
        </p:nvSpPr>
        <p:spPr>
          <a:xfrm>
            <a:off x="3892122" y="871654"/>
            <a:ext cx="78236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mRPC ToF @ R = 79 cm without frames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 length = </a:t>
            </a:r>
            <a:r>
              <a:rPr lang="en-US" dirty="0"/>
              <a:t>400 cm with z offset = -50 cm.</a:t>
            </a:r>
          </a:p>
        </p:txBody>
      </p:sp>
    </p:spTree>
    <p:extLst>
      <p:ext uri="{BB962C8B-B14F-4D97-AF65-F5344CB8AC3E}">
        <p14:creationId xmlns:p14="http://schemas.microsoft.com/office/powerpoint/2010/main" val="1245229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FE422C-4B1D-504F-8DEC-8D3077CEB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2CA5-06A9-A24D-A3BF-9C6CF1911A16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F6253A-F7E1-F640-9AA6-B16629E05FF6}"/>
              </a:ext>
            </a:extLst>
          </p:cNvPr>
          <p:cNvSpPr txBox="1"/>
          <p:nvPr/>
        </p:nvSpPr>
        <p:spPr>
          <a:xfrm>
            <a:off x="1674688" y="136525"/>
            <a:ext cx="8167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Barrel mRPC ToF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90FA08-6899-7A45-A786-5F8665CD16C3}"/>
              </a:ext>
            </a:extLst>
          </p:cNvPr>
          <p:cNvSpPr txBox="1"/>
          <p:nvPr/>
        </p:nvSpPr>
        <p:spPr>
          <a:xfrm>
            <a:off x="106906" y="476729"/>
            <a:ext cx="83997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Subsystems in the current configuration :</a:t>
            </a:r>
          </a:p>
          <a:p>
            <a:r>
              <a:rPr lang="en-US" sz="1600" dirty="0"/>
              <a:t>Si + </a:t>
            </a:r>
            <a:r>
              <a:rPr lang="en-US" sz="1600" dirty="0" err="1"/>
              <a:t>mRwell</a:t>
            </a:r>
            <a:r>
              <a:rPr lang="en-US" sz="1600" dirty="0"/>
              <a:t> (@ R =44.2, 64, 82 cm) + DIRC + mRPC ToF @ R = 79 cm with tracking services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Generated particle phase space</a:t>
            </a:r>
          </a:p>
          <a:p>
            <a:r>
              <a:rPr lang="en-US" sz="1600" dirty="0"/>
              <a:t>5 </a:t>
            </a:r>
            <a:r>
              <a:rPr lang="en-US" sz="1600" dirty="0" err="1"/>
              <a:t>pions</a:t>
            </a:r>
            <a:r>
              <a:rPr lang="en-US" sz="1600" dirty="0"/>
              <a:t> per event with 0.1 &lt; p</a:t>
            </a:r>
            <a:r>
              <a:rPr lang="en-US" sz="1600" baseline="-25000" dirty="0"/>
              <a:t> </a:t>
            </a:r>
            <a:r>
              <a:rPr lang="en-US" sz="1600" dirty="0"/>
              <a:t>&lt; 20 GeV , |eta| &lt; 1.5 and 0-2*pi phi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Length of each layer of </a:t>
            </a:r>
            <a:r>
              <a:rPr lang="en-US" sz="1600" dirty="0" err="1"/>
              <a:t>mRwell</a:t>
            </a:r>
            <a:r>
              <a:rPr lang="en-US" sz="1600" dirty="0"/>
              <a:t> :  140 , 250, 300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Length of barrel mRPC ToF  = 400 cm with z offset = -50 cm</a:t>
            </a:r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8" name="Picture 7" descr="A picture containing text, dark, lit&#10;&#10;Description automatically generated">
            <a:extLst>
              <a:ext uri="{FF2B5EF4-FFF2-40B4-BE49-F238E27FC236}">
                <a16:creationId xmlns:a16="http://schemas.microsoft.com/office/drawing/2014/main" id="{959D33A3-BCFE-2B41-BE67-0E98B52BB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7247" y="207205"/>
            <a:ext cx="3219860" cy="2404875"/>
          </a:xfrm>
          <a:prstGeom prst="rect">
            <a:avLst/>
          </a:prstGeom>
        </p:spPr>
      </p:pic>
      <p:pic>
        <p:nvPicPr>
          <p:cNvPr id="10" name="Picture 9" descr="A picture containing text, display&#10;&#10;Description automatically generated">
            <a:extLst>
              <a:ext uri="{FF2B5EF4-FFF2-40B4-BE49-F238E27FC236}">
                <a16:creationId xmlns:a16="http://schemas.microsoft.com/office/drawing/2014/main" id="{DB071EE7-5C45-E046-928B-2C3DFB240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2747068"/>
            <a:ext cx="3417923" cy="26623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B70ABE-C4F5-DB4F-AA0B-3E3F4D54D9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872438" y="543842"/>
            <a:ext cx="4580088" cy="777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02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0E9D4D1-65C3-FE45-9CDB-7E730843D0A2}"/>
              </a:ext>
            </a:extLst>
          </p:cNvPr>
          <p:cNvSpPr txBox="1"/>
          <p:nvPr/>
        </p:nvSpPr>
        <p:spPr>
          <a:xfrm>
            <a:off x="976044" y="24131"/>
            <a:ext cx="1047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Electron end cap </a:t>
            </a:r>
            <a:r>
              <a:rPr lang="en-US" sz="2400" dirty="0" err="1"/>
              <a:t>mRPC</a:t>
            </a:r>
            <a:r>
              <a:rPr lang="en-US" sz="2400" dirty="0"/>
              <a:t> TOF (single layer thickness with 12 gas gaps ~ 2.716 cm)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7579095-D81E-0448-AFD4-7216294416C2}"/>
              </a:ext>
            </a:extLst>
          </p:cNvPr>
          <p:cNvSpPr txBox="1"/>
          <p:nvPr/>
        </p:nvSpPr>
        <p:spPr>
          <a:xfrm>
            <a:off x="3831625" y="438481"/>
            <a:ext cx="77203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Electron end cap detector locations: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GEM @ z = -120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mRICH @ z =  -125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mRPC ToF @ z = -162.3 cm , R = (6.5 – 68 cm)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2</a:t>
            </a:r>
            <a:r>
              <a:rPr lang="en-US" baseline="30000" dirty="0">
                <a:highlight>
                  <a:srgbClr val="FFFF00"/>
                </a:highlight>
              </a:rPr>
              <a:t>nd</a:t>
            </a:r>
            <a:r>
              <a:rPr lang="en-US" dirty="0">
                <a:highlight>
                  <a:srgbClr val="FFFF00"/>
                </a:highlight>
              </a:rPr>
              <a:t> GEM @ z = -173.0 cm</a:t>
            </a:r>
          </a:p>
          <a:p>
            <a:endParaRPr lang="en-US" dirty="0"/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F5CA0A70-D9B0-0F41-BA3A-6B67A28FF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2CA5-06A9-A24D-A3BF-9C6CF1911A16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A picture containing text, display&#10;&#10;Description automatically generated">
            <a:extLst>
              <a:ext uri="{FF2B5EF4-FFF2-40B4-BE49-F238E27FC236}">
                <a16:creationId xmlns:a16="http://schemas.microsoft.com/office/drawing/2014/main" id="{BA7FFB9F-3F2E-8C4A-BC57-37CB9B340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3" y="446711"/>
            <a:ext cx="3017765" cy="23429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C99CC8-FF4A-AA4C-8335-797488F68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315713" y="2468166"/>
            <a:ext cx="3679185" cy="51004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A62512-B2CF-B946-881A-0D423600FF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639500" y="2468166"/>
            <a:ext cx="3679184" cy="51004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D43A1F-1403-3A43-B8A4-AFFB0F3CD873}"/>
              </a:ext>
            </a:extLst>
          </p:cNvPr>
          <p:cNvSpPr txBox="1"/>
          <p:nvPr/>
        </p:nvSpPr>
        <p:spPr>
          <a:xfrm>
            <a:off x="3360042" y="2842945"/>
            <a:ext cx="4847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Material scan of Electron end cap </a:t>
            </a:r>
            <a:r>
              <a:rPr lang="en-US" dirty="0" err="1"/>
              <a:t>mRPC</a:t>
            </a:r>
            <a:r>
              <a:rPr lang="en-US" dirty="0"/>
              <a:t> TOF only </a:t>
            </a:r>
          </a:p>
        </p:txBody>
      </p:sp>
    </p:spTree>
    <p:extLst>
      <p:ext uri="{BB962C8B-B14F-4D97-AF65-F5344CB8AC3E}">
        <p14:creationId xmlns:p14="http://schemas.microsoft.com/office/powerpoint/2010/main" val="3709845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0E9D4D1-65C3-FE45-9CDB-7E730843D0A2}"/>
              </a:ext>
            </a:extLst>
          </p:cNvPr>
          <p:cNvSpPr txBox="1"/>
          <p:nvPr/>
        </p:nvSpPr>
        <p:spPr>
          <a:xfrm>
            <a:off x="976044" y="24131"/>
            <a:ext cx="1047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Electron end cap </a:t>
            </a:r>
            <a:r>
              <a:rPr lang="en-US" sz="2400" dirty="0" err="1"/>
              <a:t>mRPC</a:t>
            </a:r>
            <a:r>
              <a:rPr lang="en-US" sz="2400" dirty="0"/>
              <a:t> TOF (single layer thickness with 12 gas gaps ~ 2.716 cm)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7579095-D81E-0448-AFD4-7216294416C2}"/>
              </a:ext>
            </a:extLst>
          </p:cNvPr>
          <p:cNvSpPr txBox="1"/>
          <p:nvPr/>
        </p:nvSpPr>
        <p:spPr>
          <a:xfrm>
            <a:off x="3831625" y="438481"/>
            <a:ext cx="77203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Electron end cap detector locations: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GEM @ z = -120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mRICH @ z =  -125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mRPC ToF @ z = -162.3 cm , R = (6.5 – 68 cm)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2</a:t>
            </a:r>
            <a:r>
              <a:rPr lang="en-US" baseline="30000" dirty="0">
                <a:highlight>
                  <a:srgbClr val="FFFF00"/>
                </a:highlight>
              </a:rPr>
              <a:t>nd</a:t>
            </a:r>
            <a:r>
              <a:rPr lang="en-US" dirty="0">
                <a:highlight>
                  <a:srgbClr val="FFFF00"/>
                </a:highlight>
              </a:rPr>
              <a:t> GEM @ z = -173.0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Generated particle phase space</a:t>
            </a:r>
          </a:p>
          <a:p>
            <a:r>
              <a:rPr lang="en-US" dirty="0"/>
              <a:t>1 pion/event with 0.1 &lt; p</a:t>
            </a:r>
            <a:r>
              <a:rPr lang="en-US" baseline="-25000" dirty="0"/>
              <a:t> </a:t>
            </a:r>
            <a:r>
              <a:rPr lang="en-US" dirty="0"/>
              <a:t>&lt; 20 GeV , -3.5 &lt; eta &lt; -1.5 and 0-2*pi phi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F5CA0A70-D9B0-0F41-BA3A-6B67A28FF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2CA5-06A9-A24D-A3BF-9C6CF1911A16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BCE188-91D7-C243-AAA5-F7C3DE984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561496" y="1313045"/>
            <a:ext cx="4039810" cy="6858000"/>
          </a:xfrm>
          <a:prstGeom prst="rect">
            <a:avLst/>
          </a:prstGeom>
        </p:spPr>
      </p:pic>
      <p:pic>
        <p:nvPicPr>
          <p:cNvPr id="24" name="Picture 23" descr="Chart, line chart&#10;&#10;Description automatically generated">
            <a:extLst>
              <a:ext uri="{FF2B5EF4-FFF2-40B4-BE49-F238E27FC236}">
                <a16:creationId xmlns:a16="http://schemas.microsoft.com/office/drawing/2014/main" id="{570A4EEE-ECE2-1E4C-B6FA-1F12E05A0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954" y="3429000"/>
            <a:ext cx="5166938" cy="250991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D0D79D3-C6FC-4845-83E7-D10DD3BCADF8}"/>
              </a:ext>
            </a:extLst>
          </p:cNvPr>
          <p:cNvSpPr txBox="1"/>
          <p:nvPr/>
        </p:nvSpPr>
        <p:spPr>
          <a:xfrm>
            <a:off x="7215248" y="2526275"/>
            <a:ext cx="48243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/>
              <a:t>2</a:t>
            </a:r>
            <a:r>
              <a:rPr lang="en-US" u="sng" baseline="30000" dirty="0"/>
              <a:t>nd</a:t>
            </a:r>
            <a:r>
              <a:rPr lang="en-US" u="sng" dirty="0"/>
              <a:t> simulation campaign tracking evaluation </a:t>
            </a:r>
          </a:p>
          <a:p>
            <a:pPr algn="ctr"/>
            <a:r>
              <a:rPr lang="en-US" u="sng" dirty="0"/>
              <a:t>(uses LGAD ToF) by Xuan Li</a:t>
            </a:r>
          </a:p>
        </p:txBody>
      </p:sp>
      <p:pic>
        <p:nvPicPr>
          <p:cNvPr id="5" name="Picture 4" descr="A picture containing text, display&#10;&#10;Description automatically generated">
            <a:extLst>
              <a:ext uri="{FF2B5EF4-FFF2-40B4-BE49-F238E27FC236}">
                <a16:creationId xmlns:a16="http://schemas.microsoft.com/office/drawing/2014/main" id="{BA7FFB9F-3F2E-8C4A-BC57-37CB9B340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993" y="688465"/>
            <a:ext cx="2706385" cy="210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74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0E9D4D1-65C3-FE45-9CDB-7E730843D0A2}"/>
              </a:ext>
            </a:extLst>
          </p:cNvPr>
          <p:cNvSpPr txBox="1"/>
          <p:nvPr/>
        </p:nvSpPr>
        <p:spPr>
          <a:xfrm>
            <a:off x="3893574" y="117987"/>
            <a:ext cx="4070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Hadron end cap </a:t>
            </a:r>
            <a:r>
              <a:rPr lang="en-US" sz="2400" b="1" dirty="0" err="1"/>
              <a:t>mRPC</a:t>
            </a:r>
            <a:r>
              <a:rPr lang="en-US" sz="2400" b="1" dirty="0"/>
              <a:t> TOF 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0C96A03-E842-4E44-8B11-F04CE108E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57" y="487319"/>
            <a:ext cx="4970236" cy="32724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A51D6D-D445-5946-BB3A-B7A2A3D62D32}"/>
              </a:ext>
            </a:extLst>
          </p:cNvPr>
          <p:cNvSpPr txBox="1"/>
          <p:nvPr/>
        </p:nvSpPr>
        <p:spPr>
          <a:xfrm>
            <a:off x="10637" y="4085690"/>
            <a:ext cx="49702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Hadron end cap detector locations without tracking services: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GEM @ z = 175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dRICH @ z =  185 cm with length = 100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mRPC ToF @ z = 287.0 cm , R = (13.0 – 180 cm)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2</a:t>
            </a:r>
            <a:r>
              <a:rPr lang="en-US" baseline="30000" dirty="0">
                <a:highlight>
                  <a:srgbClr val="FFFF00"/>
                </a:highlight>
              </a:rPr>
              <a:t>nd</a:t>
            </a:r>
            <a:r>
              <a:rPr lang="en-US" dirty="0">
                <a:highlight>
                  <a:srgbClr val="FFFF00"/>
                </a:highlight>
              </a:rPr>
              <a:t> GEM @ z = 292.0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EMCAL @ z = 305.0 cm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Hadron end cap MRPC ToF will have same material budget as that on electron end cap 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D13FA88-1DEA-2C42-B280-4098207C3E3A}"/>
              </a:ext>
            </a:extLst>
          </p:cNvPr>
          <p:cNvCxnSpPr>
            <a:cxnSpLocks/>
          </p:cNvCxnSpPr>
          <p:nvPr/>
        </p:nvCxnSpPr>
        <p:spPr>
          <a:xfrm>
            <a:off x="1610333" y="856651"/>
            <a:ext cx="2166020" cy="132840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BD87B8A-C245-D647-A74D-014C9D9E425D}"/>
              </a:ext>
            </a:extLst>
          </p:cNvPr>
          <p:cNvSpPr txBox="1"/>
          <p:nvPr/>
        </p:nvSpPr>
        <p:spPr>
          <a:xfrm>
            <a:off x="1010397" y="487319"/>
            <a:ext cx="744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508BD42-A7F7-5349-956C-E58A3EDA685D}"/>
              </a:ext>
            </a:extLst>
          </p:cNvPr>
          <p:cNvCxnSpPr>
            <a:cxnSpLocks/>
          </p:cNvCxnSpPr>
          <p:nvPr/>
        </p:nvCxnSpPr>
        <p:spPr>
          <a:xfrm>
            <a:off x="2898775" y="2591931"/>
            <a:ext cx="800457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C9DE219-232F-BF4B-9B82-4FCDB294FCF2}"/>
              </a:ext>
            </a:extLst>
          </p:cNvPr>
          <p:cNvSpPr txBox="1"/>
          <p:nvPr/>
        </p:nvSpPr>
        <p:spPr>
          <a:xfrm>
            <a:off x="2109574" y="2407265"/>
            <a:ext cx="114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dRICH</a:t>
            </a: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41A4CBB-4571-D24C-9981-75A5F2AB823C}"/>
              </a:ext>
            </a:extLst>
          </p:cNvPr>
          <p:cNvCxnSpPr>
            <a:cxnSpLocks/>
          </p:cNvCxnSpPr>
          <p:nvPr/>
        </p:nvCxnSpPr>
        <p:spPr>
          <a:xfrm>
            <a:off x="3893574" y="1056904"/>
            <a:ext cx="987184" cy="136566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55792CD-0407-C040-9C3C-F4CE324E03B4}"/>
              </a:ext>
            </a:extLst>
          </p:cNvPr>
          <p:cNvSpPr txBox="1"/>
          <p:nvPr/>
        </p:nvSpPr>
        <p:spPr>
          <a:xfrm>
            <a:off x="3516396" y="813251"/>
            <a:ext cx="744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ToF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3AF9720-0E6E-404C-870C-39F41B8A8BBD}"/>
              </a:ext>
            </a:extLst>
          </p:cNvPr>
          <p:cNvCxnSpPr>
            <a:cxnSpLocks/>
          </p:cNvCxnSpPr>
          <p:nvPr/>
        </p:nvCxnSpPr>
        <p:spPr>
          <a:xfrm flipV="1">
            <a:off x="2940002" y="3183468"/>
            <a:ext cx="1572621" cy="17704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94F66DA-4C63-E34D-8B1E-59AD7F36A78C}"/>
              </a:ext>
            </a:extLst>
          </p:cNvPr>
          <p:cNvSpPr txBox="1"/>
          <p:nvPr/>
        </p:nvSpPr>
        <p:spPr>
          <a:xfrm>
            <a:off x="2308725" y="3175844"/>
            <a:ext cx="744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GEM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99CFB09-C8A9-5E45-8EB5-354D060D9E6D}"/>
              </a:ext>
            </a:extLst>
          </p:cNvPr>
          <p:cNvCxnSpPr>
            <a:cxnSpLocks/>
          </p:cNvCxnSpPr>
          <p:nvPr/>
        </p:nvCxnSpPr>
        <p:spPr>
          <a:xfrm>
            <a:off x="4625534" y="1282967"/>
            <a:ext cx="29669" cy="63320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F00C676-8910-5C4D-A489-384CFAD26223}"/>
              </a:ext>
            </a:extLst>
          </p:cNvPr>
          <p:cNvSpPr txBox="1"/>
          <p:nvPr/>
        </p:nvSpPr>
        <p:spPr>
          <a:xfrm>
            <a:off x="4319461" y="986963"/>
            <a:ext cx="933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EMCAL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D9580D5-1A6E-7847-815B-40E20E6E2FAA}"/>
              </a:ext>
            </a:extLst>
          </p:cNvPr>
          <p:cNvSpPr txBox="1"/>
          <p:nvPr/>
        </p:nvSpPr>
        <p:spPr>
          <a:xfrm>
            <a:off x="6580568" y="811623"/>
            <a:ext cx="519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Tracking performance study in Hadron End cap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F57BABE-88C3-EA42-BC24-70D6688F6911}"/>
              </a:ext>
            </a:extLst>
          </p:cNvPr>
          <p:cNvSpPr txBox="1"/>
          <p:nvPr/>
        </p:nvSpPr>
        <p:spPr>
          <a:xfrm>
            <a:off x="6417146" y="1189808"/>
            <a:ext cx="5197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5 </a:t>
            </a:r>
            <a:r>
              <a:rPr lang="en-US" sz="1600" dirty="0" err="1"/>
              <a:t>pions</a:t>
            </a:r>
            <a:r>
              <a:rPr lang="en-US" sz="1600" dirty="0"/>
              <a:t> per event with 0.2 &lt;</a:t>
            </a:r>
            <a:r>
              <a:rPr lang="en-US" sz="1600" dirty="0" err="1"/>
              <a:t>pT</a:t>
            </a:r>
            <a:r>
              <a:rPr lang="en-US" sz="1600" dirty="0"/>
              <a:t> &lt; 20 GeV in 1.2 &lt; eta &lt; 3.5 and 2.*pi in phi(eta coverage according to the last GEM eta coverage)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Susbsystems used according to the figure on left in addition to magnet and Si disks at hadron end cap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92F71BAD-DF09-5A49-9CF1-E5C326953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872443" y="1834113"/>
            <a:ext cx="4287182" cy="5524618"/>
          </a:xfrm>
          <a:prstGeom prst="rect">
            <a:avLst/>
          </a:prstGeom>
        </p:spPr>
      </p:pic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54198C50-BC6A-BE43-9EFD-412A89FC9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2CA5-06A9-A24D-A3BF-9C6CF1911A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54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9E9DFFA-9153-CD4F-A035-7969D7120165}"/>
              </a:ext>
            </a:extLst>
          </p:cNvPr>
          <p:cNvSpPr txBox="1"/>
          <p:nvPr/>
        </p:nvSpPr>
        <p:spPr>
          <a:xfrm>
            <a:off x="0" y="128871"/>
            <a:ext cx="119301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Comparison between current result and from 2</a:t>
            </a:r>
            <a:r>
              <a:rPr lang="en-US" sz="2000" b="1" baseline="30000" dirty="0"/>
              <a:t>nd</a:t>
            </a:r>
            <a:r>
              <a:rPr lang="en-US" sz="2000" b="1" dirty="0"/>
              <a:t> simulation campaign</a:t>
            </a:r>
          </a:p>
        </p:txBody>
      </p:sp>
      <p:pic>
        <p:nvPicPr>
          <p:cNvPr id="9" name="Picture 8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D7ACE70D-4FEA-C848-9CC8-EDC20FCD4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092" y="1564437"/>
            <a:ext cx="5842000" cy="28702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25152BB-EEC0-F942-B337-CF694F92C12F}"/>
              </a:ext>
            </a:extLst>
          </p:cNvPr>
          <p:cNvSpPr txBox="1"/>
          <p:nvPr/>
        </p:nvSpPr>
        <p:spPr>
          <a:xfrm>
            <a:off x="768927" y="718908"/>
            <a:ext cx="48243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/>
              <a:t>Tracking performance study in Hadron End cap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A35026-4621-CE48-A566-8FA40C1CB009}"/>
              </a:ext>
            </a:extLst>
          </p:cNvPr>
          <p:cNvSpPr txBox="1"/>
          <p:nvPr/>
        </p:nvSpPr>
        <p:spPr>
          <a:xfrm>
            <a:off x="6597009" y="679411"/>
            <a:ext cx="48243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/>
              <a:t>2</a:t>
            </a:r>
            <a:r>
              <a:rPr lang="en-US" u="sng" baseline="30000" dirty="0"/>
              <a:t>nd</a:t>
            </a:r>
            <a:r>
              <a:rPr lang="en-US" u="sng" dirty="0"/>
              <a:t> simulation campaign tracking evaluation</a:t>
            </a:r>
          </a:p>
          <a:p>
            <a:pPr algn="ctr"/>
            <a:r>
              <a:rPr lang="en-US" u="sng" dirty="0"/>
              <a:t>(uses LGAD ToF) by Xuan Li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64AC60FF-F348-B94F-AA45-0D5236685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2CA5-06A9-A24D-A3BF-9C6CF1911A16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781949-3FAB-ED40-9179-D40718579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298761" y="178641"/>
            <a:ext cx="3323384" cy="56417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80B587-9D32-9748-80BA-52D1793E293D}"/>
              </a:ext>
            </a:extLst>
          </p:cNvPr>
          <p:cNvSpPr txBox="1"/>
          <p:nvPr/>
        </p:nvSpPr>
        <p:spPr>
          <a:xfrm>
            <a:off x="1705510" y="5003515"/>
            <a:ext cx="4520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Very low statistics in different eta bins.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4A9501-70C1-9747-A844-A0A0823D7568}"/>
              </a:ext>
            </a:extLst>
          </p:cNvPr>
          <p:cNvSpPr txBox="1"/>
          <p:nvPr/>
        </p:nvSpPr>
        <p:spPr>
          <a:xfrm>
            <a:off x="1286270" y="5455242"/>
            <a:ext cx="5291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Will make pull request for end cap mRPC ToF.</a:t>
            </a:r>
          </a:p>
        </p:txBody>
      </p:sp>
    </p:spTree>
    <p:extLst>
      <p:ext uri="{BB962C8B-B14F-4D97-AF65-F5344CB8AC3E}">
        <p14:creationId xmlns:p14="http://schemas.microsoft.com/office/powerpoint/2010/main" val="216549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</TotalTime>
  <Words>554</Words>
  <Application>Microsoft Macintosh PowerPoint</Application>
  <PresentationFormat>Widescreen</PresentationFormat>
  <Paragraphs>60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 end cap and barrel MRPC ToF geometry (Tracking performance with mRPC ToF+ mRwell/GEM)   Sourav Tarafdar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Tarafdar, Sourav</dc:creator>
  <cp:lastModifiedBy>Tarafdar, Sourav</cp:lastModifiedBy>
  <cp:revision>17</cp:revision>
  <dcterms:created xsi:type="dcterms:W3CDTF">2021-10-18T04:55:58Z</dcterms:created>
  <dcterms:modified xsi:type="dcterms:W3CDTF">2021-10-22T20:18:34Z</dcterms:modified>
</cp:coreProperties>
</file>