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994" r:id="rId2"/>
    <p:sldId id="1013" r:id="rId3"/>
    <p:sldId id="995" r:id="rId4"/>
    <p:sldId id="996" r:id="rId5"/>
    <p:sldId id="1014" r:id="rId6"/>
    <p:sldId id="1011" r:id="rId7"/>
    <p:sldId id="1024" r:id="rId8"/>
    <p:sldId id="971" r:id="rId9"/>
    <p:sldId id="914" r:id="rId10"/>
    <p:sldId id="967" r:id="rId11"/>
    <p:sldId id="1015" r:id="rId12"/>
    <p:sldId id="968" r:id="rId13"/>
    <p:sldId id="946" r:id="rId14"/>
    <p:sldId id="947" r:id="rId15"/>
    <p:sldId id="899" r:id="rId16"/>
    <p:sldId id="973" r:id="rId17"/>
    <p:sldId id="998" r:id="rId18"/>
    <p:sldId id="999" r:id="rId19"/>
    <p:sldId id="1016" r:id="rId20"/>
    <p:sldId id="1017" r:id="rId21"/>
    <p:sldId id="1000" r:id="rId22"/>
    <p:sldId id="1018" r:id="rId23"/>
    <p:sldId id="1001" r:id="rId24"/>
    <p:sldId id="1019" r:id="rId25"/>
    <p:sldId id="850" r:id="rId26"/>
    <p:sldId id="969" r:id="rId27"/>
    <p:sldId id="851" r:id="rId28"/>
    <p:sldId id="1020" r:id="rId29"/>
    <p:sldId id="1002" r:id="rId30"/>
    <p:sldId id="897" r:id="rId31"/>
    <p:sldId id="1022" r:id="rId32"/>
    <p:sldId id="1023" r:id="rId33"/>
    <p:sldId id="1021" r:id="rId34"/>
    <p:sldId id="1012" r:id="rId35"/>
    <p:sldId id="949" r:id="rId36"/>
    <p:sldId id="1004" r:id="rId37"/>
    <p:sldId id="1005" r:id="rId38"/>
    <p:sldId id="1008" r:id="rId39"/>
    <p:sldId id="1009" r:id="rId40"/>
    <p:sldId id="1010" r:id="rId41"/>
    <p:sldId id="1007" r:id="rId42"/>
    <p:sldId id="952" r:id="rId43"/>
    <p:sldId id="951" r:id="rId44"/>
    <p:sldId id="953" r:id="rId45"/>
    <p:sldId id="954" r:id="rId46"/>
    <p:sldId id="1025" r:id="rId47"/>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108001"/>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16" autoAdjust="0"/>
    <p:restoredTop sz="99805" autoAdjust="0"/>
  </p:normalViewPr>
  <p:slideViewPr>
    <p:cSldViewPr>
      <p:cViewPr>
        <p:scale>
          <a:sx n="130" d="100"/>
          <a:sy n="130" d="100"/>
        </p:scale>
        <p:origin x="-1576" y="-41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10/27/21</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10/27/21</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3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6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96"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52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658" algn="l" defTabSz="914264" rtl="0" eaLnBrk="1" latinLnBrk="0" hangingPunct="1">
      <a:defRPr sz="1200" kern="1200">
        <a:solidFill>
          <a:schemeClr val="tx1"/>
        </a:solidFill>
        <a:latin typeface="+mn-lt"/>
        <a:ea typeface="+mn-ea"/>
        <a:cs typeface="+mn-cs"/>
      </a:defRPr>
    </a:lvl6pPr>
    <a:lvl7pPr marL="2742788"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2" algn="l" defTabSz="91426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14"/>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30"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91"/>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30" indent="0">
              <a:buNone/>
              <a:defRPr sz="1800">
                <a:solidFill>
                  <a:schemeClr val="tx1">
                    <a:tint val="75000"/>
                  </a:schemeClr>
                </a:solidFill>
              </a:defRPr>
            </a:lvl2pPr>
            <a:lvl3pPr marL="914264"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0" indent="0">
              <a:buNone/>
              <a:defRPr sz="2000" b="1"/>
            </a:lvl2pPr>
            <a:lvl3pPr marL="914264"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30" indent="0">
              <a:buNone/>
              <a:defRPr sz="2000" b="1"/>
            </a:lvl2pPr>
            <a:lvl3pPr marL="914264"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smtClean="0"/>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42"/>
            <a:ext cx="3008313" cy="3518297"/>
          </a:xfrm>
        </p:spPr>
        <p:txBody>
          <a:bodyPr/>
          <a:lstStyle>
            <a:lvl1pPr marL="0" indent="0">
              <a:buNone/>
              <a:defRPr sz="1400"/>
            </a:lvl1pPr>
            <a:lvl2pPr marL="457130" indent="0">
              <a:buNone/>
              <a:defRPr sz="1200"/>
            </a:lvl2pPr>
            <a:lvl3pPr marL="914264"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30" indent="0">
              <a:buNone/>
              <a:defRPr sz="2800"/>
            </a:lvl2pPr>
            <a:lvl3pPr marL="914264"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pPr lvl="0"/>
            <a:endParaRPr lang="en-US" noProof="0" dirty="0"/>
          </a:p>
        </p:txBody>
      </p:sp>
      <p:sp>
        <p:nvSpPr>
          <p:cNvPr id="4" name="Text Placeholder 3"/>
          <p:cNvSpPr>
            <a:spLocks noGrp="1"/>
          </p:cNvSpPr>
          <p:nvPr>
            <p:ph type="body" sz="half" idx="2"/>
          </p:nvPr>
        </p:nvSpPr>
        <p:spPr>
          <a:xfrm>
            <a:off x="1828800" y="4229116"/>
            <a:ext cx="5486400" cy="603647"/>
          </a:xfrm>
        </p:spPr>
        <p:txBody>
          <a:bodyPr/>
          <a:lstStyle>
            <a:lvl1pPr marL="0" indent="0">
              <a:buNone/>
              <a:defRPr sz="1400"/>
            </a:lvl1pPr>
            <a:lvl2pPr marL="457130" indent="0">
              <a:buNone/>
              <a:defRPr sz="1200"/>
            </a:lvl2pPr>
            <a:lvl3pPr marL="914264"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10/28/21</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19"/>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7" tIns="45714" rIns="91427" bIns="45714"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10/28/21</a:t>
            </a:r>
            <a:endParaRPr lang="en-US" altLang="en-US" dirty="0"/>
          </a:p>
        </p:txBody>
      </p:sp>
      <p:sp>
        <p:nvSpPr>
          <p:cNvPr id="5" name="Footer Placeholder 4"/>
          <p:cNvSpPr>
            <a:spLocks noGrp="1"/>
          </p:cNvSpPr>
          <p:nvPr>
            <p:ph type="ftr" sz="quarter" idx="3"/>
          </p:nvPr>
        </p:nvSpPr>
        <p:spPr>
          <a:xfrm>
            <a:off x="3171031" y="4914914"/>
            <a:ext cx="2895600" cy="207169"/>
          </a:xfrm>
          <a:prstGeom prst="rect">
            <a:avLst/>
          </a:prstGeom>
        </p:spPr>
        <p:txBody>
          <a:bodyPr vert="horz" lIns="91427" tIns="45714" rIns="91427" bIns="45714"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PMG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7" tIns="45714" rIns="91427" bIns="45714"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xmlns="" id="{E21E0E1C-C51F-4944-BAEC-913171417A8F}"/>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30" algn="ctr" rtl="0" fontAlgn="base">
        <a:spcBef>
          <a:spcPct val="0"/>
        </a:spcBef>
        <a:spcAft>
          <a:spcPct val="0"/>
        </a:spcAft>
        <a:defRPr sz="4400">
          <a:solidFill>
            <a:schemeClr val="tx1"/>
          </a:solidFill>
          <a:latin typeface="Calibri" charset="0"/>
          <a:ea typeface="ＭＳ Ｐゴシック" charset="0"/>
        </a:defRPr>
      </a:lvl6pPr>
      <a:lvl7pPr marL="914264"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29" algn="ctr" rtl="0" fontAlgn="base">
        <a:spcBef>
          <a:spcPct val="0"/>
        </a:spcBef>
        <a:spcAft>
          <a:spcPct val="0"/>
        </a:spcAft>
        <a:defRPr sz="4400">
          <a:solidFill>
            <a:schemeClr val="tx1"/>
          </a:solidFill>
          <a:latin typeface="Calibri" charset="0"/>
          <a:ea typeface="ＭＳ Ｐゴシック" charset="0"/>
        </a:defRPr>
      </a:lvl9pPr>
    </p:titleStyle>
    <p:body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0"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6" algn="l" defTabSz="914264" rtl="0" eaLnBrk="1" latinLnBrk="0" hangingPunct="1">
        <a:defRPr sz="1800" kern="1200">
          <a:solidFill>
            <a:schemeClr val="tx1"/>
          </a:solidFill>
          <a:latin typeface="+mn-lt"/>
          <a:ea typeface="+mn-ea"/>
          <a:cs typeface="+mn-cs"/>
        </a:defRPr>
      </a:lvl4pPr>
      <a:lvl5pPr marL="1828529" algn="l" defTabSz="914264" rtl="0" eaLnBrk="1" latinLnBrk="0" hangingPunct="1">
        <a:defRPr sz="1800" kern="1200">
          <a:solidFill>
            <a:schemeClr val="tx1"/>
          </a:solidFill>
          <a:latin typeface="+mn-lt"/>
          <a:ea typeface="+mn-ea"/>
          <a:cs typeface="+mn-cs"/>
        </a:defRPr>
      </a:lvl5pPr>
      <a:lvl6pPr marL="2285658" algn="l" defTabSz="914264" rtl="0" eaLnBrk="1" latinLnBrk="0" hangingPunct="1">
        <a:defRPr sz="1800" kern="1200">
          <a:solidFill>
            <a:schemeClr val="tx1"/>
          </a:solidFill>
          <a:latin typeface="+mn-lt"/>
          <a:ea typeface="+mn-ea"/>
          <a:cs typeface="+mn-cs"/>
        </a:defRPr>
      </a:lvl6pPr>
      <a:lvl7pPr marL="2742788"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2" algn="l" defTabSz="9142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4.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G"/><Relationship Id="rId3"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31" y="8398"/>
            <a:ext cx="8328991" cy="574187"/>
          </a:xfrm>
        </p:spPr>
        <p:txBody>
          <a:bodyPr>
            <a:normAutofit fontScale="90000"/>
          </a:bodyPr>
          <a:lstStyle/>
          <a:p>
            <a:r>
              <a:rPr lang="en-US" b="0" dirty="0"/>
              <a:t>sPHENIX MIE Project Overview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32281331"/>
              </p:ext>
            </p:extLst>
          </p:nvPr>
        </p:nvGraphicFramePr>
        <p:xfrm>
          <a:off x="304801" y="666751"/>
          <a:ext cx="8600000" cy="883919"/>
        </p:xfrm>
        <a:graphic>
          <a:graphicData uri="http://schemas.openxmlformats.org/drawingml/2006/table">
            <a:tbl>
              <a:tblPr firstRow="1" bandRow="1">
                <a:tableStyleId>{F5AB1C69-6EDB-4FF4-983F-18BD219EF322}</a:tableStyleId>
              </a:tblPr>
              <a:tblGrid>
                <a:gridCol w="914400">
                  <a:extLst>
                    <a:ext uri="{9D8B030D-6E8A-4147-A177-3AD203B41FA5}">
                      <a16:colId xmlns="" xmlns:a16="http://schemas.microsoft.com/office/drawing/2014/main" val="4246309965"/>
                    </a:ext>
                  </a:extLst>
                </a:gridCol>
                <a:gridCol w="1622853">
                  <a:extLst>
                    <a:ext uri="{9D8B030D-6E8A-4147-A177-3AD203B41FA5}">
                      <a16:colId xmlns="" xmlns:a16="http://schemas.microsoft.com/office/drawing/2014/main" val="2547196037"/>
                    </a:ext>
                  </a:extLst>
                </a:gridCol>
                <a:gridCol w="1606378">
                  <a:extLst>
                    <a:ext uri="{9D8B030D-6E8A-4147-A177-3AD203B41FA5}">
                      <a16:colId xmlns="" xmlns:a16="http://schemas.microsoft.com/office/drawing/2014/main" val="2906043885"/>
                    </a:ext>
                  </a:extLst>
                </a:gridCol>
                <a:gridCol w="2891482">
                  <a:extLst>
                    <a:ext uri="{9D8B030D-6E8A-4147-A177-3AD203B41FA5}">
                      <a16:colId xmlns="" xmlns:a16="http://schemas.microsoft.com/office/drawing/2014/main" val="2998244554"/>
                    </a:ext>
                  </a:extLst>
                </a:gridCol>
                <a:gridCol w="864972">
                  <a:extLst>
                    <a:ext uri="{9D8B030D-6E8A-4147-A177-3AD203B41FA5}">
                      <a16:colId xmlns="" xmlns:a16="http://schemas.microsoft.com/office/drawing/2014/main" val="859748088"/>
                    </a:ext>
                  </a:extLst>
                </a:gridCol>
                <a:gridCol w="699915">
                  <a:extLst>
                    <a:ext uri="{9D8B030D-6E8A-4147-A177-3AD203B41FA5}">
                      <a16:colId xmlns="" xmlns:a16="http://schemas.microsoft.com/office/drawing/2014/main" val="2369523134"/>
                    </a:ext>
                  </a:extLst>
                </a:gridCol>
              </a:tblGrid>
              <a:tr h="380999">
                <a:tc>
                  <a:txBody>
                    <a:bodyPr/>
                    <a:lstStyle/>
                    <a:p>
                      <a:r>
                        <a:rPr lang="en-US" sz="1200" dirty="0"/>
                        <a:t>TPC</a:t>
                      </a:r>
                    </a:p>
                  </a:txBody>
                  <a:tcPr marT="34290" marB="34290">
                    <a:solidFill>
                      <a:srgbClr val="0080FF"/>
                    </a:solidFill>
                  </a:tcPr>
                </a:tc>
                <a:tc>
                  <a:txBody>
                    <a:bodyPr/>
                    <a:lstStyle/>
                    <a:p>
                      <a:r>
                        <a:rPr lang="en-US" sz="1200" dirty="0"/>
                        <a:t>Project Director</a:t>
                      </a:r>
                    </a:p>
                  </a:txBody>
                  <a:tcPr marT="34290" marB="34290">
                    <a:solidFill>
                      <a:srgbClr val="0080FF"/>
                    </a:solidFill>
                  </a:tcPr>
                </a:tc>
                <a:tc>
                  <a:txBody>
                    <a:bodyPr/>
                    <a:lstStyle/>
                    <a:p>
                      <a:r>
                        <a:rPr lang="en-US" sz="1200" dirty="0"/>
                        <a:t>Last CD Achieved</a:t>
                      </a:r>
                    </a:p>
                  </a:txBody>
                  <a:tcPr marT="34290" marB="34290">
                    <a:solidFill>
                      <a:srgbClr val="0080FF"/>
                    </a:solidFill>
                  </a:tcPr>
                </a:tc>
                <a:tc>
                  <a:txBody>
                    <a:bodyPr/>
                    <a:lstStyle/>
                    <a:p>
                      <a:r>
                        <a:rPr lang="en-US" sz="1200" dirty="0"/>
                        <a:t>% Complete</a:t>
                      </a:r>
                    </a:p>
                  </a:txBody>
                  <a:tcPr marT="34290" marB="34290">
                    <a:solidFill>
                      <a:srgbClr val="0080FF"/>
                    </a:solidFill>
                  </a:tcPr>
                </a:tc>
                <a:tc>
                  <a:txBody>
                    <a:bodyPr/>
                    <a:lstStyle/>
                    <a:p>
                      <a:r>
                        <a:rPr lang="en-US" sz="1200" dirty="0"/>
                        <a:t>CPI</a:t>
                      </a:r>
                    </a:p>
                  </a:txBody>
                  <a:tcPr marT="34290" marB="34290">
                    <a:solidFill>
                      <a:srgbClr val="0080FF"/>
                    </a:solidFill>
                  </a:tcPr>
                </a:tc>
                <a:tc>
                  <a:txBody>
                    <a:bodyPr/>
                    <a:lstStyle/>
                    <a:p>
                      <a:r>
                        <a:rPr lang="en-US" sz="1200" dirty="0"/>
                        <a:t>SPI</a:t>
                      </a:r>
                    </a:p>
                  </a:txBody>
                  <a:tcPr marT="34290" marB="34290">
                    <a:solidFill>
                      <a:srgbClr val="0080FF"/>
                    </a:solidFill>
                  </a:tcPr>
                </a:tc>
                <a:extLst>
                  <a:ext uri="{0D108BD9-81ED-4DB2-BD59-A6C34878D82A}">
                    <a16:rowId xmlns="" xmlns:a16="http://schemas.microsoft.com/office/drawing/2014/main" val="291641492"/>
                  </a:ext>
                </a:extLst>
              </a:tr>
              <a:tr h="502920">
                <a:tc>
                  <a:txBody>
                    <a:bodyPr/>
                    <a:lstStyle/>
                    <a:p>
                      <a:r>
                        <a:rPr lang="en-US" sz="1400" dirty="0"/>
                        <a:t>$27.0M</a:t>
                      </a:r>
                    </a:p>
                  </a:txBody>
                  <a:tcPr marT="34290" marB="34290">
                    <a:solidFill>
                      <a:schemeClr val="accent5">
                        <a:lumMod val="20000"/>
                        <a:lumOff val="80000"/>
                      </a:schemeClr>
                    </a:solidFill>
                  </a:tcPr>
                </a:tc>
                <a:tc>
                  <a:txBody>
                    <a:bodyPr/>
                    <a:lstStyle/>
                    <a:p>
                      <a:r>
                        <a:rPr lang="en-US" sz="1400" dirty="0"/>
                        <a:t>Edward</a:t>
                      </a:r>
                      <a:r>
                        <a:rPr lang="en-US" sz="1400" baseline="0" dirty="0"/>
                        <a:t> O’Brien</a:t>
                      </a:r>
                      <a:endParaRPr lang="en-US" sz="1400" dirty="0"/>
                    </a:p>
                  </a:txBody>
                  <a:tcPr marT="34290" marB="34290">
                    <a:solidFill>
                      <a:schemeClr val="accent5">
                        <a:lumMod val="20000"/>
                        <a:lumOff val="80000"/>
                      </a:schemeClr>
                    </a:solidFill>
                  </a:tcPr>
                </a:tc>
                <a:tc>
                  <a:txBody>
                    <a:bodyPr/>
                    <a:lstStyle/>
                    <a:p>
                      <a:r>
                        <a:rPr lang="en-US" sz="1400" dirty="0"/>
                        <a:t>PD-2/3</a:t>
                      </a:r>
                    </a:p>
                  </a:txBody>
                  <a:tcPr marT="34290" marB="34290">
                    <a:solidFill>
                      <a:schemeClr val="accent5">
                        <a:lumMod val="20000"/>
                        <a:lumOff val="80000"/>
                      </a:schemeClr>
                    </a:solidFill>
                  </a:tcPr>
                </a:tc>
                <a:tc>
                  <a:txBody>
                    <a:bodyPr/>
                    <a:lstStyle/>
                    <a:p>
                      <a:r>
                        <a:rPr lang="en-US" sz="1400" dirty="0" smtClean="0"/>
                        <a:t>87.1%  </a:t>
                      </a:r>
                      <a:r>
                        <a:rPr lang="en-US" sz="1400" dirty="0"/>
                        <a:t>BCWP/BAC @ </a:t>
                      </a:r>
                      <a:r>
                        <a:rPr lang="en-US" sz="1400" dirty="0" smtClean="0"/>
                        <a:t>9/30/</a:t>
                      </a:r>
                      <a:r>
                        <a:rPr lang="en-US" sz="1400" dirty="0"/>
                        <a:t>2021</a:t>
                      </a:r>
                    </a:p>
                  </a:txBody>
                  <a:tcPr marT="34290" marB="34290">
                    <a:solidFill>
                      <a:schemeClr val="accent5">
                        <a:lumMod val="20000"/>
                        <a:lumOff val="80000"/>
                      </a:schemeClr>
                    </a:solidFill>
                  </a:tcPr>
                </a:tc>
                <a:tc>
                  <a:txBody>
                    <a:bodyPr/>
                    <a:lstStyle/>
                    <a:p>
                      <a:r>
                        <a:rPr lang="en-US" sz="1400" dirty="0" smtClean="0"/>
                        <a:t>1.02</a:t>
                      </a:r>
                      <a:endParaRPr lang="en-US" sz="1400" dirty="0"/>
                    </a:p>
                  </a:txBody>
                  <a:tcPr marT="34290" marB="34290">
                    <a:solidFill>
                      <a:schemeClr val="accent5">
                        <a:lumMod val="20000"/>
                        <a:lumOff val="80000"/>
                      </a:schemeClr>
                    </a:solidFill>
                  </a:tcPr>
                </a:tc>
                <a:tc>
                  <a:txBody>
                    <a:bodyPr/>
                    <a:lstStyle/>
                    <a:p>
                      <a:r>
                        <a:rPr lang="en-US" sz="1400" dirty="0" smtClean="0"/>
                        <a:t>0.89</a:t>
                      </a:r>
                      <a:endParaRPr lang="en-US" sz="1400" dirty="0"/>
                    </a:p>
                  </a:txBody>
                  <a:tcPr marT="34290" marB="34290">
                    <a:solidFill>
                      <a:schemeClr val="accent5">
                        <a:lumMod val="20000"/>
                        <a:lumOff val="80000"/>
                      </a:schemeClr>
                    </a:solidFill>
                  </a:tcPr>
                </a:tc>
                <a:extLst>
                  <a:ext uri="{0D108BD9-81ED-4DB2-BD59-A6C34878D82A}">
                    <a16:rowId xmlns="" xmlns:a16="http://schemas.microsoft.com/office/drawing/2014/main" val="1730370277"/>
                  </a:ext>
                </a:extLst>
              </a:tr>
            </a:tbl>
          </a:graphicData>
        </a:graphic>
      </p:graphicFrame>
      <p:sp>
        <p:nvSpPr>
          <p:cNvPr id="7" name="Content Placeholder 2"/>
          <p:cNvSpPr txBox="1">
            <a:spLocks/>
          </p:cNvSpPr>
          <p:nvPr/>
        </p:nvSpPr>
        <p:spPr>
          <a:xfrm>
            <a:off x="242329" y="1428752"/>
            <a:ext cx="8836242" cy="3714748"/>
          </a:xfrm>
          <a:prstGeom prst="rect">
            <a:avLst/>
          </a:prstGeom>
          <a:solidFill>
            <a:schemeClr val="bg1"/>
          </a:solidFill>
        </p:spPr>
        <p:txBody>
          <a:bodyPr vert="horz" lIns="91418" tIns="45709" rIns="91418" bIns="45709"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Scope</a:t>
            </a:r>
          </a:p>
          <a:p>
            <a:pPr lvl="1"/>
            <a:r>
              <a:rPr lang="en-US" sz="3300" dirty="0"/>
              <a:t>Detector systems produced, tested and ready for installation: </a:t>
            </a:r>
            <a:r>
              <a:rPr lang="en-US" sz="33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3700" b="1" dirty="0"/>
              <a:t>Not in scope</a:t>
            </a:r>
          </a:p>
          <a:p>
            <a:pPr lvl="1"/>
            <a:r>
              <a:rPr lang="en-US" sz="3300" dirty="0"/>
              <a:t>SC-Magnet, Bldg/Det Infrastructure, Installation and System Commissioning  </a:t>
            </a:r>
          </a:p>
          <a:p>
            <a:pPr marL="0" indent="0">
              <a:buNone/>
            </a:pPr>
            <a:r>
              <a:rPr lang="en-US" sz="3800" b="1" dirty="0"/>
              <a:t>Schedule</a:t>
            </a:r>
          </a:p>
          <a:p>
            <a:pPr lvl="1"/>
            <a:r>
              <a:rPr lang="en-US" sz="2900" dirty="0"/>
              <a:t>CD-0 received Sept 2016</a:t>
            </a:r>
          </a:p>
          <a:p>
            <a:pPr lvl="1"/>
            <a:r>
              <a:rPr lang="en-US" sz="2900" dirty="0"/>
              <a:t>CD-1/3A received Aug 2018</a:t>
            </a:r>
          </a:p>
          <a:p>
            <a:pPr lvl="1"/>
            <a:r>
              <a:rPr lang="en-US" sz="2900" dirty="0"/>
              <a:t>PD-2/3  received Sept 2019</a:t>
            </a:r>
          </a:p>
          <a:p>
            <a:pPr lvl="1"/>
            <a:r>
              <a:rPr lang="en-US" sz="2900" b="1" dirty="0"/>
              <a:t>Early completion </a:t>
            </a:r>
            <a:r>
              <a:rPr lang="en-US" sz="2900" b="1" dirty="0" smtClean="0"/>
              <a:t>mid-Feb 2022  based on P6</a:t>
            </a:r>
          </a:p>
          <a:p>
            <a:pPr lvl="1"/>
            <a:r>
              <a:rPr lang="en-US" sz="2900" b="1" dirty="0" smtClean="0"/>
              <a:t>Early completion based on Sept status end of March 2022</a:t>
            </a:r>
            <a:endParaRPr lang="en-US" sz="2900" b="1" dirty="0"/>
          </a:p>
          <a:p>
            <a:pPr lvl="1"/>
            <a:r>
              <a:rPr lang="en-US" sz="2900" dirty="0"/>
              <a:t>PD-4 Dec 2022</a:t>
            </a:r>
          </a:p>
          <a:p>
            <a:pPr marL="0" indent="0">
              <a:buNone/>
            </a:pPr>
            <a:r>
              <a:rPr lang="en-US" sz="3800" b="1" dirty="0"/>
              <a:t>Cost</a:t>
            </a:r>
          </a:p>
          <a:p>
            <a:pPr lvl="1"/>
            <a:r>
              <a:rPr lang="en-US" sz="3300" b="1" dirty="0"/>
              <a:t>$27.0M AY TPC  </a:t>
            </a:r>
            <a:r>
              <a:rPr lang="en-US" sz="3300" b="1" dirty="0" smtClean="0"/>
              <a:t>54.8% </a:t>
            </a:r>
            <a:r>
              <a:rPr lang="en-US" sz="3300" b="1" dirty="0"/>
              <a:t>contingency on an ETC of </a:t>
            </a:r>
            <a:r>
              <a:rPr lang="en-US" sz="3300" b="1" dirty="0" smtClean="0"/>
              <a:t>$3.92M</a:t>
            </a:r>
            <a:endParaRPr lang="en-US" sz="3300" b="1" dirty="0"/>
          </a:p>
        </p:txBody>
      </p:sp>
      <p:sp>
        <p:nvSpPr>
          <p:cNvPr id="8" name="Slide Number Placeholder 7">
            <a:extLst>
              <a:ext uri="{FF2B5EF4-FFF2-40B4-BE49-F238E27FC236}">
                <a16:creationId xmlns="" xmlns:a16="http://schemas.microsoft.com/office/drawing/2014/main" id="{2D8087AA-C3CB-4551-9C02-D93B3CA1CF5F}"/>
              </a:ext>
            </a:extLst>
          </p:cNvPr>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1</a:t>
            </a:fld>
            <a:endParaRPr lang="en-US" altLang="en-US" dirty="0"/>
          </a:p>
        </p:txBody>
      </p:sp>
      <p:sp>
        <p:nvSpPr>
          <p:cNvPr id="6" name="TextBox 5"/>
          <p:cNvSpPr txBox="1"/>
          <p:nvPr/>
        </p:nvSpPr>
        <p:spPr>
          <a:xfrm>
            <a:off x="3810000" y="2876550"/>
            <a:ext cx="2931696" cy="584776"/>
          </a:xfrm>
          <a:prstGeom prst="rect">
            <a:avLst/>
          </a:prstGeom>
          <a:solidFill>
            <a:srgbClr val="0080FF"/>
          </a:solidFill>
        </p:spPr>
        <p:txBody>
          <a:bodyPr wrap="square" rtlCol="0">
            <a:spAutoFit/>
          </a:bodyPr>
          <a:lstStyle/>
          <a:p>
            <a:pPr algn="ctr"/>
            <a:r>
              <a:rPr lang="en-US" sz="1600" b="1" dirty="0" smtClean="0">
                <a:solidFill>
                  <a:schemeClr val="bg1"/>
                </a:solidFill>
              </a:rPr>
              <a:t>96.9</a:t>
            </a:r>
            <a:r>
              <a:rPr lang="en-US" sz="1600" b="1" dirty="0" smtClean="0">
                <a:solidFill>
                  <a:schemeClr val="bg1"/>
                </a:solidFill>
              </a:rPr>
              <a:t>% Costed &amp; </a:t>
            </a:r>
            <a:r>
              <a:rPr lang="en-US" sz="1600" b="1" dirty="0" smtClean="0">
                <a:solidFill>
                  <a:schemeClr val="bg1"/>
                </a:solidFill>
              </a:rPr>
              <a:t>Committed</a:t>
            </a:r>
          </a:p>
          <a:p>
            <a:pPr algn="ctr"/>
            <a:r>
              <a:rPr lang="en-US" sz="1600" b="1" dirty="0">
                <a:solidFill>
                  <a:schemeClr val="bg1"/>
                </a:solidFill>
              </a:rPr>
              <a:t>Commitments = $</a:t>
            </a:r>
            <a:r>
              <a:rPr lang="en-US" sz="1600" b="1" dirty="0" smtClean="0">
                <a:solidFill>
                  <a:schemeClr val="bg1"/>
                </a:solidFill>
              </a:rPr>
              <a:t>2.89M</a:t>
            </a:r>
            <a:endParaRPr lang="en-US" sz="1600" b="1" dirty="0">
              <a:solidFill>
                <a:schemeClr val="bg1"/>
              </a:solidFill>
            </a:endParaRPr>
          </a:p>
        </p:txBody>
      </p:sp>
      <p:pic>
        <p:nvPicPr>
          <p:cNvPr id="10" name="Picture 9" descr="Screen Shot 2021-09-08 at 12.54.06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04800" y="2974079"/>
            <a:ext cx="2336877" cy="1923072"/>
          </a:xfrm>
          <a:prstGeom prst="rect">
            <a:avLst/>
          </a:prstGeom>
        </p:spPr>
      </p:pic>
      <p:sp>
        <p:nvSpPr>
          <p:cNvPr id="3" name="Date Placeholder 2"/>
          <p:cNvSpPr>
            <a:spLocks noGrp="1"/>
          </p:cNvSpPr>
          <p:nvPr>
            <p:ph type="dt" sz="half" idx="10"/>
          </p:nvPr>
        </p:nvSpPr>
        <p:spPr/>
        <p:txBody>
          <a:bodyPr/>
          <a:lstStyle/>
          <a:p>
            <a:pPr>
              <a:defRPr/>
            </a:pPr>
            <a:r>
              <a:rPr lang="en-US" altLang="en-US" smtClean="0"/>
              <a:t>10/28/21</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42363006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585" y="3"/>
            <a:ext cx="8229600" cy="546497"/>
          </a:xfrm>
        </p:spPr>
        <p:txBody>
          <a:bodyPr/>
          <a:lstStyle/>
          <a:p>
            <a:r>
              <a:rPr lang="en-US" dirty="0" smtClean="0"/>
              <a:t>TPC Status</a:t>
            </a:r>
            <a:endParaRPr lang="en-US" dirty="0"/>
          </a:p>
        </p:txBody>
      </p:sp>
      <p:sp>
        <p:nvSpPr>
          <p:cNvPr id="7" name="Content Placeholder 6"/>
          <p:cNvSpPr>
            <a:spLocks noGrp="1"/>
          </p:cNvSpPr>
          <p:nvPr>
            <p:ph idx="1"/>
          </p:nvPr>
        </p:nvSpPr>
        <p:spPr>
          <a:xfrm>
            <a:off x="0" y="819150"/>
            <a:ext cx="3260969" cy="3048000"/>
          </a:xfrm>
        </p:spPr>
        <p:txBody>
          <a:bodyPr/>
          <a:lstStyle/>
          <a:p>
            <a:r>
              <a:rPr lang="en-US" sz="1600" dirty="0" smtClean="0"/>
              <a:t>Production </a:t>
            </a:r>
            <a:r>
              <a:rPr lang="en-US" sz="1600" dirty="0"/>
              <a:t>TPC Front End Electronics </a:t>
            </a:r>
            <a:r>
              <a:rPr lang="en-US" sz="1600" dirty="0" smtClean="0"/>
              <a:t>card</a:t>
            </a:r>
            <a:endParaRPr lang="en-US" sz="1600" dirty="0"/>
          </a:p>
          <a:p>
            <a:r>
              <a:rPr lang="en-US" sz="1600" dirty="0" smtClean="0"/>
              <a:t>Bench </a:t>
            </a:r>
            <a:r>
              <a:rPr lang="en-US" sz="1600" dirty="0"/>
              <a:t>test noise results of TPC Fee </a:t>
            </a:r>
            <a:r>
              <a:rPr lang="en-US" sz="1600" dirty="0" smtClean="0"/>
              <a:t>card</a:t>
            </a:r>
            <a:endParaRPr lang="en-US" sz="1600" dirty="0"/>
          </a:p>
          <a:p>
            <a:r>
              <a:rPr lang="en-US" sz="1600" dirty="0" smtClean="0"/>
              <a:t>HV </a:t>
            </a:r>
            <a:r>
              <a:rPr lang="en-US" sz="1600" dirty="0"/>
              <a:t>testing of single GEM </a:t>
            </a:r>
            <a:r>
              <a:rPr lang="en-US" sz="1600" dirty="0" smtClean="0"/>
              <a:t>layer</a:t>
            </a:r>
            <a:endParaRPr lang="en-US" sz="1600" dirty="0"/>
          </a:p>
          <a:p>
            <a:r>
              <a:rPr lang="en-US" sz="1600" dirty="0" smtClean="0"/>
              <a:t>Quad </a:t>
            </a:r>
            <a:r>
              <a:rPr lang="en-US" sz="1600" dirty="0"/>
              <a:t>GEM module fab </a:t>
            </a:r>
            <a:r>
              <a:rPr lang="en-US" sz="1600" dirty="0" smtClean="0"/>
              <a:t>station</a:t>
            </a:r>
            <a:endParaRPr lang="en-US" sz="1600" dirty="0"/>
          </a:p>
          <a:p>
            <a:r>
              <a:rPr lang="en-US" sz="1600" dirty="0" smtClean="0"/>
              <a:t>Potting </a:t>
            </a:r>
            <a:r>
              <a:rPr lang="en-US" sz="1600" dirty="0"/>
              <a:t>of GEM module </a:t>
            </a:r>
            <a:r>
              <a:rPr lang="en-US" sz="1600" dirty="0" smtClean="0"/>
              <a:t>resistors</a:t>
            </a:r>
            <a:endParaRPr lang="en-US" sz="1600" dirty="0"/>
          </a:p>
          <a:p>
            <a:r>
              <a:rPr lang="en-US" sz="1600" dirty="0" smtClean="0"/>
              <a:t>GEM </a:t>
            </a:r>
            <a:r>
              <a:rPr lang="en-US" sz="1600" dirty="0"/>
              <a:t>tail cards for HV </a:t>
            </a:r>
            <a:r>
              <a:rPr lang="en-US" sz="1600" dirty="0" smtClean="0"/>
              <a:t>distribution</a:t>
            </a:r>
          </a:p>
          <a:p>
            <a:r>
              <a:rPr lang="en-US" sz="1600" dirty="0" smtClean="0"/>
              <a:t>GEM </a:t>
            </a:r>
            <a:r>
              <a:rPr lang="en-US" sz="1600" dirty="0"/>
              <a:t>module continuity </a:t>
            </a:r>
            <a:r>
              <a:rPr lang="en-US" sz="1600" dirty="0" smtClean="0"/>
              <a:t>tests</a:t>
            </a:r>
            <a:endParaRPr lang="en-US" sz="1600" dirty="0"/>
          </a:p>
          <a:p>
            <a:r>
              <a:rPr lang="en-US" sz="1600" dirty="0" smtClean="0"/>
              <a:t>GEM </a:t>
            </a:r>
            <a:r>
              <a:rPr lang="en-US" sz="1600" dirty="0"/>
              <a:t>HV tail </a:t>
            </a:r>
            <a:r>
              <a:rPr lang="en-US" sz="1600" dirty="0" smtClean="0"/>
              <a:t>potting</a:t>
            </a:r>
            <a:endParaRPr lang="en-US" sz="1600" dirty="0"/>
          </a:p>
          <a:p>
            <a:r>
              <a:rPr lang="en-US" sz="1600" dirty="0" smtClean="0"/>
              <a:t>HV </a:t>
            </a:r>
            <a:r>
              <a:rPr lang="en-US" sz="1600" dirty="0"/>
              <a:t>connection to GEM </a:t>
            </a:r>
            <a:r>
              <a:rPr lang="en-US" sz="1600" dirty="0" smtClean="0"/>
              <a:t>tails</a:t>
            </a:r>
            <a:endParaRPr lang="en-US" sz="1600" dirty="0"/>
          </a:p>
          <a:p>
            <a:r>
              <a:rPr lang="en-US" sz="1600" dirty="0" smtClean="0"/>
              <a:t>GEM </a:t>
            </a:r>
            <a:r>
              <a:rPr lang="en-US" sz="1600" dirty="0"/>
              <a:t>HV tests in air.</a:t>
            </a:r>
          </a:p>
          <a:p>
            <a:endParaRPr lang="en-US" sz="1400"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10</a:t>
            </a:fld>
            <a:endParaRPr lang="en-US" altLang="en-US" dirty="0"/>
          </a:p>
        </p:txBody>
      </p:sp>
      <p:sp>
        <p:nvSpPr>
          <p:cNvPr id="2" name="Date Placeholder 1"/>
          <p:cNvSpPr>
            <a:spLocks noGrp="1"/>
          </p:cNvSpPr>
          <p:nvPr>
            <p:ph type="dt" sz="half" idx="10"/>
          </p:nvPr>
        </p:nvSpPr>
        <p:spPr/>
        <p:txBody>
          <a:bodyPr/>
          <a:lstStyle/>
          <a:p>
            <a:pPr>
              <a:defRPr/>
            </a:pPr>
            <a:r>
              <a:rPr lang="en-US" altLang="en-US" smtClean="0"/>
              <a:t>10/28/21</a:t>
            </a:r>
            <a:endParaRPr lang="en-US" altLang="en-US" dirty="0"/>
          </a:p>
        </p:txBody>
      </p:sp>
      <p:pic>
        <p:nvPicPr>
          <p:cNvPr id="8" name="Picture 7"/>
          <p:cNvPicPr/>
          <p:nvPr/>
        </p:nvPicPr>
        <p:blipFill>
          <a:blip r:embed="rId2" cstate="print">
            <a:extLst>
              <a:ext uri="{28A0092B-C50C-407E-A947-70E740481C1C}">
                <a14:useLocalDpi xmlns:a14="http://schemas.microsoft.com/office/drawing/2010/main"/>
              </a:ext>
            </a:extLst>
          </a:blip>
          <a:stretch>
            <a:fillRect/>
          </a:stretch>
        </p:blipFill>
        <p:spPr>
          <a:xfrm>
            <a:off x="3352800" y="590550"/>
            <a:ext cx="5769708" cy="3352800"/>
          </a:xfrm>
          <a:prstGeom prst="rect">
            <a:avLst/>
          </a:prstGeom>
        </p:spPr>
      </p:pic>
      <p:sp>
        <p:nvSpPr>
          <p:cNvPr id="10" name="TextBox 9"/>
          <p:cNvSpPr txBox="1"/>
          <p:nvPr/>
        </p:nvSpPr>
        <p:spPr>
          <a:xfrm>
            <a:off x="3124200" y="3867150"/>
            <a:ext cx="5638800" cy="1231106"/>
          </a:xfrm>
          <a:prstGeom prst="rect">
            <a:avLst/>
          </a:prstGeom>
          <a:solidFill>
            <a:srgbClr val="0080FF"/>
          </a:solidFill>
        </p:spPr>
        <p:txBody>
          <a:bodyPr wrap="square" rtlCol="0">
            <a:spAutoFit/>
          </a:bodyPr>
          <a:lstStyle/>
          <a:p>
            <a:pPr marL="285750" indent="-285750">
              <a:buFont typeface="Arial"/>
              <a:buChar char="•"/>
            </a:pPr>
            <a:r>
              <a:rPr lang="en-US" sz="1600" dirty="0" smtClean="0">
                <a:solidFill>
                  <a:srgbClr val="FFFFFF"/>
                </a:solidFill>
              </a:rPr>
              <a:t>Quad-GEM assembly &amp; testing started at SBU</a:t>
            </a:r>
          </a:p>
          <a:p>
            <a:pPr marL="285750" indent="-285750">
              <a:buFont typeface="Arial"/>
              <a:buChar char="•"/>
            </a:pPr>
            <a:r>
              <a:rPr lang="en-US" sz="1600" dirty="0" smtClean="0">
                <a:solidFill>
                  <a:srgbClr val="FFFFFF"/>
                </a:solidFill>
              </a:rPr>
              <a:t>Production TPC Fee first article testing ongoing at BNL</a:t>
            </a:r>
          </a:p>
          <a:p>
            <a:pPr marL="742880" lvl="1" indent="-285750">
              <a:buFont typeface="Arial"/>
              <a:buChar char="•"/>
            </a:pPr>
            <a:r>
              <a:rPr lang="en-US" sz="1400" dirty="0" smtClean="0">
                <a:solidFill>
                  <a:srgbClr val="FFFFFF"/>
                </a:solidFill>
              </a:rPr>
              <a:t>Parts for assembly of 700 TPC Fee boards shipped to vendor</a:t>
            </a:r>
          </a:p>
          <a:p>
            <a:pPr marL="285750" indent="-285750">
              <a:buFont typeface="Arial"/>
              <a:buChar char="•"/>
            </a:pPr>
            <a:r>
              <a:rPr lang="en-US" sz="1400" dirty="0" smtClean="0">
                <a:solidFill>
                  <a:srgbClr val="FFFFFF"/>
                </a:solidFill>
              </a:rPr>
              <a:t>All FELIX/DAM boards assembled and initial testing done. All good.</a:t>
            </a:r>
          </a:p>
          <a:p>
            <a:pPr marL="285750" indent="-285750">
              <a:buFont typeface="Arial"/>
              <a:buChar char="•"/>
            </a:pPr>
            <a:r>
              <a:rPr lang="en-US" sz="1400" dirty="0" smtClean="0">
                <a:solidFill>
                  <a:srgbClr val="FFFFFF"/>
                </a:solidFill>
              </a:rPr>
              <a:t>Orders for laser calibration parts ongoing</a:t>
            </a:r>
            <a:endParaRPr lang="en-US" sz="1400" dirty="0">
              <a:solidFill>
                <a:srgbClr val="FFFFFF"/>
              </a:solidFill>
            </a:endParaRPr>
          </a:p>
        </p:txBody>
      </p:sp>
    </p:spTree>
    <p:extLst>
      <p:ext uri="{BB962C8B-B14F-4D97-AF65-F5344CB8AC3E}">
        <p14:creationId xmlns:p14="http://schemas.microsoft.com/office/powerpoint/2010/main" val="35348806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DD355A5C-3FA4-467F-83DB-DF0F71CC90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342" y="651753"/>
            <a:ext cx="3651110" cy="2244757"/>
          </a:xfrm>
          <a:prstGeom prst="rect">
            <a:avLst/>
          </a:prstGeom>
        </p:spPr>
      </p:pic>
      <p:sp>
        <p:nvSpPr>
          <p:cNvPr id="2" name="Title 1">
            <a:extLst>
              <a:ext uri="{FF2B5EF4-FFF2-40B4-BE49-F238E27FC236}">
                <a16:creationId xmlns="" xmlns:a16="http://schemas.microsoft.com/office/drawing/2014/main" id="{0EBF913E-A774-4351-BD41-FB8E11C6281A}"/>
              </a:ext>
            </a:extLst>
          </p:cNvPr>
          <p:cNvSpPr>
            <a:spLocks noGrp="1"/>
          </p:cNvSpPr>
          <p:nvPr>
            <p:ph type="title"/>
          </p:nvPr>
        </p:nvSpPr>
        <p:spPr>
          <a:xfrm>
            <a:off x="45893" y="21805"/>
            <a:ext cx="7059707" cy="553151"/>
          </a:xfrm>
        </p:spPr>
        <p:txBody>
          <a:bodyPr/>
          <a:lstStyle/>
          <a:p>
            <a:r>
              <a:rPr lang="en-US" dirty="0"/>
              <a:t>TPC Module Assembly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 xmlns:a16="http://schemas.microsoft.com/office/drawing/2014/main" id="{40B6912E-058C-475E-9BD8-6920D1BE2463}"/>
                  </a:ext>
                </a:extLst>
              </p:cNvPr>
              <p:cNvSpPr>
                <a:spLocks noGrp="1"/>
              </p:cNvSpPr>
              <p:nvPr>
                <p:ph idx="1"/>
              </p:nvPr>
            </p:nvSpPr>
            <p:spPr>
              <a:xfrm>
                <a:off x="25400" y="3028950"/>
                <a:ext cx="3505200" cy="1964942"/>
              </a:xfrm>
            </p:spPr>
            <p:txBody>
              <a:bodyPr>
                <a:normAutofit fontScale="92500" lnSpcReduction="20000"/>
              </a:bodyPr>
              <a:lstStyle/>
              <a:p>
                <a:pPr marL="0" indent="0">
                  <a:buNone/>
                </a:pPr>
                <a:r>
                  <a:rPr lang="en-US" sz="1400" b="1" u="sng" dirty="0"/>
                  <a:t>Baseline:</a:t>
                </a:r>
              </a:p>
              <a:p>
                <a:r>
                  <a:rPr lang="en-US" sz="1400" dirty="0"/>
                  <a:t>72 Modules required January 1, 2022.</a:t>
                </a:r>
              </a:p>
              <a:p>
                <a:r>
                  <a:rPr lang="en-US" sz="1400" dirty="0"/>
                  <a:t>October 11 start @ 2/day 5 days/week.</a:t>
                </a:r>
              </a:p>
              <a:p>
                <a:r>
                  <a:rPr lang="en-US" sz="1400" dirty="0"/>
                  <a:t>Min. yield @ 85% (Known bad GEMs removed)</a:t>
                </a:r>
              </a:p>
              <a:p>
                <a:r>
                  <a:rPr lang="en-US" sz="1400" dirty="0"/>
                  <a:t>December 13 end, ~2 weeks float</a:t>
                </a:r>
              </a:p>
              <a:p>
                <a:r>
                  <a:rPr lang="en-US" sz="1400" dirty="0"/>
                  <a:t>Mitigations planned:</a:t>
                </a:r>
              </a:p>
              <a:p>
                <a:pPr lvl="1"/>
                <a:r>
                  <a:rPr lang="en-US" sz="1100" dirty="0"/>
                  <a:t>Weekends = </a:t>
                </a:r>
                <a14:m/>
                <a:endParaRPr lang="en-US" sz="1100" dirty="0"/>
              </a:p>
              <a:p>
                <a:pPr lvl="1"/>
                <a:r>
                  <a:rPr lang="en-US" sz="1100" dirty="0"/>
                  <a:t>Parallelize Installation &amp; Production/Testing.</a:t>
                </a:r>
              </a:p>
              <a:p>
                <a:pPr lvl="1"/>
                <a:endParaRPr lang="en-US" dirty="0"/>
              </a:p>
            </p:txBody>
          </p:sp>
        </mc:Choice>
        <mc:Fallback>
          <p:sp>
            <p:nvSpPr>
              <p:cNvPr id="3" name="Content Placeholder 2">
                <a:extLst>
                  <a:ext uri="{FF2B5EF4-FFF2-40B4-BE49-F238E27FC236}">
                    <a16:creationId xmlns="" xmlns:a16="http://schemas.microsoft.com/office/drawing/2014/main" xmlns:a14="http://schemas.microsoft.com/office/drawing/2010/main" id="{40B6912E-058C-475E-9BD8-6920D1BE2463}"/>
                  </a:ext>
                </a:extLst>
              </p:cNvPr>
              <p:cNvSpPr>
                <a:spLocks noGrp="1" noRot="1" noChangeAspect="1" noMove="1" noResize="1" noEditPoints="1" noAdjustHandles="1" noChangeArrowheads="1" noChangeShapeType="1" noTextEdit="1"/>
              </p:cNvSpPr>
              <p:nvPr>
                <p:ph idx="1"/>
              </p:nvPr>
            </p:nvSpPr>
            <p:spPr>
              <a:xfrm>
                <a:off x="25400" y="3028950"/>
                <a:ext cx="3505200" cy="1964942"/>
              </a:xfrm>
              <a:blipFill rotWithShape="1">
                <a:blip r:embed="rId3"/>
                <a:stretch>
                  <a:fillRect/>
                </a:stretch>
              </a:blipFill>
            </p:spPr>
            <p:txBody>
              <a:bodyPr/>
              <a:lstStyle/>
              <a:p>
                <a:r>
                  <a:rPr lang="en-US">
                    <a:noFill/>
                  </a:rPr>
                  <a:t> </a:t>
                </a:r>
              </a:p>
            </p:txBody>
          </p:sp>
        </mc:Fallback>
      </mc:AlternateContent>
      <p:sp>
        <p:nvSpPr>
          <p:cNvPr id="5" name="Footer Placeholder 4">
            <a:extLst>
              <a:ext uri="{FF2B5EF4-FFF2-40B4-BE49-F238E27FC236}">
                <a16:creationId xmlns="" xmlns:a16="http://schemas.microsoft.com/office/drawing/2014/main" id="{13228FF4-3A25-45F0-BAFE-DABD8802829E}"/>
              </a:ext>
            </a:extLst>
          </p:cNvPr>
          <p:cNvSpPr>
            <a:spLocks noGrp="1"/>
          </p:cNvSpPr>
          <p:nvPr>
            <p:ph type="ftr" sz="quarter" idx="11"/>
          </p:nvPr>
        </p:nvSpPr>
        <p:spPr>
          <a:xfrm>
            <a:off x="3028950" y="4932287"/>
            <a:ext cx="3086100" cy="273844"/>
          </a:xfrm>
        </p:spPr>
        <p:txBody>
          <a:bodyPr/>
          <a:lstStyle/>
          <a:p>
            <a:r>
              <a:rPr lang="en-US" smtClean="0"/>
              <a:t>PMG</a:t>
            </a:r>
            <a:endParaRPr lang="en-US" dirty="0"/>
          </a:p>
        </p:txBody>
      </p:sp>
      <p:cxnSp>
        <p:nvCxnSpPr>
          <p:cNvPr id="10" name="Straight Arrow Connector 9">
            <a:extLst>
              <a:ext uri="{FF2B5EF4-FFF2-40B4-BE49-F238E27FC236}">
                <a16:creationId xmlns="" xmlns:a16="http://schemas.microsoft.com/office/drawing/2014/main" id="{8FA49F30-0315-4506-822A-0B193CF0A4BB}"/>
              </a:ext>
            </a:extLst>
          </p:cNvPr>
          <p:cNvCxnSpPr/>
          <p:nvPr/>
        </p:nvCxnSpPr>
        <p:spPr>
          <a:xfrm>
            <a:off x="3028950" y="1384183"/>
            <a:ext cx="702054" cy="0"/>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E32FD0D1-5AC6-439B-8E3B-5177CA217E2C}"/>
              </a:ext>
            </a:extLst>
          </p:cNvPr>
          <p:cNvSpPr txBox="1"/>
          <p:nvPr/>
        </p:nvSpPr>
        <p:spPr>
          <a:xfrm>
            <a:off x="3149217" y="1441844"/>
            <a:ext cx="574516" cy="346249"/>
          </a:xfrm>
          <a:prstGeom prst="rect">
            <a:avLst/>
          </a:prstGeom>
          <a:noFill/>
        </p:spPr>
        <p:txBody>
          <a:bodyPr wrap="none" lIns="68580" tIns="34290" rIns="68580" bIns="34290" rtlCol="0">
            <a:spAutoFit/>
          </a:bodyPr>
          <a:lstStyle/>
          <a:p>
            <a:r>
              <a:rPr lang="en-US" dirty="0">
                <a:solidFill>
                  <a:srgbClr val="FFFF00"/>
                </a:solidFill>
              </a:rPr>
              <a:t>float</a:t>
            </a:r>
          </a:p>
        </p:txBody>
      </p:sp>
      <p:sp>
        <p:nvSpPr>
          <p:cNvPr id="12" name="TextBox 11">
            <a:extLst>
              <a:ext uri="{FF2B5EF4-FFF2-40B4-BE49-F238E27FC236}">
                <a16:creationId xmlns="" xmlns:a16="http://schemas.microsoft.com/office/drawing/2014/main" id="{0161D2BD-D2EE-4CD5-A40F-2A59838A6BCB}"/>
              </a:ext>
            </a:extLst>
          </p:cNvPr>
          <p:cNvSpPr txBox="1"/>
          <p:nvPr/>
        </p:nvSpPr>
        <p:spPr>
          <a:xfrm>
            <a:off x="1962839" y="1100455"/>
            <a:ext cx="543659" cy="161583"/>
          </a:xfrm>
          <a:prstGeom prst="rect">
            <a:avLst/>
          </a:prstGeom>
          <a:noFill/>
        </p:spPr>
        <p:txBody>
          <a:bodyPr wrap="none" lIns="68580" tIns="34290" rIns="68580" bIns="34290" rtlCol="0">
            <a:spAutoFit/>
          </a:bodyPr>
          <a:lstStyle/>
          <a:p>
            <a:r>
              <a:rPr lang="en-US" sz="600" dirty="0">
                <a:solidFill>
                  <a:srgbClr val="FFFF00"/>
                </a:solidFill>
              </a:rPr>
              <a:t>Thanksgiving</a:t>
            </a:r>
          </a:p>
        </p:txBody>
      </p:sp>
      <p:cxnSp>
        <p:nvCxnSpPr>
          <p:cNvPr id="14" name="Straight Arrow Connector 13">
            <a:extLst>
              <a:ext uri="{FF2B5EF4-FFF2-40B4-BE49-F238E27FC236}">
                <a16:creationId xmlns="" xmlns:a16="http://schemas.microsoft.com/office/drawing/2014/main" id="{013A73E6-2986-4A5A-9D1A-AA2B41998508}"/>
              </a:ext>
            </a:extLst>
          </p:cNvPr>
          <p:cNvCxnSpPr/>
          <p:nvPr/>
        </p:nvCxnSpPr>
        <p:spPr>
          <a:xfrm>
            <a:off x="2340529" y="1262037"/>
            <a:ext cx="56626" cy="7810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 xmlns:a16="http://schemas.microsoft.com/office/drawing/2014/main" id="{12FBBB12-B9F9-4796-B07D-4EB7821F3609}"/>
              </a:ext>
            </a:extLst>
          </p:cNvPr>
          <p:cNvSpPr txBox="1">
            <a:spLocks/>
          </p:cNvSpPr>
          <p:nvPr/>
        </p:nvSpPr>
        <p:spPr>
          <a:xfrm>
            <a:off x="3962400" y="2571750"/>
            <a:ext cx="5015386" cy="224269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u="sng" dirty="0">
                <a:latin typeface="+mn-lt"/>
              </a:rPr>
              <a:t>Actual:</a:t>
            </a:r>
          </a:p>
          <a:p>
            <a:r>
              <a:rPr lang="en-US" sz="1400" dirty="0">
                <a:latin typeface="+mn-lt"/>
              </a:rPr>
              <a:t>72 Modules required January 1, 2022.</a:t>
            </a:r>
          </a:p>
          <a:p>
            <a:r>
              <a:rPr lang="en-US" sz="1400" dirty="0">
                <a:latin typeface="+mn-lt"/>
              </a:rPr>
              <a:t>October 16 start (5 days late)</a:t>
            </a:r>
          </a:p>
          <a:p>
            <a:pPr lvl="1"/>
            <a:r>
              <a:rPr lang="en-US" sz="1100" dirty="0">
                <a:latin typeface="+mn-lt"/>
              </a:rPr>
              <a:t>Mitigation:  Prakhar Garg made extra tooling allowing 3 modules/day!</a:t>
            </a:r>
          </a:p>
          <a:p>
            <a:r>
              <a:rPr lang="en-US" sz="1400" dirty="0">
                <a:latin typeface="+mn-lt"/>
              </a:rPr>
              <a:t>Status:</a:t>
            </a:r>
          </a:p>
          <a:p>
            <a:pPr lvl="1"/>
            <a:r>
              <a:rPr lang="en-US" sz="1100" dirty="0">
                <a:latin typeface="+mn-lt"/>
              </a:rPr>
              <a:t>20/72 passed modules (~28% of goal).  </a:t>
            </a:r>
          </a:p>
          <a:p>
            <a:pPr lvl="1"/>
            <a:r>
              <a:rPr lang="en-US" sz="1100" dirty="0">
                <a:latin typeface="+mn-lt"/>
              </a:rPr>
              <a:t>Matches Baseline-Passed Yield</a:t>
            </a:r>
          </a:p>
          <a:p>
            <a:pPr lvl="1"/>
            <a:r>
              <a:rPr lang="en-US" sz="1100" dirty="0">
                <a:latin typeface="+mn-lt"/>
              </a:rPr>
              <a:t>Present yield @ 100%</a:t>
            </a:r>
          </a:p>
        </p:txBody>
      </p:sp>
      <p:sp>
        <p:nvSpPr>
          <p:cNvPr id="16" name="Right Brace 15">
            <a:extLst>
              <a:ext uri="{FF2B5EF4-FFF2-40B4-BE49-F238E27FC236}">
                <a16:creationId xmlns="" xmlns:a16="http://schemas.microsoft.com/office/drawing/2014/main" id="{0A3506DB-F682-41F9-8FB7-0FA5B4D635FC}"/>
              </a:ext>
            </a:extLst>
          </p:cNvPr>
          <p:cNvSpPr/>
          <p:nvPr/>
        </p:nvSpPr>
        <p:spPr>
          <a:xfrm>
            <a:off x="1182290" y="2303860"/>
            <a:ext cx="59436" cy="135731"/>
          </a:xfrm>
          <a:prstGeom prst="rightBrac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a:p>
        </p:txBody>
      </p:sp>
      <p:sp>
        <p:nvSpPr>
          <p:cNvPr id="17" name="TextBox 16">
            <a:extLst>
              <a:ext uri="{FF2B5EF4-FFF2-40B4-BE49-F238E27FC236}">
                <a16:creationId xmlns="" xmlns:a16="http://schemas.microsoft.com/office/drawing/2014/main" id="{E3CBF6A9-909B-4B9A-872D-F8CC14E2FCDD}"/>
              </a:ext>
            </a:extLst>
          </p:cNvPr>
          <p:cNvSpPr txBox="1"/>
          <p:nvPr/>
        </p:nvSpPr>
        <p:spPr>
          <a:xfrm>
            <a:off x="1221280" y="2267851"/>
            <a:ext cx="837248" cy="207749"/>
          </a:xfrm>
          <a:prstGeom prst="rect">
            <a:avLst/>
          </a:prstGeom>
          <a:noFill/>
        </p:spPr>
        <p:txBody>
          <a:bodyPr wrap="none" lIns="68580" tIns="34290" rIns="68580" bIns="34290" rtlCol="0">
            <a:spAutoFit/>
          </a:bodyPr>
          <a:lstStyle/>
          <a:p>
            <a:r>
              <a:rPr lang="en-US" sz="900" dirty="0">
                <a:solidFill>
                  <a:schemeClr val="accent4">
                    <a:lumMod val="60000"/>
                    <a:lumOff val="40000"/>
                  </a:schemeClr>
                </a:solidFill>
              </a:rPr>
              <a:t>2 modules/day</a:t>
            </a:r>
          </a:p>
        </p:txBody>
      </p:sp>
      <p:sp>
        <p:nvSpPr>
          <p:cNvPr id="18" name="Right Brace 17">
            <a:extLst>
              <a:ext uri="{FF2B5EF4-FFF2-40B4-BE49-F238E27FC236}">
                <a16:creationId xmlns="" xmlns:a16="http://schemas.microsoft.com/office/drawing/2014/main" id="{968A9EAC-2ED4-4CFF-BEFA-53DAC3D7C3A0}"/>
              </a:ext>
            </a:extLst>
          </p:cNvPr>
          <p:cNvSpPr/>
          <p:nvPr/>
        </p:nvSpPr>
        <p:spPr>
          <a:xfrm>
            <a:off x="1360885" y="2168129"/>
            <a:ext cx="46148" cy="135731"/>
          </a:xfrm>
          <a:prstGeom prst="rightBrac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en-US"/>
          </a:p>
        </p:txBody>
      </p:sp>
      <p:sp>
        <p:nvSpPr>
          <p:cNvPr id="19" name="TextBox 18">
            <a:extLst>
              <a:ext uri="{FF2B5EF4-FFF2-40B4-BE49-F238E27FC236}">
                <a16:creationId xmlns="" xmlns:a16="http://schemas.microsoft.com/office/drawing/2014/main" id="{24674CD0-8DD7-4980-B35C-21FB4357ACED}"/>
              </a:ext>
            </a:extLst>
          </p:cNvPr>
          <p:cNvSpPr txBox="1"/>
          <p:nvPr/>
        </p:nvSpPr>
        <p:spPr>
          <a:xfrm>
            <a:off x="1381332" y="2125577"/>
            <a:ext cx="837248" cy="207749"/>
          </a:xfrm>
          <a:prstGeom prst="rect">
            <a:avLst/>
          </a:prstGeom>
          <a:noFill/>
        </p:spPr>
        <p:txBody>
          <a:bodyPr wrap="none" lIns="68580" tIns="34290" rIns="68580" bIns="34290" rtlCol="0">
            <a:spAutoFit/>
          </a:bodyPr>
          <a:lstStyle/>
          <a:p>
            <a:r>
              <a:rPr lang="en-US" sz="900" dirty="0">
                <a:solidFill>
                  <a:schemeClr val="accent4">
                    <a:lumMod val="60000"/>
                    <a:lumOff val="40000"/>
                  </a:schemeClr>
                </a:solidFill>
              </a:rPr>
              <a:t>3 modules/day</a:t>
            </a:r>
          </a:p>
        </p:txBody>
      </p:sp>
      <p:sp>
        <p:nvSpPr>
          <p:cNvPr id="20" name="TextBox 19">
            <a:extLst>
              <a:ext uri="{FF2B5EF4-FFF2-40B4-BE49-F238E27FC236}">
                <a16:creationId xmlns="" xmlns:a16="http://schemas.microsoft.com/office/drawing/2014/main" id="{FA54469E-DC34-4D50-91FA-9BC83DFF0132}"/>
              </a:ext>
            </a:extLst>
          </p:cNvPr>
          <p:cNvSpPr txBox="1"/>
          <p:nvPr/>
        </p:nvSpPr>
        <p:spPr>
          <a:xfrm>
            <a:off x="6956642" y="4418638"/>
            <a:ext cx="2183450" cy="715581"/>
          </a:xfrm>
          <a:prstGeom prst="rect">
            <a:avLst/>
          </a:prstGeom>
          <a:solidFill>
            <a:srgbClr val="0080FF"/>
          </a:solidFill>
        </p:spPr>
        <p:txBody>
          <a:bodyPr wrap="square" lIns="68580" tIns="34290" rIns="68580" bIns="34290" rtlCol="0">
            <a:spAutoFit/>
          </a:bodyPr>
          <a:lstStyle/>
          <a:p>
            <a:pPr algn="ctr"/>
            <a:r>
              <a:rPr lang="en-US" sz="1400" dirty="0">
                <a:solidFill>
                  <a:schemeClr val="bg1"/>
                </a:solidFill>
              </a:rPr>
              <a:t>NOTE:  “Module assembly” means stacking &amp; testing known-good framed GEMs</a:t>
            </a:r>
          </a:p>
        </p:txBody>
      </p:sp>
      <p:pic>
        <p:nvPicPr>
          <p:cNvPr id="22" name="Picture 21">
            <a:extLst>
              <a:ext uri="{FF2B5EF4-FFF2-40B4-BE49-F238E27FC236}">
                <a16:creationId xmlns="" xmlns:a16="http://schemas.microsoft.com/office/drawing/2014/main" id="{6D6D3613-D6D7-4FCA-BBCC-570669B9B55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62400" y="895350"/>
            <a:ext cx="5054419" cy="1654852"/>
          </a:xfrm>
          <a:prstGeom prst="rect">
            <a:avLst/>
          </a:prstGeom>
        </p:spPr>
      </p:pic>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11</a:t>
            </a:fld>
            <a:endParaRPr lang="en-US" altLang="en-US" dirty="0"/>
          </a:p>
        </p:txBody>
      </p:sp>
      <p:sp>
        <p:nvSpPr>
          <p:cNvPr id="7" name="TextBox 6"/>
          <p:cNvSpPr txBox="1"/>
          <p:nvPr/>
        </p:nvSpPr>
        <p:spPr>
          <a:xfrm>
            <a:off x="7160883" y="2800350"/>
            <a:ext cx="1906917" cy="307777"/>
          </a:xfrm>
          <a:prstGeom prst="rect">
            <a:avLst/>
          </a:prstGeom>
          <a:solidFill>
            <a:srgbClr val="0080FF"/>
          </a:solidFill>
        </p:spPr>
        <p:txBody>
          <a:bodyPr wrap="none" rtlCol="0">
            <a:spAutoFit/>
          </a:bodyPr>
          <a:lstStyle/>
          <a:p>
            <a:r>
              <a:rPr lang="en-US" sz="1400" dirty="0" smtClean="0">
                <a:solidFill>
                  <a:srgbClr val="FFFFFF"/>
                </a:solidFill>
              </a:rPr>
              <a:t>SBU will meet that date</a:t>
            </a:r>
            <a:endParaRPr lang="en-US" sz="1400" dirty="0">
              <a:solidFill>
                <a:srgbClr val="FFFFFF"/>
              </a:solidFill>
            </a:endParaRPr>
          </a:p>
        </p:txBody>
      </p:sp>
    </p:spTree>
    <p:extLst>
      <p:ext uri="{BB962C8B-B14F-4D97-AF65-F5344CB8AC3E}">
        <p14:creationId xmlns:p14="http://schemas.microsoft.com/office/powerpoint/2010/main" val="29731032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EMCal Block Production</a:t>
            </a:r>
            <a:endParaRPr lang="en-US" dirty="0"/>
          </a:p>
        </p:txBody>
      </p:sp>
      <p:sp>
        <p:nvSpPr>
          <p:cNvPr id="3" name="Date Placeholder 2"/>
          <p:cNvSpPr>
            <a:spLocks noGrp="1"/>
          </p:cNvSpPr>
          <p:nvPr>
            <p:ph type="dt" sz="half" idx="10"/>
          </p:nvPr>
        </p:nvSpPr>
        <p:spPr/>
        <p:txBody>
          <a:bodyPr/>
          <a:lstStyle/>
          <a:p>
            <a:pPr>
              <a:defRPr/>
            </a:pPr>
            <a:r>
              <a:rPr lang="en-US" altLang="en-US" smtClean="0"/>
              <a:t>10/28/21</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12</a:t>
            </a:fld>
            <a:endParaRPr lang="en-US" altLang="en-US" dirty="0"/>
          </a:p>
        </p:txBody>
      </p:sp>
      <p:pic>
        <p:nvPicPr>
          <p:cNvPr id="12" name="Screen Shot 2021-06-16 at 9.45.41 AM.png" descr="Screen Shot 2021-06-16 at 9.45.41 AM.png"/>
          <p:cNvPicPr>
            <a:picLocks noChangeAspect="1"/>
          </p:cNvPicPr>
          <p:nvPr/>
        </p:nvPicPr>
        <p:blipFill>
          <a:blip r:embed="rId2"/>
          <a:stretch>
            <a:fillRect/>
          </a:stretch>
        </p:blipFill>
        <p:spPr>
          <a:xfrm>
            <a:off x="3657600" y="742952"/>
            <a:ext cx="2856394" cy="1621311"/>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3581400" y="742950"/>
            <a:ext cx="2313454" cy="369332"/>
          </a:xfrm>
          <a:prstGeom prst="rect">
            <a:avLst/>
          </a:prstGeom>
          <a:noFill/>
        </p:spPr>
        <p:txBody>
          <a:bodyPr wrap="none" rtlCol="0">
            <a:spAutoFit/>
          </a:bodyPr>
          <a:lstStyle/>
          <a:p>
            <a:r>
              <a:rPr lang="en-US" dirty="0" smtClean="0">
                <a:solidFill>
                  <a:srgbClr val="FFFFFF"/>
                </a:solidFill>
              </a:rPr>
              <a:t>Block in molds at UIUC</a:t>
            </a:r>
            <a:endParaRPr lang="en-US" dirty="0">
              <a:solidFill>
                <a:srgbClr val="FFFFFF"/>
              </a:solidFill>
            </a:endParaRPr>
          </a:p>
        </p:txBody>
      </p:sp>
      <p:sp>
        <p:nvSpPr>
          <p:cNvPr id="14" name="TextBox 13"/>
          <p:cNvSpPr txBox="1"/>
          <p:nvPr/>
        </p:nvSpPr>
        <p:spPr>
          <a:xfrm>
            <a:off x="6553200" y="666753"/>
            <a:ext cx="2514600" cy="3416320"/>
          </a:xfrm>
          <a:prstGeom prst="rect">
            <a:avLst/>
          </a:prstGeom>
          <a:noFill/>
          <a:ln>
            <a:solidFill>
              <a:srgbClr val="3366FF"/>
            </a:solidFill>
          </a:ln>
        </p:spPr>
        <p:txBody>
          <a:bodyPr wrap="square" rtlCol="0">
            <a:spAutoFit/>
          </a:bodyPr>
          <a:lstStyle/>
          <a:p>
            <a:pPr marL="285750" indent="-285750">
              <a:buFont typeface="Arial"/>
              <a:buChar char="•"/>
            </a:pPr>
            <a:r>
              <a:rPr lang="en-US" dirty="0" smtClean="0"/>
              <a:t>89.8% Good blocks produced at UIUC</a:t>
            </a:r>
          </a:p>
          <a:p>
            <a:pPr marL="285750" indent="-285750">
              <a:buFont typeface="Arial"/>
              <a:buChar char="•"/>
            </a:pPr>
            <a:r>
              <a:rPr lang="en-US" dirty="0" smtClean="0"/>
              <a:t>96.8% of blocks produced pass acceptance tests </a:t>
            </a:r>
          </a:p>
          <a:p>
            <a:pPr marL="285750" indent="-285750">
              <a:buFont typeface="Arial"/>
              <a:buChar char="•"/>
            </a:pPr>
            <a:r>
              <a:rPr lang="en-US" dirty="0" smtClean="0"/>
              <a:t>All blocks started</a:t>
            </a:r>
          </a:p>
          <a:p>
            <a:pPr marL="285750" indent="-285750">
              <a:buFont typeface="Arial"/>
              <a:buChar char="•"/>
            </a:pPr>
            <a:r>
              <a:rPr lang="en-US" dirty="0" smtClean="0"/>
              <a:t>Issue with </a:t>
            </a:r>
            <a:r>
              <a:rPr lang="en-US" dirty="0"/>
              <a:t>e</a:t>
            </a:r>
            <a:r>
              <a:rPr lang="en-US" dirty="0" smtClean="0"/>
              <a:t>poxy supply, Epotek-301-1. May run out </a:t>
            </a:r>
            <a:r>
              <a:rPr lang="en-US" dirty="0" smtClean="0"/>
              <a:t> by  late Nov. </a:t>
            </a:r>
            <a:r>
              <a:rPr lang="en-US" dirty="0" smtClean="0"/>
              <a:t>UIUC is </a:t>
            </a:r>
            <a:r>
              <a:rPr lang="en-US" dirty="0" smtClean="0"/>
              <a:t>looking for a supply of </a:t>
            </a:r>
            <a:r>
              <a:rPr lang="en-US" dirty="0" err="1" smtClean="0"/>
              <a:t>Epotek</a:t>
            </a:r>
            <a:r>
              <a:rPr lang="en-US" dirty="0" smtClean="0"/>
              <a:t> from all sources</a:t>
            </a:r>
            <a:endParaRPr lang="en-US" dirty="0"/>
          </a:p>
        </p:txBody>
      </p:sp>
      <p:sp>
        <p:nvSpPr>
          <p:cNvPr id="17" name="TextBox 16"/>
          <p:cNvSpPr txBox="1"/>
          <p:nvPr/>
        </p:nvSpPr>
        <p:spPr>
          <a:xfrm>
            <a:off x="5257800" y="4324350"/>
            <a:ext cx="3810000" cy="646331"/>
          </a:xfrm>
          <a:prstGeom prst="rect">
            <a:avLst/>
          </a:prstGeom>
          <a:solidFill>
            <a:srgbClr val="0F80FF"/>
          </a:solidFill>
        </p:spPr>
        <p:txBody>
          <a:bodyPr wrap="square" rtlCol="0">
            <a:spAutoFit/>
          </a:bodyPr>
          <a:lstStyle/>
          <a:p>
            <a:r>
              <a:rPr lang="en-US" dirty="0" smtClean="0">
                <a:solidFill>
                  <a:schemeClr val="bg1"/>
                </a:solidFill>
              </a:rPr>
              <a:t>Need to </a:t>
            </a:r>
            <a:r>
              <a:rPr lang="en-US" dirty="0" err="1" smtClean="0">
                <a:solidFill>
                  <a:schemeClr val="bg1"/>
                </a:solidFill>
              </a:rPr>
              <a:t>avg</a:t>
            </a:r>
            <a:r>
              <a:rPr lang="en-US" dirty="0" smtClean="0">
                <a:solidFill>
                  <a:schemeClr val="bg1"/>
                </a:solidFill>
              </a:rPr>
              <a:t> 56 blocks/</a:t>
            </a:r>
            <a:r>
              <a:rPr lang="en-US" dirty="0" err="1" smtClean="0">
                <a:solidFill>
                  <a:schemeClr val="bg1"/>
                </a:solidFill>
              </a:rPr>
              <a:t>wk</a:t>
            </a:r>
            <a:r>
              <a:rPr lang="en-US" dirty="0" smtClean="0">
                <a:solidFill>
                  <a:schemeClr val="bg1"/>
                </a:solidFill>
              </a:rPr>
              <a:t> rate to be done w/ block production by end of CY</a:t>
            </a:r>
            <a:endParaRPr lang="en-US" dirty="0">
              <a:solidFill>
                <a:schemeClr val="bg1"/>
              </a:solidFill>
            </a:endParaRPr>
          </a:p>
        </p:txBody>
      </p:sp>
      <p:pic>
        <p:nvPicPr>
          <p:cNvPr id="6" name="Picture 5" descr="Screen Shot 2021-10-27 at 11.14.36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2" y="666751"/>
            <a:ext cx="3575538" cy="1736375"/>
          </a:xfrm>
          <a:prstGeom prst="rect">
            <a:avLst/>
          </a:prstGeom>
        </p:spPr>
      </p:pic>
      <p:pic>
        <p:nvPicPr>
          <p:cNvPr id="7" name="Picture 6" descr="Screen Shot 2021-10-27 at 11.20.29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24" y="2562309"/>
            <a:ext cx="5294923" cy="2581192"/>
          </a:xfrm>
          <a:prstGeom prst="rect">
            <a:avLst/>
          </a:prstGeom>
        </p:spPr>
      </p:pic>
    </p:spTree>
    <p:extLst>
      <p:ext uri="{BB962C8B-B14F-4D97-AF65-F5344CB8AC3E}">
        <p14:creationId xmlns:p14="http://schemas.microsoft.com/office/powerpoint/2010/main" val="33740062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A63C2AB-FCFC-45AF-91ED-90FF3CDC9FD4}"/>
              </a:ext>
            </a:extLst>
          </p:cNvPr>
          <p:cNvSpPr>
            <a:spLocks noGrp="1"/>
          </p:cNvSpPr>
          <p:nvPr>
            <p:ph type="dt" sz="half" idx="10"/>
          </p:nvPr>
        </p:nvSpPr>
        <p:spPr>
          <a:xfrm>
            <a:off x="73742" y="4905376"/>
            <a:ext cx="2133600" cy="171450"/>
          </a:xfrm>
        </p:spPr>
        <p:txBody>
          <a:bodyPr/>
          <a:lstStyle/>
          <a:p>
            <a:pPr>
              <a:defRPr/>
            </a:pPr>
            <a:r>
              <a:rPr lang="en-US" altLang="en-US" smtClean="0"/>
              <a:t>10/28/21</a:t>
            </a:r>
            <a:endParaRPr lang="en-US" altLang="en-US" dirty="0"/>
          </a:p>
        </p:txBody>
      </p:sp>
      <p:sp>
        <p:nvSpPr>
          <p:cNvPr id="3" name="Footer Placeholder 2">
            <a:extLst>
              <a:ext uri="{FF2B5EF4-FFF2-40B4-BE49-F238E27FC236}">
                <a16:creationId xmlns:a16="http://schemas.microsoft.com/office/drawing/2014/main" xmlns="" id="{1D042002-2974-4271-9C06-60EED9704903}"/>
              </a:ext>
            </a:extLst>
          </p:cNvPr>
          <p:cNvSpPr>
            <a:spLocks noGrp="1"/>
          </p:cNvSpPr>
          <p:nvPr>
            <p:ph type="ftr" sz="quarter" idx="11"/>
          </p:nvPr>
        </p:nvSpPr>
        <p:spPr>
          <a:xfrm>
            <a:off x="3276602" y="4905559"/>
            <a:ext cx="2490467" cy="207169"/>
          </a:xfrm>
        </p:spPr>
        <p:txBody>
          <a:bodyPr/>
          <a:lstStyle/>
          <a:p>
            <a:pPr>
              <a:defRPr/>
            </a:pPr>
            <a:r>
              <a:rPr lang="en-US" smtClean="0"/>
              <a:t>PMG</a:t>
            </a:r>
            <a:endParaRPr lang="en-US" dirty="0"/>
          </a:p>
        </p:txBody>
      </p:sp>
      <p:sp>
        <p:nvSpPr>
          <p:cNvPr id="4" name="Slide Number Placeholder 3">
            <a:extLst>
              <a:ext uri="{FF2B5EF4-FFF2-40B4-BE49-F238E27FC236}">
                <a16:creationId xmlns:a16="http://schemas.microsoft.com/office/drawing/2014/main" xmlns="" id="{67AEB28E-8A82-421B-A51B-B961A7ADD34B}"/>
              </a:ext>
            </a:extLst>
          </p:cNvPr>
          <p:cNvSpPr>
            <a:spLocks noGrp="1"/>
          </p:cNvSpPr>
          <p:nvPr>
            <p:ph type="sldNum" sz="quarter" idx="12"/>
          </p:nvPr>
        </p:nvSpPr>
        <p:spPr/>
        <p:txBody>
          <a:bodyPr/>
          <a:lstStyle/>
          <a:p>
            <a:fld id="{07AE5DAE-5A25-4D93-A5BA-3F3E3A62C8C6}" type="slidenum">
              <a:rPr lang="en-US" altLang="en-US" smtClean="0"/>
              <a:pPr/>
              <a:t>13</a:t>
            </a:fld>
            <a:endParaRPr lang="en-US" altLang="en-US"/>
          </a:p>
        </p:txBody>
      </p:sp>
      <p:sp>
        <p:nvSpPr>
          <p:cNvPr id="6" name="TextBox 5">
            <a:extLst>
              <a:ext uri="{FF2B5EF4-FFF2-40B4-BE49-F238E27FC236}">
                <a16:creationId xmlns:a16="http://schemas.microsoft.com/office/drawing/2014/main" xmlns="" id="{4AA2C34F-3D37-47D3-9AF5-34D4834543DE}"/>
              </a:ext>
            </a:extLst>
          </p:cNvPr>
          <p:cNvSpPr txBox="1"/>
          <p:nvPr/>
        </p:nvSpPr>
        <p:spPr>
          <a:xfrm>
            <a:off x="0" y="22374"/>
            <a:ext cx="8686800" cy="438582"/>
          </a:xfrm>
          <a:prstGeom prst="rect">
            <a:avLst/>
          </a:prstGeom>
          <a:noFill/>
        </p:spPr>
        <p:txBody>
          <a:bodyPr wrap="square" lIns="68580" tIns="34290" rIns="68580" bIns="34290" rtlCol="0">
            <a:spAutoFit/>
          </a:bodyPr>
          <a:lstStyle/>
          <a:p>
            <a:r>
              <a:rPr lang="en-US" sz="2400" dirty="0" smtClean="0"/>
              <a:t>EMCal Sector Assembly 62.5% Complete as of 10/22/21  </a:t>
            </a:r>
            <a:endParaRPr lang="en-US" sz="2400" dirty="0"/>
          </a:p>
        </p:txBody>
      </p:sp>
      <p:sp>
        <p:nvSpPr>
          <p:cNvPr id="5" name="TextBox 4"/>
          <p:cNvSpPr txBox="1"/>
          <p:nvPr/>
        </p:nvSpPr>
        <p:spPr>
          <a:xfrm>
            <a:off x="4953000" y="3486150"/>
            <a:ext cx="4194908" cy="923330"/>
          </a:xfrm>
          <a:prstGeom prst="rect">
            <a:avLst/>
          </a:prstGeom>
          <a:solidFill>
            <a:schemeClr val="bg1"/>
          </a:solidFill>
        </p:spPr>
        <p:txBody>
          <a:bodyPr wrap="square" rtlCol="0">
            <a:spAutoFit/>
          </a:bodyPr>
          <a:lstStyle/>
          <a:p>
            <a:r>
              <a:rPr lang="en-US" dirty="0" smtClean="0"/>
              <a:t>Sectors 1-40 complete  </a:t>
            </a:r>
          </a:p>
          <a:p>
            <a:r>
              <a:rPr lang="en-US" dirty="0" smtClean="0"/>
              <a:t>Sectors  41-43 being assembled</a:t>
            </a:r>
          </a:p>
          <a:p>
            <a:r>
              <a:rPr lang="en-US" dirty="0" smtClean="0"/>
              <a:t>Modules for Sector 44, 45 being prepared</a:t>
            </a:r>
          </a:p>
        </p:txBody>
      </p:sp>
      <p:sp>
        <p:nvSpPr>
          <p:cNvPr id="9" name="TextBox 8"/>
          <p:cNvSpPr txBox="1"/>
          <p:nvPr/>
        </p:nvSpPr>
        <p:spPr>
          <a:xfrm rot="20592733">
            <a:off x="2081672" y="3116259"/>
            <a:ext cx="1082348" cy="369332"/>
          </a:xfrm>
          <a:prstGeom prst="rect">
            <a:avLst/>
          </a:prstGeom>
          <a:noFill/>
        </p:spPr>
        <p:txBody>
          <a:bodyPr wrap="none" rtlCol="0">
            <a:spAutoFit/>
          </a:bodyPr>
          <a:lstStyle/>
          <a:p>
            <a:r>
              <a:rPr lang="en-US" b="1" dirty="0" smtClean="0">
                <a:solidFill>
                  <a:srgbClr val="FFFFFF"/>
                </a:solidFill>
              </a:rPr>
              <a:t>Sector 32</a:t>
            </a:r>
            <a:endParaRPr lang="en-US" b="1" dirty="0">
              <a:solidFill>
                <a:srgbClr val="FFFFFF"/>
              </a:solidFill>
            </a:endParaRPr>
          </a:p>
        </p:txBody>
      </p:sp>
      <p:sp>
        <p:nvSpPr>
          <p:cNvPr id="7" name="TextBox 6"/>
          <p:cNvSpPr txBox="1"/>
          <p:nvPr/>
        </p:nvSpPr>
        <p:spPr>
          <a:xfrm>
            <a:off x="281354" y="4400550"/>
            <a:ext cx="8839200" cy="584776"/>
          </a:xfrm>
          <a:prstGeom prst="rect">
            <a:avLst/>
          </a:prstGeom>
          <a:noFill/>
          <a:ln w="19050" cmpd="sng">
            <a:solidFill>
              <a:srgbClr val="0099FF"/>
            </a:solidFill>
          </a:ln>
        </p:spPr>
        <p:txBody>
          <a:bodyPr wrap="square" rtlCol="0">
            <a:spAutoFit/>
          </a:bodyPr>
          <a:lstStyle/>
          <a:p>
            <a:r>
              <a:rPr lang="en-US" sz="1600" dirty="0"/>
              <a:t>Right now we’re down </a:t>
            </a:r>
            <a:r>
              <a:rPr lang="en-US" sz="1600" dirty="0" smtClean="0"/>
              <a:t>2 </a:t>
            </a:r>
            <a:r>
              <a:rPr lang="en-US" sz="1600" dirty="0"/>
              <a:t>FTEs in the </a:t>
            </a:r>
            <a:r>
              <a:rPr lang="en-US" sz="1600" dirty="0" smtClean="0"/>
              <a:t>factory (6 to 4 FTEs).  Adding 2 additional </a:t>
            </a:r>
            <a:r>
              <a:rPr lang="en-US" sz="1600" dirty="0" err="1" smtClean="0"/>
              <a:t>mech</a:t>
            </a:r>
            <a:r>
              <a:rPr lang="en-US" sz="1600" dirty="0" smtClean="0"/>
              <a:t> techs this week plus a requisition out for one more. </a:t>
            </a:r>
            <a:endParaRPr lang="en-US" sz="1600" dirty="0"/>
          </a:p>
        </p:txBody>
      </p:sp>
      <p:pic>
        <p:nvPicPr>
          <p:cNvPr id="17" name="Picture 16">
            <a:extLst>
              <a:ext uri="{FF2B5EF4-FFF2-40B4-BE49-F238E27FC236}">
                <a16:creationId xmlns="" xmlns:a16="http://schemas.microsoft.com/office/drawing/2014/main" id="{6997C9E8-29B1-4664-ABEA-46EA07D1CA4B}"/>
              </a:ext>
            </a:extLst>
          </p:cNvPr>
          <p:cNvPicPr>
            <a:picLocks noChangeAspect="1"/>
          </p:cNvPicPr>
          <p:nvPr/>
        </p:nvPicPr>
        <p:blipFill>
          <a:blip r:embed="rId2"/>
          <a:stretch>
            <a:fillRect/>
          </a:stretch>
        </p:blipFill>
        <p:spPr>
          <a:xfrm>
            <a:off x="5133216" y="590551"/>
            <a:ext cx="3477384" cy="2904786"/>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76200" y="666750"/>
            <a:ext cx="4800600" cy="3429000"/>
            <a:chOff x="4953000" y="1352550"/>
            <a:chExt cx="4929178" cy="3505200"/>
          </a:xfrm>
          <a:effectLst/>
        </p:grpSpPr>
        <p:pic>
          <p:nvPicPr>
            <p:cNvPr id="18" name="Picture 17" descr="A picture containing indoor, floor, ceiling, equipment&#10;&#10;Description automatically generated">
              <a:extLst>
                <a:ext uri="{FF2B5EF4-FFF2-40B4-BE49-F238E27FC236}">
                  <a16:creationId xmlns="" xmlns:a16="http://schemas.microsoft.com/office/drawing/2014/main" id="{88C65C66-A259-46C1-9582-F231E7881F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3000" y="1352550"/>
              <a:ext cx="4929178" cy="3505200"/>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 xmlns:a16="http://schemas.microsoft.com/office/drawing/2014/main" id="{6FB28EA2-F7C3-4E49-9369-55A372273B26}"/>
                </a:ext>
              </a:extLst>
            </p:cNvPr>
            <p:cNvSpPr txBox="1"/>
            <p:nvPr/>
          </p:nvSpPr>
          <p:spPr>
            <a:xfrm>
              <a:off x="8763000" y="1962150"/>
              <a:ext cx="1068885" cy="369332"/>
            </a:xfrm>
            <a:prstGeom prst="rect">
              <a:avLst/>
            </a:prstGeom>
            <a:noFill/>
          </p:spPr>
          <p:txBody>
            <a:bodyPr wrap="none" rtlCol="0">
              <a:spAutoFit/>
            </a:bodyPr>
            <a:lstStyle/>
            <a:p>
              <a:r>
                <a:rPr lang="en-US" dirty="0">
                  <a:solidFill>
                    <a:srgbClr val="FFFFFF"/>
                  </a:solidFill>
                  <a:highlight>
                    <a:srgbClr val="C0C0C0"/>
                  </a:highlight>
                </a:rPr>
                <a:t>Sector 43</a:t>
              </a:r>
            </a:p>
          </p:txBody>
        </p:sp>
        <p:sp>
          <p:nvSpPr>
            <p:cNvPr id="20" name="TextBox 19">
              <a:extLst>
                <a:ext uri="{FF2B5EF4-FFF2-40B4-BE49-F238E27FC236}">
                  <a16:creationId xmlns="" xmlns:a16="http://schemas.microsoft.com/office/drawing/2014/main" id="{35EC4853-B7BF-43A7-A8E7-300BF4501820}"/>
                </a:ext>
              </a:extLst>
            </p:cNvPr>
            <p:cNvSpPr txBox="1"/>
            <p:nvPr/>
          </p:nvSpPr>
          <p:spPr>
            <a:xfrm>
              <a:off x="6096000" y="2647950"/>
              <a:ext cx="1068885" cy="369332"/>
            </a:xfrm>
            <a:prstGeom prst="rect">
              <a:avLst/>
            </a:prstGeom>
            <a:noFill/>
          </p:spPr>
          <p:txBody>
            <a:bodyPr wrap="none" rtlCol="0">
              <a:spAutoFit/>
            </a:bodyPr>
            <a:lstStyle/>
            <a:p>
              <a:r>
                <a:rPr lang="en-US" dirty="0">
                  <a:solidFill>
                    <a:srgbClr val="FFFFFF"/>
                  </a:solidFill>
                  <a:highlight>
                    <a:srgbClr val="C0C0C0"/>
                  </a:highlight>
                </a:rPr>
                <a:t>Sector 42</a:t>
              </a:r>
            </a:p>
          </p:txBody>
        </p:sp>
        <p:sp>
          <p:nvSpPr>
            <p:cNvPr id="21" name="TextBox 20">
              <a:extLst>
                <a:ext uri="{FF2B5EF4-FFF2-40B4-BE49-F238E27FC236}">
                  <a16:creationId xmlns="" xmlns:a16="http://schemas.microsoft.com/office/drawing/2014/main" id="{174F4CEF-5DF2-43CC-9975-32F5A97CAE16}"/>
                </a:ext>
              </a:extLst>
            </p:cNvPr>
            <p:cNvSpPr txBox="1"/>
            <p:nvPr/>
          </p:nvSpPr>
          <p:spPr>
            <a:xfrm>
              <a:off x="8153400" y="3638550"/>
              <a:ext cx="1068885" cy="369332"/>
            </a:xfrm>
            <a:prstGeom prst="rect">
              <a:avLst/>
            </a:prstGeom>
            <a:noFill/>
          </p:spPr>
          <p:txBody>
            <a:bodyPr wrap="none" rtlCol="0">
              <a:spAutoFit/>
            </a:bodyPr>
            <a:lstStyle/>
            <a:p>
              <a:r>
                <a:rPr lang="en-US" dirty="0">
                  <a:solidFill>
                    <a:srgbClr val="FFFFFF"/>
                  </a:solidFill>
                  <a:highlight>
                    <a:srgbClr val="C0C0C0"/>
                  </a:highlight>
                </a:rPr>
                <a:t>Sector 41</a:t>
              </a:r>
            </a:p>
          </p:txBody>
        </p:sp>
      </p:grpSp>
    </p:spTree>
    <p:extLst>
      <p:ext uri="{BB962C8B-B14F-4D97-AF65-F5344CB8AC3E}">
        <p14:creationId xmlns:p14="http://schemas.microsoft.com/office/powerpoint/2010/main" val="8285899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HCal Progress</a:t>
            </a:r>
            <a:endParaRPr lang="en-US" dirty="0"/>
          </a:p>
        </p:txBody>
      </p:sp>
      <p:sp>
        <p:nvSpPr>
          <p:cNvPr id="9" name="Content Placeholder 8"/>
          <p:cNvSpPr>
            <a:spLocks noGrp="1"/>
          </p:cNvSpPr>
          <p:nvPr>
            <p:ph idx="1"/>
          </p:nvPr>
        </p:nvSpPr>
        <p:spPr>
          <a:xfrm>
            <a:off x="76200" y="590550"/>
            <a:ext cx="5867400" cy="2362200"/>
          </a:xfrm>
        </p:spPr>
        <p:txBody>
          <a:bodyPr/>
          <a:lstStyle/>
          <a:p>
            <a:r>
              <a:rPr lang="en-US" sz="1600" dirty="0" smtClean="0"/>
              <a:t>All OHCal sectors complete. 13/32 installed on sPHENIX carriage</a:t>
            </a:r>
            <a:r>
              <a:rPr lang="en-US" sz="1600" dirty="0" smtClean="0"/>
              <a:t>.</a:t>
            </a:r>
            <a:endParaRPr lang="en-US" sz="1600" dirty="0"/>
          </a:p>
          <a:p>
            <a:r>
              <a:rPr lang="en-US" sz="1600" dirty="0" smtClean="0"/>
              <a:t>Burn in of all OHCal sectors complete. Small percentage of </a:t>
            </a:r>
            <a:r>
              <a:rPr lang="en-US" sz="1600" dirty="0" smtClean="0"/>
              <a:t>electronics(~1%)  failed burn-in and were replaced.  </a:t>
            </a:r>
            <a:endParaRPr lang="en-US" sz="1600" dirty="0" smtClean="0"/>
          </a:p>
          <a:p>
            <a:r>
              <a:rPr lang="en-US" sz="1600" dirty="0" smtClean="0"/>
              <a:t>24/32 IHCal mechanical sectors at BNL. Prep for building the IHCal barrel ongoing at BNL. Final 8 sectors will be</a:t>
            </a:r>
            <a:r>
              <a:rPr lang="en-US" sz="1600" dirty="0"/>
              <a:t> </a:t>
            </a:r>
            <a:r>
              <a:rPr lang="en-US" sz="1600" dirty="0" smtClean="0"/>
              <a:t>delivered to BNL from vendor by mid -November.</a:t>
            </a:r>
          </a:p>
          <a:p>
            <a:pPr marL="0" indent="0">
              <a:buNone/>
            </a:pPr>
            <a:endParaRPr lang="en-US" sz="1600" dirty="0"/>
          </a:p>
        </p:txBody>
      </p:sp>
      <p:sp>
        <p:nvSpPr>
          <p:cNvPr id="3" name="Date Placeholder 2"/>
          <p:cNvSpPr>
            <a:spLocks noGrp="1"/>
          </p:cNvSpPr>
          <p:nvPr>
            <p:ph type="dt" sz="half" idx="10"/>
          </p:nvPr>
        </p:nvSpPr>
        <p:spPr/>
        <p:txBody>
          <a:bodyPr/>
          <a:lstStyle/>
          <a:p>
            <a:pPr>
              <a:defRPr/>
            </a:pPr>
            <a:r>
              <a:rPr lang="en-US" altLang="en-US" smtClean="0"/>
              <a:t>10/28/21</a:t>
            </a:r>
            <a:endParaRPr lang="en-US" altLang="en-US" dirty="0"/>
          </a:p>
        </p:txBody>
      </p:sp>
      <p:sp>
        <p:nvSpPr>
          <p:cNvPr id="8" name="Footer Placeholder 7"/>
          <p:cNvSpPr>
            <a:spLocks noGrp="1"/>
          </p:cNvSpPr>
          <p:nvPr>
            <p:ph type="ftr" sz="quarter" idx="11"/>
          </p:nvPr>
        </p:nvSpPr>
        <p:spPr/>
        <p:txBody>
          <a:bodyPr/>
          <a:lstStyle/>
          <a:p>
            <a:pPr>
              <a:defRPr/>
            </a:pPr>
            <a:r>
              <a:rPr lang="en-US" smtClean="0"/>
              <a:t>PMG</a:t>
            </a:r>
            <a:endParaRPr lang="en-US" dirty="0"/>
          </a:p>
        </p:txBody>
      </p:sp>
      <p:sp>
        <p:nvSpPr>
          <p:cNvPr id="4" name="Slide Number Placeholder 3"/>
          <p:cNvSpPr>
            <a:spLocks noGrp="1"/>
          </p:cNvSpPr>
          <p:nvPr>
            <p:ph type="sldNum" sz="quarter" idx="12"/>
          </p:nvPr>
        </p:nvSpPr>
        <p:spPr/>
        <p:txBody>
          <a:bodyPr/>
          <a:lstStyle/>
          <a:p>
            <a:fld id="{07AE5DAE-5A25-4D93-A5BA-3F3E3A62C8C6}" type="slidenum">
              <a:rPr lang="en-US" altLang="en-US" smtClean="0"/>
              <a:pPr/>
              <a:t>14</a:t>
            </a:fld>
            <a:endParaRPr lang="en-US" altLang="en-US" dirty="0"/>
          </a:p>
        </p:txBody>
      </p:sp>
      <p:sp>
        <p:nvSpPr>
          <p:cNvPr id="19" name="TextBox 18"/>
          <p:cNvSpPr txBox="1"/>
          <p:nvPr/>
        </p:nvSpPr>
        <p:spPr>
          <a:xfrm>
            <a:off x="7467606" y="3105150"/>
            <a:ext cx="1541821" cy="369332"/>
          </a:xfrm>
          <a:prstGeom prst="rect">
            <a:avLst/>
          </a:prstGeom>
          <a:noFill/>
        </p:spPr>
        <p:txBody>
          <a:bodyPr wrap="none" rtlCol="0">
            <a:spAutoFit/>
          </a:bodyPr>
          <a:lstStyle/>
          <a:p>
            <a:r>
              <a:rPr lang="en-US" b="1" dirty="0" smtClean="0">
                <a:solidFill>
                  <a:srgbClr val="FFFFFF"/>
                </a:solidFill>
              </a:rPr>
              <a:t>OHCal Burn-in</a:t>
            </a:r>
            <a:endParaRPr lang="en-US" b="1" dirty="0">
              <a:solidFill>
                <a:srgbClr val="FFFFFF"/>
              </a:solidFill>
            </a:endParaRPr>
          </a:p>
        </p:txBody>
      </p:sp>
      <p:grpSp>
        <p:nvGrpSpPr>
          <p:cNvPr id="15" name="Group 14"/>
          <p:cNvGrpSpPr/>
          <p:nvPr/>
        </p:nvGrpSpPr>
        <p:grpSpPr>
          <a:xfrm>
            <a:off x="6019800" y="666751"/>
            <a:ext cx="3047999" cy="1981200"/>
            <a:chOff x="2709788" y="626427"/>
            <a:chExt cx="4433960" cy="3188761"/>
          </a:xfrm>
        </p:grpSpPr>
        <p:pic>
          <p:nvPicPr>
            <p:cNvPr id="13" name="Picture 12"/>
            <p:cNvPicPr/>
            <p:nvPr/>
          </p:nvPicPr>
          <p:blipFill rotWithShape="1">
            <a:blip r:embed="rId2" cstate="print">
              <a:extLst>
                <a:ext uri="{28A0092B-C50C-407E-A947-70E740481C1C}">
                  <a14:useLocalDpi xmlns:a14="http://schemas.microsoft.com/office/drawing/2010/main"/>
                </a:ext>
              </a:extLst>
            </a:blip>
            <a:srcRect/>
            <a:stretch/>
          </p:blipFill>
          <p:spPr>
            <a:xfrm>
              <a:off x="2709788" y="626427"/>
              <a:ext cx="4433960" cy="3188761"/>
            </a:xfrm>
            <a:prstGeom prst="rect">
              <a:avLst/>
            </a:prstGeom>
          </p:spPr>
        </p:pic>
        <p:sp>
          <p:nvSpPr>
            <p:cNvPr id="6" name="TextBox 5"/>
            <p:cNvSpPr txBox="1"/>
            <p:nvPr/>
          </p:nvSpPr>
          <p:spPr>
            <a:xfrm>
              <a:off x="4729454" y="1404556"/>
              <a:ext cx="1784480" cy="448988"/>
            </a:xfrm>
            <a:prstGeom prst="rect">
              <a:avLst/>
            </a:prstGeom>
            <a:noFill/>
          </p:spPr>
          <p:txBody>
            <a:bodyPr wrap="square" rtlCol="0">
              <a:spAutoFit/>
            </a:bodyPr>
            <a:lstStyle/>
            <a:p>
              <a:r>
                <a:rPr lang="en-US" sz="1400" b="1" dirty="0" smtClean="0">
                  <a:solidFill>
                    <a:srgbClr val="FFFFFF"/>
                  </a:solidFill>
                </a:rPr>
                <a:t>IHCal sectors  </a:t>
              </a:r>
              <a:endParaRPr lang="en-US" sz="1400" b="1" dirty="0">
                <a:solidFill>
                  <a:srgbClr val="FFFFFF"/>
                </a:solidFill>
              </a:endParaRPr>
            </a:p>
          </p:txBody>
        </p:sp>
        <p:cxnSp>
          <p:nvCxnSpPr>
            <p:cNvPr id="11" name="Straight Arrow Connector 10"/>
            <p:cNvCxnSpPr/>
            <p:nvPr/>
          </p:nvCxnSpPr>
          <p:spPr>
            <a:xfrm flipH="1">
              <a:off x="4204607" y="1738040"/>
              <a:ext cx="609599" cy="22711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953000" y="2571750"/>
              <a:ext cx="1223412" cy="307777"/>
            </a:xfrm>
            <a:prstGeom prst="rect">
              <a:avLst/>
            </a:prstGeom>
            <a:noFill/>
          </p:spPr>
          <p:txBody>
            <a:bodyPr wrap="none" rtlCol="0">
              <a:spAutoFit/>
            </a:bodyPr>
            <a:lstStyle/>
            <a:p>
              <a:r>
                <a:rPr lang="en-US" sz="1400" b="1" dirty="0" smtClean="0">
                  <a:solidFill>
                    <a:srgbClr val="FFFFFF"/>
                  </a:solidFill>
                </a:rPr>
                <a:t>OHCal sectors</a:t>
              </a:r>
              <a:endParaRPr lang="en-US" sz="1400" b="1" dirty="0">
                <a:solidFill>
                  <a:srgbClr val="FFFFFF"/>
                </a:solidFill>
              </a:endParaRPr>
            </a:p>
          </p:txBody>
        </p:sp>
      </p:grpSp>
      <p:pic>
        <p:nvPicPr>
          <p:cNvPr id="2" name="Picture 1" descr="IHCal_10282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0" y="2251322"/>
            <a:ext cx="3810000" cy="2855543"/>
          </a:xfrm>
          <a:prstGeom prst="rect">
            <a:avLst/>
          </a:prstGeom>
        </p:spPr>
      </p:pic>
      <p:pic>
        <p:nvPicPr>
          <p:cNvPr id="7" name="Picture 6" descr="IHCal_install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91200" y="2685985"/>
            <a:ext cx="3276600" cy="2401655"/>
          </a:xfrm>
          <a:prstGeom prst="rect">
            <a:avLst/>
          </a:prstGeom>
        </p:spPr>
      </p:pic>
      <p:sp>
        <p:nvSpPr>
          <p:cNvPr id="10" name="TextBox 9"/>
          <p:cNvSpPr txBox="1"/>
          <p:nvPr/>
        </p:nvSpPr>
        <p:spPr>
          <a:xfrm>
            <a:off x="6019800" y="2724150"/>
            <a:ext cx="629098" cy="338554"/>
          </a:xfrm>
          <a:prstGeom prst="rect">
            <a:avLst/>
          </a:prstGeom>
          <a:noFill/>
        </p:spPr>
        <p:txBody>
          <a:bodyPr wrap="none" rtlCol="0">
            <a:spAutoFit/>
          </a:bodyPr>
          <a:lstStyle/>
          <a:p>
            <a:r>
              <a:rPr lang="en-US" sz="1600" b="1" dirty="0" smtClean="0">
                <a:solidFill>
                  <a:srgbClr val="FFFFFF"/>
                </a:solidFill>
              </a:rPr>
              <a:t>IHCal</a:t>
            </a:r>
            <a:endParaRPr lang="en-US" sz="1600" b="1" dirty="0">
              <a:solidFill>
                <a:srgbClr val="FFFFFF"/>
              </a:solidFill>
            </a:endParaRPr>
          </a:p>
        </p:txBody>
      </p:sp>
      <p:sp>
        <p:nvSpPr>
          <p:cNvPr id="12" name="TextBox 11"/>
          <p:cNvSpPr txBox="1"/>
          <p:nvPr/>
        </p:nvSpPr>
        <p:spPr>
          <a:xfrm>
            <a:off x="838200" y="2343150"/>
            <a:ext cx="2290674" cy="369332"/>
          </a:xfrm>
          <a:prstGeom prst="rect">
            <a:avLst/>
          </a:prstGeom>
          <a:noFill/>
        </p:spPr>
        <p:txBody>
          <a:bodyPr wrap="none" rtlCol="0">
            <a:spAutoFit/>
          </a:bodyPr>
          <a:lstStyle/>
          <a:p>
            <a:r>
              <a:rPr lang="en-US" b="1" dirty="0" smtClean="0">
                <a:solidFill>
                  <a:srgbClr val="FFFFFF"/>
                </a:solidFill>
              </a:rPr>
              <a:t>IHCal Assembly in 912</a:t>
            </a:r>
            <a:endParaRPr lang="en-US" b="1" dirty="0">
              <a:solidFill>
                <a:srgbClr val="FFFFFF"/>
              </a:solidFill>
            </a:endParaRPr>
          </a:p>
        </p:txBody>
      </p:sp>
    </p:spTree>
    <p:extLst>
      <p:ext uri="{BB962C8B-B14F-4D97-AF65-F5344CB8AC3E}">
        <p14:creationId xmlns:p14="http://schemas.microsoft.com/office/powerpoint/2010/main" val="7717611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Calorimeter Electronics</a:t>
            </a:r>
            <a:endParaRPr lang="en-US" dirty="0"/>
          </a:p>
        </p:txBody>
      </p:sp>
      <p:sp>
        <p:nvSpPr>
          <p:cNvPr id="6" name="Content Placeholder 5"/>
          <p:cNvSpPr>
            <a:spLocks noGrp="1"/>
          </p:cNvSpPr>
          <p:nvPr>
            <p:ph idx="1"/>
          </p:nvPr>
        </p:nvSpPr>
        <p:spPr>
          <a:xfrm>
            <a:off x="0" y="666750"/>
            <a:ext cx="6705600" cy="4191000"/>
          </a:xfrm>
        </p:spPr>
        <p:txBody>
          <a:bodyPr/>
          <a:lstStyle/>
          <a:p>
            <a:r>
              <a:rPr lang="en-US" sz="1500" dirty="0" smtClean="0"/>
              <a:t>All on-detector </a:t>
            </a:r>
            <a:r>
              <a:rPr lang="en-US" sz="1500" dirty="0"/>
              <a:t>electronics and cables for the EMCal and HCal have </a:t>
            </a:r>
            <a:r>
              <a:rPr lang="en-US" sz="1500" dirty="0" smtClean="0"/>
              <a:t>received</a:t>
            </a:r>
            <a:r>
              <a:rPr lang="en-US" sz="1500" dirty="0"/>
              <a:t>. </a:t>
            </a:r>
            <a:endParaRPr lang="en-US" sz="1500" dirty="0" smtClean="0"/>
          </a:p>
          <a:p>
            <a:r>
              <a:rPr lang="en-US" sz="1500" dirty="0" smtClean="0"/>
              <a:t>Testing of </a:t>
            </a:r>
            <a:r>
              <a:rPr lang="en-US" sz="1500" dirty="0"/>
              <a:t>EMCal SiPM </a:t>
            </a:r>
            <a:r>
              <a:rPr lang="en-US" sz="1500" dirty="0" smtClean="0"/>
              <a:t>daughterboards+ </a:t>
            </a:r>
            <a:r>
              <a:rPr lang="en-US" sz="1500" dirty="0"/>
              <a:t>preamps </a:t>
            </a:r>
            <a:r>
              <a:rPr lang="en-US" sz="1500" dirty="0" smtClean="0"/>
              <a:t>continues at </a:t>
            </a:r>
            <a:r>
              <a:rPr lang="en-US" sz="1500" dirty="0"/>
              <a:t>high yield rate</a:t>
            </a:r>
            <a:r>
              <a:rPr lang="en-US" sz="1500" dirty="0" smtClean="0"/>
              <a:t>.</a:t>
            </a:r>
          </a:p>
          <a:p>
            <a:r>
              <a:rPr lang="en-US" sz="1500" dirty="0" smtClean="0"/>
              <a:t>Testing of 95% of EMCal SiPM </a:t>
            </a:r>
            <a:r>
              <a:rPr lang="en-US" sz="1500" dirty="0"/>
              <a:t>daughter </a:t>
            </a:r>
            <a:r>
              <a:rPr lang="en-US" sz="1500" dirty="0" smtClean="0"/>
              <a:t>boards and preamps complete.  </a:t>
            </a:r>
            <a:r>
              <a:rPr lang="en-US" sz="1500" dirty="0"/>
              <a:t>T</a:t>
            </a:r>
            <a:r>
              <a:rPr lang="en-US" sz="1500" dirty="0" smtClean="0"/>
              <a:t>esting ongoing at BNL and Lehigh. Testing rate meets </a:t>
            </a:r>
            <a:r>
              <a:rPr lang="en-US" sz="1500" dirty="0"/>
              <a:t>the EMCal delivery </a:t>
            </a:r>
            <a:r>
              <a:rPr lang="en-US" sz="1500" dirty="0" smtClean="0"/>
              <a:t>schedule.</a:t>
            </a:r>
            <a:endParaRPr lang="en-US" sz="1500" dirty="0"/>
          </a:p>
          <a:p>
            <a:r>
              <a:rPr lang="en-US" sz="1500" dirty="0"/>
              <a:t>All major components for the EMCal and HCal Bias and LV distribution systems </a:t>
            </a:r>
            <a:r>
              <a:rPr lang="en-US" sz="1500" dirty="0" smtClean="0"/>
              <a:t>delivered </a:t>
            </a:r>
            <a:r>
              <a:rPr lang="en-US" sz="1500" dirty="0"/>
              <a:t>to BNL.   </a:t>
            </a:r>
            <a:r>
              <a:rPr lang="en-US" sz="1500" dirty="0" smtClean="0"/>
              <a:t>Work </a:t>
            </a:r>
            <a:r>
              <a:rPr lang="en-US" sz="1500" dirty="0"/>
              <a:t>now focused on final assembly and installation into the Power and Control racks for the EMCal and HCal.</a:t>
            </a:r>
          </a:p>
          <a:p>
            <a:r>
              <a:rPr lang="en-US" sz="1500" b="1" dirty="0" smtClean="0"/>
              <a:t>EMCal </a:t>
            </a:r>
            <a:r>
              <a:rPr lang="en-US" sz="1500" b="1" dirty="0"/>
              <a:t>and HCal signal cables </a:t>
            </a:r>
            <a:r>
              <a:rPr lang="en-US" sz="1500" b="1" dirty="0" smtClean="0"/>
              <a:t>in BNL procurement awarded in August. Delivery before the end of the CY.</a:t>
            </a:r>
            <a:endParaRPr lang="en-US" sz="1500" b="1" dirty="0"/>
          </a:p>
          <a:p>
            <a:r>
              <a:rPr lang="en-US" sz="1500" dirty="0"/>
              <a:t>Columbia University </a:t>
            </a:r>
            <a:r>
              <a:rPr lang="en-US" sz="1500" dirty="0" smtClean="0"/>
              <a:t>has ordered parts for  fab of the </a:t>
            </a:r>
            <a:r>
              <a:rPr lang="en-US" sz="1500" dirty="0"/>
              <a:t>full digitizer electronics with </a:t>
            </a:r>
            <a:r>
              <a:rPr lang="en-US" sz="1500" dirty="0" smtClean="0"/>
              <a:t>95% of </a:t>
            </a:r>
            <a:r>
              <a:rPr lang="en-US" sz="1500" dirty="0"/>
              <a:t>parts </a:t>
            </a:r>
            <a:r>
              <a:rPr lang="en-US" sz="1500" dirty="0" smtClean="0"/>
              <a:t>received. </a:t>
            </a:r>
            <a:r>
              <a:rPr lang="en-US" sz="1500" dirty="0"/>
              <a:t>Delivery of the remaining parts are on schedule to be delivered over the next </a:t>
            </a:r>
            <a:r>
              <a:rPr lang="en-US" sz="1500" dirty="0" smtClean="0"/>
              <a:t>2 </a:t>
            </a:r>
            <a:r>
              <a:rPr lang="en-US" sz="1500" dirty="0"/>
              <a:t>months. </a:t>
            </a:r>
            <a:endParaRPr lang="en-US" sz="1500" dirty="0" smtClean="0"/>
          </a:p>
          <a:p>
            <a:r>
              <a:rPr lang="en-US" sz="1500" dirty="0" smtClean="0"/>
              <a:t>The Univ Colorado </a:t>
            </a:r>
            <a:r>
              <a:rPr lang="en-US" sz="1500" dirty="0"/>
              <a:t>group </a:t>
            </a:r>
            <a:r>
              <a:rPr lang="en-US" sz="1500" dirty="0" smtClean="0"/>
              <a:t> has tested five  crates worth of digitizer boards. Two additional crates of digitizers will be tested this month. </a:t>
            </a:r>
          </a:p>
          <a:p>
            <a:r>
              <a:rPr lang="en-US" sz="1500" dirty="0" smtClean="0"/>
              <a:t>Electronic rack assembly ongoing and on schedule.</a:t>
            </a:r>
            <a:endParaRPr lang="en-US" sz="1500" dirty="0"/>
          </a:p>
          <a:p>
            <a:endParaRPr lang="en-US" sz="1500" dirty="0"/>
          </a:p>
          <a:p>
            <a:pPr marL="0" indent="0">
              <a:buNone/>
            </a:pPr>
            <a:endParaRPr lang="en-US" sz="1500" dirty="0"/>
          </a:p>
          <a:p>
            <a:endParaRPr lang="en-US" sz="1500" dirty="0"/>
          </a:p>
        </p:txBody>
      </p:sp>
      <p:sp>
        <p:nvSpPr>
          <p:cNvPr id="3" name="Date Placeholder 2"/>
          <p:cNvSpPr>
            <a:spLocks noGrp="1"/>
          </p:cNvSpPr>
          <p:nvPr>
            <p:ph type="dt" sz="half" idx="10"/>
          </p:nvPr>
        </p:nvSpPr>
        <p:spPr/>
        <p:txBody>
          <a:bodyPr/>
          <a:lstStyle/>
          <a:p>
            <a:pPr>
              <a:defRPr/>
            </a:pPr>
            <a:r>
              <a:rPr lang="en-US" altLang="en-US" smtClean="0"/>
              <a:t>10/28/21</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15</a:t>
            </a:fld>
            <a:endParaRPr lang="en-US" altLang="en-US" dirty="0"/>
          </a:p>
        </p:txBody>
      </p:sp>
      <p:pic>
        <p:nvPicPr>
          <p:cNvPr id="9" name="Picture 8" descr="A picture containing indoor, cluttered&#10;&#10;Description automatically generated"/>
          <p:cNvPicPr/>
          <p:nvPr/>
        </p:nvPicPr>
        <p:blipFill rotWithShape="1">
          <a:blip r:embed="rId2" cstate="print">
            <a:extLst>
              <a:ext uri="{28A0092B-C50C-407E-A947-70E740481C1C}">
                <a14:useLocalDpi xmlns:a14="http://schemas.microsoft.com/office/drawing/2010/main"/>
              </a:ext>
            </a:extLst>
          </a:blip>
          <a:srcRect/>
          <a:stretch/>
        </p:blipFill>
        <p:spPr>
          <a:xfrm rot="5400000">
            <a:off x="6348293" y="2610094"/>
            <a:ext cx="2772020" cy="2362200"/>
          </a:xfrm>
          <a:prstGeom prst="rect">
            <a:avLst/>
          </a:prstGeom>
        </p:spPr>
      </p:pic>
      <p:pic>
        <p:nvPicPr>
          <p:cNvPr id="10" name="Picture 9" descr="A couple of people sitting at a table with laptops on it&#10;&#10;Description automatically generated with medium confidence"/>
          <p:cNvPicPr/>
          <p:nvPr/>
        </p:nvPicPr>
        <p:blipFill rotWithShape="1">
          <a:blip r:embed="rId3" cstate="print">
            <a:extLst>
              <a:ext uri="{28A0092B-C50C-407E-A947-70E740481C1C}">
                <a14:useLocalDpi xmlns:a14="http://schemas.microsoft.com/office/drawing/2010/main"/>
              </a:ext>
            </a:extLst>
          </a:blip>
          <a:srcRect r="-6128"/>
          <a:stretch/>
        </p:blipFill>
        <p:spPr>
          <a:xfrm>
            <a:off x="6553200" y="666750"/>
            <a:ext cx="2749550" cy="1631950"/>
          </a:xfrm>
          <a:prstGeom prst="rect">
            <a:avLst/>
          </a:prstGeom>
        </p:spPr>
      </p:pic>
      <p:sp>
        <p:nvSpPr>
          <p:cNvPr id="11" name="TextBox 10"/>
          <p:cNvSpPr txBox="1"/>
          <p:nvPr/>
        </p:nvSpPr>
        <p:spPr>
          <a:xfrm>
            <a:off x="6553200" y="1733550"/>
            <a:ext cx="2743200" cy="584776"/>
          </a:xfrm>
          <a:prstGeom prst="rect">
            <a:avLst/>
          </a:prstGeom>
          <a:noFill/>
        </p:spPr>
        <p:txBody>
          <a:bodyPr wrap="square" rtlCol="0">
            <a:spAutoFit/>
          </a:bodyPr>
          <a:lstStyle/>
          <a:p>
            <a:r>
              <a:rPr lang="en-US" sz="1600" b="1" dirty="0" smtClean="0">
                <a:solidFill>
                  <a:srgbClr val="FFFFFF"/>
                </a:solidFill>
              </a:rPr>
              <a:t>Students testing EMCal preamps @ Lehigh </a:t>
            </a:r>
            <a:endParaRPr lang="en-US" sz="1600" b="1" dirty="0">
              <a:solidFill>
                <a:srgbClr val="FFFFFF"/>
              </a:solidFill>
            </a:endParaRPr>
          </a:p>
        </p:txBody>
      </p:sp>
      <p:sp>
        <p:nvSpPr>
          <p:cNvPr id="12" name="TextBox 11"/>
          <p:cNvSpPr txBox="1"/>
          <p:nvPr/>
        </p:nvSpPr>
        <p:spPr>
          <a:xfrm>
            <a:off x="6553200" y="4586654"/>
            <a:ext cx="2272277" cy="338554"/>
          </a:xfrm>
          <a:prstGeom prst="rect">
            <a:avLst/>
          </a:prstGeom>
          <a:noFill/>
        </p:spPr>
        <p:txBody>
          <a:bodyPr wrap="none" rtlCol="0">
            <a:spAutoFit/>
          </a:bodyPr>
          <a:lstStyle/>
          <a:p>
            <a:r>
              <a:rPr lang="en-US" sz="1600" b="1" dirty="0" smtClean="0">
                <a:solidFill>
                  <a:srgbClr val="FFFFFF"/>
                </a:solidFill>
              </a:rPr>
              <a:t>Cal Digitizer rack in 1008</a:t>
            </a:r>
            <a:endParaRPr lang="en-US" sz="1600" b="1" dirty="0">
              <a:solidFill>
                <a:srgbClr val="FFFFFF"/>
              </a:solidFill>
            </a:endParaRPr>
          </a:p>
        </p:txBody>
      </p:sp>
    </p:spTree>
    <p:extLst>
      <p:ext uri="{BB962C8B-B14F-4D97-AF65-F5344CB8AC3E}">
        <p14:creationId xmlns:p14="http://schemas.microsoft.com/office/powerpoint/2010/main" val="34615381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5" y="3"/>
            <a:ext cx="8229600" cy="546497"/>
          </a:xfrm>
        </p:spPr>
        <p:txBody>
          <a:bodyPr/>
          <a:lstStyle/>
          <a:p>
            <a:r>
              <a:rPr lang="en-US" dirty="0" smtClean="0"/>
              <a:t>sPHENIX PEMP Notable for 2022</a:t>
            </a:r>
            <a:endParaRPr lang="en-US" dirty="0"/>
          </a:p>
        </p:txBody>
      </p:sp>
      <p:sp>
        <p:nvSpPr>
          <p:cNvPr id="3" name="Content Placeholder 2"/>
          <p:cNvSpPr>
            <a:spLocks noGrp="1"/>
          </p:cNvSpPr>
          <p:nvPr>
            <p:ph idx="1"/>
          </p:nvPr>
        </p:nvSpPr>
        <p:spPr>
          <a:xfrm>
            <a:off x="228600" y="819150"/>
            <a:ext cx="8458200" cy="3581400"/>
          </a:xfrm>
        </p:spPr>
        <p:txBody>
          <a:bodyPr/>
          <a:lstStyle/>
          <a:p>
            <a:pPr marL="0" indent="0">
              <a:buNone/>
            </a:pPr>
            <a:r>
              <a:rPr lang="en-US" sz="2000" b="1" dirty="0" smtClean="0"/>
              <a:t>2022 </a:t>
            </a:r>
            <a:r>
              <a:rPr lang="en-US" sz="2000" b="1" dirty="0" smtClean="0"/>
              <a:t>key </a:t>
            </a:r>
            <a:r>
              <a:rPr lang="en-US" sz="2000" b="1" dirty="0" smtClean="0"/>
              <a:t>sPHENIX milestones associated with PEMP notable: </a:t>
            </a:r>
            <a:endParaRPr lang="en-US" sz="2000" b="1" dirty="0" smtClean="0"/>
          </a:p>
          <a:p>
            <a:pPr marL="0" indent="0">
              <a:buNone/>
            </a:pPr>
            <a:r>
              <a:rPr lang="en-US" sz="2000" dirty="0" smtClean="0"/>
              <a:t> </a:t>
            </a:r>
            <a:endParaRPr lang="en-US" sz="2000" dirty="0" smtClean="0"/>
          </a:p>
          <a:p>
            <a:pPr lvl="1"/>
            <a:r>
              <a:rPr lang="en-US" dirty="0" smtClean="0"/>
              <a:t>IHCal mechanical sectors complete    		</a:t>
            </a:r>
            <a:r>
              <a:rPr lang="en-US" dirty="0" smtClean="0"/>
              <a:t>Jan </a:t>
            </a:r>
            <a:r>
              <a:rPr lang="en-US" dirty="0" smtClean="0"/>
              <a:t>1, </a:t>
            </a:r>
            <a:r>
              <a:rPr lang="en-US" dirty="0" smtClean="0"/>
              <a:t>2022</a:t>
            </a:r>
            <a:endParaRPr lang="en-US" dirty="0" smtClean="0">
              <a:solidFill>
                <a:srgbClr val="0080FF"/>
              </a:solidFill>
            </a:endParaRPr>
          </a:p>
          <a:p>
            <a:pPr lvl="1"/>
            <a:r>
              <a:rPr lang="en-US" dirty="0" smtClean="0"/>
              <a:t>EMCal sectors complete	    		</a:t>
            </a:r>
            <a:r>
              <a:rPr lang="en-US" dirty="0" smtClean="0"/>
              <a:t> 	May </a:t>
            </a:r>
            <a:r>
              <a:rPr lang="en-US" dirty="0" smtClean="0"/>
              <a:t>15, 2022</a:t>
            </a:r>
          </a:p>
          <a:p>
            <a:pPr lvl="1"/>
            <a:r>
              <a:rPr lang="en-US" dirty="0" smtClean="0"/>
              <a:t>DAQ/Trigger GL1/GTM production complete 		</a:t>
            </a:r>
            <a:r>
              <a:rPr lang="en-US" dirty="0" smtClean="0"/>
              <a:t>June </a:t>
            </a:r>
            <a:r>
              <a:rPr lang="en-US" dirty="0" smtClean="0"/>
              <a:t>1, 2022</a:t>
            </a:r>
          </a:p>
          <a:p>
            <a:pPr lvl="1"/>
            <a:r>
              <a:rPr lang="en-US" dirty="0"/>
              <a:t>Calorimeter electronics complete      		</a:t>
            </a:r>
            <a:r>
              <a:rPr lang="en-US" dirty="0" smtClean="0"/>
              <a:t>July </a:t>
            </a:r>
            <a:r>
              <a:rPr lang="en-US" dirty="0"/>
              <a:t>1, </a:t>
            </a:r>
            <a:r>
              <a:rPr lang="en-US" dirty="0" smtClean="0"/>
              <a:t>2022</a:t>
            </a:r>
          </a:p>
          <a:p>
            <a:pPr lvl="1"/>
            <a:endParaRPr lang="en-US" sz="1600" dirty="0" smtClean="0"/>
          </a:p>
          <a:p>
            <a:pPr marL="0" indent="0">
              <a:buNone/>
            </a:pPr>
            <a:r>
              <a:rPr lang="en-US" sz="2000" b="1" dirty="0" smtClean="0">
                <a:solidFill>
                  <a:srgbClr val="0080FF"/>
                </a:solidFill>
              </a:rPr>
              <a:t> </a:t>
            </a:r>
            <a:endParaRPr lang="en-US" sz="1600"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16</a:t>
            </a:fld>
            <a:endParaRPr lang="en-US" altLang="en-US" dirty="0"/>
          </a:p>
        </p:txBody>
      </p:sp>
    </p:spTree>
    <p:extLst>
      <p:ext uri="{BB962C8B-B14F-4D97-AF65-F5344CB8AC3E}">
        <p14:creationId xmlns:p14="http://schemas.microsoft.com/office/powerpoint/2010/main" val="1869385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Performance Indices – sPHENIX MIE</a:t>
            </a:r>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17</a:t>
            </a:fld>
            <a:endParaRPr lang="en-US" altLang="en-US" dirty="0"/>
          </a:p>
        </p:txBody>
      </p:sp>
      <p:sp>
        <p:nvSpPr>
          <p:cNvPr id="3" name="Date Placeholder 2"/>
          <p:cNvSpPr>
            <a:spLocks noGrp="1"/>
          </p:cNvSpPr>
          <p:nvPr>
            <p:ph type="dt" sz="half" idx="10"/>
          </p:nvPr>
        </p:nvSpPr>
        <p:spPr/>
        <p:txBody>
          <a:bodyPr/>
          <a:lstStyle/>
          <a:p>
            <a:pPr>
              <a:defRPr/>
            </a:pPr>
            <a:r>
              <a:rPr lang="en-US" altLang="en-US" smtClean="0"/>
              <a:t>10/28/21</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pic>
        <p:nvPicPr>
          <p:cNvPr id="17" name="Picture 16"/>
          <p:cNvPicPr/>
          <p:nvPr/>
        </p:nvPicPr>
        <p:blipFill>
          <a:blip r:embed="rId2" cstate="print">
            <a:extLst>
              <a:ext uri="{28A0092B-C50C-407E-A947-70E740481C1C}">
                <a14:useLocalDpi xmlns:a14="http://schemas.microsoft.com/office/drawing/2010/main"/>
              </a:ext>
            </a:extLst>
          </a:blip>
          <a:stretch>
            <a:fillRect/>
          </a:stretch>
        </p:blipFill>
        <p:spPr>
          <a:xfrm>
            <a:off x="609600" y="742950"/>
            <a:ext cx="8001000" cy="4114800"/>
          </a:xfrm>
          <a:prstGeom prst="rect">
            <a:avLst/>
          </a:prstGeom>
        </p:spPr>
      </p:pic>
    </p:spTree>
    <p:extLst>
      <p:ext uri="{BB962C8B-B14F-4D97-AF65-F5344CB8AC3E}">
        <p14:creationId xmlns:p14="http://schemas.microsoft.com/office/powerpoint/2010/main" val="7429442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Cost Performance Report (CPR) – sPHENIX MIE</a:t>
            </a:r>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18</a:t>
            </a:fld>
            <a:endParaRPr lang="en-US" altLang="en-US" dirty="0"/>
          </a:p>
        </p:txBody>
      </p:sp>
      <p:sp>
        <p:nvSpPr>
          <p:cNvPr id="6" name="Date Placeholder 5"/>
          <p:cNvSpPr>
            <a:spLocks noGrp="1"/>
          </p:cNvSpPr>
          <p:nvPr>
            <p:ph type="dt" sz="half" idx="10"/>
          </p:nvPr>
        </p:nvSpPr>
        <p:spPr/>
        <p:txBody>
          <a:bodyPr/>
          <a:lstStyle/>
          <a:p>
            <a:pPr>
              <a:defRPr/>
            </a:pPr>
            <a:r>
              <a:rPr lang="en-US" altLang="en-US" smtClean="0"/>
              <a:t>10/28/21</a:t>
            </a:r>
            <a:endParaRPr lang="en-US" altLang="en-US" dirty="0"/>
          </a:p>
        </p:txBody>
      </p:sp>
      <p:sp>
        <p:nvSpPr>
          <p:cNvPr id="7" name="Footer Placeholder 6"/>
          <p:cNvSpPr>
            <a:spLocks noGrp="1"/>
          </p:cNvSpPr>
          <p:nvPr>
            <p:ph type="ftr" sz="quarter" idx="11"/>
          </p:nvPr>
        </p:nvSpPr>
        <p:spPr/>
        <p:txBody>
          <a:bodyPr/>
          <a:lstStyle/>
          <a:p>
            <a:pPr>
              <a:defRPr/>
            </a:pPr>
            <a:r>
              <a:rPr lang="en-US" smtClean="0"/>
              <a:t>PMG</a:t>
            </a:r>
            <a:endParaRPr lang="en-US" dirty="0"/>
          </a:p>
        </p:txBody>
      </p:sp>
      <p:pic>
        <p:nvPicPr>
          <p:cNvPr id="13" name="Picture 12"/>
          <p:cNvPicPr/>
          <p:nvPr/>
        </p:nvPicPr>
        <p:blipFill>
          <a:blip r:embed="rId2" cstate="print">
            <a:extLst>
              <a:ext uri="{28A0092B-C50C-407E-A947-70E740481C1C}">
                <a14:useLocalDpi xmlns:a14="http://schemas.microsoft.com/office/drawing/2010/main"/>
              </a:ext>
            </a:extLst>
          </a:blip>
          <a:stretch>
            <a:fillRect/>
          </a:stretch>
        </p:blipFill>
        <p:spPr>
          <a:xfrm>
            <a:off x="762000" y="666750"/>
            <a:ext cx="7848600" cy="4419600"/>
          </a:xfrm>
          <a:prstGeom prst="rect">
            <a:avLst/>
          </a:prstGeom>
          <a:ln>
            <a:solidFill>
              <a:srgbClr val="000000"/>
            </a:solidFill>
          </a:ln>
        </p:spPr>
      </p:pic>
    </p:spTree>
    <p:extLst>
      <p:ext uri="{BB962C8B-B14F-4D97-AF65-F5344CB8AC3E}">
        <p14:creationId xmlns:p14="http://schemas.microsoft.com/office/powerpoint/2010/main" val="25841284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Performance Indices – 1008 Infra and Facility Upgrade</a:t>
            </a:r>
          </a:p>
        </p:txBody>
      </p:sp>
      <p:sp>
        <p:nvSpPr>
          <p:cNvPr id="7" name="TextBox 6">
            <a:extLst>
              <a:ext uri="{FF2B5EF4-FFF2-40B4-BE49-F238E27FC236}">
                <a16:creationId xmlns="" xmlns:a16="http://schemas.microsoft.com/office/drawing/2014/main" id="{3F5D4301-D3F7-4152-A349-91E55DAEF760}"/>
              </a:ext>
            </a:extLst>
          </p:cNvPr>
          <p:cNvSpPr txBox="1"/>
          <p:nvPr/>
        </p:nvSpPr>
        <p:spPr>
          <a:xfrm>
            <a:off x="511341" y="3562350"/>
            <a:ext cx="2431884" cy="946413"/>
          </a:xfrm>
          <a:prstGeom prst="rect">
            <a:avLst/>
          </a:prstGeom>
          <a:noFill/>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p:txBody>
      </p:sp>
      <p:sp>
        <p:nvSpPr>
          <p:cNvPr id="9" name="Oval 8">
            <a:extLst>
              <a:ext uri="{FF2B5EF4-FFF2-40B4-BE49-F238E27FC236}">
                <a16:creationId xmlns="" xmlns:a16="http://schemas.microsoft.com/office/drawing/2014/main" id="{C50F335E-82B0-441A-8DED-50C1D0D22B78}"/>
              </a:ext>
            </a:extLst>
          </p:cNvPr>
          <p:cNvSpPr/>
          <p:nvPr/>
        </p:nvSpPr>
        <p:spPr>
          <a:xfrm>
            <a:off x="511342" y="3826242"/>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3AAAA70B-D131-43A7-90FA-0B360C8DD32D}"/>
              </a:ext>
            </a:extLst>
          </p:cNvPr>
          <p:cNvSpPr/>
          <p:nvPr/>
        </p:nvSpPr>
        <p:spPr>
          <a:xfrm>
            <a:off x="511342" y="3936615"/>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 xmlns:a16="http://schemas.microsoft.com/office/drawing/2014/main" id="{298FED93-97FA-4BCA-AAC6-BFAFA8C7CFD7}"/>
              </a:ext>
            </a:extLst>
          </p:cNvPr>
          <p:cNvSpPr/>
          <p:nvPr/>
        </p:nvSpPr>
        <p:spPr>
          <a:xfrm>
            <a:off x="511340" y="4056861"/>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2268367343"/>
              </p:ext>
            </p:extLst>
          </p:nvPr>
        </p:nvGraphicFramePr>
        <p:xfrm>
          <a:off x="511341" y="3122455"/>
          <a:ext cx="2431884" cy="354330"/>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177165">
                <a:tc>
                  <a:txBody>
                    <a:bodyPr/>
                    <a:lstStyle/>
                    <a:p>
                      <a:pPr algn="ctr"/>
                      <a:r>
                        <a:rPr lang="en-US" sz="800" b="0" dirty="0">
                          <a:solidFill>
                            <a:schemeClr val="tx1"/>
                          </a:solidFill>
                        </a:rPr>
                        <a:t>Cumulative SPI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177165">
                <a:tc>
                  <a:txBody>
                    <a:bodyPr/>
                    <a:lstStyle/>
                    <a:p>
                      <a:pPr algn="ctr"/>
                      <a:r>
                        <a:rPr lang="en-US" sz="800" b="0" dirty="0">
                          <a:solidFill>
                            <a:schemeClr val="tx1"/>
                          </a:solidFill>
                        </a:rPr>
                        <a:t>0.85</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0.98</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3125509759"/>
              </p:ext>
            </p:extLst>
          </p:nvPr>
        </p:nvGraphicFramePr>
        <p:xfrm>
          <a:off x="4779170" y="3275523"/>
          <a:ext cx="2431884" cy="1114427"/>
        </p:xfrm>
        <a:graphic>
          <a:graphicData uri="http://schemas.openxmlformats.org/drawingml/2006/table">
            <a:tbl>
              <a:tblPr firstRow="1" bandRow="1">
                <a:tableStyleId>{5C22544A-7EE6-4342-B048-85BDC9FD1C3A}</a:tableStyleId>
              </a:tblPr>
              <a:tblGrid>
                <a:gridCol w="1663741">
                  <a:extLst>
                    <a:ext uri="{9D8B030D-6E8A-4147-A177-3AD203B41FA5}">
                      <a16:colId xmlns="" xmlns:a16="http://schemas.microsoft.com/office/drawing/2014/main" val="2785976325"/>
                    </a:ext>
                  </a:extLst>
                </a:gridCol>
                <a:gridCol w="768143">
                  <a:extLst>
                    <a:ext uri="{9D8B030D-6E8A-4147-A177-3AD203B41FA5}">
                      <a16:colId xmlns="" xmlns:a16="http://schemas.microsoft.com/office/drawing/2014/main" val="1842318650"/>
                    </a:ext>
                  </a:extLst>
                </a:gridCol>
              </a:tblGrid>
              <a:tr h="360045">
                <a:tc>
                  <a:txBody>
                    <a:bodyPr/>
                    <a:lstStyle/>
                    <a:p>
                      <a:r>
                        <a:rPr lang="en-US" sz="700" b="0" dirty="0">
                          <a:solidFill>
                            <a:schemeClr val="tx1"/>
                          </a:solidFill>
                        </a:rPr>
                        <a:t>Cumulative BCWS (Scheduled)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$24,449,273</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360045">
                <a:tc>
                  <a:txBody>
                    <a:bodyPr/>
                    <a:lstStyle/>
                    <a:p>
                      <a:r>
                        <a:rPr lang="en-US" sz="700" b="0" dirty="0">
                          <a:solidFill>
                            <a:schemeClr val="tx1"/>
                          </a:solidFill>
                        </a:rPr>
                        <a:t>Cumulative BCWP (Performed)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$20,734,174</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360045">
                <a:tc>
                  <a:txBody>
                    <a:bodyPr/>
                    <a:lstStyle/>
                    <a:p>
                      <a:r>
                        <a:rPr lang="en-US" sz="700" b="0" dirty="0">
                          <a:solidFill>
                            <a:schemeClr val="tx1"/>
                          </a:solidFill>
                        </a:rPr>
                        <a:t>Cumulative ACWP (Actual)</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700" b="0" dirty="0">
                        <a:solidFill>
                          <a:schemeClr val="tx1"/>
                        </a:solidFill>
                      </a:endParaRPr>
                    </a:p>
                    <a:p>
                      <a:r>
                        <a:rPr lang="en-US" sz="700" b="0" dirty="0">
                          <a:solidFill>
                            <a:schemeClr val="tx1"/>
                          </a:solidFill>
                        </a:rPr>
                        <a:t>$21,143,800</a:t>
                      </a:r>
                    </a:p>
                    <a:p>
                      <a:endParaRPr lang="en-US" sz="7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347536" y="3344328"/>
            <a:ext cx="126332" cy="75073"/>
          </a:xfrm>
          <a:prstGeom prst="ellipse">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 xmlns:a16="http://schemas.microsoft.com/office/drawing/2014/main" id="{6AA8877B-2DFB-48DC-BB5D-6196FC1BF6BC}"/>
              </a:ext>
            </a:extLst>
          </p:cNvPr>
          <p:cNvSpPr/>
          <p:nvPr/>
        </p:nvSpPr>
        <p:spPr>
          <a:xfrm>
            <a:off x="2568742" y="3344328"/>
            <a:ext cx="126332"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750516"/>
            <a:ext cx="534194" cy="205383"/>
          </a:xfrm>
        </p:spPr>
        <p:txBody>
          <a:bodyPr/>
          <a:lstStyle/>
          <a:p>
            <a:fld id="{4B932B3A-BA38-40C7-ADEE-2A1902CEB265}" type="slidenum">
              <a:rPr lang="en-US" altLang="en-US" smtClean="0"/>
              <a:pPr/>
              <a:t>19</a:t>
            </a:fld>
            <a:endParaRPr lang="en-US" altLang="en-US" dirty="0"/>
          </a:p>
        </p:txBody>
      </p:sp>
      <p:cxnSp>
        <p:nvCxnSpPr>
          <p:cNvPr id="19" name="Straight Connector 18">
            <a:extLst>
              <a:ext uri="{FF2B5EF4-FFF2-40B4-BE49-F238E27FC236}">
                <a16:creationId xmlns="" xmlns:a16="http://schemas.microsoft.com/office/drawing/2014/main" id="{08B44467-2FFC-4B16-9486-8796274BB846}"/>
              </a:ext>
            </a:extLst>
          </p:cNvPr>
          <p:cNvCxnSpPr/>
          <p:nvPr/>
        </p:nvCxnSpPr>
        <p:spPr>
          <a:xfrm>
            <a:off x="363955" y="490851"/>
            <a:ext cx="8416091"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21" name="Footer Placeholder 2">
            <a:extLst>
              <a:ext uri="{FF2B5EF4-FFF2-40B4-BE49-F238E27FC236}">
                <a16:creationId xmlns="" xmlns:a16="http://schemas.microsoft.com/office/drawing/2014/main" id="{F65CA21E-1AAC-4F53-B810-43BBD7CAD9DB}"/>
              </a:ext>
            </a:extLst>
          </p:cNvPr>
          <p:cNvSpPr>
            <a:spLocks noGrp="1"/>
          </p:cNvSpPr>
          <p:nvPr>
            <p:ph type="ftr" sz="quarter" idx="11"/>
          </p:nvPr>
        </p:nvSpPr>
        <p:spPr>
          <a:xfrm>
            <a:off x="3888338" y="4899903"/>
            <a:ext cx="1828800" cy="155377"/>
          </a:xfrm>
        </p:spPr>
        <p:txBody>
          <a:bodyPr/>
          <a:lstStyle/>
          <a:p>
            <a:pPr>
              <a:defRPr/>
            </a:pPr>
            <a:r>
              <a:rPr lang="en-US"/>
              <a:t>Data Date: 30-Sep-21</a:t>
            </a:r>
            <a:endParaRPr lang="en-US" dirty="0"/>
          </a:p>
        </p:txBody>
      </p:sp>
      <p:pic>
        <p:nvPicPr>
          <p:cNvPr id="4" name="Picture 3" descr="Chart&#10;&#10;Description automatically generated">
            <a:extLst>
              <a:ext uri="{FF2B5EF4-FFF2-40B4-BE49-F238E27FC236}">
                <a16:creationId xmlns="" xmlns:a16="http://schemas.microsoft.com/office/drawing/2014/main" id="{60EB876F-9816-42EF-A747-B952C75A9B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682852"/>
            <a:ext cx="9144000" cy="2338077"/>
          </a:xfrm>
          <a:prstGeom prst="rect">
            <a:avLst/>
          </a:prstGeom>
        </p:spPr>
      </p:pic>
    </p:spTree>
    <p:extLst>
      <p:ext uri="{BB962C8B-B14F-4D97-AF65-F5344CB8AC3E}">
        <p14:creationId xmlns:p14="http://schemas.microsoft.com/office/powerpoint/2010/main" val="2405491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471310"/>
          </a:xfrm>
        </p:spPr>
        <p:txBody>
          <a:bodyPr>
            <a:noAutofit/>
          </a:bodyPr>
          <a:lstStyle/>
          <a:p>
            <a:r>
              <a:rPr lang="en-US" sz="3200" b="0" dirty="0"/>
              <a:t>   1008 Infrastructure &amp; Facility Upgrade  </a:t>
            </a:r>
          </a:p>
        </p:txBody>
      </p:sp>
      <p:sp>
        <p:nvSpPr>
          <p:cNvPr id="7" name="Content Placeholder 2"/>
          <p:cNvSpPr txBox="1">
            <a:spLocks/>
          </p:cNvSpPr>
          <p:nvPr/>
        </p:nvSpPr>
        <p:spPr>
          <a:xfrm>
            <a:off x="252177" y="1294268"/>
            <a:ext cx="8884209" cy="3735283"/>
          </a:xfrm>
          <a:prstGeom prst="rect">
            <a:avLst/>
          </a:prstGeom>
          <a:solidFill>
            <a:srgbClr val="FFFFFF"/>
          </a:solidFill>
        </p:spPr>
        <p:txBody>
          <a:bodyPr vert="horz" lIns="91434" tIns="45717" rIns="91434" bIns="45717"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Scope</a:t>
            </a:r>
          </a:p>
          <a:p>
            <a:pPr lvl="1"/>
            <a:r>
              <a:rPr lang="en-US" sz="1600" dirty="0">
                <a:solidFill>
                  <a:srgbClr val="0080FF"/>
                </a:solidFill>
              </a:rPr>
              <a:t>SC-Magnet support including the Flux Return</a:t>
            </a:r>
            <a:r>
              <a:rPr lang="en-US" sz="1600" dirty="0"/>
              <a:t>, </a:t>
            </a:r>
            <a:r>
              <a:rPr lang="en-US" sz="1600" dirty="0">
                <a:solidFill>
                  <a:srgbClr val="0080FF"/>
                </a:solidFill>
              </a:rPr>
              <a:t>Cryogenics</a:t>
            </a:r>
            <a:r>
              <a:rPr lang="en-US" sz="1600" dirty="0"/>
              <a:t> into Bldg 1008, </a:t>
            </a:r>
            <a:r>
              <a:rPr lang="en-US" sz="1600" dirty="0">
                <a:solidFill>
                  <a:srgbClr val="0080FF"/>
                </a:solidFill>
              </a:rPr>
              <a:t>Detector Carriage/Cradle</a:t>
            </a:r>
            <a:r>
              <a:rPr lang="en-US" sz="1600" dirty="0"/>
              <a:t>, other </a:t>
            </a:r>
            <a:r>
              <a:rPr lang="en-US" sz="1600" dirty="0">
                <a:solidFill>
                  <a:srgbClr val="0080FF"/>
                </a:solidFill>
              </a:rPr>
              <a:t>Bldg 1008 Infrastructure </a:t>
            </a:r>
            <a:r>
              <a:rPr lang="en-US" sz="1600" dirty="0"/>
              <a:t>improvements</a:t>
            </a:r>
          </a:p>
          <a:p>
            <a:pPr lvl="1"/>
            <a:r>
              <a:rPr lang="en-US" sz="1600" dirty="0"/>
              <a:t>sPHENIX </a:t>
            </a:r>
            <a:r>
              <a:rPr lang="en-US" sz="1600" dirty="0">
                <a:solidFill>
                  <a:srgbClr val="0080FF"/>
                </a:solidFill>
              </a:rPr>
              <a:t>Installation</a:t>
            </a:r>
            <a:r>
              <a:rPr lang="en-US" sz="1600" dirty="0"/>
              <a:t>, </a:t>
            </a:r>
            <a:r>
              <a:rPr lang="en-US" sz="1600" dirty="0">
                <a:solidFill>
                  <a:srgbClr val="0080FF"/>
                </a:solidFill>
              </a:rPr>
              <a:t>Integration</a:t>
            </a:r>
            <a:r>
              <a:rPr lang="en-US" sz="1600" dirty="0"/>
              <a:t> </a:t>
            </a:r>
            <a:r>
              <a:rPr lang="en-US" sz="1600" dirty="0">
                <a:solidFill>
                  <a:srgbClr val="0F80FF"/>
                </a:solidFill>
              </a:rPr>
              <a:t>and </a:t>
            </a:r>
            <a:r>
              <a:rPr lang="en-US" sz="1600" dirty="0">
                <a:solidFill>
                  <a:srgbClr val="0080FF"/>
                </a:solidFill>
              </a:rPr>
              <a:t>Commissioning of each Subsystem  </a:t>
            </a:r>
            <a:r>
              <a:rPr lang="en-US" sz="1600" dirty="0"/>
              <a:t>is part of the scope</a:t>
            </a:r>
          </a:p>
          <a:p>
            <a:pPr marL="0" indent="0">
              <a:buNone/>
            </a:pPr>
            <a:r>
              <a:rPr lang="en-US" sz="1700" b="1" dirty="0"/>
              <a:t>Not in Scope</a:t>
            </a:r>
          </a:p>
          <a:p>
            <a:pPr lvl="1"/>
            <a:r>
              <a:rPr lang="en-US" sz="1600" dirty="0"/>
              <a:t>PreOps prior to RHIC collisions</a:t>
            </a:r>
          </a:p>
          <a:p>
            <a:pPr marL="0" indent="0">
              <a:buNone/>
            </a:pPr>
            <a:r>
              <a:rPr lang="en-US" sz="1700" b="1" dirty="0"/>
              <a:t>Schedule</a:t>
            </a:r>
          </a:p>
          <a:p>
            <a:pPr lvl="1"/>
            <a:r>
              <a:rPr lang="en-US" sz="1600" dirty="0"/>
              <a:t>sPHENIX Ready for Operations (Early Completion)  11/22/22</a:t>
            </a:r>
          </a:p>
          <a:p>
            <a:pPr lvl="1"/>
            <a:r>
              <a:rPr lang="en-US" sz="1600" dirty="0"/>
              <a:t>First RHIC run of sPHENIX Feb 1, 2023  </a:t>
            </a:r>
          </a:p>
          <a:p>
            <a:pPr lvl="1"/>
            <a:r>
              <a:rPr lang="en-US" sz="1600" dirty="0"/>
              <a:t>2.5 months float in schedule between sPHENIX ORR and </a:t>
            </a:r>
          </a:p>
          <a:p>
            <a:pPr marL="457200" lvl="1" indent="0">
              <a:buNone/>
            </a:pPr>
            <a:r>
              <a:rPr lang="en-US" sz="1600" dirty="0"/>
              <a:t>    nominal start of RHIC 2023 run.</a:t>
            </a:r>
          </a:p>
          <a:p>
            <a:pPr marL="0" indent="0">
              <a:buNone/>
            </a:pPr>
            <a:r>
              <a:rPr lang="en-US" sz="1800" b="1" dirty="0"/>
              <a:t>Cost</a:t>
            </a:r>
          </a:p>
          <a:p>
            <a:pPr lvl="1"/>
            <a:r>
              <a:rPr lang="en-US" sz="1600" b="1" dirty="0"/>
              <a:t>$33.4 M AY  Total Project Cost  with </a:t>
            </a:r>
            <a:r>
              <a:rPr lang="en-US" sz="1600" b="1" dirty="0" smtClean="0"/>
              <a:t>17.2</a:t>
            </a:r>
            <a:r>
              <a:rPr lang="en-US" sz="1600" b="1" dirty="0" smtClean="0"/>
              <a:t>% </a:t>
            </a:r>
            <a:r>
              <a:rPr lang="en-US" sz="1600" b="1" dirty="0"/>
              <a:t>contingency </a:t>
            </a:r>
            <a:r>
              <a:rPr lang="en-US" sz="1600" b="1" dirty="0" smtClean="0"/>
              <a:t>on </a:t>
            </a:r>
            <a:r>
              <a:rPr lang="en-US" sz="1600" b="1" dirty="0"/>
              <a:t>ETC of $</a:t>
            </a:r>
            <a:r>
              <a:rPr lang="en-US" sz="1600" b="1" dirty="0" smtClean="0"/>
              <a:t>11.02M </a:t>
            </a:r>
            <a:endParaRPr lang="en-US" sz="1600" b="1" dirty="0"/>
          </a:p>
          <a:p>
            <a:pPr marL="457166" lvl="1" indent="0">
              <a:buNone/>
            </a:pPr>
            <a:endParaRPr lang="en-US" b="1" dirty="0">
              <a:solidFill>
                <a:srgbClr val="3399FF"/>
              </a:solidFill>
            </a:endParaRPr>
          </a:p>
          <a:p>
            <a:pPr marL="457166" lvl="1" indent="0">
              <a:buNone/>
            </a:pPr>
            <a:endParaRPr lang="en-US" dirty="0"/>
          </a:p>
        </p:txBody>
      </p:sp>
      <p:sp>
        <p:nvSpPr>
          <p:cNvPr id="3" name="Slide Number Placeholder 2"/>
          <p:cNvSpPr>
            <a:spLocks noGrp="1"/>
          </p:cNvSpPr>
          <p:nvPr>
            <p:ph type="sldNum" sz="quarter" idx="4294967295"/>
          </p:nvPr>
        </p:nvSpPr>
        <p:spPr>
          <a:xfrm>
            <a:off x="7390772" y="4980332"/>
            <a:ext cx="1683815" cy="140038"/>
          </a:xfrm>
          <a:prstGeom prst="rect">
            <a:avLst/>
          </a:prstGeom>
        </p:spPr>
        <p:txBody>
          <a:bodyPr/>
          <a:lstStyle/>
          <a:p>
            <a:fld id="{D96174C5-6044-42D1-B178-7EA7F4E8CD18}" type="slidenum">
              <a:rPr lang="en-US" smtClean="0"/>
              <a:pPr/>
              <a:t>2</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3306364666"/>
              </p:ext>
            </p:extLst>
          </p:nvPr>
        </p:nvGraphicFramePr>
        <p:xfrm>
          <a:off x="268672" y="590551"/>
          <a:ext cx="8832836" cy="590689"/>
        </p:xfrm>
        <a:graphic>
          <a:graphicData uri="http://schemas.openxmlformats.org/drawingml/2006/table">
            <a:tbl>
              <a:tblPr firstRow="1" bandRow="1">
                <a:tableStyleId>{F5AB1C69-6EDB-4FF4-983F-18BD219EF322}</a:tableStyleId>
              </a:tblPr>
              <a:tblGrid>
                <a:gridCol w="1159022">
                  <a:extLst>
                    <a:ext uri="{9D8B030D-6E8A-4147-A177-3AD203B41FA5}">
                      <a16:colId xmlns="" xmlns:a16="http://schemas.microsoft.com/office/drawing/2014/main" val="4246309965"/>
                    </a:ext>
                  </a:extLst>
                </a:gridCol>
                <a:gridCol w="1490170">
                  <a:extLst>
                    <a:ext uri="{9D8B030D-6E8A-4147-A177-3AD203B41FA5}">
                      <a16:colId xmlns="" xmlns:a16="http://schemas.microsoft.com/office/drawing/2014/main" val="2547196037"/>
                    </a:ext>
                  </a:extLst>
                </a:gridCol>
                <a:gridCol w="3274468">
                  <a:extLst>
                    <a:ext uri="{9D8B030D-6E8A-4147-A177-3AD203B41FA5}">
                      <a16:colId xmlns="" xmlns:a16="http://schemas.microsoft.com/office/drawing/2014/main" val="2998244554"/>
                    </a:ext>
                  </a:extLst>
                </a:gridCol>
                <a:gridCol w="1570337">
                  <a:extLst>
                    <a:ext uri="{9D8B030D-6E8A-4147-A177-3AD203B41FA5}">
                      <a16:colId xmlns="" xmlns:a16="http://schemas.microsoft.com/office/drawing/2014/main" val="859748088"/>
                    </a:ext>
                  </a:extLst>
                </a:gridCol>
                <a:gridCol w="1338839">
                  <a:extLst>
                    <a:ext uri="{9D8B030D-6E8A-4147-A177-3AD203B41FA5}">
                      <a16:colId xmlns="" xmlns:a16="http://schemas.microsoft.com/office/drawing/2014/main" val="2369523134"/>
                    </a:ext>
                  </a:extLst>
                </a:gridCol>
              </a:tblGrid>
              <a:tr h="273735">
                <a:tc>
                  <a:txBody>
                    <a:bodyPr/>
                    <a:lstStyle/>
                    <a:p>
                      <a:r>
                        <a:rPr lang="en-US" sz="1200" dirty="0"/>
                        <a:t>TPC</a:t>
                      </a:r>
                    </a:p>
                  </a:txBody>
                  <a:tcPr marT="34290" marB="34290">
                    <a:solidFill>
                      <a:srgbClr val="0080FF"/>
                    </a:solidFill>
                  </a:tcPr>
                </a:tc>
                <a:tc>
                  <a:txBody>
                    <a:bodyPr/>
                    <a:lstStyle/>
                    <a:p>
                      <a:r>
                        <a:rPr lang="en-US" sz="1200" dirty="0"/>
                        <a:t>Project Director</a:t>
                      </a:r>
                    </a:p>
                  </a:txBody>
                  <a:tcPr marT="34290" marB="34290">
                    <a:solidFill>
                      <a:srgbClr val="0080FF"/>
                    </a:solidFill>
                  </a:tcPr>
                </a:tc>
                <a:tc>
                  <a:txBody>
                    <a:bodyPr/>
                    <a:lstStyle/>
                    <a:p>
                      <a:r>
                        <a:rPr lang="en-US" sz="1200" dirty="0"/>
                        <a:t>% Complete</a:t>
                      </a:r>
                    </a:p>
                  </a:txBody>
                  <a:tcPr marT="34290" marB="34290">
                    <a:solidFill>
                      <a:srgbClr val="0080FF"/>
                    </a:solidFill>
                  </a:tcPr>
                </a:tc>
                <a:tc>
                  <a:txBody>
                    <a:bodyPr/>
                    <a:lstStyle/>
                    <a:p>
                      <a:r>
                        <a:rPr lang="en-US" sz="1200" dirty="0"/>
                        <a:t>CPI </a:t>
                      </a:r>
                    </a:p>
                  </a:txBody>
                  <a:tcPr marT="34290" marB="34290">
                    <a:solidFill>
                      <a:srgbClr val="0080FF"/>
                    </a:solidFill>
                  </a:tcPr>
                </a:tc>
                <a:tc>
                  <a:txBody>
                    <a:bodyPr/>
                    <a:lstStyle/>
                    <a:p>
                      <a:r>
                        <a:rPr lang="en-US" sz="1200" dirty="0"/>
                        <a:t>SPI</a:t>
                      </a:r>
                    </a:p>
                  </a:txBody>
                  <a:tcPr marT="34290" marB="34290">
                    <a:solidFill>
                      <a:srgbClr val="0080FF"/>
                    </a:solidFill>
                  </a:tcPr>
                </a:tc>
                <a:extLst>
                  <a:ext uri="{0D108BD9-81ED-4DB2-BD59-A6C34878D82A}">
                    <a16:rowId xmlns="" xmlns:a16="http://schemas.microsoft.com/office/drawing/2014/main" val="291641492"/>
                  </a:ext>
                </a:extLst>
              </a:tr>
              <a:tr h="316954">
                <a:tc>
                  <a:txBody>
                    <a:bodyPr/>
                    <a:lstStyle/>
                    <a:p>
                      <a:r>
                        <a:rPr lang="en-US" sz="1400" dirty="0"/>
                        <a:t>$33.4</a:t>
                      </a:r>
                      <a:r>
                        <a:rPr lang="en-US" sz="1400" baseline="0" dirty="0"/>
                        <a:t> M AY</a:t>
                      </a:r>
                      <a:endParaRPr lang="en-US" sz="1400" dirty="0"/>
                    </a:p>
                  </a:txBody>
                  <a:tcPr marT="34290" marB="34290">
                    <a:solidFill>
                      <a:schemeClr val="accent5">
                        <a:lumMod val="20000"/>
                        <a:lumOff val="80000"/>
                      </a:schemeClr>
                    </a:solidFill>
                  </a:tcPr>
                </a:tc>
                <a:tc>
                  <a:txBody>
                    <a:bodyPr/>
                    <a:lstStyle/>
                    <a:p>
                      <a:r>
                        <a:rPr lang="en-US" sz="1400" dirty="0"/>
                        <a:t>Edward</a:t>
                      </a:r>
                      <a:r>
                        <a:rPr lang="en-US" sz="1400" baseline="0" dirty="0"/>
                        <a:t> O’Brien</a:t>
                      </a:r>
                      <a:endParaRPr lang="en-US" sz="1400" dirty="0"/>
                    </a:p>
                  </a:txBody>
                  <a:tcPr marT="34290" marB="34290">
                    <a:solidFill>
                      <a:schemeClr val="accent5">
                        <a:lumMod val="20000"/>
                        <a:lumOff val="80000"/>
                      </a:schemeClr>
                    </a:solidFill>
                  </a:tcPr>
                </a:tc>
                <a:tc>
                  <a:txBody>
                    <a:bodyPr/>
                    <a:lstStyle/>
                    <a:p>
                      <a:r>
                        <a:rPr lang="en-US" sz="1400" dirty="0" smtClean="0"/>
                        <a:t>65.8%  </a:t>
                      </a:r>
                      <a:r>
                        <a:rPr lang="en-US" sz="1400" dirty="0"/>
                        <a:t>BCWP/BAC @ </a:t>
                      </a:r>
                      <a:r>
                        <a:rPr lang="en-US" sz="1400" dirty="0" smtClean="0"/>
                        <a:t>9/30/</a:t>
                      </a:r>
                      <a:r>
                        <a:rPr lang="en-US" sz="1400" dirty="0"/>
                        <a:t>2021</a:t>
                      </a:r>
                    </a:p>
                  </a:txBody>
                  <a:tcPr marT="34290" marB="34290">
                    <a:solidFill>
                      <a:schemeClr val="accent5">
                        <a:lumMod val="20000"/>
                        <a:lumOff val="80000"/>
                      </a:schemeClr>
                    </a:solidFill>
                  </a:tcPr>
                </a:tc>
                <a:tc>
                  <a:txBody>
                    <a:bodyPr/>
                    <a:lstStyle/>
                    <a:p>
                      <a:r>
                        <a:rPr lang="en-US" sz="1400" dirty="0" smtClean="0"/>
                        <a:t>0.98</a:t>
                      </a:r>
                      <a:endParaRPr lang="en-US" sz="1400" dirty="0"/>
                    </a:p>
                  </a:txBody>
                  <a:tcPr marT="34290" marB="34290">
                    <a:solidFill>
                      <a:schemeClr val="accent5">
                        <a:lumMod val="20000"/>
                        <a:lumOff val="80000"/>
                      </a:schemeClr>
                    </a:solidFill>
                  </a:tcPr>
                </a:tc>
                <a:tc>
                  <a:txBody>
                    <a:bodyPr/>
                    <a:lstStyle/>
                    <a:p>
                      <a:r>
                        <a:rPr lang="en-US" sz="1400" dirty="0"/>
                        <a:t> </a:t>
                      </a:r>
                      <a:r>
                        <a:rPr lang="en-US" sz="1400" dirty="0" smtClean="0"/>
                        <a:t>0.85</a:t>
                      </a:r>
                      <a:endParaRPr lang="en-US" sz="1400" dirty="0"/>
                    </a:p>
                  </a:txBody>
                  <a:tcPr marT="34290" marB="34290">
                    <a:solidFill>
                      <a:schemeClr val="accent5">
                        <a:lumMod val="20000"/>
                        <a:lumOff val="80000"/>
                      </a:schemeClr>
                    </a:solidFill>
                  </a:tcPr>
                </a:tc>
                <a:extLst>
                  <a:ext uri="{0D108BD9-81ED-4DB2-BD59-A6C34878D82A}">
                    <a16:rowId xmlns="" xmlns:a16="http://schemas.microsoft.com/office/drawing/2014/main" val="1730370277"/>
                  </a:ext>
                </a:extLst>
              </a:tr>
            </a:tbl>
          </a:graphicData>
        </a:graphic>
      </p:graphicFrame>
      <p:sp>
        <p:nvSpPr>
          <p:cNvPr id="11" name="TextBox 10"/>
          <p:cNvSpPr txBox="1"/>
          <p:nvPr/>
        </p:nvSpPr>
        <p:spPr>
          <a:xfrm>
            <a:off x="3581400" y="2343150"/>
            <a:ext cx="2705789" cy="584776"/>
          </a:xfrm>
          <a:prstGeom prst="rect">
            <a:avLst/>
          </a:prstGeom>
          <a:solidFill>
            <a:srgbClr val="0080FF"/>
          </a:solidFill>
        </p:spPr>
        <p:txBody>
          <a:bodyPr wrap="none" rtlCol="0">
            <a:spAutoFit/>
          </a:bodyPr>
          <a:lstStyle/>
          <a:p>
            <a:r>
              <a:rPr lang="en-US" sz="1600" b="1" dirty="0" smtClean="0">
                <a:solidFill>
                  <a:schemeClr val="bg1"/>
                </a:solidFill>
              </a:rPr>
              <a:t>79.9% Costed and Committed</a:t>
            </a:r>
          </a:p>
          <a:p>
            <a:r>
              <a:rPr lang="en-US" sz="1600" b="1" dirty="0" smtClean="0">
                <a:solidFill>
                  <a:schemeClr val="bg1"/>
                </a:solidFill>
              </a:rPr>
              <a:t>Commitments = $4.02M</a:t>
            </a:r>
            <a:endParaRPr lang="en-US" sz="1600" b="1" dirty="0">
              <a:solidFill>
                <a:schemeClr val="bg1"/>
              </a:solidFill>
            </a:endParaRPr>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pic>
        <p:nvPicPr>
          <p:cNvPr id="8" name="Picture 7" descr="Screen Shot 2021-09-08 at 12.54.06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24600" y="2266950"/>
            <a:ext cx="2751666" cy="2286000"/>
          </a:xfrm>
          <a:prstGeom prst="rect">
            <a:avLst/>
          </a:prstGeom>
        </p:spPr>
      </p:pic>
    </p:spTree>
    <p:extLst>
      <p:ext uri="{BB962C8B-B14F-4D97-AF65-F5344CB8AC3E}">
        <p14:creationId xmlns:p14="http://schemas.microsoft.com/office/powerpoint/2010/main" val="5186808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 xmlns:a16="http://schemas.microsoft.com/office/drawing/2014/main" id="{EEE35319-4E0A-484A-9CD9-9859EC6150F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55724"/>
            <a:ext cx="9144000" cy="3432053"/>
          </a:xfrm>
          <a:prstGeom prst="rect">
            <a:avLst/>
          </a:prstGeom>
        </p:spPr>
      </p:pic>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13258" y="67202"/>
            <a:ext cx="8229600" cy="409873"/>
          </a:xfrm>
        </p:spPr>
        <p:txBody>
          <a:bodyPr/>
          <a:lstStyle/>
          <a:p>
            <a:r>
              <a:rPr lang="en-US" sz="2100" dirty="0"/>
              <a:t>Cost Performance Report (CPR) – 1008 Infra and Facility Upgrade</a:t>
            </a:r>
          </a:p>
        </p:txBody>
      </p:sp>
      <p:sp>
        <p:nvSpPr>
          <p:cNvPr id="9" name="TextBox 8">
            <a:extLst>
              <a:ext uri="{FF2B5EF4-FFF2-40B4-BE49-F238E27FC236}">
                <a16:creationId xmlns="" xmlns:a16="http://schemas.microsoft.com/office/drawing/2014/main" id="{486B556E-4F11-43E1-9E35-BE09EBA3995D}"/>
              </a:ext>
            </a:extLst>
          </p:cNvPr>
          <p:cNvSpPr txBox="1"/>
          <p:nvPr/>
        </p:nvSpPr>
        <p:spPr>
          <a:xfrm>
            <a:off x="7149420" y="3664181"/>
            <a:ext cx="1886595" cy="1246495"/>
          </a:xfrm>
          <a:prstGeom prst="rect">
            <a:avLst/>
          </a:prstGeom>
          <a:noFill/>
          <a:ln>
            <a:solidFill>
              <a:schemeClr val="tx1"/>
            </a:solidFill>
          </a:ln>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r>
              <a:rPr lang="en-US" sz="750" dirty="0"/>
              <a:t>*Highlights in table above takes variance $ into consideration, not just Indices</a:t>
            </a:r>
          </a:p>
          <a:p>
            <a:endParaRPr lang="en-US" sz="750" dirty="0"/>
          </a:p>
        </p:txBody>
      </p:sp>
      <p:sp>
        <p:nvSpPr>
          <p:cNvPr id="10" name="Oval 9">
            <a:extLst>
              <a:ext uri="{FF2B5EF4-FFF2-40B4-BE49-F238E27FC236}">
                <a16:creationId xmlns="" xmlns:a16="http://schemas.microsoft.com/office/drawing/2014/main" id="{A603BB0E-C5D4-4D9D-9A0B-9C6ED4302350}"/>
              </a:ext>
            </a:extLst>
          </p:cNvPr>
          <p:cNvSpPr/>
          <p:nvPr/>
        </p:nvSpPr>
        <p:spPr>
          <a:xfrm>
            <a:off x="7200900" y="3969885"/>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a:p>
            <a:pPr algn="ctr"/>
            <a:endParaRPr lang="en-US" sz="1350" dirty="0"/>
          </a:p>
        </p:txBody>
      </p:sp>
      <p:sp>
        <p:nvSpPr>
          <p:cNvPr id="11" name="Oval 10">
            <a:extLst>
              <a:ext uri="{FF2B5EF4-FFF2-40B4-BE49-F238E27FC236}">
                <a16:creationId xmlns="" xmlns:a16="http://schemas.microsoft.com/office/drawing/2014/main" id="{F16B8F53-657B-4EA6-8B18-9A57FCEF642B}"/>
              </a:ext>
            </a:extLst>
          </p:cNvPr>
          <p:cNvSpPr/>
          <p:nvPr/>
        </p:nvSpPr>
        <p:spPr>
          <a:xfrm>
            <a:off x="7200900" y="4086760"/>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 xmlns:a16="http://schemas.microsoft.com/office/drawing/2014/main" id="{6FA953B8-B3C0-4651-A2E3-115D6ABDE3D4}"/>
              </a:ext>
            </a:extLst>
          </p:cNvPr>
          <p:cNvSpPr/>
          <p:nvPr/>
        </p:nvSpPr>
        <p:spPr>
          <a:xfrm>
            <a:off x="7200900" y="4193795"/>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20</a:t>
            </a:fld>
            <a:endParaRPr lang="en-US" altLang="en-US" dirty="0"/>
          </a:p>
        </p:txBody>
      </p:sp>
      <p:cxnSp>
        <p:nvCxnSpPr>
          <p:cNvPr id="5" name="Straight Connector 4">
            <a:extLst>
              <a:ext uri="{FF2B5EF4-FFF2-40B4-BE49-F238E27FC236}">
                <a16:creationId xmlns="" xmlns:a16="http://schemas.microsoft.com/office/drawing/2014/main" id="{54DEBCEE-64AC-4883-911D-6C8B25D8385E}"/>
              </a:ext>
            </a:extLst>
          </p:cNvPr>
          <p:cNvCxnSpPr/>
          <p:nvPr/>
        </p:nvCxnSpPr>
        <p:spPr>
          <a:xfrm>
            <a:off x="305854" y="477074"/>
            <a:ext cx="87301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 xmlns:a16="http://schemas.microsoft.com/office/drawing/2014/main" id="{F289F0CC-CC89-4D29-89AB-39F3D43038A2}"/>
              </a:ext>
            </a:extLst>
          </p:cNvPr>
          <p:cNvSpPr>
            <a:spLocks noGrp="1"/>
          </p:cNvSpPr>
          <p:nvPr>
            <p:ph type="ftr" sz="quarter" idx="11"/>
          </p:nvPr>
        </p:nvSpPr>
        <p:spPr>
          <a:xfrm>
            <a:off x="3888338" y="4899903"/>
            <a:ext cx="1828800" cy="155377"/>
          </a:xfrm>
        </p:spPr>
        <p:txBody>
          <a:bodyPr/>
          <a:lstStyle/>
          <a:p>
            <a:pPr>
              <a:defRPr/>
            </a:pPr>
            <a:r>
              <a:rPr lang="en-US"/>
              <a:t>Data Date: 30-Sep-21</a:t>
            </a:r>
            <a:endParaRPr lang="en-US" dirty="0"/>
          </a:p>
        </p:txBody>
      </p:sp>
    </p:spTree>
    <p:extLst>
      <p:ext uri="{BB962C8B-B14F-4D97-AF65-F5344CB8AC3E}">
        <p14:creationId xmlns:p14="http://schemas.microsoft.com/office/powerpoint/2010/main" val="154959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69918"/>
            <a:ext cx="8229600" cy="409873"/>
          </a:xfrm>
        </p:spPr>
        <p:txBody>
          <a:bodyPr/>
          <a:lstStyle/>
          <a:p>
            <a:r>
              <a:rPr lang="en-US" sz="2400" dirty="0"/>
              <a:t>Milestones Status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21</a:t>
            </a:fld>
            <a:endParaRPr lang="en-US" altLang="en-US" dirty="0"/>
          </a:p>
        </p:txBody>
      </p:sp>
      <p:sp>
        <p:nvSpPr>
          <p:cNvPr id="9" name="Footer Placeholder 2">
            <a:extLst>
              <a:ext uri="{FF2B5EF4-FFF2-40B4-BE49-F238E27FC236}">
                <a16:creationId xmlns="" xmlns:a16="http://schemas.microsoft.com/office/drawing/2014/main" id="{E2730F8C-314B-4DE9-9F5B-B6AB0AF074B6}"/>
              </a:ext>
            </a:extLst>
          </p:cNvPr>
          <p:cNvSpPr>
            <a:spLocks noGrp="1"/>
          </p:cNvSpPr>
          <p:nvPr>
            <p:ph type="ftr" sz="quarter" idx="11"/>
          </p:nvPr>
        </p:nvSpPr>
        <p:spPr>
          <a:xfrm>
            <a:off x="3687510" y="4900545"/>
            <a:ext cx="1768979" cy="155377"/>
          </a:xfrm>
        </p:spPr>
        <p:txBody>
          <a:bodyPr/>
          <a:lstStyle/>
          <a:p>
            <a:pPr>
              <a:defRPr/>
            </a:pPr>
            <a:r>
              <a:rPr lang="en-US" smtClean="0"/>
              <a:t>PMG</a:t>
            </a:r>
            <a:endParaRPr lang="en-US" dirty="0"/>
          </a:p>
        </p:txBody>
      </p:sp>
      <p:sp>
        <p:nvSpPr>
          <p:cNvPr id="2" name="Date Placeholder 1"/>
          <p:cNvSpPr>
            <a:spLocks noGrp="1"/>
          </p:cNvSpPr>
          <p:nvPr>
            <p:ph type="dt" sz="half" idx="10"/>
          </p:nvPr>
        </p:nvSpPr>
        <p:spPr/>
        <p:txBody>
          <a:bodyPr/>
          <a:lstStyle/>
          <a:p>
            <a:pPr>
              <a:defRPr/>
            </a:pPr>
            <a:r>
              <a:rPr lang="en-US" altLang="en-US" smtClean="0"/>
              <a:t>10/28/21</a:t>
            </a:r>
            <a:endParaRPr lang="en-US" altLang="en-US" dirty="0"/>
          </a:p>
        </p:txBody>
      </p:sp>
      <p:pic>
        <p:nvPicPr>
          <p:cNvPr id="8" name="Picture 7"/>
          <p:cNvPicPr/>
          <p:nvPr/>
        </p:nvPicPr>
        <p:blipFill rotWithShape="1">
          <a:blip r:embed="rId2" cstate="print">
            <a:extLst>
              <a:ext uri="{28A0092B-C50C-407E-A947-70E740481C1C}">
                <a14:useLocalDpi xmlns:a14="http://schemas.microsoft.com/office/drawing/2010/main"/>
              </a:ext>
            </a:extLst>
          </a:blip>
          <a:srcRect/>
          <a:stretch/>
        </p:blipFill>
        <p:spPr bwMode="auto">
          <a:xfrm>
            <a:off x="1371600" y="661035"/>
            <a:ext cx="6324600" cy="4482465"/>
          </a:xfrm>
          <a:prstGeom prst="rect">
            <a:avLst/>
          </a:prstGeom>
          <a:ln w="9525" cap="flat" cmpd="sng" algn="ctr">
            <a:solidFill>
              <a:srgbClr val="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28429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141816"/>
            <a:ext cx="8229600" cy="409873"/>
          </a:xfrm>
        </p:spPr>
        <p:txBody>
          <a:bodyPr/>
          <a:lstStyle/>
          <a:p>
            <a:r>
              <a:rPr lang="en-US" sz="2400" dirty="0"/>
              <a:t>Milestones Status – 1008 Infra and Facility Upgrade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22</a:t>
            </a:fld>
            <a:endParaRPr lang="en-US" altLang="en-US" dirty="0"/>
          </a:p>
        </p:txBody>
      </p:sp>
      <p:cxnSp>
        <p:nvCxnSpPr>
          <p:cNvPr id="10" name="Straight Connector 9">
            <a:extLst>
              <a:ext uri="{FF2B5EF4-FFF2-40B4-BE49-F238E27FC236}">
                <a16:creationId xmlns="" xmlns:a16="http://schemas.microsoft.com/office/drawing/2014/main" id="{F670B067-67E8-41BA-BE06-21ADFCBF3854}"/>
              </a:ext>
            </a:extLst>
          </p:cNvPr>
          <p:cNvCxnSpPr/>
          <p:nvPr/>
        </p:nvCxnSpPr>
        <p:spPr>
          <a:xfrm>
            <a:off x="366358" y="551688"/>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 xmlns:a16="http://schemas.microsoft.com/office/drawing/2014/main" id="{B3EFBABC-14F0-4AEB-8BB0-200481F835F5}"/>
              </a:ext>
            </a:extLst>
          </p:cNvPr>
          <p:cNvSpPr>
            <a:spLocks noGrp="1"/>
          </p:cNvSpPr>
          <p:nvPr>
            <p:ph type="ftr" sz="quarter" idx="11"/>
          </p:nvPr>
        </p:nvSpPr>
        <p:spPr>
          <a:xfrm>
            <a:off x="1264779" y="4963113"/>
            <a:ext cx="6716993" cy="155377"/>
          </a:xfrm>
        </p:spPr>
        <p:txBody>
          <a:bodyPr/>
          <a:lstStyle/>
          <a:p>
            <a:pPr>
              <a:defRPr/>
            </a:pPr>
            <a:r>
              <a:rPr lang="en-US"/>
              <a:t>Data Date: 30-Sep-21</a:t>
            </a:r>
            <a:endParaRPr lang="en-US" dirty="0"/>
          </a:p>
        </p:txBody>
      </p:sp>
      <p:pic>
        <p:nvPicPr>
          <p:cNvPr id="3" name="Picture 2" descr="Table&#10;&#10;Description automatically generated">
            <a:extLst>
              <a:ext uri="{FF2B5EF4-FFF2-40B4-BE49-F238E27FC236}">
                <a16:creationId xmlns="" xmlns:a16="http://schemas.microsoft.com/office/drawing/2014/main" id="{06E89712-4AA3-4432-A148-78B140A96E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12216"/>
            <a:ext cx="9144000" cy="3519068"/>
          </a:xfrm>
          <a:prstGeom prst="rect">
            <a:avLst/>
          </a:prstGeom>
        </p:spPr>
      </p:pic>
    </p:spTree>
    <p:extLst>
      <p:ext uri="{BB962C8B-B14F-4D97-AF65-F5344CB8AC3E}">
        <p14:creationId xmlns:p14="http://schemas.microsoft.com/office/powerpoint/2010/main" val="3860828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69917"/>
            <a:ext cx="8229600" cy="409873"/>
          </a:xfrm>
        </p:spPr>
        <p:txBody>
          <a:bodyPr/>
          <a:lstStyle/>
          <a:p>
            <a:r>
              <a:rPr lang="en-US" sz="2400" dirty="0"/>
              <a:t>Summary Schedule – sPHENIX MIE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23</a:t>
            </a:fld>
            <a:endParaRPr lang="en-US" altLang="en-US" dirty="0"/>
          </a:p>
        </p:txBody>
      </p:sp>
      <p:sp>
        <p:nvSpPr>
          <p:cNvPr id="2" name="Date Placeholder 1"/>
          <p:cNvSpPr>
            <a:spLocks noGrp="1"/>
          </p:cNvSpPr>
          <p:nvPr>
            <p:ph type="dt" sz="half" idx="10"/>
          </p:nvPr>
        </p:nvSpPr>
        <p:spPr/>
        <p:txBody>
          <a:bodyPr/>
          <a:lstStyle/>
          <a:p>
            <a:pPr>
              <a:defRPr/>
            </a:pPr>
            <a:r>
              <a:rPr lang="en-US" altLang="en-US" smtClean="0"/>
              <a:t>10/28/21</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pic>
        <p:nvPicPr>
          <p:cNvPr id="8" name="Picture 7"/>
          <p:cNvPicPr/>
          <p:nvPr/>
        </p:nvPicPr>
        <p:blipFill>
          <a:blip r:embed="rId2" cstate="print">
            <a:extLst>
              <a:ext uri="{28A0092B-C50C-407E-A947-70E740481C1C}">
                <a14:useLocalDpi xmlns:a14="http://schemas.microsoft.com/office/drawing/2010/main"/>
              </a:ext>
            </a:extLst>
          </a:blip>
          <a:stretch>
            <a:fillRect/>
          </a:stretch>
        </p:blipFill>
        <p:spPr>
          <a:xfrm>
            <a:off x="838200" y="666750"/>
            <a:ext cx="7620000" cy="4343400"/>
          </a:xfrm>
          <a:prstGeom prst="rect">
            <a:avLst/>
          </a:prstGeom>
          <a:ln>
            <a:solidFill>
              <a:schemeClr val="tx1"/>
            </a:solidFill>
          </a:ln>
        </p:spPr>
      </p:pic>
    </p:spTree>
    <p:extLst>
      <p:ext uri="{BB962C8B-B14F-4D97-AF65-F5344CB8AC3E}">
        <p14:creationId xmlns:p14="http://schemas.microsoft.com/office/powerpoint/2010/main" val="1250835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27354" y="6350"/>
            <a:ext cx="8229600" cy="434309"/>
          </a:xfrm>
        </p:spPr>
        <p:txBody>
          <a:bodyPr/>
          <a:lstStyle/>
          <a:p>
            <a:r>
              <a:rPr lang="en-US" sz="2100" dirty="0"/>
              <a:t>Summary Schedule – sPHENIX MIE and 1008 Infra and Facility Upgrade</a:t>
            </a:r>
          </a:p>
        </p:txBody>
      </p:sp>
      <p:sp>
        <p:nvSpPr>
          <p:cNvPr id="11" name="Slide Number Placeholder 10">
            <a:extLst>
              <a:ext uri="{FF2B5EF4-FFF2-40B4-BE49-F238E27FC236}">
                <a16:creationId xmlns="" xmlns:a16="http://schemas.microsoft.com/office/drawing/2014/main" id="{F36AEA68-9766-481A-A7DB-7E2DDE8EE300}"/>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24</a:t>
            </a:fld>
            <a:endParaRPr lang="en-US" altLang="en-US" dirty="0"/>
          </a:p>
        </p:txBody>
      </p:sp>
      <p:cxnSp>
        <p:nvCxnSpPr>
          <p:cNvPr id="7" name="Straight Connector 6">
            <a:extLst>
              <a:ext uri="{FF2B5EF4-FFF2-40B4-BE49-F238E27FC236}">
                <a16:creationId xmlns="" xmlns:a16="http://schemas.microsoft.com/office/drawing/2014/main" id="{2EA95CDE-3397-44D4-BD4F-72BE3296D1EE}"/>
              </a:ext>
            </a:extLst>
          </p:cNvPr>
          <p:cNvCxnSpPr/>
          <p:nvPr/>
        </p:nvCxnSpPr>
        <p:spPr>
          <a:xfrm>
            <a:off x="198522" y="459320"/>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 xmlns:a16="http://schemas.microsoft.com/office/drawing/2014/main" id="{93681FF0-27A1-4A83-A9ED-B229082B29C6}"/>
              </a:ext>
            </a:extLst>
          </p:cNvPr>
          <p:cNvSpPr>
            <a:spLocks noGrp="1"/>
          </p:cNvSpPr>
          <p:nvPr>
            <p:ph type="ftr" sz="quarter" idx="11"/>
          </p:nvPr>
        </p:nvSpPr>
        <p:spPr>
          <a:xfrm>
            <a:off x="6103390" y="4982748"/>
            <a:ext cx="2059536" cy="155377"/>
          </a:xfrm>
        </p:spPr>
        <p:txBody>
          <a:bodyPr/>
          <a:lstStyle/>
          <a:p>
            <a:pPr>
              <a:defRPr/>
            </a:pPr>
            <a:r>
              <a:rPr lang="en-US"/>
              <a:t>Data Date: 30-Sep-21</a:t>
            </a:r>
            <a:endParaRPr lang="en-US" dirty="0"/>
          </a:p>
        </p:txBody>
      </p:sp>
      <p:pic>
        <p:nvPicPr>
          <p:cNvPr id="4" name="Picture 3" descr="Timeline&#10;&#10;Description automatically generated">
            <a:extLst>
              <a:ext uri="{FF2B5EF4-FFF2-40B4-BE49-F238E27FC236}">
                <a16:creationId xmlns="" xmlns:a16="http://schemas.microsoft.com/office/drawing/2014/main" id="{3178B147-862C-4D7D-BE43-C34FDB224C7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1079" y="408254"/>
            <a:ext cx="7909388" cy="4710235"/>
          </a:xfrm>
          <a:prstGeom prst="rect">
            <a:avLst/>
          </a:prstGeom>
        </p:spPr>
      </p:pic>
    </p:spTree>
    <p:extLst>
      <p:ext uri="{BB962C8B-B14F-4D97-AF65-F5344CB8AC3E}">
        <p14:creationId xmlns:p14="http://schemas.microsoft.com/office/powerpoint/2010/main" val="3747455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Profile</a:t>
            </a:r>
            <a:endParaRPr lang="en-US" dirty="0"/>
          </a:p>
        </p:txBody>
      </p:sp>
      <p:sp>
        <p:nvSpPr>
          <p:cNvPr id="3" name="Date Placeholder 2"/>
          <p:cNvSpPr>
            <a:spLocks noGrp="1"/>
          </p:cNvSpPr>
          <p:nvPr>
            <p:ph type="dt" sz="half" idx="10"/>
          </p:nvPr>
        </p:nvSpPr>
        <p:spPr/>
        <p:txBody>
          <a:bodyPr/>
          <a:lstStyle/>
          <a:p>
            <a:pPr>
              <a:defRPr/>
            </a:pPr>
            <a:r>
              <a:rPr lang="en-US" altLang="en-US" smtClean="0"/>
              <a:t>10/28/21</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25</a:t>
            </a:fld>
            <a:endParaRPr lang="en-US" alt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38304"/>
              </p:ext>
            </p:extLst>
          </p:nvPr>
        </p:nvGraphicFramePr>
        <p:xfrm>
          <a:off x="457214" y="895350"/>
          <a:ext cx="8246619" cy="3429000"/>
        </p:xfrm>
        <a:graphic>
          <a:graphicData uri="http://schemas.openxmlformats.org/presentationml/2006/ole">
            <mc:AlternateContent xmlns:mc="http://schemas.openxmlformats.org/markup-compatibility/2006">
              <mc:Choice xmlns:v="urn:schemas-microsoft-com:vml" Requires="v">
                <p:oleObj spid="_x0000_s1229" name="Document" r:id="rId3" imgW="6604000" imgH="2501900" progId="Word.Document.12">
                  <p:embed/>
                </p:oleObj>
              </mc:Choice>
              <mc:Fallback>
                <p:oleObj name="Document" r:id="rId3" imgW="6604000" imgH="2501900" progId="Word.Document.12">
                  <p:embed/>
                  <p:pic>
                    <p:nvPicPr>
                      <p:cNvPr id="0" name=""/>
                      <p:cNvPicPr/>
                      <p:nvPr/>
                    </p:nvPicPr>
                    <p:blipFill>
                      <a:blip r:embed="rId4"/>
                      <a:stretch>
                        <a:fillRect/>
                      </a:stretch>
                    </p:blipFill>
                    <p:spPr>
                      <a:xfrm>
                        <a:off x="457214" y="895350"/>
                        <a:ext cx="8246619" cy="3429000"/>
                      </a:xfrm>
                      <a:prstGeom prst="rect">
                        <a:avLst/>
                      </a:prstGeom>
                    </p:spPr>
                  </p:pic>
                </p:oleObj>
              </mc:Fallback>
            </mc:AlternateContent>
          </a:graphicData>
        </a:graphic>
      </p:graphicFrame>
    </p:spTree>
    <p:extLst>
      <p:ext uri="{BB962C8B-B14F-4D97-AF65-F5344CB8AC3E}">
        <p14:creationId xmlns:p14="http://schemas.microsoft.com/office/powerpoint/2010/main" val="39124542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a:t>
            </a:r>
          </a:p>
        </p:txBody>
      </p:sp>
      <p:sp>
        <p:nvSpPr>
          <p:cNvPr id="3" name="Content Placeholder 2"/>
          <p:cNvSpPr>
            <a:spLocks noGrp="1"/>
          </p:cNvSpPr>
          <p:nvPr>
            <p:ph idx="1"/>
          </p:nvPr>
        </p:nvSpPr>
        <p:spPr>
          <a:xfrm>
            <a:off x="64738" y="633864"/>
            <a:ext cx="9079262" cy="4486511"/>
          </a:xfrm>
          <a:solidFill>
            <a:schemeClr val="bg1"/>
          </a:solidFill>
        </p:spPr>
        <p:txBody>
          <a:bodyPr>
            <a:normAutofit/>
          </a:bodyPr>
          <a:lstStyle/>
          <a:p>
            <a:r>
              <a:rPr lang="en-US" sz="1400" b="1" dirty="0"/>
              <a:t>sPHENIX </a:t>
            </a:r>
            <a:r>
              <a:rPr lang="en-US" sz="1400" b="1" dirty="0" smtClean="0"/>
              <a:t>Installation continues to make good progress in sPHENIX Assembly Hall (Bldg 1008)</a:t>
            </a:r>
          </a:p>
          <a:p>
            <a:pPr lvl="1"/>
            <a:r>
              <a:rPr lang="en-US" sz="1400" dirty="0" smtClean="0"/>
              <a:t>SC-Magnet successfully installed into sPHENIX  in October.</a:t>
            </a:r>
          </a:p>
          <a:p>
            <a:pPr lvl="1"/>
            <a:r>
              <a:rPr lang="en-US" sz="1400" dirty="0" smtClean="0"/>
              <a:t>Major 2021 shutdown tasks for sPHENIX successfully completed  </a:t>
            </a:r>
            <a:endParaRPr lang="en-US" sz="1400" b="1" dirty="0" smtClean="0"/>
          </a:p>
          <a:p>
            <a:r>
              <a:rPr lang="en-US" sz="1400" dirty="0" smtClean="0"/>
              <a:t>The </a:t>
            </a:r>
            <a:r>
              <a:rPr lang="en-US" sz="1400" dirty="0"/>
              <a:t>sPHENIX CPI continues to be very good at 1.02. The SPI is 0.89 improving as orders arrive.  </a:t>
            </a:r>
            <a:r>
              <a:rPr lang="en-US" sz="1400" dirty="0" smtClean="0"/>
              <a:t>The MIE is 96.9% Costed and committed. Contingency 54.8%</a:t>
            </a:r>
            <a:r>
              <a:rPr lang="en-US" sz="1400" dirty="0" smtClean="0"/>
              <a:t>.</a:t>
            </a:r>
          </a:p>
          <a:p>
            <a:r>
              <a:rPr lang="en-US" sz="1400" dirty="0" smtClean="0"/>
              <a:t>The 1008 I&amp;F CPI good at 0.98. The SPI improving at 0.85. I&amp;F is 79.9% Costed and Committed. 17.2% contingency.</a:t>
            </a:r>
            <a:endParaRPr lang="en-US" sz="1400" dirty="0"/>
          </a:p>
          <a:p>
            <a:r>
              <a:rPr lang="en-US" sz="1400" dirty="0"/>
              <a:t>Construction is proceeding on sPHENIX final detector components at a wide variety of sites.</a:t>
            </a:r>
          </a:p>
          <a:p>
            <a:r>
              <a:rPr lang="en-US" sz="1400" dirty="0"/>
              <a:t>Continued great progress in sPHENIX factories: </a:t>
            </a:r>
            <a:r>
              <a:rPr lang="en-US" sz="1400" b="1" dirty="0">
                <a:solidFill>
                  <a:srgbClr val="000000"/>
                </a:solidFill>
              </a:rPr>
              <a:t>OHCal sectors complete</a:t>
            </a:r>
            <a:r>
              <a:rPr lang="en-US" sz="1400" dirty="0"/>
              <a:t>,  </a:t>
            </a:r>
            <a:r>
              <a:rPr lang="en-US" sz="1400" b="1" dirty="0" smtClean="0">
                <a:solidFill>
                  <a:srgbClr val="000000"/>
                </a:solidFill>
              </a:rPr>
              <a:t>90% </a:t>
            </a:r>
            <a:r>
              <a:rPr lang="en-US" sz="1400" b="1" dirty="0">
                <a:solidFill>
                  <a:srgbClr val="000000"/>
                </a:solidFill>
              </a:rPr>
              <a:t>of EMCal </a:t>
            </a:r>
            <a:r>
              <a:rPr lang="en-US" sz="1400" b="1" dirty="0" smtClean="0">
                <a:solidFill>
                  <a:srgbClr val="000000"/>
                </a:solidFill>
              </a:rPr>
              <a:t>blocks </a:t>
            </a:r>
            <a:r>
              <a:rPr lang="en-US" sz="1400" dirty="0"/>
              <a:t>and </a:t>
            </a:r>
            <a:r>
              <a:rPr lang="en-US" sz="1400" b="1" dirty="0" smtClean="0"/>
              <a:t>62.5% </a:t>
            </a:r>
            <a:r>
              <a:rPr lang="en-US" sz="1400" b="1" dirty="0"/>
              <a:t>EMCal sectors complete</a:t>
            </a:r>
            <a:r>
              <a:rPr lang="en-US" sz="1400" dirty="0"/>
              <a:t>. </a:t>
            </a:r>
            <a:r>
              <a:rPr lang="en-US" sz="1400" b="1" dirty="0" smtClean="0"/>
              <a:t>Assembly of TPC Fee production boards started. </a:t>
            </a:r>
            <a:r>
              <a:rPr lang="en-US" sz="1400" dirty="0" smtClean="0"/>
              <a:t> TPC quad-GEM fab started. </a:t>
            </a:r>
            <a:r>
              <a:rPr lang="en-US" sz="1400" b="1" dirty="0" smtClean="0"/>
              <a:t>All MVTX staves complete and half barrel construction begun at LBNL</a:t>
            </a:r>
            <a:r>
              <a:rPr lang="en-US" sz="1400" dirty="0" smtClean="0"/>
              <a:t>. Electronic</a:t>
            </a:r>
            <a:r>
              <a:rPr lang="en-US" sz="1400" dirty="0"/>
              <a:t>, DAQ/Trigger, </a:t>
            </a:r>
            <a:r>
              <a:rPr lang="en-US" sz="1400" dirty="0" smtClean="0"/>
              <a:t>MBD, INTT, IHCal </a:t>
            </a:r>
            <a:r>
              <a:rPr lang="en-US" sz="1400" dirty="0"/>
              <a:t>all making good progress</a:t>
            </a:r>
            <a:r>
              <a:rPr lang="en-US" sz="1400" dirty="0" smtClean="0"/>
              <a:t>.</a:t>
            </a:r>
          </a:p>
          <a:p>
            <a:r>
              <a:rPr lang="en-US" sz="1400" b="1" dirty="0"/>
              <a:t>Concern remains about  staffing levels, particularly our need for </a:t>
            </a:r>
            <a:r>
              <a:rPr lang="en-US" sz="1400" b="1" dirty="0" err="1"/>
              <a:t>mech</a:t>
            </a:r>
            <a:r>
              <a:rPr lang="en-US" sz="1400" b="1" dirty="0"/>
              <a:t> and electrical techs at BNL</a:t>
            </a:r>
            <a:r>
              <a:rPr lang="en-US" sz="1400" b="1" dirty="0" smtClean="0"/>
              <a:t>.</a:t>
            </a:r>
          </a:p>
          <a:p>
            <a:pPr lvl="1"/>
            <a:r>
              <a:rPr lang="en-US" sz="1400" b="0" dirty="0" smtClean="0"/>
              <a:t>September status has a slip in the EMCal sector completion date to the end of March. We will try to recover some schedule with infusion of techs to the EMCal sector factory.</a:t>
            </a:r>
          </a:p>
          <a:p>
            <a:pPr lvl="1"/>
            <a:r>
              <a:rPr lang="en-US" sz="1400" b="0" dirty="0" smtClean="0"/>
              <a:t>We are gradually increasing our staff working on sPHENIX completion by borrowing from other departments and replacing recent departures.</a:t>
            </a:r>
          </a:p>
          <a:p>
            <a:r>
              <a:rPr lang="en-US" sz="1400" b="1" dirty="0"/>
              <a:t>C</a:t>
            </a:r>
            <a:r>
              <a:rPr lang="en-US" sz="1400" b="1" dirty="0" smtClean="0"/>
              <a:t>oncern </a:t>
            </a:r>
            <a:r>
              <a:rPr lang="en-US" sz="1400" b="1" dirty="0"/>
              <a:t>about delivery dates for electrical and electronic components. </a:t>
            </a:r>
            <a:r>
              <a:rPr lang="en-US" sz="1400" b="1" dirty="0" smtClean="0"/>
              <a:t>Concern about availability of epoxy. Delays </a:t>
            </a:r>
            <a:r>
              <a:rPr lang="en-US" sz="1400" b="1" dirty="0"/>
              <a:t>may pushback the Early Completion date but </a:t>
            </a:r>
            <a:r>
              <a:rPr lang="en-US" sz="1400" b="1" dirty="0" smtClean="0"/>
              <a:t>will not </a:t>
            </a:r>
            <a:r>
              <a:rPr lang="en-US" sz="1400" b="1" dirty="0"/>
              <a:t>affect the PD-4 date</a:t>
            </a:r>
            <a:r>
              <a:rPr lang="en-US" sz="1400" b="1" dirty="0" smtClean="0"/>
              <a:t>.</a:t>
            </a:r>
            <a:endParaRPr lang="en-US" sz="1400" dirty="0" smtClean="0"/>
          </a:p>
          <a:p>
            <a:pPr marL="0" indent="0">
              <a:buNone/>
            </a:pPr>
            <a:endParaRPr lang="en-US" sz="1400" dirty="0"/>
          </a:p>
          <a:p>
            <a:pPr marL="0" indent="0">
              <a:buNone/>
            </a:pPr>
            <a:endParaRPr lang="en-US" sz="1700" dirty="0"/>
          </a:p>
          <a:p>
            <a:pPr marL="0" indent="0">
              <a:buNone/>
            </a:pPr>
            <a:endParaRPr lang="en-US" sz="25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26</a:t>
            </a:fld>
            <a:endParaRPr lang="en-US" altLang="en-US"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1556855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a:t>
            </a:r>
            <a:endParaRPr lang="en-US" dirty="0"/>
          </a:p>
        </p:txBody>
      </p:sp>
      <p:sp>
        <p:nvSpPr>
          <p:cNvPr id="3" name="Date Placeholder 2"/>
          <p:cNvSpPr>
            <a:spLocks noGrp="1"/>
          </p:cNvSpPr>
          <p:nvPr>
            <p:ph type="dt" sz="half" idx="10"/>
          </p:nvPr>
        </p:nvSpPr>
        <p:spPr/>
        <p:txBody>
          <a:bodyPr/>
          <a:lstStyle/>
          <a:p>
            <a:pPr>
              <a:defRPr/>
            </a:pPr>
            <a:r>
              <a:rPr lang="en-US" altLang="en-US" smtClean="0"/>
              <a:t>10/28/21</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27</a:t>
            </a:fld>
            <a:endParaRPr lang="en-US" altLang="en-US" dirty="0"/>
          </a:p>
        </p:txBody>
      </p:sp>
    </p:spTree>
    <p:extLst>
      <p:ext uri="{BB962C8B-B14F-4D97-AF65-F5344CB8AC3E}">
        <p14:creationId xmlns:p14="http://schemas.microsoft.com/office/powerpoint/2010/main" val="20590105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100" dirty="0"/>
              <a:t>EAC and Contingency Profile – 1008 Infra and Facility Upgrade </a:t>
            </a:r>
          </a:p>
        </p:txBody>
      </p:sp>
      <p:sp>
        <p:nvSpPr>
          <p:cNvPr id="10" name="Slide Number Placeholder 9">
            <a:extLst>
              <a:ext uri="{FF2B5EF4-FFF2-40B4-BE49-F238E27FC236}">
                <a16:creationId xmlns="" xmlns:a16="http://schemas.microsoft.com/office/drawing/2014/main"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28</a:t>
            </a:fld>
            <a:endParaRPr lang="en-US" altLang="en-US" dirty="0"/>
          </a:p>
        </p:txBody>
      </p:sp>
      <p:cxnSp>
        <p:nvCxnSpPr>
          <p:cNvPr id="6" name="Straight Connector 5">
            <a:extLst>
              <a:ext uri="{FF2B5EF4-FFF2-40B4-BE49-F238E27FC236}">
                <a16:creationId xmlns="" xmlns:a16="http://schemas.microsoft.com/office/drawing/2014/main" id="{B470AD2A-EA14-43B0-A898-782F8E026DEA}"/>
              </a:ext>
            </a:extLst>
          </p:cNvPr>
          <p:cNvCxnSpPr/>
          <p:nvPr/>
        </p:nvCxnSpPr>
        <p:spPr>
          <a:xfrm>
            <a:off x="275516" y="477892"/>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 xmlns:a16="http://schemas.microsoft.com/office/drawing/2014/main" id="{8387F027-F700-4C12-AA18-519652BD0C1C}"/>
              </a:ext>
            </a:extLst>
          </p:cNvPr>
          <p:cNvSpPr>
            <a:spLocks noGrp="1"/>
          </p:cNvSpPr>
          <p:nvPr>
            <p:ph type="ftr" sz="quarter" idx="11"/>
          </p:nvPr>
        </p:nvSpPr>
        <p:spPr>
          <a:xfrm>
            <a:off x="3017520" y="4853662"/>
            <a:ext cx="3108960" cy="207169"/>
          </a:xfrm>
        </p:spPr>
        <p:txBody>
          <a:bodyPr/>
          <a:lstStyle/>
          <a:p>
            <a:pPr>
              <a:defRPr/>
            </a:pPr>
            <a:r>
              <a:rPr lang="en-US"/>
              <a:t>Data Date: 30-Sep-21</a:t>
            </a:r>
            <a:endParaRPr lang="en-US" dirty="0"/>
          </a:p>
        </p:txBody>
      </p:sp>
      <p:pic>
        <p:nvPicPr>
          <p:cNvPr id="5" name="Picture 4" descr="Chart, line chart&#10;&#10;Description automatically generated">
            <a:extLst>
              <a:ext uri="{FF2B5EF4-FFF2-40B4-BE49-F238E27FC236}">
                <a16:creationId xmlns="" xmlns:a16="http://schemas.microsoft.com/office/drawing/2014/main" id="{F8D23F27-BFE2-47F3-B0FB-F8636C5535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9588" y="592931"/>
            <a:ext cx="8124825" cy="3957638"/>
          </a:xfrm>
          <a:prstGeom prst="rect">
            <a:avLst/>
          </a:prstGeom>
        </p:spPr>
      </p:pic>
    </p:spTree>
    <p:extLst>
      <p:ext uri="{BB962C8B-B14F-4D97-AF65-F5344CB8AC3E}">
        <p14:creationId xmlns:p14="http://schemas.microsoft.com/office/powerpoint/2010/main" val="2855236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EAC and Contingency Profile – sPHENIX MIE</a:t>
            </a:r>
          </a:p>
        </p:txBody>
      </p:sp>
      <p:sp>
        <p:nvSpPr>
          <p:cNvPr id="10" name="Slide Number Placeholder 9">
            <a:extLst>
              <a:ext uri="{FF2B5EF4-FFF2-40B4-BE49-F238E27FC236}">
                <a16:creationId xmlns="" xmlns:a16="http://schemas.microsoft.com/office/drawing/2014/main"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29</a:t>
            </a:fld>
            <a:endParaRPr lang="en-US" altLang="en-US"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6" name="Footer Placeholder 5"/>
          <p:cNvSpPr>
            <a:spLocks noGrp="1"/>
          </p:cNvSpPr>
          <p:nvPr>
            <p:ph type="ftr" sz="quarter" idx="11"/>
          </p:nvPr>
        </p:nvSpPr>
        <p:spPr/>
        <p:txBody>
          <a:bodyPr/>
          <a:lstStyle/>
          <a:p>
            <a:pPr>
              <a:defRPr/>
            </a:pPr>
            <a:r>
              <a:rPr lang="en-US" smtClean="0"/>
              <a:t>PMG</a:t>
            </a:r>
            <a:endParaRPr lang="en-US" dirty="0"/>
          </a:p>
        </p:txBody>
      </p:sp>
      <p:pic>
        <p:nvPicPr>
          <p:cNvPr id="7" name="Picture 6"/>
          <p:cNvPicPr/>
          <p:nvPr/>
        </p:nvPicPr>
        <p:blipFill>
          <a:blip r:embed="rId2" cstate="print">
            <a:extLst>
              <a:ext uri="{28A0092B-C50C-407E-A947-70E740481C1C}">
                <a14:useLocalDpi xmlns:a14="http://schemas.microsoft.com/office/drawing/2010/main"/>
              </a:ext>
            </a:extLst>
          </a:blip>
          <a:stretch>
            <a:fillRect/>
          </a:stretch>
        </p:blipFill>
        <p:spPr>
          <a:xfrm>
            <a:off x="1295400" y="742950"/>
            <a:ext cx="6858000" cy="4038600"/>
          </a:xfrm>
          <a:prstGeom prst="rect">
            <a:avLst/>
          </a:prstGeom>
          <a:ln>
            <a:solidFill>
              <a:srgbClr val="000000"/>
            </a:solidFill>
          </a:ln>
        </p:spPr>
      </p:pic>
    </p:spTree>
    <p:extLst>
      <p:ext uri="{BB962C8B-B14F-4D97-AF65-F5344CB8AC3E}">
        <p14:creationId xmlns:p14="http://schemas.microsoft.com/office/powerpoint/2010/main" val="39589508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0045"/>
            <a:ext cx="8229600" cy="546497"/>
          </a:xfrm>
        </p:spPr>
        <p:txBody>
          <a:bodyPr/>
          <a:lstStyle/>
          <a:p>
            <a:r>
              <a:rPr lang="en-US" sz="3200" dirty="0" smtClean="0"/>
              <a:t> </a:t>
            </a:r>
            <a:r>
              <a:rPr lang="en-US" sz="3200" b="0" dirty="0" smtClean="0"/>
              <a:t>Status of sPHENIX Installation in 1008</a:t>
            </a:r>
            <a:endParaRPr lang="en-US" sz="3200" b="0" dirty="0"/>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3</a:t>
            </a:fld>
            <a:endParaRPr lang="en-US" altLang="en-US" dirty="0"/>
          </a:p>
        </p:txBody>
      </p:sp>
      <p:sp>
        <p:nvSpPr>
          <p:cNvPr id="3" name="TextBox 2"/>
          <p:cNvSpPr txBox="1"/>
          <p:nvPr/>
        </p:nvSpPr>
        <p:spPr>
          <a:xfrm flipH="1">
            <a:off x="0" y="666750"/>
            <a:ext cx="9144000" cy="707886"/>
          </a:xfrm>
          <a:prstGeom prst="rect">
            <a:avLst/>
          </a:prstGeom>
          <a:solidFill>
            <a:srgbClr val="0080FF"/>
          </a:solidFill>
        </p:spPr>
        <p:txBody>
          <a:bodyPr wrap="square" rtlCol="0">
            <a:spAutoFit/>
          </a:bodyPr>
          <a:lstStyle/>
          <a:p>
            <a:pPr algn="ctr"/>
            <a:r>
              <a:rPr lang="en-US" sz="1600" dirty="0" smtClean="0">
                <a:solidFill>
                  <a:schemeClr val="bg1"/>
                </a:solidFill>
              </a:rPr>
              <a:t> </a:t>
            </a:r>
            <a:r>
              <a:rPr lang="en-US" sz="1400" dirty="0" smtClean="0">
                <a:solidFill>
                  <a:schemeClr val="bg1"/>
                </a:solidFill>
                <a:latin typeface="Calibri"/>
                <a:cs typeface="Calibri"/>
              </a:rPr>
              <a:t> </a:t>
            </a:r>
            <a:r>
              <a:rPr lang="en-US" sz="2000" dirty="0" smtClean="0">
                <a:solidFill>
                  <a:schemeClr val="bg1"/>
                </a:solidFill>
                <a:latin typeface="Calibri"/>
                <a:cs typeface="Calibri"/>
              </a:rPr>
              <a:t>sPHENIX 2021 RHIC shutdown work complete. Preparing the 1008 IR for RHIC Run-2022</a:t>
            </a:r>
            <a:endParaRPr lang="en-US" sz="2000" dirty="0">
              <a:solidFill>
                <a:schemeClr val="bg1"/>
              </a:solidFill>
              <a:latin typeface="Calibri"/>
              <a:cs typeface="Calibri"/>
            </a:endParaRPr>
          </a:p>
        </p:txBody>
      </p:sp>
      <p:sp>
        <p:nvSpPr>
          <p:cNvPr id="5" name="Footer Placeholder 4"/>
          <p:cNvSpPr>
            <a:spLocks noGrp="1"/>
          </p:cNvSpPr>
          <p:nvPr>
            <p:ph type="ftr" sz="quarter" idx="4294967295"/>
          </p:nvPr>
        </p:nvSpPr>
        <p:spPr>
          <a:xfrm>
            <a:off x="4117293" y="4832639"/>
            <a:ext cx="970376" cy="293485"/>
          </a:xfrm>
          <a:prstGeom prst="rect">
            <a:avLst/>
          </a:prstGeom>
        </p:spPr>
        <p:txBody>
          <a:bodyPr/>
          <a:lstStyle/>
          <a:p>
            <a:pPr algn="ctr">
              <a:defRPr/>
            </a:pPr>
            <a:r>
              <a:rPr lang="en-US" sz="1400" smtClean="0">
                <a:solidFill>
                  <a:schemeClr val="bg1"/>
                </a:solidFill>
              </a:rPr>
              <a:t>PMG</a:t>
            </a:r>
            <a:endParaRPr lang="en-US" sz="1400" dirty="0">
              <a:solidFill>
                <a:schemeClr val="bg1"/>
              </a:solidFill>
            </a:endParaRPr>
          </a:p>
        </p:txBody>
      </p:sp>
      <p:sp>
        <p:nvSpPr>
          <p:cNvPr id="2" name="Date Placeholder 1"/>
          <p:cNvSpPr>
            <a:spLocks noGrp="1"/>
          </p:cNvSpPr>
          <p:nvPr>
            <p:ph type="dt" sz="half" idx="10"/>
          </p:nvPr>
        </p:nvSpPr>
        <p:spPr/>
        <p:txBody>
          <a:bodyPr/>
          <a:lstStyle/>
          <a:p>
            <a:pPr>
              <a:defRPr/>
            </a:pPr>
            <a:r>
              <a:rPr lang="en-US" altLang="en-US" smtClean="0"/>
              <a:t>10/28/21</a:t>
            </a:r>
            <a:endParaRPr lang="en-US" altLang="en-US" dirty="0"/>
          </a:p>
        </p:txBody>
      </p:sp>
      <p:pic>
        <p:nvPicPr>
          <p:cNvPr id="9" name="Picture 8" descr="Screen Shot 2021-10-26 at 1.38.45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81400" y="1657350"/>
            <a:ext cx="2362200" cy="2371974"/>
          </a:xfrm>
          <a:prstGeom prst="rect">
            <a:avLst/>
          </a:prstGeom>
        </p:spPr>
      </p:pic>
      <p:pic>
        <p:nvPicPr>
          <p:cNvPr id="10" name="Picture 9" descr="Screen Shot 2021-10-26 at 1.33.29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43600" y="1657350"/>
            <a:ext cx="3148652" cy="236220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8" y="1657350"/>
            <a:ext cx="3543300" cy="2362200"/>
          </a:xfrm>
          <a:prstGeom prst="rect">
            <a:avLst/>
          </a:prstGeom>
        </p:spPr>
      </p:pic>
      <p:sp>
        <p:nvSpPr>
          <p:cNvPr id="11" name="TextBox 10"/>
          <p:cNvSpPr txBox="1"/>
          <p:nvPr/>
        </p:nvSpPr>
        <p:spPr>
          <a:xfrm>
            <a:off x="5943600" y="1733550"/>
            <a:ext cx="3077510" cy="369332"/>
          </a:xfrm>
          <a:prstGeom prst="rect">
            <a:avLst/>
          </a:prstGeom>
          <a:noFill/>
        </p:spPr>
        <p:txBody>
          <a:bodyPr wrap="none" rtlCol="0">
            <a:spAutoFit/>
          </a:bodyPr>
          <a:lstStyle/>
          <a:p>
            <a:r>
              <a:rPr lang="en-US" dirty="0" smtClean="0">
                <a:solidFill>
                  <a:schemeClr val="bg1"/>
                </a:solidFill>
              </a:rPr>
              <a:t>Track Reinforcement complete</a:t>
            </a:r>
            <a:endParaRPr lang="en-US" dirty="0">
              <a:solidFill>
                <a:schemeClr val="bg1"/>
              </a:solidFill>
            </a:endParaRPr>
          </a:p>
        </p:txBody>
      </p:sp>
      <p:sp>
        <p:nvSpPr>
          <p:cNvPr id="12" name="TextBox 11"/>
          <p:cNvSpPr txBox="1"/>
          <p:nvPr/>
        </p:nvSpPr>
        <p:spPr>
          <a:xfrm>
            <a:off x="3733800" y="1657350"/>
            <a:ext cx="2057400" cy="646331"/>
          </a:xfrm>
          <a:prstGeom prst="rect">
            <a:avLst/>
          </a:prstGeom>
          <a:noFill/>
        </p:spPr>
        <p:txBody>
          <a:bodyPr wrap="square" rtlCol="0">
            <a:spAutoFit/>
          </a:bodyPr>
          <a:lstStyle/>
          <a:p>
            <a:pPr algn="ctr"/>
            <a:r>
              <a:rPr lang="en-US" dirty="0" smtClean="0">
                <a:solidFill>
                  <a:srgbClr val="FFFFFF"/>
                </a:solidFill>
              </a:rPr>
              <a:t>Large Support Rings @ BNL </a:t>
            </a:r>
            <a:endParaRPr lang="en-US" dirty="0">
              <a:solidFill>
                <a:srgbClr val="FFFFFF"/>
              </a:solidFill>
            </a:endParaRPr>
          </a:p>
        </p:txBody>
      </p:sp>
      <p:sp>
        <p:nvSpPr>
          <p:cNvPr id="13" name="TextBox 12"/>
          <p:cNvSpPr txBox="1"/>
          <p:nvPr/>
        </p:nvSpPr>
        <p:spPr>
          <a:xfrm>
            <a:off x="152400" y="1733550"/>
            <a:ext cx="3134191" cy="369332"/>
          </a:xfrm>
          <a:prstGeom prst="rect">
            <a:avLst/>
          </a:prstGeom>
          <a:noFill/>
        </p:spPr>
        <p:txBody>
          <a:bodyPr wrap="none" rtlCol="0">
            <a:spAutoFit/>
          </a:bodyPr>
          <a:lstStyle/>
          <a:p>
            <a:r>
              <a:rPr lang="en-US" dirty="0" smtClean="0">
                <a:solidFill>
                  <a:srgbClr val="FFFFFF"/>
                </a:solidFill>
              </a:rPr>
              <a:t>SC-Magnet installed in sPHENIX</a:t>
            </a:r>
            <a:endParaRPr lang="en-US" dirty="0">
              <a:solidFill>
                <a:srgbClr val="FFFFFF"/>
              </a:solidFill>
            </a:endParaRPr>
          </a:p>
        </p:txBody>
      </p:sp>
    </p:spTree>
    <p:extLst>
      <p:ext uri="{BB962C8B-B14F-4D97-AF65-F5344CB8AC3E}">
        <p14:creationId xmlns:p14="http://schemas.microsoft.com/office/powerpoint/2010/main" val="3261054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Critical Path </a:t>
            </a:r>
            <a:r>
              <a:rPr lang="mr-IN" dirty="0" smtClean="0"/>
              <a:t>–</a:t>
            </a:r>
            <a:r>
              <a:rPr lang="en-US" dirty="0" smtClean="0"/>
              <a:t> September 2021 </a:t>
            </a:r>
            <a:endParaRPr lang="en-US"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30</a:t>
            </a:fld>
            <a:endParaRPr lang="en-US" altLang="en-US" dirty="0"/>
          </a:p>
        </p:txBody>
      </p:sp>
      <p:pic>
        <p:nvPicPr>
          <p:cNvPr id="9" name="Picture 8"/>
          <p:cNvPicPr/>
          <p:nvPr/>
        </p:nvPicPr>
        <p:blipFill rotWithShape="1">
          <a:blip r:embed="rId2" cstate="print">
            <a:extLst>
              <a:ext uri="{28A0092B-C50C-407E-A947-70E740481C1C}">
                <a14:useLocalDpi xmlns:a14="http://schemas.microsoft.com/office/drawing/2010/main"/>
              </a:ext>
            </a:extLst>
          </a:blip>
          <a:srcRect/>
          <a:stretch/>
        </p:blipFill>
        <p:spPr bwMode="auto">
          <a:xfrm>
            <a:off x="838200" y="666750"/>
            <a:ext cx="7924800"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53214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31</a:t>
            </a:fld>
            <a:endParaRPr lang="en-US" altLang="en-US" dirty="0"/>
          </a:p>
        </p:txBody>
      </p:sp>
      <p:cxnSp>
        <p:nvCxnSpPr>
          <p:cNvPr id="11" name="Straight Connector 10">
            <a:extLst>
              <a:ext uri="{FF2B5EF4-FFF2-40B4-BE49-F238E27FC236}">
                <a16:creationId xmlns="" xmlns:a16="http://schemas.microsoft.com/office/drawing/2014/main" id="{9D7CBC66-876E-44B4-AD76-8AF79DCD2500}"/>
              </a:ext>
            </a:extLst>
          </p:cNvPr>
          <p:cNvCxnSpPr/>
          <p:nvPr/>
        </p:nvCxnSpPr>
        <p:spPr>
          <a:xfrm>
            <a:off x="205665" y="459893"/>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 xmlns:a16="http://schemas.microsoft.com/office/drawing/2014/main" id="{AF94F4F5-EA43-470D-9854-EF41C371D6E0}"/>
              </a:ext>
            </a:extLst>
          </p:cNvPr>
          <p:cNvSpPr>
            <a:spLocks noGrp="1"/>
          </p:cNvSpPr>
          <p:nvPr>
            <p:ph type="ftr" sz="quarter" idx="11"/>
          </p:nvPr>
        </p:nvSpPr>
        <p:spPr>
          <a:xfrm>
            <a:off x="3085574" y="4885050"/>
            <a:ext cx="3108960" cy="207169"/>
          </a:xfrm>
        </p:spPr>
        <p:txBody>
          <a:bodyPr/>
          <a:lstStyle/>
          <a:p>
            <a:pPr>
              <a:defRPr/>
            </a:pPr>
            <a:r>
              <a:rPr lang="en-US"/>
              <a:t>Data Date: 30-Sep-21</a:t>
            </a:r>
            <a:endParaRPr lang="en-US" dirty="0"/>
          </a:p>
        </p:txBody>
      </p:sp>
      <p:pic>
        <p:nvPicPr>
          <p:cNvPr id="6" name="Picture 5" descr="Chart&#10;&#10;Description automatically generated">
            <a:extLst>
              <a:ext uri="{FF2B5EF4-FFF2-40B4-BE49-F238E27FC236}">
                <a16:creationId xmlns="" xmlns:a16="http://schemas.microsoft.com/office/drawing/2014/main" id="{2D22E0B2-DA3B-47A1-AFDF-73516DA516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16606"/>
            <a:ext cx="9144000" cy="4268444"/>
          </a:xfrm>
          <a:prstGeom prst="rect">
            <a:avLst/>
          </a:prstGeom>
        </p:spPr>
      </p:pic>
    </p:spTree>
    <p:extLst>
      <p:ext uri="{BB962C8B-B14F-4D97-AF65-F5344CB8AC3E}">
        <p14:creationId xmlns:p14="http://schemas.microsoft.com/office/powerpoint/2010/main" val="1791835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18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833258"/>
            <a:ext cx="534194" cy="155377"/>
          </a:xfrm>
        </p:spPr>
        <p:txBody>
          <a:bodyPr/>
          <a:lstStyle/>
          <a:p>
            <a:fld id="{4B932B3A-BA38-40C7-ADEE-2A1902CEB265}" type="slidenum">
              <a:rPr lang="en-US" altLang="en-US" smtClean="0"/>
              <a:pPr/>
              <a:t>32</a:t>
            </a:fld>
            <a:endParaRPr lang="en-US" altLang="en-US" dirty="0"/>
          </a:p>
        </p:txBody>
      </p:sp>
      <p:cxnSp>
        <p:nvCxnSpPr>
          <p:cNvPr id="11" name="Straight Connector 10">
            <a:extLst>
              <a:ext uri="{FF2B5EF4-FFF2-40B4-BE49-F238E27FC236}">
                <a16:creationId xmlns="" xmlns:a16="http://schemas.microsoft.com/office/drawing/2014/main" id="{9D7CBC66-876E-44B4-AD76-8AF79DCD2500}"/>
              </a:ext>
            </a:extLst>
          </p:cNvPr>
          <p:cNvCxnSpPr/>
          <p:nvPr/>
        </p:nvCxnSpPr>
        <p:spPr>
          <a:xfrm>
            <a:off x="205665" y="459893"/>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36977F58-3A10-434C-99AC-50338FB7CF17}"/>
              </a:ext>
            </a:extLst>
          </p:cNvPr>
          <p:cNvSpPr>
            <a:spLocks noGrp="1"/>
          </p:cNvSpPr>
          <p:nvPr>
            <p:ph type="ftr" sz="quarter" idx="11"/>
          </p:nvPr>
        </p:nvSpPr>
        <p:spPr>
          <a:xfrm>
            <a:off x="2957387" y="4833632"/>
            <a:ext cx="3108960" cy="207169"/>
          </a:xfrm>
        </p:spPr>
        <p:txBody>
          <a:bodyPr/>
          <a:lstStyle/>
          <a:p>
            <a:pPr>
              <a:defRPr/>
            </a:pPr>
            <a:r>
              <a:rPr lang="en-US"/>
              <a:t>Data Date: 30-Sep-21</a:t>
            </a:r>
            <a:endParaRPr lang="en-US" dirty="0"/>
          </a:p>
        </p:txBody>
      </p:sp>
      <p:pic>
        <p:nvPicPr>
          <p:cNvPr id="6" name="Picture 5" descr="Table&#10;&#10;Description automatically generated">
            <a:extLst>
              <a:ext uri="{FF2B5EF4-FFF2-40B4-BE49-F238E27FC236}">
                <a16:creationId xmlns="" xmlns:a16="http://schemas.microsoft.com/office/drawing/2014/main" id="{12D5E1DB-B2E5-498F-B705-2CF4F06813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89990"/>
            <a:ext cx="9144000" cy="3563520"/>
          </a:xfrm>
          <a:prstGeom prst="rect">
            <a:avLst/>
          </a:prstGeom>
        </p:spPr>
      </p:pic>
    </p:spTree>
    <p:extLst>
      <p:ext uri="{BB962C8B-B14F-4D97-AF65-F5344CB8AC3E}">
        <p14:creationId xmlns:p14="http://schemas.microsoft.com/office/powerpoint/2010/main" val="3176674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25012"/>
            <a:ext cx="8229600" cy="476901"/>
          </a:xfrm>
        </p:spPr>
        <p:txBody>
          <a:bodyPr/>
          <a:lstStyle/>
          <a:p>
            <a:r>
              <a:rPr lang="en-US" sz="2000" dirty="0"/>
              <a:t>Baseline/Contingency Log and ETC adjustment Log – 2.X</a:t>
            </a:r>
            <a:r>
              <a:rPr lang="en-US" sz="2100" dirty="0"/>
              <a:t> </a:t>
            </a:r>
          </a:p>
        </p:txBody>
      </p:sp>
      <p:sp>
        <p:nvSpPr>
          <p:cNvPr id="10" name="Slide Number Placeholder 9">
            <a:extLst>
              <a:ext uri="{FF2B5EF4-FFF2-40B4-BE49-F238E27FC236}">
                <a16:creationId xmlns="" xmlns:a16="http://schemas.microsoft.com/office/drawing/2014/main" id="{2C5DB0BB-2D2F-4180-ADC9-2DCA1574582C}"/>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33</a:t>
            </a:fld>
            <a:endParaRPr lang="en-US" altLang="en-US" dirty="0"/>
          </a:p>
        </p:txBody>
      </p:sp>
      <p:cxnSp>
        <p:nvCxnSpPr>
          <p:cNvPr id="5" name="Straight Connector 4">
            <a:extLst>
              <a:ext uri="{FF2B5EF4-FFF2-40B4-BE49-F238E27FC236}">
                <a16:creationId xmlns="" xmlns:a16="http://schemas.microsoft.com/office/drawing/2014/main" id="{4A62159B-AE89-4D4E-8F10-C625480F9557}"/>
              </a:ext>
            </a:extLst>
          </p:cNvPr>
          <p:cNvCxnSpPr/>
          <p:nvPr/>
        </p:nvCxnSpPr>
        <p:spPr>
          <a:xfrm>
            <a:off x="432197" y="501912"/>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 xmlns:a16="http://schemas.microsoft.com/office/drawing/2014/main" id="{5C805D0B-EDE5-417B-92AB-1036AFCBEE05}"/>
              </a:ext>
            </a:extLst>
          </p:cNvPr>
          <p:cNvSpPr>
            <a:spLocks noGrp="1"/>
          </p:cNvSpPr>
          <p:nvPr>
            <p:ph type="ftr" sz="quarter" idx="11"/>
          </p:nvPr>
        </p:nvSpPr>
        <p:spPr>
          <a:xfrm>
            <a:off x="3017520" y="4833632"/>
            <a:ext cx="3108960" cy="207169"/>
          </a:xfrm>
        </p:spPr>
        <p:txBody>
          <a:bodyPr/>
          <a:lstStyle/>
          <a:p>
            <a:pPr>
              <a:defRPr/>
            </a:pPr>
            <a:r>
              <a:rPr lang="en-US"/>
              <a:t>Data Date: 30-Sep-21</a:t>
            </a:r>
            <a:endParaRPr lang="en-US" dirty="0"/>
          </a:p>
        </p:txBody>
      </p:sp>
      <p:pic>
        <p:nvPicPr>
          <p:cNvPr id="7" name="Picture 6" descr="Table&#10;&#10;Description automatically generated">
            <a:extLst>
              <a:ext uri="{FF2B5EF4-FFF2-40B4-BE49-F238E27FC236}">
                <a16:creationId xmlns="" xmlns:a16="http://schemas.microsoft.com/office/drawing/2014/main" id="{B0E9E1F0-7246-47E8-B426-A1A31332FD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01912"/>
            <a:ext cx="9144000" cy="2555608"/>
          </a:xfrm>
          <a:prstGeom prst="rect">
            <a:avLst/>
          </a:prstGeom>
        </p:spPr>
      </p:pic>
      <p:graphicFrame>
        <p:nvGraphicFramePr>
          <p:cNvPr id="9" name="Table 4">
            <a:extLst>
              <a:ext uri="{FF2B5EF4-FFF2-40B4-BE49-F238E27FC236}">
                <a16:creationId xmlns="" xmlns:a16="http://schemas.microsoft.com/office/drawing/2014/main" id="{2BCB1284-ADE5-4D7C-95CF-AC0B85CD56A7}"/>
              </a:ext>
            </a:extLst>
          </p:cNvPr>
          <p:cNvGraphicFramePr>
            <a:graphicFrameLocks noGrp="1"/>
          </p:cNvGraphicFramePr>
          <p:nvPr>
            <p:extLst>
              <p:ext uri="{D42A27DB-BD31-4B8C-83A1-F6EECF244321}">
                <p14:modId xmlns:p14="http://schemas.microsoft.com/office/powerpoint/2010/main" val="1814743636"/>
              </p:ext>
            </p:extLst>
          </p:nvPr>
        </p:nvGraphicFramePr>
        <p:xfrm>
          <a:off x="3529290" y="3524443"/>
          <a:ext cx="2597190" cy="842264"/>
        </p:xfrm>
        <a:graphic>
          <a:graphicData uri="http://schemas.openxmlformats.org/drawingml/2006/table">
            <a:tbl>
              <a:tblPr firstRow="1" bandRow="1">
                <a:tableStyleId>{5C22544A-7EE6-4342-B048-85BDC9FD1C3A}</a:tableStyleId>
              </a:tblPr>
              <a:tblGrid>
                <a:gridCol w="1367201">
                  <a:extLst>
                    <a:ext uri="{9D8B030D-6E8A-4147-A177-3AD203B41FA5}">
                      <a16:colId xmlns="" xmlns:a16="http://schemas.microsoft.com/office/drawing/2014/main" val="3390971189"/>
                    </a:ext>
                  </a:extLst>
                </a:gridCol>
                <a:gridCol w="1229989">
                  <a:extLst>
                    <a:ext uri="{9D8B030D-6E8A-4147-A177-3AD203B41FA5}">
                      <a16:colId xmlns="" xmlns:a16="http://schemas.microsoft.com/office/drawing/2014/main" val="1144594892"/>
                    </a:ext>
                  </a:extLst>
                </a:gridCol>
              </a:tblGrid>
              <a:tr h="194310">
                <a:tc gridSpan="2">
                  <a:txBody>
                    <a:bodyPr/>
                    <a:lstStyle/>
                    <a:p>
                      <a:pPr algn="ctr"/>
                      <a:r>
                        <a:rPr lang="en-US" sz="800" dirty="0"/>
                        <a:t>ETC Adjustments</a:t>
                      </a:r>
                    </a:p>
                  </a:txBody>
                  <a:tcPr marT="34290" marB="34290"/>
                </a:tc>
                <a:tc hMerge="1">
                  <a:txBody>
                    <a:bodyPr/>
                    <a:lstStyle/>
                    <a:p>
                      <a:endParaRPr lang="en-US" sz="1100" dirty="0"/>
                    </a:p>
                  </a:txBody>
                  <a:tcPr/>
                </a:tc>
                <a:extLst>
                  <a:ext uri="{0D108BD9-81ED-4DB2-BD59-A6C34878D82A}">
                    <a16:rowId xmlns="" xmlns:a16="http://schemas.microsoft.com/office/drawing/2014/main" val="3082196650"/>
                  </a:ext>
                </a:extLst>
              </a:tr>
              <a:tr h="194310">
                <a:tc>
                  <a:txBody>
                    <a:bodyPr/>
                    <a:lstStyle/>
                    <a:p>
                      <a:r>
                        <a:rPr lang="en-US" sz="800" dirty="0"/>
                        <a:t>Control Account</a:t>
                      </a:r>
                    </a:p>
                  </a:txBody>
                  <a:tcPr marT="34290" marB="34290"/>
                </a:tc>
                <a:tc>
                  <a:txBody>
                    <a:bodyPr/>
                    <a:lstStyle/>
                    <a:p>
                      <a:r>
                        <a:rPr lang="en-US" sz="800" dirty="0"/>
                        <a:t>Sep’21</a:t>
                      </a:r>
                    </a:p>
                  </a:txBody>
                  <a:tcPr marT="34290" marB="34290"/>
                </a:tc>
                <a:extLst>
                  <a:ext uri="{0D108BD9-81ED-4DB2-BD59-A6C34878D82A}">
                    <a16:rowId xmlns="" xmlns:a16="http://schemas.microsoft.com/office/drawing/2014/main" val="2508260019"/>
                  </a:ext>
                </a:extLst>
              </a:tr>
              <a:tr h="226822">
                <a:tc>
                  <a:txBody>
                    <a:bodyPr/>
                    <a:lstStyle/>
                    <a:p>
                      <a:r>
                        <a:rPr lang="en-US" sz="800" dirty="0"/>
                        <a:t>2.3</a:t>
                      </a:r>
                    </a:p>
                  </a:txBody>
                  <a:tcPr marT="34290" marB="34290"/>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en-US" sz="800" dirty="0"/>
                        <a:t>$90,775</a:t>
                      </a:r>
                    </a:p>
                  </a:txBody>
                  <a:tcPr marT="34290" marB="34290"/>
                </a:tc>
                <a:extLst>
                  <a:ext uri="{0D108BD9-81ED-4DB2-BD59-A6C34878D82A}">
                    <a16:rowId xmlns="" xmlns:a16="http://schemas.microsoft.com/office/drawing/2014/main" val="4121604446"/>
                  </a:ext>
                </a:extLst>
              </a:tr>
              <a:tr h="226822">
                <a:tc>
                  <a:txBody>
                    <a:bodyPr/>
                    <a:lstStyle/>
                    <a:p>
                      <a:r>
                        <a:rPr lang="en-US" sz="800" dirty="0"/>
                        <a:t>2.4</a:t>
                      </a:r>
                    </a:p>
                  </a:txBody>
                  <a:tcPr marT="34290" marB="34290"/>
                </a:tc>
                <a:tc>
                  <a:txBody>
                    <a:bodyPr/>
                    <a:lstStyle/>
                    <a:p>
                      <a:r>
                        <a:rPr lang="en-US" sz="800" dirty="0"/>
                        <a:t> $70,160</a:t>
                      </a:r>
                    </a:p>
                  </a:txBody>
                  <a:tcPr marT="34290" marB="34290"/>
                </a:tc>
                <a:extLst>
                  <a:ext uri="{0D108BD9-81ED-4DB2-BD59-A6C34878D82A}">
                    <a16:rowId xmlns="" xmlns:a16="http://schemas.microsoft.com/office/drawing/2014/main" val="2329925008"/>
                  </a:ext>
                </a:extLst>
              </a:tr>
            </a:tbl>
          </a:graphicData>
        </a:graphic>
      </p:graphicFrame>
    </p:spTree>
    <p:extLst>
      <p:ext uri="{BB962C8B-B14F-4D97-AF65-F5344CB8AC3E}">
        <p14:creationId xmlns:p14="http://schemas.microsoft.com/office/powerpoint/2010/main" val="3719412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PCR Log and EAC Log</a:t>
            </a:r>
            <a:endParaRPr lang="en-US" dirty="0"/>
          </a:p>
        </p:txBody>
      </p:sp>
      <p:sp>
        <p:nvSpPr>
          <p:cNvPr id="3" name="Date Placeholder 2"/>
          <p:cNvSpPr>
            <a:spLocks noGrp="1"/>
          </p:cNvSpPr>
          <p:nvPr>
            <p:ph type="dt" sz="half" idx="10"/>
          </p:nvPr>
        </p:nvSpPr>
        <p:spPr/>
        <p:txBody>
          <a:bodyPr/>
          <a:lstStyle/>
          <a:p>
            <a:pPr>
              <a:defRPr/>
            </a:pPr>
            <a:r>
              <a:rPr lang="en-US" altLang="en-US" smtClean="0"/>
              <a:t>10/28/21</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34</a:t>
            </a:fld>
            <a:endParaRPr lang="en-US" altLang="en-US" dirty="0"/>
          </a:p>
        </p:txBody>
      </p:sp>
      <p:pic>
        <p:nvPicPr>
          <p:cNvPr id="6" name="Picture 5" descr="Table&#10;&#10;Description automatically generated">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id="{426CAD29-F18D-48B5-AB85-1164CE168F21}"/>
              </a:ext>
            </a:extLst>
          </p:cNvPr>
          <p:cNvPicPr/>
          <p:nvPr/>
        </p:nvPicPr>
        <p:blipFill>
          <a:blip r:embed="rId2">
            <a:extLst>
              <a:ext uri="{28A0092B-C50C-407E-A947-70E740481C1C}">
                <a14:useLocalDpi xmlns:a14="http://schemas.microsoft.com/office/drawing/2010/main"/>
              </a:ext>
            </a:extLst>
          </a:blip>
          <a:stretch>
            <a:fillRect/>
          </a:stretch>
        </p:blipFill>
        <p:spPr>
          <a:xfrm>
            <a:off x="457200" y="666750"/>
            <a:ext cx="7848600" cy="2667000"/>
          </a:xfrm>
          <a:prstGeom prst="rect">
            <a:avLst/>
          </a:prstGeom>
          <a:ln>
            <a:solidFill>
              <a:srgbClr val="000000"/>
            </a:solidFill>
          </a:ln>
        </p:spPr>
      </p:pic>
      <p:pic>
        <p:nvPicPr>
          <p:cNvPr id="7" name="Picture 6"/>
          <p:cNvPicPr/>
          <p:nvPr/>
        </p:nvPicPr>
        <p:blipFill>
          <a:blip r:embed="rId3" cstate="print">
            <a:extLst>
              <a:ext uri="{28A0092B-C50C-407E-A947-70E740481C1C}">
                <a14:useLocalDpi xmlns:a14="http://schemas.microsoft.com/office/drawing/2010/main"/>
              </a:ext>
            </a:extLst>
          </a:blip>
          <a:stretch>
            <a:fillRect/>
          </a:stretch>
        </p:blipFill>
        <p:spPr>
          <a:xfrm>
            <a:off x="2819400" y="3409950"/>
            <a:ext cx="3733800" cy="1700823"/>
          </a:xfrm>
          <a:prstGeom prst="rect">
            <a:avLst/>
          </a:prstGeom>
        </p:spPr>
      </p:pic>
      <p:sp>
        <p:nvSpPr>
          <p:cNvPr id="8" name="TextBox 7"/>
          <p:cNvSpPr txBox="1"/>
          <p:nvPr/>
        </p:nvSpPr>
        <p:spPr>
          <a:xfrm>
            <a:off x="3291909" y="3333750"/>
            <a:ext cx="518091" cy="338554"/>
          </a:xfrm>
          <a:prstGeom prst="rect">
            <a:avLst/>
          </a:prstGeom>
          <a:noFill/>
        </p:spPr>
        <p:txBody>
          <a:bodyPr wrap="none" rtlCol="0">
            <a:spAutoFit/>
          </a:bodyPr>
          <a:lstStyle/>
          <a:p>
            <a:r>
              <a:rPr lang="en-US" sz="1600" b="1" dirty="0" smtClean="0">
                <a:solidFill>
                  <a:srgbClr val="FFFFFF"/>
                </a:solidFill>
              </a:rPr>
              <a:t>EAC</a:t>
            </a:r>
            <a:endParaRPr lang="en-US" sz="1600" b="1" dirty="0">
              <a:solidFill>
                <a:srgbClr val="FFFFFF"/>
              </a:solidFill>
            </a:endParaRPr>
          </a:p>
        </p:txBody>
      </p:sp>
    </p:spTree>
    <p:extLst>
      <p:ext uri="{BB962C8B-B14F-4D97-AF65-F5344CB8AC3E}">
        <p14:creationId xmlns:p14="http://schemas.microsoft.com/office/powerpoint/2010/main" val="24864019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a:t>
            </a:r>
            <a:endParaRPr lang="en-US"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35</a:t>
            </a:fld>
            <a:endParaRPr lang="en-US" altLang="en-US" dirty="0"/>
          </a:p>
        </p:txBody>
      </p:sp>
      <p:pic>
        <p:nvPicPr>
          <p:cNvPr id="2" name="Picture 1" descr="Screen Shot 2021-10-27 at 12.18.03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742950"/>
            <a:ext cx="8458200" cy="4092418"/>
          </a:xfrm>
          <a:prstGeom prst="rect">
            <a:avLst/>
          </a:prstGeom>
        </p:spPr>
      </p:pic>
    </p:spTree>
    <p:extLst>
      <p:ext uri="{BB962C8B-B14F-4D97-AF65-F5344CB8AC3E}">
        <p14:creationId xmlns:p14="http://schemas.microsoft.com/office/powerpoint/2010/main" val="7683431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endParaRPr lang="en-US" dirty="0"/>
          </a:p>
        </p:txBody>
      </p:sp>
      <p:sp>
        <p:nvSpPr>
          <p:cNvPr id="9" name="Content Placeholder 8"/>
          <p:cNvSpPr>
            <a:spLocks noGrp="1"/>
          </p:cNvSpPr>
          <p:nvPr>
            <p:ph idx="1"/>
          </p:nvPr>
        </p:nvSpPr>
        <p:spPr>
          <a:xfrm>
            <a:off x="152400" y="742950"/>
            <a:ext cx="8534400" cy="3851676"/>
          </a:xfrm>
        </p:spPr>
        <p:txBody>
          <a:bodyPr/>
          <a:lstStyle/>
          <a:p>
            <a:pPr marL="0" indent="0">
              <a:buNone/>
            </a:pPr>
            <a:r>
              <a:rPr lang="en-US" sz="1400" b="1" dirty="0"/>
              <a:t>WBS 1.2.5 TPC Front End Electronics</a:t>
            </a:r>
            <a:endParaRPr lang="en-US" sz="1400" dirty="0"/>
          </a:p>
          <a:p>
            <a:pPr marL="0" indent="0">
              <a:buNone/>
            </a:pPr>
            <a:r>
              <a:rPr lang="en-US" sz="1400" dirty="0"/>
              <a:t>Description – There are three activities with significant SV. They are: activity S141800 TPC FEE Production Components, SV = -$9,286, activity S142500 TPC FEE Low Voltage Power system, SV = -$30,883, and activity S143200 TPC FEE Production boards and assembly, SV = -$175,244. The net SV is -$215,413</a:t>
            </a:r>
          </a:p>
          <a:p>
            <a:pPr marL="0" indent="0">
              <a:buNone/>
            </a:pPr>
            <a:r>
              <a:rPr lang="en-US" sz="1400" dirty="0"/>
              <a:t>Impact – None</a:t>
            </a:r>
          </a:p>
          <a:p>
            <a:pPr marL="0" indent="0">
              <a:buNone/>
            </a:pPr>
            <a:r>
              <a:rPr lang="en-US" sz="1400" dirty="0"/>
              <a:t>Corrective Action – All the items covered by these activities are on order. The TPC FEE production components are on order and around 97% in hand; a specific timing crystal remains to be acquired but is on allocation and may require several months to obtain in bulk. Sample crystals each operating at a different frequency have been obtained and are being evaluated to see if the board can use a frequency for which an adequate supply of crystals can be obtained quickly. Fortunately, this is a simple 6-pad part that could be added later to otherwise assembled boards. The TPC FEE Low Voltage power supplies are delivered, with the remaining work being procurement of conductor wire and connectors and the fabrication of the cable assemblies for the LV system, all of which are on order. The contract for the TPC board production and assembly is awarded. The first revised boards built under this contract have arrived and have been tested and found to work properly. A review of the performance of these first articles is being scheduled in order to release the series production of these boards.</a:t>
            </a:r>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36</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Tree>
    <p:extLst>
      <p:ext uri="{BB962C8B-B14F-4D97-AF65-F5344CB8AC3E}">
        <p14:creationId xmlns:p14="http://schemas.microsoft.com/office/powerpoint/2010/main" val="38649664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endParaRPr lang="en-US"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37</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0" y="666750"/>
            <a:ext cx="9144000" cy="2893100"/>
          </a:xfrm>
          <a:prstGeom prst="rect">
            <a:avLst/>
          </a:prstGeom>
        </p:spPr>
        <p:txBody>
          <a:bodyPr wrap="square">
            <a:spAutoFit/>
          </a:bodyPr>
          <a:lstStyle/>
          <a:p>
            <a:r>
              <a:rPr lang="en-US" sz="1400" b="1" dirty="0"/>
              <a:t>WBS 1.2.6 TPC Data Aggregator </a:t>
            </a:r>
            <a:r>
              <a:rPr lang="en-US" sz="1400" b="1" dirty="0" smtClean="0"/>
              <a:t>Modules</a:t>
            </a:r>
          </a:p>
          <a:p>
            <a:endParaRPr lang="en-US" sz="1400" dirty="0"/>
          </a:p>
          <a:p>
            <a:r>
              <a:rPr lang="en-US" sz="1400" dirty="0" smtClean="0"/>
              <a:t>Description </a:t>
            </a:r>
            <a:r>
              <a:rPr lang="en-US" sz="1400" dirty="0"/>
              <a:t>– One activity contributes to the SV: activity S147370 FELIX 2.0 board optical components, SV =-$93,719.</a:t>
            </a:r>
          </a:p>
          <a:p>
            <a:r>
              <a:rPr lang="en-US" sz="1400" dirty="0"/>
              <a:t>Impact – None</a:t>
            </a:r>
          </a:p>
          <a:p>
            <a:r>
              <a:rPr lang="en-US" sz="1400" dirty="0"/>
              <a:t>Corrective Action – The FELIX optical components are fiber optics and specialized connectors to group and route signals from the TPC FEE cards (WBS 1.2.5) to the FELIX boards. The topology of these connectors must accommodate a board used to reprogram the FEE cards in case of radiation-induced single event upsets (SEUs); this board’s architecture was determined at the beginning of March and the board’s layout is now complete. The fiber topology was updated, the bill of materials for the fiber optic components was revised, and submissions started to Procurement in April. This production will require first articles be built and tested prior to releasing the full production. A first article arrived at the beginning of August and is being tested. This is a harness of multiple fiber optic cables of over 50m length because it must reach from the Interaction Region to the Rack Room. This length has been checked as part of the acceptance of this first article.</a:t>
            </a:r>
          </a:p>
          <a:p>
            <a:endParaRPr lang="en-US" sz="1400" dirty="0"/>
          </a:p>
        </p:txBody>
      </p:sp>
    </p:spTree>
    <p:extLst>
      <p:ext uri="{BB962C8B-B14F-4D97-AF65-F5344CB8AC3E}">
        <p14:creationId xmlns:p14="http://schemas.microsoft.com/office/powerpoint/2010/main" val="4350193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endParaRPr lang="en-US" dirty="0"/>
          </a:p>
        </p:txBody>
      </p:sp>
      <p:sp>
        <p:nvSpPr>
          <p:cNvPr id="2" name="Content Placeholder 1"/>
          <p:cNvSpPr>
            <a:spLocks noGrp="1"/>
          </p:cNvSpPr>
          <p:nvPr>
            <p:ph idx="1"/>
          </p:nvPr>
        </p:nvSpPr>
        <p:spPr>
          <a:xfrm>
            <a:off x="152400" y="666750"/>
            <a:ext cx="8991600" cy="4191000"/>
          </a:xfrm>
        </p:spPr>
        <p:txBody>
          <a:bodyPr/>
          <a:lstStyle/>
          <a:p>
            <a:pPr marL="0" indent="0">
              <a:buNone/>
            </a:pPr>
            <a:r>
              <a:rPr lang="en-US" sz="1400" b="1" dirty="0" smtClean="0"/>
              <a:t> </a:t>
            </a:r>
            <a:endParaRPr lang="en-US" sz="1400"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38</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76200" y="742950"/>
            <a:ext cx="9144000" cy="2893100"/>
          </a:xfrm>
          <a:prstGeom prst="rect">
            <a:avLst/>
          </a:prstGeom>
        </p:spPr>
        <p:txBody>
          <a:bodyPr wrap="square">
            <a:spAutoFit/>
          </a:bodyPr>
          <a:lstStyle/>
          <a:p>
            <a:r>
              <a:rPr lang="en-US" sz="1400" b="1" dirty="0"/>
              <a:t>WBS 1.2.7 TPC Support Systems</a:t>
            </a:r>
            <a:endParaRPr lang="en-US" sz="1400" dirty="0"/>
          </a:p>
          <a:p>
            <a:r>
              <a:rPr lang="en-US" sz="1400" dirty="0" smtClean="0"/>
              <a:t> </a:t>
            </a:r>
          </a:p>
          <a:p>
            <a:r>
              <a:rPr lang="en-US" sz="1400" dirty="0"/>
              <a:t>Description – There are three areas of effort. The TPC Lasers delivery has started but only the first articles have been delivered, SV =-$241,035. The TPC Gas System has procured and received some 60% of the components but still needs to place requisitions for the balance, SV =-$44,121. The total SV for these key items is -$285,156</a:t>
            </a:r>
          </a:p>
          <a:p>
            <a:r>
              <a:rPr lang="en-US" sz="1400" dirty="0"/>
              <a:t>Impact – These are all items being procured well ahead of their needed installation to allow for more time to test them on the bench and adjust settings</a:t>
            </a:r>
          </a:p>
          <a:p>
            <a:r>
              <a:rPr lang="en-US" sz="1400" dirty="0"/>
              <a:t>Corrective Action – The Final Design Reviews are complete. The Procurement Readiness Reviews for the lasers and gas systems are complete. Operation of the first Line laser under the necessary field conditions was demonstrated. The remaining line lasers are on order and promised by the vendor for late CY 2021. A contract for the six Diffuse Lasers was awarded in September. The delivery schedule for these six units will stretch into summer 2022, with one unit expected to be delivered every 2 months.</a:t>
            </a:r>
          </a:p>
          <a:p>
            <a:endParaRPr lang="en-US" sz="1400" dirty="0"/>
          </a:p>
        </p:txBody>
      </p:sp>
    </p:spTree>
    <p:extLst>
      <p:ext uri="{BB962C8B-B14F-4D97-AF65-F5344CB8AC3E}">
        <p14:creationId xmlns:p14="http://schemas.microsoft.com/office/powerpoint/2010/main" val="4714148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endParaRPr lang="en-US" dirty="0"/>
          </a:p>
        </p:txBody>
      </p:sp>
      <p:sp>
        <p:nvSpPr>
          <p:cNvPr id="2" name="Content Placeholder 1"/>
          <p:cNvSpPr>
            <a:spLocks noGrp="1"/>
          </p:cNvSpPr>
          <p:nvPr>
            <p:ph idx="1"/>
          </p:nvPr>
        </p:nvSpPr>
        <p:spPr>
          <a:xfrm>
            <a:off x="152400" y="666750"/>
            <a:ext cx="8991600" cy="4191000"/>
          </a:xfrm>
        </p:spPr>
        <p:txBody>
          <a:bodyPr/>
          <a:lstStyle/>
          <a:p>
            <a:pPr marL="0" indent="0">
              <a:buNone/>
            </a:pPr>
            <a:r>
              <a:rPr lang="en-US" sz="1400" b="1" dirty="0" smtClean="0"/>
              <a:t> </a:t>
            </a:r>
            <a:endParaRPr lang="en-US" sz="1400"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39</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0" y="819150"/>
            <a:ext cx="9144000" cy="3539431"/>
          </a:xfrm>
          <a:prstGeom prst="rect">
            <a:avLst/>
          </a:prstGeom>
        </p:spPr>
        <p:txBody>
          <a:bodyPr wrap="square">
            <a:spAutoFit/>
          </a:bodyPr>
          <a:lstStyle/>
          <a:p>
            <a:r>
              <a:rPr lang="en-US" sz="1400" b="1" dirty="0"/>
              <a:t>WBS 1.3.1 EMCal Blocks</a:t>
            </a:r>
            <a:endParaRPr lang="en-US" sz="1400" dirty="0"/>
          </a:p>
          <a:p>
            <a:r>
              <a:rPr lang="en-US" sz="1400" dirty="0" smtClean="0"/>
              <a:t> </a:t>
            </a:r>
          </a:p>
          <a:p>
            <a:r>
              <a:rPr lang="en-US" sz="1400" dirty="0"/>
              <a:t>Description – There are four main items causing the SV. The S171800 Epoxy is only 85% complete, SV =-$15,783. Molds S172500 are now 95% complete, SV =-$1,522. The S177000-S178100 Blocks for Sectors 53-64 are not complete, SV =-$61,952, nor is their shipping to BNL, SV =-$20,165. The total SV for these items is -$99,422</a:t>
            </a:r>
          </a:p>
          <a:p>
            <a:r>
              <a:rPr lang="en-US" sz="1400" dirty="0"/>
              <a:t>Impact – None. The EMCal block production remains near but over one month ahead of the critical path. We note that the fiber filling task, which was the most demanding of student labor at UIUC, is now complete.</a:t>
            </a:r>
          </a:p>
          <a:p>
            <a:r>
              <a:rPr lang="en-US" sz="1400" dirty="0"/>
              <a:t>Corrective Action – The Epoxy must be bought within a few weeks of use, due to shelf-life issues. It is a commodity item and is purchased on an as-needed basis. The delayed Blocks were caused by personnel absences in Spring 2020 due to the COVID-19 pandemic. Block production resumed over the summer of 2020 and returned to planned production rates in the Fall of 2020. This particular SV will persist until about 1 month before the Project is complete, at which time Block production will be complete. The needed epoxy is affected by the February 2021 winter freeze in Texas, where the companies producing needed precursor chemicals are located. The national supply for these chemicals has still not recovered, leading to concerns going forward about obtaining these needed supplies of epoxy to complete this work. We are putting effort into searching for possible sources of the required epoxy, which is used to mold the blocks.</a:t>
            </a:r>
          </a:p>
          <a:p>
            <a:endParaRPr lang="en-US" sz="1400" dirty="0"/>
          </a:p>
        </p:txBody>
      </p:sp>
    </p:spTree>
    <p:extLst>
      <p:ext uri="{BB962C8B-B14F-4D97-AF65-F5344CB8AC3E}">
        <p14:creationId xmlns:p14="http://schemas.microsoft.com/office/powerpoint/2010/main" val="4714148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3C1665A1-73B9-48A3-B94F-37A10F6982B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2154" y="3409952"/>
            <a:ext cx="4307017" cy="1732209"/>
          </a:xfrm>
          <a:prstGeom prst="rect">
            <a:avLst/>
          </a:prstGeom>
        </p:spPr>
      </p:pic>
      <p:sp>
        <p:nvSpPr>
          <p:cNvPr id="2" name="Title 1"/>
          <p:cNvSpPr>
            <a:spLocks noGrp="1"/>
          </p:cNvSpPr>
          <p:nvPr>
            <p:ph type="title"/>
          </p:nvPr>
        </p:nvSpPr>
        <p:spPr>
          <a:xfrm>
            <a:off x="30850" y="33580"/>
            <a:ext cx="9113157" cy="546497"/>
          </a:xfrm>
        </p:spPr>
        <p:txBody>
          <a:bodyPr>
            <a:normAutofit fontScale="90000"/>
          </a:bodyPr>
          <a:lstStyle/>
          <a:p>
            <a:r>
              <a:rPr lang="en-US" sz="3200" b="0" dirty="0"/>
              <a:t>  sPHENIX MIE Status </a:t>
            </a:r>
            <a:r>
              <a:rPr lang="en-US" sz="3200" b="0" dirty="0" smtClean="0"/>
              <a:t> </a:t>
            </a:r>
            <a:endParaRPr lang="en-US" sz="3200" b="0" dirty="0"/>
          </a:p>
        </p:txBody>
      </p:sp>
      <p:sp>
        <p:nvSpPr>
          <p:cNvPr id="3" name="Content Placeholder 2"/>
          <p:cNvSpPr>
            <a:spLocks noGrp="1"/>
          </p:cNvSpPr>
          <p:nvPr>
            <p:ph idx="1"/>
          </p:nvPr>
        </p:nvSpPr>
        <p:spPr>
          <a:xfrm>
            <a:off x="102546" y="590550"/>
            <a:ext cx="7315198" cy="2743200"/>
          </a:xfrm>
          <a:solidFill>
            <a:srgbClr val="FFFFFF"/>
          </a:solidFill>
        </p:spPr>
        <p:txBody>
          <a:bodyPr>
            <a:normAutofit lnSpcReduction="10000"/>
          </a:bodyPr>
          <a:lstStyle/>
          <a:p>
            <a:r>
              <a:rPr lang="en-US" sz="1300" b="1" dirty="0" smtClean="0"/>
              <a:t>sPHENIX </a:t>
            </a:r>
            <a:r>
              <a:rPr lang="en-US" sz="1300" b="1" dirty="0"/>
              <a:t>Assembly continues in the 1008 Assembly Hall</a:t>
            </a:r>
          </a:p>
          <a:p>
            <a:r>
              <a:rPr lang="en-US" sz="1300" b="1" dirty="0"/>
              <a:t>The Outer HCAL Sectors are complete. </a:t>
            </a:r>
            <a:r>
              <a:rPr lang="en-US" sz="1300" dirty="0" smtClean="0"/>
              <a:t> All sectors burned-in and ready to </a:t>
            </a:r>
            <a:r>
              <a:rPr lang="en-US" sz="1300" dirty="0" smtClean="0"/>
              <a:t>install.  </a:t>
            </a:r>
            <a:endParaRPr lang="en-US" sz="1300" b="1" dirty="0">
              <a:cs typeface="Calibri" panose="020F0502020204030204" pitchFamily="34" charset="0"/>
            </a:endParaRPr>
          </a:p>
          <a:p>
            <a:r>
              <a:rPr lang="en-US" sz="1300" b="1" dirty="0"/>
              <a:t>EMCal</a:t>
            </a:r>
            <a:r>
              <a:rPr lang="en-US" sz="1300" dirty="0"/>
              <a:t> </a:t>
            </a:r>
            <a:r>
              <a:rPr lang="en-US" sz="1300" b="1" dirty="0"/>
              <a:t>blocks </a:t>
            </a:r>
            <a:r>
              <a:rPr lang="en-US" sz="1300" b="1" dirty="0" smtClean="0"/>
              <a:t>90% </a:t>
            </a:r>
            <a:r>
              <a:rPr lang="en-US" sz="1300" b="1" dirty="0"/>
              <a:t>complete at UIUC</a:t>
            </a:r>
            <a:r>
              <a:rPr lang="en-US" sz="1300" dirty="0"/>
              <a:t>. </a:t>
            </a:r>
            <a:r>
              <a:rPr lang="en-US" sz="1300" b="1" dirty="0" smtClean="0"/>
              <a:t>Fab of </a:t>
            </a:r>
            <a:r>
              <a:rPr lang="en-US" sz="1300" b="1" dirty="0"/>
              <a:t>a</a:t>
            </a:r>
            <a:r>
              <a:rPr lang="en-US" sz="1300" b="1" dirty="0" smtClean="0"/>
              <a:t>ll </a:t>
            </a:r>
            <a:r>
              <a:rPr lang="en-US" sz="1300" dirty="0"/>
              <a:t>remaining </a:t>
            </a:r>
            <a:r>
              <a:rPr lang="en-US" sz="1300" b="1" dirty="0"/>
              <a:t>MIE blocks are started</a:t>
            </a:r>
            <a:r>
              <a:rPr lang="en-US" sz="1300" dirty="0"/>
              <a:t>. </a:t>
            </a:r>
            <a:r>
              <a:rPr lang="en-US" sz="1300" b="1" dirty="0"/>
              <a:t>EMCal  Sectors 6</a:t>
            </a:r>
            <a:r>
              <a:rPr lang="en-US" sz="1300" b="1" dirty="0" smtClean="0"/>
              <a:t>2.5% (40/64)  complete </a:t>
            </a:r>
            <a:r>
              <a:rPr lang="en-US" sz="1300" b="1" dirty="0"/>
              <a:t>at BNL.  </a:t>
            </a:r>
            <a:endParaRPr lang="en-US" sz="1300" dirty="0"/>
          </a:p>
          <a:p>
            <a:r>
              <a:rPr lang="en-US" sz="1300" b="1" dirty="0" smtClean="0"/>
              <a:t>All TPC ASICs complete, tested and at BNL</a:t>
            </a:r>
            <a:r>
              <a:rPr lang="en-US" sz="1300" dirty="0" smtClean="0"/>
              <a:t>. </a:t>
            </a:r>
            <a:r>
              <a:rPr lang="en-US" sz="1300" b="1" dirty="0" smtClean="0"/>
              <a:t>First </a:t>
            </a:r>
            <a:r>
              <a:rPr lang="en-US" sz="1300" b="1" dirty="0"/>
              <a:t>production TPC Fee board assembled and tested good</a:t>
            </a:r>
            <a:r>
              <a:rPr lang="en-US" sz="1300" dirty="0" smtClean="0"/>
              <a:t>. </a:t>
            </a:r>
            <a:r>
              <a:rPr lang="en-US" sz="1300" dirty="0"/>
              <a:t>A</a:t>
            </a:r>
            <a:r>
              <a:rPr lang="en-US" sz="1300" dirty="0" smtClean="0"/>
              <a:t>ssembly house stuffing 1</a:t>
            </a:r>
            <a:r>
              <a:rPr lang="en-US" sz="1300" baseline="30000" dirty="0" smtClean="0"/>
              <a:t>st</a:t>
            </a:r>
            <a:r>
              <a:rPr lang="en-US" sz="1300" dirty="0" smtClean="0"/>
              <a:t> articles of 700 boards. </a:t>
            </a:r>
            <a:r>
              <a:rPr lang="en-US" sz="1300" b="1" dirty="0" smtClean="0"/>
              <a:t>All FELIX boards assembled</a:t>
            </a:r>
            <a:r>
              <a:rPr lang="en-US" sz="1300" dirty="0" smtClean="0"/>
              <a:t> and ready to test.</a:t>
            </a:r>
            <a:endParaRPr lang="en-US" sz="1300" dirty="0"/>
          </a:p>
          <a:p>
            <a:r>
              <a:rPr lang="en-US" sz="1300" b="1" dirty="0"/>
              <a:t>All EMCal and OHCal on-detector electronics received at BNL</a:t>
            </a:r>
            <a:r>
              <a:rPr lang="en-US" sz="1300" dirty="0"/>
              <a:t>.  Calorimeter digitizer components  continue to arrive at Columbia University </a:t>
            </a:r>
            <a:r>
              <a:rPr lang="en-US" sz="1300" b="1" dirty="0"/>
              <a:t>(</a:t>
            </a:r>
            <a:r>
              <a:rPr lang="en-US" sz="1300" b="1" dirty="0" smtClean="0"/>
              <a:t>&gt;90</a:t>
            </a:r>
            <a:r>
              <a:rPr lang="en-US" sz="1300" b="1" dirty="0"/>
              <a:t>% received to date)</a:t>
            </a:r>
          </a:p>
          <a:p>
            <a:r>
              <a:rPr lang="en-US" sz="1300" b="1" dirty="0"/>
              <a:t>All GEM framing for TPC  complete except for spares.</a:t>
            </a:r>
            <a:r>
              <a:rPr lang="en-US" sz="1300" dirty="0"/>
              <a:t> Spare framed GEM production ongoing at </a:t>
            </a:r>
            <a:r>
              <a:rPr lang="en-US" sz="1300" b="1" dirty="0"/>
              <a:t>WSU, WIS, Vanderbilt, Temple. GEM module assembly about to start at SBU</a:t>
            </a:r>
          </a:p>
          <a:p>
            <a:r>
              <a:rPr lang="en-US" sz="1300" b="1" dirty="0"/>
              <a:t>Inner HCal mechanical sectors </a:t>
            </a:r>
            <a:r>
              <a:rPr lang="en-US" sz="1300" b="1" dirty="0" smtClean="0"/>
              <a:t>75% </a:t>
            </a:r>
            <a:r>
              <a:rPr lang="en-US" sz="1300" b="1" dirty="0"/>
              <a:t>complete. </a:t>
            </a:r>
            <a:r>
              <a:rPr lang="en-US" sz="1300" dirty="0" smtClean="0"/>
              <a:t>Final </a:t>
            </a:r>
            <a:r>
              <a:rPr lang="en-US" sz="1300" dirty="0"/>
              <a:t>25% </a:t>
            </a:r>
            <a:r>
              <a:rPr lang="en-US" sz="1300" dirty="0" smtClean="0"/>
              <a:t>expected in November</a:t>
            </a:r>
            <a:r>
              <a:rPr lang="en-US" sz="1300" dirty="0" smtClean="0"/>
              <a:t>. </a:t>
            </a:r>
            <a:r>
              <a:rPr lang="en-US" sz="1300" b="1" dirty="0" smtClean="0"/>
              <a:t>All tiles delivered</a:t>
            </a:r>
            <a:endParaRPr lang="en-US" sz="1300" b="1" dirty="0"/>
          </a:p>
          <a:p>
            <a:r>
              <a:rPr lang="en-US" sz="1300" dirty="0"/>
              <a:t>Major </a:t>
            </a:r>
            <a:r>
              <a:rPr lang="en-US" sz="1300" dirty="0" smtClean="0"/>
              <a:t>DAQ/Trigger orders: </a:t>
            </a:r>
            <a:r>
              <a:rPr lang="en-US" sz="1300" b="1" dirty="0" smtClean="0"/>
              <a:t>Large switch, DAQ computers and Buffer Boxes a delivered to BNL</a:t>
            </a:r>
            <a:r>
              <a:rPr lang="en-US" sz="1300" dirty="0"/>
              <a:t>.</a:t>
            </a:r>
            <a:endParaRPr lang="en-US" sz="1300" b="1" dirty="0"/>
          </a:p>
          <a:p>
            <a:endParaRPr lang="en-US" sz="1300" b="1" dirty="0"/>
          </a:p>
          <a:p>
            <a:pPr marL="0" indent="0">
              <a:buNone/>
            </a:pPr>
            <a:endParaRPr lang="en-US" sz="1400" b="1" dirty="0"/>
          </a:p>
          <a:p>
            <a:endParaRPr lang="en-US" sz="1400" b="1" dirty="0"/>
          </a:p>
          <a:p>
            <a:pPr marL="0" indent="0">
              <a:buNone/>
            </a:pPr>
            <a:endParaRPr lang="en-US" sz="1400" b="1" dirty="0"/>
          </a:p>
          <a:p>
            <a:endParaRPr lang="en-US" sz="1400" b="1" dirty="0"/>
          </a:p>
          <a:p>
            <a:endParaRPr lang="en-US" sz="1400" b="1" dirty="0"/>
          </a:p>
          <a:p>
            <a:pPr marL="0" indent="0">
              <a:buNone/>
            </a:pPr>
            <a:endParaRPr lang="en-US" sz="1400" b="1" dirty="0"/>
          </a:p>
          <a:p>
            <a:pPr marL="0" indent="0">
              <a:buNone/>
            </a:pPr>
            <a:endParaRPr lang="en-US" sz="1400" b="1" dirty="0">
              <a:solidFill>
                <a:srgbClr val="0080FF"/>
              </a:solidFill>
            </a:endParaRPr>
          </a:p>
          <a:p>
            <a:pPr marL="0" indent="0">
              <a:buNone/>
            </a:pPr>
            <a:endParaRPr lang="en-US" sz="1800" b="1" dirty="0"/>
          </a:p>
          <a:p>
            <a:pPr marL="0" indent="0">
              <a:buNone/>
            </a:pPr>
            <a:endParaRPr lang="en-US" sz="1800" dirty="0"/>
          </a:p>
          <a:p>
            <a:pPr marL="0" indent="0">
              <a:buNone/>
            </a:pPr>
            <a:endParaRPr lang="en-US" sz="1400" dirty="0"/>
          </a:p>
          <a:p>
            <a:pPr marL="0" indent="0">
              <a:buNone/>
            </a:pPr>
            <a:endParaRPr lang="en-US" sz="1400" dirty="0"/>
          </a:p>
          <a:p>
            <a:pPr marL="0" indent="0">
              <a:buNone/>
            </a:pPr>
            <a:endParaRPr lang="en-US" sz="1800" dirty="0"/>
          </a:p>
          <a:p>
            <a:pPr marL="0" indent="0">
              <a:buNone/>
            </a:pPr>
            <a:endParaRPr lang="en-US" dirty="0"/>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4</a:t>
            </a:fld>
            <a:endParaRPr lang="en-US" altLang="en-US" dirty="0"/>
          </a:p>
        </p:txBody>
      </p:sp>
      <p:pic>
        <p:nvPicPr>
          <p:cNvPr id="13" name="Picture 12" descr="Screen Shot 2021-06-21 at 11.36.30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28686" y="1180722"/>
            <a:ext cx="1715313" cy="2286000"/>
          </a:xfrm>
          <a:prstGeom prst="rect">
            <a:avLst/>
          </a:prstGeom>
        </p:spPr>
      </p:pic>
      <p:sp>
        <p:nvSpPr>
          <p:cNvPr id="14" name="TextBox 13"/>
          <p:cNvSpPr txBox="1"/>
          <p:nvPr/>
        </p:nvSpPr>
        <p:spPr>
          <a:xfrm>
            <a:off x="7428686" y="1148207"/>
            <a:ext cx="1715316" cy="369332"/>
          </a:xfrm>
          <a:prstGeom prst="rect">
            <a:avLst/>
          </a:prstGeom>
          <a:solidFill>
            <a:schemeClr val="accent2">
              <a:lumMod val="20000"/>
              <a:lumOff val="80000"/>
            </a:schemeClr>
          </a:solidFill>
          <a:ln>
            <a:solidFill>
              <a:srgbClr val="0099FF"/>
            </a:solidFill>
          </a:ln>
        </p:spPr>
        <p:txBody>
          <a:bodyPr wrap="square" rtlCol="0">
            <a:spAutoFit/>
          </a:bodyPr>
          <a:lstStyle/>
          <a:p>
            <a:r>
              <a:rPr lang="en-US" sz="900" b="1" dirty="0"/>
              <a:t>Outer HCal sectors going through final testing/burn-in</a:t>
            </a:r>
          </a:p>
        </p:txBody>
      </p:sp>
      <p:pic>
        <p:nvPicPr>
          <p:cNvPr id="20" name="Picture 19" descr="A picture containing outdoor, building&#10;&#10;Description automatically generated">
            <a:extLst>
              <a:ext uri="{FF2B5EF4-FFF2-40B4-BE49-F238E27FC236}">
                <a16:creationId xmlns:a16="http://schemas.microsoft.com/office/drawing/2014/main" xmlns="" id="{7387CFAF-7085-4D15-9576-D20DB0AD9C2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46581" y="3390888"/>
            <a:ext cx="2428282" cy="1733550"/>
          </a:xfrm>
          <a:prstGeom prst="rect">
            <a:avLst/>
          </a:prstGeom>
        </p:spPr>
      </p:pic>
      <p:sp>
        <p:nvSpPr>
          <p:cNvPr id="17" name="TextBox 16"/>
          <p:cNvSpPr txBox="1"/>
          <p:nvPr/>
        </p:nvSpPr>
        <p:spPr>
          <a:xfrm rot="10800000" flipV="1">
            <a:off x="4671024" y="3392214"/>
            <a:ext cx="2038002" cy="246221"/>
          </a:xfrm>
          <a:prstGeom prst="rect">
            <a:avLst/>
          </a:prstGeom>
          <a:solidFill>
            <a:schemeClr val="accent1">
              <a:lumMod val="20000"/>
              <a:lumOff val="80000"/>
            </a:schemeClr>
          </a:solidFill>
          <a:ln>
            <a:solidFill>
              <a:srgbClr val="0099FF"/>
            </a:solidFill>
          </a:ln>
        </p:spPr>
        <p:txBody>
          <a:bodyPr wrap="square" rtlCol="0">
            <a:spAutoFit/>
          </a:bodyPr>
          <a:lstStyle/>
          <a:p>
            <a:pPr algn="ctr"/>
            <a:r>
              <a:rPr lang="en-US" sz="1000" b="1" dirty="0">
                <a:solidFill>
                  <a:srgbClr val="000000"/>
                </a:solidFill>
              </a:rPr>
              <a:t>Inner HCal sectors at vendor    </a:t>
            </a:r>
          </a:p>
        </p:txBody>
      </p:sp>
      <p:sp>
        <p:nvSpPr>
          <p:cNvPr id="29" name="TextBox 28"/>
          <p:cNvSpPr txBox="1"/>
          <p:nvPr/>
        </p:nvSpPr>
        <p:spPr>
          <a:xfrm rot="10800000" flipV="1">
            <a:off x="257430" y="3409956"/>
            <a:ext cx="2465307" cy="246221"/>
          </a:xfrm>
          <a:prstGeom prst="rect">
            <a:avLst/>
          </a:prstGeom>
          <a:solidFill>
            <a:srgbClr val="C5F3FF"/>
          </a:solidFill>
          <a:ln>
            <a:solidFill>
              <a:srgbClr val="0099FF"/>
            </a:solidFill>
          </a:ln>
        </p:spPr>
        <p:txBody>
          <a:bodyPr wrap="square" rtlCol="0">
            <a:spAutoFit/>
          </a:bodyPr>
          <a:lstStyle/>
          <a:p>
            <a:pPr algn="ctr"/>
            <a:r>
              <a:rPr lang="en-US" sz="1000" b="1" dirty="0">
                <a:solidFill>
                  <a:srgbClr val="000000"/>
                </a:solidFill>
              </a:rPr>
              <a:t>TPC Outer field cage at SBU    </a:t>
            </a:r>
          </a:p>
        </p:txBody>
      </p:sp>
      <p:pic>
        <p:nvPicPr>
          <p:cNvPr id="4" name="Picture 3" descr="Screen Shot 2021-08-26 at 11.07.43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58573" y="3463450"/>
            <a:ext cx="2190704" cy="1663753"/>
          </a:xfrm>
          <a:prstGeom prst="rect">
            <a:avLst/>
          </a:prstGeom>
        </p:spPr>
      </p:pic>
      <p:sp>
        <p:nvSpPr>
          <p:cNvPr id="16" name="TextBox 15"/>
          <p:cNvSpPr txBox="1"/>
          <p:nvPr/>
        </p:nvSpPr>
        <p:spPr>
          <a:xfrm>
            <a:off x="6974863" y="3465543"/>
            <a:ext cx="1676400" cy="230830"/>
          </a:xfrm>
          <a:prstGeom prst="rect">
            <a:avLst/>
          </a:prstGeom>
          <a:solidFill>
            <a:schemeClr val="accent1">
              <a:lumMod val="20000"/>
              <a:lumOff val="80000"/>
            </a:schemeClr>
          </a:solidFill>
          <a:ln>
            <a:solidFill>
              <a:srgbClr val="3366FF"/>
            </a:solidFill>
          </a:ln>
        </p:spPr>
        <p:txBody>
          <a:bodyPr wrap="square" lIns="91438" tIns="45719" rIns="91438" bIns="45719" rtlCol="0">
            <a:spAutoFit/>
          </a:bodyPr>
          <a:lstStyle/>
          <a:p>
            <a:pPr algn="ctr"/>
            <a:r>
              <a:rPr lang="en-US" sz="900" b="1" dirty="0"/>
              <a:t>EMCal </a:t>
            </a:r>
            <a:r>
              <a:rPr lang="en-US" sz="900" b="1" dirty="0" smtClean="0"/>
              <a:t>block </a:t>
            </a:r>
            <a:r>
              <a:rPr lang="en-US" sz="900" b="1" dirty="0"/>
              <a:t>fab </a:t>
            </a:r>
            <a:r>
              <a:rPr lang="en-US" sz="900" b="1" dirty="0" smtClean="0"/>
              <a:t>@ UIUC</a:t>
            </a:r>
            <a:endParaRPr lang="en-US" sz="900" b="1" dirty="0"/>
          </a:p>
        </p:txBody>
      </p:sp>
      <p:sp>
        <p:nvSpPr>
          <p:cNvPr id="5" name="Date Placeholder 4"/>
          <p:cNvSpPr>
            <a:spLocks noGrp="1"/>
          </p:cNvSpPr>
          <p:nvPr>
            <p:ph type="dt" sz="half" idx="10"/>
          </p:nvPr>
        </p:nvSpPr>
        <p:spPr/>
        <p:txBody>
          <a:bodyPr/>
          <a:lstStyle/>
          <a:p>
            <a:pPr>
              <a:defRPr/>
            </a:pPr>
            <a:r>
              <a:rPr lang="en-US" altLang="en-US" smtClean="0"/>
              <a:t>10/28/21</a:t>
            </a:r>
            <a:endParaRPr lang="en-US" altLang="en-US" dirty="0"/>
          </a:p>
        </p:txBody>
      </p:sp>
      <p:sp>
        <p:nvSpPr>
          <p:cNvPr id="7" name="Footer Placeholder 6"/>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2023158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endParaRPr lang="en-US" dirty="0"/>
          </a:p>
        </p:txBody>
      </p:sp>
      <p:sp>
        <p:nvSpPr>
          <p:cNvPr id="2" name="Content Placeholder 1"/>
          <p:cNvSpPr>
            <a:spLocks noGrp="1"/>
          </p:cNvSpPr>
          <p:nvPr>
            <p:ph idx="1"/>
          </p:nvPr>
        </p:nvSpPr>
        <p:spPr/>
        <p:txBody>
          <a:bodyPr/>
          <a:lstStyle/>
          <a:p>
            <a:pPr marL="0" indent="0">
              <a:buNone/>
            </a:pPr>
            <a:r>
              <a:rPr lang="en-US" sz="1400" b="1" dirty="0" smtClean="0"/>
              <a:t> </a:t>
            </a:r>
            <a:endParaRPr lang="en-US" sz="1400"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40</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0" y="819150"/>
            <a:ext cx="9144000" cy="2677656"/>
          </a:xfrm>
          <a:prstGeom prst="rect">
            <a:avLst/>
          </a:prstGeom>
        </p:spPr>
        <p:txBody>
          <a:bodyPr wrap="square">
            <a:spAutoFit/>
          </a:bodyPr>
          <a:lstStyle/>
          <a:p>
            <a:r>
              <a:rPr lang="en-US" sz="1400" b="1" dirty="0"/>
              <a:t>WBS 1.3.2 EMCal Modules and Sectors</a:t>
            </a:r>
            <a:endParaRPr lang="en-US" sz="1400" dirty="0"/>
          </a:p>
          <a:p>
            <a:r>
              <a:rPr lang="en-US" sz="1400" dirty="0" smtClean="0"/>
              <a:t> </a:t>
            </a:r>
          </a:p>
          <a:p>
            <a:r>
              <a:rPr lang="en-US" sz="1400" dirty="0"/>
              <a:t>Description – The S187400 Production Light Guide contract is only 92% complete, SV = -$19,210. The S196100 Cooling System for Final Sectors is only 75% complete, SV = -$20,571. The total of these SVs is -$39,781.</a:t>
            </a:r>
          </a:p>
          <a:p>
            <a:r>
              <a:rPr lang="en-US" sz="1400" dirty="0"/>
              <a:t>Impact – None. The EMCal sector production remains the critical path for the MIE.</a:t>
            </a:r>
          </a:p>
          <a:p>
            <a:r>
              <a:rPr lang="en-US" sz="1400" dirty="0"/>
              <a:t>Corrective Action – The light guide vendor has continued to have several outside machine shops supplying him to maintain his delivery rate. This contract is now over 90% complete. The cooling system components are being manufactured by a local small company at a pace about 2 months ahead of need-by date. Labor to complete sectors remains a key aspect of holding the critical path schedule. Recent retirement of a technician has slowed the rate of sector production to the point that completion of the EMCal sectors only by late March 2022 appears now likely. A request to hire a replacement technician is being processed and other groups at BNL are being contacted for possible technician help.</a:t>
            </a:r>
          </a:p>
          <a:p>
            <a:endParaRPr lang="en-US" sz="1400" dirty="0"/>
          </a:p>
        </p:txBody>
      </p:sp>
    </p:spTree>
    <p:extLst>
      <p:ext uri="{BB962C8B-B14F-4D97-AF65-F5344CB8AC3E}">
        <p14:creationId xmlns:p14="http://schemas.microsoft.com/office/powerpoint/2010/main" val="47141483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endParaRPr lang="en-US" dirty="0"/>
          </a:p>
        </p:txBody>
      </p:sp>
      <p:sp>
        <p:nvSpPr>
          <p:cNvPr id="2" name="Content Placeholder 1"/>
          <p:cNvSpPr>
            <a:spLocks noGrp="1"/>
          </p:cNvSpPr>
          <p:nvPr>
            <p:ph idx="1"/>
          </p:nvPr>
        </p:nvSpPr>
        <p:spPr>
          <a:xfrm>
            <a:off x="1066800" y="1809750"/>
            <a:ext cx="8991600" cy="4191000"/>
          </a:xfrm>
        </p:spPr>
        <p:txBody>
          <a:bodyPr/>
          <a:lstStyle/>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41</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
        <p:nvSpPr>
          <p:cNvPr id="8" name="Rectangle 7"/>
          <p:cNvSpPr/>
          <p:nvPr/>
        </p:nvSpPr>
        <p:spPr>
          <a:xfrm>
            <a:off x="0" y="819150"/>
            <a:ext cx="9296400" cy="3108544"/>
          </a:xfrm>
          <a:prstGeom prst="rect">
            <a:avLst/>
          </a:prstGeom>
        </p:spPr>
        <p:txBody>
          <a:bodyPr wrap="square">
            <a:spAutoFit/>
          </a:bodyPr>
          <a:lstStyle/>
          <a:p>
            <a:r>
              <a:rPr lang="en-US" sz="1400" b="1" dirty="0"/>
              <a:t>WBS 1.5.2 Calorimeter Front End </a:t>
            </a:r>
            <a:r>
              <a:rPr lang="en-US" sz="1400" b="1" dirty="0" smtClean="0"/>
              <a:t>Electronics</a:t>
            </a:r>
          </a:p>
          <a:p>
            <a:endParaRPr lang="en-US" sz="1400" b="1" dirty="0" smtClean="0"/>
          </a:p>
          <a:p>
            <a:r>
              <a:rPr lang="en-US" sz="1400" dirty="0"/>
              <a:t>Description – Four separate activities contribute substantially to this SV. All consist of cable orders. The electronics board orders are all complete. They activities are: activity S233200 EMCal external cables are not complete, SV = -$72,049, activity S233250 EMCal trunk signal cables are not complete, SV = -$770,066, activity S244400 HCal External cables are only 50% complete, SV = -$50,970, and activity S244450 HCal trunk signal cables are not complete, SV =-$147,817. The total SV for these activities is -$1,040,902.</a:t>
            </a:r>
          </a:p>
          <a:p>
            <a:r>
              <a:rPr lang="en-US" sz="1400" dirty="0"/>
              <a:t>Impact – None</a:t>
            </a:r>
          </a:p>
          <a:p>
            <a:r>
              <a:rPr lang="en-US" sz="1400" dirty="0"/>
              <a:t>Corrective Action – The remaining cables are catalog items built to order to a custom length. The largest of the procurements for these were finally placed the first week of August. These remaining cables are all for installation external to the calorimeters and thus do not impact the progress in the rest of the MIE project. The vendor indicates delivery by the end of CY2021 is planned now that they have contracts and confirmation in hand from their own vendors.</a:t>
            </a:r>
          </a:p>
          <a:p>
            <a:endParaRPr lang="en-US" sz="1400" b="1" dirty="0"/>
          </a:p>
          <a:p>
            <a:endParaRPr lang="en-US" sz="1400" dirty="0"/>
          </a:p>
        </p:txBody>
      </p:sp>
    </p:spTree>
    <p:extLst>
      <p:ext uri="{BB962C8B-B14F-4D97-AF65-F5344CB8AC3E}">
        <p14:creationId xmlns:p14="http://schemas.microsoft.com/office/powerpoint/2010/main" val="4350193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endParaRPr lang="en-US"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42</a:t>
            </a:fld>
            <a:endParaRPr lang="en-US" altLang="en-US" dirty="0"/>
          </a:p>
        </p:txBody>
      </p:sp>
      <p:sp>
        <p:nvSpPr>
          <p:cNvPr id="8" name="Rectangle 7"/>
          <p:cNvSpPr/>
          <p:nvPr/>
        </p:nvSpPr>
        <p:spPr>
          <a:xfrm>
            <a:off x="228600" y="742950"/>
            <a:ext cx="8763000" cy="307777"/>
          </a:xfrm>
          <a:prstGeom prst="rect">
            <a:avLst/>
          </a:prstGeom>
        </p:spPr>
        <p:txBody>
          <a:bodyPr wrap="square">
            <a:spAutoFit/>
          </a:bodyPr>
          <a:lstStyle/>
          <a:p>
            <a:pPr marL="0" indent="0">
              <a:spcBef>
                <a:spcPts val="600"/>
              </a:spcBef>
              <a:buNone/>
            </a:pPr>
            <a:r>
              <a:rPr lang="en-US" sz="1400" b="1" dirty="0" smtClean="0"/>
              <a:t> </a:t>
            </a:r>
            <a:endParaRPr lang="en-US" sz="1400" b="1" dirty="0"/>
          </a:p>
        </p:txBody>
      </p:sp>
      <p:sp>
        <p:nvSpPr>
          <p:cNvPr id="2" name="Rectangle 1"/>
          <p:cNvSpPr/>
          <p:nvPr/>
        </p:nvSpPr>
        <p:spPr>
          <a:xfrm>
            <a:off x="0" y="666750"/>
            <a:ext cx="9144000" cy="3539431"/>
          </a:xfrm>
          <a:prstGeom prst="rect">
            <a:avLst/>
          </a:prstGeom>
        </p:spPr>
        <p:txBody>
          <a:bodyPr wrap="square">
            <a:spAutoFit/>
          </a:bodyPr>
          <a:lstStyle/>
          <a:p>
            <a:r>
              <a:rPr lang="en-US" sz="1400" b="1" dirty="0"/>
              <a:t>WBS 1.5.3 Calorimeter Digitizers</a:t>
            </a:r>
            <a:endParaRPr lang="en-US" sz="1400" dirty="0"/>
          </a:p>
          <a:p>
            <a:r>
              <a:rPr lang="en-US" sz="1400" dirty="0" smtClean="0"/>
              <a:t> </a:t>
            </a:r>
          </a:p>
          <a:p>
            <a:r>
              <a:rPr lang="en-US" sz="1400" dirty="0"/>
              <a:t>Description – There are three activities contributing to this SV. They are: activity S252700 Digitizer Parts, now 90% complete, SV = -$67,854, activity S252800 Digitizer Boards, now 10% complete, SV = - $134,807, and activity S252900 Digitizer Assembly, also now 10% complete, SV = -$207,959, for a total SV = -$410,620, a 29% improvement over the prior month.</a:t>
            </a:r>
          </a:p>
          <a:p>
            <a:r>
              <a:rPr lang="en-US" sz="1400" dirty="0"/>
              <a:t>Impact – None presently. The EMCal and OHCal sector production lines have an adequate number of digitizers to perform all needed QA during remaining detector construction. Therefore, the remaining digitizers are only needed by the completion of the MIE project</a:t>
            </a:r>
          </a:p>
          <a:p>
            <a:r>
              <a:rPr lang="en-US" sz="1400" dirty="0"/>
              <a:t>Corrective Action – The contract for the production digitizers is placed. The vendor indicates they are placing orders for production quantities of all parts but that world-wide supply chains have led to more lead time than foreseen pre-COVID. Supply chains for electronics parts continue to experience 6-9 months delays in parts availability. Parts arrivals have now reached 90% of required deliveries. The parts vendors used by the digitizer vendor now have accepted all remaining parts orders. Board orders are now placed with PCB vendors. Full assembly kits have been delivered to electronics assembly houses for three of the seven required board types.</a:t>
            </a:r>
          </a:p>
          <a:p>
            <a:endParaRPr lang="en-US" sz="1400" dirty="0"/>
          </a:p>
        </p:txBody>
      </p:sp>
    </p:spTree>
    <p:extLst>
      <p:ext uri="{BB962C8B-B14F-4D97-AF65-F5344CB8AC3E}">
        <p14:creationId xmlns:p14="http://schemas.microsoft.com/office/powerpoint/2010/main" val="59051279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endParaRPr lang="en-US" dirty="0"/>
          </a:p>
        </p:txBody>
      </p:sp>
      <p:sp>
        <p:nvSpPr>
          <p:cNvPr id="2" name="Content Placeholder 1"/>
          <p:cNvSpPr>
            <a:spLocks noGrp="1"/>
          </p:cNvSpPr>
          <p:nvPr>
            <p:ph idx="1"/>
          </p:nvPr>
        </p:nvSpPr>
        <p:spPr>
          <a:xfrm>
            <a:off x="152400" y="666750"/>
            <a:ext cx="8991600" cy="4191000"/>
          </a:xfrm>
        </p:spPr>
        <p:txBody>
          <a:bodyPr/>
          <a:lstStyle/>
          <a:p>
            <a:pPr marL="0" indent="0">
              <a:buNone/>
            </a:pPr>
            <a:r>
              <a:rPr lang="en-US" sz="1400" b="1" dirty="0" smtClean="0"/>
              <a:t> </a:t>
            </a:r>
            <a:r>
              <a:rPr lang="en-US" sz="1400" b="1" dirty="0"/>
              <a:t>WBS 1.6.1 Data </a:t>
            </a:r>
            <a:r>
              <a:rPr lang="en-US" sz="1400" b="1" dirty="0" smtClean="0"/>
              <a:t>Acquisition</a:t>
            </a:r>
          </a:p>
          <a:p>
            <a:pPr marL="0" indent="0">
              <a:buNone/>
            </a:pPr>
            <a:endParaRPr lang="en-US" sz="1400" dirty="0"/>
          </a:p>
          <a:p>
            <a:pPr marL="0" indent="0">
              <a:buNone/>
            </a:pPr>
            <a:r>
              <a:rPr lang="en-US" sz="1400" dirty="0"/>
              <a:t>Description – Three activities contributed to this SV, including: activity S255900 Production Boards not complete, SV = -$121,503, activity S256700 Crates not complete, SV = -$74,284, and activity S258700 jSEB Slow Control Boards not complete, SV = -$19,181, for a total SV = -$214,968.</a:t>
            </a:r>
          </a:p>
          <a:p>
            <a:pPr marL="0" indent="0">
              <a:buNone/>
            </a:pPr>
            <a:r>
              <a:rPr lang="en-US" sz="1400" dirty="0"/>
              <a:t>Impact – None. These items do not affect the production schedule for any other MIE items</a:t>
            </a:r>
          </a:p>
          <a:p>
            <a:pPr marL="0" indent="0">
              <a:buNone/>
            </a:pPr>
            <a:r>
              <a:rPr lang="en-US" sz="1400" dirty="0"/>
              <a:t>Corrective Action – Procurement documents are being prepared but are not yet complete although a Statement of Work is now agreed upon. These activities construct more of existing designs from the PHENIX experiment thus needed no development or preproduction cycle.</a:t>
            </a:r>
          </a:p>
          <a:p>
            <a:pPr marL="0" indent="0">
              <a:buNone/>
            </a:pPr>
            <a:r>
              <a:rPr lang="en-US" sz="1400" dirty="0"/>
              <a:t> </a:t>
            </a:r>
          </a:p>
          <a:p>
            <a:pPr marL="0" indent="0">
              <a:buNone/>
            </a:pPr>
            <a:r>
              <a:rPr lang="en-US" sz="1400" dirty="0" smtClean="0"/>
              <a:t> </a:t>
            </a:r>
            <a:endParaRPr lang="en-US" sz="1400" dirty="0"/>
          </a:p>
          <a:p>
            <a:pPr marL="0" indent="0">
              <a:buNone/>
            </a:pPr>
            <a:r>
              <a:rPr lang="en-US" sz="1400" dirty="0"/>
              <a:t> </a:t>
            </a:r>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43</a:t>
            </a:fld>
            <a:endParaRPr lang="en-US" altLang="en-US" dirty="0"/>
          </a:p>
        </p:txBody>
      </p:sp>
      <p:sp>
        <p:nvSpPr>
          <p:cNvPr id="3" name="Rectangle 2"/>
          <p:cNvSpPr/>
          <p:nvPr/>
        </p:nvSpPr>
        <p:spPr>
          <a:xfrm>
            <a:off x="2286000" y="-7446370"/>
            <a:ext cx="8001000" cy="6017034"/>
          </a:xfrm>
          <a:prstGeom prst="rect">
            <a:avLst/>
          </a:prstGeom>
        </p:spPr>
        <p:txBody>
          <a:bodyPr wrap="square">
            <a:spAutoFit/>
          </a:bodyPr>
          <a:lstStyle/>
          <a:p>
            <a:r>
              <a:rPr lang="en-US" sz="1100" b="1" dirty="0"/>
              <a:t>WBS 1.2.1 TPC Mechanics</a:t>
            </a:r>
            <a:endParaRPr lang="en-US" sz="1100" dirty="0"/>
          </a:p>
          <a:p>
            <a:r>
              <a:rPr lang="en-US" sz="1100" dirty="0"/>
              <a:t>Description – None. The activity, S120100 Production of GEM foils, which has had prior SV, is now complete.</a:t>
            </a:r>
          </a:p>
          <a:p>
            <a:r>
              <a:rPr lang="en-US" sz="1100" dirty="0"/>
              <a:t>Impact – None.</a:t>
            </a:r>
          </a:p>
          <a:p>
            <a:r>
              <a:rPr lang="en-US" sz="1100" dirty="0"/>
              <a:t>Corrective – None. The order is complete.</a:t>
            </a:r>
          </a:p>
          <a:p>
            <a:r>
              <a:rPr lang="en-US" sz="1100" dirty="0"/>
              <a:t> </a:t>
            </a:r>
          </a:p>
          <a:p>
            <a:r>
              <a:rPr lang="en-US" sz="1100" b="1" dirty="0"/>
              <a:t>WBS 1.2.2 TPC GEM Modules R1</a:t>
            </a:r>
            <a:endParaRPr lang="en-US" sz="1100" dirty="0"/>
          </a:p>
          <a:p>
            <a:r>
              <a:rPr lang="en-US" sz="1100" dirty="0"/>
              <a:t>Description – Two activities were delayed by late arrival of TPC R1 </a:t>
            </a:r>
            <a:r>
              <a:rPr lang="en-US" sz="1100" dirty="0" err="1"/>
              <a:t>padplanes</a:t>
            </a:r>
            <a:r>
              <a:rPr lang="en-US" sz="1100" dirty="0"/>
              <a:t>. These are S125500 TPC R1 modules build, with SV = -$18,320 and S125600 TPC R1 Modules test, with SV = -$18,320. The total SV resulting is -$36,641. The R1 </a:t>
            </a:r>
            <a:r>
              <a:rPr lang="en-US" sz="1100" dirty="0" err="1"/>
              <a:t>padplane</a:t>
            </a:r>
            <a:r>
              <a:rPr lang="en-US" sz="1100" dirty="0"/>
              <a:t>, the smallest of the three types, were all delivered last month.</a:t>
            </a:r>
          </a:p>
          <a:p>
            <a:r>
              <a:rPr lang="en-US" sz="1100" dirty="0"/>
              <a:t>Impact – None as yet. The rest of R1 module construction is proceeding. Pad planes are to be attached to the modules as a late step in the module assembly sequence. Positive float remains.</a:t>
            </a:r>
            <a:br>
              <a:rPr lang="en-US" sz="1100" dirty="0"/>
            </a:br>
            <a:r>
              <a:rPr lang="en-US" sz="1100" dirty="0"/>
              <a:t>Corrective – The R1 pad planes have been delivered. The two above activities are now proceeding and will not impede overall TPC construction.</a:t>
            </a:r>
          </a:p>
          <a:p>
            <a:r>
              <a:rPr lang="en-US" sz="1100" dirty="0"/>
              <a:t> </a:t>
            </a:r>
          </a:p>
          <a:p>
            <a:r>
              <a:rPr lang="en-US" sz="1100" b="1" dirty="0"/>
              <a:t>WBS 1.2.5 TPC Front End Electronics.</a:t>
            </a:r>
            <a:r>
              <a:rPr lang="en-US" sz="1100" dirty="0"/>
              <a:t/>
            </a:r>
            <a:br>
              <a:rPr lang="en-US" sz="1100" dirty="0"/>
            </a:br>
            <a:r>
              <a:rPr lang="en-US" sz="1100" dirty="0"/>
              <a:t>Description – There are six activities with significant SV. They are: </a:t>
            </a:r>
          </a:p>
          <a:p>
            <a:r>
              <a:rPr lang="en-US" sz="1100" dirty="0"/>
              <a:t>activity S136500 TPC FEE Cooling System, SV = -$57,393, </a:t>
            </a:r>
          </a:p>
          <a:p>
            <a:r>
              <a:rPr lang="en-US" sz="1100" dirty="0"/>
              <a:t>activity S141500 TPC FEE Production components (optical transceivers), SV =-$22,999,</a:t>
            </a:r>
          </a:p>
          <a:p>
            <a:r>
              <a:rPr lang="en-US" sz="1100" dirty="0"/>
              <a:t>activity S141800 TPC FEE Production Components, SV = -$46,432</a:t>
            </a:r>
          </a:p>
          <a:p>
            <a:r>
              <a:rPr lang="en-US" sz="1100" dirty="0"/>
              <a:t>activity S142500 TPC FEE Low Voltage Power system, SV = -$123,533, </a:t>
            </a:r>
          </a:p>
          <a:p>
            <a:r>
              <a:rPr lang="en-US" sz="1100" dirty="0"/>
              <a:t>activity S143200 TPC FEE Production boards and assembly, SV = -$175,244,</a:t>
            </a:r>
          </a:p>
          <a:p>
            <a:r>
              <a:rPr lang="en-US" sz="1100" dirty="0"/>
              <a:t>and </a:t>
            </a:r>
          </a:p>
          <a:p>
            <a:r>
              <a:rPr lang="en-US" sz="1100" dirty="0"/>
              <a:t>activity S143250, TPC FEE components, SV = -$116,301. </a:t>
            </a:r>
          </a:p>
          <a:p>
            <a:r>
              <a:rPr lang="en-US" sz="1100" dirty="0"/>
              <a:t>The net SV is -$541,901.</a:t>
            </a:r>
          </a:p>
          <a:p>
            <a:r>
              <a:rPr lang="en-US" sz="1100" dirty="0"/>
              <a:t>Impact – None as yet.</a:t>
            </a:r>
          </a:p>
          <a:p>
            <a:r>
              <a:rPr lang="en-US" sz="1100" dirty="0"/>
              <a:t>Corrective – All the items covered by these activities are being ordered, with one exception, the optical transceivers. The manufacturer announced in February that it is replacing this part with a newer and less expensive version; the new variant will have to be the one purchased by sPHENIX and thus also will need to be tested in magnetic field, although no issues are expected based on technical input from the manufacturer. The required design and procurement reviews are complete. The cooling system requires a series of machined parts, for which the procurement is placed, and manufacturing is ongoing. The TPC FEE production components are on order and around 80% in hand. The TPC FEE Low Voltage power supplies are under contract and partially delivered, with the vendor scheduling all remaining deliveries over the next month. The TPC production board and assembly procurement is progressing, with a vendor identified. The TPC FEE components, mostly the quad transceivers, will be ordered later in the spring because they are added to the assembled boards by hand after the automatic board assembly is complete, thus their delivery schedule does not impede that for the boards.</a:t>
            </a:r>
          </a:p>
          <a:p>
            <a:r>
              <a:rPr lang="en-US" sz="1100" dirty="0"/>
              <a:t> </a:t>
            </a:r>
          </a:p>
        </p:txBody>
      </p:sp>
    </p:spTree>
    <p:extLst>
      <p:ext uri="{BB962C8B-B14F-4D97-AF65-F5344CB8AC3E}">
        <p14:creationId xmlns:p14="http://schemas.microsoft.com/office/powerpoint/2010/main" val="34553973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MIE Variance Report  </a:t>
            </a:r>
            <a:endParaRPr lang="en-US" dirty="0"/>
          </a:p>
        </p:txBody>
      </p:sp>
      <p:sp>
        <p:nvSpPr>
          <p:cNvPr id="2" name="Content Placeholder 1"/>
          <p:cNvSpPr>
            <a:spLocks noGrp="1"/>
          </p:cNvSpPr>
          <p:nvPr>
            <p:ph idx="1"/>
          </p:nvPr>
        </p:nvSpPr>
        <p:spPr>
          <a:xfrm>
            <a:off x="304800" y="666751"/>
            <a:ext cx="8229600" cy="3394472"/>
          </a:xfrm>
        </p:spPr>
        <p:txBody>
          <a:bodyPr/>
          <a:lstStyle/>
          <a:p>
            <a:pPr marL="0" indent="0">
              <a:buNone/>
            </a:pPr>
            <a:r>
              <a:rPr lang="en-US" sz="1100" dirty="0" smtClean="0"/>
              <a:t> </a:t>
            </a:r>
            <a:endParaRPr lang="en-US" sz="1100" dirty="0"/>
          </a:p>
          <a:p>
            <a:pPr marL="0" indent="0">
              <a:buNone/>
            </a:pPr>
            <a:endParaRPr lang="en-US" sz="1100" dirty="0"/>
          </a:p>
          <a:p>
            <a:pPr marL="0" indent="0">
              <a:buNone/>
            </a:pPr>
            <a:endParaRPr lang="en-US" sz="1100"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44</a:t>
            </a:fld>
            <a:endParaRPr lang="en-US" altLang="en-US" dirty="0"/>
          </a:p>
        </p:txBody>
      </p:sp>
      <p:sp>
        <p:nvSpPr>
          <p:cNvPr id="3" name="Rectangle 2"/>
          <p:cNvSpPr/>
          <p:nvPr/>
        </p:nvSpPr>
        <p:spPr>
          <a:xfrm>
            <a:off x="9639" y="742952"/>
            <a:ext cx="8829565" cy="523220"/>
          </a:xfrm>
          <a:prstGeom prst="rect">
            <a:avLst/>
          </a:prstGeom>
        </p:spPr>
        <p:txBody>
          <a:bodyPr wrap="square">
            <a:spAutoFit/>
          </a:bodyPr>
          <a:lstStyle/>
          <a:p>
            <a:pPr marL="0" indent="0">
              <a:buNone/>
            </a:pPr>
            <a:endParaRPr lang="en-US" sz="1400" dirty="0"/>
          </a:p>
          <a:p>
            <a:pPr marL="0" indent="0">
              <a:buNone/>
            </a:pPr>
            <a:r>
              <a:rPr lang="en-US" sz="1400" dirty="0"/>
              <a:t> </a:t>
            </a:r>
          </a:p>
        </p:txBody>
      </p:sp>
      <p:sp>
        <p:nvSpPr>
          <p:cNvPr id="8" name="Rectangle 7"/>
          <p:cNvSpPr/>
          <p:nvPr/>
        </p:nvSpPr>
        <p:spPr>
          <a:xfrm>
            <a:off x="152400" y="666750"/>
            <a:ext cx="8763000" cy="4185761"/>
          </a:xfrm>
          <a:prstGeom prst="rect">
            <a:avLst/>
          </a:prstGeom>
        </p:spPr>
        <p:txBody>
          <a:bodyPr wrap="square">
            <a:spAutoFit/>
          </a:bodyPr>
          <a:lstStyle/>
          <a:p>
            <a:r>
              <a:rPr lang="en-US" sz="1400" b="1" dirty="0"/>
              <a:t>WBS 1.6.2 Local Level-1 Trigger</a:t>
            </a:r>
            <a:endParaRPr lang="en-US" sz="1400" dirty="0"/>
          </a:p>
          <a:p>
            <a:r>
              <a:rPr lang="en-US" sz="1400" dirty="0"/>
              <a:t>Description – Activity S263600 Preproduction Local Level-1 trigger, is not complete, SV = -$69,641, and activity S264900 Production LL1 trigger is not complete, SV = -$135,800, for a total SV = -$205,441</a:t>
            </a:r>
          </a:p>
          <a:p>
            <a:r>
              <a:rPr lang="en-US" sz="1400" dirty="0"/>
              <a:t>Impact – None</a:t>
            </a:r>
          </a:p>
          <a:p>
            <a:r>
              <a:rPr lang="en-US" sz="1400" dirty="0"/>
              <a:t>Corrective Action – The prototype Local Level-1 trigger board has been under full-speed testing for several months. Results to date indicate it will meet all requirements, completing the first above activity i.e. the prototype activity. A review held in late February determined that a few small revisions to the board are needed. These revisions are proceeding. The production manufacture is still expected during 2021 based on the existing board assembly house and Bill of Materials. That production will complete this level-3 WBS. The contract with the vendor was finally placed in August. There is now some concern about electronics parts availability to complete this order by the Early Finish date.</a:t>
            </a:r>
          </a:p>
          <a:p>
            <a:r>
              <a:rPr lang="en-US" sz="1400" dirty="0"/>
              <a:t> </a:t>
            </a:r>
          </a:p>
          <a:p>
            <a:r>
              <a:rPr lang="en-US" sz="1400" b="1" dirty="0"/>
              <a:t>WBS 1.6.3 Global Level-1 Trigger </a:t>
            </a:r>
            <a:endParaRPr lang="en-US" sz="1400" dirty="0"/>
          </a:p>
          <a:p>
            <a:r>
              <a:rPr lang="en-US" sz="1400" dirty="0"/>
              <a:t>Description – Activity S267600 Production of final GL1 is not complete, SV =-$32,673.</a:t>
            </a:r>
          </a:p>
          <a:p>
            <a:r>
              <a:rPr lang="en-US" sz="1400" dirty="0"/>
              <a:t>Impact – None</a:t>
            </a:r>
          </a:p>
          <a:p>
            <a:r>
              <a:rPr lang="en-US" sz="1400" dirty="0"/>
              <a:t>Corrective Action – The prototype Global Level-1 Trigger is being used as part of an extended test of electronics for sPHENIX. This test requires multiple front-end cards to operate, respond to triggers and timing signals, and send data to the production DAQ computers correctly over an extended period. This test is continuing as of the end of July. The basic real-time board at the core of the Global Level-1 Trigger was ordered in September. The circuit schematic for the </a:t>
            </a:r>
            <a:r>
              <a:rPr lang="en-US" sz="1400" dirty="0" err="1"/>
              <a:t>fanout</a:t>
            </a:r>
            <a:r>
              <a:rPr lang="en-US" sz="1400" dirty="0"/>
              <a:t> board needed was reviewed and approved to proceed to final layout.</a:t>
            </a:r>
          </a:p>
        </p:txBody>
      </p:sp>
    </p:spTree>
    <p:extLst>
      <p:ext uri="{BB962C8B-B14F-4D97-AF65-F5344CB8AC3E}">
        <p14:creationId xmlns:p14="http://schemas.microsoft.com/office/powerpoint/2010/main" val="394988960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MIE Variance Report  </a:t>
            </a:r>
            <a:endParaRPr lang="en-US" dirty="0"/>
          </a:p>
        </p:txBody>
      </p:sp>
      <p:sp>
        <p:nvSpPr>
          <p:cNvPr id="3" name="Content Placeholder 2"/>
          <p:cNvSpPr>
            <a:spLocks noGrp="1"/>
          </p:cNvSpPr>
          <p:nvPr>
            <p:ph idx="1"/>
          </p:nvPr>
        </p:nvSpPr>
        <p:spPr>
          <a:xfrm>
            <a:off x="152400" y="666750"/>
            <a:ext cx="8839200" cy="4343400"/>
          </a:xfrm>
        </p:spPr>
        <p:txBody>
          <a:bodyPr/>
          <a:lstStyle/>
          <a:p>
            <a:pPr marL="0" indent="0">
              <a:buNone/>
            </a:pPr>
            <a:r>
              <a:rPr lang="en-US" sz="1400" b="1" dirty="0"/>
              <a:t>WBS 1.6.4 Timing System </a:t>
            </a:r>
            <a:endParaRPr lang="en-US" sz="1400" dirty="0"/>
          </a:p>
          <a:p>
            <a:pPr marL="0" indent="0">
              <a:buNone/>
            </a:pPr>
            <a:r>
              <a:rPr lang="en-US" sz="1400" dirty="0"/>
              <a:t>Description – Activity S270300 Production of Timing System is not complete, SV =-$48,284.</a:t>
            </a:r>
          </a:p>
          <a:p>
            <a:pPr marL="0" indent="0">
              <a:buNone/>
            </a:pPr>
            <a:r>
              <a:rPr lang="en-US" sz="1400" dirty="0"/>
              <a:t>Impact – None</a:t>
            </a:r>
          </a:p>
          <a:p>
            <a:pPr marL="0" indent="0">
              <a:buNone/>
            </a:pPr>
            <a:r>
              <a:rPr lang="en-US" sz="1400" dirty="0"/>
              <a:t>Corrective Action – The prototype Timing system is being used as part of an extended test of the electronics for sPHENIX. This test requires multiple front-end cards to operate, respond to triggers and timing signals, and send data to the production DAQ computers correctly over an extended period. This test is continuing as of the end of September. The basic real-time board at the core of the Timing system was ordered in September. The circuit schematic for the </a:t>
            </a:r>
            <a:r>
              <a:rPr lang="en-US" sz="1400" dirty="0" err="1"/>
              <a:t>fanout</a:t>
            </a:r>
            <a:r>
              <a:rPr lang="en-US" sz="1400" dirty="0"/>
              <a:t> board that we require was reviewed and approved to proceed to final layout.</a:t>
            </a:r>
          </a:p>
          <a:p>
            <a:pPr marL="0" indent="0">
              <a:buNone/>
            </a:pPr>
            <a:r>
              <a:rPr lang="en-US" sz="1400" dirty="0"/>
              <a:t> </a:t>
            </a:r>
          </a:p>
          <a:p>
            <a:pPr marL="0" indent="0">
              <a:buNone/>
            </a:pPr>
            <a:r>
              <a:rPr lang="en-US" sz="1400" b="1" dirty="0"/>
              <a:t>WBS 1.7 Min Bias Trigger Detector </a:t>
            </a:r>
            <a:endParaRPr lang="en-US" sz="1400" dirty="0"/>
          </a:p>
          <a:p>
            <a:pPr marL="0" indent="0">
              <a:buNone/>
            </a:pPr>
            <a:r>
              <a:rPr lang="en-US" sz="1400" dirty="0"/>
              <a:t>Description – Activity S273500 Min/Bias production digitizers is not complete, SV = -$8,572, and activity S273600 MBD Shaper/Disc Board is not complete, SV = -$53,879, for a total of -$62,451.</a:t>
            </a:r>
          </a:p>
          <a:p>
            <a:pPr marL="0" indent="0">
              <a:buNone/>
            </a:pPr>
            <a:r>
              <a:rPr lang="en-US" sz="1400" dirty="0"/>
              <a:t>Impact – None</a:t>
            </a:r>
          </a:p>
          <a:p>
            <a:pPr marL="0" indent="0">
              <a:buNone/>
            </a:pPr>
            <a:r>
              <a:rPr lang="en-US" sz="1400" dirty="0"/>
              <a:t>Corrective Action – The digitizers needed for the MBD are part of the larger digitizers order noted above for WBS 1.5.3 A final design review and production readiness review were held for the MBD shaper/discriminator board in February, no required changes were identified, and the board approved for production procurement. This procurement is placed with the vendor who prepared and tested the prototype versions. Completion by December 2021 is anticipated. </a:t>
            </a:r>
            <a:r>
              <a:rPr lang="en-US" sz="1400" b="1" dirty="0" smtClean="0"/>
              <a:t>  </a:t>
            </a:r>
            <a:endParaRPr lang="en-US" sz="1400" dirty="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45</a:t>
            </a:fld>
            <a:endParaRPr lang="en-US" altLang="en-US" dirty="0"/>
          </a:p>
        </p:txBody>
      </p:sp>
      <p:sp>
        <p:nvSpPr>
          <p:cNvPr id="7" name="Rectangle 6"/>
          <p:cNvSpPr/>
          <p:nvPr/>
        </p:nvSpPr>
        <p:spPr>
          <a:xfrm>
            <a:off x="0" y="819150"/>
            <a:ext cx="9144000" cy="307777"/>
          </a:xfrm>
          <a:prstGeom prst="rect">
            <a:avLst/>
          </a:prstGeom>
        </p:spPr>
        <p:txBody>
          <a:bodyPr wrap="square">
            <a:spAutoFit/>
          </a:bodyPr>
          <a:lstStyle/>
          <a:p>
            <a:r>
              <a:rPr lang="en-US" sz="1400" b="1" dirty="0" smtClean="0"/>
              <a:t> </a:t>
            </a:r>
            <a:endParaRPr lang="en-US" sz="1400" dirty="0"/>
          </a:p>
        </p:txBody>
      </p:sp>
    </p:spTree>
    <p:extLst>
      <p:ext uri="{BB962C8B-B14F-4D97-AF65-F5344CB8AC3E}">
        <p14:creationId xmlns:p14="http://schemas.microsoft.com/office/powerpoint/2010/main" val="314721348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815" y="4396"/>
            <a:ext cx="8229600" cy="546497"/>
          </a:xfrm>
        </p:spPr>
        <p:txBody>
          <a:bodyPr/>
          <a:lstStyle/>
          <a:p>
            <a:r>
              <a:rPr lang="en-US" dirty="0" smtClean="0"/>
              <a:t>sPHENIX Installation Schedule</a:t>
            </a:r>
            <a:endParaRPr lang="en-US" dirty="0"/>
          </a:p>
        </p:txBody>
      </p:sp>
      <p:sp>
        <p:nvSpPr>
          <p:cNvPr id="3" name="Date Placeholder 2"/>
          <p:cNvSpPr>
            <a:spLocks noGrp="1"/>
          </p:cNvSpPr>
          <p:nvPr>
            <p:ph type="dt" sz="half" idx="10"/>
          </p:nvPr>
        </p:nvSpPr>
        <p:spPr/>
        <p:txBody>
          <a:bodyPr/>
          <a:lstStyle/>
          <a:p>
            <a:pPr>
              <a:defRPr/>
            </a:pPr>
            <a:r>
              <a:rPr lang="en-US" altLang="en-US" smtClean="0"/>
              <a:t>9/23/21</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46</a:t>
            </a:fld>
            <a:endParaRPr lang="en-US" altLang="en-US" dirty="0"/>
          </a:p>
        </p:txBody>
      </p:sp>
      <p:pic>
        <p:nvPicPr>
          <p:cNvPr id="7" name="Picture 6" descr="Screen Shot 2021-09-23 at 1.20.21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100" y="576384"/>
            <a:ext cx="9047501" cy="4567115"/>
          </a:xfrm>
          <a:prstGeom prst="rect">
            <a:avLst/>
          </a:prstGeom>
        </p:spPr>
      </p:pic>
    </p:spTree>
    <p:extLst>
      <p:ext uri="{BB962C8B-B14F-4D97-AF65-F5344CB8AC3E}">
        <p14:creationId xmlns:p14="http://schemas.microsoft.com/office/powerpoint/2010/main" val="1649523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2" y="0"/>
            <a:ext cx="8807241" cy="546497"/>
          </a:xfrm>
        </p:spPr>
        <p:txBody>
          <a:bodyPr>
            <a:noAutofit/>
          </a:bodyPr>
          <a:lstStyle/>
          <a:p>
            <a:r>
              <a:rPr lang="en-US" sz="2500" dirty="0"/>
              <a:t> </a:t>
            </a:r>
            <a:r>
              <a:rPr lang="en-US" sz="2800" b="0" dirty="0"/>
              <a:t>1008 Infrastructure and Facility Upgrade </a:t>
            </a:r>
            <a:r>
              <a:rPr lang="en-US" sz="2800" b="0" dirty="0" smtClean="0"/>
              <a:t> Status</a:t>
            </a:r>
            <a:endParaRPr lang="en-US" sz="2800" b="0" dirty="0"/>
          </a:p>
        </p:txBody>
      </p:sp>
      <p:sp>
        <p:nvSpPr>
          <p:cNvPr id="3" name="Content Placeholder 2"/>
          <p:cNvSpPr>
            <a:spLocks noGrp="1"/>
          </p:cNvSpPr>
          <p:nvPr>
            <p:ph idx="1"/>
          </p:nvPr>
        </p:nvSpPr>
        <p:spPr>
          <a:xfrm>
            <a:off x="0" y="666750"/>
            <a:ext cx="5181600" cy="4343400"/>
          </a:xfrm>
          <a:solidFill>
            <a:schemeClr val="bg1"/>
          </a:solidFill>
        </p:spPr>
        <p:txBody>
          <a:bodyPr>
            <a:noAutofit/>
          </a:bodyPr>
          <a:lstStyle/>
          <a:p>
            <a:r>
              <a:rPr lang="en-US" sz="1600" b="1" dirty="0">
                <a:solidFill>
                  <a:srgbClr val="108001"/>
                </a:solidFill>
              </a:rPr>
              <a:t>Carriage/Cradle assembled in 1008  </a:t>
            </a:r>
          </a:p>
          <a:p>
            <a:r>
              <a:rPr lang="en-US" sz="1600" b="1" dirty="0">
                <a:solidFill>
                  <a:srgbClr val="108001"/>
                </a:solidFill>
              </a:rPr>
              <a:t>XY Carriage tables, Carriage Hydraulics installed</a:t>
            </a:r>
          </a:p>
          <a:p>
            <a:r>
              <a:rPr lang="en-US" sz="1600" b="1" dirty="0">
                <a:solidFill>
                  <a:srgbClr val="108001"/>
                </a:solidFill>
              </a:rPr>
              <a:t>SC- Magnet </a:t>
            </a:r>
            <a:r>
              <a:rPr lang="en-US" sz="1600" b="1" dirty="0" smtClean="0">
                <a:solidFill>
                  <a:srgbClr val="108001"/>
                </a:solidFill>
              </a:rPr>
              <a:t> installed in 1008</a:t>
            </a:r>
          </a:p>
          <a:p>
            <a:r>
              <a:rPr lang="en-US" sz="1600" b="1" dirty="0" smtClean="0">
                <a:solidFill>
                  <a:srgbClr val="108001"/>
                </a:solidFill>
              </a:rPr>
              <a:t>EMCal Installation fixture completed at </a:t>
            </a:r>
            <a:r>
              <a:rPr lang="en-US" sz="1600" b="1" dirty="0" smtClean="0">
                <a:solidFill>
                  <a:srgbClr val="108001"/>
                </a:solidFill>
              </a:rPr>
              <a:t>SBU</a:t>
            </a:r>
          </a:p>
          <a:p>
            <a:r>
              <a:rPr lang="en-US" sz="1600" b="1" dirty="0">
                <a:solidFill>
                  <a:srgbClr val="108001"/>
                </a:solidFill>
              </a:rPr>
              <a:t>IR track reinforcement complete.  </a:t>
            </a:r>
            <a:endParaRPr lang="en-US" sz="1600" b="1" dirty="0" smtClean="0">
              <a:solidFill>
                <a:srgbClr val="108001"/>
              </a:solidFill>
            </a:endParaRPr>
          </a:p>
          <a:p>
            <a:r>
              <a:rPr lang="en-US" sz="1600" b="1" dirty="0">
                <a:solidFill>
                  <a:srgbClr val="108001"/>
                </a:solidFill>
              </a:rPr>
              <a:t>Large Support Rings </a:t>
            </a:r>
            <a:r>
              <a:rPr lang="en-US" sz="1600" b="1" dirty="0" smtClean="0">
                <a:solidFill>
                  <a:srgbClr val="108001"/>
                </a:solidFill>
              </a:rPr>
              <a:t>fabbed, </a:t>
            </a:r>
            <a:r>
              <a:rPr lang="en-US" sz="1600" dirty="0"/>
              <a:t>assembly started at </a:t>
            </a:r>
            <a:r>
              <a:rPr lang="en-US" sz="1600" dirty="0" smtClean="0"/>
              <a:t>BNL</a:t>
            </a:r>
          </a:p>
          <a:p>
            <a:r>
              <a:rPr lang="en-US" sz="1600" b="1" dirty="0">
                <a:solidFill>
                  <a:srgbClr val="108001"/>
                </a:solidFill>
              </a:rPr>
              <a:t>LHe cryo components </a:t>
            </a:r>
            <a:r>
              <a:rPr lang="en-US" sz="1600" b="1" dirty="0" smtClean="0">
                <a:solidFill>
                  <a:srgbClr val="108001"/>
                </a:solidFill>
              </a:rPr>
              <a:t>part delivered </a:t>
            </a:r>
            <a:r>
              <a:rPr lang="en-US" sz="1600" dirty="0" smtClean="0"/>
              <a:t>installation</a:t>
            </a:r>
            <a:r>
              <a:rPr lang="en-US" sz="1600" b="1" dirty="0" smtClean="0"/>
              <a:t> </a:t>
            </a:r>
            <a:r>
              <a:rPr lang="en-US" sz="1600" dirty="0" smtClean="0"/>
              <a:t>begun</a:t>
            </a:r>
            <a:endParaRPr lang="en-US" sz="1600" dirty="0"/>
          </a:p>
          <a:p>
            <a:r>
              <a:rPr lang="en-US" sz="1600" b="1" dirty="0">
                <a:solidFill>
                  <a:srgbClr val="108001"/>
                </a:solidFill>
              </a:rPr>
              <a:t>LN2 &amp;</a:t>
            </a:r>
            <a:r>
              <a:rPr lang="en-US" sz="1600" b="1" dirty="0" smtClean="0">
                <a:solidFill>
                  <a:srgbClr val="108001"/>
                </a:solidFill>
              </a:rPr>
              <a:t> </a:t>
            </a:r>
            <a:r>
              <a:rPr lang="en-US" sz="1600" b="1" dirty="0">
                <a:solidFill>
                  <a:srgbClr val="108001"/>
                </a:solidFill>
              </a:rPr>
              <a:t>warm </a:t>
            </a:r>
            <a:r>
              <a:rPr lang="en-US" sz="1600" b="1" dirty="0" smtClean="0">
                <a:solidFill>
                  <a:srgbClr val="108001"/>
                </a:solidFill>
              </a:rPr>
              <a:t>piping part delivered </a:t>
            </a:r>
            <a:r>
              <a:rPr lang="en-US" sz="1600" dirty="0" smtClean="0"/>
              <a:t>installation begun</a:t>
            </a:r>
            <a:endParaRPr lang="en-US" sz="1600" dirty="0"/>
          </a:p>
          <a:p>
            <a:pPr>
              <a:lnSpc>
                <a:spcPct val="120000"/>
              </a:lnSpc>
            </a:pPr>
            <a:r>
              <a:rPr lang="en-US" sz="1600" b="1" dirty="0"/>
              <a:t>Magnet flux return Pole tip/end cap </a:t>
            </a:r>
            <a:r>
              <a:rPr lang="en-US" sz="1600" dirty="0"/>
              <a:t>in production</a:t>
            </a:r>
            <a:endParaRPr lang="en-US" sz="1600" dirty="0">
              <a:solidFill>
                <a:srgbClr val="0080FF"/>
              </a:solidFill>
            </a:endParaRPr>
          </a:p>
          <a:p>
            <a:r>
              <a:rPr lang="en-US" sz="1600" b="1" dirty="0"/>
              <a:t>sPHENIX Beam Pipe</a:t>
            </a:r>
            <a:r>
              <a:rPr lang="en-US" sz="1600" dirty="0"/>
              <a:t> at vendor for modification. </a:t>
            </a:r>
            <a:r>
              <a:rPr lang="en-US" sz="1600" dirty="0">
                <a:solidFill>
                  <a:srgbClr val="0080FF"/>
                </a:solidFill>
              </a:rPr>
              <a:t> </a:t>
            </a:r>
            <a:endParaRPr lang="en-US" sz="1600" dirty="0"/>
          </a:p>
          <a:p>
            <a:r>
              <a:rPr lang="en-US" sz="1600" b="1" dirty="0" smtClean="0"/>
              <a:t>Rack </a:t>
            </a:r>
            <a:r>
              <a:rPr lang="en-US" sz="1600" b="1" dirty="0" smtClean="0"/>
              <a:t>Platform </a:t>
            </a:r>
            <a:r>
              <a:rPr lang="en-US" sz="1600" dirty="0" smtClean="0"/>
              <a:t>in </a:t>
            </a:r>
            <a:r>
              <a:rPr lang="en-US" sz="1600" dirty="0" smtClean="0"/>
              <a:t>production at vendor</a:t>
            </a:r>
            <a:endParaRPr lang="en-US" sz="1600" dirty="0"/>
          </a:p>
          <a:p>
            <a:r>
              <a:rPr lang="en-US" sz="1600" dirty="0" smtClean="0"/>
              <a:t>90</a:t>
            </a:r>
            <a:r>
              <a:rPr lang="en-US" sz="1600" dirty="0"/>
              <a:t>% of </a:t>
            </a:r>
            <a:r>
              <a:rPr lang="en-US" sz="1600" b="1" dirty="0"/>
              <a:t>IHCal assembly installations </a:t>
            </a:r>
            <a:r>
              <a:rPr lang="en-US" sz="1600" dirty="0"/>
              <a:t>fixtures </a:t>
            </a:r>
            <a:r>
              <a:rPr lang="en-US" sz="1600" dirty="0" smtClean="0"/>
              <a:t>awarded and in fab. </a:t>
            </a:r>
            <a:r>
              <a:rPr lang="en-US" sz="1600" dirty="0" smtClean="0"/>
              <a:t>Remaining 10% submitted to BNL.</a:t>
            </a:r>
            <a:endParaRPr lang="en-US" sz="1200" dirty="0"/>
          </a:p>
          <a:p>
            <a:r>
              <a:rPr lang="en-US" sz="1600" dirty="0" smtClean="0">
                <a:effectLst>
                  <a:outerShdw sx="0" sy="0">
                    <a:srgbClr val="000000"/>
                  </a:outerShdw>
                </a:effectLst>
              </a:rPr>
              <a:t>Significant </a:t>
            </a:r>
            <a:r>
              <a:rPr lang="en-US" sz="1600" dirty="0">
                <a:effectLst>
                  <a:outerShdw sx="0" sy="0">
                    <a:srgbClr val="000000"/>
                  </a:outerShdw>
                </a:effectLst>
              </a:rPr>
              <a:t>cost increases on raw materials.  </a:t>
            </a:r>
            <a:endParaRPr lang="en-US" sz="1600" dirty="0"/>
          </a:p>
        </p:txBody>
      </p:sp>
      <p:sp>
        <p:nvSpPr>
          <p:cNvPr id="7" name="Slide Number Placeholder 6"/>
          <p:cNvSpPr>
            <a:spLocks noGrp="1"/>
          </p:cNvSpPr>
          <p:nvPr>
            <p:ph type="sldNum" sz="quarter" idx="12"/>
          </p:nvPr>
        </p:nvSpPr>
        <p:spPr/>
        <p:txBody>
          <a:bodyPr/>
          <a:lstStyle/>
          <a:p>
            <a:fld id="{4B932B3A-BA38-40C7-ADEE-2A1902CEB265}" type="slidenum">
              <a:rPr lang="en-US" altLang="en-US" smtClean="0"/>
              <a:pPr/>
              <a:t>5</a:t>
            </a:fld>
            <a:endParaRPr lang="en-US" altLang="en-US" dirty="0"/>
          </a:p>
        </p:txBody>
      </p:sp>
      <p:pic>
        <p:nvPicPr>
          <p:cNvPr id="8" name="Picture 7" descr="Screen Shot 2021-10-13 at 9.57.18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05400" y="666750"/>
            <a:ext cx="4025148" cy="2999192"/>
          </a:xfrm>
          <a:prstGeom prst="rect">
            <a:avLst/>
          </a:prstGeom>
        </p:spPr>
      </p:pic>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2208011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Remaining Orders  </a:t>
            </a:r>
            <a:endParaRPr lang="en-US" dirty="0"/>
          </a:p>
        </p:txBody>
      </p:sp>
      <p:sp>
        <p:nvSpPr>
          <p:cNvPr id="3" name="Content Placeholder 2"/>
          <p:cNvSpPr>
            <a:spLocks noGrp="1"/>
          </p:cNvSpPr>
          <p:nvPr>
            <p:ph idx="1"/>
          </p:nvPr>
        </p:nvSpPr>
        <p:spPr>
          <a:xfrm>
            <a:off x="0" y="742950"/>
            <a:ext cx="9144000" cy="4267200"/>
          </a:xfrm>
        </p:spPr>
        <p:txBody>
          <a:bodyPr/>
          <a:lstStyle/>
          <a:p>
            <a:r>
              <a:rPr lang="en-US" sz="2000" b="1" dirty="0" smtClean="0"/>
              <a:t>DAQ/Trigger: </a:t>
            </a:r>
            <a:r>
              <a:rPr lang="en-US" sz="2000" dirty="0" smtClean="0"/>
              <a:t>DCMII’s/crates/backplanes/controllers </a:t>
            </a:r>
            <a:r>
              <a:rPr lang="en-US" sz="2000" b="1" dirty="0" smtClean="0">
                <a:solidFill>
                  <a:srgbClr val="0080FF"/>
                </a:solidFill>
              </a:rPr>
              <a:t>( submitted to PPM)  </a:t>
            </a:r>
          </a:p>
          <a:p>
            <a:r>
              <a:rPr lang="en-US" sz="2000" b="1" dirty="0"/>
              <a:t>DAQ/Trigger: </a:t>
            </a:r>
            <a:r>
              <a:rPr lang="en-US" sz="2000" dirty="0"/>
              <a:t>GL1/GTM boards </a:t>
            </a:r>
            <a:r>
              <a:rPr lang="en-US" sz="2000" dirty="0">
                <a:solidFill>
                  <a:srgbClr val="0080FF"/>
                </a:solidFill>
              </a:rPr>
              <a:t>(parts order started</a:t>
            </a:r>
            <a:r>
              <a:rPr lang="en-US" sz="2000" dirty="0" smtClean="0">
                <a:solidFill>
                  <a:srgbClr val="0080FF"/>
                </a:solidFill>
              </a:rPr>
              <a:t>) </a:t>
            </a:r>
            <a:r>
              <a:rPr lang="en-US" sz="2000" b="1" dirty="0" smtClean="0">
                <a:solidFill>
                  <a:srgbClr val="0080FF"/>
                </a:solidFill>
              </a:rPr>
              <a:t> </a:t>
            </a:r>
          </a:p>
          <a:p>
            <a:r>
              <a:rPr lang="en-US" sz="2000" b="1" dirty="0" smtClean="0"/>
              <a:t>TPC:</a:t>
            </a:r>
            <a:r>
              <a:rPr lang="en-US" sz="2000" dirty="0" smtClean="0"/>
              <a:t> Laser light pipes (line laser) </a:t>
            </a:r>
            <a:r>
              <a:rPr lang="en-US" sz="2000" b="0" dirty="0" smtClean="0">
                <a:solidFill>
                  <a:srgbClr val="0080FF"/>
                </a:solidFill>
              </a:rPr>
              <a:t> </a:t>
            </a:r>
            <a:endParaRPr lang="en-US" sz="2000" b="1" dirty="0" smtClean="0">
              <a:solidFill>
                <a:srgbClr val="0080FF"/>
              </a:solidFill>
            </a:endParaRPr>
          </a:p>
          <a:p>
            <a:r>
              <a:rPr lang="en-US" sz="2000" b="1" dirty="0" smtClean="0"/>
              <a:t>TPC:</a:t>
            </a:r>
            <a:r>
              <a:rPr lang="en-US" sz="2000" dirty="0" smtClean="0"/>
              <a:t> Laser fiber splitters (diffuse) </a:t>
            </a:r>
            <a:endParaRPr lang="en-US" sz="2000" b="1" dirty="0" smtClean="0">
              <a:solidFill>
                <a:srgbClr val="0080FF"/>
              </a:solidFill>
            </a:endParaRPr>
          </a:p>
          <a:p>
            <a:r>
              <a:rPr lang="en-US" sz="2000" b="1" dirty="0" smtClean="0"/>
              <a:t>TPC</a:t>
            </a:r>
            <a:r>
              <a:rPr lang="en-US" sz="2000" dirty="0" smtClean="0"/>
              <a:t>: Laser servomotors and mechanics (line laser) </a:t>
            </a:r>
            <a:r>
              <a:rPr lang="en-US" sz="2000" dirty="0" smtClean="0">
                <a:solidFill>
                  <a:srgbClr val="0080FF"/>
                </a:solidFill>
              </a:rPr>
              <a:t> </a:t>
            </a:r>
            <a:endParaRPr lang="en-US" sz="2000" b="1" dirty="0" smtClean="0">
              <a:solidFill>
                <a:srgbClr val="0080FF"/>
              </a:solidFill>
            </a:endParaRPr>
          </a:p>
          <a:p>
            <a:r>
              <a:rPr lang="en-US" sz="2000" b="1" dirty="0" smtClean="0"/>
              <a:t>TPC: </a:t>
            </a:r>
            <a:r>
              <a:rPr lang="en-US" sz="2000" dirty="0" smtClean="0"/>
              <a:t>optical fibers </a:t>
            </a:r>
            <a:r>
              <a:rPr lang="en-US" sz="2000" dirty="0" smtClean="0">
                <a:solidFill>
                  <a:srgbClr val="0080FF"/>
                </a:solidFill>
              </a:rPr>
              <a:t> </a:t>
            </a:r>
            <a:endParaRPr lang="en-US" sz="2000" b="1" dirty="0" smtClean="0">
              <a:solidFill>
                <a:srgbClr val="0080FF"/>
              </a:solidFill>
            </a:endParaRPr>
          </a:p>
          <a:p>
            <a:r>
              <a:rPr lang="en-US" sz="2000" b="1" dirty="0" smtClean="0">
                <a:solidFill>
                  <a:srgbClr val="000000"/>
                </a:solidFill>
              </a:rPr>
              <a:t>TPC:</a:t>
            </a:r>
            <a:r>
              <a:rPr lang="en-US" sz="2000" dirty="0" smtClean="0">
                <a:solidFill>
                  <a:srgbClr val="000000"/>
                </a:solidFill>
              </a:rPr>
              <a:t> Fiber sort-out box </a:t>
            </a:r>
            <a:r>
              <a:rPr lang="en-US" sz="2000" dirty="0" smtClean="0">
                <a:solidFill>
                  <a:srgbClr val="0080FF"/>
                </a:solidFill>
              </a:rPr>
              <a:t> </a:t>
            </a:r>
            <a:endParaRPr lang="en-US" sz="2000" b="1" dirty="0" smtClean="0">
              <a:solidFill>
                <a:srgbClr val="0080FF"/>
              </a:solidFill>
            </a:endParaRPr>
          </a:p>
          <a:p>
            <a:r>
              <a:rPr lang="en-US" sz="2000" b="1" dirty="0" smtClean="0"/>
              <a:t>TPC</a:t>
            </a:r>
            <a:r>
              <a:rPr lang="en-US" sz="2000" b="1" dirty="0" smtClean="0"/>
              <a:t>: </a:t>
            </a:r>
            <a:r>
              <a:rPr lang="en-US" sz="2000" dirty="0" smtClean="0"/>
              <a:t>JACK board </a:t>
            </a:r>
            <a:r>
              <a:rPr lang="en-US" sz="2000" dirty="0" smtClean="0">
                <a:solidFill>
                  <a:srgbClr val="0080FF"/>
                </a:solidFill>
              </a:rPr>
              <a:t>(parts orders started) </a:t>
            </a:r>
            <a:r>
              <a:rPr lang="en-US" sz="2000" b="1" dirty="0" smtClean="0">
                <a:solidFill>
                  <a:srgbClr val="0080FF"/>
                </a:solidFill>
              </a:rPr>
              <a:t> </a:t>
            </a:r>
          </a:p>
          <a:p>
            <a:pPr marL="0" indent="0">
              <a:buNone/>
            </a:pPr>
            <a:r>
              <a:rPr lang="en-US" sz="2000" b="1" dirty="0" smtClean="0">
                <a:solidFill>
                  <a:srgbClr val="0080FF"/>
                </a:solidFill>
              </a:rPr>
              <a:t> </a:t>
            </a:r>
          </a:p>
          <a:p>
            <a:endParaRPr lang="en-US" sz="1400" dirty="0" smtClean="0"/>
          </a:p>
          <a:p>
            <a:endParaRPr lang="en-US" sz="1400" b="1" dirty="0" smtClean="0"/>
          </a:p>
          <a:p>
            <a:endParaRPr lang="en-US" sz="1600" dirty="0" smtClean="0"/>
          </a:p>
          <a:p>
            <a:endParaRPr lang="en-US" sz="1600" dirty="0"/>
          </a:p>
        </p:txBody>
      </p:sp>
      <p:sp>
        <p:nvSpPr>
          <p:cNvPr id="4" name="Date Placeholder 3"/>
          <p:cNvSpPr>
            <a:spLocks noGrp="1"/>
          </p:cNvSpPr>
          <p:nvPr>
            <p:ph type="dt" sz="half" idx="10"/>
          </p:nvPr>
        </p:nvSpPr>
        <p:spPr/>
        <p:txBody>
          <a:bodyPr/>
          <a:lstStyle/>
          <a:p>
            <a:pPr>
              <a:defRPr/>
            </a:pPr>
            <a:r>
              <a:rPr lang="en-US" altLang="en-US" dirty="0"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dirty="0"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sp>
        <p:nvSpPr>
          <p:cNvPr id="7" name="Rectangle 6"/>
          <p:cNvSpPr/>
          <p:nvPr/>
        </p:nvSpPr>
        <p:spPr>
          <a:xfrm>
            <a:off x="381000" y="819150"/>
            <a:ext cx="7772400" cy="381000"/>
          </a:xfrm>
          <a:prstGeom prst="rect">
            <a:avLst/>
          </a:prstGeom>
          <a:noFill/>
          <a:ln w="28575" cmpd="sng">
            <a:solidFill>
              <a:srgbClr val="008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9412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14"/>
            <a:ext cx="8686800" cy="546497"/>
          </a:xfrm>
        </p:spPr>
        <p:txBody>
          <a:bodyPr/>
          <a:lstStyle/>
          <a:p>
            <a:r>
              <a:rPr lang="en-US" dirty="0" smtClean="0"/>
              <a:t>Key Remaining Orders I&amp;F</a:t>
            </a:r>
            <a:endParaRPr lang="en-US" dirty="0"/>
          </a:p>
        </p:txBody>
      </p:sp>
      <p:sp>
        <p:nvSpPr>
          <p:cNvPr id="3" name="Content Placeholder 2"/>
          <p:cNvSpPr>
            <a:spLocks noGrp="1"/>
          </p:cNvSpPr>
          <p:nvPr>
            <p:ph idx="1"/>
          </p:nvPr>
        </p:nvSpPr>
        <p:spPr>
          <a:xfrm>
            <a:off x="228600" y="742950"/>
            <a:ext cx="8915400" cy="4114800"/>
          </a:xfrm>
        </p:spPr>
        <p:txBody>
          <a:bodyPr/>
          <a:lstStyle/>
          <a:p>
            <a:r>
              <a:rPr lang="en-US" sz="2000" b="1" dirty="0" smtClean="0"/>
              <a:t>Remaining IHCal Stanchions </a:t>
            </a:r>
            <a:r>
              <a:rPr lang="en-US" sz="2000" b="1" dirty="0" smtClean="0">
                <a:solidFill>
                  <a:srgbClr val="0080FF"/>
                </a:solidFill>
              </a:rPr>
              <a:t>(2 orders submitted: 1 w/ PPM, 1 w/ PO)</a:t>
            </a:r>
          </a:p>
          <a:p>
            <a:r>
              <a:rPr lang="en-US" sz="2000" b="1" dirty="0" smtClean="0"/>
              <a:t>TPC </a:t>
            </a:r>
            <a:r>
              <a:rPr lang="en-US" sz="2000" b="1" dirty="0" smtClean="0"/>
              <a:t>installation fixtures and bracketry </a:t>
            </a:r>
            <a:r>
              <a:rPr lang="en-US" sz="2000" b="1" dirty="0" smtClean="0">
                <a:solidFill>
                  <a:srgbClr val="0080FF"/>
                </a:solidFill>
              </a:rPr>
              <a:t> </a:t>
            </a:r>
            <a:endParaRPr lang="en-US" sz="2000" b="1" dirty="0" smtClean="0">
              <a:solidFill>
                <a:srgbClr val="0080FF"/>
              </a:solidFill>
            </a:endParaRPr>
          </a:p>
          <a:p>
            <a:r>
              <a:rPr lang="en-US" sz="2000" b="1" dirty="0" smtClean="0"/>
              <a:t>Beam pipe + MBD + sEPD supports + N&amp;S platforms </a:t>
            </a:r>
            <a:r>
              <a:rPr lang="en-US" sz="2000" b="1" dirty="0" smtClean="0">
                <a:solidFill>
                  <a:srgbClr val="0080FF"/>
                </a:solidFill>
              </a:rPr>
              <a:t> </a:t>
            </a:r>
            <a:endParaRPr lang="en-US" sz="2000" b="1" dirty="0" smtClean="0">
              <a:solidFill>
                <a:srgbClr val="0080FF"/>
              </a:solidFill>
            </a:endParaRPr>
          </a:p>
          <a:p>
            <a:r>
              <a:rPr lang="en-US" sz="2000" b="1" dirty="0" smtClean="0"/>
              <a:t>Magnet Mapping </a:t>
            </a:r>
            <a:r>
              <a:rPr lang="en-US" sz="2000" b="1" dirty="0" smtClean="0">
                <a:solidFill>
                  <a:srgbClr val="0080FF"/>
                </a:solidFill>
              </a:rPr>
              <a:t> </a:t>
            </a:r>
            <a:endParaRPr lang="en-US" sz="2000" b="1" dirty="0" smtClean="0">
              <a:solidFill>
                <a:srgbClr val="0080FF"/>
              </a:solidFill>
            </a:endParaRPr>
          </a:p>
          <a:p>
            <a:r>
              <a:rPr lang="en-US" sz="2000" b="1" dirty="0" smtClean="0"/>
              <a:t>Fiber Optics trunk cables </a:t>
            </a:r>
            <a:r>
              <a:rPr lang="en-US" sz="2000" b="1" dirty="0" smtClean="0">
                <a:solidFill>
                  <a:srgbClr val="0080FF"/>
                </a:solidFill>
              </a:rPr>
              <a:t> </a:t>
            </a:r>
            <a:endParaRPr lang="en-US" sz="2000" b="1" dirty="0" smtClean="0">
              <a:solidFill>
                <a:srgbClr val="0080FF"/>
              </a:solidFill>
            </a:endParaRPr>
          </a:p>
          <a:p>
            <a:r>
              <a:rPr lang="en-US" sz="2000" b="1" dirty="0" smtClean="0"/>
              <a:t>HVAC Improvements </a:t>
            </a:r>
            <a:r>
              <a:rPr lang="en-US" sz="2000" dirty="0" smtClean="0">
                <a:solidFill>
                  <a:srgbClr val="0080FF"/>
                </a:solidFill>
              </a:rPr>
              <a:t>(1008 IR portion started) </a:t>
            </a:r>
            <a:r>
              <a:rPr lang="en-US" sz="2000" b="1" dirty="0" smtClean="0">
                <a:solidFill>
                  <a:srgbClr val="0080FF"/>
                </a:solidFill>
              </a:rPr>
              <a:t> </a:t>
            </a:r>
            <a:endParaRPr lang="en-US" sz="2000" b="1" dirty="0" smtClean="0">
              <a:solidFill>
                <a:srgbClr val="0080FF"/>
              </a:solidFill>
            </a:endParaRPr>
          </a:p>
          <a:p>
            <a:r>
              <a:rPr lang="en-US" sz="2000" b="1" dirty="0" smtClean="0"/>
              <a:t>MVTX+INTT brackets and installation fixtures </a:t>
            </a:r>
            <a:r>
              <a:rPr lang="en-US" sz="2000" b="1" dirty="0" smtClean="0">
                <a:solidFill>
                  <a:srgbClr val="0080FF"/>
                </a:solidFill>
              </a:rPr>
              <a:t> </a:t>
            </a:r>
            <a:endParaRPr lang="en-US" sz="2000" b="1" dirty="0" smtClean="0">
              <a:solidFill>
                <a:srgbClr val="0080FF"/>
              </a:solidFill>
            </a:endParaRPr>
          </a:p>
          <a:p>
            <a:r>
              <a:rPr lang="en-US" sz="2000" b="1" dirty="0" smtClean="0"/>
              <a:t>Seismic restraints </a:t>
            </a:r>
            <a:r>
              <a:rPr lang="en-US" sz="2000" b="1" dirty="0" smtClean="0">
                <a:solidFill>
                  <a:srgbClr val="0080FF"/>
                </a:solidFill>
              </a:rPr>
              <a:t> </a:t>
            </a:r>
            <a:endParaRPr lang="en-US" sz="2000" b="1" dirty="0" smtClean="0">
              <a:solidFill>
                <a:srgbClr val="0080FF"/>
              </a:solidFill>
            </a:endParaRPr>
          </a:p>
          <a:p>
            <a:r>
              <a:rPr lang="en-US" sz="2000" b="1" dirty="0" smtClean="0"/>
              <a:t>Pipes, hangers, gas/water manifolds </a:t>
            </a:r>
            <a:r>
              <a:rPr lang="en-US" sz="2000" b="1" dirty="0" smtClean="0">
                <a:solidFill>
                  <a:srgbClr val="0080FF"/>
                </a:solidFill>
              </a:rPr>
              <a:t> </a:t>
            </a:r>
            <a:r>
              <a:rPr lang="en-US" sz="2000" b="1" dirty="0" smtClean="0">
                <a:solidFill>
                  <a:srgbClr val="0080FF"/>
                </a:solidFill>
              </a:rPr>
              <a:t> </a:t>
            </a:r>
            <a:endParaRPr lang="en-US" sz="2000" b="1" dirty="0" smtClean="0">
              <a:solidFill>
                <a:srgbClr val="0080FF"/>
              </a:solidFill>
            </a:endParaRPr>
          </a:p>
          <a:p>
            <a:pPr marL="0" indent="0">
              <a:buNone/>
            </a:pPr>
            <a:endParaRPr lang="en-US" sz="1400" dirty="0" smtClean="0"/>
          </a:p>
          <a:p>
            <a:endParaRPr lang="en-US" sz="1400" b="1" dirty="0" smtClean="0"/>
          </a:p>
          <a:p>
            <a:endParaRPr lang="en-US" sz="1600" dirty="0" smtClean="0"/>
          </a:p>
          <a:p>
            <a:endParaRPr lang="en-US" sz="1600" dirty="0"/>
          </a:p>
        </p:txBody>
      </p:sp>
      <p:sp>
        <p:nvSpPr>
          <p:cNvPr id="4" name="Date Placeholder 3"/>
          <p:cNvSpPr>
            <a:spLocks noGrp="1"/>
          </p:cNvSpPr>
          <p:nvPr>
            <p:ph type="dt" sz="half" idx="10"/>
          </p:nvPr>
        </p:nvSpPr>
        <p:spPr/>
        <p:txBody>
          <a:bodyPr/>
          <a:lstStyle/>
          <a:p>
            <a:pPr>
              <a:defRPr/>
            </a:pPr>
            <a:r>
              <a:rPr lang="en-US" altLang="en-US" smtClean="0"/>
              <a:t>10/26/21</a:t>
            </a:r>
            <a:endParaRPr lang="en-US" altLang="en-US" dirty="0"/>
          </a:p>
        </p:txBody>
      </p:sp>
      <p:sp>
        <p:nvSpPr>
          <p:cNvPr id="5" name="Footer Placeholder 4"/>
          <p:cNvSpPr>
            <a:spLocks noGrp="1"/>
          </p:cNvSpPr>
          <p:nvPr>
            <p:ph type="ftr" sz="quarter" idx="11"/>
          </p:nvPr>
        </p:nvSpPr>
        <p:spPr/>
        <p:txBody>
          <a:bodyPr/>
          <a:lstStyle/>
          <a:p>
            <a:pPr>
              <a:defRPr/>
            </a:pPr>
            <a:r>
              <a:rPr lang="en-US" smtClean="0"/>
              <a:t>sPHENIX Management</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7</a:t>
            </a:fld>
            <a:endParaRPr lang="en-US" altLang="en-US" dirty="0"/>
          </a:p>
        </p:txBody>
      </p:sp>
      <p:sp>
        <p:nvSpPr>
          <p:cNvPr id="7" name="Rectangle 6"/>
          <p:cNvSpPr/>
          <p:nvPr/>
        </p:nvSpPr>
        <p:spPr>
          <a:xfrm>
            <a:off x="381000" y="819150"/>
            <a:ext cx="7772400" cy="381000"/>
          </a:xfrm>
          <a:prstGeom prst="rect">
            <a:avLst/>
          </a:prstGeom>
          <a:noFill/>
          <a:ln w="28575" cmpd="sng">
            <a:solidFill>
              <a:srgbClr val="008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489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High Priority Issues</a:t>
            </a:r>
            <a:endParaRPr lang="en-US" dirty="0"/>
          </a:p>
        </p:txBody>
      </p:sp>
      <p:sp>
        <p:nvSpPr>
          <p:cNvPr id="3" name="Content Placeholder 2"/>
          <p:cNvSpPr>
            <a:spLocks noGrp="1"/>
          </p:cNvSpPr>
          <p:nvPr>
            <p:ph idx="1"/>
          </p:nvPr>
        </p:nvSpPr>
        <p:spPr>
          <a:xfrm>
            <a:off x="-4984" y="590550"/>
            <a:ext cx="9148983" cy="4114800"/>
          </a:xfrm>
        </p:spPr>
        <p:txBody>
          <a:bodyPr/>
          <a:lstStyle/>
          <a:p>
            <a:r>
              <a:rPr lang="en-US" sz="2000" dirty="0" smtClean="0"/>
              <a:t>Keep the EMCal</a:t>
            </a:r>
            <a:r>
              <a:rPr lang="en-US" sz="2000" dirty="0"/>
              <a:t> </a:t>
            </a:r>
            <a:r>
              <a:rPr lang="en-US" sz="2000" dirty="0" smtClean="0"/>
              <a:t>and IHCal on schedule.</a:t>
            </a:r>
          </a:p>
          <a:p>
            <a:r>
              <a:rPr lang="en-US" sz="2000" dirty="0" smtClean="0"/>
              <a:t>Increase workforce, particularly techs, working in 510, 1008.</a:t>
            </a:r>
          </a:p>
          <a:p>
            <a:pPr lvl="1"/>
            <a:r>
              <a:rPr lang="en-US" sz="1600" dirty="0" smtClean="0"/>
              <a:t>Borrowing techs from STAR, CAD and </a:t>
            </a:r>
            <a:r>
              <a:rPr lang="en-US" sz="1600" dirty="0" smtClean="0"/>
              <a:t>IO. </a:t>
            </a:r>
            <a:r>
              <a:rPr lang="en-US" sz="1600" dirty="0" err="1" smtClean="0"/>
              <a:t>Req</a:t>
            </a:r>
            <a:r>
              <a:rPr lang="en-US" sz="1600" dirty="0" smtClean="0"/>
              <a:t> out for replacement </a:t>
            </a:r>
            <a:r>
              <a:rPr lang="en-US" sz="1600" dirty="0" smtClean="0"/>
              <a:t>of</a:t>
            </a:r>
            <a:r>
              <a:rPr lang="en-US" sz="1600" dirty="0" smtClean="0"/>
              <a:t> </a:t>
            </a:r>
            <a:r>
              <a:rPr lang="en-US" sz="1600" dirty="0" smtClean="0"/>
              <a:t>tech that left sPHENIX in Sept.</a:t>
            </a:r>
          </a:p>
          <a:p>
            <a:r>
              <a:rPr lang="en-US" sz="2000" dirty="0" smtClean="0"/>
              <a:t>Keep 1008 installation progressing </a:t>
            </a:r>
            <a:r>
              <a:rPr lang="en-US" sz="2000" dirty="0" smtClean="0"/>
              <a:t>forward. We need to temporarily stop installation and prepare 1008 for RHIC Run-2022</a:t>
            </a:r>
            <a:endParaRPr lang="en-US" sz="2000" dirty="0" smtClean="0">
              <a:solidFill>
                <a:srgbClr val="0080FF"/>
              </a:solidFill>
            </a:endParaRPr>
          </a:p>
          <a:p>
            <a:r>
              <a:rPr lang="en-US" sz="2000" dirty="0" smtClean="0"/>
              <a:t>Complete TPC Fee slice test, begin TPC Fee production board assembly and  prep for testing 700+ production boards.</a:t>
            </a:r>
            <a:endParaRPr lang="en-US" sz="1800" b="0" dirty="0" smtClean="0"/>
          </a:p>
          <a:p>
            <a:r>
              <a:rPr lang="en-US" sz="2000" dirty="0" smtClean="0"/>
              <a:t>Keep Nevis electronics on schedule</a:t>
            </a:r>
            <a:r>
              <a:rPr lang="en-US" sz="2000" b="0" dirty="0" smtClean="0"/>
              <a:t> (Cal Digitizers, LL1, MBD D/S, extra DCMIIs)</a:t>
            </a:r>
          </a:p>
          <a:p>
            <a:r>
              <a:rPr lang="en-US" sz="2000" dirty="0" smtClean="0"/>
              <a:t>Continue monthly </a:t>
            </a:r>
            <a:r>
              <a:rPr lang="en-US" sz="2000" dirty="0"/>
              <a:t>an EAC for the MIE  </a:t>
            </a:r>
            <a:endParaRPr lang="en-US" sz="2000" b="0" dirty="0" smtClean="0"/>
          </a:p>
          <a:p>
            <a:r>
              <a:rPr lang="en-US" sz="2000" dirty="0" smtClean="0"/>
              <a:t>Complete remaining  engineering design tasks  and order components</a:t>
            </a:r>
          </a:p>
          <a:p>
            <a:pPr lvl="1"/>
            <a:r>
              <a:rPr lang="en-US" sz="1600" b="0" dirty="0" smtClean="0"/>
              <a:t>We must finish the designs and move our attention to assembly, installation and testing.</a:t>
            </a:r>
            <a:endParaRPr lang="en-US" sz="2000" dirty="0"/>
          </a:p>
          <a:p>
            <a:r>
              <a:rPr lang="en-US" sz="2000" dirty="0" smtClean="0"/>
              <a:t>Place Remaining procurements</a:t>
            </a:r>
          </a:p>
          <a:p>
            <a:pPr marL="0" indent="0">
              <a:buNone/>
            </a:pPr>
            <a:endParaRPr lang="en-US" sz="2000" b="1" dirty="0" smtClean="0"/>
          </a:p>
          <a:p>
            <a:pPr marL="0" indent="0">
              <a:buNone/>
            </a:pPr>
            <a:endParaRPr lang="en-US" sz="2000" dirty="0" smtClean="0"/>
          </a:p>
          <a:p>
            <a:pPr marL="0" indent="0">
              <a:buNone/>
            </a:pPr>
            <a:endParaRPr lang="en-US" sz="2000" b="0" dirty="0" smtClean="0"/>
          </a:p>
        </p:txBody>
      </p:sp>
      <p:sp>
        <p:nvSpPr>
          <p:cNvPr id="4" name="Date Placeholder 3"/>
          <p:cNvSpPr>
            <a:spLocks noGrp="1"/>
          </p:cNvSpPr>
          <p:nvPr>
            <p:ph type="dt" sz="half" idx="10"/>
          </p:nvPr>
        </p:nvSpPr>
        <p:spPr/>
        <p:txBody>
          <a:bodyPr/>
          <a:lstStyle/>
          <a:p>
            <a:pPr>
              <a:defRPr/>
            </a:pPr>
            <a:r>
              <a:rPr lang="en-US" altLang="en-US" smtClean="0"/>
              <a:t>10/28/21</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8</a:t>
            </a:fld>
            <a:endParaRPr lang="en-US" altLang="en-US" dirty="0"/>
          </a:p>
        </p:txBody>
      </p:sp>
    </p:spTree>
    <p:extLst>
      <p:ext uri="{BB962C8B-B14F-4D97-AF65-F5344CB8AC3E}">
        <p14:creationId xmlns:p14="http://schemas.microsoft.com/office/powerpoint/2010/main" val="39871883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6" y="12"/>
            <a:ext cx="8229600" cy="546497"/>
          </a:xfrm>
        </p:spPr>
        <p:txBody>
          <a:bodyPr/>
          <a:lstStyle/>
          <a:p>
            <a:r>
              <a:rPr lang="en-US" sz="3200" dirty="0"/>
              <a:t>sPHENIX  Operations During the Pandemic</a:t>
            </a:r>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sp>
        <p:nvSpPr>
          <p:cNvPr id="3" name="TextBox 2"/>
          <p:cNvSpPr txBox="1"/>
          <p:nvPr/>
        </p:nvSpPr>
        <p:spPr>
          <a:xfrm>
            <a:off x="76200" y="692475"/>
            <a:ext cx="9067800" cy="2800764"/>
          </a:xfrm>
          <a:prstGeom prst="rect">
            <a:avLst/>
          </a:prstGeom>
          <a:noFill/>
          <a:ln>
            <a:noFill/>
          </a:ln>
        </p:spPr>
        <p:txBody>
          <a:bodyPr wrap="square" lIns="91438" tIns="45719" rIns="91438" bIns="45719" rtlCol="0">
            <a:spAutoFit/>
          </a:bodyPr>
          <a:lstStyle/>
          <a:p>
            <a:pPr marL="285743" indent="-285743">
              <a:buFont typeface="Arial"/>
              <a:buChar char="•"/>
            </a:pPr>
            <a:r>
              <a:rPr lang="en-US" sz="1600" dirty="0" smtClean="0">
                <a:cs typeface="Calibri" panose="020F0502020204030204" pitchFamily="34" charset="0"/>
              </a:rPr>
              <a:t>sPHENIX </a:t>
            </a:r>
            <a:r>
              <a:rPr lang="en-US" sz="1600" dirty="0">
                <a:cs typeface="Calibri" panose="020F0502020204030204" pitchFamily="34" charset="0"/>
              </a:rPr>
              <a:t>FTE threshold </a:t>
            </a:r>
            <a:r>
              <a:rPr lang="en-US" sz="1600" dirty="0" smtClean="0">
                <a:cs typeface="Calibri" panose="020F0502020204030204" pitchFamily="34" charset="0"/>
              </a:rPr>
              <a:t>approved </a:t>
            </a:r>
            <a:r>
              <a:rPr lang="en-US" sz="1600" dirty="0">
                <a:cs typeface="Calibri" panose="020F0502020204030204" pitchFamily="34" charset="0"/>
              </a:rPr>
              <a:t>at </a:t>
            </a:r>
            <a:r>
              <a:rPr lang="en-US" sz="1600" b="1" dirty="0" smtClean="0">
                <a:cs typeface="Calibri" panose="020F0502020204030204" pitchFamily="34" charset="0"/>
              </a:rPr>
              <a:t>45 </a:t>
            </a:r>
            <a:r>
              <a:rPr lang="en-US" sz="1600" b="1" dirty="0">
                <a:cs typeface="Calibri" panose="020F0502020204030204" pitchFamily="34" charset="0"/>
              </a:rPr>
              <a:t>FTEs </a:t>
            </a:r>
            <a:r>
              <a:rPr lang="en-US" sz="1600" dirty="0" smtClean="0">
                <a:cs typeface="Calibri" panose="020F0502020204030204" pitchFamily="34" charset="0"/>
              </a:rPr>
              <a:t>with </a:t>
            </a:r>
            <a:r>
              <a:rPr lang="en-US" sz="1600" dirty="0">
                <a:cs typeface="Calibri" panose="020F0502020204030204" pitchFamily="34" charset="0"/>
              </a:rPr>
              <a:t>the total including sPHENIX  visitors. We have ~80% of our workforce approved to be on site. However managers, engineers and </a:t>
            </a:r>
            <a:r>
              <a:rPr lang="en-US" sz="1600" dirty="0">
                <a:latin typeface="Calibri"/>
                <a:cs typeface="Calibri"/>
              </a:rPr>
              <a:t>designers that can work remotely continue to do so</a:t>
            </a:r>
            <a:r>
              <a:rPr lang="en-US" sz="1600" dirty="0" smtClean="0">
                <a:latin typeface="Calibri"/>
                <a:cs typeface="Calibri"/>
              </a:rPr>
              <a:t>.</a:t>
            </a:r>
          </a:p>
          <a:p>
            <a:pPr marL="285743" indent="-285743">
              <a:buFont typeface="Arial"/>
              <a:buChar char="•"/>
            </a:pPr>
            <a:r>
              <a:rPr lang="en-US" sz="1600" b="1" dirty="0" smtClean="0">
                <a:latin typeface="Calibri"/>
                <a:cs typeface="Calibri"/>
              </a:rPr>
              <a:t>We typically have 35 people on site (Physics Dept + Visitors) on any one working day.</a:t>
            </a:r>
            <a:endParaRPr lang="en-US" sz="1600" b="1" dirty="0">
              <a:cs typeface="Calibri" panose="020F0502020204030204" pitchFamily="34" charset="0"/>
            </a:endParaRPr>
          </a:p>
          <a:p>
            <a:pPr marL="285743" indent="-285743">
              <a:buFont typeface="Arial"/>
              <a:buChar char="•"/>
            </a:pPr>
            <a:r>
              <a:rPr lang="en-US" sz="1600" dirty="0">
                <a:cs typeface="Calibri" panose="020F0502020204030204" pitchFamily="34" charset="0"/>
              </a:rPr>
              <a:t>COVID mitigation plans continue to be implemented</a:t>
            </a:r>
          </a:p>
          <a:p>
            <a:pPr marL="285743" indent="-285743">
              <a:buFont typeface="Arial"/>
              <a:buChar char="•"/>
            </a:pPr>
            <a:r>
              <a:rPr lang="en-US" sz="1600" dirty="0">
                <a:cs typeface="Calibri" panose="020F0502020204030204" pitchFamily="34" charset="0"/>
              </a:rPr>
              <a:t>sPHENIX has assigned a Task Coordinator to optimized the personnel on site and tasks performed each day.</a:t>
            </a:r>
          </a:p>
          <a:p>
            <a:pPr marL="285743" indent="-285743">
              <a:buFont typeface="Arial"/>
              <a:buChar char="•"/>
            </a:pPr>
            <a:r>
              <a:rPr lang="en-US" sz="1600" dirty="0">
                <a:cs typeface="Calibri" panose="020F0502020204030204" pitchFamily="34" charset="0"/>
              </a:rPr>
              <a:t>We’re in daily communication with BNL safety personnel to make sure that all continues to go smoothly.</a:t>
            </a:r>
          </a:p>
          <a:p>
            <a:pPr marL="285743" indent="-285743">
              <a:buFont typeface="Arial"/>
              <a:buChar char="•"/>
            </a:pPr>
            <a:r>
              <a:rPr lang="en-US" sz="1600" dirty="0">
                <a:cs typeface="Calibri" panose="020F0502020204030204" pitchFamily="34" charset="0"/>
              </a:rPr>
              <a:t>All institutions with  sPHENIX fab responsibilities have reopened with low density labor practices implemented.  </a:t>
            </a:r>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7" name="Date Placeholder 6"/>
          <p:cNvSpPr>
            <a:spLocks noGrp="1"/>
          </p:cNvSpPr>
          <p:nvPr>
            <p:ph type="dt" sz="half" idx="10"/>
          </p:nvPr>
        </p:nvSpPr>
        <p:spPr/>
        <p:txBody>
          <a:bodyPr/>
          <a:lstStyle/>
          <a:p>
            <a:pPr>
              <a:defRPr/>
            </a:pPr>
            <a:r>
              <a:rPr lang="en-US" altLang="en-US" smtClean="0"/>
              <a:t>10/28/21</a:t>
            </a:r>
            <a:endParaRPr lang="en-US" altLang="en-US" dirty="0"/>
          </a:p>
        </p:txBody>
      </p:sp>
    </p:spTree>
    <p:extLst>
      <p:ext uri="{BB962C8B-B14F-4D97-AF65-F5344CB8AC3E}">
        <p14:creationId xmlns:p14="http://schemas.microsoft.com/office/powerpoint/2010/main" val="37734902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133907</TotalTime>
  <Words>5028</Words>
  <Application>Microsoft Macintosh PowerPoint</Application>
  <PresentationFormat>On-screen Show (16:9)</PresentationFormat>
  <Paragraphs>643</Paragraphs>
  <Slides>46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Document</vt:lpstr>
      <vt:lpstr>sPHENIX MIE Project Overview   </vt:lpstr>
      <vt:lpstr>   1008 Infrastructure &amp; Facility Upgrade  </vt:lpstr>
      <vt:lpstr> Status of sPHENIX Installation in 1008</vt:lpstr>
      <vt:lpstr>  sPHENIX MIE Status  </vt:lpstr>
      <vt:lpstr> 1008 Infrastructure and Facility Upgrade  Status</vt:lpstr>
      <vt:lpstr>Key Remaining Orders  </vt:lpstr>
      <vt:lpstr>Key Remaining Orders I&amp;F</vt:lpstr>
      <vt:lpstr> High Priority Issues</vt:lpstr>
      <vt:lpstr>sPHENIX  Operations During the Pandemic</vt:lpstr>
      <vt:lpstr>TPC Status</vt:lpstr>
      <vt:lpstr>TPC Module Assembly</vt:lpstr>
      <vt:lpstr>EMCal Block Production</vt:lpstr>
      <vt:lpstr>PowerPoint Presentation</vt:lpstr>
      <vt:lpstr>HCal Progress</vt:lpstr>
      <vt:lpstr>Calorimeter Electronics</vt:lpstr>
      <vt:lpstr>sPHENIX PEMP Notable for 2022</vt:lpstr>
      <vt:lpstr>Performance Indices – sPHENIX MIE</vt:lpstr>
      <vt:lpstr>Cost Performance Report (CPR) – sPHENIX MIE</vt:lpstr>
      <vt:lpstr>Performance Indices – 1008 Infra and Facility Upgrade</vt:lpstr>
      <vt:lpstr>Cost Performance Report (CPR) – 1008 Infra and Facility Upgrade</vt:lpstr>
      <vt:lpstr>Milestones Status – sPHENIX MIE</vt:lpstr>
      <vt:lpstr>Milestones Status – 1008 Infra and Facility Upgrade</vt:lpstr>
      <vt:lpstr>Summary Schedule – sPHENIX MIE</vt:lpstr>
      <vt:lpstr>Summary Schedule – sPHENIX MIE and 1008 Infra and Facility Upgrade</vt:lpstr>
      <vt:lpstr>Budget Profile</vt:lpstr>
      <vt:lpstr>Summary</vt:lpstr>
      <vt:lpstr>Back Up</vt:lpstr>
      <vt:lpstr>EAC and Contingency Profile – 1008 Infra and Facility Upgrade </vt:lpstr>
      <vt:lpstr>EAC and Contingency Profile – sPHENIX MIE</vt:lpstr>
      <vt:lpstr>Critical Path – September 2021 </vt:lpstr>
      <vt:lpstr>Critical Path (1x, 2x and 3x Combined)</vt:lpstr>
      <vt:lpstr>Critical Path (1x, 2x and 3x Combined)</vt:lpstr>
      <vt:lpstr>Baseline/Contingency Log and ETC adjustment Log – 2.X </vt:lpstr>
      <vt:lpstr>PCR Log and EAC Log</vt:lpstr>
      <vt:lpstr>MIE Variance Report</vt:lpstr>
      <vt:lpstr>MIE Variance Report  </vt:lpstr>
      <vt:lpstr>MIE Variance Report  </vt:lpstr>
      <vt:lpstr>MIE Variance Report  </vt:lpstr>
      <vt:lpstr>MIE Variance Report  </vt:lpstr>
      <vt:lpstr>MIE Variance Report  </vt:lpstr>
      <vt:lpstr>MIE Variance Report  </vt:lpstr>
      <vt:lpstr>MIE Variance Report  </vt:lpstr>
      <vt:lpstr>MIE Variance Report </vt:lpstr>
      <vt:lpstr>MIE Variance Report  </vt:lpstr>
      <vt:lpstr>MIE Variance Report  </vt:lpstr>
      <vt:lpstr>sPHENIX Installation Schedule</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1255</cp:revision>
  <cp:lastPrinted>2017-10-23T16:33:50Z</cp:lastPrinted>
  <dcterms:created xsi:type="dcterms:W3CDTF">2015-10-24T00:32:43Z</dcterms:created>
  <dcterms:modified xsi:type="dcterms:W3CDTF">2021-10-28T04:56:41Z</dcterms:modified>
</cp:coreProperties>
</file>