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7" r:id="rId3"/>
    <p:sldId id="303" r:id="rId4"/>
    <p:sldId id="304" r:id="rId5"/>
    <p:sldId id="310" r:id="rId6"/>
    <p:sldId id="315" r:id="rId7"/>
    <p:sldId id="306" r:id="rId8"/>
    <p:sldId id="312" r:id="rId9"/>
    <p:sldId id="311" r:id="rId10"/>
    <p:sldId id="313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F8B4-4B10-49EF-9190-D027550AC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8CAA7-F7EA-467D-893D-2983F5A7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A9B32-9538-4DC4-B1C8-C1B9EAA8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28B-11F4-45A7-9AFC-0D2444FD0E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A3025-3C31-48DB-873D-96F97BC1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83F76-2EC3-45D9-A8BF-7477DD39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3F05-41EB-43F2-BC41-C5D8DDAE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3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3A8E-4471-4D49-9F94-E72F8A21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F114D-CA10-4216-A776-DCFCDA676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B9A67-366E-4830-83F0-F6625AFD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28B-11F4-45A7-9AFC-0D2444FD0E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8A1F8-E31E-466B-A36D-5265FB4E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54CD2-1046-4762-9C3B-0571B4E8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3F05-41EB-43F2-BC41-C5D8DDAE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5D7DD-CF4A-44AF-BA46-2E3C8FB39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7E9C1-62C5-452A-B407-F46159109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03254-01FE-4514-B4B1-1CB6A9A0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28B-11F4-45A7-9AFC-0D2444FD0E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DC59A-A3E9-46BC-B989-68F875F9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2751F-584E-4833-A971-F7FEB5D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3F05-41EB-43F2-BC41-C5D8DDAE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1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A251-50CD-40E7-9477-8A40835D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0413-C313-4F6F-8009-41137AEAB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7ADDC-5FFC-4726-8682-AB352100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28B-11F4-45A7-9AFC-0D2444FD0E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768EA-5271-4669-9491-5106AB48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FCA22-18BC-4D29-9FC3-16C3DB2A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3F05-41EB-43F2-BC41-C5D8DDAE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5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1BE8-869D-47DE-B384-B98820646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4AB7A-DE48-4B16-A48A-F6F61B003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9343B-6F78-4864-BC4F-98D9D30B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28B-11F4-45A7-9AFC-0D2444FD0E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E6361-AAF1-4BBA-86FB-6B304957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7EE83-6B16-498F-B3C2-74853D37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3F05-41EB-43F2-BC41-C5D8DDAE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25EC-F425-4BF5-A2D4-A3E38505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A297C-1945-4BFA-AFC2-2EFA094A5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8FDF9-BA11-4035-9E8C-D01D2CC4A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553B0-77A3-4ED2-BBF9-FEC9302B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28B-11F4-45A7-9AFC-0D2444FD0E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061E7-B6E7-4E61-8828-97227935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1EF04-EE39-4119-A6A8-6155546F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3F05-41EB-43F2-BC41-C5D8DDAE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5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80B0-ECEA-423B-AE15-41D056D3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C70B6-72C0-4272-815B-A1547794A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37452-D43D-459C-9372-D68448B26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31878-8349-4360-AFD6-A478D3EDF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EF417-852C-4DB4-AE84-99F161E56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67C59-3816-44A9-933E-5A689E01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28B-11F4-45A7-9AFC-0D2444FD0E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D74DB-6D8E-4BFB-89C9-827B13CF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AF0A6-786B-4C45-9197-CC794C9A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3F05-41EB-43F2-BC41-C5D8DDAE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B73D0-0261-494B-9112-4D592E6E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0C02D-16C2-4DC3-A310-DF47ED74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28B-11F4-45A7-9AFC-0D2444FD0E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DB1F7-8C2A-4263-AB51-709B70FB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8994A-4148-4438-A6AF-2E57F956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3F05-41EB-43F2-BC41-C5D8DDAE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0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48945-CB06-49B5-883E-E139348F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28B-11F4-45A7-9AFC-0D2444FD0E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92E2B-9A22-4E3E-86DC-62A89DCE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1BA5F-98BA-428C-8533-68B44344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3F05-41EB-43F2-BC41-C5D8DDAE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8D45-BC03-488F-9834-91EA49B1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CDA2-24E5-4981-91E9-DA124A0FE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418BE-5CE7-4418-9868-9EFC68FF0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8F42F-BFA7-4180-87B4-142F66C8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28B-11F4-45A7-9AFC-0D2444FD0E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402AA-250B-49F7-9BD7-EB7441E9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0A0EA-0649-4555-9545-AE7EBF4B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3F05-41EB-43F2-BC41-C5D8DDAE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0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C887-E0A3-4CF7-B2FC-867F9517C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34EFC-23A2-4E22-929B-6E0D8CD35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9CC9F-776C-4D62-BF0E-628EDCD71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B9E19-9693-4DB0-A064-EF49849E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28B-11F4-45A7-9AFC-0D2444FD0E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F884F-C924-41E6-8E76-B1204C6A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37010-65BA-48E5-A562-20C43E8B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3F05-41EB-43F2-BC41-C5D8DDAE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0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B40ED-50CE-4AE1-B857-27719398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593C1-0045-4434-8C75-F81F08D79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97A0A-4AD6-43C5-9FC5-18B441C0A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F28B-11F4-45A7-9AFC-0D2444FD0E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82720-2C8D-49FA-893C-C4165C477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0BC68-0A6D-488F-8CC6-0FDCEE435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3F05-41EB-43F2-BC41-C5D8DDAE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0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F4F9-A51E-492A-B831-EF5A3A10C9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ATHENA Barrel </a:t>
            </a:r>
            <a:r>
              <a:rPr lang="en-US" dirty="0" err="1"/>
              <a:t>HCal</a:t>
            </a:r>
            <a:r>
              <a:rPr lang="en-US" dirty="0"/>
              <a:t>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CA5B-EB49-40D7-A77D-BF7F1CE604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Henry Klest</a:t>
            </a:r>
          </a:p>
          <a:p>
            <a:r>
              <a:rPr lang="en-US" dirty="0"/>
              <a:t>Calo WG Meeting 10/11/21</a:t>
            </a:r>
          </a:p>
          <a:p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726C39-C721-4267-9212-FB30C0BE4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18296"/>
            <a:ext cx="1322747" cy="1655763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7B918E50-5A6C-4F42-A8EF-AB0233231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08" y="6050279"/>
            <a:ext cx="3608839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5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59E5-E139-4AE5-A793-2191030D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5302F-9DF8-4228-8057-BCB4E44CA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3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EAF117-690F-4E4D-A456-6B93FCCC29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95749" y="1295400"/>
          <a:ext cx="8096248" cy="483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308">
                  <a:extLst>
                    <a:ext uri="{9D8B030D-6E8A-4147-A177-3AD203B41FA5}">
                      <a16:colId xmlns:a16="http://schemas.microsoft.com/office/drawing/2014/main" val="2314901079"/>
                    </a:ext>
                  </a:extLst>
                </a:gridCol>
                <a:gridCol w="1148490">
                  <a:extLst>
                    <a:ext uri="{9D8B030D-6E8A-4147-A177-3AD203B41FA5}">
                      <a16:colId xmlns:a16="http://schemas.microsoft.com/office/drawing/2014/main" val="2402224842"/>
                    </a:ext>
                  </a:extLst>
                </a:gridCol>
                <a:gridCol w="1148490">
                  <a:extLst>
                    <a:ext uri="{9D8B030D-6E8A-4147-A177-3AD203B41FA5}">
                      <a16:colId xmlns:a16="http://schemas.microsoft.com/office/drawing/2014/main" val="61126188"/>
                    </a:ext>
                  </a:extLst>
                </a:gridCol>
                <a:gridCol w="1148490">
                  <a:extLst>
                    <a:ext uri="{9D8B030D-6E8A-4147-A177-3AD203B41FA5}">
                      <a16:colId xmlns:a16="http://schemas.microsoft.com/office/drawing/2014/main" val="467497962"/>
                    </a:ext>
                  </a:extLst>
                </a:gridCol>
                <a:gridCol w="1148490">
                  <a:extLst>
                    <a:ext uri="{9D8B030D-6E8A-4147-A177-3AD203B41FA5}">
                      <a16:colId xmlns:a16="http://schemas.microsoft.com/office/drawing/2014/main" val="2262867833"/>
                    </a:ext>
                  </a:extLst>
                </a:gridCol>
                <a:gridCol w="1148490">
                  <a:extLst>
                    <a:ext uri="{9D8B030D-6E8A-4147-A177-3AD203B41FA5}">
                      <a16:colId xmlns:a16="http://schemas.microsoft.com/office/drawing/2014/main" val="2902064642"/>
                    </a:ext>
                  </a:extLst>
                </a:gridCol>
                <a:gridCol w="1148490">
                  <a:extLst>
                    <a:ext uri="{9D8B030D-6E8A-4147-A177-3AD203B41FA5}">
                      <a16:colId xmlns:a16="http://schemas.microsoft.com/office/drawing/2014/main" val="1794688199"/>
                    </a:ext>
                  </a:extLst>
                </a:gridCol>
              </a:tblGrid>
              <a:tr h="121237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Species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>
                          <a:effectLst/>
                        </a:rPr>
                        <a:t>Hcal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>
                          <a:effectLst/>
                        </a:rPr>
                        <a:t>Ecal</a:t>
                      </a:r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r>
                        <a:rPr lang="en-US" sz="2200" u="none" strike="noStrike" dirty="0" err="1">
                          <a:effectLst/>
                        </a:rPr>
                        <a:t>SciFi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Ecal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Imaging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Hcal+SciFi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SciFi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Imaging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Total fraction with &gt; 0 clusters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71671039"/>
                  </a:ext>
                </a:extLst>
              </a:tr>
              <a:tr h="697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MeV neutron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0.000006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0.140394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0864213"/>
                  </a:ext>
                </a:extLst>
              </a:tr>
              <a:tr h="697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 GeV neutron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0.001229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0.000678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0.395141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37031480"/>
                  </a:ext>
                </a:extLst>
              </a:tr>
              <a:tr h="697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5 GeV neutron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6875989"/>
                  </a:ext>
                </a:extLst>
              </a:tr>
              <a:tr h="697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GeV neutron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9072350"/>
                  </a:ext>
                </a:extLst>
              </a:tr>
              <a:tr h="697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20 GeV neutron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17801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82997A-F53D-4CAE-9ECF-E3CA4CFE9540}"/>
              </a:ext>
            </a:extLst>
          </p:cNvPr>
          <p:cNvSpPr txBox="1"/>
          <p:nvPr/>
        </p:nvSpPr>
        <p:spPr>
          <a:xfrm>
            <a:off x="1" y="1295400"/>
            <a:ext cx="368617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Neutron efficiency even lower than K</a:t>
            </a:r>
            <a:r>
              <a:rPr lang="en-US" sz="2000" baseline="-25000" dirty="0"/>
              <a:t>L</a:t>
            </a:r>
            <a:r>
              <a:rPr lang="en-US" sz="2000" dirty="0"/>
              <a:t> except at 20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Less likely to interact in the </a:t>
            </a:r>
            <a:r>
              <a:rPr lang="en-US" sz="2000" dirty="0" err="1"/>
              <a:t>Ecal</a:t>
            </a:r>
            <a:r>
              <a:rPr lang="en-US" sz="2000" dirty="0"/>
              <a:t> at lower energies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K</a:t>
            </a:r>
            <a:r>
              <a:rPr lang="en-US" sz="2000" baseline="-25000" dirty="0"/>
              <a:t>L</a:t>
            </a:r>
            <a:r>
              <a:rPr lang="en-US" sz="2000" dirty="0"/>
              <a:t> Decays easier to detect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Sanity Check: e</a:t>
            </a:r>
            <a:r>
              <a:rPr lang="en-US" sz="2000" baseline="30000" dirty="0"/>
              <a:t>-4 </a:t>
            </a:r>
            <a:r>
              <a:rPr lang="en-US" sz="2000" dirty="0"/>
              <a:t>~ .02, e</a:t>
            </a:r>
            <a:r>
              <a:rPr lang="en-US" sz="2000" baseline="30000" dirty="0"/>
              <a:t>-2</a:t>
            </a:r>
            <a:r>
              <a:rPr lang="en-US" sz="2000" baseline="-25000" dirty="0"/>
              <a:t> </a:t>
            </a:r>
            <a:r>
              <a:rPr lang="en-US" sz="2000" dirty="0"/>
              <a:t>~.14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Showers in magnet can still leave energy in </a:t>
            </a:r>
            <a:r>
              <a:rPr lang="en-US" sz="2000" dirty="0" err="1"/>
              <a:t>Hcal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a shower can longitudinally extend by 2 </a:t>
            </a:r>
            <a:r>
              <a:rPr lang="el-GR" sz="2000" dirty="0"/>
              <a:t>λ</a:t>
            </a:r>
            <a:r>
              <a:rPr lang="en-US" sz="2000" baseline="-25000" dirty="0"/>
              <a:t>0</a:t>
            </a:r>
            <a:r>
              <a:rPr lang="en-US" sz="2000" dirty="0"/>
              <a:t>, then results are sensible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Would naively expect even less coming out of magnet than seen 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A5D8F-1E9B-4688-9024-2D19ABA7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29" y="-292955"/>
            <a:ext cx="10515600" cy="1325563"/>
          </a:xfrm>
        </p:spPr>
        <p:txBody>
          <a:bodyPr/>
          <a:lstStyle/>
          <a:p>
            <a:r>
              <a:rPr lang="en-US" dirty="0"/>
              <a:t>“Efficiency” (Fraction with &gt; 0 Clusters)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C48CE-07B8-4BF8-B8C6-779656FD99BB}"/>
              </a:ext>
            </a:extLst>
          </p:cNvPr>
          <p:cNvSpPr txBox="1"/>
          <p:nvPr/>
        </p:nvSpPr>
        <p:spPr>
          <a:xfrm>
            <a:off x="4400550" y="6209906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Low energy hadrons are surprising </a:t>
            </a:r>
          </a:p>
        </p:txBody>
      </p:sp>
    </p:spTree>
    <p:extLst>
      <p:ext uri="{BB962C8B-B14F-4D97-AF65-F5344CB8AC3E}">
        <p14:creationId xmlns:p14="http://schemas.microsoft.com/office/powerpoint/2010/main" val="115632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A417E-77CF-46A8-B0C9-9FDF35C2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Preface: Neutron Event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CFA07-244E-4DA5-AFA7-54AF6069B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857375"/>
            <a:ext cx="6517640" cy="4937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10 GeV neutron barrel sample, some non-neutrons, some particles with small momenta</a:t>
            </a:r>
          </a:p>
          <a:p>
            <a:endParaRPr lang="en-US" dirty="0"/>
          </a:p>
          <a:p>
            <a:r>
              <a:rPr lang="en-US" dirty="0"/>
              <a:t>Need to put in some qualifiers to make sure that particles I’m looking at are actually 10 GeV neutrons</a:t>
            </a:r>
          </a:p>
          <a:p>
            <a:endParaRPr lang="en-US" dirty="0"/>
          </a:p>
          <a:p>
            <a:r>
              <a:rPr lang="en-US" dirty="0"/>
              <a:t>Possible that this is somehow biasing things, not sure what else I can do to make sure I’m looking at the right particles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98448C2-7486-4830-955D-B9E7EEE0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01" y="2389506"/>
            <a:ext cx="4555374" cy="315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13BEB2-854F-42D6-9259-719D8C0E2F74}"/>
              </a:ext>
            </a:extLst>
          </p:cNvPr>
          <p:cNvSpPr txBox="1"/>
          <p:nvPr/>
        </p:nvSpPr>
        <p:spPr>
          <a:xfrm>
            <a:off x="8559800" y="254000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Magnet in the iteration I’m analyzing is ~2.2 </a:t>
            </a:r>
            <a:r>
              <a:rPr lang="el-GR" dirty="0"/>
              <a:t>λ</a:t>
            </a:r>
            <a:r>
              <a:rPr lang="en-US" dirty="0"/>
              <a:t>, surprisingly no improvement in clustering efficiency seen, still 8% for 10 GeV n</a:t>
            </a:r>
          </a:p>
        </p:txBody>
      </p:sp>
    </p:spTree>
    <p:extLst>
      <p:ext uri="{BB962C8B-B14F-4D97-AF65-F5344CB8AC3E}">
        <p14:creationId xmlns:p14="http://schemas.microsoft.com/office/powerpoint/2010/main" val="120002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54F3-F8E9-4C87-AB61-D69A39DD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HCal</a:t>
            </a:r>
            <a:r>
              <a:rPr lang="en-US" dirty="0"/>
              <a:t> Hits – Info from Oleg/Calo Readout 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C9B90-D4B8-4187-933D-8F07ACEA0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934" y="3918586"/>
                <a:ext cx="11472545" cy="292925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5 layers of scintillating tiles, 10 cm x 10 cm squares</a:t>
                </a:r>
              </a:p>
              <a:p>
                <a:r>
                  <a:rPr lang="en-US" dirty="0"/>
                  <a:t>8-bit ADC: 256 counts</a:t>
                </a:r>
              </a:p>
              <a:p>
                <a:pPr lvl="1"/>
                <a:r>
                  <a:rPr lang="en-US" dirty="0"/>
                  <a:t>Pedestal is 20 ADC counts,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</m:t>
                    </m:r>
                  </m:oMath>
                </a14:m>
                <a:r>
                  <a:rPr lang="en-US" dirty="0"/>
                  <a:t> ADC units</a:t>
                </a:r>
              </a:p>
              <a:p>
                <a:pPr lvl="1"/>
                <a:r>
                  <a:rPr lang="en-US" dirty="0"/>
                  <a:t>Threshold is 2 ADC counts</a:t>
                </a:r>
              </a:p>
              <a:p>
                <a:r>
                  <a:rPr lang="en-US" dirty="0"/>
                  <a:t>GEANT maximum energy deposition in one tile is 20 MeV</a:t>
                </a:r>
              </a:p>
              <a:p>
                <a:pPr lvl="1"/>
                <a:r>
                  <a:rPr lang="en-US" dirty="0"/>
                  <a:t>Say ~230 available ADC counts to span range of 0-20 MeV, One ADC count is ~0.09 MeV</a:t>
                </a:r>
              </a:p>
              <a:p>
                <a:r>
                  <a:rPr lang="en-US" dirty="0"/>
                  <a:t>Minimum energy is = 2 ADC counts ~ 0.18 MeV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C9B90-D4B8-4187-933D-8F07ACEA0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934" y="3918586"/>
                <a:ext cx="11472545" cy="2929255"/>
              </a:xfrm>
              <a:blipFill>
                <a:blip r:embed="rId2"/>
                <a:stretch>
                  <a:fillRect l="-797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CAA545F-EE15-4F3B-8132-42C46FECA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8" y="1410725"/>
            <a:ext cx="4729562" cy="2033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CD988F-CEC1-4DEC-84E8-19DC84D86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344" y="1386423"/>
            <a:ext cx="5196615" cy="20374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6A6557-ECC2-4D5E-95EC-FB346ADC3E54}"/>
              </a:ext>
            </a:extLst>
          </p:cNvPr>
          <p:cNvSpPr/>
          <p:nvPr/>
        </p:nvSpPr>
        <p:spPr>
          <a:xfrm>
            <a:off x="1280160" y="2844800"/>
            <a:ext cx="8686799" cy="16256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7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16A3-D568-493A-A1AF-06A27B13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-152856"/>
            <a:ext cx="10515600" cy="1325563"/>
          </a:xfrm>
        </p:spPr>
        <p:txBody>
          <a:bodyPr/>
          <a:lstStyle/>
          <a:p>
            <a:r>
              <a:rPr lang="en-US" dirty="0" err="1"/>
              <a:t>HCal</a:t>
            </a:r>
            <a:r>
              <a:rPr lang="en-US" dirty="0"/>
              <a:t> Hits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343F-D12A-4718-8B22-BCC679A3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5" y="1314332"/>
            <a:ext cx="5231386" cy="4883150"/>
          </a:xfrm>
        </p:spPr>
        <p:txBody>
          <a:bodyPr>
            <a:normAutofit fontScale="92500"/>
          </a:bodyPr>
          <a:lstStyle/>
          <a:p>
            <a:r>
              <a:rPr lang="en-US" dirty="0"/>
              <a:t>Event sample is 49k 10 GeV neutrons</a:t>
            </a:r>
          </a:p>
          <a:p>
            <a:pPr lvl="1"/>
            <a:r>
              <a:rPr lang="en-US" b="1" dirty="0"/>
              <a:t>Multiple hits allowed per event</a:t>
            </a:r>
          </a:p>
          <a:p>
            <a:pPr lvl="1"/>
            <a:r>
              <a:rPr lang="en-US" dirty="0"/>
              <a:t>Couldn’t figure out a good way to access </a:t>
            </a:r>
            <a:r>
              <a:rPr lang="en-US" dirty="0" err="1"/>
              <a:t>N</a:t>
            </a:r>
            <a:r>
              <a:rPr lang="en-US" baseline="-25000" dirty="0" err="1"/>
              <a:t>hits</a:t>
            </a:r>
            <a:r>
              <a:rPr lang="en-US" dirty="0"/>
              <a:t> per particle thrown</a:t>
            </a:r>
          </a:p>
          <a:p>
            <a:r>
              <a:rPr lang="en-US" dirty="0"/>
              <a:t>17% is maximum possible hit above threshold rate, if only 1 hit/event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 clusters were roughly correct?</a:t>
            </a:r>
          </a:p>
          <a:p>
            <a:r>
              <a:rPr lang="en-US" dirty="0"/>
              <a:t>Peak energy deposit is at very beginning of </a:t>
            </a:r>
            <a:r>
              <a:rPr lang="en-US" dirty="0" err="1"/>
              <a:t>Hcal</a:t>
            </a:r>
            <a:endParaRPr lang="en-US" dirty="0"/>
          </a:p>
          <a:p>
            <a:r>
              <a:rPr lang="en-US" dirty="0"/>
              <a:t>Number of hits seems low based on prior study of </a:t>
            </a:r>
            <a:r>
              <a:rPr lang="en-US" dirty="0" err="1"/>
              <a:t>reco</a:t>
            </a:r>
            <a:r>
              <a:rPr lang="en-US" dirty="0"/>
              <a:t>-level clusters</a:t>
            </a:r>
          </a:p>
          <a:p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7BFD7B4-95CF-40AC-B012-DFAEEEDBD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33" y="0"/>
            <a:ext cx="4613167" cy="32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FAA7C5-C2D0-4748-B472-715725D1657C}"/>
              </a:ext>
            </a:extLst>
          </p:cNvPr>
          <p:cNvSpPr txBox="1"/>
          <p:nvPr/>
        </p:nvSpPr>
        <p:spPr>
          <a:xfrm>
            <a:off x="11104880" y="3042246"/>
            <a:ext cx="155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mm in 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A0178-5E67-485D-AA7F-EEE0C88EE84D}"/>
              </a:ext>
            </a:extLst>
          </p:cNvPr>
          <p:cNvSpPr txBox="1"/>
          <p:nvPr/>
        </p:nvSpPr>
        <p:spPr>
          <a:xfrm>
            <a:off x="7000319" y="230188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MeV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BFA8E5E-19FB-4050-8E38-3AB05A47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79" y="3345895"/>
            <a:ext cx="4589346" cy="31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2F136D-CEF7-4C80-BABD-28950634DC45}"/>
              </a:ext>
            </a:extLst>
          </p:cNvPr>
          <p:cNvSpPr txBox="1"/>
          <p:nvPr/>
        </p:nvSpPr>
        <p:spPr>
          <a:xfrm>
            <a:off x="7000319" y="3571241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EC363-068D-4F91-A642-7A045D9FA133}"/>
              </a:ext>
            </a:extLst>
          </p:cNvPr>
          <p:cNvSpPr txBox="1"/>
          <p:nvPr/>
        </p:nvSpPr>
        <p:spPr>
          <a:xfrm>
            <a:off x="10629545" y="6454855"/>
            <a:ext cx="155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mm in 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ED87C-8A12-45D6-8F9F-61AAC10313C5}"/>
              </a:ext>
            </a:extLst>
          </p:cNvPr>
          <p:cNvSpPr txBox="1"/>
          <p:nvPr/>
        </p:nvSpPr>
        <p:spPr>
          <a:xfrm>
            <a:off x="5184603" y="1175802"/>
            <a:ext cx="2460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 Threshold</a:t>
            </a:r>
          </a:p>
          <a:p>
            <a:r>
              <a:rPr lang="en-US" sz="1400" dirty="0" err="1"/>
              <a:t>N</a:t>
            </a:r>
            <a:r>
              <a:rPr lang="en-US" sz="1400" baseline="-25000" dirty="0" err="1"/>
              <a:t>hits</a:t>
            </a:r>
            <a:r>
              <a:rPr lang="en-US" sz="1400" dirty="0"/>
              <a:t>/</a:t>
            </a:r>
            <a:r>
              <a:rPr lang="en-US" sz="1400" dirty="0" err="1"/>
              <a:t>N</a:t>
            </a:r>
            <a:r>
              <a:rPr lang="en-US" sz="1400" baseline="-25000" dirty="0" err="1"/>
              <a:t>thrown</a:t>
            </a:r>
            <a:r>
              <a:rPr lang="en-US" sz="1400" dirty="0"/>
              <a:t> ~ 1</a:t>
            </a:r>
          </a:p>
          <a:p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6582B5-4712-4EAA-8CC3-B0489FD85750}"/>
              </a:ext>
            </a:extLst>
          </p:cNvPr>
          <p:cNvSpPr txBox="1"/>
          <p:nvPr/>
        </p:nvSpPr>
        <p:spPr>
          <a:xfrm>
            <a:off x="5729861" y="4604980"/>
            <a:ext cx="24609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0.18 MeV Threshold</a:t>
            </a:r>
          </a:p>
          <a:p>
            <a:r>
              <a:rPr lang="en-US" sz="1400" dirty="0" err="1"/>
              <a:t>N</a:t>
            </a:r>
            <a:r>
              <a:rPr lang="en-US" sz="1400" baseline="-25000" dirty="0" err="1"/>
              <a:t>hits</a:t>
            </a:r>
            <a:r>
              <a:rPr lang="en-US" sz="1400" dirty="0"/>
              <a:t>/</a:t>
            </a:r>
            <a:r>
              <a:rPr lang="en-US" sz="1400" dirty="0" err="1"/>
              <a:t>N</a:t>
            </a:r>
            <a:r>
              <a:rPr lang="en-US" sz="1400" baseline="-25000" dirty="0" err="1"/>
              <a:t>thrown</a:t>
            </a:r>
            <a:r>
              <a:rPr lang="en-US" sz="1400" dirty="0"/>
              <a:t> ~ .17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439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16A3-D568-493A-A1AF-06A27B13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586"/>
            <a:ext cx="10515600" cy="1325563"/>
          </a:xfrm>
        </p:spPr>
        <p:txBody>
          <a:bodyPr/>
          <a:lstStyle/>
          <a:p>
            <a:r>
              <a:rPr lang="en-US" dirty="0" err="1"/>
              <a:t>HCal</a:t>
            </a:r>
            <a:r>
              <a:rPr lang="en-US" dirty="0"/>
              <a:t> Hits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343F-D12A-4718-8B22-BCC679A3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94" y="1434884"/>
            <a:ext cx="4295778" cy="6051152"/>
          </a:xfrm>
        </p:spPr>
        <p:txBody>
          <a:bodyPr>
            <a:normAutofit/>
          </a:bodyPr>
          <a:lstStyle/>
          <a:p>
            <a:r>
              <a:rPr lang="en-US" sz="3200" dirty="0"/>
              <a:t>Event sample is 110k 2 GeV neutrons</a:t>
            </a:r>
          </a:p>
          <a:p>
            <a:r>
              <a:rPr lang="en-US" sz="3200" dirty="0"/>
              <a:t>Fewer hits observed, as expected</a:t>
            </a:r>
          </a:p>
          <a:p>
            <a:pPr lvl="1"/>
            <a:r>
              <a:rPr lang="en-US" sz="3200" dirty="0"/>
              <a:t>Not so much less</a:t>
            </a:r>
          </a:p>
          <a:p>
            <a:r>
              <a:rPr lang="en-US" sz="3200" dirty="0"/>
              <a:t>After magnet shift, forward angles now open for “barrel” neutrals to hit </a:t>
            </a:r>
            <a:r>
              <a:rPr lang="en-US" sz="3200" dirty="0" err="1"/>
              <a:t>HCal</a:t>
            </a:r>
            <a:r>
              <a:rPr lang="en-US" sz="3200" dirty="0"/>
              <a:t> more directly?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AA7C5-C2D0-4748-B472-715725D1657C}"/>
              </a:ext>
            </a:extLst>
          </p:cNvPr>
          <p:cNvSpPr txBox="1"/>
          <p:nvPr/>
        </p:nvSpPr>
        <p:spPr>
          <a:xfrm>
            <a:off x="11104880" y="3042246"/>
            <a:ext cx="155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mm in 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A0178-5E67-485D-AA7F-EEE0C88EE84D}"/>
              </a:ext>
            </a:extLst>
          </p:cNvPr>
          <p:cNvSpPr txBox="1"/>
          <p:nvPr/>
        </p:nvSpPr>
        <p:spPr>
          <a:xfrm>
            <a:off x="7000319" y="230188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F136D-CEF7-4C80-BABD-28950634DC45}"/>
              </a:ext>
            </a:extLst>
          </p:cNvPr>
          <p:cNvSpPr txBox="1"/>
          <p:nvPr/>
        </p:nvSpPr>
        <p:spPr>
          <a:xfrm>
            <a:off x="7000319" y="3571241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EC363-068D-4F91-A642-7A045D9FA133}"/>
              </a:ext>
            </a:extLst>
          </p:cNvPr>
          <p:cNvSpPr txBox="1"/>
          <p:nvPr/>
        </p:nvSpPr>
        <p:spPr>
          <a:xfrm>
            <a:off x="10629545" y="6454855"/>
            <a:ext cx="155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mm in 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ED87C-8A12-45D6-8F9F-61AAC10313C5}"/>
              </a:ext>
            </a:extLst>
          </p:cNvPr>
          <p:cNvSpPr txBox="1"/>
          <p:nvPr/>
        </p:nvSpPr>
        <p:spPr>
          <a:xfrm>
            <a:off x="5117928" y="1175802"/>
            <a:ext cx="2460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 Threshold</a:t>
            </a:r>
          </a:p>
          <a:p>
            <a:r>
              <a:rPr lang="en-US" sz="1400" dirty="0" err="1"/>
              <a:t>N</a:t>
            </a:r>
            <a:r>
              <a:rPr lang="en-US" sz="1400" baseline="-25000" dirty="0" err="1"/>
              <a:t>hits</a:t>
            </a:r>
            <a:r>
              <a:rPr lang="en-US" sz="1400" dirty="0"/>
              <a:t>/</a:t>
            </a:r>
            <a:r>
              <a:rPr lang="en-US" sz="1400" dirty="0" err="1"/>
              <a:t>N</a:t>
            </a:r>
            <a:r>
              <a:rPr lang="en-US" sz="1400" baseline="-25000" dirty="0" err="1"/>
              <a:t>thrown</a:t>
            </a:r>
            <a:r>
              <a:rPr lang="en-US" sz="1400" dirty="0"/>
              <a:t> ~ .7</a:t>
            </a:r>
          </a:p>
          <a:p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6582B5-4712-4EAA-8CC3-B0489FD85750}"/>
              </a:ext>
            </a:extLst>
          </p:cNvPr>
          <p:cNvSpPr txBox="1"/>
          <p:nvPr/>
        </p:nvSpPr>
        <p:spPr>
          <a:xfrm>
            <a:off x="5434586" y="4604980"/>
            <a:ext cx="24609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0.18 MeV Threshold</a:t>
            </a:r>
          </a:p>
          <a:p>
            <a:r>
              <a:rPr lang="en-US" sz="1400" dirty="0" err="1"/>
              <a:t>N</a:t>
            </a:r>
            <a:r>
              <a:rPr lang="en-US" sz="1400" baseline="-25000" dirty="0" err="1"/>
              <a:t>hits</a:t>
            </a:r>
            <a:r>
              <a:rPr lang="en-US" sz="1400" dirty="0"/>
              <a:t>/</a:t>
            </a:r>
            <a:r>
              <a:rPr lang="en-US" sz="1400" dirty="0" err="1"/>
              <a:t>N</a:t>
            </a:r>
            <a:r>
              <a:rPr lang="en-US" sz="1400" baseline="-25000" dirty="0" err="1"/>
              <a:t>thrown</a:t>
            </a:r>
            <a:r>
              <a:rPr lang="en-US" sz="1400" dirty="0"/>
              <a:t> ~ .11</a:t>
            </a:r>
          </a:p>
          <a:p>
            <a:endParaRPr lang="en-US" sz="32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9120439-3027-4D4B-878B-EDB58A9A6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10" y="3404791"/>
            <a:ext cx="4295778" cy="293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06D1046-692D-4ED9-B872-509FC58F6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32" y="95368"/>
            <a:ext cx="3976688" cy="26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714D-8A50-40EA-BE12-92667425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7F9A8-1620-4F4D-877C-9732078A9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558925"/>
            <a:ext cx="4737100" cy="4351338"/>
          </a:xfrm>
        </p:spPr>
        <p:txBody>
          <a:bodyPr/>
          <a:lstStyle/>
          <a:p>
            <a:r>
              <a:rPr lang="en-US" dirty="0"/>
              <a:t>Small sample size here, but not so many hits out to 20 MeV</a:t>
            </a:r>
          </a:p>
          <a:p>
            <a:pPr lvl="1"/>
            <a:r>
              <a:rPr lang="en-US" dirty="0"/>
              <a:t>Large majority of hits &lt; 1 MeV</a:t>
            </a:r>
          </a:p>
          <a:p>
            <a:pPr lvl="2"/>
            <a:r>
              <a:rPr lang="en-US" dirty="0"/>
              <a:t>Majority &lt; 0.18 MeV Threshold</a:t>
            </a:r>
          </a:p>
          <a:p>
            <a:r>
              <a:rPr lang="en-US" dirty="0"/>
              <a:t>Decrease 20 MeV maximum?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9D2C9-5F1B-4808-9561-1DC0CD68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82" y="4635500"/>
            <a:ext cx="1399117" cy="209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BA249-B1EC-46FE-B4E4-F2D9F0D7D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06" y="4635500"/>
            <a:ext cx="1894259" cy="209867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664725C-8C28-457F-B1AA-CCC037F08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61" y="769144"/>
            <a:ext cx="688914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2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5279-34CE-4E3E-B4DB-4B901EB9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Reco</a:t>
            </a:r>
            <a:r>
              <a:rPr lang="en-US" dirty="0"/>
              <a:t> to Full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2DF04-7C30-4FA2-BFE9-DEBCD0DE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8900" cy="4870450"/>
          </a:xfrm>
        </p:spPr>
        <p:txBody>
          <a:bodyPr>
            <a:normAutofit/>
          </a:bodyPr>
          <a:lstStyle/>
          <a:p>
            <a:r>
              <a:rPr lang="en-US" dirty="0"/>
              <a:t>RECO: 596679 10 GeV neutrons fired, 48025 clusters reconstructed</a:t>
            </a:r>
          </a:p>
          <a:p>
            <a:pPr lvl="1"/>
            <a:r>
              <a:rPr lang="en-US" dirty="0"/>
              <a:t>~8% cluster reconstruction rate</a:t>
            </a:r>
          </a:p>
          <a:p>
            <a:pPr lvl="1"/>
            <a:r>
              <a:rPr lang="en-US" dirty="0"/>
              <a:t>~40 hits/cluster?</a:t>
            </a:r>
          </a:p>
          <a:p>
            <a:pPr lvl="1"/>
            <a:r>
              <a:rPr lang="en-US" dirty="0"/>
              <a:t>How is a “hit” defined in </a:t>
            </a:r>
            <a:r>
              <a:rPr lang="en-US" dirty="0" err="1"/>
              <a:t>reco</a:t>
            </a:r>
            <a:r>
              <a:rPr lang="en-US" dirty="0"/>
              <a:t> files?</a:t>
            </a:r>
          </a:p>
          <a:p>
            <a:r>
              <a:rPr lang="en-US" dirty="0"/>
              <a:t>FULL: 49622 10 GeV neutrons fired, 49604 total hits measured</a:t>
            </a:r>
          </a:p>
          <a:p>
            <a:pPr lvl="1"/>
            <a:r>
              <a:rPr lang="en-US" dirty="0"/>
              <a:t>8532 hits above threshold, max of 17% in 1 hit/event limit</a:t>
            </a:r>
          </a:p>
          <a:p>
            <a:r>
              <a:rPr lang="en-US" dirty="0"/>
              <a:t>Has </a:t>
            </a:r>
            <a:r>
              <a:rPr lang="en-US" dirty="0" err="1"/>
              <a:t>Hcal</a:t>
            </a:r>
            <a:r>
              <a:rPr lang="en-US" dirty="0"/>
              <a:t> readout been updated yet?</a:t>
            </a:r>
          </a:p>
          <a:p>
            <a:pPr lvl="1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5DD56CA-7FEB-42ED-B9F4-028FC497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73" y="365125"/>
            <a:ext cx="5133827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6BA17C-FBCF-4F8F-943B-5DD3D9657B6D}"/>
              </a:ext>
            </a:extLst>
          </p:cNvPr>
          <p:cNvCxnSpPr>
            <a:cxnSpLocks/>
          </p:cNvCxnSpPr>
          <p:nvPr/>
        </p:nvCxnSpPr>
        <p:spPr>
          <a:xfrm flipV="1">
            <a:off x="3898900" y="2946400"/>
            <a:ext cx="3159273" cy="31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D5E218D-A19C-46D1-A07E-FF8E43689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200" y="4108450"/>
            <a:ext cx="3370579" cy="15965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FCB5F9-F022-4272-9CE2-7E3E7987DE34}"/>
              </a:ext>
            </a:extLst>
          </p:cNvPr>
          <p:cNvSpPr txBox="1"/>
          <p:nvPr/>
        </p:nvSpPr>
        <p:spPr>
          <a:xfrm>
            <a:off x="9131300" y="5692340"/>
            <a:ext cx="2667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From: https://eicweb.phy.anl.gov/EIC/benchmarks/reconstruction_benchmarks/-/blob/master/benchmarks/clustering/options/full_cal_reco.py</a:t>
            </a:r>
          </a:p>
        </p:txBody>
      </p:sp>
    </p:spTree>
    <p:extLst>
      <p:ext uri="{BB962C8B-B14F-4D97-AF65-F5344CB8AC3E}">
        <p14:creationId xmlns:p14="http://schemas.microsoft.com/office/powerpoint/2010/main" val="125247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52A044-CE61-40EC-ADF7-3D4E3C8CD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48" y="2501900"/>
            <a:ext cx="5974540" cy="43561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9A54F8F-43FC-42D4-AA1A-F775376D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1" y="815094"/>
            <a:ext cx="5672517" cy="39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0637F0-9F0A-4ADC-8011-9F91F7BE0D47}"/>
              </a:ext>
            </a:extLst>
          </p:cNvPr>
          <p:cNvSpPr txBox="1"/>
          <p:nvPr/>
        </p:nvSpPr>
        <p:spPr>
          <a:xfrm>
            <a:off x="808642" y="5096860"/>
            <a:ext cx="37297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 GeV Neutrons 0.18 MeV Threshold</a:t>
            </a:r>
          </a:p>
          <a:p>
            <a:r>
              <a:rPr lang="en-US" sz="1400" dirty="0" err="1"/>
              <a:t>N</a:t>
            </a:r>
            <a:r>
              <a:rPr lang="en-US" sz="1400" baseline="-25000" dirty="0" err="1"/>
              <a:t>hits</a:t>
            </a:r>
            <a:r>
              <a:rPr lang="en-US" sz="1400" dirty="0"/>
              <a:t>/</a:t>
            </a:r>
            <a:r>
              <a:rPr lang="en-US" sz="1400" dirty="0" err="1"/>
              <a:t>N</a:t>
            </a:r>
            <a:r>
              <a:rPr lang="en-US" sz="1400" baseline="-25000" dirty="0" err="1"/>
              <a:t>thrown</a:t>
            </a:r>
            <a:r>
              <a:rPr lang="en-US" sz="1400" dirty="0"/>
              <a:t> ~ .17</a:t>
            </a:r>
          </a:p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D13D1-9345-4791-9FBB-AF824B28C09B}"/>
              </a:ext>
            </a:extLst>
          </p:cNvPr>
          <p:cNvSpPr txBox="1"/>
          <p:nvPr/>
        </p:nvSpPr>
        <p:spPr>
          <a:xfrm>
            <a:off x="6995508" y="376873"/>
            <a:ext cx="505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Increase in </a:t>
            </a:r>
            <a:r>
              <a:rPr lang="en-US" sz="3000" dirty="0" err="1"/>
              <a:t>N</a:t>
            </a:r>
            <a:r>
              <a:rPr lang="en-US" sz="3000" baseline="-25000" dirty="0" err="1"/>
              <a:t>hits</a:t>
            </a:r>
            <a:r>
              <a:rPr lang="en-US" sz="3000" dirty="0"/>
              <a:t> to high Z, but not low 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D123B4-38EE-43C5-BB15-3E24027D2811}"/>
              </a:ext>
            </a:extLst>
          </p:cNvPr>
          <p:cNvCxnSpPr>
            <a:cxnSpLocks/>
          </p:cNvCxnSpPr>
          <p:nvPr/>
        </p:nvCxnSpPr>
        <p:spPr>
          <a:xfrm flipH="1">
            <a:off x="4914900" y="939800"/>
            <a:ext cx="1968500" cy="3312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EFD7F8-EC6D-418A-BC8D-81A2F21A66CC}"/>
              </a:ext>
            </a:extLst>
          </p:cNvPr>
          <p:cNvSpPr txBox="1"/>
          <p:nvPr/>
        </p:nvSpPr>
        <p:spPr>
          <a:xfrm>
            <a:off x="8121650" y="1919511"/>
            <a:ext cx="450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From angle beyond magnet? Beyond </a:t>
            </a:r>
            <a:r>
              <a:rPr lang="en-US" sz="3000" dirty="0" err="1"/>
              <a:t>Ecal</a:t>
            </a:r>
            <a:r>
              <a:rPr lang="en-US" sz="3000" dirty="0"/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ADD6B8-1BC7-4C54-A4C4-EDE4747A71A7}"/>
              </a:ext>
            </a:extLst>
          </p:cNvPr>
          <p:cNvCxnSpPr>
            <a:cxnSpLocks/>
          </p:cNvCxnSpPr>
          <p:nvPr/>
        </p:nvCxnSpPr>
        <p:spPr>
          <a:xfrm flipH="1">
            <a:off x="10096500" y="3044826"/>
            <a:ext cx="279400" cy="928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87E720E-C128-421F-97F9-62FCD02DDE00}"/>
              </a:ext>
            </a:extLst>
          </p:cNvPr>
          <p:cNvCxnSpPr>
            <a:cxnSpLocks/>
          </p:cNvCxnSpPr>
          <p:nvPr/>
        </p:nvCxnSpPr>
        <p:spPr>
          <a:xfrm flipV="1">
            <a:off x="8826499" y="3836935"/>
            <a:ext cx="1549401" cy="10286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04A1FE-C8CF-4B03-8B91-405EA5867AC6}"/>
              </a:ext>
            </a:extLst>
          </p:cNvPr>
          <p:cNvCxnSpPr>
            <a:cxnSpLocks/>
          </p:cNvCxnSpPr>
          <p:nvPr/>
        </p:nvCxnSpPr>
        <p:spPr>
          <a:xfrm flipV="1">
            <a:off x="8763000" y="3836935"/>
            <a:ext cx="1096151" cy="10286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2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2465-BB56-4568-A8BA-C794BE6A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9A0D-B586-4C47-8EDA-EABB456D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hit data, seems like the cluster data for the barrel </a:t>
            </a:r>
            <a:r>
              <a:rPr lang="en-US" dirty="0" err="1"/>
              <a:t>HCal</a:t>
            </a:r>
            <a:r>
              <a:rPr lang="en-US" dirty="0"/>
              <a:t> is in the right order of magnitude</a:t>
            </a:r>
          </a:p>
          <a:p>
            <a:pPr lvl="1"/>
            <a:r>
              <a:rPr lang="en-US" dirty="0"/>
              <a:t>Still needs some double checking</a:t>
            </a:r>
          </a:p>
          <a:p>
            <a:r>
              <a:rPr lang="en-US" dirty="0"/>
              <a:t>Some inconsistency between </a:t>
            </a:r>
            <a:r>
              <a:rPr lang="en-US" dirty="0" err="1"/>
              <a:t>reco</a:t>
            </a:r>
            <a:r>
              <a:rPr lang="en-US" dirty="0"/>
              <a:t> and full sim, namely </a:t>
            </a:r>
            <a:r>
              <a:rPr lang="en-US" dirty="0" err="1"/>
              <a:t>N</a:t>
            </a:r>
            <a:r>
              <a:rPr lang="en-US" baseline="-25000" dirty="0" err="1"/>
              <a:t>hits</a:t>
            </a:r>
            <a:r>
              <a:rPr lang="en-US" baseline="-25000" dirty="0"/>
              <a:t> </a:t>
            </a:r>
            <a:r>
              <a:rPr lang="en-US" dirty="0"/>
              <a:t>in a cluster</a:t>
            </a:r>
          </a:p>
          <a:p>
            <a:pPr lvl="1"/>
            <a:r>
              <a:rPr lang="en-US" dirty="0"/>
              <a:t>Lower threshold?</a:t>
            </a:r>
          </a:p>
          <a:p>
            <a:r>
              <a:rPr lang="en-US" dirty="0"/>
              <a:t>With magnet movement, forward angles should now have better </a:t>
            </a:r>
            <a:r>
              <a:rPr lang="en-US" dirty="0" err="1"/>
              <a:t>HCal</a:t>
            </a:r>
            <a:r>
              <a:rPr lang="en-US" dirty="0"/>
              <a:t> efficiency for neutrals, including lower energy neutrals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5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726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ATHENA Barrel HCal Update</vt:lpstr>
      <vt:lpstr>Preface: Neutron Event Sample</vt:lpstr>
      <vt:lpstr>HCal Hits – Info from Oleg/Calo Readout Table</vt:lpstr>
      <vt:lpstr>HCal Hits</vt:lpstr>
      <vt:lpstr>HCal Hits</vt:lpstr>
      <vt:lpstr>Dynamic Range</vt:lpstr>
      <vt:lpstr>Reco to Full Comparison</vt:lpstr>
      <vt:lpstr>PowerPoint Presentation</vt:lpstr>
      <vt:lpstr>Summary</vt:lpstr>
      <vt:lpstr>Backup</vt:lpstr>
      <vt:lpstr>“Efficiency” (Fraction with &gt; 0 Clusters)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Barrel HCal Hits</dc:title>
  <dc:creator>Henry T Klest</dc:creator>
  <cp:lastModifiedBy>Henry T Klest</cp:lastModifiedBy>
  <cp:revision>2</cp:revision>
  <dcterms:created xsi:type="dcterms:W3CDTF">2021-10-11T21:29:03Z</dcterms:created>
  <dcterms:modified xsi:type="dcterms:W3CDTF">2021-10-12T01:02:43Z</dcterms:modified>
</cp:coreProperties>
</file>