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A8DE-3E80-2F4D-992B-7F14F5BAA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4C5E0-A787-4047-B945-A48BA4A12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11C5B-DF72-6749-8FDD-94985D3C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CCB-8E21-DF4B-A868-7526906310F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B57E6-DDEB-9C47-BB67-1EF484BAC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DA112-BCC7-A847-B256-AF3A20E5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9358-F395-284C-8B93-051DFA4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1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A9FD-9FF4-F042-B3BB-8367C14DD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AE4A9-7299-7140-A0C7-022051FD5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2D00C-CEE3-144D-AFCE-E4D349428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CCB-8E21-DF4B-A868-7526906310F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22899-3125-0C48-8A4C-CDAB1A72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9609C-054B-C848-A68E-EF0493EB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9358-F395-284C-8B93-051DFA4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56A4-A4B0-254C-8D7B-D2C1C2577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08ED6-A8A9-7B49-A72A-52162D3E2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FFB40-8D4E-0C48-BFFD-E65BEFCF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CCB-8E21-DF4B-A868-7526906310F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E2823-FB4A-6446-809B-D407D231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BEF4F-30CD-5F40-BC3D-DDDB5D14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9358-F395-284C-8B93-051DFA4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F1D6-2DAD-394E-BDA9-73D69FD0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2EE64-E2AA-EC49-BD9D-861144CD1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717EA-34E2-9144-BC61-E14DD070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CCB-8E21-DF4B-A868-7526906310F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83A72-062B-B14A-9257-9C3D3CF90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4C9E7-17DD-584C-91C4-5C00968C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9358-F395-284C-8B93-051DFA4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4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92F76-03F7-E041-9012-D6DD35AE0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6A0D3-1D5C-BF49-B56A-CB4CEBFFA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A0DD5-1F80-604E-91CF-BB0139937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CCB-8E21-DF4B-A868-7526906310F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4FA1B-AF5A-2643-B0CC-8C83C0F8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6DD62-67CF-8641-A3E4-C0139F69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9358-F395-284C-8B93-051DFA4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1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2DE6-70B1-094A-9386-17E149E4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CEE0F-ECC6-F743-80C8-E752E1E7E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0DEF3-AE93-9048-AB55-0ABBDD33A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3399F-7E31-954D-B1F9-A515A245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CCB-8E21-DF4B-A868-7526906310F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01ABF-A2F0-5142-8E55-F997AD30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E93D4-FE92-D64C-A608-A5F88EAA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9358-F395-284C-8B93-051DFA4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7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1EF06-EED4-7F4D-B9F3-A2A81FE16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C51A1-83E2-B242-8D36-240F8D720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90321-6F31-BE41-9F1A-985CFC025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F34AB-A42F-2C4B-A726-5C9B17E90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E1C1E-86E4-9A4E-90EE-806073688D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66BDF-D614-DE4E-A34D-0FA99FC6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CCB-8E21-DF4B-A868-7526906310F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EA41C0-38E8-DD4E-8175-02B42994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596E46-AF56-E144-8AD9-A76F4480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9358-F395-284C-8B93-051DFA4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3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BD5A7-E0CF-1D43-B90C-456E229C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D85F3-6CDE-F840-A386-327E07D1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CCB-8E21-DF4B-A868-7526906310F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1DCD35-6F49-E64D-9705-13F1D973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95422-3838-944E-A57E-654B862E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9358-F395-284C-8B93-051DFA4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3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B44A9-E15C-B941-8038-87D4FACEA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CCB-8E21-DF4B-A868-7526906310F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AE892-835D-B642-BAE9-28F7A98DF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7BE50-CB71-2549-A2C7-CF54B0300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9358-F395-284C-8B93-051DFA4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5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2BC1-80F9-A14E-A6CC-49A5253B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970AC-5813-9849-ADD8-047BB9A5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C421C1-82AB-0649-8C02-6E3E6B415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51BBD1-905A-9240-8E0A-0FFC1FF1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CCB-8E21-DF4B-A868-7526906310F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98D04-8497-BA46-8128-D0D2FEA3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A4587-DAC5-BC44-B650-CDC10F58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9358-F395-284C-8B93-051DFA4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6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5FE6C-A1F7-2048-B2AD-6D921591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6CFE4-F8AF-2B40-80A3-0B3658C54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9E31C-1E2C-1A4C-AF9E-9114B238F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E95A6-3403-434E-B26C-F9837B76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14CCB-8E21-DF4B-A868-7526906310F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935DB-9C0B-434D-BE66-DBA7FBCA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7AD85-27F4-B24A-B72E-509979F4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59358-F395-284C-8B93-051DFA4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8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423C95-E2F4-7247-A500-94CF4086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DDF69-A7AA-5143-A078-0EC7E92B1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21335-5AE9-944D-B144-AB3992D6D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14CCB-8E21-DF4B-A868-7526906310F2}" type="datetimeFigureOut">
              <a:rPr lang="en-US" smtClean="0"/>
              <a:t>10/11/21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7DE93-B629-7E4F-9981-F62A40EA9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B9ECB-6E09-9148-ABF1-FC0B9FD2D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59358-F395-284C-8B93-051DFA417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1052654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AD34-4E10-A94B-834D-E343F0283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-422234"/>
            <a:ext cx="11221278" cy="2387600"/>
          </a:xfrm>
        </p:spPr>
        <p:txBody>
          <a:bodyPr>
            <a:normAutofit/>
          </a:bodyPr>
          <a:lstStyle/>
          <a:p>
            <a:r>
              <a:rPr lang="en-US" dirty="0"/>
              <a:t>Short report on </a:t>
            </a:r>
            <a:br>
              <a:rPr lang="en-US" dirty="0"/>
            </a:br>
            <a:r>
              <a:rPr lang="en-US" dirty="0"/>
              <a:t>26</a:t>
            </a:r>
            <a:r>
              <a:rPr lang="en-US" baseline="30000" dirty="0"/>
              <a:t>th</a:t>
            </a:r>
            <a:r>
              <a:rPr lang="en-US" dirty="0"/>
              <a:t> Geant4 Collaboration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D4324-AE62-0641-AE3D-BBD2FC692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57441"/>
            <a:ext cx="9144000" cy="1655762"/>
          </a:xfrm>
        </p:spPr>
        <p:txBody>
          <a:bodyPr/>
          <a:lstStyle/>
          <a:p>
            <a:r>
              <a:rPr lang="en-US" dirty="0"/>
              <a:t>Makoto Asai (SLAC)</a:t>
            </a:r>
          </a:p>
          <a:p>
            <a:r>
              <a:rPr lang="en-US" dirty="0"/>
              <a:t>10/12/2021 @ </a:t>
            </a:r>
            <a:r>
              <a:rPr lang="en-US" dirty="0" err="1"/>
              <a:t>eAST</a:t>
            </a:r>
            <a:r>
              <a:rPr lang="en-US" dirty="0"/>
              <a:t> developers meeting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6A5B47-C05E-8A49-B8E9-D1E33E3D92B3}"/>
              </a:ext>
            </a:extLst>
          </p:cNvPr>
          <p:cNvSpPr txBox="1">
            <a:spLocks/>
          </p:cNvSpPr>
          <p:nvPr/>
        </p:nvSpPr>
        <p:spPr>
          <a:xfrm>
            <a:off x="1145059" y="43434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4284236-62EA-5640-B021-185B5BB46622}"/>
              </a:ext>
            </a:extLst>
          </p:cNvPr>
          <p:cNvSpPr txBox="1">
            <a:spLocks/>
          </p:cNvSpPr>
          <p:nvPr/>
        </p:nvSpPr>
        <p:spPr>
          <a:xfrm>
            <a:off x="930875" y="3713203"/>
            <a:ext cx="9144000" cy="2886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[virtual] Geant4 collaboration meeting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Parallel sessions 9/13 ~ 9/17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Plenary sessions 9/20 ~ 9/24</a:t>
            </a:r>
          </a:p>
          <a:p>
            <a:pPr algn="l"/>
            <a:r>
              <a:rPr lang="en-US" dirty="0">
                <a:hlinkClick r:id="rId2"/>
              </a:rPr>
              <a:t>https://indico.cern.ch/event/1052654/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All presentations are publicly visible.</a:t>
            </a:r>
          </a:p>
        </p:txBody>
      </p:sp>
    </p:spTree>
    <p:extLst>
      <p:ext uri="{BB962C8B-B14F-4D97-AF65-F5344CB8AC3E}">
        <p14:creationId xmlns:p14="http://schemas.microsoft.com/office/powerpoint/2010/main" val="352712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5936-1D8E-6D4E-AF4E-632DC320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57" y="151640"/>
            <a:ext cx="10515600" cy="529397"/>
          </a:xfrm>
        </p:spPr>
        <p:txBody>
          <a:bodyPr>
            <a:normAutofit/>
          </a:bodyPr>
          <a:lstStyle/>
          <a:p>
            <a:r>
              <a:rPr lang="en-US" sz="2400" dirty="0"/>
              <a:t>Highlighted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7CD32-2F93-914D-BC8B-4E24FB6B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57" y="681037"/>
            <a:ext cx="11655286" cy="59483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Major release (Version 11.0) on December 10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.</a:t>
            </a:r>
          </a:p>
          <a:p>
            <a:r>
              <a:rPr lang="en-US" sz="2400" dirty="0">
                <a:latin typeface="+mj-lt"/>
              </a:rPr>
              <a:t>Task-based event parallelism is default</a:t>
            </a:r>
          </a:p>
          <a:p>
            <a:pPr lvl="1"/>
            <a:r>
              <a:rPr lang="en-US" sz="2000" dirty="0">
                <a:latin typeface="+mj-lt"/>
              </a:rPr>
              <a:t>Two tasking mechanisms available : PTL (Parallel Tasking Library : default) or TBB (Tasking Building Blocks)</a:t>
            </a:r>
          </a:p>
          <a:p>
            <a:pPr lvl="1"/>
            <a:r>
              <a:rPr lang="en-US" sz="2000" dirty="0">
                <a:latin typeface="+mj-lt"/>
              </a:rPr>
              <a:t>Sequential (single thread) and conventional multithreading also available</a:t>
            </a:r>
          </a:p>
          <a:p>
            <a:r>
              <a:rPr lang="en-US" sz="2400" dirty="0">
                <a:latin typeface="+mj-lt"/>
              </a:rPr>
              <a:t>Detailed stack trace will be printed if G4Exception occurs</a:t>
            </a:r>
          </a:p>
          <a:p>
            <a:r>
              <a:rPr lang="en-US" sz="2400" dirty="0">
                <a:latin typeface="+mj-lt"/>
              </a:rPr>
              <a:t>C++17 required, </a:t>
            </a:r>
            <a:r>
              <a:rPr lang="en-US" sz="2400" dirty="0" err="1">
                <a:latin typeface="+mj-lt"/>
              </a:rPr>
              <a:t>GNUmake</a:t>
            </a:r>
            <a:r>
              <a:rPr lang="en-US" sz="2400" dirty="0">
                <a:latin typeface="+mj-lt"/>
              </a:rPr>
              <a:t> dropped</a:t>
            </a:r>
          </a:p>
          <a:p>
            <a:pPr lvl="1"/>
            <a:r>
              <a:rPr lang="en-US" sz="2000" dirty="0">
                <a:latin typeface="+mj-lt"/>
              </a:rPr>
              <a:t>Linux CentOS8</a:t>
            </a:r>
          </a:p>
          <a:p>
            <a:pPr marL="914400" lvl="2" indent="0">
              <a:buNone/>
            </a:pPr>
            <a:r>
              <a:rPr lang="en-US" sz="1400" dirty="0">
                <a:latin typeface="+mj-lt"/>
              </a:rPr>
              <a:t>&gt;=gcc-8.3.1, &gt;=gcc-9.3.0, &gt;=gcc-10.3.0, gcc-11.2.0 64 bits</a:t>
            </a:r>
          </a:p>
          <a:p>
            <a:pPr lvl="1"/>
            <a:r>
              <a:rPr lang="en-US" sz="2000" dirty="0">
                <a:latin typeface="+mj-lt"/>
              </a:rPr>
              <a:t>MacOS </a:t>
            </a:r>
          </a:p>
          <a:p>
            <a:pPr marL="914400" lvl="2" indent="0">
              <a:buNone/>
            </a:pPr>
            <a:r>
              <a:rPr lang="en-US" sz="1600" dirty="0">
                <a:latin typeface="+mj-lt"/>
              </a:rPr>
              <a:t>Big Sur 11.6, Apple clang-13.0 (LLVM/clang-12), 64 bits </a:t>
            </a:r>
          </a:p>
          <a:p>
            <a:pPr marL="914400" lvl="2" indent="0">
              <a:buNone/>
            </a:pPr>
            <a:r>
              <a:rPr lang="en-US" sz="1600" dirty="0">
                <a:latin typeface="+mj-lt"/>
              </a:rPr>
              <a:t>Monterey 12.0, Apple clang-13.0 (LLVM/clang-12), 64 bits</a:t>
            </a:r>
          </a:p>
          <a:p>
            <a:pPr lvl="1"/>
            <a:r>
              <a:rPr lang="en-US" sz="2000" dirty="0">
                <a:latin typeface="+mj-lt"/>
              </a:rPr>
              <a:t>Windows 10</a:t>
            </a:r>
          </a:p>
          <a:p>
            <a:pPr marL="914400" lvl="2" indent="0">
              <a:buNone/>
            </a:pPr>
            <a:r>
              <a:rPr lang="en-US" sz="1600" dirty="0">
                <a:latin typeface="+mj-lt"/>
              </a:rPr>
              <a:t>Visual C++ 14.29 (Visual Studio 2019), 64 bits</a:t>
            </a:r>
          </a:p>
          <a:p>
            <a:pPr lvl="1"/>
            <a:r>
              <a:rPr lang="en-US" sz="2000" dirty="0">
                <a:latin typeface="+mj-lt"/>
              </a:rPr>
              <a:t>Also tested:</a:t>
            </a:r>
          </a:p>
          <a:p>
            <a:pPr marL="914400" lvl="2" indent="0">
              <a:buNone/>
            </a:pPr>
            <a:r>
              <a:rPr lang="en-US" sz="1600" dirty="0">
                <a:latin typeface="+mj-lt"/>
              </a:rPr>
              <a:t>CentOS7, CentOS8 &gt; icc-20.2.X, LLVM/clang-10.0/clang-11.0 – Catalina 10.15, Apple clang-12.0 (LLVM/clang-11), 64 bits</a:t>
            </a:r>
          </a:p>
          <a:p>
            <a:pPr marL="914400" lvl="2" indent="0">
              <a:buNone/>
            </a:pPr>
            <a:r>
              <a:rPr lang="en-US" sz="1600" dirty="0">
                <a:latin typeface="+mj-lt"/>
              </a:rPr>
              <a:t>Ubuntu 20 &gt; gcc-9.3.0</a:t>
            </a:r>
          </a:p>
        </p:txBody>
      </p:sp>
    </p:spTree>
    <p:extLst>
      <p:ext uri="{BB962C8B-B14F-4D97-AF65-F5344CB8AC3E}">
        <p14:creationId xmlns:p14="http://schemas.microsoft.com/office/powerpoint/2010/main" val="361544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5936-1D8E-6D4E-AF4E-632DC320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57" y="151640"/>
            <a:ext cx="10515600" cy="529397"/>
          </a:xfrm>
        </p:spPr>
        <p:txBody>
          <a:bodyPr>
            <a:normAutofit/>
          </a:bodyPr>
          <a:lstStyle/>
          <a:p>
            <a:r>
              <a:rPr lang="en-US" sz="2400" dirty="0"/>
              <a:t>Highlighted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7CD32-2F93-914D-BC8B-4E24FB6B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57" y="681037"/>
            <a:ext cx="11655286" cy="594836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+mj-lt"/>
              </a:rPr>
              <a:t>VecGeom</a:t>
            </a:r>
            <a:r>
              <a:rPr lang="en-US" sz="2400" dirty="0">
                <a:latin typeface="+mj-lt"/>
              </a:rPr>
              <a:t> solids become default</a:t>
            </a:r>
            <a:endParaRPr lang="en-US" sz="16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Expect performance improvements, but there may be glitches for corner cases</a:t>
            </a:r>
          </a:p>
          <a:p>
            <a:pPr lvl="1"/>
            <a:r>
              <a:rPr lang="en-US" sz="2000" dirty="0">
                <a:latin typeface="+mj-lt"/>
              </a:rPr>
              <a:t>Prototype of a new navigator optimized for </a:t>
            </a:r>
            <a:r>
              <a:rPr lang="en-US" sz="2000" dirty="0" err="1">
                <a:latin typeface="+mj-lt"/>
              </a:rPr>
              <a:t>VecGeom</a:t>
            </a:r>
            <a:endParaRPr lang="en-US" sz="2000" dirty="0">
              <a:latin typeface="+mj-lt"/>
            </a:endParaRPr>
          </a:p>
          <a:p>
            <a:r>
              <a:rPr lang="en-US" sz="2400" dirty="0">
                <a:latin typeface="+mj-lt"/>
              </a:rPr>
              <a:t>Introduction of templated field integration stepper</a:t>
            </a:r>
          </a:p>
          <a:p>
            <a:pPr lvl="1"/>
            <a:r>
              <a:rPr lang="en-US" sz="2000" dirty="0">
                <a:latin typeface="+mj-lt"/>
              </a:rPr>
              <a:t>Option to switch field integration steppers</a:t>
            </a:r>
          </a:p>
          <a:p>
            <a:r>
              <a:rPr lang="en-US" sz="2400" dirty="0">
                <a:latin typeface="+mj-lt"/>
              </a:rPr>
              <a:t>Introduction of light hyper-nuclei and anti-hyper-nuclei</a:t>
            </a:r>
          </a:p>
          <a:p>
            <a:pPr lvl="1"/>
            <a:r>
              <a:rPr lang="en-US" sz="2000" dirty="0">
                <a:latin typeface="+mj-lt"/>
              </a:rPr>
              <a:t>Up to a = 5 (hyper-helium5, i.e. p-p-n-n-</a:t>
            </a:r>
            <a:r>
              <a:rPr lang="en-US" sz="2000" dirty="0">
                <a:latin typeface="Symbol" pitchFamily="2" charset="2"/>
              </a:rPr>
              <a:t>L</a:t>
            </a:r>
            <a:r>
              <a:rPr lang="en-US" sz="2000" baseline="30000" dirty="0">
                <a:latin typeface="+mj-lt"/>
              </a:rPr>
              <a:t>0</a:t>
            </a:r>
            <a:r>
              <a:rPr lang="en-US" sz="2000" dirty="0">
                <a:latin typeface="+mj-lt"/>
              </a:rPr>
              <a:t>) </a:t>
            </a:r>
          </a:p>
          <a:p>
            <a:pPr lvl="1"/>
            <a:r>
              <a:rPr lang="en-US" sz="2000" dirty="0">
                <a:latin typeface="+mj-lt"/>
              </a:rPr>
              <a:t>EM physics (i.e. ionization) only for version 11.0.</a:t>
            </a:r>
          </a:p>
          <a:p>
            <a:pPr lvl="1"/>
            <a:r>
              <a:rPr lang="en-US" sz="2000" dirty="0">
                <a:latin typeface="+mj-lt"/>
              </a:rPr>
              <a:t>Hadronic physics will be added later (hopefully in version 11.1)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Alternative EM physics process specialized to high-energy e</a:t>
            </a:r>
            <a:r>
              <a:rPr lang="en-US" sz="2400" u="sng" baseline="30000" dirty="0">
                <a:latin typeface="+mj-lt"/>
              </a:rPr>
              <a:t>+</a:t>
            </a:r>
            <a:r>
              <a:rPr lang="en-US" sz="2400" dirty="0">
                <a:latin typeface="+mj-lt"/>
              </a:rPr>
              <a:t>/</a:t>
            </a:r>
            <a:r>
              <a:rPr lang="en-US" sz="2400" dirty="0">
                <a:latin typeface="Symbol" pitchFamily="2" charset="2"/>
              </a:rPr>
              <a:t>g</a:t>
            </a:r>
            <a:r>
              <a:rPr lang="en-US" sz="2400" dirty="0">
                <a:latin typeface="+mj-lt"/>
              </a:rPr>
              <a:t> shower simulation</a:t>
            </a:r>
          </a:p>
          <a:p>
            <a:pPr lvl="1"/>
            <a:r>
              <a:rPr lang="en-US" sz="2000" dirty="0">
                <a:latin typeface="+mj-lt"/>
              </a:rPr>
              <a:t>Stripping out all the flexibilities / generalizations </a:t>
            </a:r>
          </a:p>
          <a:p>
            <a:pPr lvl="1"/>
            <a:r>
              <a:rPr lang="en-US" sz="2000" dirty="0">
                <a:latin typeface="+mj-lt"/>
              </a:rPr>
              <a:t>Requires dedicated </a:t>
            </a:r>
            <a:r>
              <a:rPr lang="en-US" sz="2000" dirty="0" err="1">
                <a:latin typeface="+mj-lt"/>
              </a:rPr>
              <a:t>TrackingManager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SteppingManager</a:t>
            </a:r>
            <a:endParaRPr lang="en-US" sz="2000" dirty="0">
              <a:latin typeface="+mj-lt"/>
            </a:endParaRPr>
          </a:p>
          <a:p>
            <a:r>
              <a:rPr lang="en-US" sz="2400" dirty="0">
                <a:latin typeface="+mj-lt"/>
              </a:rPr>
              <a:t>G4OpticalParameters class is introduced</a:t>
            </a:r>
          </a:p>
          <a:p>
            <a:pPr lvl="1"/>
            <a:r>
              <a:rPr lang="en-US" sz="2000" dirty="0">
                <a:latin typeface="+mj-lt"/>
              </a:rPr>
              <a:t>Usability improvements, but need migration</a:t>
            </a:r>
          </a:p>
          <a:p>
            <a:pPr lvl="1"/>
            <a:r>
              <a:rPr lang="en-US" sz="2000" dirty="0">
                <a:latin typeface="+mj-lt"/>
              </a:rPr>
              <a:t>Pre-defined optical material parameters </a:t>
            </a:r>
          </a:p>
          <a:p>
            <a:pPr lvl="2"/>
            <a:r>
              <a:rPr lang="en-US" sz="1600" dirty="0">
                <a:latin typeface="+mj-lt"/>
              </a:rPr>
              <a:t>Ideally user does not need to defined optical parameters for “standard” materials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8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5936-1D8E-6D4E-AF4E-632DC320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57" y="151640"/>
            <a:ext cx="10515600" cy="529397"/>
          </a:xfrm>
        </p:spPr>
        <p:txBody>
          <a:bodyPr>
            <a:normAutofit/>
          </a:bodyPr>
          <a:lstStyle/>
          <a:p>
            <a:r>
              <a:rPr lang="en-US" sz="2400" dirty="0"/>
              <a:t>Highlighted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7CD32-2F93-914D-BC8B-4E24FB6B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57" y="681037"/>
            <a:ext cx="11655286" cy="59483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Major design changes in hadronic processes</a:t>
            </a:r>
          </a:p>
          <a:p>
            <a:pPr lvl="1"/>
            <a:r>
              <a:rPr lang="en-US" sz="2000" dirty="0">
                <a:latin typeface="+mj-lt"/>
              </a:rPr>
              <a:t>Both model classes and cross-section classes</a:t>
            </a:r>
          </a:p>
          <a:p>
            <a:pPr lvl="1"/>
            <a:r>
              <a:rPr lang="en-US" sz="2000" dirty="0">
                <a:latin typeface="+mj-lt"/>
              </a:rPr>
              <a:t>Changes are invisible for packaged physics lists (e.g. QGSP_BERT) but migration is required for </a:t>
            </a: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user-written physics lists (including </a:t>
            </a:r>
            <a:r>
              <a:rPr lang="en-US" sz="2000" dirty="0" err="1">
                <a:latin typeface="+mj-lt"/>
              </a:rPr>
              <a:t>eAST</a:t>
            </a:r>
            <a:r>
              <a:rPr lang="en-US" sz="2000" dirty="0">
                <a:latin typeface="+mj-lt"/>
              </a:rPr>
              <a:t> physics list)</a:t>
            </a:r>
          </a:p>
          <a:p>
            <a:r>
              <a:rPr lang="en-US" sz="2400" dirty="0">
                <a:latin typeface="+mj-lt"/>
              </a:rPr>
              <a:t>FTF model is extended to charm- and bottom-quark interactions</a:t>
            </a:r>
          </a:p>
          <a:p>
            <a:r>
              <a:rPr lang="en-US" sz="2400" dirty="0">
                <a:latin typeface="+mj-lt"/>
              </a:rPr>
              <a:t>Half-life threshold for isomer production is changed from 1 </a:t>
            </a:r>
            <a:r>
              <a:rPr lang="en-US" sz="2400" dirty="0" err="1">
                <a:latin typeface="Symbol" pitchFamily="2" charset="2"/>
              </a:rPr>
              <a:t>m</a:t>
            </a:r>
            <a:r>
              <a:rPr lang="en-US" sz="2400" dirty="0" err="1">
                <a:latin typeface="+mj-lt"/>
              </a:rPr>
              <a:t>s</a:t>
            </a:r>
            <a:r>
              <a:rPr lang="en-US" sz="2400" dirty="0">
                <a:latin typeface="+mj-lt"/>
              </a:rPr>
              <a:t> to 1 ns</a:t>
            </a:r>
          </a:p>
          <a:p>
            <a:pPr lvl="1"/>
            <a:r>
              <a:rPr lang="en-US" sz="2000" dirty="0">
                <a:latin typeface="+mj-lt"/>
              </a:rPr>
              <a:t>A G4Track object is created for isomers with lifetime longer than the threshold</a:t>
            </a:r>
          </a:p>
          <a:p>
            <a:r>
              <a:rPr lang="en-US" sz="2400" dirty="0">
                <a:latin typeface="+mj-lt"/>
              </a:rPr>
              <a:t>Introduction of new cut for “very-late” radioactive decay at rest</a:t>
            </a:r>
          </a:p>
          <a:p>
            <a:pPr lvl="1"/>
            <a:r>
              <a:rPr lang="en-US" sz="2000" dirty="0">
                <a:latin typeface="+mj-lt"/>
              </a:rPr>
              <a:t>If sampled decay time is longer than the cut value (by default 10^27 ns), the ion is killed without decay</a:t>
            </a:r>
          </a:p>
          <a:p>
            <a:r>
              <a:rPr lang="en-US" sz="2400" dirty="0">
                <a:latin typeface="+mj-lt"/>
              </a:rPr>
              <a:t>New data library G4TENDL-1.4 based on TENDL-2019 for </a:t>
            </a:r>
            <a:r>
              <a:rPr lang="en-US" sz="2400" dirty="0" err="1">
                <a:latin typeface="+mj-lt"/>
              </a:rPr>
              <a:t>ParticleHP</a:t>
            </a:r>
            <a:endParaRPr lang="en-US" sz="2400" dirty="0">
              <a:latin typeface="+mj-lt"/>
            </a:endParaRPr>
          </a:p>
          <a:p>
            <a:pPr lvl="1"/>
            <a:r>
              <a:rPr lang="en-US" sz="2000" dirty="0">
                <a:latin typeface="+mj-lt"/>
              </a:rPr>
              <a:t>562 isotopes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Enhancement of gamma-nuclear interaction, in particular </a:t>
            </a:r>
            <a:r>
              <a:rPr lang="en-US" sz="2400">
                <a:latin typeface="+mj-lt"/>
              </a:rPr>
              <a:t>Quasi-elastic channel, </a:t>
            </a:r>
            <a:r>
              <a:rPr lang="en-US" sz="2400" dirty="0">
                <a:latin typeface="+mj-lt"/>
              </a:rPr>
              <a:t>won’t be included in 11.0</a:t>
            </a:r>
          </a:p>
          <a:p>
            <a:pPr lvl="1"/>
            <a:r>
              <a:rPr lang="en-US" sz="2000" dirty="0" err="1">
                <a:latin typeface="+mj-lt"/>
              </a:rPr>
              <a:t>JLab</a:t>
            </a:r>
            <a:r>
              <a:rPr lang="en-US" sz="2000" dirty="0">
                <a:latin typeface="+mj-lt"/>
              </a:rPr>
              <a:t>/EIC user requirement</a:t>
            </a:r>
          </a:p>
          <a:p>
            <a:pPr lvl="1"/>
            <a:r>
              <a:rPr lang="en-US" sz="2000" dirty="0">
                <a:latin typeface="+mj-lt"/>
              </a:rPr>
              <a:t>Large development that requires resources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950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5936-1D8E-6D4E-AF4E-632DC320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57" y="151640"/>
            <a:ext cx="10515600" cy="529397"/>
          </a:xfrm>
        </p:spPr>
        <p:txBody>
          <a:bodyPr>
            <a:normAutofit/>
          </a:bodyPr>
          <a:lstStyle/>
          <a:p>
            <a:r>
              <a:rPr lang="en-US" sz="2400" dirty="0"/>
              <a:t>Highlighted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7CD32-2F93-914D-BC8B-4E24FB6B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57" y="681037"/>
            <a:ext cx="11655286" cy="59483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New CGAL (Computational Geometry Algorithms Library) Boolean engine</a:t>
            </a:r>
          </a:p>
          <a:p>
            <a:r>
              <a:rPr lang="en-US" sz="2400" dirty="0">
                <a:latin typeface="+mj-lt"/>
              </a:rPr>
              <a:t>New VTK visualization driver</a:t>
            </a:r>
          </a:p>
          <a:p>
            <a:pPr lvl="1"/>
            <a:r>
              <a:rPr lang="en-US" sz="2000" dirty="0">
                <a:latin typeface="+mj-lt"/>
              </a:rPr>
              <a:t>Interactive 3D in PowerPoint!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F61505E-F28A-334A-97A2-2650DF9B3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0" t="3525" r="4611" b="6514"/>
          <a:stretch/>
        </p:blipFill>
        <p:spPr>
          <a:xfrm>
            <a:off x="4771146" y="1210434"/>
            <a:ext cx="6927185" cy="5418966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>
                <a:extLst>
                  <a:ext uri="{FF2B5EF4-FFF2-40B4-BE49-F238E27FC236}">
                    <a16:creationId xmlns:a16="http://schemas.microsoft.com/office/drawing/2014/main" id="{060E1534-083C-7843-9871-F6973C855C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6405742"/>
                  </p:ext>
                </p:extLst>
              </p:nvPr>
            </p:nvGraphicFramePr>
            <p:xfrm>
              <a:off x="1371600" y="1874342"/>
              <a:ext cx="8505734" cy="491301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8505734" cy="4913010"/>
                    </a:xfrm>
                    <a:prstGeom prst="rect">
                      <a:avLst/>
                    </a:prstGeom>
                  </am3d:spPr>
                  <am3d:camera>
                    <am3d:pos x="0" y="0" z="5567599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25" d="1000000"/>
                    <am3d:preTrans dx="-7846153" dy="-1846994" dz="-568643"/>
                    <am3d:scale>
                      <am3d:sx n="1000000" d="1000000"/>
                      <am3d:sy n="1000000" d="1000000"/>
                      <am3d:sz n="1000000" d="1000000"/>
                    </am3d:scale>
                    <am3d:rot ax="-1194748" ay="1157330" az="-409425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058794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>
                <a:extLst>
                  <a:ext uri="{FF2B5EF4-FFF2-40B4-BE49-F238E27FC236}">
                    <a16:creationId xmlns:a16="http://schemas.microsoft.com/office/drawing/2014/main" id="{060E1534-083C-7843-9871-F6973C855C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0" y="1874342"/>
                <a:ext cx="8505734" cy="49130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906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mph" presetSubtype="128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509</Words>
  <Application>Microsoft Macintosh PowerPoint</Application>
  <PresentationFormat>Widescreen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Office Theme</vt:lpstr>
      <vt:lpstr>Short report on  26th Geant4 Collaboration meeting</vt:lpstr>
      <vt:lpstr>Highlighted topics</vt:lpstr>
      <vt:lpstr>Highlighted topics</vt:lpstr>
      <vt:lpstr>Highlighted topics</vt:lpstr>
      <vt:lpstr>Highlighted topics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report on  26th Geant4 Collaboration meeting</dc:title>
  <dc:creator>Asai, Makoto</dc:creator>
  <cp:lastModifiedBy>Asai, Makoto</cp:lastModifiedBy>
  <cp:revision>1</cp:revision>
  <dcterms:created xsi:type="dcterms:W3CDTF">2021-10-12T01:24:23Z</dcterms:created>
  <dcterms:modified xsi:type="dcterms:W3CDTF">2021-10-12T06:55:07Z</dcterms:modified>
</cp:coreProperties>
</file>