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1"/>
    <p:restoredTop sz="94676"/>
  </p:normalViewPr>
  <p:slideViewPr>
    <p:cSldViewPr snapToGrid="0" snapToObjects="1">
      <p:cViewPr varScale="1">
        <p:scale>
          <a:sx n="146" d="100"/>
          <a:sy n="146" d="100"/>
        </p:scale>
        <p:origin x="20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E7CA-A119-6942-8EF7-0606F752B4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4745D2-C13A-CD4E-9EC2-507733D33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8533EB-CBDD-5C4B-8DE1-AD1CE5FBF8B5}"/>
              </a:ext>
            </a:extLst>
          </p:cNvPr>
          <p:cNvSpPr>
            <a:spLocks noGrp="1"/>
          </p:cNvSpPr>
          <p:nvPr>
            <p:ph type="dt" sz="half" idx="10"/>
          </p:nvPr>
        </p:nvSpPr>
        <p:spPr/>
        <p:txBody>
          <a:bodyPr/>
          <a:lstStyle/>
          <a:p>
            <a:fld id="{A64842BD-ED84-BE46-9DAB-B6C3ABFC2B1A}" type="datetimeFigureOut">
              <a:t>14/10/2021</a:t>
            </a:fld>
            <a:endParaRPr lang="en-GB"/>
          </a:p>
        </p:txBody>
      </p:sp>
      <p:sp>
        <p:nvSpPr>
          <p:cNvPr id="5" name="Footer Placeholder 4">
            <a:extLst>
              <a:ext uri="{FF2B5EF4-FFF2-40B4-BE49-F238E27FC236}">
                <a16:creationId xmlns:a16="http://schemas.microsoft.com/office/drawing/2014/main" id="{4F6AF6B6-CF8B-D743-B367-6EF1D4277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D17E70-C420-1F49-99B1-138EBB6DCC37}"/>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1696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6C466-F3A2-D24C-99F6-7F6C218261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6E4A4E-FD0E-2F43-93F7-281642EB98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730C2F-3C39-354E-9299-B508816413AB}"/>
              </a:ext>
            </a:extLst>
          </p:cNvPr>
          <p:cNvSpPr>
            <a:spLocks noGrp="1"/>
          </p:cNvSpPr>
          <p:nvPr>
            <p:ph type="dt" sz="half" idx="10"/>
          </p:nvPr>
        </p:nvSpPr>
        <p:spPr/>
        <p:txBody>
          <a:bodyPr/>
          <a:lstStyle/>
          <a:p>
            <a:fld id="{A64842BD-ED84-BE46-9DAB-B6C3ABFC2B1A}" type="datetimeFigureOut">
              <a:t>14/10/2021</a:t>
            </a:fld>
            <a:endParaRPr lang="en-GB"/>
          </a:p>
        </p:txBody>
      </p:sp>
      <p:sp>
        <p:nvSpPr>
          <p:cNvPr id="5" name="Footer Placeholder 4">
            <a:extLst>
              <a:ext uri="{FF2B5EF4-FFF2-40B4-BE49-F238E27FC236}">
                <a16:creationId xmlns:a16="http://schemas.microsoft.com/office/drawing/2014/main" id="{2B8244E0-0DDF-C849-8B13-27AB889A7E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2A9F91-AED1-5144-B8EB-4D34DB293F67}"/>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181426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A8F991-0814-E147-8D61-918D7B49DE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395E7-751E-3543-B50D-F64BF9382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0CBC1A-35A8-BB4C-9A63-122C1D3F9A2C}"/>
              </a:ext>
            </a:extLst>
          </p:cNvPr>
          <p:cNvSpPr>
            <a:spLocks noGrp="1"/>
          </p:cNvSpPr>
          <p:nvPr>
            <p:ph type="dt" sz="half" idx="10"/>
          </p:nvPr>
        </p:nvSpPr>
        <p:spPr/>
        <p:txBody>
          <a:bodyPr/>
          <a:lstStyle/>
          <a:p>
            <a:fld id="{A64842BD-ED84-BE46-9DAB-B6C3ABFC2B1A}" type="datetimeFigureOut">
              <a:t>14/10/2021</a:t>
            </a:fld>
            <a:endParaRPr lang="en-GB"/>
          </a:p>
        </p:txBody>
      </p:sp>
      <p:sp>
        <p:nvSpPr>
          <p:cNvPr id="5" name="Footer Placeholder 4">
            <a:extLst>
              <a:ext uri="{FF2B5EF4-FFF2-40B4-BE49-F238E27FC236}">
                <a16:creationId xmlns:a16="http://schemas.microsoft.com/office/drawing/2014/main" id="{8A4E5704-0395-D648-84DD-A565F28823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F33363-EB8D-BC44-B7D7-247CD1514EFF}"/>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350675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0AA6E-F768-2140-B449-F37987E866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56D61-20FE-6243-B949-A806909B9E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27AF52-F088-6644-A073-D462EA995ACB}"/>
              </a:ext>
            </a:extLst>
          </p:cNvPr>
          <p:cNvSpPr>
            <a:spLocks noGrp="1"/>
          </p:cNvSpPr>
          <p:nvPr>
            <p:ph type="dt" sz="half" idx="10"/>
          </p:nvPr>
        </p:nvSpPr>
        <p:spPr/>
        <p:txBody>
          <a:bodyPr/>
          <a:lstStyle/>
          <a:p>
            <a:fld id="{A64842BD-ED84-BE46-9DAB-B6C3ABFC2B1A}" type="datetimeFigureOut">
              <a:t>14/10/2021</a:t>
            </a:fld>
            <a:endParaRPr lang="en-GB"/>
          </a:p>
        </p:txBody>
      </p:sp>
      <p:sp>
        <p:nvSpPr>
          <p:cNvPr id="5" name="Footer Placeholder 4">
            <a:extLst>
              <a:ext uri="{FF2B5EF4-FFF2-40B4-BE49-F238E27FC236}">
                <a16:creationId xmlns:a16="http://schemas.microsoft.com/office/drawing/2014/main" id="{6A38E01A-29C3-D74E-BC0E-9093F33FDB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2E0673-AD54-0644-B9DB-60F94B38A4D1}"/>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92083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CFE7D-F7EC-C44A-BB23-0C38876F1D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AFCF73-5983-FE47-9643-E2690CE4F6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658765-DCC7-F148-9420-95A97D7D3CB9}"/>
              </a:ext>
            </a:extLst>
          </p:cNvPr>
          <p:cNvSpPr>
            <a:spLocks noGrp="1"/>
          </p:cNvSpPr>
          <p:nvPr>
            <p:ph type="dt" sz="half" idx="10"/>
          </p:nvPr>
        </p:nvSpPr>
        <p:spPr/>
        <p:txBody>
          <a:bodyPr/>
          <a:lstStyle/>
          <a:p>
            <a:fld id="{A64842BD-ED84-BE46-9DAB-B6C3ABFC2B1A}" type="datetimeFigureOut">
              <a:t>14/10/2021</a:t>
            </a:fld>
            <a:endParaRPr lang="en-GB"/>
          </a:p>
        </p:txBody>
      </p:sp>
      <p:sp>
        <p:nvSpPr>
          <p:cNvPr id="5" name="Footer Placeholder 4">
            <a:extLst>
              <a:ext uri="{FF2B5EF4-FFF2-40B4-BE49-F238E27FC236}">
                <a16:creationId xmlns:a16="http://schemas.microsoft.com/office/drawing/2014/main" id="{8D9AA253-44CC-8F4E-93C1-9CAA1E1C5A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9BD153-8DC7-B54E-B475-DA02996B5B97}"/>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363507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0A8C8-5D25-F049-80DA-0057EF093B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D80856-3FA8-A348-8BFE-7092D06F11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E7CA45-FFA7-614B-890A-37D3EA08EB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77C445E-6B5A-0D46-A31E-DB5DDFAB98F4}"/>
              </a:ext>
            </a:extLst>
          </p:cNvPr>
          <p:cNvSpPr>
            <a:spLocks noGrp="1"/>
          </p:cNvSpPr>
          <p:nvPr>
            <p:ph type="dt" sz="half" idx="10"/>
          </p:nvPr>
        </p:nvSpPr>
        <p:spPr/>
        <p:txBody>
          <a:bodyPr/>
          <a:lstStyle/>
          <a:p>
            <a:fld id="{A64842BD-ED84-BE46-9DAB-B6C3ABFC2B1A}" type="datetimeFigureOut">
              <a:t>14/10/2021</a:t>
            </a:fld>
            <a:endParaRPr lang="en-GB"/>
          </a:p>
        </p:txBody>
      </p:sp>
      <p:sp>
        <p:nvSpPr>
          <p:cNvPr id="6" name="Footer Placeholder 5">
            <a:extLst>
              <a:ext uri="{FF2B5EF4-FFF2-40B4-BE49-F238E27FC236}">
                <a16:creationId xmlns:a16="http://schemas.microsoft.com/office/drawing/2014/main" id="{442F16ED-6360-7B45-B099-70329714EA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543B04-E9B1-5549-A1FD-E3606A5F10D1}"/>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163542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3366-DCC9-EC40-851C-E2B5AB8B3F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F680A-CB8A-5B48-A11A-569D6EFE9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DB0143-8B75-F24C-8E45-5DE859D9D8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445F4FA-F6C7-FA41-BDB6-C88A97C3F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417FF3-B228-1D42-9A0B-9B9B80B547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4D1AA7-9BF7-8747-AC97-FF6D44E5CB50}"/>
              </a:ext>
            </a:extLst>
          </p:cNvPr>
          <p:cNvSpPr>
            <a:spLocks noGrp="1"/>
          </p:cNvSpPr>
          <p:nvPr>
            <p:ph type="dt" sz="half" idx="10"/>
          </p:nvPr>
        </p:nvSpPr>
        <p:spPr/>
        <p:txBody>
          <a:bodyPr/>
          <a:lstStyle/>
          <a:p>
            <a:fld id="{A64842BD-ED84-BE46-9DAB-B6C3ABFC2B1A}" type="datetimeFigureOut">
              <a:t>14/10/2021</a:t>
            </a:fld>
            <a:endParaRPr lang="en-GB"/>
          </a:p>
        </p:txBody>
      </p:sp>
      <p:sp>
        <p:nvSpPr>
          <p:cNvPr id="8" name="Footer Placeholder 7">
            <a:extLst>
              <a:ext uri="{FF2B5EF4-FFF2-40B4-BE49-F238E27FC236}">
                <a16:creationId xmlns:a16="http://schemas.microsoft.com/office/drawing/2014/main" id="{03C81C72-386E-E345-8B58-90CAEF3A85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6BD5A2-3C5F-5F43-AFD1-F55119864039}"/>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300337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7E4A4-8B3E-304A-A83F-FA00C4E901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97822E-F589-0E41-9BF0-1337D50224D1}"/>
              </a:ext>
            </a:extLst>
          </p:cNvPr>
          <p:cNvSpPr>
            <a:spLocks noGrp="1"/>
          </p:cNvSpPr>
          <p:nvPr>
            <p:ph type="dt" sz="half" idx="10"/>
          </p:nvPr>
        </p:nvSpPr>
        <p:spPr/>
        <p:txBody>
          <a:bodyPr/>
          <a:lstStyle/>
          <a:p>
            <a:fld id="{A64842BD-ED84-BE46-9DAB-B6C3ABFC2B1A}" type="datetimeFigureOut">
              <a:t>14/10/2021</a:t>
            </a:fld>
            <a:endParaRPr lang="en-GB"/>
          </a:p>
        </p:txBody>
      </p:sp>
      <p:sp>
        <p:nvSpPr>
          <p:cNvPr id="4" name="Footer Placeholder 3">
            <a:extLst>
              <a:ext uri="{FF2B5EF4-FFF2-40B4-BE49-F238E27FC236}">
                <a16:creationId xmlns:a16="http://schemas.microsoft.com/office/drawing/2014/main" id="{ACBA06E2-97A0-3143-9321-D0294CFA56C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B97072-193D-0C41-A190-7E5CD35EA674}"/>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412252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44B839-92BB-A544-BE12-DF7D39F73C99}"/>
              </a:ext>
            </a:extLst>
          </p:cNvPr>
          <p:cNvSpPr>
            <a:spLocks noGrp="1"/>
          </p:cNvSpPr>
          <p:nvPr>
            <p:ph type="dt" sz="half" idx="10"/>
          </p:nvPr>
        </p:nvSpPr>
        <p:spPr/>
        <p:txBody>
          <a:bodyPr/>
          <a:lstStyle/>
          <a:p>
            <a:fld id="{A64842BD-ED84-BE46-9DAB-B6C3ABFC2B1A}" type="datetimeFigureOut">
              <a:t>14/10/2021</a:t>
            </a:fld>
            <a:endParaRPr lang="en-GB"/>
          </a:p>
        </p:txBody>
      </p:sp>
      <p:sp>
        <p:nvSpPr>
          <p:cNvPr id="3" name="Footer Placeholder 2">
            <a:extLst>
              <a:ext uri="{FF2B5EF4-FFF2-40B4-BE49-F238E27FC236}">
                <a16:creationId xmlns:a16="http://schemas.microsoft.com/office/drawing/2014/main" id="{ECE29B39-1AF8-B445-998A-0F6B650800F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A6C99EA-E500-9B44-8EA1-9B40D3053469}"/>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263138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89AE5-D13C-0F45-AEDF-A598F1BCA8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C15D9F-06FE-6B48-9C67-E06A688449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583B4EB-C480-564F-9CAD-8B8881213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A5A95B-106E-354A-B055-C45A462CD27F}"/>
              </a:ext>
            </a:extLst>
          </p:cNvPr>
          <p:cNvSpPr>
            <a:spLocks noGrp="1"/>
          </p:cNvSpPr>
          <p:nvPr>
            <p:ph type="dt" sz="half" idx="10"/>
          </p:nvPr>
        </p:nvSpPr>
        <p:spPr/>
        <p:txBody>
          <a:bodyPr/>
          <a:lstStyle/>
          <a:p>
            <a:fld id="{A64842BD-ED84-BE46-9DAB-B6C3ABFC2B1A}" type="datetimeFigureOut">
              <a:t>14/10/2021</a:t>
            </a:fld>
            <a:endParaRPr lang="en-GB"/>
          </a:p>
        </p:txBody>
      </p:sp>
      <p:sp>
        <p:nvSpPr>
          <p:cNvPr id="6" name="Footer Placeholder 5">
            <a:extLst>
              <a:ext uri="{FF2B5EF4-FFF2-40B4-BE49-F238E27FC236}">
                <a16:creationId xmlns:a16="http://schemas.microsoft.com/office/drawing/2014/main" id="{3CA2BFD8-5536-094D-9E64-5A91AB8627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EA209F-8940-AE4E-AF4F-1E95378CEABC}"/>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740043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90C8E-A616-5040-A5EC-2A1163C03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F87DAA-92E9-3B4F-A832-DFD7DC0D3E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412D9E-A064-E34D-AF72-508AD88AC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411C43-7C90-DE40-BF8E-AE500C998475}"/>
              </a:ext>
            </a:extLst>
          </p:cNvPr>
          <p:cNvSpPr>
            <a:spLocks noGrp="1"/>
          </p:cNvSpPr>
          <p:nvPr>
            <p:ph type="dt" sz="half" idx="10"/>
          </p:nvPr>
        </p:nvSpPr>
        <p:spPr/>
        <p:txBody>
          <a:bodyPr/>
          <a:lstStyle/>
          <a:p>
            <a:fld id="{A64842BD-ED84-BE46-9DAB-B6C3ABFC2B1A}" type="datetimeFigureOut">
              <a:t>14/10/2021</a:t>
            </a:fld>
            <a:endParaRPr lang="en-GB"/>
          </a:p>
        </p:txBody>
      </p:sp>
      <p:sp>
        <p:nvSpPr>
          <p:cNvPr id="6" name="Footer Placeholder 5">
            <a:extLst>
              <a:ext uri="{FF2B5EF4-FFF2-40B4-BE49-F238E27FC236}">
                <a16:creationId xmlns:a16="http://schemas.microsoft.com/office/drawing/2014/main" id="{146839E3-4104-EB47-8D10-451B5121B4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BED0BF-7730-024B-8BE6-DE14D058E9AE}"/>
              </a:ext>
            </a:extLst>
          </p:cNvPr>
          <p:cNvSpPr>
            <a:spLocks noGrp="1"/>
          </p:cNvSpPr>
          <p:nvPr>
            <p:ph type="sldNum" sz="quarter" idx="12"/>
          </p:nvPr>
        </p:nvSpPr>
        <p:spPr/>
        <p:txBody>
          <a:bodyPr/>
          <a:lstStyle/>
          <a:p>
            <a:fld id="{051D93BE-416F-0146-89B5-2B466E565F40}" type="slidenum">
              <a:t>‹#›</a:t>
            </a:fld>
            <a:endParaRPr lang="en-GB"/>
          </a:p>
        </p:txBody>
      </p:sp>
    </p:spTree>
    <p:extLst>
      <p:ext uri="{BB962C8B-B14F-4D97-AF65-F5344CB8AC3E}">
        <p14:creationId xmlns:p14="http://schemas.microsoft.com/office/powerpoint/2010/main" val="378210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EBFBC1-0AFB-3A42-B017-5A943E15FE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87E54B-2203-FA44-941C-98125D7999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9D6727-37B3-7945-844E-EDCD4D7361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842BD-ED84-BE46-9DAB-B6C3ABFC2B1A}" type="datetimeFigureOut">
              <a:t>14/10/2021</a:t>
            </a:fld>
            <a:endParaRPr lang="en-GB"/>
          </a:p>
        </p:txBody>
      </p:sp>
      <p:sp>
        <p:nvSpPr>
          <p:cNvPr id="5" name="Footer Placeholder 4">
            <a:extLst>
              <a:ext uri="{FF2B5EF4-FFF2-40B4-BE49-F238E27FC236}">
                <a16:creationId xmlns:a16="http://schemas.microsoft.com/office/drawing/2014/main" id="{0966E4E3-1C39-C74E-800C-7CF7D275CB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BF0302-6864-0242-ABC1-9AD7B3DC6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D93BE-416F-0146-89B5-2B466E565F40}" type="slidenum">
              <a:t>‹#›</a:t>
            </a:fld>
            <a:endParaRPr lang="en-GB"/>
          </a:p>
        </p:txBody>
      </p:sp>
    </p:spTree>
    <p:extLst>
      <p:ext uri="{BB962C8B-B14F-4D97-AF65-F5344CB8AC3E}">
        <p14:creationId xmlns:p14="http://schemas.microsoft.com/office/powerpoint/2010/main" val="353729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81EBD5-0633-5C4C-8501-6DA3F2EDDB56}"/>
              </a:ext>
            </a:extLst>
          </p:cNvPr>
          <p:cNvSpPr txBox="1"/>
          <p:nvPr/>
        </p:nvSpPr>
        <p:spPr>
          <a:xfrm>
            <a:off x="574766" y="470263"/>
            <a:ext cx="1495409" cy="369332"/>
          </a:xfrm>
          <a:prstGeom prst="rect">
            <a:avLst/>
          </a:prstGeom>
          <a:noFill/>
        </p:spPr>
        <p:txBody>
          <a:bodyPr wrap="none" rtlCol="0">
            <a:spAutoFit/>
          </a:bodyPr>
          <a:lstStyle/>
          <a:p>
            <a:r>
              <a:rPr lang="en-GB" b="1"/>
              <a:t>dRICH costing</a:t>
            </a:r>
          </a:p>
        </p:txBody>
      </p:sp>
      <p:sp>
        <p:nvSpPr>
          <p:cNvPr id="5" name="TextBox 4">
            <a:extLst>
              <a:ext uri="{FF2B5EF4-FFF2-40B4-BE49-F238E27FC236}">
                <a16:creationId xmlns:a16="http://schemas.microsoft.com/office/drawing/2014/main" id="{D09E9328-1F5C-404E-B6BB-7D4AEDE5799E}"/>
              </a:ext>
            </a:extLst>
          </p:cNvPr>
          <p:cNvSpPr txBox="1"/>
          <p:nvPr/>
        </p:nvSpPr>
        <p:spPr>
          <a:xfrm>
            <a:off x="496389" y="931817"/>
            <a:ext cx="11408227" cy="5078313"/>
          </a:xfrm>
          <a:prstGeom prst="rect">
            <a:avLst/>
          </a:prstGeom>
          <a:noFill/>
        </p:spPr>
        <p:txBody>
          <a:bodyPr wrap="square" rtlCol="0">
            <a:spAutoFit/>
          </a:bodyPr>
          <a:lstStyle/>
          <a:p>
            <a:r>
              <a:rPr lang="en-GB"/>
              <a:t>What you find in current version (20211015):</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300K sensors (same area as in JLEIC) but new design might increase area. This introduces a significant uncertainty in the whole budgeting exercise</a:t>
            </a:r>
          </a:p>
          <a:p>
            <a:pPr marL="285750" indent="-285750">
              <a:buFont typeface="Arial" panose="020B0604020202020204" pitchFamily="34" charset="0"/>
              <a:buChar char="•"/>
            </a:pPr>
            <a:r>
              <a:rPr lang="en-GB"/>
              <a:t>improved detailed breakdown of costs for material (i.e. power supply, mirror aligement system, etc..)</a:t>
            </a:r>
          </a:p>
          <a:p>
            <a:pPr marL="285750" indent="-285750">
              <a:buFont typeface="Arial" panose="020B0604020202020204" pitchFamily="34" charset="0"/>
              <a:buChar char="•"/>
            </a:pPr>
            <a:r>
              <a:rPr lang="en-GB"/>
              <a:t>electronic cost is aggregated (2.4 M$) but it assumes behind (for "segmentation", i.e. SiPM tiles, cards mounting ASIC, concentrator cards) a realistic model (that it has to be totally validated however) and ASIC production including MWP for prototyping before production. The model entails 300 links to DAQ, with some data reduction at concentrator level </a:t>
            </a:r>
          </a:p>
          <a:p>
            <a:pPr marL="285750" indent="-285750">
              <a:buFont typeface="Arial" panose="020B0604020202020204" pitchFamily="34" charset="0"/>
              <a:buChar char="•"/>
            </a:pPr>
            <a:r>
              <a:rPr lang="en-GB"/>
              <a:t>labour costs: improved modelling for R&amp;D + assembly costs</a:t>
            </a:r>
          </a:p>
          <a:p>
            <a:pPr marL="285750" indent="-285750">
              <a:buFont typeface="Arial" panose="020B0604020202020204" pitchFamily="34" charset="0"/>
              <a:buChar char="•"/>
            </a:pPr>
            <a:r>
              <a:rPr lang="en-GB"/>
              <a:t>inputs collected from commercial companies + expert opinions based on previous ASIC production, expertise from CLAS12, DarkSide, COMPASS</a:t>
            </a:r>
          </a:p>
          <a:p>
            <a:pPr marL="285750" indent="-285750">
              <a:buFontTx/>
              <a:buChar char="-"/>
            </a:pPr>
            <a:endParaRPr lang="en-GB"/>
          </a:p>
          <a:p>
            <a:r>
              <a:rPr lang="en-GB" b="1"/>
              <a:t>Note 1</a:t>
            </a:r>
            <a:r>
              <a:rPr lang="en-GB"/>
              <a:t>: the model is based on an assumption (SiPM as photosensors for a RICH) that we still need to prove with R&amp;D. </a:t>
            </a:r>
          </a:p>
          <a:p>
            <a:pPr marL="285750" indent="-285750">
              <a:buFontTx/>
              <a:buChar char="-"/>
            </a:pPr>
            <a:endParaRPr lang="en-GB"/>
          </a:p>
          <a:p>
            <a:r>
              <a:rPr lang="en-GB" b="1"/>
              <a:t>Note 2:</a:t>
            </a:r>
            <a:r>
              <a:rPr lang="en-GB"/>
              <a:t> Sharing costs between project and in-kind (for material/direct costs) caps in-kind to INFN EoI envelope communicated to Olga ("somewhere between 5-6 M$") </a:t>
            </a:r>
            <a:r>
              <a:rPr lang="en-GB">
                <a:sym typeface="Wingdings" pitchFamily="2" charset="2"/>
              </a:rPr>
              <a:t> this translates currently directly in request to project about certain items (mirrors &amp; mechanics mainly). </a:t>
            </a:r>
            <a:endParaRPr lang="en-GB"/>
          </a:p>
        </p:txBody>
      </p:sp>
      <p:pic>
        <p:nvPicPr>
          <p:cNvPr id="6" name="Picture 5">
            <a:extLst>
              <a:ext uri="{FF2B5EF4-FFF2-40B4-BE49-F238E27FC236}">
                <a16:creationId xmlns:a16="http://schemas.microsoft.com/office/drawing/2014/main" id="{B53A2AB0-DAFE-0943-9E3B-E261252E3740}"/>
              </a:ext>
            </a:extLst>
          </p:cNvPr>
          <p:cNvPicPr>
            <a:picLocks noChangeAspect="1"/>
          </p:cNvPicPr>
          <p:nvPr/>
        </p:nvPicPr>
        <p:blipFill>
          <a:blip r:embed="rId2"/>
          <a:stretch>
            <a:fillRect/>
          </a:stretch>
        </p:blipFill>
        <p:spPr>
          <a:xfrm>
            <a:off x="11439083" y="6057"/>
            <a:ext cx="710527" cy="763696"/>
          </a:xfrm>
          <a:prstGeom prst="rect">
            <a:avLst/>
          </a:prstGeom>
        </p:spPr>
      </p:pic>
      <p:sp>
        <p:nvSpPr>
          <p:cNvPr id="7" name="TextBox 6">
            <a:extLst>
              <a:ext uri="{FF2B5EF4-FFF2-40B4-BE49-F238E27FC236}">
                <a16:creationId xmlns:a16="http://schemas.microsoft.com/office/drawing/2014/main" id="{92C897B4-D07C-0049-A8DA-69E0A02FEEB5}"/>
              </a:ext>
            </a:extLst>
          </p:cNvPr>
          <p:cNvSpPr txBox="1"/>
          <p:nvPr/>
        </p:nvSpPr>
        <p:spPr>
          <a:xfrm>
            <a:off x="8822618" y="6296297"/>
            <a:ext cx="3081998" cy="369332"/>
          </a:xfrm>
          <a:prstGeom prst="rect">
            <a:avLst/>
          </a:prstGeom>
          <a:noFill/>
        </p:spPr>
        <p:txBody>
          <a:bodyPr wrap="none" rtlCol="0">
            <a:spAutoFit/>
          </a:bodyPr>
          <a:lstStyle/>
          <a:p>
            <a:r>
              <a:rPr lang="en-GB"/>
              <a:t>P. Antonioli/on behalf of dRICH</a:t>
            </a:r>
          </a:p>
        </p:txBody>
      </p:sp>
    </p:spTree>
    <p:extLst>
      <p:ext uri="{BB962C8B-B14F-4D97-AF65-F5344CB8AC3E}">
        <p14:creationId xmlns:p14="http://schemas.microsoft.com/office/powerpoint/2010/main" val="374294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1880B7-66A8-A448-B772-20829E2F8B53}"/>
              </a:ext>
            </a:extLst>
          </p:cNvPr>
          <p:cNvSpPr txBox="1"/>
          <p:nvPr/>
        </p:nvSpPr>
        <p:spPr>
          <a:xfrm>
            <a:off x="148045" y="169201"/>
            <a:ext cx="9683932" cy="1477328"/>
          </a:xfrm>
          <a:prstGeom prst="rect">
            <a:avLst/>
          </a:prstGeom>
          <a:solidFill>
            <a:srgbClr val="FFFF00"/>
          </a:solidFill>
        </p:spPr>
        <p:txBody>
          <a:bodyPr wrap="square" rtlCol="0">
            <a:spAutoFit/>
          </a:bodyPr>
          <a:lstStyle/>
          <a:p>
            <a:r>
              <a:rPr lang="en-GB" u="sng"/>
              <a:t>Current overall numbers:</a:t>
            </a:r>
          </a:p>
          <a:p>
            <a:endParaRPr lang="en-GB"/>
          </a:p>
          <a:p>
            <a:r>
              <a:rPr lang="en-GB"/>
              <a:t>Total material direct costs: 8.3 M$</a:t>
            </a:r>
          </a:p>
          <a:p>
            <a:r>
              <a:rPr lang="en-GB"/>
              <a:t>Total labour costs: 4.4 M$</a:t>
            </a:r>
          </a:p>
          <a:p>
            <a:r>
              <a:rPr lang="en-GB"/>
              <a:t>Cost to project: 3.4 M$ (2.6 M$ material, 0.8 M$ labour costs)</a:t>
            </a:r>
          </a:p>
        </p:txBody>
      </p:sp>
      <p:sp>
        <p:nvSpPr>
          <p:cNvPr id="6" name="Rectangle 1">
            <a:extLst>
              <a:ext uri="{FF2B5EF4-FFF2-40B4-BE49-F238E27FC236}">
                <a16:creationId xmlns:a16="http://schemas.microsoft.com/office/drawing/2014/main" id="{0B7B2B5D-241B-2247-B7F0-95DAF0D6F7A6}"/>
              </a:ext>
            </a:extLst>
          </p:cNvPr>
          <p:cNvSpPr>
            <a:spLocks noChangeArrowheads="1"/>
          </p:cNvSpPr>
          <p:nvPr/>
        </p:nvSpPr>
        <p:spPr bwMode="auto">
          <a:xfrm>
            <a:off x="838200" y="38179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a:extLst>
              <a:ext uri="{FF2B5EF4-FFF2-40B4-BE49-F238E27FC236}">
                <a16:creationId xmlns:a16="http://schemas.microsoft.com/office/drawing/2014/main" id="{FB7DC344-2FC3-E343-9CBF-1D35FCCFD246}"/>
              </a:ext>
            </a:extLst>
          </p:cNvPr>
          <p:cNvPicPr>
            <a:picLocks noChangeAspect="1"/>
          </p:cNvPicPr>
          <p:nvPr/>
        </p:nvPicPr>
        <p:blipFill>
          <a:blip r:embed="rId2"/>
          <a:stretch>
            <a:fillRect/>
          </a:stretch>
        </p:blipFill>
        <p:spPr>
          <a:xfrm>
            <a:off x="11439083" y="6057"/>
            <a:ext cx="710527" cy="763696"/>
          </a:xfrm>
          <a:prstGeom prst="rect">
            <a:avLst/>
          </a:prstGeom>
        </p:spPr>
      </p:pic>
      <p:sp>
        <p:nvSpPr>
          <p:cNvPr id="8" name="TextBox 7">
            <a:extLst>
              <a:ext uri="{FF2B5EF4-FFF2-40B4-BE49-F238E27FC236}">
                <a16:creationId xmlns:a16="http://schemas.microsoft.com/office/drawing/2014/main" id="{9C9E7BF8-39CC-7640-B1D5-0E2B97A2ED43}"/>
              </a:ext>
            </a:extLst>
          </p:cNvPr>
          <p:cNvSpPr txBox="1"/>
          <p:nvPr/>
        </p:nvSpPr>
        <p:spPr>
          <a:xfrm>
            <a:off x="357051" y="2325188"/>
            <a:ext cx="5077098" cy="4247317"/>
          </a:xfrm>
          <a:prstGeom prst="rect">
            <a:avLst/>
          </a:prstGeom>
          <a:noFill/>
        </p:spPr>
        <p:txBody>
          <a:bodyPr wrap="square" rtlCol="0">
            <a:spAutoFit/>
          </a:bodyPr>
          <a:lstStyle/>
          <a:p>
            <a:r>
              <a:rPr lang="en-GB"/>
              <a:t>What </a:t>
            </a:r>
            <a:r>
              <a:rPr lang="en-GB" b="1"/>
              <a:t>you don't find </a:t>
            </a:r>
            <a:r>
              <a:rPr lang="en-GB"/>
              <a:t>in current version (20211015) or it has preliminary flag:</a:t>
            </a:r>
          </a:p>
          <a:p>
            <a:pPr marL="285750" indent="-285750">
              <a:buFontTx/>
              <a:buChar char="-"/>
            </a:pPr>
            <a:endParaRPr lang="en-GB"/>
          </a:p>
          <a:p>
            <a:pPr marL="285750" indent="-285750">
              <a:buFontTx/>
              <a:buChar char="-"/>
            </a:pPr>
            <a:r>
              <a:rPr lang="en-GB"/>
              <a:t>cooling costs ($500000 TBC)</a:t>
            </a:r>
          </a:p>
          <a:p>
            <a:pPr marL="285750" indent="-285750">
              <a:buFontTx/>
              <a:buChar char="-"/>
            </a:pPr>
            <a:r>
              <a:rPr lang="en-GB"/>
              <a:t>timing: projected start date and duration is fixed to 1-Jan-2022 and 540 d everywhere (just cut&amp;paste)</a:t>
            </a:r>
          </a:p>
          <a:p>
            <a:pPr marL="285750" indent="-285750">
              <a:buFontTx/>
              <a:buChar char="-"/>
            </a:pPr>
            <a:r>
              <a:rPr lang="en-GB"/>
              <a:t>prototyping of mechanical structure not costed (hopefully included in envelope for procurement)</a:t>
            </a:r>
          </a:p>
          <a:p>
            <a:pPr marL="285750" indent="-285750">
              <a:buFontTx/>
              <a:buChar char="-"/>
            </a:pPr>
            <a:r>
              <a:rPr lang="en-GB"/>
              <a:t>shipping costs not coste</a:t>
            </a:r>
          </a:p>
          <a:p>
            <a:pPr marL="285750" indent="-285750">
              <a:buFontTx/>
              <a:buChar char="-"/>
            </a:pPr>
            <a:r>
              <a:rPr lang="en-GB"/>
              <a:t>labour costs associated to procurement are not in separate lines as requested recently (can we simplify?)</a:t>
            </a:r>
          </a:p>
          <a:p>
            <a:pPr marL="285750" indent="-285750">
              <a:buFontTx/>
              <a:buChar char="-"/>
            </a:pPr>
            <a:r>
              <a:rPr lang="en-GB"/>
              <a:t>what you will not at this meeting (thanks in advance for spotting ;-))</a:t>
            </a:r>
          </a:p>
        </p:txBody>
      </p:sp>
      <p:pic>
        <p:nvPicPr>
          <p:cNvPr id="9" name="Picture 8">
            <a:extLst>
              <a:ext uri="{FF2B5EF4-FFF2-40B4-BE49-F238E27FC236}">
                <a16:creationId xmlns:a16="http://schemas.microsoft.com/office/drawing/2014/main" id="{7DCBA02B-3591-014F-8CAB-38B58A1B5730}"/>
              </a:ext>
            </a:extLst>
          </p:cNvPr>
          <p:cNvPicPr>
            <a:picLocks noChangeAspect="1"/>
          </p:cNvPicPr>
          <p:nvPr/>
        </p:nvPicPr>
        <p:blipFill>
          <a:blip r:embed="rId3"/>
          <a:stretch>
            <a:fillRect/>
          </a:stretch>
        </p:blipFill>
        <p:spPr>
          <a:xfrm>
            <a:off x="7407700" y="3448593"/>
            <a:ext cx="4568400" cy="3118213"/>
          </a:xfrm>
          <a:prstGeom prst="rect">
            <a:avLst/>
          </a:prstGeom>
        </p:spPr>
      </p:pic>
      <p:sp>
        <p:nvSpPr>
          <p:cNvPr id="10" name="TextBox 9">
            <a:extLst>
              <a:ext uri="{FF2B5EF4-FFF2-40B4-BE49-F238E27FC236}">
                <a16:creationId xmlns:a16="http://schemas.microsoft.com/office/drawing/2014/main" id="{88D836DB-6AFF-5F4E-830B-41E6397D6006}"/>
              </a:ext>
            </a:extLst>
          </p:cNvPr>
          <p:cNvSpPr txBox="1"/>
          <p:nvPr/>
        </p:nvSpPr>
        <p:spPr>
          <a:xfrm>
            <a:off x="6764020" y="2290353"/>
            <a:ext cx="5212080" cy="1477328"/>
          </a:xfrm>
          <a:prstGeom prst="rect">
            <a:avLst/>
          </a:prstGeom>
          <a:noFill/>
        </p:spPr>
        <p:txBody>
          <a:bodyPr wrap="square" rtlCol="0">
            <a:spAutoFit/>
          </a:bodyPr>
          <a:lstStyle/>
          <a:p>
            <a:r>
              <a:rPr lang="en-GB" b="1"/>
              <a:t>time schedule</a:t>
            </a:r>
            <a:r>
              <a:rPr lang="en-GB"/>
              <a:t>: end of R&amp;D, expected assembly start etc.  current schedule leaves many ambiguities and there is no detail on when detector installation can start. Your guess?</a:t>
            </a:r>
          </a:p>
          <a:p>
            <a:endParaRPr lang="en-GB"/>
          </a:p>
        </p:txBody>
      </p:sp>
      <p:cxnSp>
        <p:nvCxnSpPr>
          <p:cNvPr id="12" name="Straight Connector 11">
            <a:extLst>
              <a:ext uri="{FF2B5EF4-FFF2-40B4-BE49-F238E27FC236}">
                <a16:creationId xmlns:a16="http://schemas.microsoft.com/office/drawing/2014/main" id="{1BA06DA2-08DA-5A47-8D35-A5B29739F7B4}"/>
              </a:ext>
            </a:extLst>
          </p:cNvPr>
          <p:cNvCxnSpPr/>
          <p:nvPr/>
        </p:nvCxnSpPr>
        <p:spPr>
          <a:xfrm>
            <a:off x="6000206" y="2479104"/>
            <a:ext cx="0" cy="433676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982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411</Words>
  <Application>Microsoft Macintosh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Pietro Antonioli</dc:creator>
  <cp:lastModifiedBy>Pietro Antonioli</cp:lastModifiedBy>
  <cp:revision>7</cp:revision>
  <dcterms:created xsi:type="dcterms:W3CDTF">2021-10-14T16:01:12Z</dcterms:created>
  <dcterms:modified xsi:type="dcterms:W3CDTF">2021-10-15T09:35:17Z</dcterms:modified>
</cp:coreProperties>
</file>