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27" r:id="rId2"/>
    <p:sldId id="256" r:id="rId3"/>
    <p:sldId id="258" r:id="rId4"/>
    <p:sldId id="257" r:id="rId5"/>
    <p:sldId id="529" r:id="rId6"/>
    <p:sldId id="530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B7D6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0"/>
    <p:restoredTop sz="94810" autoAdjust="0"/>
  </p:normalViewPr>
  <p:slideViewPr>
    <p:cSldViewPr>
      <p:cViewPr varScale="1">
        <p:scale>
          <a:sx n="97" d="100"/>
          <a:sy n="97" d="100"/>
        </p:scale>
        <p:origin x="240" y="4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2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7A47B-02D2-426D-8E1E-58764CA69E5F}" type="datetimeFigureOut">
              <a:rPr lang="zh-CN" altLang="en-US" smtClean="0"/>
              <a:pPr/>
              <a:t>2021/10/18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09FB5-B99A-4059-ABC2-01B0009C119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970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F3F29B1D-61E0-411E-9638-0788EFFC3E6F}" type="datetimeFigureOut">
              <a:rPr lang="zh-CN" altLang="en-US"/>
              <a:pPr>
                <a:defRPr/>
              </a:pPr>
              <a:t>2021/10/18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7564F41-FA35-4112-8B89-D414A4EE1D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352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564F41-FA35-4112-8B89-D414A4EE1D6D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28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4C0653CE-BEF1-594E-8FEF-4F0B0B4FB251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1AA8B-8ED3-42AD-850F-242CD39319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BA71B65C-A6C5-6E42-BE63-2897DE5AEEE0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16DC-E486-4B58-8AA9-0DC8751E77C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338695CD-8BEC-B349-A141-0E8693862C38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4C58-88D4-4F7E-9A05-1ECFBE6C22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A3223A8C-1026-5D42-927B-6D9F30E4C1EB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F0B3-20A2-41DA-A30F-89D7CF17F11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B56325DF-615C-4447-BC37-EE9101F5497B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A94AD-1819-43A4-BFB2-5B9EAEC570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64CCBA0E-F28C-A84E-A169-90317492FB19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DEC0B-B59D-4CE6-98C7-87458C16C96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18692-50E4-4189-883A-B0CAA39B09D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973EEBF9-A879-3E4F-A0C5-844C785AA731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98A67-96EE-4D01-AD5A-411370BA19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571501" y="6357939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DAC80127-D7FB-2845-B481-636176B8DFCB}" type="datetime1">
              <a:rPr lang="en-US" altLang="zh-CN" smtClean="0"/>
              <a:t>10/19/21</a:t>
            </a:fld>
            <a:endParaRPr lang="zh-CN" altLang="en-US" dirty="0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3A7A3-4D64-4933-944C-AE54015369F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710F3C87-D47D-A846-A638-A16AD92AF56F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33B86-3401-412B-A290-396D0138F5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1" y="6356351"/>
            <a:ext cx="3486151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2B87A4BC-7C50-E244-A68C-850EF8A1C27E}" type="datetime1">
              <a:rPr lang="en-US" altLang="zh-CN" smtClean="0"/>
              <a:t>10/19/21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762501" y="6356351"/>
            <a:ext cx="3263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4A42-5395-4214-9A0D-6E57E13AF2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00DFE98-65DE-4C98-989F-9E5CC6BDABD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  <p:pic>
        <p:nvPicPr>
          <p:cNvPr id="5126" name="Picture 7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1136560" y="44624"/>
            <a:ext cx="10554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vanderbilt-university-logo.jpg">
            <a:extLst>
              <a:ext uri="{FF2B5EF4-FFF2-40B4-BE49-F238E27FC236}">
                <a16:creationId xmlns:a16="http://schemas.microsoft.com/office/drawing/2014/main" id="{21688821-17A4-CF4E-BC11-1DDFCDD684C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2" y="8879"/>
            <a:ext cx="930374" cy="1069806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046926-B09B-C643-A17E-AA978C8AF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1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AE1161-874E-6749-8C86-D4AD900B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13792"/>
            <a:ext cx="8229600" cy="1143000"/>
          </a:xfrm>
        </p:spPr>
        <p:txBody>
          <a:bodyPr/>
          <a:lstStyle/>
          <a:p>
            <a:r>
              <a:rPr lang="en-US" sz="3200" dirty="0"/>
              <a:t> MRPCs in the hadron endcap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E07AE9-A2BF-7840-BAA2-6721B0E65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440" y="1412776"/>
            <a:ext cx="10369152" cy="4569371"/>
          </a:xfrm>
        </p:spPr>
        <p:txBody>
          <a:bodyPr/>
          <a:lstStyle/>
          <a:p>
            <a:r>
              <a:rPr lang="en-US" dirty="0"/>
              <a:t>R&amp;D is needed, but part of  it will be shared with barrel</a:t>
            </a:r>
          </a:p>
          <a:p>
            <a:pPr lvl="1"/>
            <a:r>
              <a:rPr lang="en-US" dirty="0"/>
              <a:t>Test different gas mixtures </a:t>
            </a:r>
          </a:p>
          <a:p>
            <a:pPr lvl="1"/>
            <a:r>
              <a:rPr lang="en-US" dirty="0"/>
              <a:t>Test different geometry configurations</a:t>
            </a:r>
          </a:p>
          <a:p>
            <a:pPr lvl="1"/>
            <a:r>
              <a:rPr lang="en-US" dirty="0"/>
              <a:t>Design and test readout electronics</a:t>
            </a:r>
          </a:p>
          <a:p>
            <a:pPr lvl="1"/>
            <a:r>
              <a:rPr lang="en-US" dirty="0"/>
              <a:t>Test chain readout to reduce number of channels</a:t>
            </a:r>
          </a:p>
          <a:p>
            <a:r>
              <a:rPr lang="en-US" dirty="0"/>
              <a:t>Gas system will be shared with barrel with some additional valving and tubing</a:t>
            </a:r>
          </a:p>
          <a:p>
            <a:r>
              <a:rPr lang="en-US" dirty="0"/>
              <a:t>HV is additional cost in endcaps</a:t>
            </a:r>
          </a:p>
          <a:p>
            <a:r>
              <a:rPr lang="en-US" dirty="0"/>
              <a:t>MRPC construction will be in-kind contribution from China</a:t>
            </a:r>
          </a:p>
          <a:p>
            <a:r>
              <a:rPr lang="en-US" dirty="0"/>
              <a:t>Design and manufacture the support structure  </a:t>
            </a:r>
          </a:p>
          <a:p>
            <a:r>
              <a:rPr lang="en-US" dirty="0"/>
              <a:t>Assembly and testing  of detectors in the US </a:t>
            </a:r>
          </a:p>
          <a:p>
            <a:r>
              <a:rPr lang="en-US" dirty="0"/>
              <a:t>Two proposed configurations : Lego and Pizza designs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0ED84-D227-BB42-A77F-B250B1A56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1AA8B-8ED3-42AD-850F-242CD39319EA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17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4DA200B-34E6-FF47-9630-5A7363FDE98F}"/>
              </a:ext>
            </a:extLst>
          </p:cNvPr>
          <p:cNvGrpSpPr/>
          <p:nvPr/>
        </p:nvGrpSpPr>
        <p:grpSpPr>
          <a:xfrm>
            <a:off x="1199456" y="980728"/>
            <a:ext cx="10239315" cy="3202510"/>
            <a:chOff x="454431" y="713221"/>
            <a:chExt cx="10239315" cy="3202510"/>
          </a:xfrm>
        </p:grpSpPr>
        <p:sp>
          <p:nvSpPr>
            <p:cNvPr id="4" name="Trapezoid 3">
              <a:extLst>
                <a:ext uri="{FF2B5EF4-FFF2-40B4-BE49-F238E27FC236}">
                  <a16:creationId xmlns:a16="http://schemas.microsoft.com/office/drawing/2014/main" id="{738779F9-F963-4D12-89C3-2888615EDF12}"/>
                </a:ext>
              </a:extLst>
            </p:cNvPr>
            <p:cNvSpPr/>
            <p:nvPr/>
          </p:nvSpPr>
          <p:spPr>
            <a:xfrm rot="5400000">
              <a:off x="4180812" y="-2362737"/>
              <a:ext cx="2531727" cy="9154523"/>
            </a:xfrm>
            <a:prstGeom prst="trapezoid">
              <a:avLst>
                <a:gd name="adj" fmla="val 46922"/>
              </a:avLst>
            </a:prstGeom>
            <a:solidFill>
              <a:srgbClr val="92D050"/>
            </a:solidFill>
            <a:ln w="76200">
              <a:solidFill>
                <a:srgbClr val="7030A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54BD7DC-B37B-405E-B7F2-66339C2E44A1}"/>
                </a:ext>
              </a:extLst>
            </p:cNvPr>
            <p:cNvCxnSpPr>
              <a:cxnSpLocks/>
            </p:cNvCxnSpPr>
            <p:nvPr/>
          </p:nvCxnSpPr>
          <p:spPr>
            <a:xfrm>
              <a:off x="5664039" y="1579421"/>
              <a:ext cx="0" cy="1262838"/>
            </a:xfrm>
            <a:prstGeom prst="line">
              <a:avLst/>
            </a:prstGeom>
            <a:ln w="7620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5E98738-9317-42A4-A42D-CA2D651B10AD}"/>
                </a:ext>
              </a:extLst>
            </p:cNvPr>
            <p:cNvCxnSpPr>
              <a:cxnSpLocks/>
            </p:cNvCxnSpPr>
            <p:nvPr/>
          </p:nvCxnSpPr>
          <p:spPr>
            <a:xfrm>
              <a:off x="7830316" y="1894403"/>
              <a:ext cx="0" cy="655893"/>
            </a:xfrm>
            <a:prstGeom prst="line">
              <a:avLst/>
            </a:prstGeom>
            <a:ln w="7620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1F0DCC6-5AB7-418F-8D15-FE4810E02B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34342" y="1310514"/>
              <a:ext cx="49455" cy="1792095"/>
            </a:xfrm>
            <a:prstGeom prst="line">
              <a:avLst/>
            </a:prstGeom>
            <a:ln w="7620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1D457850-BE3F-4A00-A176-2F431D97566A}"/>
                </a:ext>
              </a:extLst>
            </p:cNvPr>
            <p:cNvCxnSpPr>
              <a:cxnSpLocks/>
            </p:cNvCxnSpPr>
            <p:nvPr/>
          </p:nvCxnSpPr>
          <p:spPr>
            <a:xfrm>
              <a:off x="592931" y="873390"/>
              <a:ext cx="0" cy="2644964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B603A4-F58A-405A-877E-31B0CF2E82DB}"/>
                </a:ext>
              </a:extLst>
            </p:cNvPr>
            <p:cNvSpPr txBox="1"/>
            <p:nvPr/>
          </p:nvSpPr>
          <p:spPr>
            <a:xfrm rot="5400000">
              <a:off x="300324" y="2052258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50 cm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CC26B2B-9601-4125-B182-40EC9DDB4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2830" y="2233370"/>
              <a:ext cx="2627893" cy="406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CB5805B-E58C-4E8A-BC81-A820816A41AD}"/>
                </a:ext>
              </a:extLst>
            </p:cNvPr>
            <p:cNvSpPr txBox="1"/>
            <p:nvPr/>
          </p:nvSpPr>
          <p:spPr>
            <a:xfrm>
              <a:off x="1812124" y="2098424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50 cm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C472FE1-CECD-406F-A132-BE84195C9FB8}"/>
                </a:ext>
              </a:extLst>
            </p:cNvPr>
            <p:cNvCxnSpPr>
              <a:cxnSpLocks/>
            </p:cNvCxnSpPr>
            <p:nvPr/>
          </p:nvCxnSpPr>
          <p:spPr>
            <a:xfrm>
              <a:off x="3536787" y="2235556"/>
              <a:ext cx="2134112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75F1395-8CA6-47BB-BD0A-B7E7498012D2}"/>
                </a:ext>
              </a:extLst>
            </p:cNvPr>
            <p:cNvSpPr txBox="1"/>
            <p:nvPr/>
          </p:nvSpPr>
          <p:spPr>
            <a:xfrm>
              <a:off x="4268300" y="2052258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40 cm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ECDA4734-C984-497D-A1D8-D48CCD34ED77}"/>
                </a:ext>
              </a:extLst>
            </p:cNvPr>
            <p:cNvCxnSpPr>
              <a:cxnSpLocks/>
            </p:cNvCxnSpPr>
            <p:nvPr/>
          </p:nvCxnSpPr>
          <p:spPr>
            <a:xfrm>
              <a:off x="5703064" y="2235401"/>
              <a:ext cx="2134112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5348D18-1796-49CC-9277-E2E8ADABCA69}"/>
                </a:ext>
              </a:extLst>
            </p:cNvPr>
            <p:cNvSpPr txBox="1"/>
            <p:nvPr/>
          </p:nvSpPr>
          <p:spPr>
            <a:xfrm>
              <a:off x="6438475" y="2052258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40 cm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5BA0A4BB-8857-492C-991D-2048C5DFF294}"/>
                </a:ext>
              </a:extLst>
            </p:cNvPr>
            <p:cNvCxnSpPr>
              <a:cxnSpLocks/>
            </p:cNvCxnSpPr>
            <p:nvPr/>
          </p:nvCxnSpPr>
          <p:spPr>
            <a:xfrm>
              <a:off x="7837176" y="2236923"/>
              <a:ext cx="2134112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BF387E7-357B-48AB-A22C-D225C489B5A4}"/>
                </a:ext>
              </a:extLst>
            </p:cNvPr>
            <p:cNvSpPr txBox="1"/>
            <p:nvPr/>
          </p:nvSpPr>
          <p:spPr>
            <a:xfrm>
              <a:off x="8611625" y="2052258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40 cm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853AC1D-C4F5-4701-830B-FFD4BFD476A1}"/>
                </a:ext>
              </a:extLst>
            </p:cNvPr>
            <p:cNvSpPr txBox="1"/>
            <p:nvPr/>
          </p:nvSpPr>
          <p:spPr>
            <a:xfrm>
              <a:off x="10108532" y="2361522"/>
              <a:ext cx="585214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10 cm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4E51AFBE-D34B-4785-B0C6-B03FA1B3FA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45890" y="2228954"/>
              <a:ext cx="518154" cy="12036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84A16AA-AB8B-4754-9F58-AA08EE558012}"/>
                </a:ext>
              </a:extLst>
            </p:cNvPr>
            <p:cNvSpPr/>
            <p:nvPr/>
          </p:nvSpPr>
          <p:spPr>
            <a:xfrm>
              <a:off x="10518325" y="2210840"/>
              <a:ext cx="45719" cy="591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7C9D39B-3375-4DE9-BAD8-260379D2BD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2830" y="3737925"/>
              <a:ext cx="9183060" cy="55087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256DE1C-3505-453D-AF07-4E0664EB60DF}"/>
                </a:ext>
              </a:extLst>
            </p:cNvPr>
            <p:cNvSpPr txBox="1"/>
            <p:nvPr/>
          </p:nvSpPr>
          <p:spPr>
            <a:xfrm>
              <a:off x="5371431" y="3638732"/>
              <a:ext cx="639777" cy="2769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170 cm</a:t>
              </a:r>
            </a:p>
          </p:txBody>
        </p:sp>
        <p:sp>
          <p:nvSpPr>
            <p:cNvPr id="75" name="Heptagon 74">
              <a:extLst>
                <a:ext uri="{FF2B5EF4-FFF2-40B4-BE49-F238E27FC236}">
                  <a16:creationId xmlns:a16="http://schemas.microsoft.com/office/drawing/2014/main" id="{D4AE5353-546F-47AD-81D6-426928BD411B}"/>
                </a:ext>
              </a:extLst>
            </p:cNvPr>
            <p:cNvSpPr/>
            <p:nvPr/>
          </p:nvSpPr>
          <p:spPr>
            <a:xfrm>
              <a:off x="950629" y="1077631"/>
              <a:ext cx="239303" cy="210446"/>
            </a:xfrm>
            <a:prstGeom prst="hep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6" name="Heptagon 75">
              <a:extLst>
                <a:ext uri="{FF2B5EF4-FFF2-40B4-BE49-F238E27FC236}">
                  <a16:creationId xmlns:a16="http://schemas.microsoft.com/office/drawing/2014/main" id="{BAF86AD7-1EDB-4C45-968B-28B78D8E669D}"/>
                </a:ext>
              </a:extLst>
            </p:cNvPr>
            <p:cNvSpPr/>
            <p:nvPr/>
          </p:nvSpPr>
          <p:spPr>
            <a:xfrm>
              <a:off x="3588100" y="1388561"/>
              <a:ext cx="239303" cy="210446"/>
            </a:xfrm>
            <a:prstGeom prst="hep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77" name="Heptagon 76">
              <a:extLst>
                <a:ext uri="{FF2B5EF4-FFF2-40B4-BE49-F238E27FC236}">
                  <a16:creationId xmlns:a16="http://schemas.microsoft.com/office/drawing/2014/main" id="{E07BAB1D-1C23-46E4-B5EC-27616E681567}"/>
                </a:ext>
              </a:extLst>
            </p:cNvPr>
            <p:cNvSpPr/>
            <p:nvPr/>
          </p:nvSpPr>
          <p:spPr>
            <a:xfrm>
              <a:off x="5723153" y="1653800"/>
              <a:ext cx="239303" cy="210446"/>
            </a:xfrm>
            <a:prstGeom prst="hep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78" name="Heptagon 77">
              <a:extLst>
                <a:ext uri="{FF2B5EF4-FFF2-40B4-BE49-F238E27FC236}">
                  <a16:creationId xmlns:a16="http://schemas.microsoft.com/office/drawing/2014/main" id="{811FAC3F-F9BE-4FFB-B13D-4A12DBB892AF}"/>
                </a:ext>
              </a:extLst>
            </p:cNvPr>
            <p:cNvSpPr/>
            <p:nvPr/>
          </p:nvSpPr>
          <p:spPr>
            <a:xfrm>
              <a:off x="7899285" y="1934145"/>
              <a:ext cx="239303" cy="210446"/>
            </a:xfrm>
            <a:prstGeom prst="hep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0172CBE2-E62C-4E26-BFEB-CADE366FDC19}"/>
                </a:ext>
              </a:extLst>
            </p:cNvPr>
            <p:cNvCxnSpPr/>
            <p:nvPr/>
          </p:nvCxnSpPr>
          <p:spPr>
            <a:xfrm flipH="1" flipV="1">
              <a:off x="837730" y="713221"/>
              <a:ext cx="9176476" cy="1250717"/>
            </a:xfrm>
            <a:prstGeom prst="straightConnector1">
              <a:avLst/>
            </a:prstGeom>
            <a:ln w="38100">
              <a:prstDash val="lgDash"/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3D005E1-77E2-4EBE-865F-71D7854E54E7}"/>
                </a:ext>
              </a:extLst>
            </p:cNvPr>
            <p:cNvSpPr txBox="1"/>
            <p:nvPr/>
          </p:nvSpPr>
          <p:spPr>
            <a:xfrm rot="466698">
              <a:off x="3072714" y="929661"/>
              <a:ext cx="42297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Gas pipes, HV cables, signal cables</a:t>
              </a:r>
            </a:p>
          </p:txBody>
        </p: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33AC53FE-F2E1-4F9C-B71F-B4C969831D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9414" y="2494461"/>
              <a:ext cx="9026274" cy="1172659"/>
            </a:xfrm>
            <a:prstGeom prst="straightConnector1">
              <a:avLst/>
            </a:prstGeom>
            <a:ln w="38100">
              <a:prstDash val="lgDash"/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454B973-5D68-4007-8223-0F2570ED151C}"/>
                </a:ext>
              </a:extLst>
            </p:cNvPr>
            <p:cNvSpPr txBox="1"/>
            <p:nvPr/>
          </p:nvSpPr>
          <p:spPr>
            <a:xfrm rot="21230284">
              <a:off x="4666854" y="2920311"/>
              <a:ext cx="42297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Gas pipes, HV cables, signal cables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B8F33964-F025-4F10-B15C-3859F52C63CA}"/>
              </a:ext>
            </a:extLst>
          </p:cNvPr>
          <p:cNvSpPr txBox="1"/>
          <p:nvPr/>
        </p:nvSpPr>
        <p:spPr>
          <a:xfrm>
            <a:off x="-240704" y="260648"/>
            <a:ext cx="12202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Hadron Endcap 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-TOF Pizza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Flowchart: Manual Operation 88">
            <a:extLst>
              <a:ext uri="{FF2B5EF4-FFF2-40B4-BE49-F238E27FC236}">
                <a16:creationId xmlns:a16="http://schemas.microsoft.com/office/drawing/2014/main" id="{491460E1-C558-414A-8B0F-423409A2FAB9}"/>
              </a:ext>
            </a:extLst>
          </p:cNvPr>
          <p:cNvSpPr/>
          <p:nvPr/>
        </p:nvSpPr>
        <p:spPr>
          <a:xfrm rot="16200000">
            <a:off x="7638757" y="3855666"/>
            <a:ext cx="2531724" cy="2687990"/>
          </a:xfrm>
          <a:prstGeom prst="flowChartManualOperation">
            <a:avLst/>
          </a:prstGeom>
          <a:solidFill>
            <a:srgbClr val="92D050"/>
          </a:solid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02FCF41F-AE82-4B55-AA57-D74596854CAE}"/>
              </a:ext>
            </a:extLst>
          </p:cNvPr>
          <p:cNvCxnSpPr>
            <a:cxnSpLocks/>
          </p:cNvCxnSpPr>
          <p:nvPr/>
        </p:nvCxnSpPr>
        <p:spPr>
          <a:xfrm>
            <a:off x="7248973" y="4019144"/>
            <a:ext cx="3286272" cy="531345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B5F1789-DA57-4608-AD66-A8B1DD817A1B}"/>
              </a:ext>
            </a:extLst>
          </p:cNvPr>
          <p:cNvCxnSpPr>
            <a:cxnSpLocks/>
          </p:cNvCxnSpPr>
          <p:nvPr/>
        </p:nvCxnSpPr>
        <p:spPr>
          <a:xfrm>
            <a:off x="7223326" y="4260830"/>
            <a:ext cx="3299404" cy="461482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5EBA8D0-BC28-4697-B75A-B066D313A4F9}"/>
              </a:ext>
            </a:extLst>
          </p:cNvPr>
          <p:cNvCxnSpPr>
            <a:cxnSpLocks/>
          </p:cNvCxnSpPr>
          <p:nvPr/>
        </p:nvCxnSpPr>
        <p:spPr>
          <a:xfrm>
            <a:off x="7248973" y="4490209"/>
            <a:ext cx="3291650" cy="388003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08159947-1EDD-4573-A245-5A74DA29CB32}"/>
              </a:ext>
            </a:extLst>
          </p:cNvPr>
          <p:cNvCxnSpPr>
            <a:cxnSpLocks/>
          </p:cNvCxnSpPr>
          <p:nvPr/>
        </p:nvCxnSpPr>
        <p:spPr>
          <a:xfrm>
            <a:off x="7248973" y="4750226"/>
            <a:ext cx="3278092" cy="299667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3D96B57-0E57-4FC8-A41D-FEED79FC311A}"/>
              </a:ext>
            </a:extLst>
          </p:cNvPr>
          <p:cNvCxnSpPr>
            <a:cxnSpLocks/>
          </p:cNvCxnSpPr>
          <p:nvPr/>
        </p:nvCxnSpPr>
        <p:spPr>
          <a:xfrm>
            <a:off x="7248973" y="4977969"/>
            <a:ext cx="3260131" cy="184666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B46E1CD6-CAF6-4AC4-BC76-5132D4F9B662}"/>
              </a:ext>
            </a:extLst>
          </p:cNvPr>
          <p:cNvCxnSpPr>
            <a:cxnSpLocks/>
          </p:cNvCxnSpPr>
          <p:nvPr/>
        </p:nvCxnSpPr>
        <p:spPr>
          <a:xfrm>
            <a:off x="7248973" y="5259141"/>
            <a:ext cx="3269111" cy="55251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68434C6-D158-45D3-BD52-06B10CAB8156}"/>
              </a:ext>
            </a:extLst>
          </p:cNvPr>
          <p:cNvCxnSpPr>
            <a:cxnSpLocks/>
          </p:cNvCxnSpPr>
          <p:nvPr/>
        </p:nvCxnSpPr>
        <p:spPr>
          <a:xfrm flipV="1">
            <a:off x="7248973" y="5485323"/>
            <a:ext cx="3280380" cy="11251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8C602E8-565A-474E-903B-04B671C98E6B}"/>
              </a:ext>
            </a:extLst>
          </p:cNvPr>
          <p:cNvCxnSpPr>
            <a:cxnSpLocks/>
          </p:cNvCxnSpPr>
          <p:nvPr/>
        </p:nvCxnSpPr>
        <p:spPr>
          <a:xfrm flipV="1">
            <a:off x="7233669" y="5637312"/>
            <a:ext cx="3295836" cy="284191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38A5FE84-075E-48F2-8FCC-5B270E503EAF}"/>
              </a:ext>
            </a:extLst>
          </p:cNvPr>
          <p:cNvCxnSpPr>
            <a:cxnSpLocks/>
          </p:cNvCxnSpPr>
          <p:nvPr/>
        </p:nvCxnSpPr>
        <p:spPr>
          <a:xfrm flipV="1">
            <a:off x="7223326" y="5779407"/>
            <a:ext cx="3313041" cy="388742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38A5BDCB-7D18-47F1-8A41-5D84019AA02A}"/>
              </a:ext>
            </a:extLst>
          </p:cNvPr>
          <p:cNvSpPr txBox="1"/>
          <p:nvPr/>
        </p:nvSpPr>
        <p:spPr>
          <a:xfrm rot="16200000">
            <a:off x="9877859" y="5014995"/>
            <a:ext cx="1684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297A71F-86A2-4702-BEA5-A1F21B742F7C}"/>
              </a:ext>
            </a:extLst>
          </p:cNvPr>
          <p:cNvSpPr txBox="1"/>
          <p:nvPr/>
        </p:nvSpPr>
        <p:spPr>
          <a:xfrm rot="16200000">
            <a:off x="6152607" y="4854639"/>
            <a:ext cx="1684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Readouts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529AFAD-B7F7-4E6F-AC6F-F770440434D0}"/>
              </a:ext>
            </a:extLst>
          </p:cNvPr>
          <p:cNvSpPr txBox="1"/>
          <p:nvPr/>
        </p:nvSpPr>
        <p:spPr>
          <a:xfrm>
            <a:off x="839416" y="4581128"/>
            <a:ext cx="4947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Super-Module</a:t>
            </a:r>
            <a:r>
              <a:rPr lang="en-US" altLang="zh-C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 the total disk into 22 sectors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sector contains a super-module with 4 individual </a:t>
            </a:r>
            <a:r>
              <a:rPr lang="en-US" altLang="zh-C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modules with different sizes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</a:t>
            </a:r>
            <a:r>
              <a:rPr lang="en-US" altLang="zh-C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module, read the signal from both ends along the radius direction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1AA9F5-85F7-E847-A8FD-BBD3D6E566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11AA8B-8ED3-42AD-850F-242CD39319EA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89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lowchart: Manual Operation 42">
            <a:extLst>
              <a:ext uri="{FF2B5EF4-FFF2-40B4-BE49-F238E27FC236}">
                <a16:creationId xmlns:a16="http://schemas.microsoft.com/office/drawing/2014/main" id="{59190FE0-7E75-412B-B2D1-2B8911A0ACB7}"/>
              </a:ext>
            </a:extLst>
          </p:cNvPr>
          <p:cNvSpPr/>
          <p:nvPr/>
        </p:nvSpPr>
        <p:spPr>
          <a:xfrm rot="16200000">
            <a:off x="9641866" y="4012733"/>
            <a:ext cx="1471794" cy="2361148"/>
          </a:xfrm>
          <a:prstGeom prst="flowChartManualOperation">
            <a:avLst/>
          </a:prstGeom>
          <a:solidFill>
            <a:srgbClr val="92D050"/>
          </a:solid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738779F9-F963-4D12-89C3-2888615EDF12}"/>
              </a:ext>
            </a:extLst>
          </p:cNvPr>
          <p:cNvSpPr/>
          <p:nvPr/>
        </p:nvSpPr>
        <p:spPr>
          <a:xfrm rot="5400000">
            <a:off x="4180812" y="-2362737"/>
            <a:ext cx="2531727" cy="9154523"/>
          </a:xfrm>
          <a:prstGeom prst="trapezoid">
            <a:avLst>
              <a:gd name="adj" fmla="val 46922"/>
            </a:avLst>
          </a:prstGeom>
          <a:solidFill>
            <a:srgbClr val="92D050"/>
          </a:solidFill>
          <a:ln w="76200">
            <a:solidFill>
              <a:srgbClr val="7030A0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4BD7DC-B37B-405E-B7F2-66339C2E44A1}"/>
              </a:ext>
            </a:extLst>
          </p:cNvPr>
          <p:cNvCxnSpPr>
            <a:cxnSpLocks/>
          </p:cNvCxnSpPr>
          <p:nvPr/>
        </p:nvCxnSpPr>
        <p:spPr>
          <a:xfrm>
            <a:off x="5664039" y="1579421"/>
            <a:ext cx="0" cy="1262838"/>
          </a:xfrm>
          <a:prstGeom prst="line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E98738-9317-42A4-A42D-CA2D651B10AD}"/>
              </a:ext>
            </a:extLst>
          </p:cNvPr>
          <p:cNvCxnSpPr>
            <a:cxnSpLocks/>
          </p:cNvCxnSpPr>
          <p:nvPr/>
        </p:nvCxnSpPr>
        <p:spPr>
          <a:xfrm>
            <a:off x="7830316" y="1894403"/>
            <a:ext cx="0" cy="655893"/>
          </a:xfrm>
          <a:prstGeom prst="line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1F0DCC6-5AB7-418F-8D15-FE4810E02B10}"/>
              </a:ext>
            </a:extLst>
          </p:cNvPr>
          <p:cNvCxnSpPr>
            <a:cxnSpLocks/>
          </p:cNvCxnSpPr>
          <p:nvPr/>
        </p:nvCxnSpPr>
        <p:spPr>
          <a:xfrm flipH="1">
            <a:off x="3434342" y="1310514"/>
            <a:ext cx="49455" cy="1792095"/>
          </a:xfrm>
          <a:prstGeom prst="line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D457850-BE3F-4A00-A176-2F431D97566A}"/>
              </a:ext>
            </a:extLst>
          </p:cNvPr>
          <p:cNvCxnSpPr>
            <a:cxnSpLocks/>
          </p:cNvCxnSpPr>
          <p:nvPr/>
        </p:nvCxnSpPr>
        <p:spPr>
          <a:xfrm>
            <a:off x="592931" y="873390"/>
            <a:ext cx="0" cy="264496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3B603A4-F58A-405A-877E-31B0CF2E82DB}"/>
              </a:ext>
            </a:extLst>
          </p:cNvPr>
          <p:cNvSpPr txBox="1"/>
          <p:nvPr/>
        </p:nvSpPr>
        <p:spPr>
          <a:xfrm rot="5400000">
            <a:off x="300324" y="2052258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50 cm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CC26B2B-9601-4125-B182-40EC9DDB462F}"/>
              </a:ext>
            </a:extLst>
          </p:cNvPr>
          <p:cNvCxnSpPr>
            <a:cxnSpLocks/>
          </p:cNvCxnSpPr>
          <p:nvPr/>
        </p:nvCxnSpPr>
        <p:spPr>
          <a:xfrm flipV="1">
            <a:off x="862830" y="2233370"/>
            <a:ext cx="2627893" cy="406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CB5805B-E58C-4E8A-BC81-A820816A41AD}"/>
              </a:ext>
            </a:extLst>
          </p:cNvPr>
          <p:cNvSpPr txBox="1"/>
          <p:nvPr/>
        </p:nvSpPr>
        <p:spPr>
          <a:xfrm>
            <a:off x="1812124" y="2098424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50 cm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C472FE1-CECD-406F-A132-BE84195C9FB8}"/>
              </a:ext>
            </a:extLst>
          </p:cNvPr>
          <p:cNvCxnSpPr>
            <a:cxnSpLocks/>
          </p:cNvCxnSpPr>
          <p:nvPr/>
        </p:nvCxnSpPr>
        <p:spPr>
          <a:xfrm>
            <a:off x="3536787" y="2235556"/>
            <a:ext cx="213411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75F1395-8CA6-47BB-BD0A-B7E7498012D2}"/>
              </a:ext>
            </a:extLst>
          </p:cNvPr>
          <p:cNvSpPr txBox="1"/>
          <p:nvPr/>
        </p:nvSpPr>
        <p:spPr>
          <a:xfrm>
            <a:off x="4268300" y="2052258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40 cm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CDA4734-C984-497D-A1D8-D48CCD34ED77}"/>
              </a:ext>
            </a:extLst>
          </p:cNvPr>
          <p:cNvCxnSpPr>
            <a:cxnSpLocks/>
          </p:cNvCxnSpPr>
          <p:nvPr/>
        </p:nvCxnSpPr>
        <p:spPr>
          <a:xfrm>
            <a:off x="5703064" y="2235401"/>
            <a:ext cx="213411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5348D18-1796-49CC-9277-E2E8ADABCA69}"/>
              </a:ext>
            </a:extLst>
          </p:cNvPr>
          <p:cNvSpPr txBox="1"/>
          <p:nvPr/>
        </p:nvSpPr>
        <p:spPr>
          <a:xfrm>
            <a:off x="6438475" y="2052258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40 cm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BA0A4BB-8857-492C-991D-2048C5DFF294}"/>
              </a:ext>
            </a:extLst>
          </p:cNvPr>
          <p:cNvCxnSpPr>
            <a:cxnSpLocks/>
          </p:cNvCxnSpPr>
          <p:nvPr/>
        </p:nvCxnSpPr>
        <p:spPr>
          <a:xfrm>
            <a:off x="7837176" y="2236923"/>
            <a:ext cx="213411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BF387E7-357B-48AB-A22C-D225C489B5A4}"/>
              </a:ext>
            </a:extLst>
          </p:cNvPr>
          <p:cNvSpPr txBox="1"/>
          <p:nvPr/>
        </p:nvSpPr>
        <p:spPr>
          <a:xfrm>
            <a:off x="8611625" y="2052258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40 cm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53AC1D-C4F5-4701-830B-FFD4BFD476A1}"/>
              </a:ext>
            </a:extLst>
          </p:cNvPr>
          <p:cNvSpPr txBox="1"/>
          <p:nvPr/>
        </p:nvSpPr>
        <p:spPr>
          <a:xfrm>
            <a:off x="10108532" y="2361522"/>
            <a:ext cx="585214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10 cm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E51AFBE-D34B-4785-B0C6-B03FA1B3FA30}"/>
              </a:ext>
            </a:extLst>
          </p:cNvPr>
          <p:cNvCxnSpPr>
            <a:cxnSpLocks/>
          </p:cNvCxnSpPr>
          <p:nvPr/>
        </p:nvCxnSpPr>
        <p:spPr>
          <a:xfrm flipV="1">
            <a:off x="10045890" y="2228954"/>
            <a:ext cx="518154" cy="1203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384A16AA-AB8B-4754-9F58-AA08EE558012}"/>
              </a:ext>
            </a:extLst>
          </p:cNvPr>
          <p:cNvSpPr/>
          <p:nvPr/>
        </p:nvSpPr>
        <p:spPr>
          <a:xfrm>
            <a:off x="10518325" y="2210840"/>
            <a:ext cx="45719" cy="59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7C9D39B-3375-4DE9-BAD8-260379D2BD48}"/>
              </a:ext>
            </a:extLst>
          </p:cNvPr>
          <p:cNvCxnSpPr>
            <a:cxnSpLocks/>
          </p:cNvCxnSpPr>
          <p:nvPr/>
        </p:nvCxnSpPr>
        <p:spPr>
          <a:xfrm flipV="1">
            <a:off x="862830" y="3480389"/>
            <a:ext cx="9311309" cy="64012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E256DE1C-3505-453D-AF07-4E0664EB60DF}"/>
              </a:ext>
            </a:extLst>
          </p:cNvPr>
          <p:cNvSpPr txBox="1"/>
          <p:nvPr/>
        </p:nvSpPr>
        <p:spPr>
          <a:xfrm>
            <a:off x="5371431" y="3390121"/>
            <a:ext cx="63977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170 cm</a:t>
            </a:r>
          </a:p>
        </p:txBody>
      </p:sp>
      <p:sp>
        <p:nvSpPr>
          <p:cNvPr id="75" name="Heptagon 74">
            <a:extLst>
              <a:ext uri="{FF2B5EF4-FFF2-40B4-BE49-F238E27FC236}">
                <a16:creationId xmlns:a16="http://schemas.microsoft.com/office/drawing/2014/main" id="{D4AE5353-546F-47AD-81D6-426928BD411B}"/>
              </a:ext>
            </a:extLst>
          </p:cNvPr>
          <p:cNvSpPr/>
          <p:nvPr/>
        </p:nvSpPr>
        <p:spPr>
          <a:xfrm>
            <a:off x="950629" y="1077631"/>
            <a:ext cx="239303" cy="21044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6" name="Heptagon 75">
            <a:extLst>
              <a:ext uri="{FF2B5EF4-FFF2-40B4-BE49-F238E27FC236}">
                <a16:creationId xmlns:a16="http://schemas.microsoft.com/office/drawing/2014/main" id="{BAF86AD7-1EDB-4C45-968B-28B78D8E669D}"/>
              </a:ext>
            </a:extLst>
          </p:cNvPr>
          <p:cNvSpPr/>
          <p:nvPr/>
        </p:nvSpPr>
        <p:spPr>
          <a:xfrm>
            <a:off x="3588100" y="1388561"/>
            <a:ext cx="239303" cy="21044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7" name="Heptagon 76">
            <a:extLst>
              <a:ext uri="{FF2B5EF4-FFF2-40B4-BE49-F238E27FC236}">
                <a16:creationId xmlns:a16="http://schemas.microsoft.com/office/drawing/2014/main" id="{E07BAB1D-1C23-46E4-B5EC-27616E681567}"/>
              </a:ext>
            </a:extLst>
          </p:cNvPr>
          <p:cNvSpPr/>
          <p:nvPr/>
        </p:nvSpPr>
        <p:spPr>
          <a:xfrm>
            <a:off x="5723153" y="1653800"/>
            <a:ext cx="239303" cy="21044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78" name="Heptagon 77">
            <a:extLst>
              <a:ext uri="{FF2B5EF4-FFF2-40B4-BE49-F238E27FC236}">
                <a16:creationId xmlns:a16="http://schemas.microsoft.com/office/drawing/2014/main" id="{811FAC3F-F9BE-4FFB-B13D-4A12DBB892AF}"/>
              </a:ext>
            </a:extLst>
          </p:cNvPr>
          <p:cNvSpPr/>
          <p:nvPr/>
        </p:nvSpPr>
        <p:spPr>
          <a:xfrm>
            <a:off x="7899285" y="1934145"/>
            <a:ext cx="239303" cy="21044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172CBE2-E62C-4E26-BFEB-CADE366FDC19}"/>
              </a:ext>
            </a:extLst>
          </p:cNvPr>
          <p:cNvCxnSpPr/>
          <p:nvPr/>
        </p:nvCxnSpPr>
        <p:spPr>
          <a:xfrm flipH="1" flipV="1">
            <a:off x="837730" y="713221"/>
            <a:ext cx="9176476" cy="1250717"/>
          </a:xfrm>
          <a:prstGeom prst="straightConnector1">
            <a:avLst/>
          </a:prstGeom>
          <a:ln w="38100">
            <a:prstDash val="lg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F3D005E1-77E2-4EBE-865F-71D7854E54E7}"/>
              </a:ext>
            </a:extLst>
          </p:cNvPr>
          <p:cNvSpPr txBox="1"/>
          <p:nvPr/>
        </p:nvSpPr>
        <p:spPr>
          <a:xfrm rot="466698">
            <a:off x="3072714" y="929661"/>
            <a:ext cx="422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 pipes, HV cables, signal cables</a:t>
            </a: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33AC53FE-F2E1-4F9C-B71F-B4C969831DC2}"/>
              </a:ext>
            </a:extLst>
          </p:cNvPr>
          <p:cNvCxnSpPr>
            <a:cxnSpLocks/>
          </p:cNvCxnSpPr>
          <p:nvPr/>
        </p:nvCxnSpPr>
        <p:spPr>
          <a:xfrm flipH="1">
            <a:off x="869414" y="2494461"/>
            <a:ext cx="9026274" cy="1172659"/>
          </a:xfrm>
          <a:prstGeom prst="straightConnector1">
            <a:avLst/>
          </a:prstGeom>
          <a:ln w="38100">
            <a:prstDash val="lg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454B973-5D68-4007-8223-0F2570ED151C}"/>
              </a:ext>
            </a:extLst>
          </p:cNvPr>
          <p:cNvSpPr txBox="1"/>
          <p:nvPr/>
        </p:nvSpPr>
        <p:spPr>
          <a:xfrm rot="21230284">
            <a:off x="4666854" y="2920311"/>
            <a:ext cx="422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 pipes, HV cables, signal cables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8F33964-F025-4F10-B15C-3859F52C63CA}"/>
              </a:ext>
            </a:extLst>
          </p:cNvPr>
          <p:cNvSpPr txBox="1"/>
          <p:nvPr/>
        </p:nvSpPr>
        <p:spPr>
          <a:xfrm>
            <a:off x="-10426" y="100192"/>
            <a:ext cx="12202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Hadron Endcap 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-TOF Pizza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22337B9-691D-4319-9E5A-BECA748517E2}"/>
              </a:ext>
            </a:extLst>
          </p:cNvPr>
          <p:cNvSpPr txBox="1"/>
          <p:nvPr/>
        </p:nvSpPr>
        <p:spPr>
          <a:xfrm>
            <a:off x="812708" y="4074145"/>
            <a:ext cx="494752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Super-Module</a:t>
            </a:r>
            <a:r>
              <a:rPr lang="en-US" altLang="zh-C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 the total disk into 22 sectors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sector contains a super-module with 4 individual </a:t>
            </a:r>
            <a:r>
              <a:rPr lang="en-US" altLang="zh-C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modules with different sizes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</a:t>
            </a:r>
            <a:r>
              <a:rPr lang="en-US" altLang="zh-C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module, read the signal from both ends along the radius direction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Alternatively: Chain the strips of two (or all four) neighboring </a:t>
            </a:r>
            <a:r>
              <a:rPr lang="en-US" altLang="zh-CN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mPRCs</a:t>
            </a: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save more readouts </a:t>
            </a: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How much timing resolution will be lost?</a:t>
            </a:r>
            <a:endParaRPr lang="en-US" altLang="zh-CN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Flowchart: Manual Operation 88">
            <a:extLst>
              <a:ext uri="{FF2B5EF4-FFF2-40B4-BE49-F238E27FC236}">
                <a16:creationId xmlns:a16="http://schemas.microsoft.com/office/drawing/2014/main" id="{491460E1-C558-414A-8B0F-423409A2FAB9}"/>
              </a:ext>
            </a:extLst>
          </p:cNvPr>
          <p:cNvSpPr/>
          <p:nvPr/>
        </p:nvSpPr>
        <p:spPr>
          <a:xfrm rot="16200000">
            <a:off x="6398725" y="3846524"/>
            <a:ext cx="2531724" cy="2687990"/>
          </a:xfrm>
          <a:prstGeom prst="flowChartManualOperation">
            <a:avLst/>
          </a:prstGeom>
          <a:solidFill>
            <a:srgbClr val="92D050"/>
          </a:solid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02FCF41F-AE82-4B55-AA57-D74596854CAE}"/>
              </a:ext>
            </a:extLst>
          </p:cNvPr>
          <p:cNvCxnSpPr>
            <a:cxnSpLocks/>
          </p:cNvCxnSpPr>
          <p:nvPr/>
        </p:nvCxnSpPr>
        <p:spPr>
          <a:xfrm>
            <a:off x="6008941" y="4010002"/>
            <a:ext cx="5822112" cy="789898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B5F1789-DA57-4608-AD66-A8B1DD817A1B}"/>
              </a:ext>
            </a:extLst>
          </p:cNvPr>
          <p:cNvCxnSpPr>
            <a:cxnSpLocks/>
          </p:cNvCxnSpPr>
          <p:nvPr/>
        </p:nvCxnSpPr>
        <p:spPr>
          <a:xfrm>
            <a:off x="5983294" y="4251688"/>
            <a:ext cx="5847759" cy="621815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5EBA8D0-BC28-4697-B75A-B066D313A4F9}"/>
              </a:ext>
            </a:extLst>
          </p:cNvPr>
          <p:cNvCxnSpPr>
            <a:cxnSpLocks/>
          </p:cNvCxnSpPr>
          <p:nvPr/>
        </p:nvCxnSpPr>
        <p:spPr>
          <a:xfrm>
            <a:off x="6008941" y="4481067"/>
            <a:ext cx="5822112" cy="526984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08159947-1EDD-4573-A245-5A74DA29CB32}"/>
              </a:ext>
            </a:extLst>
          </p:cNvPr>
          <p:cNvCxnSpPr>
            <a:cxnSpLocks/>
          </p:cNvCxnSpPr>
          <p:nvPr/>
        </p:nvCxnSpPr>
        <p:spPr>
          <a:xfrm>
            <a:off x="6008941" y="4741084"/>
            <a:ext cx="5822112" cy="346067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3D96B57-0E57-4FC8-A41D-FEED79FC311A}"/>
              </a:ext>
            </a:extLst>
          </p:cNvPr>
          <p:cNvCxnSpPr>
            <a:cxnSpLocks/>
          </p:cNvCxnSpPr>
          <p:nvPr/>
        </p:nvCxnSpPr>
        <p:spPr>
          <a:xfrm>
            <a:off x="6008941" y="4968827"/>
            <a:ext cx="5822112" cy="217407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B46E1CD6-CAF6-4AC4-BC76-5132D4F9B662}"/>
              </a:ext>
            </a:extLst>
          </p:cNvPr>
          <p:cNvCxnSpPr>
            <a:cxnSpLocks/>
          </p:cNvCxnSpPr>
          <p:nvPr/>
        </p:nvCxnSpPr>
        <p:spPr>
          <a:xfrm>
            <a:off x="6008941" y="5241473"/>
            <a:ext cx="5822112" cy="61007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68434C6-D158-45D3-BD52-06B10CAB8156}"/>
              </a:ext>
            </a:extLst>
          </p:cNvPr>
          <p:cNvCxnSpPr>
            <a:cxnSpLocks/>
          </p:cNvCxnSpPr>
          <p:nvPr/>
        </p:nvCxnSpPr>
        <p:spPr>
          <a:xfrm flipV="1">
            <a:off x="6008941" y="5417522"/>
            <a:ext cx="5822112" cy="171169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8C602E8-565A-474E-903B-04B671C98E6B}"/>
              </a:ext>
            </a:extLst>
          </p:cNvPr>
          <p:cNvCxnSpPr>
            <a:cxnSpLocks/>
          </p:cNvCxnSpPr>
          <p:nvPr/>
        </p:nvCxnSpPr>
        <p:spPr>
          <a:xfrm flipV="1">
            <a:off x="5993637" y="5537383"/>
            <a:ext cx="5837416" cy="374979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38A5FE84-075E-48F2-8FCC-5B270E503EAF}"/>
              </a:ext>
            </a:extLst>
          </p:cNvPr>
          <p:cNvCxnSpPr>
            <a:cxnSpLocks/>
          </p:cNvCxnSpPr>
          <p:nvPr/>
        </p:nvCxnSpPr>
        <p:spPr>
          <a:xfrm flipV="1">
            <a:off x="5983294" y="5613714"/>
            <a:ext cx="5847759" cy="545293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38A5BDCB-7D18-47F1-8A41-5D84019AA02A}"/>
              </a:ext>
            </a:extLst>
          </p:cNvPr>
          <p:cNvSpPr txBox="1"/>
          <p:nvPr/>
        </p:nvSpPr>
        <p:spPr>
          <a:xfrm rot="16200000">
            <a:off x="11100282" y="5004560"/>
            <a:ext cx="1684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297A71F-86A2-4702-BEA5-A1F21B742F7C}"/>
              </a:ext>
            </a:extLst>
          </p:cNvPr>
          <p:cNvSpPr txBox="1"/>
          <p:nvPr/>
        </p:nvSpPr>
        <p:spPr>
          <a:xfrm rot="16200000">
            <a:off x="4997927" y="4902486"/>
            <a:ext cx="1684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Readouts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72C5C7-5766-4A5E-8B2E-375BEDEAD431}"/>
              </a:ext>
            </a:extLst>
          </p:cNvPr>
          <p:cNvCxnSpPr/>
          <p:nvPr/>
        </p:nvCxnSpPr>
        <p:spPr>
          <a:xfrm>
            <a:off x="9111916" y="4150570"/>
            <a:ext cx="0" cy="2085474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A20259F-DD0C-4862-9D3F-56B55AF36F59}"/>
              </a:ext>
            </a:extLst>
          </p:cNvPr>
          <p:cNvSpPr txBox="1"/>
          <p:nvPr/>
        </p:nvSpPr>
        <p:spPr>
          <a:xfrm>
            <a:off x="8544272" y="3465443"/>
            <a:ext cx="3271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Chain readout strips of two or more module?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51307C-65C4-274E-911F-23FCE69AD7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11AA8B-8ED3-42AD-850F-242CD39319EA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69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>
            <a:extLst>
              <a:ext uri="{FF2B5EF4-FFF2-40B4-BE49-F238E27FC236}">
                <a16:creationId xmlns:a16="http://schemas.microsoft.com/office/drawing/2014/main" id="{E75B2AB3-8AAE-4767-8FEC-1E45C65ECCD5}"/>
              </a:ext>
            </a:extLst>
          </p:cNvPr>
          <p:cNvGrpSpPr/>
          <p:nvPr/>
        </p:nvGrpSpPr>
        <p:grpSpPr>
          <a:xfrm>
            <a:off x="631810" y="1235242"/>
            <a:ext cx="4854589" cy="4860758"/>
            <a:chOff x="318988" y="-909145"/>
            <a:chExt cx="7608335" cy="7930416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FE8BF00C-548C-4130-B384-C9C305702E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988" y="2693848"/>
              <a:ext cx="3504362" cy="1001246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6F6F3381-919F-42F5-94E1-0DA22F2FE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25097">
              <a:off x="381861" y="2148100"/>
              <a:ext cx="3504362" cy="1001246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3EA5DB2D-3747-4C85-A6C5-26CC00B16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756267">
              <a:off x="940491" y="1205240"/>
              <a:ext cx="3504363" cy="1001246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5FC1E901-CD8F-434C-9A92-55F09ADEC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815449">
              <a:off x="591945" y="1641064"/>
              <a:ext cx="3504362" cy="1001246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E8CCE82E-8FBC-4FC7-B9DF-5415A71BD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656035">
              <a:off x="389090" y="3231071"/>
              <a:ext cx="3504362" cy="1001246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180890BA-DCEA-4699-AFBE-A683521DF7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53222">
              <a:off x="588833" y="3740550"/>
              <a:ext cx="3504362" cy="1001247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FE47A634-2613-41D9-BC33-E7B576744B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8837510">
              <a:off x="929962" y="4170993"/>
              <a:ext cx="3504362" cy="1001246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37C4E9B3-6DCF-4F6F-90AB-85EB9A309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913524">
              <a:off x="1364799" y="4498960"/>
              <a:ext cx="3504362" cy="1001246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8C508A84-6675-4821-9324-82E525AF5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004156">
              <a:off x="1871027" y="4700576"/>
              <a:ext cx="3504362" cy="1001246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35C76D30-0D91-48E0-8CEA-6F56BA4A0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047446">
              <a:off x="2418560" y="4768467"/>
              <a:ext cx="3504362" cy="1001246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21B8FDF3-701E-4DF7-B85D-11169A5C89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121591">
              <a:off x="2961623" y="4681174"/>
              <a:ext cx="3504362" cy="1001246"/>
            </a:xfrm>
            <a:prstGeom prst="rect">
              <a:avLst/>
            </a:prstGeom>
          </p:spPr>
        </p:pic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FFC2498B-39B6-482B-A350-9C8CA113B9CB}"/>
                </a:ext>
              </a:extLst>
            </p:cNvPr>
            <p:cNvGrpSpPr/>
            <p:nvPr/>
          </p:nvGrpSpPr>
          <p:grpSpPr>
            <a:xfrm rot="11439025">
              <a:off x="3031884" y="-339323"/>
              <a:ext cx="4895439" cy="7067589"/>
              <a:chOff x="5264575" y="-113909"/>
              <a:chExt cx="4895439" cy="7067589"/>
            </a:xfrm>
          </p:grpSpPr>
          <p:pic>
            <p:nvPicPr>
              <p:cNvPr id="65" name="Picture 64">
                <a:extLst>
                  <a:ext uri="{FF2B5EF4-FFF2-40B4-BE49-F238E27FC236}">
                    <a16:creationId xmlns:a16="http://schemas.microsoft.com/office/drawing/2014/main" id="{9626C998-AC1C-41F1-8C55-E221CC246E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4575" y="2626257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F6063EEC-6EBA-4DD1-B67B-B5134BA380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925097">
                <a:off x="5327448" y="2080509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67" name="Picture 66">
                <a:extLst>
                  <a:ext uri="{FF2B5EF4-FFF2-40B4-BE49-F238E27FC236}">
                    <a16:creationId xmlns:a16="http://schemas.microsoft.com/office/drawing/2014/main" id="{06D2FE63-E83E-4438-A122-865E328FCC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756267">
                <a:off x="5886078" y="1137649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7E6202CD-5C88-4913-8A15-430A4D1F3F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815449">
                <a:off x="5537532" y="1573473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738E535C-2943-43E1-A044-1D85C4FF26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656035">
                <a:off x="5334677" y="3163480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70" name="Picture 69">
                <a:extLst>
                  <a:ext uri="{FF2B5EF4-FFF2-40B4-BE49-F238E27FC236}">
                    <a16:creationId xmlns:a16="http://schemas.microsoft.com/office/drawing/2014/main" id="{095A01FF-4F27-43B4-95D7-D827F3A749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9753222">
                <a:off x="5547058" y="3656779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71" name="Picture 70">
                <a:extLst>
                  <a:ext uri="{FF2B5EF4-FFF2-40B4-BE49-F238E27FC236}">
                    <a16:creationId xmlns:a16="http://schemas.microsoft.com/office/drawing/2014/main" id="{236DF79A-9228-49CB-A7C4-6CEC963B10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8837510">
                <a:off x="5862976" y="4108535"/>
                <a:ext cx="3504363" cy="1001246"/>
              </a:xfrm>
              <a:prstGeom prst="rect">
                <a:avLst/>
              </a:prstGeom>
            </p:spPr>
          </p:pic>
          <p:pic>
            <p:nvPicPr>
              <p:cNvPr id="72" name="Picture 71">
                <a:extLst>
                  <a:ext uri="{FF2B5EF4-FFF2-40B4-BE49-F238E27FC236}">
                    <a16:creationId xmlns:a16="http://schemas.microsoft.com/office/drawing/2014/main" id="{C40FAB8A-6A08-40AE-AAD0-98278BACFF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7913524">
                <a:off x="6310386" y="4431369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73" name="Picture 72">
                <a:extLst>
                  <a:ext uri="{FF2B5EF4-FFF2-40B4-BE49-F238E27FC236}">
                    <a16:creationId xmlns:a16="http://schemas.microsoft.com/office/drawing/2014/main" id="{053D01D6-AC79-4184-A58E-7D78DB1D5E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7004156">
                <a:off x="6816614" y="4632985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74" name="Picture 73">
                <a:extLst>
                  <a:ext uri="{FF2B5EF4-FFF2-40B4-BE49-F238E27FC236}">
                    <a16:creationId xmlns:a16="http://schemas.microsoft.com/office/drawing/2014/main" id="{A5FAE564-0F83-4E0C-92C4-163A06D33E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047446">
                <a:off x="7364147" y="4700876"/>
                <a:ext cx="3504362" cy="1001246"/>
              </a:xfrm>
              <a:prstGeom prst="rect">
                <a:avLst/>
              </a:prstGeom>
            </p:spPr>
          </p:pic>
          <p:pic>
            <p:nvPicPr>
              <p:cNvPr id="75" name="Picture 74">
                <a:extLst>
                  <a:ext uri="{FF2B5EF4-FFF2-40B4-BE49-F238E27FC236}">
                    <a16:creationId xmlns:a16="http://schemas.microsoft.com/office/drawing/2014/main" id="{21F4FBB4-F233-4D5D-BE3A-36B269DAC9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5121591">
                <a:off x="7907210" y="4613583"/>
                <a:ext cx="3504362" cy="1001246"/>
              </a:xfrm>
              <a:prstGeom prst="rect">
                <a:avLst/>
              </a:prstGeom>
            </p:spPr>
          </p:pic>
        </p:grpSp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061FD049-2E87-4D04-9E15-4CBBCA8FD1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842226">
              <a:off x="1215230" y="390214"/>
              <a:ext cx="3638206" cy="1039487"/>
            </a:xfrm>
            <a:prstGeom prst="rect">
              <a:avLst/>
            </a:prstGeom>
          </p:spPr>
        </p:pic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105F6C86-6D89-4F65-872B-0A5143D93502}"/>
              </a:ext>
            </a:extLst>
          </p:cNvPr>
          <p:cNvSpPr txBox="1"/>
          <p:nvPr/>
        </p:nvSpPr>
        <p:spPr>
          <a:xfrm>
            <a:off x="-10426" y="100192"/>
            <a:ext cx="12202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Hadron Endcap 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-TOF Pizza Cost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2183EF9-65B7-4FE2-81AB-4A0997FB36E5}"/>
              </a:ext>
            </a:extLst>
          </p:cNvPr>
          <p:cNvSpPr txBox="1"/>
          <p:nvPr/>
        </p:nvSpPr>
        <p:spPr>
          <a:xfrm>
            <a:off x="5993333" y="2028924"/>
            <a:ext cx="608611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Readout Electronics</a:t>
            </a:r>
            <a:r>
              <a:rPr lang="en-US" altLang="zh-C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 for each channel, read from both ends along the radial direction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Module#1: 51 x 2 channels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Module#2: 37 x 2 channels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Module#3: 25 x 2 channels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Mudule#4: 14 x 2 channels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channels of each 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sector: 254 channels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22 sectors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5588 channels ~ 5600 channels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Total cost:  $500 for each channel  $2.8M for 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readout electronics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49A23ED-9670-4E90-BEC6-93E0E4187A11}"/>
              </a:ext>
            </a:extLst>
          </p:cNvPr>
          <p:cNvSpPr txBox="1"/>
          <p:nvPr/>
        </p:nvSpPr>
        <p:spPr>
          <a:xfrm>
            <a:off x="6013640" y="4607409"/>
            <a:ext cx="60861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 Supplies:</a:t>
            </a:r>
            <a:endParaRPr lang="en-US" altLang="zh-CN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CAEN AG524P 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6 HV outputs, quote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$6K for each board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Two module power one sector (positive + negative polarity)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Total 44 HV channels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Need two mainframes that house the HV boards  $15K for each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Cables: $400 x 50 =  $20 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116E3B8-78A4-426F-AF2F-6F585C97AE4F}"/>
              </a:ext>
            </a:extLst>
          </p:cNvPr>
          <p:cNvSpPr txBox="1"/>
          <p:nvPr/>
        </p:nvSpPr>
        <p:spPr>
          <a:xfrm>
            <a:off x="5919980" y="715864"/>
            <a:ext cx="60861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Modules</a:t>
            </a:r>
            <a:r>
              <a:rPr lang="en-US" altLang="zh-CN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$30K per m</a:t>
            </a:r>
            <a:r>
              <a:rPr lang="en-US" altLang="zh-CN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32 gas-layers with regular low-resistive glasses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180cm outer radius and 10cm inner radius disk, it takes 10m</a:t>
            </a:r>
            <a:r>
              <a:rPr lang="en-US" altLang="zh-CN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altLang="zh-C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cost: $0.3M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DFC191-2397-8D44-9EE8-5A142F68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F0B3-20A2-41DA-A30F-89D7CF17F11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43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92F2C-17D5-9B4B-91E0-A1E81D1A4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944" y="980728"/>
            <a:ext cx="6480720" cy="4525963"/>
          </a:xfrm>
        </p:spPr>
        <p:txBody>
          <a:bodyPr/>
          <a:lstStyle/>
          <a:p>
            <a:r>
              <a:rPr lang="en-US" dirty="0"/>
              <a:t>Basic unit  20 x 40 cm</a:t>
            </a:r>
            <a:r>
              <a:rPr lang="en-US" baseline="30000" dirty="0"/>
              <a:t>2</a:t>
            </a:r>
            <a:r>
              <a:rPr lang="en-US" dirty="0"/>
              <a:t> active area</a:t>
            </a:r>
          </a:p>
          <a:p>
            <a:r>
              <a:rPr lang="en-US" dirty="0" err="1"/>
              <a:t>mRPCs</a:t>
            </a:r>
            <a:r>
              <a:rPr lang="en-US" dirty="0"/>
              <a:t> arranged in horizontal trays staggered to avoid dead area</a:t>
            </a:r>
          </a:p>
          <a:p>
            <a:r>
              <a:rPr lang="en-US" dirty="0"/>
              <a:t>Trays staggered in and out in z in two layers </a:t>
            </a:r>
          </a:p>
          <a:p>
            <a:r>
              <a:rPr lang="en-US" dirty="0"/>
              <a:t>Total: 118 </a:t>
            </a:r>
            <a:r>
              <a:rPr lang="en-US" dirty="0" err="1"/>
              <a:t>mRPCs</a:t>
            </a:r>
            <a:r>
              <a:rPr lang="en-US" dirty="0"/>
              <a:t>  ; 4720 readout channels  </a:t>
            </a:r>
            <a:r>
              <a:rPr lang="en-US" dirty="0">
                <a:sym typeface="Wingdings" pitchFamily="2" charset="2"/>
              </a:rPr>
              <a:t> $ 2.36 M</a:t>
            </a:r>
            <a:endParaRPr lang="en-US" dirty="0"/>
          </a:p>
          <a:p>
            <a:r>
              <a:rPr lang="en-US" dirty="0"/>
              <a:t>HV distributed to each tray: 18 </a:t>
            </a:r>
            <a:r>
              <a:rPr lang="en-US" dirty="0" err="1"/>
              <a:t>ch</a:t>
            </a:r>
            <a:r>
              <a:rPr lang="en-US" dirty="0"/>
              <a:t> of each polarity + 2 mainframes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CFE6E-229B-F34D-BA24-B084EA3A1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F0B3-20A2-41DA-A30F-89D7CF17F11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B4FAC1-5458-1245-A118-8C4A9D797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1196752"/>
            <a:ext cx="4592134" cy="381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D3921A-0CDD-1145-B162-4D6DEE69FB70}"/>
              </a:ext>
            </a:extLst>
          </p:cNvPr>
          <p:cNvSpPr txBox="1"/>
          <p:nvPr/>
        </p:nvSpPr>
        <p:spPr>
          <a:xfrm>
            <a:off x="-10426" y="100192"/>
            <a:ext cx="12202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Hadron Endcap 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mRPC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-TOF Lego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393925-BA49-2D44-9087-7B6AC3C78CDC}"/>
              </a:ext>
            </a:extLst>
          </p:cNvPr>
          <p:cNvSpPr/>
          <p:nvPr/>
        </p:nvSpPr>
        <p:spPr>
          <a:xfrm>
            <a:off x="1703512" y="5517232"/>
            <a:ext cx="1872208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BA12166-7194-7E4F-9307-7BBA2FCE7414}"/>
              </a:ext>
            </a:extLst>
          </p:cNvPr>
          <p:cNvCxnSpPr>
            <a:cxnSpLocks/>
          </p:cNvCxnSpPr>
          <p:nvPr/>
        </p:nvCxnSpPr>
        <p:spPr>
          <a:xfrm>
            <a:off x="1055440" y="5589240"/>
            <a:ext cx="3312368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A9DAFA5-B981-9A47-ADEF-73E68A5D4973}"/>
              </a:ext>
            </a:extLst>
          </p:cNvPr>
          <p:cNvCxnSpPr>
            <a:cxnSpLocks/>
          </p:cNvCxnSpPr>
          <p:nvPr/>
        </p:nvCxnSpPr>
        <p:spPr>
          <a:xfrm>
            <a:off x="1055440" y="5741640"/>
            <a:ext cx="3312368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6F7C810-E862-0F41-B4FA-56A497871B02}"/>
              </a:ext>
            </a:extLst>
          </p:cNvPr>
          <p:cNvCxnSpPr>
            <a:cxnSpLocks/>
          </p:cNvCxnSpPr>
          <p:nvPr/>
        </p:nvCxnSpPr>
        <p:spPr>
          <a:xfrm>
            <a:off x="1055440" y="6046440"/>
            <a:ext cx="3312368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CB715D6-FA01-7443-A63B-772796AA329B}"/>
              </a:ext>
            </a:extLst>
          </p:cNvPr>
          <p:cNvCxnSpPr>
            <a:cxnSpLocks/>
          </p:cNvCxnSpPr>
          <p:nvPr/>
        </p:nvCxnSpPr>
        <p:spPr>
          <a:xfrm>
            <a:off x="1055440" y="6198840"/>
            <a:ext cx="3312368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D0FC505-9212-4F4B-B59B-1FFFA6B24705}"/>
              </a:ext>
            </a:extLst>
          </p:cNvPr>
          <p:cNvCxnSpPr>
            <a:cxnSpLocks/>
          </p:cNvCxnSpPr>
          <p:nvPr/>
        </p:nvCxnSpPr>
        <p:spPr>
          <a:xfrm>
            <a:off x="1055440" y="6351240"/>
            <a:ext cx="3312368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50A6923-1F14-1446-91F6-79891781559F}"/>
              </a:ext>
            </a:extLst>
          </p:cNvPr>
          <p:cNvSpPr txBox="1"/>
          <p:nvPr/>
        </p:nvSpPr>
        <p:spPr>
          <a:xfrm>
            <a:off x="2135560" y="558924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....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7F9708-9C05-F84B-BB5C-F59A664C88E0}"/>
              </a:ext>
            </a:extLst>
          </p:cNvPr>
          <p:cNvSpPr txBox="1"/>
          <p:nvPr/>
        </p:nvSpPr>
        <p:spPr>
          <a:xfrm>
            <a:off x="4655840" y="58052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 strips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37D88564-E31E-1842-9DE6-823B76D0AA72}"/>
              </a:ext>
            </a:extLst>
          </p:cNvPr>
          <p:cNvSpPr/>
          <p:nvPr/>
        </p:nvSpPr>
        <p:spPr>
          <a:xfrm>
            <a:off x="4439816" y="5517232"/>
            <a:ext cx="216024" cy="100811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55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F7B2C-0D4C-FD4C-9299-81DD21824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summary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58A0A1A-406B-C046-BA8D-D496EB1C3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080676"/>
              </p:ext>
            </p:extLst>
          </p:nvPr>
        </p:nvGraphicFramePr>
        <p:xfrm>
          <a:off x="609600" y="1268760"/>
          <a:ext cx="1097280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18048">
                  <a:extLst>
                    <a:ext uri="{9D8B030D-6E8A-4147-A177-3AD203B41FA5}">
                      <a16:colId xmlns:a16="http://schemas.microsoft.com/office/drawing/2014/main" val="61676755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786369338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21468651"/>
                    </a:ext>
                  </a:extLst>
                </a:gridCol>
                <a:gridCol w="4622304">
                  <a:extLst>
                    <a:ext uri="{9D8B030D-6E8A-4147-A177-3AD203B41FA5}">
                      <a16:colId xmlns:a16="http://schemas.microsoft.com/office/drawing/2014/main" val="1265780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06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Readout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$2.8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$2.4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683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30+44+20 = $94k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30+36+15 = $81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mainframes + channels + cables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939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Gas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Valves, tubing, controller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24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Support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 ( Al  frame estimated)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61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mRPC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$0.3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$0.3 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 be in-kind contribution from 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979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$3.219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$2.806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07814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791896-EC4A-F443-8E9F-5F8D6A05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F0B3-20A2-41DA-A30F-89D7CF17F11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3AB42C-984E-2A45-8982-5A7AD5978FFF}"/>
              </a:ext>
            </a:extLst>
          </p:cNvPr>
          <p:cNvSpPr txBox="1"/>
          <p:nvPr/>
        </p:nvSpPr>
        <p:spPr>
          <a:xfrm>
            <a:off x="623392" y="4293096"/>
            <a:ext cx="605806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Additional: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 weeks tech labor for gas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 weeks design of support structure (tech + engineer)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30 weeks fabrication and assembly ( tech + students)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MRPC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Beam tests, travel, shipping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R&amp;D -  post doc and 2 students	</a:t>
            </a:r>
          </a:p>
        </p:txBody>
      </p:sp>
    </p:spTree>
    <p:extLst>
      <p:ext uri="{BB962C8B-B14F-4D97-AF65-F5344CB8AC3E}">
        <p14:creationId xmlns:p14="http://schemas.microsoft.com/office/powerpoint/2010/main" val="26232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56859</TotalTime>
  <Words>650</Words>
  <Application>Microsoft Macintosh PowerPoint</Application>
  <PresentationFormat>Widescreen</PresentationFormat>
  <Paragraphs>128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 主题</vt:lpstr>
      <vt:lpstr> MRPCs in the hadron endcap</vt:lpstr>
      <vt:lpstr>PowerPoint Presentation</vt:lpstr>
      <vt:lpstr>PowerPoint Presentation</vt:lpstr>
      <vt:lpstr>PowerPoint Presentation</vt:lpstr>
      <vt:lpstr>PowerPoint Presentation</vt:lpstr>
      <vt:lpstr>Cost summary </vt:lpstr>
    </vt:vector>
  </TitlesOfParts>
  <Company>Tsinghua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wy</dc:creator>
  <cp:lastModifiedBy>Velkovska, Julia A</cp:lastModifiedBy>
  <cp:revision>1443</cp:revision>
  <dcterms:created xsi:type="dcterms:W3CDTF">2010-09-03T00:52:09Z</dcterms:created>
  <dcterms:modified xsi:type="dcterms:W3CDTF">2021-10-19T17:53:40Z</dcterms:modified>
</cp:coreProperties>
</file>