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373" r:id="rId2"/>
    <p:sldId id="300" r:id="rId3"/>
    <p:sldId id="319" r:id="rId4"/>
    <p:sldId id="400" r:id="rId5"/>
    <p:sldId id="4076" r:id="rId6"/>
    <p:sldId id="4135" r:id="rId7"/>
    <p:sldId id="303" r:id="rId8"/>
    <p:sldId id="365" r:id="rId9"/>
    <p:sldId id="377" r:id="rId10"/>
    <p:sldId id="382" r:id="rId11"/>
    <p:sldId id="4123" r:id="rId12"/>
    <p:sldId id="384" r:id="rId13"/>
    <p:sldId id="289" r:id="rId14"/>
    <p:sldId id="4138" r:id="rId15"/>
    <p:sldId id="325" r:id="rId16"/>
    <p:sldId id="4109" r:id="rId17"/>
    <p:sldId id="4136" r:id="rId18"/>
    <p:sldId id="277" r:id="rId19"/>
    <p:sldId id="4137" r:id="rId20"/>
    <p:sldId id="4139" r:id="rId21"/>
    <p:sldId id="385" r:id="rId22"/>
    <p:sldId id="394" r:id="rId23"/>
    <p:sldId id="4116" r:id="rId24"/>
    <p:sldId id="4146" r:id="rId25"/>
    <p:sldId id="375" r:id="rId26"/>
    <p:sldId id="291" r:id="rId27"/>
    <p:sldId id="388" r:id="rId28"/>
    <p:sldId id="399" r:id="rId29"/>
    <p:sldId id="396" r:id="rId30"/>
    <p:sldId id="386" r:id="rId31"/>
    <p:sldId id="4112" r:id="rId32"/>
    <p:sldId id="390" r:id="rId33"/>
    <p:sldId id="380" r:id="rId34"/>
    <p:sldId id="4104" r:id="rId35"/>
    <p:sldId id="4105" r:id="rId36"/>
    <p:sldId id="379" r:id="rId37"/>
    <p:sldId id="376" r:id="rId38"/>
    <p:sldId id="4150" r:id="rId39"/>
    <p:sldId id="4148" r:id="rId40"/>
    <p:sldId id="4147" r:id="rId41"/>
    <p:sldId id="4102" r:id="rId42"/>
    <p:sldId id="257" r:id="rId43"/>
    <p:sldId id="4115" r:id="rId44"/>
    <p:sldId id="4149" r:id="rId45"/>
    <p:sldId id="4140" r:id="rId46"/>
    <p:sldId id="397" r:id="rId47"/>
    <p:sldId id="370" r:id="rId48"/>
    <p:sldId id="259" r:id="rId49"/>
    <p:sldId id="395" r:id="rId50"/>
    <p:sldId id="393" r:id="rId51"/>
    <p:sldId id="4077" r:id="rId52"/>
    <p:sldId id="40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19"/>
    <p:restoredTop sz="94888"/>
  </p:normalViewPr>
  <p:slideViewPr>
    <p:cSldViewPr snapToGrid="0" snapToObjects="1">
      <p:cViewPr>
        <p:scale>
          <a:sx n="125" d="100"/>
          <a:sy n="125" d="100"/>
        </p:scale>
        <p:origin x="49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9B884-F24D-6140-B4F7-B3FE217E56E8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E08ED-646D-7442-B2DC-137F80E39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5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3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32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0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75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79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91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1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35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13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EF62-38CB-3C4D-8545-832FCF4D7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B54C69-CC6F-D24E-9003-319F32E9B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57BA4-2BC8-D841-AC7C-0318F6CE7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21FB-1A1D-F045-A1C1-2F1C7B37792D}" type="datetime1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AB387-F5AF-174B-AF6B-223552EE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C2949-71E2-FC4C-9632-8A01376EE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49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7C988-38AF-3549-AF40-2078BE619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02C7E-BDB5-C44B-B11E-397502694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66402-2716-8D4A-88D7-8F55A785E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EAAC-433B-2C48-B7BB-DA0FBEEC1BD7}" type="datetime1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0BF98-3893-C945-9C82-8D4F9386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D88D2-5ABF-8D48-98A1-16DDEF916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3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457EA6-959A-974A-93E4-2F7E71088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284090-EBFF-D642-BBF6-A1513F99C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40515-ACDD-E144-851E-62B3BAF5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E61F-C635-3A47-B08C-0F51D3069E22}" type="datetime1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A8AC5-90CB-5248-A62A-276A6A2B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2032F-7D17-CB47-BE68-CFC5F21AE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38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F517F-6E37-8E46-AC1A-BB4E31DDC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71C31-8C28-EA4E-A012-770E1C2C7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93C1F-8E57-2D45-86ED-3427D21A4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1501-DA7C-0940-935E-E59749904B35}" type="datetime1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639FC-AAF2-C643-85E0-62D3BBE37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E4C2B-B91D-D04D-B75E-5213C526B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5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99933-4BFF-1E45-8AC2-51B41C36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F164A-DDFC-9E40-B1B5-91D86D4A5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9313C-4F72-7442-A57B-0BAD6C01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A35E-036F-2641-A9A1-F466A69A6C59}" type="datetime1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894FE-3A33-F949-9577-8D5F47E9B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C260F-5A84-F04F-A5F1-4833D4290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5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C64F4-32F9-1146-9C4F-E9376C7FF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E1923-41E6-904E-B3A1-3218F745B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64695-D9CB-7E47-80D8-57C39753D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B39F8-5295-7540-BB04-3A7708B36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2E29E-8F5B-B548-8C5C-1DA1AC7BFDE6}" type="datetime1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1AA7-5053-594F-8098-7F8EFA802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1B4EF-0B89-DB4A-A27E-EA0DFF451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75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98911-3D86-164F-9679-66AAD28CA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404A6-8B77-374D-AF40-BEB521D98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25C93-3927-594D-AE63-FB1A16F2A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1E511-0E2C-174B-989A-03B4B6ED0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C313E7-4A73-A04D-9CCD-D56654C19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FE89F2-B95D-D040-A00E-940084272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81B9-DD02-0448-96D1-D87DE5362D36}" type="datetime1">
              <a:rPr lang="en-US" smtClean="0"/>
              <a:t>12/12/21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37F4C5-B391-1448-B289-4668EC126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942677-9828-1949-9A09-909581506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5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F508D-7B81-3240-B9F3-F79EFD3D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3643E2-9266-734A-B2A2-26790AED9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B21-F0CD-1949-BE64-F04D3DF274F4}" type="datetime1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21446D-F468-844D-9DCE-F848939EB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9196E2-1126-B643-A16E-8162C581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14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F395C1-93DF-2148-8F74-1DD801311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AA909-41AD-4345-991C-9D27F0C09D91}" type="datetime1">
              <a:rPr lang="en-US" smtClean="0"/>
              <a:t>12/12/21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B9F02-AE81-804D-9AE1-826D15130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11290-D4E0-244E-AF72-1B6801A8E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7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A501A-93CF-6F4E-9330-14EE68C4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9006B-630C-6849-A8D8-C2CF71C74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48671E-0979-FF49-AEAF-EE953AD67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DB41F-FD88-C348-BB1E-844F886E4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F443-B917-F749-99B2-A41401738949}" type="datetime1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0720F-8F5A-1945-826F-4502E713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F3A10-397E-6244-A5C4-BBCECA45B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71EAB-F02E-F846-BB34-FBE4BE0ED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87657F-42C4-714B-9F62-498FAE4F62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A4909-7582-154B-A0F8-D95D2BAE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EBF32-FEFB-9241-B21A-20BA46B3E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2ACC-192E-3944-8F7B-EAE93F1BB374}" type="datetime1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4A13E-19B9-5A44-AD02-ED2D3032E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42AB1-44FE-7243-A726-2DF656CF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9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CD5AA9-A93E-284E-9220-40951037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C3FCD-8661-CF48-BE61-CD7345E1E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A684F-A138-F24D-9788-1227A6D804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B1774-F87F-1B40-88DE-A3472CDE641C}" type="datetime1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11210-82A0-524A-AE6B-B1E8EF9FE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372DA-D1B4-2045-B5D2-3E51A284B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1172E-18D0-A54E-A0D1-7B203E710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../Local%20Settings/My%20Documents/My%20Videos/muHD_trolley_ride.m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402" y="1715174"/>
            <a:ext cx="3599979" cy="40626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Status and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Prospect of the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Fermilab Muon g-2 Experiment </a:t>
            </a:r>
          </a:p>
          <a:p>
            <a:pPr algn="ctr"/>
            <a:endParaRPr lang="en-US" sz="2800" dirty="0">
              <a:latin typeface="Century Gothic" panose="020B0502020202020204" pitchFamily="34" charset="0"/>
            </a:endParaRP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Hogan Nguyen</a:t>
            </a: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Fermilab</a:t>
            </a:r>
          </a:p>
          <a:p>
            <a:pPr algn="ctr"/>
            <a:endParaRPr lang="en-US" sz="2000" dirty="0">
              <a:latin typeface="Century Gothic" panose="020B0502020202020204" pitchFamily="34" charset="0"/>
            </a:endParaRP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DWQ@25 Workshop</a:t>
            </a: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December 14</a:t>
            </a:r>
            <a:r>
              <a:rPr lang="en-US" sz="2000" baseline="30000" dirty="0">
                <a:latin typeface="Century Gothic" panose="020B0502020202020204" pitchFamily="34" charset="0"/>
              </a:rPr>
              <a:t>th</a:t>
            </a:r>
            <a:r>
              <a:rPr lang="en-US" sz="2000" dirty="0">
                <a:latin typeface="Century Gothic" panose="020B0502020202020204" pitchFamily="34" charset="0"/>
              </a:rPr>
              <a:t>, 2021</a:t>
            </a:r>
          </a:p>
          <a:p>
            <a:pPr algn="ct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2C5F-CD0C-6144-8F7E-82B46D8011F8}" type="slidenum">
              <a:rPr lang="en-US" smtClean="0"/>
              <a:t>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5640C5-D785-9247-926A-25C8873E19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8306" y="1380571"/>
            <a:ext cx="7665611" cy="4731858"/>
          </a:xfrm>
          <a:prstGeom prst="rect">
            <a:avLst/>
          </a:prstGeom>
        </p:spPr>
      </p:pic>
      <p:pic>
        <p:nvPicPr>
          <p:cNvPr id="8194" name="Picture 2" descr="Fermilab (@Fermilab) | Twitter">
            <a:extLst>
              <a:ext uri="{FF2B5EF4-FFF2-40B4-BE49-F238E27FC236}">
                <a16:creationId xmlns:a16="http://schemas.microsoft.com/office/drawing/2014/main" id="{93442C72-4FA2-DA41-B5BD-32F828FF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327" y="136525"/>
            <a:ext cx="1088849" cy="108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uon G-2: The Anomaly That Could Change Physics – AMVA4NewPhysics">
            <a:extLst>
              <a:ext uri="{FF2B5EF4-FFF2-40B4-BE49-F238E27FC236}">
                <a16:creationId xmlns:a16="http://schemas.microsoft.com/office/drawing/2014/main" id="{9232010E-6E9C-B146-9893-BCF4513E4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3650" y="136525"/>
            <a:ext cx="12001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C1019C-07FE-AC41-AC08-070BFABC9339}"/>
              </a:ext>
            </a:extLst>
          </p:cNvPr>
          <p:cNvSpPr txBox="1"/>
          <p:nvPr/>
        </p:nvSpPr>
        <p:spPr>
          <a:xfrm>
            <a:off x="1397176" y="405754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Fermilab</a:t>
            </a:r>
          </a:p>
        </p:txBody>
      </p:sp>
    </p:spTree>
    <p:extLst>
      <p:ext uri="{BB962C8B-B14F-4D97-AF65-F5344CB8AC3E}">
        <p14:creationId xmlns:p14="http://schemas.microsoft.com/office/powerpoint/2010/main" val="25261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AE7E4-5174-1C4F-BC56-3F5444B6D4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76" y="223738"/>
            <a:ext cx="10385048" cy="6410523"/>
          </a:xfrm>
          <a:prstGeom prst="rect">
            <a:avLst/>
          </a:prstGeom>
        </p:spPr>
      </p:pic>
      <p:pic>
        <p:nvPicPr>
          <p:cNvPr id="3" name="Picture 4" descr="inf_closed">
            <a:extLst>
              <a:ext uri="{FF2B5EF4-FFF2-40B4-BE49-F238E27FC236}">
                <a16:creationId xmlns:a16="http://schemas.microsoft.com/office/drawing/2014/main" id="{816E09FB-A136-074B-ACE7-57F23FC2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8246" y="669828"/>
            <a:ext cx="2980813" cy="231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3B656C-7DCC-A34F-9FE8-19AC1F376435}"/>
              </a:ext>
            </a:extLst>
          </p:cNvPr>
          <p:cNvSpPr txBox="1"/>
          <p:nvPr/>
        </p:nvSpPr>
        <p:spPr>
          <a:xfrm>
            <a:off x="5869406" y="3134897"/>
            <a:ext cx="4549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10 mrad Magnetic Kicker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9DCE1D-0C75-4849-85E4-F69003E6C7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52" y="2890425"/>
            <a:ext cx="4903403" cy="3737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4E30D8-98BD-394D-B019-B43A43DECD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406" y="3723103"/>
            <a:ext cx="4903403" cy="27550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B612DC-BF97-E246-BCAC-2F6D364A1C21}"/>
              </a:ext>
            </a:extLst>
          </p:cNvPr>
          <p:cNvSpPr txBox="1"/>
          <p:nvPr/>
        </p:nvSpPr>
        <p:spPr>
          <a:xfrm>
            <a:off x="403852" y="1849104"/>
            <a:ext cx="52918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8 Quads for vertical focusing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 (43% Coverage)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B67B8A-082A-3B4E-BD7D-ABB853C0ED8B}"/>
              </a:ext>
            </a:extLst>
          </p:cNvPr>
          <p:cNvSpPr txBox="1"/>
          <p:nvPr/>
        </p:nvSpPr>
        <p:spPr>
          <a:xfrm>
            <a:off x="6564154" y="146608"/>
            <a:ext cx="4724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entury Gothic" panose="020B0502020202020204" pitchFamily="34" charset="0"/>
              </a:rPr>
              <a:t>Superconducting Inflector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E293CB-EF40-4A41-8A34-D700480B65DE}"/>
              </a:ext>
            </a:extLst>
          </p:cNvPr>
          <p:cNvSpPr txBox="1"/>
          <p:nvPr/>
        </p:nvSpPr>
        <p:spPr>
          <a:xfrm>
            <a:off x="1140515" y="779853"/>
            <a:ext cx="26725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entury Gothic" panose="020B0502020202020204" pitchFamily="34" charset="0"/>
              </a:rPr>
              <a:t>Beam Storage</a:t>
            </a:r>
            <a:br>
              <a:rPr lang="en-US" sz="2800" b="1">
                <a:latin typeface="Century Gothic" panose="020B0502020202020204" pitchFamily="34" charset="0"/>
              </a:rPr>
            </a:br>
            <a:r>
              <a:rPr lang="en-US" sz="2800" b="1">
                <a:latin typeface="Century Gothic" panose="020B0502020202020204" pitchFamily="34" charset="0"/>
              </a:rPr>
              <a:t>Components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FFACA95-1C06-0247-AE45-3D266FA87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76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BD0A55-81A2-794C-BB91-0DA6571450E9}"/>
              </a:ext>
            </a:extLst>
          </p:cNvPr>
          <p:cNvSpPr txBox="1"/>
          <p:nvPr/>
        </p:nvSpPr>
        <p:spPr>
          <a:xfrm>
            <a:off x="3353117" y="525101"/>
            <a:ext cx="5057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54FF"/>
                </a:solidFill>
                <a:latin typeface="Century Gothic" panose="020B0502020202020204" pitchFamily="34" charset="0"/>
              </a:rPr>
              <a:t>Positron Detectors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E00F50-E1C7-D145-BED4-863DA8A1AE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293" y="136525"/>
            <a:ext cx="10385048" cy="64105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2B1A3-CD6F-184E-A27F-9A23336F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 descr="Screen Shot 2015-04-22 at 4.36.01 PM.png">
            <a:extLst>
              <a:ext uri="{FF2B5EF4-FFF2-40B4-BE49-F238E27FC236}">
                <a16:creationId xmlns:a16="http://schemas.microsoft.com/office/drawing/2014/main" id="{FDDB61F9-4F1A-404E-94B9-4C4D201C9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90" y="2663264"/>
            <a:ext cx="11811219" cy="25958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EB7500-CC6B-A945-860D-45148AE129ED}"/>
              </a:ext>
            </a:extLst>
          </p:cNvPr>
          <p:cNvSpPr txBox="1"/>
          <p:nvPr/>
        </p:nvSpPr>
        <p:spPr>
          <a:xfrm>
            <a:off x="2524258" y="1965617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1/12 of the ring</a:t>
            </a:r>
          </a:p>
        </p:txBody>
      </p:sp>
    </p:spTree>
    <p:extLst>
      <p:ext uri="{BB962C8B-B14F-4D97-AF65-F5344CB8AC3E}">
        <p14:creationId xmlns:p14="http://schemas.microsoft.com/office/powerpoint/2010/main" val="3736451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00F50-E1C7-D145-BED4-863DA8A1AE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40" y="224028"/>
            <a:ext cx="10384110" cy="6409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421D25-B047-644F-A8D5-36BF7E7FFF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2" y="1947397"/>
            <a:ext cx="5259200" cy="2963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406FC1-4D31-8E42-BCB3-5179AA5893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488" y="859460"/>
            <a:ext cx="4275643" cy="3204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9B1860-4732-6B49-8EA6-99CAA4FD6368}"/>
              </a:ext>
            </a:extLst>
          </p:cNvPr>
          <p:cNvSpPr txBox="1"/>
          <p:nvPr/>
        </p:nvSpPr>
        <p:spPr>
          <a:xfrm>
            <a:off x="1249737" y="276831"/>
            <a:ext cx="3276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entury Gothic" panose="020B0502020202020204" pitchFamily="34" charset="0"/>
              </a:rPr>
              <a:t>Particle Detectors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D19FB4-0930-0446-9D61-3625054AA666}"/>
              </a:ext>
            </a:extLst>
          </p:cNvPr>
          <p:cNvSpPr txBox="1"/>
          <p:nvPr/>
        </p:nvSpPr>
        <p:spPr>
          <a:xfrm>
            <a:off x="6849498" y="256633"/>
            <a:ext cx="522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entury Gothic" panose="020B0502020202020204" pitchFamily="34" charset="0"/>
              </a:rPr>
              <a:t>24 stations of PbFl2 </a:t>
            </a:r>
            <a:r>
              <a:rPr lang="en-US" sz="2800" err="1">
                <a:latin typeface="Century Gothic" panose="020B0502020202020204" pitchFamily="34" charset="0"/>
              </a:rPr>
              <a:t>Xtals</a:t>
            </a:r>
            <a:endParaRPr lang="en-US" sz="2800"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0C8FE4-4601-274C-AB1D-F66A27102A24}"/>
              </a:ext>
            </a:extLst>
          </p:cNvPr>
          <p:cNvSpPr txBox="1"/>
          <p:nvPr/>
        </p:nvSpPr>
        <p:spPr>
          <a:xfrm>
            <a:off x="307972" y="900777"/>
            <a:ext cx="51603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2 in-vacuum non-destructive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positron tracking stations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96863D-B06E-8E4B-B60E-1E45215D16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878" y="4260960"/>
            <a:ext cx="4275643" cy="24056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948B3C-E743-434B-A607-3C1EDC55D6AE}"/>
              </a:ext>
            </a:extLst>
          </p:cNvPr>
          <p:cNvSpPr txBox="1"/>
          <p:nvPr/>
        </p:nvSpPr>
        <p:spPr>
          <a:xfrm>
            <a:off x="1855737" y="4984066"/>
            <a:ext cx="42402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entury Gothic" panose="020B0502020202020204" pitchFamily="34" charset="0"/>
              </a:rPr>
              <a:t>destructive fiber beam </a:t>
            </a:r>
          </a:p>
          <a:p>
            <a:r>
              <a:rPr lang="en-US" sz="2800">
                <a:latin typeface="Century Gothic" panose="020B0502020202020204" pitchFamily="34" charset="0"/>
              </a:rPr>
              <a:t>profile monitors</a:t>
            </a:r>
            <a:br>
              <a:rPr lang="en-US" sz="2800">
                <a:latin typeface="Century Gothic" panose="020B0502020202020204" pitchFamily="34" charset="0"/>
              </a:rPr>
            </a:br>
            <a:r>
              <a:rPr lang="en-US" sz="2800">
                <a:latin typeface="Century Gothic" panose="020B0502020202020204" pitchFamily="34" charset="0"/>
              </a:rPr>
              <a:t>and beam-entrance </a:t>
            </a:r>
          </a:p>
          <a:p>
            <a:r>
              <a:rPr lang="en-US" sz="2800">
                <a:latin typeface="Century Gothic" panose="020B0502020202020204" pitchFamily="34" charset="0"/>
              </a:rPr>
              <a:t>detectors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937D8D1-AF1F-4A42-B81B-047D08B3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17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58" y="1650996"/>
            <a:ext cx="7916899" cy="4185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058" y="398044"/>
            <a:ext cx="11448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90"/>
                </a:solidFill>
                <a:latin typeface="Century Gothic" panose="020B0502020202020204" pitchFamily="34" charset="0"/>
              </a:rPr>
              <a:t>Spin and Momentum Precession in a Storage Ring</a:t>
            </a:r>
            <a:endParaRPr lang="en-US" sz="3600" b="1" baseline="-25000" dirty="0">
              <a:solidFill>
                <a:srgbClr val="00009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145456-4F10-7245-99C0-5859D89BD69C}"/>
              </a:ext>
            </a:extLst>
          </p:cNvPr>
          <p:cNvSpPr/>
          <p:nvPr/>
        </p:nvSpPr>
        <p:spPr>
          <a:xfrm>
            <a:off x="728660" y="1116853"/>
            <a:ext cx="6784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rgbClr val="000090"/>
                </a:solidFill>
                <a:latin typeface="Century Gothic" panose="020B0502020202020204" pitchFamily="34" charset="0"/>
              </a:rPr>
              <a:t>Bargmann</a:t>
            </a:r>
            <a:r>
              <a:rPr lang="en-US" sz="2400" b="1" i="1" dirty="0">
                <a:solidFill>
                  <a:srgbClr val="000090"/>
                </a:solidFill>
                <a:latin typeface="Century Gothic" panose="020B0502020202020204" pitchFamily="34" charset="0"/>
              </a:rPr>
              <a:t>-Michel-</a:t>
            </a:r>
            <a:r>
              <a:rPr lang="en-US" sz="2400" b="1" i="1" dirty="0" err="1">
                <a:solidFill>
                  <a:srgbClr val="000090"/>
                </a:solidFill>
                <a:latin typeface="Century Gothic" panose="020B0502020202020204" pitchFamily="34" charset="0"/>
              </a:rPr>
              <a:t>Telegdi</a:t>
            </a:r>
            <a:r>
              <a:rPr lang="en-US" sz="2400" b="1" i="1" dirty="0">
                <a:solidFill>
                  <a:srgbClr val="000090"/>
                </a:solidFill>
                <a:latin typeface="Century Gothic" panose="020B0502020202020204" pitchFamily="34" charset="0"/>
              </a:rPr>
              <a:t> Equation (1954) </a:t>
            </a:r>
            <a:endParaRPr lang="en-US" sz="2400" i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1892E6E-CA8E-F648-9957-0312EFC4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5844B20-FB17-AF4A-B5D7-ECDAC8A01AF3}"/>
                  </a:ext>
                </a:extLst>
              </p:cNvPr>
              <p:cNvSpPr/>
              <p:nvPr/>
            </p:nvSpPr>
            <p:spPr>
              <a:xfrm>
                <a:off x="8699505" y="2220258"/>
                <a:ext cx="2908295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i="1" dirty="0"/>
                  <a:t>The difference frequency is</a:t>
                </a:r>
              </a:p>
              <a:p>
                <a:endParaRPr lang="en-US" sz="2400" b="1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sz="2400" b="1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sz="2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i="1" dirty="0">
                    <a:ea typeface="Cambria Math" panose="02040503050406030204" pitchFamily="18" charset="0"/>
                  </a:rPr>
                  <a:t>is the rate of change of</a:t>
                </a:r>
              </a:p>
              <a:p>
                <a:r>
                  <a:rPr lang="en-US" sz="2400" b="1" i="1" dirty="0">
                    <a:ea typeface="Cambria Math" panose="02040503050406030204" pitchFamily="18" charset="0"/>
                  </a:rPr>
                  <a:t>longitudinal polarization</a:t>
                </a: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5844B20-FB17-AF4A-B5D7-ECDAC8A01A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505" y="2220258"/>
                <a:ext cx="2908295" cy="3785652"/>
              </a:xfrm>
              <a:prstGeom prst="rect">
                <a:avLst/>
              </a:prstGeom>
              <a:blipFill>
                <a:blip r:embed="rId3"/>
                <a:stretch>
                  <a:fillRect l="-3043" t="-1338" b="-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281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4253DC-0D2E-0549-A1BC-7A547E8E6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3738"/>
            <a:ext cx="10385048" cy="64105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01D835-AF31-F34E-9F34-0F78EC764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99EB7-96A5-FC48-A47C-7C42D3C4A04E}"/>
              </a:ext>
            </a:extLst>
          </p:cNvPr>
          <p:cNvSpPr txBox="1"/>
          <p:nvPr/>
        </p:nvSpPr>
        <p:spPr>
          <a:xfrm>
            <a:off x="396058" y="398044"/>
            <a:ext cx="11448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90"/>
                </a:solidFill>
                <a:latin typeface="Century Gothic" panose="020B0502020202020204" pitchFamily="34" charset="0"/>
              </a:rPr>
              <a:t>Spin and Momentum Precession in a Storage Ring</a:t>
            </a:r>
            <a:endParaRPr lang="en-US" sz="3600" b="1" baseline="-25000" dirty="0">
              <a:solidFill>
                <a:srgbClr val="000090"/>
              </a:solid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79B4258-C731-0741-9204-21CFBEA70CAA}"/>
                  </a:ext>
                </a:extLst>
              </p:cNvPr>
              <p:cNvSpPr/>
              <p:nvPr/>
            </p:nvSpPr>
            <p:spPr>
              <a:xfrm>
                <a:off x="1155058" y="1291880"/>
                <a:ext cx="9011829" cy="2244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Century Gothic" panose="020B0502020202020204" pitchFamily="34" charset="0"/>
                  </a:rPr>
                  <a:t>for an ideal planar  circular orbit in a pure B field,</a:t>
                </a:r>
              </a:p>
              <a:p>
                <a:r>
                  <a:rPr lang="en-US" sz="2800" dirty="0">
                    <a:latin typeface="Century Gothic" panose="020B0502020202020204" pitchFamily="34" charset="0"/>
                  </a:rPr>
                  <a:t>there is an </a:t>
                </a:r>
                <a:r>
                  <a:rPr lang="en-US" sz="2800" i="1" dirty="0">
                    <a:latin typeface="Century Gothic" panose="020B0502020202020204" pitchFamily="34" charset="0"/>
                  </a:rPr>
                  <a:t>amazing simplification:</a:t>
                </a:r>
                <a:endParaRPr lang="en-US" sz="2800" dirty="0">
                  <a:latin typeface="Century Gothic" panose="020B0502020202020204" pitchFamily="34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sz="2800" b="1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79B4258-C731-0741-9204-21CFBEA70C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058" y="1291880"/>
                <a:ext cx="9011829" cy="2244525"/>
              </a:xfrm>
              <a:prstGeom prst="rect">
                <a:avLst/>
              </a:prstGeom>
              <a:blipFill>
                <a:blip r:embed="rId3"/>
                <a:stretch>
                  <a:fillRect l="-1266" t="-2809" b="-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23955B-6291-4A46-8282-9617CE242C58}"/>
                  </a:ext>
                </a:extLst>
              </p:cNvPr>
              <p:cNvSpPr txBox="1"/>
              <p:nvPr/>
            </p:nvSpPr>
            <p:spPr>
              <a:xfrm>
                <a:off x="1155058" y="4854500"/>
                <a:ext cx="57951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”All” we must do is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US" sz="2400" b="1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23955B-6291-4A46-8282-9617CE242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058" y="4854500"/>
                <a:ext cx="5795113" cy="461665"/>
              </a:xfrm>
              <a:prstGeom prst="rect">
                <a:avLst/>
              </a:prstGeom>
              <a:blipFill>
                <a:blip r:embed="rId4"/>
                <a:stretch>
                  <a:fillRect l="-1528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8CE6738-6E82-C94E-B3FC-61BD6CE8894C}"/>
              </a:ext>
            </a:extLst>
          </p:cNvPr>
          <p:cNvSpPr txBox="1"/>
          <p:nvPr/>
        </p:nvSpPr>
        <p:spPr>
          <a:xfrm>
            <a:off x="1235674" y="558846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See Backup slide for our master formula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55ED1-DC31-264A-A8EB-676567DAE91F}"/>
              </a:ext>
            </a:extLst>
          </p:cNvPr>
          <p:cNvSpPr txBox="1"/>
          <p:nvPr/>
        </p:nvSpPr>
        <p:spPr>
          <a:xfrm>
            <a:off x="1265492" y="3796296"/>
            <a:ext cx="7187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True for any  momentum  (i.e. Any Ring Size)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Can be done on a table top !</a:t>
            </a:r>
          </a:p>
        </p:txBody>
      </p:sp>
    </p:spTree>
    <p:extLst>
      <p:ext uri="{BB962C8B-B14F-4D97-AF65-F5344CB8AC3E}">
        <p14:creationId xmlns:p14="http://schemas.microsoft.com/office/powerpoint/2010/main" val="225805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09188" y="228659"/>
                <a:ext cx="1157362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0054FF"/>
                    </a:solidFill>
                    <a:latin typeface="Century Gothic" panose="020B0502020202020204" pitchFamily="34" charset="0"/>
                  </a:rPr>
                  <a:t>Measuring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0054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0054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0054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0054FF"/>
                    </a:solidFill>
                    <a:latin typeface="Century Gothic" panose="020B0502020202020204" pitchFamily="34" charset="0"/>
                  </a:rPr>
                  <a:t> (rate of change of longitudinal polarization) </a:t>
                </a:r>
                <a:endParaRPr lang="en-US" sz="3200" dirty="0">
                  <a:solidFill>
                    <a:srgbClr val="0054FF"/>
                  </a:solidFill>
                  <a:latin typeface="Century Gothic" panose="020B0502020202020204" pitchFamily="34" charset="0"/>
                </a:endParaRP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88" y="228659"/>
                <a:ext cx="11573623" cy="1138773"/>
              </a:xfrm>
              <a:prstGeom prst="rect">
                <a:avLst/>
              </a:prstGeom>
              <a:blipFill>
                <a:blip r:embed="rId2"/>
                <a:stretch>
                  <a:fillRect l="-1316" t="-6667" r="-2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242934" y="1426701"/>
            <a:ext cx="3973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Tagging high energy positrons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B89FE3-A111-074C-BBA8-5811A1F5D2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519" y="2271499"/>
            <a:ext cx="5328786" cy="3552525"/>
          </a:xfrm>
          <a:prstGeom prst="rect">
            <a:avLst/>
          </a:prstGeom>
        </p:spPr>
      </p:pic>
      <p:pic>
        <p:nvPicPr>
          <p:cNvPr id="12" name="Immagine 12" descr="Screen Shot 2018-09-02 at 09.04.59.png">
            <a:extLst>
              <a:ext uri="{FF2B5EF4-FFF2-40B4-BE49-F238E27FC236}">
                <a16:creationId xmlns:a16="http://schemas.microsoft.com/office/drawing/2014/main" id="{78C476B3-4947-DB46-9D5D-3547E264B2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170" y="2426244"/>
            <a:ext cx="4616375" cy="39210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73F75-8203-C047-AAB4-4C98185E1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15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FD4601-5425-9349-B101-ADAB22451818}"/>
              </a:ext>
            </a:extLst>
          </p:cNvPr>
          <p:cNvCxnSpPr>
            <a:cxnSpLocks/>
          </p:cNvCxnSpPr>
          <p:nvPr/>
        </p:nvCxnSpPr>
        <p:spPr>
          <a:xfrm>
            <a:off x="8113690" y="3528811"/>
            <a:ext cx="0" cy="281845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65B7C0-D004-B443-AE96-DE60981E3030}"/>
              </a:ext>
            </a:extLst>
          </p:cNvPr>
          <p:cNvCxnSpPr/>
          <p:nvPr/>
        </p:nvCxnSpPr>
        <p:spPr>
          <a:xfrm>
            <a:off x="8113690" y="6017207"/>
            <a:ext cx="17901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2BDF765-4E43-F74C-ADD4-321684F7E95F}"/>
              </a:ext>
            </a:extLst>
          </p:cNvPr>
          <p:cNvSpPr txBox="1"/>
          <p:nvPr/>
        </p:nvSpPr>
        <p:spPr>
          <a:xfrm>
            <a:off x="8229600" y="6006964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Select</a:t>
            </a:r>
          </a:p>
        </p:txBody>
      </p:sp>
    </p:spTree>
    <p:extLst>
      <p:ext uri="{BB962C8B-B14F-4D97-AF65-F5344CB8AC3E}">
        <p14:creationId xmlns:p14="http://schemas.microsoft.com/office/powerpoint/2010/main" val="2691509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2537" y="427658"/>
            <a:ext cx="76714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90"/>
                </a:solidFill>
                <a:latin typeface="Century Gothic" panose="020B0502020202020204" pitchFamily="34" charset="0"/>
              </a:rPr>
              <a:t>Main Analysis Plot </a:t>
            </a:r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05960" y="1744939"/>
                <a:ext cx="2656496" cy="4154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Number of </a:t>
                </a:r>
              </a:p>
              <a:p>
                <a:r>
                  <a:rPr lang="en-US" sz="2400" dirty="0"/>
                  <a:t>Positrons </a:t>
                </a:r>
              </a:p>
              <a:p>
                <a:r>
                  <a:rPr lang="en-US" sz="2400" dirty="0"/>
                  <a:t>Above 1.7 GeV</a:t>
                </a:r>
              </a:p>
              <a:p>
                <a:r>
                  <a:rPr lang="en-US" sz="2400" dirty="0"/>
                  <a:t>versus</a:t>
                </a:r>
              </a:p>
              <a:p>
                <a:r>
                  <a:rPr lang="en-US" sz="2400" dirty="0"/>
                  <a:t>Time in Fill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The frequency</a:t>
                </a:r>
              </a:p>
              <a:p>
                <a:r>
                  <a:rPr lang="en-US" sz="2400" dirty="0"/>
                  <a:t>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Pretty close to a </a:t>
                </a:r>
              </a:p>
              <a:p>
                <a:r>
                  <a:rPr lang="en-US" sz="2400" dirty="0"/>
                  <a:t>5 parameter fit</a:t>
                </a: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60" y="1744939"/>
                <a:ext cx="2656496" cy="4154984"/>
              </a:xfrm>
              <a:prstGeom prst="rect">
                <a:avLst/>
              </a:prstGeom>
              <a:blipFill>
                <a:blip r:embed="rId2"/>
                <a:stretch>
                  <a:fillRect l="-3333" t="-1220" r="-3333" b="-2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73F75-8203-C047-AAB4-4C98185E1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1972E1-C4A2-B245-9F54-37645EDDB8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353" y="1845478"/>
            <a:ext cx="7249550" cy="46934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7955F6-CBAB-184E-A2F1-55EF76BFBBAB}"/>
              </a:ext>
            </a:extLst>
          </p:cNvPr>
          <p:cNvSpPr/>
          <p:nvPr/>
        </p:nvSpPr>
        <p:spPr>
          <a:xfrm>
            <a:off x="7899026" y="2141418"/>
            <a:ext cx="286981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F0C09D-B3C9-9F48-94CE-3B4D988290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423" y="1358209"/>
            <a:ext cx="6287480" cy="57026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28884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C6E46E-FE4A-974F-AB64-C72014A6CC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40" y="224028"/>
            <a:ext cx="10384110" cy="64099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B9FA28-DFD4-CC42-AA6D-98995875B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C3110-39E9-BB46-8710-525AE1DFDD6D}"/>
              </a:ext>
            </a:extLst>
          </p:cNvPr>
          <p:cNvSpPr txBox="1"/>
          <p:nvPr/>
        </p:nvSpPr>
        <p:spPr>
          <a:xfrm>
            <a:off x="2878861" y="1056341"/>
            <a:ext cx="684193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Magnet </a:t>
            </a:r>
          </a:p>
          <a:p>
            <a:endParaRPr lang="en-US" sz="3600" dirty="0"/>
          </a:p>
          <a:p>
            <a:r>
              <a:rPr lang="en-US" sz="3600" dirty="0"/>
              <a:t>and </a:t>
            </a:r>
          </a:p>
          <a:p>
            <a:endParaRPr lang="en-US" sz="3600" dirty="0"/>
          </a:p>
          <a:p>
            <a:r>
              <a:rPr lang="en-US" sz="3600" dirty="0"/>
              <a:t>Measuring the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2155905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2C5F-CD0C-6144-8F7E-82B46D8011F8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80813" y="252238"/>
            <a:ext cx="53527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Century Gothic" panose="020B0502020202020204" pitchFamily="34" charset="0"/>
              </a:rPr>
              <a:t>Gordon Danby’s (BNL)  </a:t>
            </a:r>
          </a:p>
          <a:p>
            <a:r>
              <a:rPr lang="en-US" sz="3200" b="1" dirty="0">
                <a:solidFill>
                  <a:srgbClr val="000090"/>
                </a:solidFill>
                <a:latin typeface="Century Gothic" panose="020B0502020202020204" pitchFamily="34" charset="0"/>
              </a:rPr>
              <a:t>Ingenious Magnet Design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42472" y="230156"/>
            <a:ext cx="34478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Super Conducting Technology allowed</a:t>
            </a:r>
          </a:p>
          <a:p>
            <a:r>
              <a:rPr lang="en-US" dirty="0">
                <a:latin typeface="Century Gothic" panose="020B0502020202020204" pitchFamily="34" charset="0"/>
              </a:rPr>
              <a:t>for low heat load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6 Mega Joules of stored EM</a:t>
            </a:r>
          </a:p>
          <a:p>
            <a:r>
              <a:rPr lang="en-US" dirty="0">
                <a:latin typeface="Century Gothic" panose="020B0502020202020204" pitchFamily="34" charset="0"/>
              </a:rPr>
              <a:t>Energy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43" y="1548939"/>
            <a:ext cx="7048133" cy="44834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5674E5-AE6A-0942-B105-551282C2876B}"/>
              </a:ext>
            </a:extLst>
          </p:cNvPr>
          <p:cNvSpPr txBox="1"/>
          <p:nvPr/>
        </p:nvSpPr>
        <p:spPr>
          <a:xfrm>
            <a:off x="635502" y="6169580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Built by BNL in the mid 1990’s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CE15BC-1780-CB4C-BCBB-A52F2ECC62EF}"/>
              </a:ext>
            </a:extLst>
          </p:cNvPr>
          <p:cNvSpPr txBox="1"/>
          <p:nvPr/>
        </p:nvSpPr>
        <p:spPr>
          <a:xfrm>
            <a:off x="8226649" y="2147930"/>
            <a:ext cx="34794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~10000 Adjustment Knobs</a:t>
            </a:r>
          </a:p>
          <a:p>
            <a:endParaRPr lang="en-US" sz="1800" dirty="0">
              <a:latin typeface="Century Gothic" panose="020B0502020202020204" pitchFamily="34" charset="0"/>
            </a:endParaRPr>
          </a:p>
          <a:p>
            <a:r>
              <a:rPr lang="en-US" sz="1800" b="1" dirty="0">
                <a:latin typeface="Century Gothic" panose="020B0502020202020204" pitchFamily="34" charset="0"/>
              </a:rPr>
              <a:t>Dipole</a:t>
            </a:r>
          </a:p>
          <a:p>
            <a:r>
              <a:rPr lang="en-US" sz="1800" dirty="0">
                <a:latin typeface="Century Gothic" panose="020B0502020202020204" pitchFamily="34" charset="0"/>
              </a:rPr>
              <a:t>1     Magnet Current   </a:t>
            </a:r>
          </a:p>
          <a:p>
            <a:pPr marL="342900" indent="-342900">
              <a:buAutoNum type="arabicPlain" startAt="24"/>
            </a:pPr>
            <a:r>
              <a:rPr lang="en-US" sz="1800" dirty="0">
                <a:latin typeface="Century Gothic" panose="020B0502020202020204" pitchFamily="34" charset="0"/>
              </a:rPr>
              <a:t> Outer Shim Plates  </a:t>
            </a:r>
          </a:p>
          <a:p>
            <a:r>
              <a:rPr lang="en-US" sz="1800" i="1" dirty="0">
                <a:latin typeface="Century Gothic" panose="020B0502020202020204" pitchFamily="34" charset="0"/>
              </a:rPr>
              <a:t>~8500 Thin shim foils</a:t>
            </a:r>
          </a:p>
          <a:p>
            <a:endParaRPr lang="en-US" sz="1800" b="1" dirty="0">
              <a:latin typeface="Century Gothic" panose="020B0502020202020204" pitchFamily="34" charset="0"/>
            </a:endParaRPr>
          </a:p>
          <a:p>
            <a:r>
              <a:rPr lang="en-US" sz="1800" b="1" dirty="0">
                <a:latin typeface="Century Gothic" panose="020B0502020202020204" pitchFamily="34" charset="0"/>
              </a:rPr>
              <a:t>Quadrupole</a:t>
            </a:r>
          </a:p>
          <a:p>
            <a:r>
              <a:rPr lang="en-US" sz="1800" dirty="0">
                <a:latin typeface="Century Gothic" panose="020B0502020202020204" pitchFamily="34" charset="0"/>
              </a:rPr>
              <a:t>864 Wedge Shims</a:t>
            </a:r>
          </a:p>
          <a:p>
            <a:endParaRPr lang="en-US" sz="1800" dirty="0">
              <a:latin typeface="Century Gothic" panose="020B0502020202020204" pitchFamily="34" charset="0"/>
            </a:endParaRPr>
          </a:p>
          <a:p>
            <a:r>
              <a:rPr lang="en-US" sz="1800" b="1" dirty="0">
                <a:latin typeface="Century Gothic" panose="020B0502020202020204" pitchFamily="34" charset="0"/>
              </a:rPr>
              <a:t>Sextupole</a:t>
            </a:r>
          </a:p>
          <a:p>
            <a:r>
              <a:rPr lang="en-US" sz="1800" dirty="0">
                <a:latin typeface="Century Gothic" panose="020B0502020202020204" pitchFamily="34" charset="0"/>
              </a:rPr>
              <a:t>144 Edge Shims </a:t>
            </a:r>
          </a:p>
          <a:p>
            <a:endParaRPr lang="en-US" sz="1800" dirty="0">
              <a:latin typeface="Century Gothic" panose="020B0502020202020204" pitchFamily="34" charset="0"/>
            </a:endParaRPr>
          </a:p>
          <a:p>
            <a:r>
              <a:rPr lang="en-US" sz="1800" b="1" dirty="0">
                <a:latin typeface="Century Gothic" panose="020B0502020202020204" pitchFamily="34" charset="0"/>
              </a:rPr>
              <a:t>Radial Field</a:t>
            </a:r>
          </a:p>
          <a:p>
            <a:r>
              <a:rPr lang="en-US" sz="1800" dirty="0">
                <a:latin typeface="Century Gothic" panose="020B0502020202020204" pitchFamily="34" charset="0"/>
              </a:rPr>
              <a:t>~20  Trim Coils</a:t>
            </a:r>
          </a:p>
        </p:txBody>
      </p:sp>
    </p:spTree>
    <p:extLst>
      <p:ext uri="{BB962C8B-B14F-4D97-AF65-F5344CB8AC3E}">
        <p14:creationId xmlns:p14="http://schemas.microsoft.com/office/powerpoint/2010/main" val="819160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CAA3FC-F9D3-534D-8BBA-42AA6026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E498A-EEDB-D144-BA75-A6993DE1D563}"/>
              </a:ext>
            </a:extLst>
          </p:cNvPr>
          <p:cNvSpPr txBox="1"/>
          <p:nvPr/>
        </p:nvSpPr>
        <p:spPr>
          <a:xfrm>
            <a:off x="734449" y="237733"/>
            <a:ext cx="106795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54FF"/>
                </a:solidFill>
              </a:rPr>
              <a:t>Measuring the B Field  with Proton NMR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9958B47-6B0D-1248-BB6B-257A226B9B07}"/>
                  </a:ext>
                </a:extLst>
              </p:cNvPr>
              <p:cNvSpPr txBox="1"/>
              <p:nvPr/>
            </p:nvSpPr>
            <p:spPr>
              <a:xfrm>
                <a:off x="1473055" y="1441714"/>
                <a:ext cx="5525038" cy="7503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9958B47-6B0D-1248-BB6B-257A226B9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055" y="1441714"/>
                <a:ext cx="5525038" cy="750398"/>
              </a:xfrm>
              <a:prstGeom prst="rect">
                <a:avLst/>
              </a:prstGeom>
              <a:blipFill>
                <a:blip r:embed="rId2"/>
                <a:stretch>
                  <a:fillRect l="-1606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AAE251E-DEFB-844B-8C53-125D598BC2FD}"/>
              </a:ext>
            </a:extLst>
          </p:cNvPr>
          <p:cNvSpPr txBox="1"/>
          <p:nvPr/>
        </p:nvSpPr>
        <p:spPr>
          <a:xfrm>
            <a:off x="734449" y="2893764"/>
            <a:ext cx="9708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protons at rest in the magnetic field, their spin also precesses: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1F7189-4D47-3641-A746-506C3C11CDCB}"/>
                  </a:ext>
                </a:extLst>
              </p:cNvPr>
              <p:cNvSpPr txBox="1"/>
              <p:nvPr/>
            </p:nvSpPr>
            <p:spPr>
              <a:xfrm>
                <a:off x="1293387" y="3903193"/>
                <a:ext cx="2170146" cy="96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1F7189-4D47-3641-A746-506C3C11C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87" y="3903193"/>
                <a:ext cx="2170146" cy="961417"/>
              </a:xfrm>
              <a:prstGeom prst="rect">
                <a:avLst/>
              </a:prstGeom>
              <a:blipFill>
                <a:blip r:embed="rId3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DFABF7-A87E-5744-B70A-FB2816A9D6DF}"/>
                  </a:ext>
                </a:extLst>
              </p:cNvPr>
              <p:cNvSpPr txBox="1"/>
              <p:nvPr/>
            </p:nvSpPr>
            <p:spPr>
              <a:xfrm>
                <a:off x="5130800" y="3903193"/>
                <a:ext cx="6223000" cy="1751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Measure the proton Larmor</a:t>
                </a:r>
              </a:p>
              <a:p>
                <a:r>
                  <a:rPr lang="en-US" sz="2800" dirty="0"/>
                  <a:t>Frequency and extract B</a:t>
                </a:r>
              </a:p>
              <a:p>
                <a:r>
                  <a:rPr lang="en-US" sz="2800" dirty="0"/>
                  <a:t>using external constants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DFABF7-A87E-5744-B70A-FB2816A9D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800" y="3903193"/>
                <a:ext cx="6223000" cy="1751505"/>
              </a:xfrm>
              <a:prstGeom prst="rect">
                <a:avLst/>
              </a:prstGeom>
              <a:blipFill>
                <a:blip r:embed="rId4"/>
                <a:stretch>
                  <a:fillRect l="-2037" t="-3597" b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FC3DCB4F-F5C2-CF43-9832-28F537830DCD}"/>
              </a:ext>
            </a:extLst>
          </p:cNvPr>
          <p:cNvSpPr/>
          <p:nvPr/>
        </p:nvSpPr>
        <p:spPr>
          <a:xfrm>
            <a:off x="863092" y="5181541"/>
            <a:ext cx="311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(Larmor Frequency)</a:t>
            </a:r>
          </a:p>
        </p:txBody>
      </p:sp>
    </p:spTree>
    <p:extLst>
      <p:ext uri="{BB962C8B-B14F-4D97-AF65-F5344CB8AC3E}">
        <p14:creationId xmlns:p14="http://schemas.microsoft.com/office/powerpoint/2010/main" val="3145479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761B0E-EA33-C542-9866-E963112346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2" y="645325"/>
            <a:ext cx="8686800" cy="587683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856B8F5-4E35-C44B-B118-324F5C5A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48" y="1441956"/>
            <a:ext cx="3692843" cy="1143000"/>
          </a:xfrm>
        </p:spPr>
        <p:txBody>
          <a:bodyPr>
            <a:normAutofit/>
          </a:bodyPr>
          <a:lstStyle/>
          <a:p>
            <a:r>
              <a:rPr lang="en-US" b="0" dirty="0">
                <a:latin typeface="Century Gothic" panose="020B0502020202020204" pitchFamily="34" charset="0"/>
              </a:rPr>
              <a:t>Muon g-2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DEDDD5-B535-B04D-BA6B-43DA69CA54E2}"/>
              </a:ext>
            </a:extLst>
          </p:cNvPr>
          <p:cNvSpPr txBox="1"/>
          <p:nvPr/>
        </p:nvSpPr>
        <p:spPr>
          <a:xfrm>
            <a:off x="346348" y="2584956"/>
            <a:ext cx="29322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&gt;200 collaborators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35 Institutions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7 countries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7213FC-5A70-8242-9C56-7388C47E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063DC0-05A7-6D47-80DA-35FBF097C507}"/>
              </a:ext>
            </a:extLst>
          </p:cNvPr>
          <p:cNvSpPr txBox="1"/>
          <p:nvPr/>
        </p:nvSpPr>
        <p:spPr>
          <a:xfrm>
            <a:off x="498748" y="4928285"/>
            <a:ext cx="3389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experimentalists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accelerator physicists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... and theorists </a:t>
            </a:r>
          </a:p>
        </p:txBody>
      </p:sp>
    </p:spTree>
    <p:extLst>
      <p:ext uri="{BB962C8B-B14F-4D97-AF65-F5344CB8AC3E}">
        <p14:creationId xmlns:p14="http://schemas.microsoft.com/office/powerpoint/2010/main" val="2031754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CAA3FC-F9D3-534D-8BBA-42AA6026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E498A-EEDB-D144-BA75-A6993DE1D563}"/>
              </a:ext>
            </a:extLst>
          </p:cNvPr>
          <p:cNvSpPr txBox="1"/>
          <p:nvPr/>
        </p:nvSpPr>
        <p:spPr>
          <a:xfrm>
            <a:off x="734449" y="237733"/>
            <a:ext cx="105224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54FF"/>
                </a:solidFill>
              </a:rPr>
              <a:t>Measuring the B Field with Proton NMR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9958B47-6B0D-1248-BB6B-257A226B9B07}"/>
                  </a:ext>
                </a:extLst>
              </p:cNvPr>
              <p:cNvSpPr txBox="1"/>
              <p:nvPr/>
            </p:nvSpPr>
            <p:spPr>
              <a:xfrm>
                <a:off x="1473054" y="1441714"/>
                <a:ext cx="7810645" cy="10304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</m:oMath>
                </a14:m>
                <a:r>
                  <a:rPr lang="en-US" sz="3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den>
                    </m:f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9958B47-6B0D-1248-BB6B-257A226B9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054" y="1441714"/>
                <a:ext cx="7810645" cy="1030475"/>
              </a:xfrm>
              <a:prstGeom prst="rect">
                <a:avLst/>
              </a:prstGeom>
              <a:blipFill>
                <a:blip r:embed="rId2"/>
                <a:stretch>
                  <a:fillRect l="-1461"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Brace 9">
            <a:extLst>
              <a:ext uri="{FF2B5EF4-FFF2-40B4-BE49-F238E27FC236}">
                <a16:creationId xmlns:a16="http://schemas.microsoft.com/office/drawing/2014/main" id="{72376C7A-EC15-2740-82BC-6275A442CD41}"/>
              </a:ext>
            </a:extLst>
          </p:cNvPr>
          <p:cNvSpPr/>
          <p:nvPr/>
        </p:nvSpPr>
        <p:spPr>
          <a:xfrm rot="5400000">
            <a:off x="6473788" y="1609688"/>
            <a:ext cx="723900" cy="2914724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FE7263-F37C-4F44-921B-C9BB3169E5F0}"/>
              </a:ext>
            </a:extLst>
          </p:cNvPr>
          <p:cNvSpPr txBox="1"/>
          <p:nvPr/>
        </p:nvSpPr>
        <p:spPr>
          <a:xfrm>
            <a:off x="4516445" y="3520440"/>
            <a:ext cx="651973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In practice, external constants come from: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H-maser,  Muonium HFS, and Penning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Trap experiments,  and QED Theory.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Known to ~ 24 ppb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037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00F50-E1C7-D145-BED4-863DA8A1AE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40" y="224028"/>
            <a:ext cx="10384110" cy="6409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9B1860-4732-6B49-8EA6-99CAA4FD6368}"/>
              </a:ext>
            </a:extLst>
          </p:cNvPr>
          <p:cNvSpPr txBox="1"/>
          <p:nvPr/>
        </p:nvSpPr>
        <p:spPr>
          <a:xfrm>
            <a:off x="1140515" y="779853"/>
            <a:ext cx="2273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entury Gothic" panose="020B0502020202020204" pitchFamily="34" charset="0"/>
              </a:rPr>
              <a:t>NMR Probes</a:t>
            </a:r>
          </a:p>
        </p:txBody>
      </p:sp>
      <p:pic>
        <p:nvPicPr>
          <p:cNvPr id="9" name="Picture 8" descr="trolley_c">
            <a:hlinkClick r:id="rId3" action="ppaction://hlinkfile"/>
            <a:extLst>
              <a:ext uri="{FF2B5EF4-FFF2-40B4-BE49-F238E27FC236}">
                <a16:creationId xmlns:a16="http://schemas.microsoft.com/office/drawing/2014/main" id="{0E4B71E5-B5CA-4944-82B5-B28E297EC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70" y="3580367"/>
            <a:ext cx="6370175" cy="232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FE3566-14CD-2146-86E6-17AF8C7C3695}"/>
              </a:ext>
            </a:extLst>
          </p:cNvPr>
          <p:cNvSpPr txBox="1"/>
          <p:nvPr/>
        </p:nvSpPr>
        <p:spPr>
          <a:xfrm>
            <a:off x="290343" y="2502755"/>
            <a:ext cx="50321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entury Gothic" panose="020B0502020202020204" pitchFamily="34" charset="0"/>
              </a:rPr>
              <a:t>"Trolley” measures 2D profile</a:t>
            </a:r>
            <a:br>
              <a:rPr lang="en-US" sz="2800">
                <a:latin typeface="Century Gothic" panose="020B0502020202020204" pitchFamily="34" charset="0"/>
              </a:rPr>
            </a:br>
            <a:r>
              <a:rPr lang="en-US" sz="2800">
                <a:latin typeface="Century Gothic" panose="020B0502020202020204" pitchFamily="34" charset="0"/>
              </a:rPr>
              <a:t>(must turn OFF beam)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C66968D-6EBD-AE40-87CA-3299E1212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886" y="2634011"/>
            <a:ext cx="5179642" cy="368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55B22538-F4D4-1249-8FA1-D133FEBF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345" y="581757"/>
            <a:ext cx="4501641" cy="73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663FA6-0C5B-F346-A8B2-0D1AEE2F1B3D}"/>
              </a:ext>
            </a:extLst>
          </p:cNvPr>
          <p:cNvSpPr txBox="1"/>
          <p:nvPr/>
        </p:nvSpPr>
        <p:spPr>
          <a:xfrm>
            <a:off x="5730036" y="1425144"/>
            <a:ext cx="59634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entury Gothic" panose="020B0502020202020204" pitchFamily="34" charset="0"/>
              </a:rPr>
              <a:t>“Fixed” NMR probes</a:t>
            </a:r>
          </a:p>
          <a:p>
            <a:r>
              <a:rPr lang="en-US" sz="2800">
                <a:latin typeface="Century Gothic" panose="020B0502020202020204" pitchFamily="34" charset="0"/>
              </a:rPr>
              <a:t>(monitors B during muon storage)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9F0F6D-4236-EA40-A92E-208C12B3C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18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BD0A55-81A2-794C-BB91-0DA6571450E9}"/>
              </a:ext>
            </a:extLst>
          </p:cNvPr>
          <p:cNvSpPr txBox="1"/>
          <p:nvPr/>
        </p:nvSpPr>
        <p:spPr>
          <a:xfrm>
            <a:off x="7580593" y="325656"/>
            <a:ext cx="3036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54FF"/>
                </a:solidFill>
                <a:latin typeface="Century Gothic" panose="020B0502020202020204" pitchFamily="34" charset="0"/>
              </a:rPr>
              <a:t>Main Worries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2E62C-ADD4-9E42-9976-C09538351A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54" y="506785"/>
            <a:ext cx="6834211" cy="5844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D76818-4325-0841-A4BF-BDF7CAFE3CA3}"/>
              </a:ext>
            </a:extLst>
          </p:cNvPr>
          <p:cNvSpPr txBox="1"/>
          <p:nvPr/>
        </p:nvSpPr>
        <p:spPr>
          <a:xfrm>
            <a:off x="7580593" y="1349471"/>
            <a:ext cx="38731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What is the Field value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in between trolley runs ? </a:t>
            </a:r>
            <a:endParaRPr lang="en-US" sz="2400" i="1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49204E-5806-544C-A7F0-466DF902C526}"/>
              </a:ext>
            </a:extLst>
          </p:cNvPr>
          <p:cNvSpPr txBox="1"/>
          <p:nvPr/>
        </p:nvSpPr>
        <p:spPr>
          <a:xfrm>
            <a:off x="7580593" y="4549932"/>
            <a:ext cx="3135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Transients Magnetic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Fields 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DD1787-0DF8-2841-8F8F-AAC421CD95FE}"/>
                  </a:ext>
                </a:extLst>
              </p:cNvPr>
              <p:cNvSpPr txBox="1"/>
              <p:nvPr/>
            </p:nvSpPr>
            <p:spPr>
              <a:xfrm>
                <a:off x="7580593" y="2935434"/>
                <a:ext cx="3479158" cy="859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entury Gothic" panose="020B0502020202020204" pitchFamily="34" charset="0"/>
                  </a:rPr>
                  <a:t>How do we know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Century Gothic" panose="020B0502020202020204" pitchFamily="34" charset="0"/>
                  </a:rPr>
                  <a:t>is</a:t>
                </a:r>
                <a:br>
                  <a:rPr lang="en-US" sz="2400" dirty="0">
                    <a:latin typeface="Century Gothic" panose="020B0502020202020204" pitchFamily="34" charset="0"/>
                  </a:rPr>
                </a:br>
                <a:r>
                  <a:rPr lang="en-US" sz="2400" dirty="0">
                    <a:latin typeface="Century Gothic" panose="020B0502020202020204" pitchFamily="34" charset="0"/>
                  </a:rPr>
                  <a:t>correct ?  </a:t>
                </a:r>
                <a:endParaRPr lang="en-US" sz="2400" i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DD1787-0DF8-2841-8F8F-AAC421CD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593" y="2935434"/>
                <a:ext cx="3479158" cy="859531"/>
              </a:xfrm>
              <a:prstGeom prst="rect">
                <a:avLst/>
              </a:prstGeom>
              <a:blipFill>
                <a:blip r:embed="rId4"/>
                <a:stretch>
                  <a:fillRect l="-2920" t="-5797" r="-1825"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DB70DB-98E1-9246-B693-B61EBA8B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4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BD0A55-81A2-794C-BB91-0DA6571450E9}"/>
              </a:ext>
            </a:extLst>
          </p:cNvPr>
          <p:cNvSpPr txBox="1"/>
          <p:nvPr/>
        </p:nvSpPr>
        <p:spPr>
          <a:xfrm>
            <a:off x="1201460" y="368014"/>
            <a:ext cx="10540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54FF"/>
                </a:solidFill>
                <a:latin typeface="Century Gothic" panose="020B0502020202020204" pitchFamily="34" charset="0"/>
              </a:rPr>
              <a:t>Typical Magnet Stability for Run 1 (publication)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D76818-4325-0841-A4BF-BDF7CAFE3CA3}"/>
              </a:ext>
            </a:extLst>
          </p:cNvPr>
          <p:cNvSpPr txBox="1"/>
          <p:nvPr/>
        </p:nvSpPr>
        <p:spPr>
          <a:xfrm>
            <a:off x="6872047" y="2644170"/>
            <a:ext cx="49824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Order Few ppm drift over 3 days</a:t>
            </a:r>
          </a:p>
          <a:p>
            <a:endParaRPr lang="en-US" sz="2400" i="1" dirty="0">
              <a:latin typeface="Century Gothic" panose="020B0502020202020204" pitchFamily="34" charset="0"/>
            </a:endParaRPr>
          </a:p>
          <a:p>
            <a:r>
              <a:rPr lang="en-US" sz="2400" i="1" dirty="0">
                <a:latin typeface="Century Gothic" panose="020B0502020202020204" pitchFamily="34" charset="0"/>
              </a:rPr>
              <a:t>Related to hall temperature</a:t>
            </a:r>
            <a:br>
              <a:rPr lang="en-US" sz="2400" i="1" dirty="0">
                <a:latin typeface="Century Gothic" panose="020B0502020202020204" pitchFamily="34" charset="0"/>
              </a:rPr>
            </a:br>
            <a:r>
              <a:rPr lang="en-US" sz="2400" i="1" dirty="0">
                <a:latin typeface="Century Gothic" panose="020B0502020202020204" pitchFamily="34" charset="0"/>
              </a:rPr>
              <a:t>stability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DB70DB-98E1-9246-B693-B61EBA8B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66D0CD-ADF2-6449-8865-1F0D315686CE}"/>
              </a:ext>
            </a:extLst>
          </p:cNvPr>
          <p:cNvGrpSpPr/>
          <p:nvPr/>
        </p:nvGrpSpPr>
        <p:grpSpPr>
          <a:xfrm>
            <a:off x="481394" y="1154589"/>
            <a:ext cx="6321279" cy="4548822"/>
            <a:chOff x="419730" y="2666020"/>
            <a:chExt cx="2967111" cy="17802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7A1063-5A82-A44F-8304-56E05C95D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730" y="2666020"/>
              <a:ext cx="2967111" cy="1780266"/>
            </a:xfrm>
            <a:prstGeom prst="rect">
              <a:avLst/>
            </a:prstGeom>
          </p:spPr>
        </p:pic>
        <p:sp>
          <p:nvSpPr>
            <p:cNvPr id="12" name="Star: 5 Points 36">
              <a:extLst>
                <a:ext uri="{FF2B5EF4-FFF2-40B4-BE49-F238E27FC236}">
                  <a16:creationId xmlns:a16="http://schemas.microsoft.com/office/drawing/2014/main" id="{405388D5-D905-FC40-8E6D-AB6C8330B05F}"/>
                </a:ext>
              </a:extLst>
            </p:cNvPr>
            <p:cNvSpPr/>
            <p:nvPr/>
          </p:nvSpPr>
          <p:spPr>
            <a:xfrm>
              <a:off x="821048" y="3156885"/>
              <a:ext cx="173723" cy="173723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Star: 5 Points 37">
              <a:extLst>
                <a:ext uri="{FF2B5EF4-FFF2-40B4-BE49-F238E27FC236}">
                  <a16:creationId xmlns:a16="http://schemas.microsoft.com/office/drawing/2014/main" id="{FD8F8FAD-162E-A141-8F0F-8FE7E120980E}"/>
                </a:ext>
              </a:extLst>
            </p:cNvPr>
            <p:cNvSpPr/>
            <p:nvPr/>
          </p:nvSpPr>
          <p:spPr>
            <a:xfrm>
              <a:off x="2899439" y="3504571"/>
              <a:ext cx="173723" cy="173723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480A118-0199-8B48-B424-5DA4FAEEB66E}"/>
              </a:ext>
            </a:extLst>
          </p:cNvPr>
          <p:cNvSpPr/>
          <p:nvPr/>
        </p:nvSpPr>
        <p:spPr>
          <a:xfrm>
            <a:off x="1856096" y="1269242"/>
            <a:ext cx="3575713" cy="423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95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BD0A55-81A2-794C-BB91-0DA6571450E9}"/>
              </a:ext>
            </a:extLst>
          </p:cNvPr>
          <p:cNvSpPr txBox="1"/>
          <p:nvPr/>
        </p:nvSpPr>
        <p:spPr>
          <a:xfrm>
            <a:off x="370069" y="234885"/>
            <a:ext cx="11451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54FF"/>
                </a:solidFill>
                <a:latin typeface="Century Gothic" panose="020B0502020202020204" pitchFamily="34" charset="0"/>
              </a:rPr>
              <a:t>Insulate Magnet Iron and Improve Hall HVAC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DB70DB-98E1-9246-B693-B61EBA8B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DE96A-AB1E-954E-938A-366811EAC0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15" y="2813969"/>
            <a:ext cx="4976295" cy="2882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38832-72D3-2E45-AEF6-1B04C70100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088" y="1133450"/>
            <a:ext cx="6648965" cy="4563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2096EF-10A2-C142-8872-EE4BE1E8CB9C}"/>
              </a:ext>
            </a:extLst>
          </p:cNvPr>
          <p:cNvSpPr txBox="1"/>
          <p:nvPr/>
        </p:nvSpPr>
        <p:spPr>
          <a:xfrm>
            <a:off x="243288" y="1499485"/>
            <a:ext cx="5032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Stabilizes the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1013726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7397" y="390946"/>
            <a:ext cx="1144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90"/>
                </a:solidFill>
                <a:latin typeface="Century Gothic" panose="020B0502020202020204" pitchFamily="34" charset="0"/>
              </a:rPr>
              <a:t>Bargmann</a:t>
            </a:r>
            <a:r>
              <a:rPr lang="en-US" sz="3600" b="1" dirty="0">
                <a:solidFill>
                  <a:srgbClr val="000090"/>
                </a:solidFill>
                <a:latin typeface="Century Gothic" panose="020B0502020202020204" pitchFamily="34" charset="0"/>
              </a:rPr>
              <a:t> Michel </a:t>
            </a:r>
            <a:r>
              <a:rPr lang="en-US" sz="3600" b="1" dirty="0" err="1">
                <a:solidFill>
                  <a:srgbClr val="000090"/>
                </a:solidFill>
                <a:latin typeface="Century Gothic" panose="020B0502020202020204" pitchFamily="34" charset="0"/>
              </a:rPr>
              <a:t>Telegdi</a:t>
            </a:r>
            <a:r>
              <a:rPr lang="en-US" sz="3600" b="1" dirty="0">
                <a:solidFill>
                  <a:srgbClr val="000090"/>
                </a:solidFill>
                <a:latin typeface="Century Gothic" panose="020B0502020202020204" pitchFamily="34" charset="0"/>
              </a:rPr>
              <a:t> Equation (in detail)</a:t>
            </a:r>
            <a:r>
              <a:rPr lang="en-US" sz="36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0EDBBE-5B45-6241-A987-90B291A2D6A6}"/>
                  </a:ext>
                </a:extLst>
              </p:cNvPr>
              <p:cNvSpPr txBox="1"/>
              <p:nvPr/>
            </p:nvSpPr>
            <p:spPr>
              <a:xfrm>
                <a:off x="2602522" y="2290162"/>
                <a:ext cx="6569747" cy="11388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0EDBBE-5B45-6241-A987-90B291A2D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522" y="2290162"/>
                <a:ext cx="6569747" cy="1138838"/>
              </a:xfrm>
              <a:prstGeom prst="rect">
                <a:avLst/>
              </a:prstGeom>
              <a:blipFill>
                <a:blip r:embed="rId2"/>
                <a:stretch>
                  <a:fillRect l="-1156" t="-3297" b="-1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64E690-1D2E-1C43-9F38-DD5BB6EC5CDF}"/>
                  </a:ext>
                </a:extLst>
              </p:cNvPr>
              <p:cNvSpPr txBox="1"/>
              <p:nvPr/>
            </p:nvSpPr>
            <p:spPr>
              <a:xfrm>
                <a:off x="1228865" y="3823497"/>
                <a:ext cx="9734268" cy="1145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acc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acc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 </m:t>
                              </m:r>
                              <m:f>
                                <m:f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d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64E690-1D2E-1C43-9F38-DD5BB6EC5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865" y="3823497"/>
                <a:ext cx="9734268" cy="1145378"/>
              </a:xfrm>
              <a:prstGeom prst="rect">
                <a:avLst/>
              </a:prstGeom>
              <a:blipFill>
                <a:blip r:embed="rId3"/>
                <a:stretch>
                  <a:fillRect l="-651" t="-2174" b="-16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6A5DF88-0419-9E46-8B49-C17DA43BF042}"/>
              </a:ext>
            </a:extLst>
          </p:cNvPr>
          <p:cNvSpPr txBox="1"/>
          <p:nvPr/>
        </p:nvSpPr>
        <p:spPr>
          <a:xfrm>
            <a:off x="567397" y="5418607"/>
            <a:ext cx="31758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entury Gothic" panose="020B0502020202020204" pitchFamily="34" charset="0"/>
              </a:rPr>
              <a:t>Our Experimental</a:t>
            </a:r>
            <a:br>
              <a:rPr lang="en-US" sz="2800">
                <a:latin typeface="Century Gothic" panose="020B0502020202020204" pitchFamily="34" charset="0"/>
              </a:rPr>
            </a:br>
            <a:r>
              <a:rPr lang="en-US" sz="2800">
                <a:latin typeface="Century Gothic" panose="020B0502020202020204" pitchFamily="34" charset="0"/>
              </a:rPr>
              <a:t>Observable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A8ACAF1-062F-C343-BAF5-5F7B05575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21E6EA-B500-5A4E-846A-791641B17E34}"/>
              </a:ext>
            </a:extLst>
          </p:cNvPr>
          <p:cNvSpPr txBox="1"/>
          <p:nvPr/>
        </p:nvSpPr>
        <p:spPr>
          <a:xfrm>
            <a:off x="8501947" y="5465072"/>
            <a:ext cx="2034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Electric Field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>Perturbation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122A6E-86F2-2243-98EB-F43441F67430}"/>
              </a:ext>
            </a:extLst>
          </p:cNvPr>
          <p:cNvSpPr txBox="1"/>
          <p:nvPr/>
        </p:nvSpPr>
        <p:spPr>
          <a:xfrm>
            <a:off x="4643528" y="5153917"/>
            <a:ext cx="34596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Use “Magic”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Momentum Muons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(3.1 GeV/c)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EEE788-EFA0-3246-A767-6C5CE8802BCF}"/>
              </a:ext>
            </a:extLst>
          </p:cNvPr>
          <p:cNvCxnSpPr>
            <a:cxnSpLocks/>
          </p:cNvCxnSpPr>
          <p:nvPr/>
        </p:nvCxnSpPr>
        <p:spPr>
          <a:xfrm flipH="1" flipV="1">
            <a:off x="7797902" y="3703608"/>
            <a:ext cx="3165231" cy="16689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37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7049" y="314322"/>
            <a:ext cx="84978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90"/>
                </a:solidFill>
                <a:latin typeface="Century Gothic" panose="020B0502020202020204" pitchFamily="34" charset="0"/>
              </a:rPr>
              <a:t>The Magic Momentum Technique</a:t>
            </a:r>
          </a:p>
          <a:p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200" y="2128858"/>
            <a:ext cx="342112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Can use Electrostatic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>Quadrupoles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with only a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small penalty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Vertical Focusing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Horizontal Defocusing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237" y="1153609"/>
            <a:ext cx="6798651" cy="51821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608ABBA-EBD9-7449-94F8-DB92A4AF82A8}"/>
                  </a:ext>
                </a:extLst>
              </p:cNvPr>
              <p:cNvSpPr txBox="1"/>
              <p:nvPr/>
            </p:nvSpPr>
            <p:spPr>
              <a:xfrm>
                <a:off x="4647237" y="3098354"/>
                <a:ext cx="1043171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𝐾𝑉</m:t>
                      </m:r>
                    </m:oMath>
                  </m:oMathPara>
                </a14:m>
                <a:endParaRPr lang="en-US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608ABBA-EBD9-7449-94F8-DB92A4AF8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237" y="3098354"/>
                <a:ext cx="1043171" cy="369332"/>
              </a:xfrm>
              <a:prstGeom prst="rect">
                <a:avLst/>
              </a:prstGeom>
              <a:blipFill>
                <a:blip r:embed="rId3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718696-18A7-EA4A-AD5C-F2469C29F9C2}"/>
                  </a:ext>
                </a:extLst>
              </p:cNvPr>
              <p:cNvSpPr txBox="1"/>
              <p:nvPr/>
            </p:nvSpPr>
            <p:spPr>
              <a:xfrm>
                <a:off x="8541643" y="3098354"/>
                <a:ext cx="1043171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𝐾𝑉</m:t>
                      </m:r>
                    </m:oMath>
                  </m:oMathPara>
                </a14:m>
                <a:endParaRPr lang="en-US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718696-18A7-EA4A-AD5C-F2469C29F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1643" y="3098354"/>
                <a:ext cx="1043171" cy="369332"/>
              </a:xfrm>
              <a:prstGeom prst="rect">
                <a:avLst/>
              </a:prstGeom>
              <a:blipFill>
                <a:blip r:embed="rId4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F18FD7E-2DED-254D-BA03-49F67628FFCB}"/>
                  </a:ext>
                </a:extLst>
              </p:cNvPr>
              <p:cNvSpPr txBox="1"/>
              <p:nvPr/>
            </p:nvSpPr>
            <p:spPr>
              <a:xfrm>
                <a:off x="6713976" y="1467126"/>
                <a:ext cx="1043171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𝐾𝑉</m:t>
                      </m:r>
                    </m:oMath>
                  </m:oMathPara>
                </a14:m>
                <a:endParaRPr lang="en-US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F18FD7E-2DED-254D-BA03-49F67628F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976" y="1467126"/>
                <a:ext cx="1043171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4F0AA3-6D1C-5547-BC8F-7CF0941E2AFF}"/>
                  </a:ext>
                </a:extLst>
              </p:cNvPr>
              <p:cNvSpPr txBox="1"/>
              <p:nvPr/>
            </p:nvSpPr>
            <p:spPr>
              <a:xfrm>
                <a:off x="6585023" y="5021543"/>
                <a:ext cx="1043171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𝐾𝑉</m:t>
                      </m:r>
                    </m:oMath>
                  </m:oMathPara>
                </a14:m>
                <a:endParaRPr lang="en-US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4F0AA3-6D1C-5547-BC8F-7CF0941E2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023" y="5021543"/>
                <a:ext cx="1043171" cy="36933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E1A0840-5C83-994D-B05C-4E034089D2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920" y="2380289"/>
            <a:ext cx="1891272" cy="18822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9B1D6-13C4-B34A-A6B5-316E29AA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81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C380A8-EC52-BD4A-B6E4-8D18D84C4B54}"/>
              </a:ext>
            </a:extLst>
          </p:cNvPr>
          <p:cNvSpPr txBox="1"/>
          <p:nvPr/>
        </p:nvSpPr>
        <p:spPr>
          <a:xfrm>
            <a:off x="7598267" y="505964"/>
            <a:ext cx="33505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54FF"/>
                </a:solidFill>
                <a:latin typeface="Century Gothic" panose="020B0502020202020204" pitchFamily="34" charset="0"/>
              </a:rPr>
              <a:t>5 Parameter Fit</a:t>
            </a:r>
          </a:p>
          <a:p>
            <a:r>
              <a:rPr lang="en-US" sz="3200" b="1" dirty="0">
                <a:solidFill>
                  <a:srgbClr val="0054FF"/>
                </a:solidFill>
                <a:latin typeface="Century Gothic" panose="020B0502020202020204" pitchFamily="34" charset="0"/>
              </a:rPr>
              <a:t>Does not work 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07BD2-59F6-624E-9816-9A5DE706EF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8886"/>
            <a:ext cx="7249550" cy="4693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7DA956-022F-5441-B42A-7284864222BB}"/>
              </a:ext>
            </a:extLst>
          </p:cNvPr>
          <p:cNvSpPr txBox="1"/>
          <p:nvPr/>
        </p:nvSpPr>
        <p:spPr>
          <a:xfrm>
            <a:off x="7601108" y="2026568"/>
            <a:ext cx="3627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Detector Gain Stability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0F403A-17E6-DA40-8EF5-E6622AFFB9BC}"/>
                  </a:ext>
                </a:extLst>
              </p:cNvPr>
              <p:cNvSpPr txBox="1"/>
              <p:nvPr/>
            </p:nvSpPr>
            <p:spPr>
              <a:xfrm>
                <a:off x="7598267" y="2666853"/>
                <a:ext cx="38206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entury Gothic" panose="020B0502020202020204" pitchFamily="34" charset="0"/>
                  </a:rPr>
                  <a:t>Pileup Background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400" dirty="0"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0F403A-17E6-DA40-8EF5-E6622AFFB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267" y="2666853"/>
                <a:ext cx="3820661" cy="461665"/>
              </a:xfrm>
              <a:prstGeom prst="rect">
                <a:avLst/>
              </a:prstGeom>
              <a:blipFill>
                <a:blip r:embed="rId3"/>
                <a:stretch>
                  <a:fillRect l="-2649" t="-1052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925B75A-8406-BB48-BD58-58FB930A330D}"/>
              </a:ext>
            </a:extLst>
          </p:cNvPr>
          <p:cNvSpPr txBox="1"/>
          <p:nvPr/>
        </p:nvSpPr>
        <p:spPr>
          <a:xfrm>
            <a:off x="7598267" y="3418430"/>
            <a:ext cx="4386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Century Gothic" panose="020B0502020202020204" pitchFamily="34" charset="0"/>
              </a:rPr>
              <a:t>Finite Detector Acceptance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64467A-F942-6B4E-97AD-B12E41A3D051}"/>
              </a:ext>
            </a:extLst>
          </p:cNvPr>
          <p:cNvSpPr txBox="1"/>
          <p:nvPr/>
        </p:nvSpPr>
        <p:spPr>
          <a:xfrm>
            <a:off x="7598267" y="4122978"/>
            <a:ext cx="2951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Century Gothic" panose="020B0502020202020204" pitchFamily="34" charset="0"/>
              </a:rPr>
              <a:t>Imperfect Beam !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4AD6073-2569-DD44-A784-E2EB2E55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27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D87163-59F6-654D-9A7D-3E9257006987}"/>
              </a:ext>
            </a:extLst>
          </p:cNvPr>
          <p:cNvSpPr txBox="1"/>
          <p:nvPr/>
        </p:nvSpPr>
        <p:spPr>
          <a:xfrm>
            <a:off x="7598267" y="4702724"/>
            <a:ext cx="2858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Century Gothic" panose="020B0502020202020204" pitchFamily="34" charset="0"/>
              </a:rPr>
              <a:t>We must use a 22 </a:t>
            </a:r>
          </a:p>
          <a:p>
            <a:r>
              <a:rPr lang="en-US" sz="2400" b="1" i="1" dirty="0">
                <a:latin typeface="Century Gothic" panose="020B0502020202020204" pitchFamily="34" charset="0"/>
              </a:rPr>
              <a:t>parameter fit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E36D0E-EAD8-7D4E-A757-5EC59C8A903E}"/>
              </a:ext>
            </a:extLst>
          </p:cNvPr>
          <p:cNvSpPr/>
          <p:nvPr/>
        </p:nvSpPr>
        <p:spPr>
          <a:xfrm>
            <a:off x="4198896" y="1445978"/>
            <a:ext cx="286981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3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7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DD570E77-A0C7-A343-9424-0198405A8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98" y="972813"/>
            <a:ext cx="9976645" cy="55686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0DA328-5FE1-824F-A2DE-C7179D767B3E}"/>
              </a:ext>
            </a:extLst>
          </p:cNvPr>
          <p:cNvSpPr txBox="1"/>
          <p:nvPr/>
        </p:nvSpPr>
        <p:spPr>
          <a:xfrm>
            <a:off x="3666771" y="138318"/>
            <a:ext cx="485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22 Parameter Fit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8A77C-1C9F-6942-A17F-4100BD72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31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CC290B-EDA7-5E4D-83FA-24716057CAFA}"/>
              </a:ext>
            </a:extLst>
          </p:cNvPr>
          <p:cNvSpPr txBox="1"/>
          <p:nvPr/>
        </p:nvSpPr>
        <p:spPr>
          <a:xfrm>
            <a:off x="1140156" y="337625"/>
            <a:ext cx="9131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Final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Result from a 22 parameter fit (“Run 1d”)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7F019-E905-214D-A7FC-44D3D5204D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870" y="1148275"/>
            <a:ext cx="8712200" cy="5372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585BFD-40A1-0048-9AAD-A29DA46C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7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2C5F-CD0C-6144-8F7E-82B46D8011F8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53" y="1166050"/>
            <a:ext cx="4640122" cy="3480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615A00-10A6-4641-9156-522753530C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363" y="2045552"/>
            <a:ext cx="6402245" cy="4273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17B815-8D84-504D-A0E3-144A5E6E38F3}"/>
              </a:ext>
            </a:extLst>
          </p:cNvPr>
          <p:cNvSpPr txBox="1"/>
          <p:nvPr/>
        </p:nvSpPr>
        <p:spPr>
          <a:xfrm>
            <a:off x="368656" y="270353"/>
            <a:ext cx="11166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g-2 Apparatus Moved From BNL to Fermilab in July 2013</a:t>
            </a:r>
          </a:p>
        </p:txBody>
      </p:sp>
    </p:spTree>
    <p:extLst>
      <p:ext uri="{BB962C8B-B14F-4D97-AF65-F5344CB8AC3E}">
        <p14:creationId xmlns:p14="http://schemas.microsoft.com/office/powerpoint/2010/main" val="1763106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04A2CE-2BF8-AC45-B4C2-FBE3B42C3D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40" y="224028"/>
            <a:ext cx="10384110" cy="64099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74CE6E-85C8-924D-BD52-B57DA44013F0}"/>
              </a:ext>
            </a:extLst>
          </p:cNvPr>
          <p:cNvSpPr txBox="1"/>
          <p:nvPr/>
        </p:nvSpPr>
        <p:spPr>
          <a:xfrm>
            <a:off x="1547133" y="674400"/>
            <a:ext cx="819487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Finite Detector Acceptance</a:t>
            </a:r>
          </a:p>
          <a:p>
            <a:r>
              <a:rPr lang="en-US" sz="4000" dirty="0">
                <a:latin typeface="Century Gothic" panose="020B0502020202020204" pitchFamily="34" charset="0"/>
              </a:rPr>
              <a:t>and Imperfect Beam</a:t>
            </a:r>
          </a:p>
          <a:p>
            <a:r>
              <a:rPr lang="en-US" sz="4000" dirty="0">
                <a:latin typeface="Century Gothic" panose="020B0502020202020204" pitchFamily="34" charset="0"/>
              </a:rPr>
              <a:t>made Run 1 difficult to analyze</a:t>
            </a:r>
          </a:p>
          <a:p>
            <a:endParaRPr lang="en-US" sz="4000" dirty="0">
              <a:latin typeface="Century Gothic" panose="020B0502020202020204" pitchFamily="34" charset="0"/>
            </a:endParaRPr>
          </a:p>
          <a:p>
            <a:r>
              <a:rPr lang="en-US" sz="4000" dirty="0">
                <a:latin typeface="Century Gothic" panose="020B0502020202020204" pitchFamily="34" charset="0"/>
              </a:rPr>
              <a:t>Huge effort went into improving </a:t>
            </a:r>
          </a:p>
          <a:p>
            <a:r>
              <a:rPr lang="en-US" sz="4000" dirty="0">
                <a:latin typeface="Century Gothic" panose="020B0502020202020204" pitchFamily="34" charset="0"/>
              </a:rPr>
              <a:t>the stored beam for runs 2-5.</a:t>
            </a:r>
          </a:p>
          <a:p>
            <a:r>
              <a:rPr lang="en-US" sz="4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BC360-2B19-FC43-A5EE-754E1589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0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74CE6E-85C8-924D-BD52-B57DA44013F0}"/>
              </a:ext>
            </a:extLst>
          </p:cNvPr>
          <p:cNvSpPr txBox="1"/>
          <p:nvPr/>
        </p:nvSpPr>
        <p:spPr>
          <a:xfrm>
            <a:off x="1793379" y="296525"/>
            <a:ext cx="86052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54FF"/>
                </a:solidFill>
                <a:latin typeface="Century Gothic" panose="020B0502020202020204" pitchFamily="34" charset="0"/>
              </a:rPr>
              <a:t>Finite Calorimeter Acceptance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BC360-2B19-FC43-A5EE-754E1589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31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B3B4C4-1E65-6C49-B55D-52078697A77D}"/>
              </a:ext>
            </a:extLst>
          </p:cNvPr>
          <p:cNvSpPr txBox="1"/>
          <p:nvPr/>
        </p:nvSpPr>
        <p:spPr>
          <a:xfrm>
            <a:off x="1260653" y="5005814"/>
            <a:ext cx="72491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Since calorimeter size is finite,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we are sensitive to decay vertex position</a:t>
            </a:r>
          </a:p>
        </p:txBody>
      </p:sp>
      <p:pic>
        <p:nvPicPr>
          <p:cNvPr id="19" name="Picture 18" descr="Screen Shot 2015-04-22 at 4.36.01 PM.png">
            <a:extLst>
              <a:ext uri="{FF2B5EF4-FFF2-40B4-BE49-F238E27FC236}">
                <a16:creationId xmlns:a16="http://schemas.microsoft.com/office/drawing/2014/main" id="{04D1ABB8-8AE4-E547-84E5-D9B40984D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90" y="1890403"/>
            <a:ext cx="11811219" cy="25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30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50ADF7-EC3F-3548-8E86-E596240C1967}"/>
              </a:ext>
            </a:extLst>
          </p:cNvPr>
          <p:cNvSpPr/>
          <p:nvPr/>
        </p:nvSpPr>
        <p:spPr>
          <a:xfrm>
            <a:off x="78582" y="107793"/>
            <a:ext cx="9879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54FF"/>
                </a:solidFill>
                <a:latin typeface="Century Gothic" panose="020B0502020202020204" pitchFamily="34" charset="0"/>
              </a:rPr>
              <a:t>”Wiggle” Phase and Asymmetry has a 2D dependence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C316DA-51F4-CB48-A8F6-EFC5D137E6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03" y="894367"/>
            <a:ext cx="5003793" cy="4239466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BE82F81-C5AD-304B-AB88-5EB38ABDA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599" y="2635959"/>
            <a:ext cx="4938054" cy="194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671793BD-7F52-A94F-9DE4-02FFAC172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599" y="586833"/>
            <a:ext cx="4938057" cy="19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207B7C-AFF4-224E-95C7-0D8ABB32B4D8}"/>
              </a:ext>
            </a:extLst>
          </p:cNvPr>
          <p:cNvCxnSpPr>
            <a:cxnSpLocks/>
          </p:cNvCxnSpPr>
          <p:nvPr/>
        </p:nvCxnSpPr>
        <p:spPr>
          <a:xfrm>
            <a:off x="8015287" y="3070819"/>
            <a:ext cx="0" cy="1700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473256-F8FA-0746-B05E-EFF270C4169B}"/>
              </a:ext>
            </a:extLst>
          </p:cNvPr>
          <p:cNvCxnSpPr>
            <a:cxnSpLocks/>
          </p:cNvCxnSpPr>
          <p:nvPr/>
        </p:nvCxnSpPr>
        <p:spPr>
          <a:xfrm>
            <a:off x="7867650" y="1143000"/>
            <a:ext cx="0" cy="361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8DA7CD5-B329-7C46-A1C9-49A442E3765C}"/>
              </a:ext>
            </a:extLst>
          </p:cNvPr>
          <p:cNvSpPr/>
          <p:nvPr/>
        </p:nvSpPr>
        <p:spPr>
          <a:xfrm>
            <a:off x="3832024" y="1967673"/>
            <a:ext cx="293729" cy="31432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910072-2FFA-6246-9802-9C6DE7A3DCDF}"/>
              </a:ext>
            </a:extLst>
          </p:cNvPr>
          <p:cNvSpPr/>
          <p:nvPr/>
        </p:nvSpPr>
        <p:spPr>
          <a:xfrm>
            <a:off x="4314825" y="2726324"/>
            <a:ext cx="293729" cy="31432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48713BA-40A1-674E-990D-8CEC4CA313E3}"/>
                  </a:ext>
                </a:extLst>
              </p:cNvPr>
              <p:cNvSpPr txBox="1"/>
              <p:nvPr/>
            </p:nvSpPr>
            <p:spPr>
              <a:xfrm>
                <a:off x="183379" y="5552652"/>
                <a:ext cx="1119332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>
                    <a:latin typeface="Century Gothic" panose="020B0502020202020204" pitchFamily="34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i="1" dirty="0">
                    <a:latin typeface="Century Gothic" panose="020B0502020202020204" pitchFamily="34" charset="0"/>
                  </a:rPr>
                  <a:t>plot is the ensemble average. </a:t>
                </a:r>
                <a:r>
                  <a:rPr lang="en-US" sz="2800" b="1" i="1" dirty="0">
                    <a:latin typeface="Century Gothic" panose="020B0502020202020204" pitchFamily="34" charset="0"/>
                  </a:rPr>
                  <a:t>The beam profile must be </a:t>
                </a:r>
              </a:p>
              <a:p>
                <a:r>
                  <a:rPr lang="en-US" sz="2800" b="1" i="1" dirty="0">
                    <a:latin typeface="Century Gothic" panose="020B0502020202020204" pitchFamily="34" charset="0"/>
                  </a:rPr>
                  <a:t>well-understood during measurement period</a:t>
                </a:r>
                <a:r>
                  <a:rPr lang="en-US" sz="2800" i="1" dirty="0">
                    <a:latin typeface="Century Gothic" panose="020B0502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48713BA-40A1-674E-990D-8CEC4CA31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79" y="5552652"/>
                <a:ext cx="11193321" cy="954107"/>
              </a:xfrm>
              <a:prstGeom prst="rect">
                <a:avLst/>
              </a:prstGeom>
              <a:blipFill>
                <a:blip r:embed="rId6"/>
                <a:stretch>
                  <a:fillRect l="-1134" t="-7895" r="-227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17EA41B-5DA3-C74C-AED9-AF72FECB08AB}"/>
              </a:ext>
            </a:extLst>
          </p:cNvPr>
          <p:cNvCxnSpPr/>
          <p:nvPr/>
        </p:nvCxnSpPr>
        <p:spPr>
          <a:xfrm>
            <a:off x="10558463" y="2914650"/>
            <a:ext cx="0" cy="127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95BCC00-F049-F143-8A2F-F0F608196B3E}"/>
              </a:ext>
            </a:extLst>
          </p:cNvPr>
          <p:cNvSpPr txBox="1"/>
          <p:nvPr/>
        </p:nvSpPr>
        <p:spPr>
          <a:xfrm>
            <a:off x="9957643" y="4800601"/>
            <a:ext cx="1630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Century Gothic" panose="020B0502020202020204" pitchFamily="34" charset="0"/>
              </a:rPr>
              <a:t>Asymmetry </a:t>
            </a:r>
          </a:p>
          <a:p>
            <a:r>
              <a:rPr lang="en-US" sz="2000" i="1" dirty="0">
                <a:latin typeface="Century Gothic" panose="020B0502020202020204" pitchFamily="34" charset="0"/>
              </a:rPr>
              <a:t>Difference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DFF2662-1C94-3942-94E8-23553787DF4E}"/>
              </a:ext>
            </a:extLst>
          </p:cNvPr>
          <p:cNvSpPr/>
          <p:nvPr/>
        </p:nvSpPr>
        <p:spPr>
          <a:xfrm>
            <a:off x="5157788" y="894367"/>
            <a:ext cx="938212" cy="3876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4CF66B9-2631-2449-873C-9EB3F04986EE}"/>
              </a:ext>
            </a:extLst>
          </p:cNvPr>
          <p:cNvCxnSpPr>
            <a:cxnSpLocks/>
          </p:cNvCxnSpPr>
          <p:nvPr/>
        </p:nvCxnSpPr>
        <p:spPr>
          <a:xfrm>
            <a:off x="10439400" y="1128312"/>
            <a:ext cx="0" cy="8629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AE2577D-D748-914D-ACCE-35E5303A80B6}"/>
              </a:ext>
            </a:extLst>
          </p:cNvPr>
          <p:cNvSpPr txBox="1"/>
          <p:nvPr/>
        </p:nvSpPr>
        <p:spPr>
          <a:xfrm>
            <a:off x="7498558" y="4779890"/>
            <a:ext cx="1487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Century Gothic" panose="020B0502020202020204" pitchFamily="34" charset="0"/>
              </a:rPr>
              <a:t>Phase </a:t>
            </a:r>
          </a:p>
          <a:p>
            <a:r>
              <a:rPr lang="en-US" sz="2000" i="1" dirty="0">
                <a:latin typeface="Century Gothic" panose="020B0502020202020204" pitchFamily="34" charset="0"/>
              </a:rPr>
              <a:t>Difference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529001-C8F0-2242-9CDE-69DE334EEAEA}"/>
              </a:ext>
            </a:extLst>
          </p:cNvPr>
          <p:cNvCxnSpPr>
            <a:cxnSpLocks/>
          </p:cNvCxnSpPr>
          <p:nvPr/>
        </p:nvCxnSpPr>
        <p:spPr>
          <a:xfrm flipH="1" flipV="1">
            <a:off x="4699795" y="2914278"/>
            <a:ext cx="2126452" cy="9982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D0D920-2970-734C-B804-8A7C0C8A24E8}"/>
              </a:ext>
            </a:extLst>
          </p:cNvPr>
          <p:cNvCxnSpPr>
            <a:cxnSpLocks/>
          </p:cNvCxnSpPr>
          <p:nvPr/>
        </p:nvCxnSpPr>
        <p:spPr>
          <a:xfrm flipH="1">
            <a:off x="4314825" y="1570821"/>
            <a:ext cx="2601550" cy="47665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E256EAB0-783F-1F43-A2A6-1DCCCD5B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99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2495DF-5C40-8445-99C9-9EA8D094C346}"/>
              </a:ext>
            </a:extLst>
          </p:cNvPr>
          <p:cNvSpPr/>
          <p:nvPr/>
        </p:nvSpPr>
        <p:spPr>
          <a:xfrm>
            <a:off x="5425554" y="320835"/>
            <a:ext cx="63867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54FF"/>
                </a:solidFill>
                <a:latin typeface="Century Gothic" panose="020B0502020202020204" pitchFamily="34" charset="0"/>
              </a:rPr>
              <a:t>Stored Beam Imperfections in Run 1 Publication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5F754-EB52-DB46-9E71-E6C5BA74AC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529856" y="1551726"/>
            <a:ext cx="4735119" cy="4411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FF54E9-4482-2D49-A83C-01FC303C415C}"/>
              </a:ext>
            </a:extLst>
          </p:cNvPr>
          <p:cNvSpPr txBox="1"/>
          <p:nvPr/>
        </p:nvSpPr>
        <p:spPr>
          <a:xfrm>
            <a:off x="485839" y="362436"/>
            <a:ext cx="4660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2d profile of beam  </a:t>
            </a:r>
          </a:p>
          <a:p>
            <a:pPr algn="ctr"/>
            <a:r>
              <a:rPr lang="en-US" sz="2800" dirty="0">
                <a:latin typeface="Century Gothic" panose="020B0502020202020204" pitchFamily="34" charset="0"/>
              </a:rPr>
              <a:t>(see by trackers)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174B2-A6DD-6B4D-B68A-BCABAB9FC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33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C2F6C-AEDF-4C47-98F9-95D1072796C9}"/>
              </a:ext>
            </a:extLst>
          </p:cNvPr>
          <p:cNvSpPr txBox="1"/>
          <p:nvPr/>
        </p:nvSpPr>
        <p:spPr>
          <a:xfrm>
            <a:off x="5799135" y="1710621"/>
            <a:ext cx="555312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Motion caused primarily by damaged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electrostatic quadrupole components and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imperfect kick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chemeClr val="accent6"/>
                </a:solidFill>
                <a:sym typeface="Wingdings" pitchFamily="2" charset="2"/>
              </a:rPr>
              <a:t>`S</a:t>
            </a:r>
            <a:r>
              <a:rPr lang="en-US" sz="2000" b="1" dirty="0">
                <a:solidFill>
                  <a:schemeClr val="accent6"/>
                </a:solidFill>
              </a:rPr>
              <a:t>tored Muons’:</a:t>
            </a:r>
          </a:p>
          <a:p>
            <a:endParaRPr lang="en-US" sz="2000" dirty="0"/>
          </a:p>
          <a:p>
            <a:r>
              <a:rPr lang="en-US" sz="2000" dirty="0"/>
              <a:t>Muons that would remain stored for all time</a:t>
            </a:r>
          </a:p>
          <a:p>
            <a:r>
              <a:rPr lang="en-US" sz="2000" dirty="0"/>
              <a:t>(if they didn’t decay)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FF0000"/>
                </a:solidFill>
              </a:rPr>
              <a:t>`Partially stored muons’ (aka lost muons)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</a:p>
          <a:p>
            <a:endParaRPr lang="en-US" sz="2000" dirty="0"/>
          </a:p>
          <a:p>
            <a:r>
              <a:rPr lang="en-US" sz="2000" dirty="0"/>
              <a:t>Muons that would eventually</a:t>
            </a:r>
          </a:p>
          <a:p>
            <a:r>
              <a:rPr lang="en-US" sz="2000" dirty="0"/>
              <a:t>hit apertures (if they didn’t decay).</a:t>
            </a:r>
          </a:p>
          <a:p>
            <a:r>
              <a:rPr lang="en-US" sz="2000" i="1" dirty="0"/>
              <a:t>These are a contamination that makes</a:t>
            </a:r>
          </a:p>
          <a:p>
            <a:r>
              <a:rPr lang="en-US" sz="2000" i="1" dirty="0"/>
              <a:t>analysis difficult.</a:t>
            </a:r>
          </a:p>
        </p:txBody>
      </p:sp>
    </p:spTree>
    <p:extLst>
      <p:ext uri="{BB962C8B-B14F-4D97-AF65-F5344CB8AC3E}">
        <p14:creationId xmlns:p14="http://schemas.microsoft.com/office/powerpoint/2010/main" val="1912157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50ADF7-EC3F-3548-8E86-E596240C1967}"/>
              </a:ext>
            </a:extLst>
          </p:cNvPr>
          <p:cNvSpPr/>
          <p:nvPr/>
        </p:nvSpPr>
        <p:spPr>
          <a:xfrm>
            <a:off x="757237" y="350983"/>
            <a:ext cx="10929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54FF"/>
                </a:solidFill>
                <a:latin typeface="Century Gothic" panose="020B0502020202020204" pitchFamily="34" charset="0"/>
              </a:rPr>
              <a:t>2 damaged Quad Resistors caused Beam Instability in Fill</a:t>
            </a:r>
          </a:p>
        </p:txBody>
      </p:sp>
      <p:pic>
        <p:nvPicPr>
          <p:cNvPr id="20" name="Picture 17">
            <a:extLst>
              <a:ext uri="{FF2B5EF4-FFF2-40B4-BE49-F238E27FC236}">
                <a16:creationId xmlns:a16="http://schemas.microsoft.com/office/drawing/2014/main" id="{9B104063-0336-EB4D-A5C3-CC4D2E7CC9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4211"/>
            <a:ext cx="6667649" cy="4077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D80D83-5F31-0C47-B85F-001FFE83B3F2}"/>
              </a:ext>
            </a:extLst>
          </p:cNvPr>
          <p:cNvSpPr txBox="1"/>
          <p:nvPr/>
        </p:nvSpPr>
        <p:spPr>
          <a:xfrm>
            <a:off x="240505" y="5138874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Two (out of 32) Quad Electrode Voltages were unstable</a:t>
            </a:r>
            <a:r>
              <a:rPr lang="en-US" sz="28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AD3FF-6D27-C74F-8614-8AA9E2894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34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FCB250F-F753-B346-BADD-ACF3CB7E38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934" y="1184999"/>
            <a:ext cx="5093451" cy="38823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3B70CA3-CDDD-4347-A8DF-31C9B293E335}"/>
                  </a:ext>
                </a:extLst>
              </p:cNvPr>
              <p:cNvSpPr txBox="1"/>
              <p:nvPr/>
            </p:nvSpPr>
            <p:spPr>
              <a:xfrm>
                <a:off x="7161837" y="2584726"/>
                <a:ext cx="1219501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−18.2 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𝐾𝑉</m:t>
                      </m:r>
                    </m:oMath>
                  </m:oMathPara>
                </a14:m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3B70CA3-CDDD-4347-A8DF-31C9B293E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837" y="2584726"/>
                <a:ext cx="1219501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CF2942E-AF6C-6A4B-B112-3DAD651EDBD3}"/>
                  </a:ext>
                </a:extLst>
              </p:cNvPr>
              <p:cNvSpPr txBox="1"/>
              <p:nvPr/>
            </p:nvSpPr>
            <p:spPr>
              <a:xfrm>
                <a:off x="10832214" y="2653780"/>
                <a:ext cx="1219501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−18.2 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𝐾𝑉</m:t>
                      </m:r>
                    </m:oMath>
                  </m:oMathPara>
                </a14:m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CF2942E-AF6C-6A4B-B112-3DAD651ED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2214" y="2653780"/>
                <a:ext cx="1219501" cy="369332"/>
              </a:xfrm>
              <a:prstGeom prst="rect">
                <a:avLst/>
              </a:prstGeom>
              <a:blipFill>
                <a:blip r:embed="rId6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314125F-4A06-E744-A7BC-7354E9BFE7CE}"/>
                  </a:ext>
                </a:extLst>
              </p:cNvPr>
              <p:cNvSpPr txBox="1"/>
              <p:nvPr/>
            </p:nvSpPr>
            <p:spPr>
              <a:xfrm>
                <a:off x="8939029" y="3834880"/>
                <a:ext cx="1219501" cy="3693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18.2 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𝐾𝑉</m:t>
                      </m:r>
                    </m:oMath>
                  </m:oMathPara>
                </a14:m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314125F-4A06-E744-A7BC-7354E9BFE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9029" y="3834880"/>
                <a:ext cx="1219501" cy="369332"/>
              </a:xfrm>
              <a:prstGeom prst="rect">
                <a:avLst/>
              </a:prstGeom>
              <a:blipFill>
                <a:blip r:embed="rId7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1449696-118E-8740-A3CF-575CB49FF429}"/>
                  </a:ext>
                </a:extLst>
              </p:cNvPr>
              <p:cNvSpPr txBox="1"/>
              <p:nvPr/>
            </p:nvSpPr>
            <p:spPr>
              <a:xfrm>
                <a:off x="8939028" y="1495880"/>
                <a:ext cx="1219501" cy="3693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18.2 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𝐾𝑉</m:t>
                      </m:r>
                    </m:oMath>
                  </m:oMathPara>
                </a14:m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1449696-118E-8740-A3CF-575CB49FF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9028" y="1495880"/>
                <a:ext cx="1219501" cy="369332"/>
              </a:xfrm>
              <a:prstGeom prst="rect">
                <a:avLst/>
              </a:prstGeom>
              <a:blipFill>
                <a:blip r:embed="rId8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C12785A4-5AA1-0345-BFEF-DFAC147D5F26}"/>
              </a:ext>
            </a:extLst>
          </p:cNvPr>
          <p:cNvSpPr txBox="1"/>
          <p:nvPr/>
        </p:nvSpPr>
        <p:spPr>
          <a:xfrm>
            <a:off x="240505" y="5676020"/>
            <a:ext cx="882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Correction for this took 1 year to pin down.   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This has been fixed.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D91DAF9-7C76-4C44-A2D0-3BFFA5F77537}"/>
              </a:ext>
            </a:extLst>
          </p:cNvPr>
          <p:cNvSpPr/>
          <p:nvPr/>
        </p:nvSpPr>
        <p:spPr>
          <a:xfrm>
            <a:off x="8730790" y="2347255"/>
            <a:ext cx="1169248" cy="84427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1502981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BD0A55-81A2-794C-BB91-0DA6571450E9}"/>
              </a:ext>
            </a:extLst>
          </p:cNvPr>
          <p:cNvSpPr txBox="1"/>
          <p:nvPr/>
        </p:nvSpPr>
        <p:spPr>
          <a:xfrm>
            <a:off x="7333021" y="374004"/>
            <a:ext cx="42611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54FF"/>
                </a:solidFill>
                <a:latin typeface="Century Gothic" panose="020B0502020202020204" pitchFamily="34" charset="0"/>
              </a:rPr>
              <a:t>Ideal Injection </a:t>
            </a:r>
          </a:p>
          <a:p>
            <a:r>
              <a:rPr lang="en-US" sz="4400" b="1">
                <a:solidFill>
                  <a:srgbClr val="0054FF"/>
                </a:solidFill>
                <a:latin typeface="Century Gothic" panose="020B0502020202020204" pitchFamily="34" charset="0"/>
              </a:rPr>
              <a:t>and Kick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A78F9AE-96E9-A949-BDCF-54241BE08C2E}"/>
              </a:ext>
            </a:extLst>
          </p:cNvPr>
          <p:cNvSpPr/>
          <p:nvPr/>
        </p:nvSpPr>
        <p:spPr>
          <a:xfrm>
            <a:off x="1505242" y="1575582"/>
            <a:ext cx="4572000" cy="45720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2275D6B-6723-A040-9067-EE612C09F910}"/>
              </a:ext>
            </a:extLst>
          </p:cNvPr>
          <p:cNvCxnSpPr>
            <a:cxnSpLocks/>
          </p:cNvCxnSpPr>
          <p:nvPr/>
        </p:nvCxnSpPr>
        <p:spPr>
          <a:xfrm>
            <a:off x="734378" y="1303703"/>
            <a:ext cx="29120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C9E3BB-8C97-2149-9860-E1E12EA4B591}"/>
              </a:ext>
            </a:extLst>
          </p:cNvPr>
          <p:cNvSpPr txBox="1"/>
          <p:nvPr/>
        </p:nvSpPr>
        <p:spPr>
          <a:xfrm>
            <a:off x="597876" y="5332045"/>
            <a:ext cx="9076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Ideal</a:t>
            </a:r>
            <a:br>
              <a:rPr lang="en-US">
                <a:latin typeface="Century Gothic" panose="020B0502020202020204" pitchFamily="34" charset="0"/>
              </a:rPr>
            </a:br>
            <a:r>
              <a:rPr lang="en-US">
                <a:latin typeface="Century Gothic" panose="020B0502020202020204" pitchFamily="34" charset="0"/>
              </a:rPr>
              <a:t>Stored</a:t>
            </a:r>
            <a:br>
              <a:rPr lang="en-US">
                <a:latin typeface="Century Gothic" panose="020B0502020202020204" pitchFamily="34" charset="0"/>
              </a:rPr>
            </a:br>
            <a:r>
              <a:rPr lang="en-US">
                <a:latin typeface="Century Gothic" panose="020B0502020202020204" pitchFamily="34" charset="0"/>
              </a:rPr>
              <a:t>Orbit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6A369C-3A82-5B4D-868E-C198E89D450B}"/>
              </a:ext>
            </a:extLst>
          </p:cNvPr>
          <p:cNvSpPr txBox="1"/>
          <p:nvPr/>
        </p:nvSpPr>
        <p:spPr>
          <a:xfrm>
            <a:off x="565220" y="2065606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Injection</a:t>
            </a:r>
            <a:br>
              <a:rPr lang="en-US">
                <a:latin typeface="Century Gothic" panose="020B0502020202020204" pitchFamily="34" charset="0"/>
              </a:rPr>
            </a:br>
            <a:r>
              <a:rPr lang="en-US">
                <a:latin typeface="Century Gothic" panose="020B0502020202020204" pitchFamily="34" charset="0"/>
              </a:rPr>
              <a:t>Orbit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AFEFA3-0AD4-3246-A16D-FF59D115C51B}"/>
              </a:ext>
            </a:extLst>
          </p:cNvPr>
          <p:cNvSpPr txBox="1"/>
          <p:nvPr/>
        </p:nvSpPr>
        <p:spPr>
          <a:xfrm>
            <a:off x="1051686" y="826578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Muon Injection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B8FAB7-D277-E244-8ADF-E7C05237DDA2}"/>
              </a:ext>
            </a:extLst>
          </p:cNvPr>
          <p:cNvSpPr/>
          <p:nvPr/>
        </p:nvSpPr>
        <p:spPr>
          <a:xfrm>
            <a:off x="1512103" y="1575582"/>
            <a:ext cx="4572000" cy="4572000"/>
          </a:xfrm>
          <a:prstGeom prst="ellipse">
            <a:avLst/>
          </a:prstGeom>
          <a:noFill/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5630D3-825C-AA46-8695-3E37AF8B4F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526" y="2364419"/>
            <a:ext cx="4728254" cy="26566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B1D517-C0C2-F542-AC50-16834AE04137}"/>
              </a:ext>
            </a:extLst>
          </p:cNvPr>
          <p:cNvSpPr txBox="1"/>
          <p:nvPr/>
        </p:nvSpPr>
        <p:spPr>
          <a:xfrm>
            <a:off x="7276917" y="5149404"/>
            <a:ext cx="26212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~200 Gauss Kick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~ 5000 Amps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~ 200 nsec pulse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7C53BC53-892B-BD40-B2DC-36D1B9AADB02}"/>
              </a:ext>
            </a:extLst>
          </p:cNvPr>
          <p:cNvSpPr/>
          <p:nvPr/>
        </p:nvSpPr>
        <p:spPr>
          <a:xfrm>
            <a:off x="1498381" y="1303703"/>
            <a:ext cx="4572000" cy="4572000"/>
          </a:xfrm>
          <a:prstGeom prst="arc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0769903-0CE4-A54D-BF21-2C1910ECD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5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BD0A55-81A2-794C-BB91-0DA6571450E9}"/>
              </a:ext>
            </a:extLst>
          </p:cNvPr>
          <p:cNvSpPr txBox="1"/>
          <p:nvPr/>
        </p:nvSpPr>
        <p:spPr>
          <a:xfrm>
            <a:off x="7333021" y="374004"/>
            <a:ext cx="42098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54FF"/>
                </a:solidFill>
                <a:latin typeface="Century Gothic" panose="020B0502020202020204" pitchFamily="34" charset="0"/>
              </a:rPr>
              <a:t>Kick not strong</a:t>
            </a:r>
            <a:br>
              <a:rPr lang="en-US" sz="4400" b="1">
                <a:solidFill>
                  <a:srgbClr val="0054FF"/>
                </a:solidFill>
                <a:latin typeface="Century Gothic" panose="020B0502020202020204" pitchFamily="34" charset="0"/>
              </a:rPr>
            </a:br>
            <a:r>
              <a:rPr lang="en-US" sz="4400" b="1">
                <a:solidFill>
                  <a:srgbClr val="0054FF"/>
                </a:solidFill>
                <a:latin typeface="Century Gothic" panose="020B0502020202020204" pitchFamily="34" charset="0"/>
              </a:rPr>
              <a:t>enough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A78F9AE-96E9-A949-BDCF-54241BE08C2E}"/>
              </a:ext>
            </a:extLst>
          </p:cNvPr>
          <p:cNvSpPr/>
          <p:nvPr/>
        </p:nvSpPr>
        <p:spPr>
          <a:xfrm>
            <a:off x="1505242" y="1575582"/>
            <a:ext cx="4572000" cy="45720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C9E3BB-8C97-2149-9860-E1E12EA4B591}"/>
              </a:ext>
            </a:extLst>
          </p:cNvPr>
          <p:cNvSpPr txBox="1"/>
          <p:nvPr/>
        </p:nvSpPr>
        <p:spPr>
          <a:xfrm>
            <a:off x="597876" y="5332045"/>
            <a:ext cx="9076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Ideal</a:t>
            </a:r>
            <a:br>
              <a:rPr lang="en-US">
                <a:latin typeface="Century Gothic" panose="020B0502020202020204" pitchFamily="34" charset="0"/>
              </a:rPr>
            </a:br>
            <a:r>
              <a:rPr lang="en-US">
                <a:latin typeface="Century Gothic" panose="020B0502020202020204" pitchFamily="34" charset="0"/>
              </a:rPr>
              <a:t>Stored</a:t>
            </a:r>
            <a:br>
              <a:rPr lang="en-US">
                <a:latin typeface="Century Gothic" panose="020B0502020202020204" pitchFamily="34" charset="0"/>
              </a:rPr>
            </a:br>
            <a:r>
              <a:rPr lang="en-US">
                <a:latin typeface="Century Gothic" panose="020B0502020202020204" pitchFamily="34" charset="0"/>
              </a:rPr>
              <a:t>Orbit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6A369C-3A82-5B4D-868E-C198E89D450B}"/>
              </a:ext>
            </a:extLst>
          </p:cNvPr>
          <p:cNvSpPr txBox="1"/>
          <p:nvPr/>
        </p:nvSpPr>
        <p:spPr>
          <a:xfrm>
            <a:off x="638673" y="1820554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Actual</a:t>
            </a:r>
            <a:br>
              <a:rPr lang="en-US">
                <a:latin typeface="Century Gothic" panose="020B0502020202020204" pitchFamily="34" charset="0"/>
              </a:rPr>
            </a:br>
            <a:r>
              <a:rPr lang="en-US">
                <a:latin typeface="Century Gothic" panose="020B0502020202020204" pitchFamily="34" charset="0"/>
              </a:rPr>
              <a:t>Orbit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B8FAB7-D277-E244-8ADF-E7C05237DDA2}"/>
              </a:ext>
            </a:extLst>
          </p:cNvPr>
          <p:cNvSpPr/>
          <p:nvPr/>
        </p:nvSpPr>
        <p:spPr>
          <a:xfrm>
            <a:off x="1502899" y="1320016"/>
            <a:ext cx="4572000" cy="4572000"/>
          </a:xfrm>
          <a:prstGeom prst="ellipse">
            <a:avLst/>
          </a:prstGeom>
          <a:noFill/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5630D3-825C-AA46-8695-3E37AF8B4F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526" y="2364419"/>
            <a:ext cx="4728254" cy="26566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B1D517-C0C2-F542-AC50-16834AE04137}"/>
              </a:ext>
            </a:extLst>
          </p:cNvPr>
          <p:cNvSpPr txBox="1"/>
          <p:nvPr/>
        </p:nvSpPr>
        <p:spPr>
          <a:xfrm>
            <a:off x="8268441" y="5208004"/>
            <a:ext cx="2635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&lt; 200 Gauss Kick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64FBAB-804F-6B46-BE35-85E0BFDAA2D1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3788899" y="710418"/>
            <a:ext cx="0" cy="609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992F8B5-934B-2B4F-A89C-F5064F431873}"/>
              </a:ext>
            </a:extLst>
          </p:cNvPr>
          <p:cNvCxnSpPr>
            <a:cxnSpLocks/>
          </p:cNvCxnSpPr>
          <p:nvPr/>
        </p:nvCxnSpPr>
        <p:spPr>
          <a:xfrm flipV="1">
            <a:off x="3788899" y="1562981"/>
            <a:ext cx="0" cy="525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8256BF0-D979-4949-BD36-3448F7CD2F3E}"/>
              </a:ext>
            </a:extLst>
          </p:cNvPr>
          <p:cNvSpPr txBox="1"/>
          <p:nvPr/>
        </p:nvSpPr>
        <p:spPr>
          <a:xfrm>
            <a:off x="3983504" y="2088177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~ 1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78E7E5-F62F-F347-B9AA-5FCE7AE9A0DE}"/>
              </a:ext>
            </a:extLst>
          </p:cNvPr>
          <p:cNvSpPr txBox="1"/>
          <p:nvPr/>
        </p:nvSpPr>
        <p:spPr>
          <a:xfrm>
            <a:off x="597876" y="576509"/>
            <a:ext cx="2736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Century Gothic" panose="020B0502020202020204" pitchFamily="34" charset="0"/>
              </a:rPr>
              <a:t>“Horizontal </a:t>
            </a:r>
            <a:r>
              <a:rPr lang="en-US" sz="2000" b="1" err="1">
                <a:latin typeface="Century Gothic" panose="020B0502020202020204" pitchFamily="34" charset="0"/>
              </a:rPr>
              <a:t>Betatron</a:t>
            </a:r>
            <a:r>
              <a:rPr lang="en-US" sz="2000" b="1">
                <a:latin typeface="Century Gothic" panose="020B0502020202020204" pitchFamily="34" charset="0"/>
              </a:rPr>
              <a:t> </a:t>
            </a:r>
          </a:p>
          <a:p>
            <a:r>
              <a:rPr lang="en-US" sz="2000" b="1">
                <a:latin typeface="Century Gothic" panose="020B0502020202020204" pitchFamily="34" charset="0"/>
              </a:rPr>
              <a:t>Oscillation”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3BDD473E-F29F-E442-B135-5FCB3344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1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2D30C3-C4C9-C24F-AB69-FE4CC2DD6467}"/>
                  </a:ext>
                </a:extLst>
              </p:cNvPr>
              <p:cNvSpPr txBox="1"/>
              <p:nvPr/>
            </p:nvSpPr>
            <p:spPr>
              <a:xfrm>
                <a:off x="7856910" y="879327"/>
                <a:ext cx="3049233" cy="4832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54FF"/>
                    </a:solidFill>
                    <a:latin typeface="Century Gothic" panose="020B0502020202020204" pitchFamily="34" charset="0"/>
                  </a:rPr>
                  <a:t>Quads </a:t>
                </a:r>
              </a:p>
              <a:p>
                <a:r>
                  <a:rPr lang="en-US" sz="4400" b="1" dirty="0">
                    <a:solidFill>
                      <a:srgbClr val="0054FF"/>
                    </a:solidFill>
                    <a:latin typeface="Century Gothic" panose="020B0502020202020204" pitchFamily="34" charset="0"/>
                  </a:rPr>
                  <a:t>decreases</a:t>
                </a:r>
                <a:br>
                  <a:rPr lang="en-US" sz="4400" b="1" dirty="0">
                    <a:solidFill>
                      <a:srgbClr val="0054FF"/>
                    </a:solidFill>
                    <a:latin typeface="Century Gothic" panose="020B0502020202020204" pitchFamily="34" charset="0"/>
                  </a:rPr>
                </a:br>
                <a:r>
                  <a:rPr lang="en-US" sz="4400" b="1" dirty="0">
                    <a:solidFill>
                      <a:srgbClr val="0054FF"/>
                    </a:solidFill>
                    <a:latin typeface="Century Gothic" panose="020B0502020202020204" pitchFamily="34" charset="0"/>
                  </a:rPr>
                  <a:t>Horizontal</a:t>
                </a:r>
                <a:br>
                  <a:rPr lang="en-US" sz="4400" b="1" dirty="0">
                    <a:solidFill>
                      <a:srgbClr val="0054FF"/>
                    </a:solidFill>
                    <a:latin typeface="Century Gothic" panose="020B0502020202020204" pitchFamily="34" charset="0"/>
                  </a:rPr>
                </a:br>
                <a:r>
                  <a:rPr lang="en-US" sz="4400" b="1" dirty="0" err="1">
                    <a:solidFill>
                      <a:srgbClr val="0054FF"/>
                    </a:solidFill>
                    <a:latin typeface="Century Gothic" panose="020B0502020202020204" pitchFamily="34" charset="0"/>
                  </a:rPr>
                  <a:t>Betatron</a:t>
                </a:r>
                <a:br>
                  <a:rPr lang="en-US" sz="4400" b="1" dirty="0">
                    <a:solidFill>
                      <a:srgbClr val="0054FF"/>
                    </a:solidFill>
                    <a:latin typeface="Century Gothic" panose="020B0502020202020204" pitchFamily="34" charset="0"/>
                  </a:rPr>
                </a:br>
                <a:r>
                  <a:rPr lang="en-US" sz="4400" b="1" dirty="0">
                    <a:solidFill>
                      <a:srgbClr val="0054FF"/>
                    </a:solidFill>
                    <a:latin typeface="Century Gothic" panose="020B0502020202020204" pitchFamily="34" charset="0"/>
                  </a:rPr>
                  <a:t>tune</a:t>
                </a:r>
              </a:p>
              <a:p>
                <a:endParaRPr lang="en-US" sz="4400" b="1" dirty="0">
                  <a:solidFill>
                    <a:srgbClr val="0054FF"/>
                  </a:solidFill>
                  <a:latin typeface="Century Gothic" panose="020B0502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1" i="1" smtClean="0">
                              <a:solidFill>
                                <a:srgbClr val="0054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1" i="1" smtClean="0">
                              <a:solidFill>
                                <a:srgbClr val="0054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sz="4400" b="1" i="1" smtClean="0">
                              <a:solidFill>
                                <a:srgbClr val="0054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4400" b="1" i="1" smtClean="0">
                          <a:solidFill>
                            <a:srgbClr val="0054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4400" b="1" i="1" smtClean="0">
                          <a:solidFill>
                            <a:srgbClr val="0054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4400" b="1" dirty="0">
                  <a:solidFill>
                    <a:srgbClr val="0054FF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2D30C3-C4C9-C24F-AB69-FE4CC2DD6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910" y="879327"/>
                <a:ext cx="3049233" cy="4832092"/>
              </a:xfrm>
              <a:prstGeom prst="rect">
                <a:avLst/>
              </a:prstGeom>
              <a:blipFill>
                <a:blip r:embed="rId2"/>
                <a:stretch>
                  <a:fillRect l="-7884" t="-2625" r="-7469" b="-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480C857F-9C6C-8F41-91DA-695027E554BC}"/>
              </a:ext>
            </a:extLst>
          </p:cNvPr>
          <p:cNvSpPr/>
          <p:nvPr/>
        </p:nvSpPr>
        <p:spPr>
          <a:xfrm>
            <a:off x="1505242" y="1575582"/>
            <a:ext cx="4572000" cy="45720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2DD7A7-B4A9-F14B-96D1-ACAE957F2B44}"/>
              </a:ext>
            </a:extLst>
          </p:cNvPr>
          <p:cNvSpPr/>
          <p:nvPr/>
        </p:nvSpPr>
        <p:spPr>
          <a:xfrm>
            <a:off x="1505242" y="1410664"/>
            <a:ext cx="4572000" cy="4572000"/>
          </a:xfrm>
          <a:prstGeom prst="ellipse">
            <a:avLst/>
          </a:prstGeom>
          <a:noFill/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1F48EA-BECA-7049-8F77-CA6899747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1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4375 C -0.01706 0.04607 -0.02878 0.03148 -0.02982 0.01065 C -0.03086 -0.01018 -0.02162 -0.02917 -0.00912 -0.03148 C 0.00351 -0.0338 0.01471 -0.01875 0.01588 0.00208 C 0.01719 0.02292 0.00794 0.04144 -0.00469 0.04375 Z " pathEditMode="relative" rAng="10440000" ptsTypes="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A2495DF-5C40-8445-99C9-9EA8D094C346}"/>
                  </a:ext>
                </a:extLst>
              </p:cNvPr>
              <p:cNvSpPr/>
              <p:nvPr/>
            </p:nvSpPr>
            <p:spPr>
              <a:xfrm>
                <a:off x="647114" y="647115"/>
                <a:ext cx="1046636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0054FF"/>
                    </a:solidFill>
                    <a:latin typeface="Century Gothic" panose="020B0502020202020204" pitchFamily="34" charset="0"/>
                  </a:rPr>
                  <a:t>Horizontal Coherent </a:t>
                </a:r>
                <a:r>
                  <a:rPr lang="en-US" sz="3200" b="1" err="1">
                    <a:solidFill>
                      <a:srgbClr val="0054FF"/>
                    </a:solidFill>
                    <a:latin typeface="Century Gothic" panose="020B0502020202020204" pitchFamily="34" charset="0"/>
                  </a:rPr>
                  <a:t>Betatron</a:t>
                </a:r>
                <a:r>
                  <a:rPr lang="en-US" sz="3200" b="1">
                    <a:solidFill>
                      <a:srgbClr val="0054FF"/>
                    </a:solidFill>
                    <a:latin typeface="Century Gothic" panose="020B0502020202020204" pitchFamily="34" charset="0"/>
                  </a:rPr>
                  <a:t> Motion (due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0054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rgbClr val="0054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0054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sz="3200" b="1" i="1" smtClean="0">
                        <a:solidFill>
                          <a:srgbClr val="0054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3200" b="1" i="1" smtClean="0">
                        <a:solidFill>
                          <a:srgbClr val="0054FF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200" b="1">
                    <a:solidFill>
                      <a:srgbClr val="0054FF"/>
                    </a:solidFill>
                    <a:latin typeface="Century Gothic" panose="020B0502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A2495DF-5C40-8445-99C9-9EA8D094C3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4" y="647115"/>
                <a:ext cx="10466363" cy="584775"/>
              </a:xfrm>
              <a:prstGeom prst="rect">
                <a:avLst/>
              </a:prstGeom>
              <a:blipFill>
                <a:blip r:embed="rId2"/>
                <a:stretch>
                  <a:fillRect l="-605" t="-12766" r="-605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DE5F754-EB52-DB46-9E71-E6C5BA74AC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571498" y="1799665"/>
            <a:ext cx="4735119" cy="4411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FF54E9-4482-2D49-A83C-01FC303C415C}"/>
              </a:ext>
            </a:extLst>
          </p:cNvPr>
          <p:cNvSpPr txBox="1"/>
          <p:nvPr/>
        </p:nvSpPr>
        <p:spPr>
          <a:xfrm>
            <a:off x="7294972" y="2372811"/>
            <a:ext cx="41168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Century Gothic" panose="020B0502020202020204" pitchFamily="34" charset="0"/>
              </a:rPr>
              <a:t>View seen by a </a:t>
            </a:r>
            <a:br>
              <a:rPr lang="en-US" sz="3600">
                <a:latin typeface="Century Gothic" panose="020B0502020202020204" pitchFamily="34" charset="0"/>
              </a:rPr>
            </a:br>
            <a:r>
              <a:rPr lang="en-US" sz="3600">
                <a:latin typeface="Century Gothic" panose="020B0502020202020204" pitchFamily="34" charset="0"/>
              </a:rPr>
              <a:t>the trackers</a:t>
            </a:r>
          </a:p>
          <a:p>
            <a:endParaRPr lang="en-US" sz="3600">
              <a:latin typeface="Century Gothic" panose="020B0502020202020204" pitchFamily="34" charset="0"/>
            </a:endParaRPr>
          </a:p>
          <a:p>
            <a:r>
              <a:rPr lang="en-US" sz="3600">
                <a:latin typeface="Century Gothic" panose="020B0502020202020204" pitchFamily="34" charset="0"/>
              </a:rPr>
              <a:t>(similar effect in</a:t>
            </a:r>
            <a:br>
              <a:rPr lang="en-US" sz="3600">
                <a:latin typeface="Century Gothic" panose="020B0502020202020204" pitchFamily="34" charset="0"/>
              </a:rPr>
            </a:br>
            <a:r>
              <a:rPr lang="en-US" sz="3600">
                <a:latin typeface="Century Gothic" panose="020B0502020202020204" pitchFamily="34" charset="0"/>
              </a:rPr>
              <a:t>vertical direction)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174B2-A6DD-6B4D-B68A-BCABAB9FC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61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828295-7A16-7E4E-96EA-6305EABA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39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E41457-4AE4-D149-81C9-7BAB1A6C6A75}"/>
              </a:ext>
            </a:extLst>
          </p:cNvPr>
          <p:cNvSpPr txBox="1"/>
          <p:nvPr/>
        </p:nvSpPr>
        <p:spPr>
          <a:xfrm>
            <a:off x="6681193" y="354724"/>
            <a:ext cx="23214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Two Major </a:t>
            </a:r>
          </a:p>
          <a:p>
            <a:r>
              <a:rPr lang="en-US" sz="3200" b="1" dirty="0"/>
              <a:t>Upgrades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BE3C59-6A54-AF48-B7EB-54E7430EDC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7766" y="1025413"/>
            <a:ext cx="2550042" cy="48071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327D41-5281-8043-88DD-AC5F201932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43" y="2076185"/>
            <a:ext cx="3048000" cy="4064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90EAE2-C696-7D4F-9D4C-2B0E94A8973F}"/>
              </a:ext>
            </a:extLst>
          </p:cNvPr>
          <p:cNvSpPr txBox="1"/>
          <p:nvPr/>
        </p:nvSpPr>
        <p:spPr>
          <a:xfrm>
            <a:off x="381000" y="563748"/>
            <a:ext cx="58320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Run 4:</a:t>
            </a:r>
            <a:r>
              <a:rPr lang="en-US" dirty="0"/>
              <a:t>  Stronger Kick allowed by new</a:t>
            </a:r>
          </a:p>
          <a:p>
            <a:r>
              <a:rPr lang="en-US" dirty="0"/>
              <a:t>cable technology to withstand </a:t>
            </a:r>
          </a:p>
          <a:p>
            <a:r>
              <a:rPr lang="en-US" dirty="0"/>
              <a:t>pulsed high voltage required (55 KV &amp; 5000 amps).</a:t>
            </a:r>
          </a:p>
          <a:p>
            <a:r>
              <a:rPr lang="en-US" dirty="0"/>
              <a:t>Resolved Sparking issues.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5AB689-9415-AB41-828D-6D54C7E3A4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298" y="1895695"/>
            <a:ext cx="4903403" cy="2755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1AFC95-85B2-1B47-B66E-50B44A2750E1}"/>
              </a:ext>
            </a:extLst>
          </p:cNvPr>
          <p:cNvSpPr txBox="1"/>
          <p:nvPr/>
        </p:nvSpPr>
        <p:spPr>
          <a:xfrm>
            <a:off x="4178568" y="4893868"/>
            <a:ext cx="46189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Run 5:  </a:t>
            </a:r>
            <a:r>
              <a:rPr lang="en-US" dirty="0"/>
              <a:t>System to apply RF Electric fields to reduce the stored beam phase space before measurement window</a:t>
            </a:r>
          </a:p>
          <a:p>
            <a:r>
              <a:rPr lang="en-US" dirty="0"/>
              <a:t>(BNL E821 idea from Yuri </a:t>
            </a:r>
            <a:r>
              <a:rPr lang="en-US" dirty="0" err="1"/>
              <a:t>Orlov</a:t>
            </a:r>
            <a:r>
              <a:rPr lang="en-US" dirty="0"/>
              <a:t> and Yannis </a:t>
            </a:r>
            <a:r>
              <a:rPr lang="en-US" dirty="0" err="1"/>
              <a:t>Semertzidis</a:t>
            </a:r>
            <a:r>
              <a:rPr lang="en-US" dirty="0"/>
              <a:t>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6C2D7-FBB3-7E40-87D3-5EF2B1CC01BD}"/>
              </a:ext>
            </a:extLst>
          </p:cNvPr>
          <p:cNvSpPr txBox="1"/>
          <p:nvPr/>
        </p:nvSpPr>
        <p:spPr>
          <a:xfrm>
            <a:off x="605640" y="4819836"/>
            <a:ext cx="883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New</a:t>
            </a:r>
          </a:p>
          <a:p>
            <a:r>
              <a:rPr lang="en-US" dirty="0">
                <a:solidFill>
                  <a:srgbClr val="FFFF00"/>
                </a:solidFill>
              </a:rPr>
              <a:t>Cable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3CBF61-31DE-0643-ABB1-134423BF28FA}"/>
              </a:ext>
            </a:extLst>
          </p:cNvPr>
          <p:cNvSpPr txBox="1"/>
          <p:nvPr/>
        </p:nvSpPr>
        <p:spPr>
          <a:xfrm>
            <a:off x="2446748" y="4659230"/>
            <a:ext cx="947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Old</a:t>
            </a:r>
          </a:p>
          <a:p>
            <a:r>
              <a:rPr lang="en-US" dirty="0">
                <a:solidFill>
                  <a:srgbClr val="FFFF00"/>
                </a:solidFill>
              </a:rPr>
              <a:t>Cable </a:t>
            </a:r>
          </a:p>
        </p:txBody>
      </p:sp>
    </p:spTree>
    <p:extLst>
      <p:ext uri="{BB962C8B-B14F-4D97-AF65-F5344CB8AC3E}">
        <p14:creationId xmlns:p14="http://schemas.microsoft.com/office/powerpoint/2010/main" val="113192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CA754C-5202-0447-AE65-5BBB1A7883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11" y="644652"/>
            <a:ext cx="10060978" cy="556869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AB9F1C9-256B-C84C-A2BE-FCC8870BB72E}"/>
              </a:ext>
            </a:extLst>
          </p:cNvPr>
          <p:cNvSpPr txBox="1">
            <a:spLocks/>
          </p:cNvSpPr>
          <p:nvPr/>
        </p:nvSpPr>
        <p:spPr>
          <a:xfrm>
            <a:off x="1488888" y="958105"/>
            <a:ext cx="8851900" cy="1139636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On April 7</a:t>
            </a:r>
            <a:r>
              <a:rPr lang="en-US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2021, we announced our first result. </a:t>
            </a:r>
          </a:p>
          <a:p>
            <a:pPr algn="ctr"/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First new measurement in nearly 20 years 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47EE5F-0AB6-6943-98C1-BF592073A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050" y="4918199"/>
            <a:ext cx="8851900" cy="8255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9C2CF-26B2-644F-A054-AF55A552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034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322E48-3E2F-C34D-96F4-240877B8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40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ED229-41D5-DD46-B95F-C07BBE5D10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24" y="717831"/>
            <a:ext cx="7323589" cy="48325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AFA7AE-80BD-CC4B-97B3-BA44CF61EB99}"/>
              </a:ext>
            </a:extLst>
          </p:cNvPr>
          <p:cNvSpPr txBox="1"/>
          <p:nvPr/>
        </p:nvSpPr>
        <p:spPr>
          <a:xfrm>
            <a:off x="7816910" y="325624"/>
            <a:ext cx="26965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Reduction in </a:t>
            </a:r>
          </a:p>
          <a:p>
            <a:r>
              <a:rPr lang="en-US" sz="2400" b="1" dirty="0"/>
              <a:t>Horizontal Beam </a:t>
            </a:r>
          </a:p>
          <a:p>
            <a:r>
              <a:rPr lang="en-US" sz="2400" b="1" dirty="0"/>
              <a:t>Motion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1D796F-35BE-034A-A4CC-CEC71DFFABEC}"/>
              </a:ext>
            </a:extLst>
          </p:cNvPr>
          <p:cNvSpPr txBox="1"/>
          <p:nvPr/>
        </p:nvSpPr>
        <p:spPr>
          <a:xfrm>
            <a:off x="3097924" y="232180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Run 2-3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4DABE-D3E3-214D-A420-DFF617E7A1A8}"/>
              </a:ext>
            </a:extLst>
          </p:cNvPr>
          <p:cNvSpPr txBox="1"/>
          <p:nvPr/>
        </p:nvSpPr>
        <p:spPr>
          <a:xfrm>
            <a:off x="8226022" y="1853211"/>
            <a:ext cx="23326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54FF"/>
                </a:solidFill>
              </a:rPr>
              <a:t>Run 4 (~6 mm)</a:t>
            </a:r>
          </a:p>
          <a:p>
            <a:endParaRPr lang="en-US" b="1" dirty="0">
              <a:solidFill>
                <a:srgbClr val="0054FF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985F64F-6FFC-4849-B707-F43A9B0A6E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532" y="2651712"/>
            <a:ext cx="3156752" cy="25254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CFBC92-5DAB-FB4C-BAC2-C135E777E413}"/>
              </a:ext>
            </a:extLst>
          </p:cNvPr>
          <p:cNvSpPr txBox="1"/>
          <p:nvPr/>
        </p:nvSpPr>
        <p:spPr>
          <a:xfrm>
            <a:off x="10588284" y="2591875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Run 5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(~1 mm)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4A8A7C-77E2-7A4E-9986-CFC856166D7C}"/>
              </a:ext>
            </a:extLst>
          </p:cNvPr>
          <p:cNvCxnSpPr/>
          <p:nvPr/>
        </p:nvCxnSpPr>
        <p:spPr>
          <a:xfrm flipH="1">
            <a:off x="8708065" y="2343175"/>
            <a:ext cx="127591" cy="790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E60B60-021A-ED42-BD46-32133A23C04A}"/>
              </a:ext>
            </a:extLst>
          </p:cNvPr>
          <p:cNvCxnSpPr>
            <a:cxnSpLocks/>
          </p:cNvCxnSpPr>
          <p:nvPr/>
        </p:nvCxnSpPr>
        <p:spPr>
          <a:xfrm flipH="1">
            <a:off x="10496706" y="3422872"/>
            <a:ext cx="539889" cy="40987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3DB7EB8-9916-B54B-9299-532E11DEC683}"/>
              </a:ext>
            </a:extLst>
          </p:cNvPr>
          <p:cNvSpPr txBox="1"/>
          <p:nvPr/>
        </p:nvSpPr>
        <p:spPr>
          <a:xfrm>
            <a:off x="1560880" y="888029"/>
            <a:ext cx="2358338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~ 10 mm amplitude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B31237-92A6-DE49-8B19-1E1DAD49AA31}"/>
              </a:ext>
            </a:extLst>
          </p:cNvPr>
          <p:cNvSpPr/>
          <p:nvPr/>
        </p:nvSpPr>
        <p:spPr>
          <a:xfrm>
            <a:off x="4923772" y="866764"/>
            <a:ext cx="2061819" cy="151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195479-32C5-3548-8DBF-638A43120ACE}"/>
              </a:ext>
            </a:extLst>
          </p:cNvPr>
          <p:cNvSpPr/>
          <p:nvPr/>
        </p:nvSpPr>
        <p:spPr>
          <a:xfrm>
            <a:off x="4635795" y="888029"/>
            <a:ext cx="385444" cy="1528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BC4299-367C-6A4D-84BF-CEB137DFFA23}"/>
              </a:ext>
            </a:extLst>
          </p:cNvPr>
          <p:cNvSpPr/>
          <p:nvPr/>
        </p:nvSpPr>
        <p:spPr>
          <a:xfrm>
            <a:off x="3847651" y="888030"/>
            <a:ext cx="788144" cy="1455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420638-9DD3-8C45-810D-CC482A49B91F}"/>
              </a:ext>
            </a:extLst>
          </p:cNvPr>
          <p:cNvSpPr txBox="1"/>
          <p:nvPr/>
        </p:nvSpPr>
        <p:spPr>
          <a:xfrm>
            <a:off x="419606" y="5657724"/>
            <a:ext cx="11352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Reduces the size of the extra 17  fit parameters</a:t>
            </a:r>
          </a:p>
          <a:p>
            <a:r>
              <a:rPr lang="en-US" sz="2400" dirty="0"/>
              <a:t>Contamination from partially stored muons (aka lost muons) now negligible.</a:t>
            </a:r>
          </a:p>
        </p:txBody>
      </p:sp>
    </p:spTree>
    <p:extLst>
      <p:ext uri="{BB962C8B-B14F-4D97-AF65-F5344CB8AC3E}">
        <p14:creationId xmlns:p14="http://schemas.microsoft.com/office/powerpoint/2010/main" val="4037270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4244ABE8-B753-8C41-BFC5-A543225134C9}"/>
              </a:ext>
            </a:extLst>
          </p:cNvPr>
          <p:cNvSpPr txBox="1">
            <a:spLocks/>
          </p:cNvSpPr>
          <p:nvPr/>
        </p:nvSpPr>
        <p:spPr>
          <a:xfrm>
            <a:off x="2019564" y="313788"/>
            <a:ext cx="749019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it-IT" dirty="0" err="1">
                <a:latin typeface="Century Gothic" panose="020B0502020202020204" pitchFamily="34" charset="0"/>
              </a:rPr>
              <a:t>Uncertainties</a:t>
            </a:r>
            <a:r>
              <a:rPr lang="it-IT" dirty="0">
                <a:latin typeface="Century Gothic" panose="020B0502020202020204" pitchFamily="34" charset="0"/>
              </a:rPr>
              <a:t> for </a:t>
            </a:r>
            <a:r>
              <a:rPr lang="it-IT" dirty="0" err="1">
                <a:latin typeface="Century Gothic" panose="020B0502020202020204" pitchFamily="34" charset="0"/>
              </a:rPr>
              <a:t>Run</a:t>
            </a:r>
            <a:r>
              <a:rPr lang="it-IT" dirty="0">
                <a:latin typeface="Century Gothic" panose="020B0502020202020204" pitchFamily="34" charset="0"/>
              </a:rPr>
              <a:t> 1 </a:t>
            </a:r>
            <a:r>
              <a:rPr lang="it-IT" dirty="0" err="1">
                <a:latin typeface="Century Gothic" panose="020B0502020202020204" pitchFamily="34" charset="0"/>
              </a:rPr>
              <a:t>publication</a:t>
            </a:r>
            <a:endParaRPr lang="it-IT" dirty="0">
              <a:latin typeface="Century Gothic" panose="020B0502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59CB7D-524F-0A40-852B-2155450E1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6" y="1344332"/>
            <a:ext cx="6572214" cy="45992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B00840-650E-9548-A1C0-B24FE208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3901-12BD-0C46-8BF4-C0746D68F123}" type="slidenum">
              <a:rPr lang="en-US" smtClean="0"/>
              <a:t>41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DF8A2D-2400-1F40-9750-B2237E3F6D68}"/>
              </a:ext>
            </a:extLst>
          </p:cNvPr>
          <p:cNvSpPr txBox="1"/>
          <p:nvPr/>
        </p:nvSpPr>
        <p:spPr>
          <a:xfrm>
            <a:off x="7509541" y="1455873"/>
            <a:ext cx="3066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434 ppb statistical </a:t>
            </a:r>
            <a:endParaRPr lang="en-GB" sz="2400" dirty="0"/>
          </a:p>
          <a:p>
            <a:r>
              <a:rPr lang="en-GB" sz="2400" dirty="0">
                <a:latin typeface="Century Gothic" panose="020B0502020202020204" pitchFamily="34" charset="0"/>
              </a:rPr>
              <a:t>157 ppb systematic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9AA213E-0514-204B-ABD0-0AF938D00EC0}"/>
              </a:ext>
            </a:extLst>
          </p:cNvPr>
          <p:cNvSpPr/>
          <p:nvPr/>
        </p:nvSpPr>
        <p:spPr>
          <a:xfrm>
            <a:off x="6548510" y="3931920"/>
            <a:ext cx="599440" cy="599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545623-2882-0245-B46C-436A36F7D168}"/>
              </a:ext>
            </a:extLst>
          </p:cNvPr>
          <p:cNvSpPr txBox="1"/>
          <p:nvPr/>
        </p:nvSpPr>
        <p:spPr>
          <a:xfrm>
            <a:off x="7585741" y="2678305"/>
            <a:ext cx="44335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large errors are from magnetic transients due to</a:t>
            </a:r>
          </a:p>
          <a:p>
            <a:r>
              <a:rPr lang="en-US" sz="2400" dirty="0"/>
              <a:t>kicker and quads pulsing.</a:t>
            </a:r>
          </a:p>
          <a:p>
            <a:endParaRPr lang="en-US" sz="2400" dirty="0"/>
          </a:p>
          <a:p>
            <a:r>
              <a:rPr lang="en-US" sz="2400" dirty="0"/>
              <a:t>They are very difficult to measure. </a:t>
            </a:r>
          </a:p>
          <a:p>
            <a:endParaRPr lang="en-US" sz="2400" dirty="0"/>
          </a:p>
          <a:p>
            <a:r>
              <a:rPr lang="en-US" sz="2400" dirty="0"/>
              <a:t>They can only be measured</a:t>
            </a:r>
          </a:p>
          <a:p>
            <a:r>
              <a:rPr lang="en-US" sz="2400" dirty="0"/>
              <a:t>during our summer shutdown.</a:t>
            </a:r>
          </a:p>
        </p:txBody>
      </p:sp>
    </p:spTree>
    <p:extLst>
      <p:ext uri="{BB962C8B-B14F-4D97-AF65-F5344CB8AC3E}">
        <p14:creationId xmlns:p14="http://schemas.microsoft.com/office/powerpoint/2010/main" val="5944322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E07B7D-03CF-0548-A402-34CCB70687AD}"/>
              </a:ext>
            </a:extLst>
          </p:cNvPr>
          <p:cNvSpPr txBox="1"/>
          <p:nvPr/>
        </p:nvSpPr>
        <p:spPr>
          <a:xfrm>
            <a:off x="682047" y="338867"/>
            <a:ext cx="10397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54FF"/>
                </a:solidFill>
                <a:latin typeface="Century Gothic" panose="020B0502020202020204" pitchFamily="34" charset="0"/>
              </a:rPr>
              <a:t>B-field Transients from Kickers and Quads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A902BB9-8F3C-1B4C-9F01-411681A36A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255" y="1194341"/>
            <a:ext cx="5389165" cy="4215361"/>
          </a:xfrm>
          <a:prstGeom prst="rect">
            <a:avLst/>
          </a:prstGeom>
        </p:spPr>
      </p:pic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E6B680B4-1BFA-2940-8ADD-8BB355F12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42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9AC16DE-B635-BE4D-9975-B2A834D196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06" y="1463379"/>
            <a:ext cx="5497741" cy="308896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C8C2361-C092-6245-8683-C6505F2B5BF8}"/>
              </a:ext>
            </a:extLst>
          </p:cNvPr>
          <p:cNvSpPr txBox="1"/>
          <p:nvPr/>
        </p:nvSpPr>
        <p:spPr>
          <a:xfrm>
            <a:off x="431818" y="4782483"/>
            <a:ext cx="54489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Large Currents Required to Kick the Muons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Reaction Eddy Currents and Impedance </a:t>
            </a:r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2000" dirty="0">
                <a:latin typeface="Century Gothic" panose="020B0502020202020204" pitchFamily="34" charset="0"/>
              </a:rPr>
              <a:t>mismatch currents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Mechanical Motion due to Lorentz Forces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93E72A-C8F8-7F4E-B0D5-CC88A3E3061E}"/>
              </a:ext>
            </a:extLst>
          </p:cNvPr>
          <p:cNvSpPr txBox="1"/>
          <p:nvPr/>
        </p:nvSpPr>
        <p:spPr>
          <a:xfrm>
            <a:off x="6311254" y="5221307"/>
            <a:ext cx="51427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Mechanical Motion due brief impulse of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Electrostatic forces.</a:t>
            </a:r>
          </a:p>
          <a:p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2000" dirty="0">
                <a:latin typeface="Century Gothic" panose="020B0502020202020204" pitchFamily="34" charset="0"/>
              </a:rPr>
              <a:t>Vibration of metals in a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3771730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E6B680B4-1BFA-2940-8ADD-8BB355F12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43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8C2361-C092-6245-8683-C6505F2B5BF8}"/>
              </a:ext>
            </a:extLst>
          </p:cNvPr>
          <p:cNvSpPr txBox="1"/>
          <p:nvPr/>
        </p:nvSpPr>
        <p:spPr>
          <a:xfrm>
            <a:off x="342386" y="5510253"/>
            <a:ext cx="11507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These devices reside inside the kickers and quads during pulsing.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CB4290-8605-7847-939D-515C543B5A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04" y="1067640"/>
            <a:ext cx="5089286" cy="40940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BF2E0D-6EDF-5546-BE06-154DEB1FE065}"/>
              </a:ext>
            </a:extLst>
          </p:cNvPr>
          <p:cNvSpPr/>
          <p:nvPr/>
        </p:nvSpPr>
        <p:spPr>
          <a:xfrm>
            <a:off x="292322" y="303576"/>
            <a:ext cx="56052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54FF"/>
                </a:solidFill>
                <a:latin typeface="Century Gothic" panose="020B0502020202020204" pitchFamily="34" charset="0"/>
              </a:rPr>
              <a:t>Faraday Magnetometer to measure </a:t>
            </a:r>
          </a:p>
          <a:p>
            <a:pPr algn="ctr"/>
            <a:r>
              <a:rPr lang="en-US" sz="2400" b="1" dirty="0">
                <a:solidFill>
                  <a:srgbClr val="0054FF"/>
                </a:solidFill>
                <a:latin typeface="Century Gothic" panose="020B0502020202020204" pitchFamily="34" charset="0"/>
              </a:rPr>
              <a:t>very fast kicker magnetic transients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A95E4-3EBE-E24B-AB2A-60E758820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452" y="1364250"/>
            <a:ext cx="5874162" cy="37974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61A001-4B76-5249-A445-498627A62906}"/>
              </a:ext>
            </a:extLst>
          </p:cNvPr>
          <p:cNvSpPr/>
          <p:nvPr/>
        </p:nvSpPr>
        <p:spPr>
          <a:xfrm>
            <a:off x="6216548" y="303576"/>
            <a:ext cx="56052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54FF"/>
                </a:solidFill>
                <a:latin typeface="Century Gothic" panose="020B0502020202020204" pitchFamily="34" charset="0"/>
              </a:rPr>
              <a:t>Special NMR trolley to measure  quad-induced magnetic transients</a:t>
            </a:r>
          </a:p>
        </p:txBody>
      </p:sp>
    </p:spTree>
    <p:extLst>
      <p:ext uri="{BB962C8B-B14F-4D97-AF65-F5344CB8AC3E}">
        <p14:creationId xmlns:p14="http://schemas.microsoft.com/office/powerpoint/2010/main" val="5479901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E454AF-F042-4C9A-A759-0C926F495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907573"/>
            <a:ext cx="10905066" cy="54695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8D0CB-B16D-403C-B8CD-11B2E52F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701A5BE-A174-45C6-AC80-58D17FBD42AD}" type="slidenum">
              <a:rPr lang="en-US" smtClean="0"/>
              <a:pPr>
                <a:spcAft>
                  <a:spcPts val="600"/>
                </a:spcAft>
              </a:pPr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38716-7BE0-45A9-A1E6-6D0FA28AF78A}"/>
              </a:ext>
            </a:extLst>
          </p:cNvPr>
          <p:cNvSpPr txBox="1"/>
          <p:nvPr/>
        </p:nvSpPr>
        <p:spPr>
          <a:xfrm>
            <a:off x="4388841" y="1481906"/>
            <a:ext cx="2441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Primary kicker pulse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E4D6F4-FFB9-4734-8EE0-1824101C7C2D}"/>
              </a:ext>
            </a:extLst>
          </p:cNvPr>
          <p:cNvGrpSpPr/>
          <p:nvPr/>
        </p:nvGrpSpPr>
        <p:grpSpPr>
          <a:xfrm>
            <a:off x="3221839" y="2088868"/>
            <a:ext cx="2994870" cy="369332"/>
            <a:chOff x="2281806" y="2223083"/>
            <a:chExt cx="2994870" cy="3693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A921883-46E2-478F-A0AB-E6186FBFDD10}"/>
                </a:ext>
              </a:extLst>
            </p:cNvPr>
            <p:cNvSpPr txBox="1"/>
            <p:nvPr/>
          </p:nvSpPr>
          <p:spPr>
            <a:xfrm>
              <a:off x="2835479" y="2223083"/>
              <a:ext cx="2441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Blumlein charging pulse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90A9DB3-A2C2-461A-B53C-8EFA382FD736}"/>
                </a:ext>
              </a:extLst>
            </p:cNvPr>
            <p:cNvCxnSpPr/>
            <p:nvPr/>
          </p:nvCxnSpPr>
          <p:spPr>
            <a:xfrm flipH="1">
              <a:off x="2281806" y="2399251"/>
              <a:ext cx="54528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D1301D-26CB-4F72-819E-5E6F3B31AE47}"/>
              </a:ext>
            </a:extLst>
          </p:cNvPr>
          <p:cNvCxnSpPr>
            <a:cxnSpLocks/>
          </p:cNvCxnSpPr>
          <p:nvPr/>
        </p:nvCxnSpPr>
        <p:spPr>
          <a:xfrm flipH="1">
            <a:off x="3892492" y="1673454"/>
            <a:ext cx="49635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3153D0-1786-4086-9627-FAD33794D45A}"/>
              </a:ext>
            </a:extLst>
          </p:cNvPr>
          <p:cNvGrpSpPr/>
          <p:nvPr/>
        </p:nvGrpSpPr>
        <p:grpSpPr>
          <a:xfrm>
            <a:off x="4552286" y="3227267"/>
            <a:ext cx="3447456" cy="1172534"/>
            <a:chOff x="2543124" y="4005956"/>
            <a:chExt cx="3447456" cy="11725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00CA74-981C-4245-8602-BC255885E748}"/>
                </a:ext>
              </a:extLst>
            </p:cNvPr>
            <p:cNvSpPr txBox="1"/>
            <p:nvPr/>
          </p:nvSpPr>
          <p:spPr>
            <a:xfrm>
              <a:off x="2867638" y="4005956"/>
              <a:ext cx="31229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Kicker transient field </a:t>
              </a:r>
            </a:p>
            <a:p>
              <a:r>
                <a:rPr lang="en-US" dirty="0"/>
                <a:t>(what we care about)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C302701-7A5D-4404-AA73-58F6BCAB0E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43124" y="4652287"/>
              <a:ext cx="324514" cy="52620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6AA634B-537E-3046-9144-40F9E27EE6E7}"/>
              </a:ext>
            </a:extLst>
          </p:cNvPr>
          <p:cNvSpPr txBox="1"/>
          <p:nvPr/>
        </p:nvSpPr>
        <p:spPr>
          <a:xfrm>
            <a:off x="2858257" y="280801"/>
            <a:ext cx="6716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Summer 2021 Kicker Transient Measurement Summer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1BF9DC-7B0C-6E45-B936-1E153528DDDD}"/>
              </a:ext>
            </a:extLst>
          </p:cNvPr>
          <p:cNvSpPr/>
          <p:nvPr/>
        </p:nvSpPr>
        <p:spPr>
          <a:xfrm>
            <a:off x="3933132" y="4480560"/>
            <a:ext cx="1238308" cy="8618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63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CA3D3B-EBFC-DE4A-81E1-714351C41A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40" y="224028"/>
            <a:ext cx="10384110" cy="64099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ABF3E5-360D-244D-8BDC-388C2C40C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45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670807-9904-314B-B202-8F7E64D8A088}"/>
                  </a:ext>
                </a:extLst>
              </p:cNvPr>
              <p:cNvSpPr txBox="1"/>
              <p:nvPr/>
            </p:nvSpPr>
            <p:spPr>
              <a:xfrm>
                <a:off x="1138999" y="1754899"/>
                <a:ext cx="9749785" cy="5366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Currently at ~ 14x BNL statistics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Greatly improved the beam dynamics ! 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Magnetic Transients are well understood !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We aim to release Run 2 + Run 3 as a single publication</a:t>
                </a:r>
              </a:p>
              <a:p>
                <a:r>
                  <a:rPr lang="en-US" sz="2800" dirty="0"/>
                  <a:t>in 2022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Planning for Run 6 (2022) to be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/>
                  <a:t>  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                  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670807-9904-314B-B202-8F7E64D8A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999" y="1754899"/>
                <a:ext cx="9749785" cy="5366982"/>
              </a:xfrm>
              <a:prstGeom prst="rect">
                <a:avLst/>
              </a:prstGeom>
              <a:blipFill>
                <a:blip r:embed="rId3"/>
                <a:stretch>
                  <a:fillRect l="-1300" t="-1418" r="-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F2625E0-A6AC-4F41-8A93-0DB4E8EFA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041" y="468025"/>
            <a:ext cx="7105409" cy="662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1655BC-0BD0-EB42-ABF3-D4A1C0CF783E}"/>
              </a:ext>
            </a:extLst>
          </p:cNvPr>
          <p:cNvSpPr txBox="1"/>
          <p:nvPr/>
        </p:nvSpPr>
        <p:spPr>
          <a:xfrm>
            <a:off x="1107669" y="468025"/>
            <a:ext cx="3316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 Conclusion:  </a:t>
            </a:r>
          </a:p>
        </p:txBody>
      </p:sp>
    </p:spTree>
    <p:extLst>
      <p:ext uri="{BB962C8B-B14F-4D97-AF65-F5344CB8AC3E}">
        <p14:creationId xmlns:p14="http://schemas.microsoft.com/office/powerpoint/2010/main" val="29903809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9CDF86-78EE-444D-B94D-909ECCC1592E}"/>
              </a:ext>
            </a:extLst>
          </p:cNvPr>
          <p:cNvSpPr txBox="1"/>
          <p:nvPr/>
        </p:nvSpPr>
        <p:spPr>
          <a:xfrm>
            <a:off x="4698609" y="2574387"/>
            <a:ext cx="2225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Century Gothic" panose="020B0502020202020204" pitchFamily="34" charset="0"/>
              </a:rPr>
              <a:t>Back 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5C7255-C1BC-5145-A880-66569292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14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2C5F-CD0C-6144-8F7E-82B46D8011F8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81998" y="324394"/>
            <a:ext cx="935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Muons:  A Great Tool for Experimentalists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0538" y="1401380"/>
            <a:ext cx="48407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Can be produced copiously in proton collisions and pion decays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Can select momentum and polarization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Lucky Combination of lifetime, mass, and charge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Decays are very simple 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Self-Analyzing Weak Decay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2415" y="2509375"/>
            <a:ext cx="4041228" cy="26776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Century Gothic" panose="020B0502020202020204" pitchFamily="34" charset="0"/>
              </a:rPr>
              <a:t>We use a precision magnetic field to </a:t>
            </a:r>
          </a:p>
          <a:p>
            <a:r>
              <a:rPr lang="en-US" sz="2800" b="1" dirty="0">
                <a:solidFill>
                  <a:srgbClr val="000090"/>
                </a:solidFill>
                <a:latin typeface="Century Gothic" panose="020B0502020202020204" pitchFamily="34" charset="0"/>
              </a:rPr>
              <a:t>continuously probe the muon spin for</a:t>
            </a:r>
          </a:p>
          <a:p>
            <a:r>
              <a:rPr lang="en-US" sz="2800" b="1" dirty="0">
                <a:solidFill>
                  <a:srgbClr val="000090"/>
                </a:solidFill>
                <a:latin typeface="Century Gothic" panose="020B0502020202020204" pitchFamily="34" charset="0"/>
              </a:rPr>
              <a:t>at least 10 lifetimes.</a:t>
            </a:r>
          </a:p>
          <a:p>
            <a:endParaRPr lang="en-US" sz="28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0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E07B7D-03CF-0548-A402-34CCB70687AD}"/>
              </a:ext>
            </a:extLst>
          </p:cNvPr>
          <p:cNvSpPr txBox="1"/>
          <p:nvPr/>
        </p:nvSpPr>
        <p:spPr>
          <a:xfrm>
            <a:off x="563876" y="210862"/>
            <a:ext cx="110642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54FF"/>
                </a:solidFill>
                <a:latin typeface="Century Gothic" panose="020B0502020202020204" pitchFamily="34" charset="0"/>
              </a:rPr>
              <a:t>B-field Transients from the Quad System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D1257A-662B-DC41-A4F9-15F4B75D81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03" y="2330080"/>
            <a:ext cx="6429596" cy="4290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D30787-8981-3D4E-AA3F-3BF77BF37A0A}"/>
              </a:ext>
            </a:extLst>
          </p:cNvPr>
          <p:cNvSpPr txBox="1"/>
          <p:nvPr/>
        </p:nvSpPr>
        <p:spPr>
          <a:xfrm>
            <a:off x="1443440" y="1289337"/>
            <a:ext cx="4581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Train of 8 Pulses of the Quad system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AC59AFAA-59DF-A743-9C3B-D1CB9379AA4E}"/>
              </a:ext>
            </a:extLst>
          </p:cNvPr>
          <p:cNvSpPr/>
          <p:nvPr/>
        </p:nvSpPr>
        <p:spPr>
          <a:xfrm rot="16200000">
            <a:off x="3149538" y="769175"/>
            <a:ext cx="646497" cy="291413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96CE4-7367-9B4E-A8D5-24F519339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48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F33E6F-C861-A944-BE1C-D0F44E1469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564" y="2549489"/>
            <a:ext cx="5334000" cy="3276600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214A9E27-ED1B-B64F-BC89-B3BE64F5FB62}"/>
              </a:ext>
            </a:extLst>
          </p:cNvPr>
          <p:cNvSpPr/>
          <p:nvPr/>
        </p:nvSpPr>
        <p:spPr>
          <a:xfrm rot="16200000">
            <a:off x="9002722" y="1986264"/>
            <a:ext cx="646499" cy="536814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805295-3C2F-A54E-B396-24C93D6F5987}"/>
              </a:ext>
            </a:extLst>
          </p:cNvPr>
          <p:cNvSpPr txBox="1"/>
          <p:nvPr/>
        </p:nvSpPr>
        <p:spPr>
          <a:xfrm>
            <a:off x="8139237" y="1358302"/>
            <a:ext cx="3260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Transient during Muon Fill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BB387F-BD8E-AC49-A7E3-E1FFEFFFDE4D}"/>
              </a:ext>
            </a:extLst>
          </p:cNvPr>
          <p:cNvSpPr txBox="1"/>
          <p:nvPr/>
        </p:nvSpPr>
        <p:spPr>
          <a:xfrm>
            <a:off x="7181928" y="5956240"/>
            <a:ext cx="4156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Small Correction with large error</a:t>
            </a:r>
          </a:p>
        </p:txBody>
      </p:sp>
    </p:spTree>
    <p:extLst>
      <p:ext uri="{BB962C8B-B14F-4D97-AF65-F5344CB8AC3E}">
        <p14:creationId xmlns:p14="http://schemas.microsoft.com/office/powerpoint/2010/main" val="7104401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3DF2A3-D69B-4849-8984-5EF6F5D23385}"/>
              </a:ext>
            </a:extLst>
          </p:cNvPr>
          <p:cNvSpPr txBox="1"/>
          <p:nvPr/>
        </p:nvSpPr>
        <p:spPr>
          <a:xfrm>
            <a:off x="4237902" y="388608"/>
            <a:ext cx="4370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54FF"/>
                </a:solidFill>
                <a:latin typeface="Century Gothic" panose="020B0502020202020204" pitchFamily="34" charset="0"/>
              </a:rPr>
              <a:t>Master Formula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311E8-9FC8-824D-9C67-7CFE00176FD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99" y="2926565"/>
            <a:ext cx="11401175" cy="1200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B27A9F-ED94-8640-BD3C-EAC919F8FBAB}"/>
              </a:ext>
            </a:extLst>
          </p:cNvPr>
          <p:cNvSpPr txBox="1"/>
          <p:nvPr/>
        </p:nvSpPr>
        <p:spPr>
          <a:xfrm>
            <a:off x="8720821" y="4687843"/>
            <a:ext cx="30155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entury Gothic" panose="020B0502020202020204" pitchFamily="34" charset="0"/>
              </a:rPr>
              <a:t>Magnetic Transient</a:t>
            </a:r>
            <a:br>
              <a:rPr lang="en-US" sz="2400">
                <a:latin typeface="Century Gothic" panose="020B0502020202020204" pitchFamily="34" charset="0"/>
              </a:rPr>
            </a:br>
            <a:r>
              <a:rPr lang="en-US" sz="2400">
                <a:latin typeface="Century Gothic" panose="020B0502020202020204" pitchFamily="34" charset="0"/>
              </a:rPr>
              <a:t>Corrections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0311E-1E40-0A4D-9CD6-F6B430E4D768}"/>
              </a:ext>
            </a:extLst>
          </p:cNvPr>
          <p:cNvSpPr txBox="1"/>
          <p:nvPr/>
        </p:nvSpPr>
        <p:spPr>
          <a:xfrm>
            <a:off x="6652872" y="1699869"/>
            <a:ext cx="4402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entury Gothic" panose="020B0502020202020204" pitchFamily="34" charset="0"/>
              </a:rPr>
              <a:t>Beam Dynamics Corrections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F38AF0-52BE-4D4C-83E5-107C30F65D11}"/>
              </a:ext>
            </a:extLst>
          </p:cNvPr>
          <p:cNvSpPr txBox="1"/>
          <p:nvPr/>
        </p:nvSpPr>
        <p:spPr>
          <a:xfrm>
            <a:off x="6533738" y="4605569"/>
            <a:ext cx="19992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entury Gothic" panose="020B0502020202020204" pitchFamily="34" charset="0"/>
              </a:rPr>
              <a:t>Spatial </a:t>
            </a:r>
            <a:br>
              <a:rPr lang="en-US" sz="2400">
                <a:latin typeface="Century Gothic" panose="020B0502020202020204" pitchFamily="34" charset="0"/>
              </a:rPr>
            </a:br>
            <a:r>
              <a:rPr lang="en-US" sz="2400">
                <a:latin typeface="Century Gothic" panose="020B0502020202020204" pitchFamily="34" charset="0"/>
              </a:rPr>
              <a:t>Convolution</a:t>
            </a:r>
            <a:br>
              <a:rPr lang="en-US" sz="2400">
                <a:latin typeface="Century Gothic" panose="020B0502020202020204" pitchFamily="34" charset="0"/>
              </a:rPr>
            </a:br>
            <a:r>
              <a:rPr lang="en-US" sz="2400">
                <a:latin typeface="Century Gothic" panose="020B0502020202020204" pitchFamily="34" charset="0"/>
              </a:rPr>
              <a:t>with muon </a:t>
            </a:r>
          </a:p>
          <a:p>
            <a:r>
              <a:rPr lang="en-US" sz="2400">
                <a:latin typeface="Century Gothic" panose="020B0502020202020204" pitchFamily="34" charset="0"/>
              </a:rPr>
              <a:t>beam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9BD90-A8D5-0149-852E-96B87D658B72}"/>
              </a:ext>
            </a:extLst>
          </p:cNvPr>
          <p:cNvSpPr txBox="1"/>
          <p:nvPr/>
        </p:nvSpPr>
        <p:spPr>
          <a:xfrm>
            <a:off x="2403746" y="4668713"/>
            <a:ext cx="1834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entury Gothic" panose="020B0502020202020204" pitchFamily="34" charset="0"/>
              </a:rPr>
              <a:t>Absolute</a:t>
            </a:r>
            <a:br>
              <a:rPr lang="en-US" sz="2400">
                <a:latin typeface="Century Gothic" panose="020B0502020202020204" pitchFamily="34" charset="0"/>
              </a:rPr>
            </a:br>
            <a:r>
              <a:rPr lang="en-US" sz="2400">
                <a:latin typeface="Century Gothic" panose="020B0502020202020204" pitchFamily="34" charset="0"/>
              </a:rPr>
              <a:t>Field </a:t>
            </a:r>
            <a:br>
              <a:rPr lang="en-US" sz="2400">
                <a:latin typeface="Century Gothic" panose="020B0502020202020204" pitchFamily="34" charset="0"/>
              </a:rPr>
            </a:br>
            <a:r>
              <a:rPr lang="en-US" sz="2400">
                <a:latin typeface="Century Gothic" panose="020B0502020202020204" pitchFamily="34" charset="0"/>
              </a:rPr>
              <a:t>Calibration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B37F44-F5EA-8943-A97C-4CECBAA50028}"/>
              </a:ext>
            </a:extLst>
          </p:cNvPr>
          <p:cNvSpPr txBox="1"/>
          <p:nvPr/>
        </p:nvSpPr>
        <p:spPr>
          <a:xfrm>
            <a:off x="2576949" y="1487185"/>
            <a:ext cx="2244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entury Gothic" panose="020B0502020202020204" pitchFamily="34" charset="0"/>
              </a:rPr>
              <a:t>Hardware</a:t>
            </a:r>
            <a:br>
              <a:rPr lang="en-US" sz="2400">
                <a:latin typeface="Century Gothic" panose="020B0502020202020204" pitchFamily="34" charset="0"/>
              </a:rPr>
            </a:br>
            <a:r>
              <a:rPr lang="en-US" sz="2400">
                <a:latin typeface="Century Gothic" panose="020B0502020202020204" pitchFamily="34" charset="0"/>
              </a:rPr>
              <a:t>Blinded Clock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FBDC0C24-1296-AA44-9438-9D0B0C32BDAA}"/>
              </a:ext>
            </a:extLst>
          </p:cNvPr>
          <p:cNvSpPr/>
          <p:nvPr/>
        </p:nvSpPr>
        <p:spPr>
          <a:xfrm rot="16200000">
            <a:off x="8698808" y="466013"/>
            <a:ext cx="488032" cy="4192371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C479E505-156E-FD47-9708-17866E94FDCF}"/>
              </a:ext>
            </a:extLst>
          </p:cNvPr>
          <p:cNvSpPr/>
          <p:nvPr/>
        </p:nvSpPr>
        <p:spPr>
          <a:xfrm rot="5400000">
            <a:off x="10019215" y="3338367"/>
            <a:ext cx="418783" cy="2096186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BBC05E14-B728-C249-8BCF-A692EAB79E65}"/>
              </a:ext>
            </a:extLst>
          </p:cNvPr>
          <p:cNvSpPr/>
          <p:nvPr/>
        </p:nvSpPr>
        <p:spPr>
          <a:xfrm rot="5400000">
            <a:off x="6134396" y="2050148"/>
            <a:ext cx="418783" cy="4572275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202DCB80-D1CC-214F-8F75-49A0A543D8EC}"/>
              </a:ext>
            </a:extLst>
          </p:cNvPr>
          <p:cNvSpPr/>
          <p:nvPr/>
        </p:nvSpPr>
        <p:spPr>
          <a:xfrm rot="5400000">
            <a:off x="3035066" y="3742321"/>
            <a:ext cx="345239" cy="1261473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DFFCBDFB-FED6-CF49-BA4B-AD7C60E1868C}"/>
              </a:ext>
            </a:extLst>
          </p:cNvPr>
          <p:cNvSpPr/>
          <p:nvPr/>
        </p:nvSpPr>
        <p:spPr>
          <a:xfrm rot="16200000">
            <a:off x="3434546" y="1912379"/>
            <a:ext cx="345239" cy="1261473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25E00D7-FFB2-494E-A73F-0AEDC32A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CC235A-D2B0-AB46-8676-7D51632F2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4575-2289-3D4E-BEC6-EF504F9BC32E}" type="slidenum">
              <a:rPr lang="en-GB" smtClean="0"/>
              <a:t>5</a:t>
            </a:fld>
            <a:endParaRPr lang="en-GB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617051E-1985-BE42-BE4D-C6CDC3B761C7}"/>
              </a:ext>
            </a:extLst>
          </p:cNvPr>
          <p:cNvSpPr/>
          <p:nvPr/>
        </p:nvSpPr>
        <p:spPr>
          <a:xfrm>
            <a:off x="5984595" y="5615436"/>
            <a:ext cx="1303599" cy="277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5D09A2-2065-5C46-9DCE-7A71CF9D22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9" y="1532385"/>
            <a:ext cx="7282080" cy="51371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0DD24A-8803-E849-8B4E-DD41DCD57005}"/>
              </a:ext>
            </a:extLst>
          </p:cNvPr>
          <p:cNvSpPr txBox="1"/>
          <p:nvPr/>
        </p:nvSpPr>
        <p:spPr>
          <a:xfrm>
            <a:off x="10168157" y="3059668"/>
            <a:ext cx="66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3.3 </a:t>
            </a:r>
            <a:r>
              <a:rPr lang="en-GB" dirty="0">
                <a:latin typeface="Symbol" pitchFamily="2" charset="2"/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974CF0-3E80-164E-9665-343DCA3D97FE}"/>
              </a:ext>
            </a:extLst>
          </p:cNvPr>
          <p:cNvSpPr txBox="1"/>
          <p:nvPr/>
        </p:nvSpPr>
        <p:spPr>
          <a:xfrm>
            <a:off x="10189011" y="2387728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3.7 </a:t>
            </a:r>
            <a:r>
              <a:rPr lang="en-GB" dirty="0">
                <a:latin typeface="Symbol" pitchFamily="2" charset="2"/>
              </a:rPr>
              <a:t>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71B516-F526-8E4F-93AF-F2117C483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257" y="602777"/>
            <a:ext cx="8851900" cy="825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2361B0-CC25-2943-A37F-200BA57FD192}"/>
              </a:ext>
            </a:extLst>
          </p:cNvPr>
          <p:cNvSpPr txBox="1"/>
          <p:nvPr/>
        </p:nvSpPr>
        <p:spPr>
          <a:xfrm>
            <a:off x="601700" y="2900611"/>
            <a:ext cx="24208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We agree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with BNL !</a:t>
            </a:r>
          </a:p>
        </p:txBody>
      </p:sp>
    </p:spTree>
    <p:extLst>
      <p:ext uri="{BB962C8B-B14F-4D97-AF65-F5344CB8AC3E}">
        <p14:creationId xmlns:p14="http://schemas.microsoft.com/office/powerpoint/2010/main" val="7276326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3DF2A3-D69B-4849-8984-5EF6F5D23385}"/>
              </a:ext>
            </a:extLst>
          </p:cNvPr>
          <p:cNvSpPr txBox="1"/>
          <p:nvPr/>
        </p:nvSpPr>
        <p:spPr>
          <a:xfrm>
            <a:off x="1561665" y="505980"/>
            <a:ext cx="9685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54FF"/>
                </a:solidFill>
                <a:latin typeface="Century Gothic" panose="020B0502020202020204" pitchFamily="34" charset="0"/>
              </a:rPr>
              <a:t>Gain Stability: Mapped with Laser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0877E-E44C-9C4E-930F-5CAB722968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75641"/>
            <a:ext cx="6261100" cy="447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E0564A-1E8D-7345-9EF2-07227F3F07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263" y="2101828"/>
            <a:ext cx="6406738" cy="45743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985E8E-0834-7B4D-85C9-DCECC7943B5F}"/>
              </a:ext>
            </a:extLst>
          </p:cNvPr>
          <p:cNvSpPr txBox="1"/>
          <p:nvPr/>
        </p:nvSpPr>
        <p:spPr>
          <a:xfrm>
            <a:off x="928665" y="1488570"/>
            <a:ext cx="4403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entury Gothic" panose="020B0502020202020204" pitchFamily="34" charset="0"/>
              </a:rPr>
              <a:t>Gain Drop from initial beam </a:t>
            </a:r>
          </a:p>
          <a:p>
            <a:r>
              <a:rPr lang="en-US" sz="2400">
                <a:latin typeface="Century Gothic" panose="020B0502020202020204" pitchFamily="34" charset="0"/>
              </a:rPr>
              <a:t>flash at injection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FCC844-A6D6-3E4D-A09E-94C1A5991F84}"/>
              </a:ext>
            </a:extLst>
          </p:cNvPr>
          <p:cNvSpPr txBox="1"/>
          <p:nvPr/>
        </p:nvSpPr>
        <p:spPr>
          <a:xfrm>
            <a:off x="7936774" y="1488570"/>
            <a:ext cx="257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entury Gothic" panose="020B0502020202020204" pitchFamily="34" charset="0"/>
              </a:rPr>
              <a:t>Gain Drop from </a:t>
            </a:r>
          </a:p>
          <a:p>
            <a:r>
              <a:rPr lang="en-US" sz="2400">
                <a:latin typeface="Century Gothic" panose="020B0502020202020204" pitchFamily="34" charset="0"/>
              </a:rPr>
              <a:t>consecutive hits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7DB867-7234-5F42-9820-A60157C2A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329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AE55F-A0E1-434C-B15A-9B01117809C7}"/>
              </a:ext>
            </a:extLst>
          </p:cNvPr>
          <p:cNvSpPr txBox="1"/>
          <p:nvPr/>
        </p:nvSpPr>
        <p:spPr>
          <a:xfrm>
            <a:off x="3939245" y="253218"/>
            <a:ext cx="37705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Comparisons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CE532-4E6D-5749-BD8B-2ECAA2717C9B}"/>
              </a:ext>
            </a:extLst>
          </p:cNvPr>
          <p:cNvSpPr txBox="1"/>
          <p:nvPr/>
        </p:nvSpPr>
        <p:spPr>
          <a:xfrm>
            <a:off x="817397" y="1238011"/>
            <a:ext cx="10556095" cy="5181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We essentially used the BNL magic momentum 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storage ring technique.  But newer technology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allowed us to scrutinize further and discovered new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effects.   We dedicated more time for special runs.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Century Gothic" panose="020B0502020202020204" pitchFamily="34" charset="0"/>
              </a:rPr>
              <a:t>Jparc</a:t>
            </a:r>
            <a:r>
              <a:rPr lang="en-US" sz="2800" dirty="0">
                <a:latin typeface="Century Gothic" panose="020B0502020202020204" pitchFamily="34" charset="0"/>
              </a:rPr>
              <a:t> g-2 uses a low energy storage ring technique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(no quads, no kickers, no inflector).  But there are trade offs 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with rate and material and beam emittance.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40CEA-1E51-F04A-8D8F-8C4C8AE90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37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4A03A8-7A0B-BF4C-BFE9-E93D031FC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344" y="1404384"/>
            <a:ext cx="8839200" cy="500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>
                <a:latin typeface="Century Gothic" panose="020B0502020202020204" pitchFamily="34" charset="0"/>
              </a:rPr>
              <a:t>Department of Energy (USA), </a:t>
            </a:r>
          </a:p>
          <a:p>
            <a:pPr>
              <a:lnSpc>
                <a:spcPct val="150000"/>
              </a:lnSpc>
            </a:pPr>
            <a:r>
              <a:rPr lang="en-US">
                <a:latin typeface="Century Gothic" panose="020B0502020202020204" pitchFamily="34" charset="0"/>
              </a:rPr>
              <a:t>National Science Foundation (USA), </a:t>
            </a:r>
          </a:p>
          <a:p>
            <a:pPr>
              <a:lnSpc>
                <a:spcPct val="150000"/>
              </a:lnSpc>
            </a:pPr>
            <a:r>
              <a:rPr lang="en-US" err="1">
                <a:latin typeface="Century Gothic" panose="020B0502020202020204" pitchFamily="34" charset="0"/>
              </a:rPr>
              <a:t>Istituto</a:t>
            </a:r>
            <a:r>
              <a:rPr lang="en-US">
                <a:latin typeface="Century Gothic" panose="020B0502020202020204" pitchFamily="34" charset="0"/>
              </a:rPr>
              <a:t> Nazionale di </a:t>
            </a:r>
            <a:r>
              <a:rPr lang="en-US" err="1">
                <a:latin typeface="Century Gothic" panose="020B0502020202020204" pitchFamily="34" charset="0"/>
              </a:rPr>
              <a:t>Fisica</a:t>
            </a:r>
            <a:r>
              <a:rPr lang="en-US">
                <a:latin typeface="Century Gothic" panose="020B0502020202020204" pitchFamily="34" charset="0"/>
              </a:rPr>
              <a:t> </a:t>
            </a:r>
            <a:r>
              <a:rPr lang="en-US" err="1">
                <a:latin typeface="Century Gothic" panose="020B0502020202020204" pitchFamily="34" charset="0"/>
              </a:rPr>
              <a:t>Nucleare</a:t>
            </a:r>
            <a:r>
              <a:rPr lang="en-US">
                <a:latin typeface="Century Gothic" panose="020B0502020202020204" pitchFamily="34" charset="0"/>
              </a:rPr>
              <a:t> (Italy), </a:t>
            </a:r>
          </a:p>
          <a:p>
            <a:pPr>
              <a:lnSpc>
                <a:spcPct val="150000"/>
              </a:lnSpc>
            </a:pPr>
            <a:r>
              <a:rPr lang="en-US">
                <a:latin typeface="Century Gothic" panose="020B0502020202020204" pitchFamily="34" charset="0"/>
              </a:rPr>
              <a:t>Science and Technology Facilities Council (UK), </a:t>
            </a:r>
          </a:p>
          <a:p>
            <a:pPr>
              <a:lnSpc>
                <a:spcPct val="150000"/>
              </a:lnSpc>
            </a:pPr>
            <a:r>
              <a:rPr lang="en-US">
                <a:latin typeface="Century Gothic" panose="020B0502020202020204" pitchFamily="34" charset="0"/>
              </a:rPr>
              <a:t>Royal Society (UK), </a:t>
            </a:r>
          </a:p>
          <a:p>
            <a:pPr>
              <a:lnSpc>
                <a:spcPct val="150000"/>
              </a:lnSpc>
            </a:pPr>
            <a:r>
              <a:rPr lang="en-US">
                <a:latin typeface="Century Gothic" panose="020B0502020202020204" pitchFamily="34" charset="0"/>
              </a:rPr>
              <a:t>European Union's Horizon 2020 </a:t>
            </a:r>
          </a:p>
          <a:p>
            <a:pPr>
              <a:lnSpc>
                <a:spcPct val="150000"/>
              </a:lnSpc>
            </a:pPr>
            <a:r>
              <a:rPr lang="en-US">
                <a:latin typeface="Century Gothic" panose="020B0502020202020204" pitchFamily="34" charset="0"/>
              </a:rPr>
              <a:t>National Natural Science Foundation of China,</a:t>
            </a:r>
          </a:p>
          <a:p>
            <a:pPr>
              <a:lnSpc>
                <a:spcPct val="150000"/>
              </a:lnSpc>
            </a:pPr>
            <a:r>
              <a:rPr lang="en-US">
                <a:latin typeface="Century Gothic" panose="020B0502020202020204" pitchFamily="34" charset="0"/>
              </a:rPr>
              <a:t>MSIP, NRF and IBS-R017-D1 (Republic of Korea), </a:t>
            </a:r>
          </a:p>
          <a:p>
            <a:pPr>
              <a:lnSpc>
                <a:spcPct val="150000"/>
              </a:lnSpc>
            </a:pPr>
            <a:r>
              <a:rPr lang="en-US">
                <a:latin typeface="Century Gothic" panose="020B0502020202020204" pitchFamily="34" charset="0"/>
              </a:rPr>
              <a:t>German Research Foundation (DFG)</a:t>
            </a:r>
            <a:endParaRPr lang="x-none" b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1554EB-7FA5-084B-B20E-057CCF168E3D}"/>
              </a:ext>
            </a:extLst>
          </p:cNvPr>
          <p:cNvSpPr txBox="1"/>
          <p:nvPr/>
        </p:nvSpPr>
        <p:spPr>
          <a:xfrm>
            <a:off x="1526344" y="253218"/>
            <a:ext cx="56973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06DE1-8574-914E-8C70-94F8EE83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20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C6E46E-FE4A-974F-AB64-C72014A6CC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313" y="224027"/>
            <a:ext cx="10384110" cy="64099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B9FA28-DFD4-CC42-AA6D-98995875B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3B3DB-7706-674A-874D-2860554BCC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881" y="1509071"/>
            <a:ext cx="8091941" cy="46124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72B533-EF08-9D44-9BB9-ECF784436B6E}"/>
              </a:ext>
            </a:extLst>
          </p:cNvPr>
          <p:cNvSpPr/>
          <p:nvPr/>
        </p:nvSpPr>
        <p:spPr>
          <a:xfrm>
            <a:off x="656739" y="1012953"/>
            <a:ext cx="30515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Century Gothic" panose="020B0502020202020204" pitchFamily="34" charset="0"/>
              </a:rPr>
              <a:t>Our first data set (RUN1 ~ 2x BNL) was difficult to analyze</a:t>
            </a:r>
          </a:p>
          <a:p>
            <a:endParaRPr lang="en-US" sz="2200" dirty="0">
              <a:latin typeface="Century Gothic" panose="020B0502020202020204" pitchFamily="34" charset="0"/>
            </a:endParaRPr>
          </a:p>
          <a:p>
            <a:r>
              <a:rPr lang="en-US" sz="2200" dirty="0">
                <a:latin typeface="Century Gothic" panose="020B0502020202020204" pitchFamily="34" charset="0"/>
              </a:rPr>
              <a:t>Recently surpassed 14 BNL data sets</a:t>
            </a:r>
          </a:p>
          <a:p>
            <a:r>
              <a:rPr lang="en-US" sz="2200" dirty="0">
                <a:latin typeface="Century Gothic" panose="020B0502020202020204" pitchFamily="34" charset="0"/>
              </a:rPr>
              <a:t>(goal is 20x BNL) </a:t>
            </a:r>
          </a:p>
          <a:p>
            <a:endParaRPr lang="en-US" sz="2200" dirty="0">
              <a:latin typeface="Century Gothic" panose="020B0502020202020204" pitchFamily="34" charset="0"/>
            </a:endParaRPr>
          </a:p>
          <a:p>
            <a:r>
              <a:rPr lang="en-US" sz="2200" dirty="0">
                <a:latin typeface="Century Gothic" panose="020B0502020202020204" pitchFamily="34" charset="0"/>
              </a:rPr>
              <a:t>Fully remote shifts</a:t>
            </a:r>
          </a:p>
          <a:p>
            <a:r>
              <a:rPr lang="en-US" sz="2200" dirty="0">
                <a:latin typeface="Century Gothic" panose="020B0502020202020204" pitchFamily="34" charset="0"/>
              </a:rPr>
              <a:t>underway</a:t>
            </a:r>
          </a:p>
          <a:p>
            <a:endParaRPr lang="en-US" sz="2200" dirty="0">
              <a:latin typeface="Century Gothic" panose="020B0502020202020204" pitchFamily="34" charset="0"/>
            </a:endParaRPr>
          </a:p>
          <a:p>
            <a:r>
              <a:rPr lang="en-US" sz="2200" b="1" i="1" dirty="0">
                <a:latin typeface="Century Gothic" panose="020B0502020202020204" pitchFamily="34" charset="0"/>
              </a:rPr>
              <a:t>Huge improvements</a:t>
            </a:r>
          </a:p>
          <a:p>
            <a:r>
              <a:rPr lang="en-US" sz="2200" b="1" i="1" dirty="0">
                <a:latin typeface="Century Gothic" panose="020B0502020202020204" pitchFamily="34" charset="0"/>
              </a:rPr>
              <a:t>in Runs 2-5 making</a:t>
            </a:r>
          </a:p>
          <a:p>
            <a:r>
              <a:rPr lang="en-US" sz="2200" b="1" i="1" dirty="0">
                <a:latin typeface="Century Gothic" panose="020B0502020202020204" pitchFamily="34" charset="0"/>
              </a:rPr>
              <a:t>data significantly easier to analyze ! </a:t>
            </a:r>
            <a:endParaRPr lang="en-US" sz="2200" i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27711-4AB7-D24E-A2F4-48C6A11F1ADB}"/>
              </a:ext>
            </a:extLst>
          </p:cNvPr>
          <p:cNvSpPr txBox="1"/>
          <p:nvPr/>
        </p:nvSpPr>
        <p:spPr>
          <a:xfrm>
            <a:off x="3725881" y="350246"/>
            <a:ext cx="4637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Status and Prospect</a:t>
            </a:r>
          </a:p>
        </p:txBody>
      </p:sp>
      <p:pic>
        <p:nvPicPr>
          <p:cNvPr id="8" name="Picture 4" descr="Coronavirus Disease (COVID-19) | VCA Animal Hospital">
            <a:extLst>
              <a:ext uri="{FF2B5EF4-FFF2-40B4-BE49-F238E27FC236}">
                <a16:creationId xmlns:a16="http://schemas.microsoft.com/office/drawing/2014/main" id="{F24B5D1E-CCF0-1040-81F6-082998EBD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0051" y="2902628"/>
            <a:ext cx="842194" cy="52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AC1FF3-039B-8143-BCE1-08F85C6309E0}"/>
                  </a:ext>
                </a:extLst>
              </p:cNvPr>
              <p:cNvSpPr txBox="1"/>
              <p:nvPr/>
            </p:nvSpPr>
            <p:spPr>
              <a:xfrm>
                <a:off x="10121791" y="2674946"/>
                <a:ext cx="1665263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𝑃𝑙𝑎𝑛𝑛𝑖𝑛𝑔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𝑓𝑜𝑟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beam </a:t>
                </a:r>
              </a:p>
              <a:p>
                <a:pPr algn="ctr"/>
                <a:r>
                  <a:rPr lang="en-US" dirty="0"/>
                  <a:t>in Run 6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AC1FF3-039B-8143-BCE1-08F85C630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791" y="2674946"/>
                <a:ext cx="1665263" cy="923330"/>
              </a:xfrm>
              <a:prstGeom prst="rect">
                <a:avLst/>
              </a:prstGeom>
              <a:blipFill>
                <a:blip r:embed="rId6"/>
                <a:stretch>
                  <a:fillRect b="-94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2813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75848" y="656513"/>
            <a:ext cx="55861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0090"/>
                </a:solidFill>
                <a:latin typeface="Century Gothic" panose="020B0502020202020204" pitchFamily="34" charset="0"/>
              </a:rPr>
              <a:t>Clean Source of Intense </a:t>
            </a:r>
          </a:p>
          <a:p>
            <a:pPr algn="ctr"/>
            <a:r>
              <a:rPr lang="en-US" sz="3600" b="1">
                <a:solidFill>
                  <a:srgbClr val="000090"/>
                </a:solidFill>
                <a:latin typeface="Century Gothic" panose="020B0502020202020204" pitchFamily="34" charset="0"/>
              </a:rPr>
              <a:t>and &gt;90% Polarized </a:t>
            </a:r>
            <a:br>
              <a:rPr lang="en-US" sz="3600" b="1">
                <a:solidFill>
                  <a:srgbClr val="000090"/>
                </a:solidFill>
                <a:latin typeface="Century Gothic" panose="020B0502020202020204" pitchFamily="34" charset="0"/>
              </a:rPr>
            </a:br>
            <a:r>
              <a:rPr lang="en-US" sz="3600" b="1">
                <a:solidFill>
                  <a:srgbClr val="000090"/>
                </a:solidFill>
                <a:latin typeface="Century Gothic" panose="020B0502020202020204" pitchFamily="34" charset="0"/>
              </a:rPr>
              <a:t>3.1 GeV Muons</a:t>
            </a:r>
            <a:endParaRPr lang="en-US" sz="3600">
              <a:latin typeface="Century Gothic" panose="020B0502020202020204" pitchFamily="34" charset="0"/>
            </a:endParaRPr>
          </a:p>
          <a:p>
            <a:pPr algn="ctr"/>
            <a:r>
              <a:rPr lang="en-US" sz="360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D95D4A-AECA-D140-A3DF-D3D93149A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58" y="133558"/>
            <a:ext cx="5691142" cy="65908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64B5C3-14D2-E045-A16D-3B736BF50FC0}"/>
              </a:ext>
            </a:extLst>
          </p:cNvPr>
          <p:cNvSpPr txBox="1"/>
          <p:nvPr/>
        </p:nvSpPr>
        <p:spPr>
          <a:xfrm>
            <a:off x="6699791" y="2685986"/>
            <a:ext cx="440377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Tight Beam line Magnet 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spacing  (</a:t>
            </a:r>
            <a:r>
              <a:rPr lang="en-US" sz="2800" dirty="0" err="1">
                <a:latin typeface="Century Gothic" panose="020B0502020202020204" pitchFamily="34" charset="0"/>
              </a:rPr>
              <a:t>w.r.t.</a:t>
            </a:r>
            <a:r>
              <a:rPr lang="en-US" sz="2800" dirty="0">
                <a:latin typeface="Century Gothic" panose="020B0502020202020204" pitchFamily="34" charset="0"/>
              </a:rPr>
              <a:t> BNL)</a:t>
            </a:r>
            <a:br>
              <a:rPr lang="en-US" sz="2800" dirty="0">
                <a:latin typeface="Century Gothic" panose="020B0502020202020204" pitchFamily="34" charset="0"/>
              </a:rPr>
            </a:b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Long Decay Line</a:t>
            </a:r>
            <a:br>
              <a:rPr lang="en-US" sz="2800" dirty="0">
                <a:latin typeface="Century Gothic" panose="020B0502020202020204" pitchFamily="34" charset="0"/>
              </a:rPr>
            </a:b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Kicker for Proton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removal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F833E-0273-A743-9036-2E0F58C1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201487"/>
            <a:ext cx="2743200" cy="365125"/>
          </a:xfrm>
        </p:spPr>
        <p:txBody>
          <a:bodyPr/>
          <a:lstStyle/>
          <a:p>
            <a:fld id="{D9D1172E-18D0-A54E-A0D1-7B203E7105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98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2C5F-CD0C-6144-8F7E-82B46D8011F8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43168" y="427126"/>
            <a:ext cx="4667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Beam Time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185" y="1525735"/>
            <a:ext cx="9576963" cy="2070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A6CE70-4660-A041-BBF0-60FB510CB5BD}"/>
                  </a:ext>
                </a:extLst>
              </p:cNvPr>
              <p:cNvSpPr txBox="1"/>
              <p:nvPr/>
            </p:nvSpPr>
            <p:spPr>
              <a:xfrm>
                <a:off x="1501690" y="4006782"/>
                <a:ext cx="6606424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Century Gothic" panose="020B0502020202020204" pitchFamily="34" charset="0"/>
                  </a:rPr>
                  <a:t>16 fills every 1.4 seconds</a:t>
                </a:r>
              </a:p>
              <a:p>
                <a:endParaRPr lang="en-US" sz="2400">
                  <a:latin typeface="Century Gothic" panose="020B0502020202020204" pitchFamily="34" charset="0"/>
                </a:endParaRPr>
              </a:p>
              <a:p>
                <a:r>
                  <a:rPr lang="en-US" sz="2400">
                    <a:latin typeface="Century Gothic" panose="020B0502020202020204" pitchFamily="34" charset="0"/>
                  </a:rPr>
                  <a:t>~ 10,000 muons per fill </a:t>
                </a:r>
              </a:p>
              <a:p>
                <a:endParaRPr lang="en-US" sz="2400">
                  <a:latin typeface="Century Gothic" panose="020B0502020202020204" pitchFamily="34" charset="0"/>
                </a:endParaRPr>
              </a:p>
              <a:p>
                <a:r>
                  <a:rPr lang="en-US" sz="2400">
                    <a:latin typeface="Century Gothic" panose="020B0502020202020204" pitchFamily="34" charset="0"/>
                  </a:rPr>
                  <a:t>~ 700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𝑠𝑒𝑐</m:t>
                    </m:r>
                  </m:oMath>
                </a14:m>
                <a:r>
                  <a:rPr lang="en-US" sz="2400">
                    <a:latin typeface="Century Gothic" panose="020B0502020202020204" pitchFamily="34" charset="0"/>
                  </a:rPr>
                  <a:t> fill duration (~ 10 muon lifetimes)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A6CE70-4660-A041-BBF0-60FB510CB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690" y="4006782"/>
                <a:ext cx="6606424" cy="1938992"/>
              </a:xfrm>
              <a:prstGeom prst="rect">
                <a:avLst/>
              </a:prstGeom>
              <a:blipFill>
                <a:blip r:embed="rId3"/>
                <a:stretch>
                  <a:fillRect l="-1536" t="-2597" r="-384" b="-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4031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BD0A55-81A2-794C-BB91-0DA6571450E9}"/>
              </a:ext>
            </a:extLst>
          </p:cNvPr>
          <p:cNvSpPr txBox="1"/>
          <p:nvPr/>
        </p:nvSpPr>
        <p:spPr>
          <a:xfrm>
            <a:off x="7023596" y="576617"/>
            <a:ext cx="40286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54FF"/>
                </a:solidFill>
                <a:latin typeface="Century Gothic" panose="020B0502020202020204" pitchFamily="34" charset="0"/>
              </a:rPr>
              <a:t>Ring Anatomy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E00F50-E1C7-D145-BED4-863DA8A1AE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853" y="223738"/>
            <a:ext cx="10385048" cy="64105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2B1A3-CD6F-184E-A27F-9A23336F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FB6C5A-3CA8-354C-956D-1444D587E6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099" y="576617"/>
            <a:ext cx="5846718" cy="5704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1C2044-4662-7B44-ACD8-FB8BC2D9E12B}"/>
              </a:ext>
            </a:extLst>
          </p:cNvPr>
          <p:cNvSpPr txBox="1"/>
          <p:nvPr/>
        </p:nvSpPr>
        <p:spPr>
          <a:xfrm>
            <a:off x="7125976" y="2320548"/>
            <a:ext cx="39501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1.45 Tesla Magnet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14.2 meter Diameter Ring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~5 cm diameter beam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in an evacuated volume</a:t>
            </a:r>
          </a:p>
        </p:txBody>
      </p:sp>
    </p:spTree>
    <p:extLst>
      <p:ext uri="{BB962C8B-B14F-4D97-AF65-F5344CB8AC3E}">
        <p14:creationId xmlns:p14="http://schemas.microsoft.com/office/powerpoint/2010/main" val="5904800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4.7206"/>
  <p:tag name="ORIGINALWIDTH" val="2229.471"/>
  <p:tag name="LATEXADDIN" val="\documentclass{article}&#10;\usepackage{amsmath}&#10;\usepackage{xcolor} &#10;\pagestyle{empty}&#10;\begin{document}&#10;&#10;$R_\mu = \left( \frac{f_{clock} \cdot \textcolor{blue}{\omega_a^{meas}} \cdot (1 + \textcolor{green}{C_e} + \textcolor{purple}{C_p} + \textcolor{red}{C_{ml}} + C_{pa})}&#10;{f_{calib} \cdot \textcolor{blue}{\omega_{p}^{'}(x,y,\phi)} \otimes \textcolor{red}{M(x,y,\phi)} \cdot(1 + \textcolor{green}{B_k} + \textcolor{purple}{B_q)}} \right)$&#10;&#10;&#10;\end{document}"/>
  <p:tag name="IGUANATEXSIZE" val="20"/>
  <p:tag name="IGUANATEXCURSOR" val="425"/>
  <p:tag name="TRANSPARENCY" val="True"/>
  <p:tag name="FILENAME" val=""/>
  <p:tag name="LATEXENGINEID" val="0"/>
  <p:tag name="TEMPFOLDER" val="c:\temp\"/>
  <p:tag name="LATEXFORMHEIGHT" val="312"/>
  <p:tag name="LATEXFORMWIDTH" val="941.1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42867</TotalTime>
  <Words>1649</Words>
  <Application>Microsoft Macintosh PowerPoint</Application>
  <PresentationFormat>Widescreen</PresentationFormat>
  <Paragraphs>433</Paragraphs>
  <Slides>52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Cambria Math</vt:lpstr>
      <vt:lpstr>Century Gothic</vt:lpstr>
      <vt:lpstr>Symbol</vt:lpstr>
      <vt:lpstr>Office Theme</vt:lpstr>
      <vt:lpstr>PowerPoint Presentation</vt:lpstr>
      <vt:lpstr>Muon g-2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Hogan Nguyen</dc:creator>
  <cp:lastModifiedBy>Hogan Nguyen</cp:lastModifiedBy>
  <cp:revision>31</cp:revision>
  <dcterms:created xsi:type="dcterms:W3CDTF">2021-03-31T14:38:53Z</dcterms:created>
  <dcterms:modified xsi:type="dcterms:W3CDTF">2021-12-14T15:03:55Z</dcterms:modified>
</cp:coreProperties>
</file>