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B38F-2763-3D49-85F0-7633713DF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0FF43-A41A-8843-8972-5D103B932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F8D09-D64D-CA41-A205-E917FA33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CE61-32C5-D34B-AFFE-1E3CB0720EE4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E7A0E-0603-954D-A7D2-783DC9D3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A2389-D4AA-144D-9223-68C1ACDE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F18-FD82-064F-8285-E600E693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8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4C42-24C3-114B-BD0E-B32CD562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811BD-1F55-ED4A-AF48-60B2081BA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5166A-9CF6-4F47-8A87-D5024D1C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CE61-32C5-D34B-AFFE-1E3CB0720EE4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B3EB-081F-B943-A88E-62D353BA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9C5BC-C7EC-B84F-A50D-E0F0095F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F18-FD82-064F-8285-E600E693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0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8271CF-0C66-5342-8BC4-B80570C2B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237F7-86F5-084C-A343-3F64C6541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34FC4-88DC-5C4B-934D-91C687FB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CE61-32C5-D34B-AFFE-1E3CB0720EE4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FA933-BA2E-3A40-B393-1F3D4F25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AFE61-88F3-E443-AE1A-F3CA9C46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F18-FD82-064F-8285-E600E693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32CD-947C-F84A-9A70-0E83E337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ED566-0C69-224A-9E42-CBF7F6757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52AFC-BA9F-6241-BBE7-2A69EC35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CE61-32C5-D34B-AFFE-1E3CB0720EE4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BC3F4-F6FD-4443-878C-43713335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5292D-F5BA-5945-9A42-3C6E5BEF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F18-FD82-064F-8285-E600E693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9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53A6E-6AAD-AA4C-B15C-2F5B3CBF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0A81B-F33A-2B44-9D58-9D50BD231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8A0C6-546A-6B47-ADAC-8606900F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CE61-32C5-D34B-AFFE-1E3CB0720EE4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8F69C-C243-7140-892A-B6277500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3B180-1B22-464A-98BF-511D28BE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F18-FD82-064F-8285-E600E693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5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37114-CDC9-0346-9222-27238ED6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D4D03-5084-E746-9761-13C06BB8A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2399A-C36F-7A45-BC65-B497EFD65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79FAD-5C85-144A-87FF-D12D0BC4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CE61-32C5-D34B-AFFE-1E3CB0720EE4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E1C94-4A9C-564B-97CD-8F412A58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2A5FC-B5D6-8544-BEE3-B086CFE6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F18-FD82-064F-8285-E600E693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6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270A6-B2D0-194B-BF2F-3914EEFF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B9464-252B-FC40-9193-4A581EB02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76D6C-FFC8-404D-B5C5-600B5937A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3989D-FCE4-984C-97E2-3534E9852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046A5-2449-C640-8105-5B90CDB85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924018-4941-BD40-95E4-F3AEEEE9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CE61-32C5-D34B-AFFE-1E3CB0720EE4}" type="datetimeFigureOut">
              <a:rPr lang="en-US" smtClean="0"/>
              <a:t>9/30/21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D10471-5CF2-C743-A4E4-3AEC1AC8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BA344-0A3D-504E-B2C0-F1763449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F18-FD82-064F-8285-E600E693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0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F16E-F86E-5441-B579-1DFAD5CA4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F7AE3-7522-8F44-A229-A17A6CF0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CE61-32C5-D34B-AFFE-1E3CB0720EE4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B479E-74AF-B04B-AB32-94005559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2C4BF-48F8-814D-91E7-1C71432E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F18-FD82-064F-8285-E600E693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8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BA807-596E-A64A-AEC0-3D70BB1E0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CE61-32C5-D34B-AFFE-1E3CB0720EE4}" type="datetimeFigureOut">
              <a:rPr lang="en-US" smtClean="0"/>
              <a:t>9/30/21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D7ED35-BCD0-C042-B36C-14FB138F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09E84-CF42-E84A-86CE-08B99E5B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F18-FD82-064F-8285-E600E693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9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55DD-D2F9-BB42-9292-3CFB7F6E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36516-DF17-DA47-8DD3-D413FB06A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AF8EB-4987-8841-AECC-B93394750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C3EAD-9826-CB4B-8E8C-567EE36AA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CE61-32C5-D34B-AFFE-1E3CB0720EE4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22B8-BF18-5442-9F91-F00E2E2D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E1383-10E0-BD4D-BB5D-3C6FCB0E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F18-FD82-064F-8285-E600E693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1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F5433-50E7-1047-8FBF-554A9487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67221-DEAE-AA4B-A8C4-C434838FD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78395-8188-3144-9D31-92B50364D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6AC94-32DC-714F-A093-C88E3677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CE61-32C5-D34B-AFFE-1E3CB0720EE4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9D36E-6D0B-F64A-A85C-40AEB7B41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54A9D-8F3B-C646-9010-506B24EA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F18-FD82-064F-8285-E600E693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7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E2B2E7-B981-EA4D-86FE-183E08D1F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0A891-24A6-0C47-B25F-9ADD07801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A228F-EACA-AD4C-A232-5296CD507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8CE61-32C5-D34B-AFFE-1E3CB0720EE4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DA5BF-C7CF-D945-88A6-EA134E9A3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D9BE8-F16C-C144-B7A9-0FD81C748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ABF18-FD82-064F-8285-E600E693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7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a.esac.esa.int/archive/" TargetMode="External"/><Relationship Id="rId2" Type="http://schemas.openxmlformats.org/officeDocument/2006/relationships/hyperlink" Target="https://www.cosmos.esa.int/web/gaia/early-data-release-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a.esac.esa.int/archive/visualization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8CBE4-5526-0A4A-90C1-320470A743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Gaia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14B4B-9FE3-7140-A6AA-C23DACCD7A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T. Throwe</a:t>
            </a:r>
          </a:p>
          <a:p>
            <a:r>
              <a:rPr lang="en-US" dirty="0"/>
              <a:t>20 October 2021</a:t>
            </a:r>
          </a:p>
        </p:txBody>
      </p:sp>
    </p:spTree>
    <p:extLst>
      <p:ext uri="{BB962C8B-B14F-4D97-AF65-F5344CB8AC3E}">
        <p14:creationId xmlns:p14="http://schemas.microsoft.com/office/powerpoint/2010/main" val="416059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D4EE6-EA3A-C146-8E0D-FC9125D0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2C2C2C"/>
                </a:solidFill>
              </a:rPr>
              <a:t>Distribution of Radial Velocities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6FB06898-F134-334F-9536-8F301E7CA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61"/>
          <a:stretch/>
        </p:blipFill>
        <p:spPr>
          <a:xfrm>
            <a:off x="3580067" y="618392"/>
            <a:ext cx="8117325" cy="5448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5748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Content Placeholder 13" descr="Chart&#10;&#10;Description automatically generated">
            <a:extLst>
              <a:ext uri="{FF2B5EF4-FFF2-40B4-BE49-F238E27FC236}">
                <a16:creationId xmlns:a16="http://schemas.microsoft.com/office/drawing/2014/main" id="{0FF8B8A2-F68E-8A48-A12E-466FEC9AB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792" y="278027"/>
            <a:ext cx="7634416" cy="6301946"/>
          </a:xfrm>
        </p:spPr>
      </p:pic>
    </p:spTree>
    <p:extLst>
      <p:ext uri="{BB962C8B-B14F-4D97-AF65-F5344CB8AC3E}">
        <p14:creationId xmlns:p14="http://schemas.microsoft.com/office/powerpoint/2010/main" val="63476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Content Placeholder 13" descr="Chart, radar chart&#10;&#10;Description automatically generated">
            <a:extLst>
              <a:ext uri="{FF2B5EF4-FFF2-40B4-BE49-F238E27FC236}">
                <a16:creationId xmlns:a16="http://schemas.microsoft.com/office/drawing/2014/main" id="{BF7B2214-A878-B54E-B682-7C61E2C56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7145" y="-129982"/>
            <a:ext cx="7419053" cy="7419053"/>
          </a:xfrm>
        </p:spPr>
      </p:pic>
    </p:spTree>
    <p:extLst>
      <p:ext uri="{BB962C8B-B14F-4D97-AF65-F5344CB8AC3E}">
        <p14:creationId xmlns:p14="http://schemas.microsoft.com/office/powerpoint/2010/main" val="52362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B0D45C8C-2E35-EC4B-A484-D15FB150FB4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36573" y="-468264"/>
            <a:ext cx="7426411" cy="7423703"/>
          </a:xfrm>
        </p:spPr>
      </p:pic>
    </p:spTree>
    <p:extLst>
      <p:ext uri="{BB962C8B-B14F-4D97-AF65-F5344CB8AC3E}">
        <p14:creationId xmlns:p14="http://schemas.microsoft.com/office/powerpoint/2010/main" val="3651029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371B-B656-EF4C-A760-F8945898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Located Star with </a:t>
            </a:r>
            <a:r>
              <a:rPr lang="en-US" dirty="0" err="1"/>
              <a:t>Stellarium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650FE-8A20-6148-8CB2-525471AFE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ra: 21</a:t>
            </a:r>
            <a:r>
              <a:rPr lang="en-US" baseline="30000" dirty="0"/>
              <a:t>h</a:t>
            </a:r>
            <a:r>
              <a:rPr lang="en-US" dirty="0"/>
              <a:t> 17</a:t>
            </a:r>
            <a:r>
              <a:rPr lang="en-US" baseline="30000" dirty="0"/>
              <a:t>m</a:t>
            </a:r>
            <a:r>
              <a:rPr lang="en-US" dirty="0"/>
              <a:t> 15.2697</a:t>
            </a:r>
            <a:r>
              <a:rPr lang="en-US" baseline="30000" dirty="0"/>
              <a:t>s</a:t>
            </a:r>
            <a:r>
              <a:rPr lang="en-US" dirty="0"/>
              <a:t> , dec: −38° 52′ 02.502″</a:t>
            </a:r>
            <a:endParaRPr lang="en-US" baseline="30000" dirty="0"/>
          </a:p>
          <a:p>
            <a:r>
              <a:rPr lang="en-US" dirty="0"/>
              <a:t>In the constellation Microscopium</a:t>
            </a:r>
          </a:p>
          <a:p>
            <a:r>
              <a:rPr lang="en-US" dirty="0" err="1"/>
              <a:t>Lacaille</a:t>
            </a:r>
            <a:r>
              <a:rPr lang="en-US" dirty="0"/>
              <a:t> 8760,</a:t>
            </a:r>
            <a:r>
              <a:rPr lang="en-US" b="1" dirty="0"/>
              <a:t> </a:t>
            </a:r>
            <a:r>
              <a:rPr lang="en-US" dirty="0"/>
              <a:t>AX Mic, HIP 105090, SAO 212 886, HD 202560</a:t>
            </a:r>
          </a:p>
          <a:p>
            <a:r>
              <a:rPr lang="en-US" dirty="0"/>
              <a:t>Red Dwarf</a:t>
            </a:r>
          </a:p>
          <a:p>
            <a:r>
              <a:rPr lang="en-US" dirty="0"/>
              <a:t>12.9 light years away</a:t>
            </a:r>
          </a:p>
          <a:p>
            <a:r>
              <a:rPr lang="en-US" dirty="0" err="1"/>
              <a:t>rv</a:t>
            </a:r>
            <a:r>
              <a:rPr lang="en-US" dirty="0"/>
              <a:t> = 20.56 km/s, </a:t>
            </a:r>
            <a:r>
              <a:rPr lang="en-US" dirty="0" err="1"/>
              <a:t>pmra</a:t>
            </a:r>
            <a:r>
              <a:rPr lang="en-US" dirty="0"/>
              <a:t> = -3258.97 mas/</a:t>
            </a:r>
            <a:r>
              <a:rPr lang="en-US" dirty="0" err="1"/>
              <a:t>yr</a:t>
            </a:r>
            <a:r>
              <a:rPr lang="en-US" dirty="0"/>
              <a:t>, </a:t>
            </a:r>
            <a:r>
              <a:rPr lang="en-US" dirty="0" err="1"/>
              <a:t>pmdec</a:t>
            </a:r>
            <a:r>
              <a:rPr lang="en-US" dirty="0"/>
              <a:t> = -1145.86 mas/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Came within 12 </a:t>
            </a:r>
            <a:r>
              <a:rPr lang="en-US" dirty="0" err="1"/>
              <a:t>ly</a:t>
            </a:r>
            <a:r>
              <a:rPr lang="en-US" dirty="0"/>
              <a:t> of sun 20,000 years ago</a:t>
            </a:r>
          </a:p>
          <a:p>
            <a:r>
              <a:rPr lang="en-US" dirty="0"/>
              <a:t>Plot shows a much closer approach, so missing something</a:t>
            </a:r>
          </a:p>
        </p:txBody>
      </p:sp>
    </p:spTree>
    <p:extLst>
      <p:ext uri="{BB962C8B-B14F-4D97-AF65-F5344CB8AC3E}">
        <p14:creationId xmlns:p14="http://schemas.microsoft.com/office/powerpoint/2010/main" val="3676462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64D3-B999-714A-AF58-657E2C28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Hertzsprung–Russell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6211-4212-E84E-9C6E-AD2F03147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Gaia data also includes</a:t>
            </a:r>
          </a:p>
          <a:p>
            <a:pPr lvl="1"/>
            <a:r>
              <a:rPr lang="en-US" dirty="0" err="1">
                <a:effectLst/>
              </a:rPr>
              <a:t>phot_g_mean_mag</a:t>
            </a:r>
            <a:r>
              <a:rPr lang="en-US" dirty="0">
                <a:effectLst/>
              </a:rPr>
              <a:t> </a:t>
            </a:r>
            <a:r>
              <a:rPr lang="en-US" dirty="0"/>
              <a:t>: G-band mean magnitude (float, Magnitude[mag])</a:t>
            </a:r>
          </a:p>
          <a:p>
            <a:pPr lvl="1"/>
            <a:r>
              <a:rPr lang="en-US" dirty="0" err="1">
                <a:effectLst/>
              </a:rPr>
              <a:t>phot_bp_mean_mag</a:t>
            </a:r>
            <a:r>
              <a:rPr lang="en-US" dirty="0">
                <a:effectLst/>
              </a:rPr>
              <a:t> </a:t>
            </a:r>
            <a:r>
              <a:rPr lang="en-US" dirty="0"/>
              <a:t>: Integrated BP mean magnitude (float,[mag])</a:t>
            </a:r>
          </a:p>
          <a:p>
            <a:pPr lvl="1"/>
            <a:r>
              <a:rPr lang="en-US" dirty="0" err="1">
                <a:effectLst/>
              </a:rPr>
              <a:t>phot_rp_mean_mag</a:t>
            </a:r>
            <a:r>
              <a:rPr lang="en-US" dirty="0">
                <a:effectLst/>
              </a:rPr>
              <a:t> </a:t>
            </a:r>
            <a:r>
              <a:rPr lang="en-US" dirty="0"/>
              <a:t>: Integrated RP mean magnitude (float, Magnitude[mag])</a:t>
            </a:r>
          </a:p>
          <a:p>
            <a:pPr lvl="1"/>
            <a:r>
              <a:rPr lang="en-US" dirty="0" err="1">
                <a:effectLst/>
              </a:rPr>
              <a:t>bp_rp</a:t>
            </a:r>
            <a:r>
              <a:rPr lang="en-US" dirty="0">
                <a:effectLst/>
              </a:rPr>
              <a:t> </a:t>
            </a:r>
            <a:r>
              <a:rPr lang="en-US" dirty="0"/>
              <a:t>: BP - RP </a:t>
            </a:r>
            <a:r>
              <a:rPr lang="en-US" dirty="0" err="1"/>
              <a:t>colour</a:t>
            </a:r>
            <a:r>
              <a:rPr lang="en-US" dirty="0"/>
              <a:t> (float, Magnitude[mag])</a:t>
            </a:r>
          </a:p>
          <a:p>
            <a:pPr lvl="1"/>
            <a:r>
              <a:rPr lang="en-US" dirty="0" err="1">
                <a:effectLst/>
              </a:rPr>
              <a:t>bp_g</a:t>
            </a:r>
            <a:r>
              <a:rPr lang="en-US" dirty="0">
                <a:effectLst/>
              </a:rPr>
              <a:t> </a:t>
            </a:r>
            <a:r>
              <a:rPr lang="en-US" dirty="0"/>
              <a:t>: BP - G </a:t>
            </a:r>
            <a:r>
              <a:rPr lang="en-US" dirty="0" err="1"/>
              <a:t>colour</a:t>
            </a:r>
            <a:r>
              <a:rPr lang="en-US" dirty="0"/>
              <a:t> (float, Magnitude[mag])</a:t>
            </a:r>
          </a:p>
          <a:p>
            <a:pPr lvl="1"/>
            <a:r>
              <a:rPr lang="en-US" dirty="0" err="1">
                <a:effectLst/>
              </a:rPr>
              <a:t>g_rp</a:t>
            </a:r>
            <a:r>
              <a:rPr lang="en-US" dirty="0">
                <a:effectLst/>
              </a:rPr>
              <a:t> </a:t>
            </a:r>
            <a:r>
              <a:rPr lang="en-US" dirty="0"/>
              <a:t>: G - RP </a:t>
            </a:r>
            <a:r>
              <a:rPr lang="en-US" dirty="0" err="1"/>
              <a:t>colour</a:t>
            </a:r>
            <a:r>
              <a:rPr lang="en-US" dirty="0"/>
              <a:t> (float, Magnitude[mag])</a:t>
            </a:r>
          </a:p>
          <a:p>
            <a:r>
              <a:rPr lang="en-US" dirty="0"/>
              <a:t>So plot </a:t>
            </a:r>
            <a:r>
              <a:rPr lang="en-US" dirty="0" err="1">
                <a:effectLst/>
              </a:rPr>
              <a:t>phot_g_mean_mag</a:t>
            </a:r>
            <a:r>
              <a:rPr lang="en-US" dirty="0">
                <a:effectLst/>
              </a:rPr>
              <a:t> vs. </a:t>
            </a:r>
            <a:r>
              <a:rPr lang="en-US" dirty="0" err="1">
                <a:effectLst/>
              </a:rPr>
              <a:t>g_rp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9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6116-5B0B-B643-9F15-4EECD3A4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Messier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E9BFC-D584-9F4B-9C16-54A409876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Messier 13</a:t>
            </a:r>
          </a:p>
          <a:p>
            <a:pPr lvl="1"/>
            <a:r>
              <a:rPr lang="en-US" dirty="0"/>
              <a:t>ra: 16</a:t>
            </a:r>
            <a:r>
              <a:rPr lang="en-US" baseline="30000" dirty="0"/>
              <a:t>h</a:t>
            </a:r>
            <a:r>
              <a:rPr lang="en-US" dirty="0"/>
              <a:t> 41</a:t>
            </a:r>
            <a:r>
              <a:rPr lang="en-US" baseline="30000" dirty="0"/>
              <a:t>m</a:t>
            </a:r>
            <a:r>
              <a:rPr lang="en-US" dirty="0"/>
              <a:t> 41.24</a:t>
            </a:r>
            <a:r>
              <a:rPr lang="en-US" baseline="30000" dirty="0"/>
              <a:t>s </a:t>
            </a:r>
            <a:r>
              <a:rPr lang="en-US" dirty="0"/>
              <a:t>= 16.6948</a:t>
            </a:r>
            <a:endParaRPr lang="en-US" baseline="30000" dirty="0"/>
          </a:p>
          <a:p>
            <a:pPr lvl="1"/>
            <a:r>
              <a:rPr lang="en-US" dirty="0"/>
              <a:t>dec: +36° 27′ 35.5″ = 36.460</a:t>
            </a:r>
          </a:p>
          <a:p>
            <a:pPr lvl="1"/>
            <a:r>
              <a:rPr lang="en-US" dirty="0"/>
              <a:t>Apparent dimension: 20 arcminutes = 0.333 degree</a:t>
            </a:r>
          </a:p>
          <a:p>
            <a:r>
              <a:rPr lang="en-US" dirty="0"/>
              <a:t>Gaia data query</a:t>
            </a:r>
          </a:p>
          <a:p>
            <a:pPr lvl="1"/>
            <a:r>
              <a:rPr lang="en-US" dirty="0"/>
              <a:t>job1 = </a:t>
            </a:r>
            <a:r>
              <a:rPr lang="en-US" dirty="0" err="1"/>
              <a:t>Gaia.launch_job_async</a:t>
            </a:r>
            <a:r>
              <a:rPr lang="en-US" dirty="0"/>
              <a:t>("SELECT * FROM gaiaedr3.gaia_source WHERE CONTAINS(POINT('ICRS',gaiaedr3.gaia_source.ra,gaiaedr3.gaia_source.dec), CIRCLE('ICRS',16.6948,36.460,0.333))=1;", </a:t>
            </a:r>
            <a:r>
              <a:rPr lang="en-US" dirty="0" err="1"/>
              <a:t>dump_to_file</a:t>
            </a:r>
            <a:r>
              <a:rPr lang="en-US" dirty="0"/>
              <a:t>=True, </a:t>
            </a:r>
            <a:r>
              <a:rPr lang="en-US" dirty="0" err="1"/>
              <a:t>output_format</a:t>
            </a:r>
            <a:r>
              <a:rPr lang="en-US" dirty="0"/>
              <a:t>='csv', </a:t>
            </a:r>
            <a:r>
              <a:rPr lang="en-US" dirty="0" err="1"/>
              <a:t>output_file</a:t>
            </a:r>
            <a:r>
              <a:rPr lang="en-US" dirty="0"/>
              <a:t>='m13.csv’)</a:t>
            </a:r>
          </a:p>
          <a:p>
            <a:pPr lvl="1"/>
            <a:r>
              <a:rPr lang="en-US" dirty="0"/>
              <a:t>ICRS is “International Celestial Reference System”</a:t>
            </a:r>
          </a:p>
          <a:p>
            <a:r>
              <a:rPr lang="en-US" dirty="0"/>
              <a:t>Returned 2972 sources</a:t>
            </a:r>
          </a:p>
        </p:txBody>
      </p:sp>
    </p:spTree>
    <p:extLst>
      <p:ext uri="{BB962C8B-B14F-4D97-AF65-F5344CB8AC3E}">
        <p14:creationId xmlns:p14="http://schemas.microsoft.com/office/powerpoint/2010/main" val="272913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0CCCE433-52F6-AE48-93AF-B695526B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91" y="0"/>
            <a:ext cx="9351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37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23D428B4-2273-4A44-B7D2-305133C0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91" y="0"/>
            <a:ext cx="9351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5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B915-9295-0043-ADB4-02ACD355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4BEBE-A79C-3D4B-80DE-BE8E87C3B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Distance to M13 is 22.2 </a:t>
            </a:r>
            <a:r>
              <a:rPr lang="en-US" dirty="0" err="1"/>
              <a:t>kly</a:t>
            </a:r>
            <a:r>
              <a:rPr lang="en-US" dirty="0"/>
              <a:t> (6.8 kpc) or parallax of 0.15 mas</a:t>
            </a:r>
          </a:p>
          <a:p>
            <a:r>
              <a:rPr lang="en-US" dirty="0"/>
              <a:t>Most of the Gaia sources returned are not part of M13</a:t>
            </a:r>
          </a:p>
        </p:txBody>
      </p:sp>
    </p:spTree>
    <p:extLst>
      <p:ext uri="{BB962C8B-B14F-4D97-AF65-F5344CB8AC3E}">
        <p14:creationId xmlns:p14="http://schemas.microsoft.com/office/powerpoint/2010/main" val="265763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EB3A-5CAF-4D45-8FC1-61320D22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0DDAE-8942-B642-917E-9429ECB72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Satellite managed by the European Space Agency</a:t>
            </a:r>
          </a:p>
          <a:p>
            <a:r>
              <a:rPr lang="en-US" dirty="0"/>
              <a:t>Launched in December 2013</a:t>
            </a:r>
          </a:p>
          <a:p>
            <a:r>
              <a:rPr lang="en-US" dirty="0"/>
              <a:t>Positioned at the L2 Lagrange point 1.5 million km from Earth</a:t>
            </a:r>
          </a:p>
          <a:p>
            <a:r>
              <a:rPr lang="en-US" dirty="0"/>
              <a:t>Three data releases</a:t>
            </a:r>
          </a:p>
          <a:p>
            <a:r>
              <a:rPr lang="en-US" dirty="0"/>
              <a:t>Data cited in papers we have examined</a:t>
            </a:r>
          </a:p>
          <a:p>
            <a:r>
              <a:rPr lang="en-US" dirty="0"/>
              <a:t>What is involved in using the data?</a:t>
            </a:r>
          </a:p>
        </p:txBody>
      </p:sp>
    </p:spTree>
    <p:extLst>
      <p:ext uri="{BB962C8B-B14F-4D97-AF65-F5344CB8AC3E}">
        <p14:creationId xmlns:p14="http://schemas.microsoft.com/office/powerpoint/2010/main" val="1578331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C2FA7-CC8F-C94E-A3E6-CD82911E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NGC 869 – Recent Astronomy Picture of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3FCB1-0692-9B46-B5B7-15A8D60E8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ra: 02h 19.1m = 34.775 degrees</a:t>
            </a:r>
          </a:p>
          <a:p>
            <a:r>
              <a:rPr lang="en-US" dirty="0"/>
              <a:t>dec: +57° 09′ = 57.15 degrees</a:t>
            </a:r>
          </a:p>
          <a:p>
            <a:r>
              <a:rPr lang="en-US" dirty="0"/>
              <a:t>distance: 7.6 </a:t>
            </a:r>
            <a:r>
              <a:rPr lang="en-US" dirty="0" err="1"/>
              <a:t>kly</a:t>
            </a:r>
            <a:r>
              <a:rPr lang="en-US" dirty="0"/>
              <a:t> or 2.3 kpc (0.435 mas)</a:t>
            </a:r>
          </a:p>
          <a:p>
            <a:r>
              <a:rPr lang="en-US" dirty="0"/>
              <a:t>apparent dimension: 30′ = 0.5 degrees</a:t>
            </a:r>
          </a:p>
          <a:p>
            <a:r>
              <a:rPr lang="en-US" dirty="0"/>
              <a:t>Query</a:t>
            </a:r>
          </a:p>
          <a:p>
            <a:pPr lvl="1"/>
            <a:r>
              <a:rPr lang="en-US" dirty="0"/>
              <a:t>job = </a:t>
            </a:r>
            <a:r>
              <a:rPr lang="en-US" dirty="0" err="1"/>
              <a:t>Gaia.launch_job_async</a:t>
            </a:r>
            <a:r>
              <a:rPr lang="en-US" dirty="0"/>
              <a:t>("SELECT * FROM gaiaedr3.gaia_source WHERE CONTAINS(POINT('ICRS',gaiaedr3.gaia_source.ra,gaiaedr3.gaia_source.dec),CIRCLE('ICRS',34.775,57.15,0.5))=1;" , </a:t>
            </a:r>
            <a:r>
              <a:rPr lang="en-US" dirty="0" err="1"/>
              <a:t>dump_to_file</a:t>
            </a:r>
            <a:r>
              <a:rPr lang="en-US" dirty="0"/>
              <a:t>=True, </a:t>
            </a:r>
            <a:r>
              <a:rPr lang="en-US" dirty="0" err="1"/>
              <a:t>output_format</a:t>
            </a:r>
            <a:r>
              <a:rPr lang="en-US" dirty="0"/>
              <a:t>='csv', </a:t>
            </a:r>
            <a:r>
              <a:rPr lang="en-US" dirty="0" err="1"/>
              <a:t>output_file</a:t>
            </a:r>
            <a:r>
              <a:rPr lang="en-US" dirty="0"/>
              <a:t>='NGC869.csv’)</a:t>
            </a:r>
          </a:p>
          <a:p>
            <a:r>
              <a:rPr lang="en-US" dirty="0"/>
              <a:t>Returns 55687 sources</a:t>
            </a:r>
          </a:p>
        </p:txBody>
      </p:sp>
    </p:spTree>
    <p:extLst>
      <p:ext uri="{BB962C8B-B14F-4D97-AF65-F5344CB8AC3E}">
        <p14:creationId xmlns:p14="http://schemas.microsoft.com/office/powerpoint/2010/main" val="121114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3C2B-36E5-124C-905F-57A0A017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13" y="689508"/>
            <a:ext cx="1688418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/>
              <a:t>NGC 869</a:t>
            </a:r>
            <a:br>
              <a:rPr lang="en-US" sz="3200" dirty="0"/>
            </a:br>
            <a:r>
              <a:rPr lang="en-US" sz="3200" dirty="0"/>
              <a:t>Parallax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3FAB2B0C-B2A6-1C4D-A97C-2A469D5B3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7" r="-1" b="-1"/>
          <a:stretch/>
        </p:blipFill>
        <p:spPr>
          <a:xfrm>
            <a:off x="2077278" y="10"/>
            <a:ext cx="1011472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89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A730C753-CC78-3646-97D2-8F571D02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94" y="0"/>
            <a:ext cx="1064740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30AF93-2CAA-9040-90CC-A34AEA09E34C}"/>
              </a:ext>
            </a:extLst>
          </p:cNvPr>
          <p:cNvSpPr txBox="1"/>
          <p:nvPr/>
        </p:nvSpPr>
        <p:spPr>
          <a:xfrm>
            <a:off x="358346" y="1173892"/>
            <a:ext cx="147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H-R Full</a:t>
            </a:r>
          </a:p>
        </p:txBody>
      </p:sp>
    </p:spTree>
    <p:extLst>
      <p:ext uri="{BB962C8B-B14F-4D97-AF65-F5344CB8AC3E}">
        <p14:creationId xmlns:p14="http://schemas.microsoft.com/office/powerpoint/2010/main" val="3796218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D273F473-CEE9-3E48-B00F-EBB799C26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31" y="0"/>
            <a:ext cx="1028082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4186C-110E-A743-B15C-DFD287F25376}"/>
              </a:ext>
            </a:extLst>
          </p:cNvPr>
          <p:cNvSpPr txBox="1"/>
          <p:nvPr/>
        </p:nvSpPr>
        <p:spPr>
          <a:xfrm>
            <a:off x="395416" y="1112108"/>
            <a:ext cx="24142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H-R Cut</a:t>
            </a:r>
          </a:p>
          <a:p>
            <a:r>
              <a:rPr lang="en-US" sz="3200" dirty="0"/>
              <a:t>around 0.435</a:t>
            </a:r>
          </a:p>
        </p:txBody>
      </p:sp>
    </p:spTree>
    <p:extLst>
      <p:ext uri="{BB962C8B-B14F-4D97-AF65-F5344CB8AC3E}">
        <p14:creationId xmlns:p14="http://schemas.microsoft.com/office/powerpoint/2010/main" val="4284049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F9BE25-24B8-2F43-A60B-15423BAB9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929731"/>
              </p:ext>
            </p:extLst>
          </p:nvPr>
        </p:nvGraphicFramePr>
        <p:xfrm>
          <a:off x="596348" y="716692"/>
          <a:ext cx="10116961" cy="5939026"/>
        </p:xfrm>
        <a:graphic>
          <a:graphicData uri="http://schemas.openxmlformats.org/drawingml/2006/table">
            <a:tbl>
              <a:tblPr/>
              <a:tblGrid>
                <a:gridCol w="2020813">
                  <a:extLst>
                    <a:ext uri="{9D8B030D-6E8A-4147-A177-3AD203B41FA5}">
                      <a16:colId xmlns:a16="http://schemas.microsoft.com/office/drawing/2014/main" val="4192232436"/>
                    </a:ext>
                  </a:extLst>
                </a:gridCol>
                <a:gridCol w="2024037">
                  <a:extLst>
                    <a:ext uri="{9D8B030D-6E8A-4147-A177-3AD203B41FA5}">
                      <a16:colId xmlns:a16="http://schemas.microsoft.com/office/drawing/2014/main" val="2147903324"/>
                    </a:ext>
                  </a:extLst>
                </a:gridCol>
                <a:gridCol w="2024037">
                  <a:extLst>
                    <a:ext uri="{9D8B030D-6E8A-4147-A177-3AD203B41FA5}">
                      <a16:colId xmlns:a16="http://schemas.microsoft.com/office/drawing/2014/main" val="2081515071"/>
                    </a:ext>
                  </a:extLst>
                </a:gridCol>
                <a:gridCol w="2024037">
                  <a:extLst>
                    <a:ext uri="{9D8B030D-6E8A-4147-A177-3AD203B41FA5}">
                      <a16:colId xmlns:a16="http://schemas.microsoft.com/office/drawing/2014/main" val="2995671982"/>
                    </a:ext>
                  </a:extLst>
                </a:gridCol>
                <a:gridCol w="2024037">
                  <a:extLst>
                    <a:ext uri="{9D8B030D-6E8A-4147-A177-3AD203B41FA5}">
                      <a16:colId xmlns:a16="http://schemas.microsoft.com/office/drawing/2014/main" val="247875404"/>
                    </a:ext>
                  </a:extLst>
                </a:gridCol>
              </a:tblGrid>
              <a:tr h="179025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solution_id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designation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source_id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random_index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ref_epoch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932279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ra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ra_error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dec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dec_error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parallax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474416"/>
                  </a:ext>
                </a:extLst>
              </a:tr>
              <a:tr h="179025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parallax_error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parallax_over_error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pm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pmra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pmra_error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518776"/>
                  </a:ext>
                </a:extLst>
              </a:tr>
              <a:tr h="179025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pmdec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pmdec_error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ra_dec_corr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ra_parallax_corr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ra_pmra_corr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435406"/>
                  </a:ext>
                </a:extLst>
              </a:tr>
              <a:tr h="179025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ra_pmdec_corr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dec_parallax_corr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dec_pmra_corr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dec_pmdec_corr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parallax_pmra_corr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111364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parallax_pmdec_corr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pmra_pmdec_corr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astrometric_n_obs_al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astrometric_n_obs_ac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astrometric_n_good_obs_al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466600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astrometric_n_bad_obs_al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astrometric_gof_al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astrometric_chi2_al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astrometric_excess_noise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astrometric_excess_noise_sig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323602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astrometric_params_solved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astrometric_primary_flag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nu_eff_used_in_astrometry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pseudocolour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pseudocolour_error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826074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ra_pseudocolour_corr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dec_pseudocolour_corr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parallax_pseudocolour_corr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pmra_pseudocolour_corr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pmdec_pseudocolour_corr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680452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astrometric_matched_transits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visibility_periods_used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astrometric_sigma5d_max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matched_transits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new_matched_transits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521997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matched_transits_removed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ipd_gof_harmonic_amplitude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ipd_gof_harmonic_phase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ipd_frac_multi_peak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ipd_frac_odd_win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234048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ruwe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scan_direction_strength_k1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scan_direction_strength_k2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scan_direction_strength_k3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scan_direction_strength_k4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325453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scan_direction_mean_k1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scan_direction_mean_k2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scan_direction_mean_k3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scan_direction_mean_k4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duplicated_source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738594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phot_g_n_obs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phot_g_mean_flux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phot_g_mean_flux_error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phot_g_mean_flux_over_error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phot_g_mean_mag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918306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phot_bp_n_obs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phot_bp_mean_flux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phot_bp_mean_flux_error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phot_bp_mean_flux_over_error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phot_bp_mean_mag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058713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phot_rp_n_obs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phot_rp_mean_flux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phot_rp_mean_flux_error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phot_rp_mean_flux_over_error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phot_rp_mean_mag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982202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phot_bp_n_contaminated_transits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phot_bp_n_blended_transits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phot_rp_n_contaminated_transits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phot_rp_n_blended_transits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>
                          <a:effectLst/>
                        </a:rPr>
                        <a:t>phot_proc_mode</a:t>
                      </a:r>
                      <a:endParaRPr lang="en-US" sz="1200" dirty="0">
                        <a:effectLst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879471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phot_bp_rp_excess_factor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bp_rp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bp_g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g_rp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dr2_radial_velocity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907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dr2_radial_velocity_error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dr2_rv_nb_transits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dr2_rv_template_teff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dr2_rv_template_logg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dr2_rv_template_fe_h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854968"/>
                  </a:ext>
                </a:extLst>
              </a:tr>
              <a:tr h="179025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l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b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ecl_lon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ecl_lat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5667" marR="35667" marT="17833" marB="17833"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2261117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202EC0FD-D1C1-B24F-BED7-F08B4099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283"/>
            <a:ext cx="10515600" cy="514410"/>
          </a:xfrm>
        </p:spPr>
        <p:txBody>
          <a:bodyPr>
            <a:normAutofit fontScale="90000"/>
          </a:bodyPr>
          <a:lstStyle/>
          <a:p>
            <a:r>
              <a:rPr lang="en-US" dirty="0"/>
              <a:t>GaiaEDR3 </a:t>
            </a:r>
            <a:r>
              <a:rPr lang="en-US" dirty="0" err="1"/>
              <a:t>gaia_source</a:t>
            </a:r>
            <a:r>
              <a:rPr lang="en-US" dirty="0"/>
              <a:t> Table Columns</a:t>
            </a:r>
          </a:p>
        </p:txBody>
      </p:sp>
    </p:spTree>
    <p:extLst>
      <p:ext uri="{BB962C8B-B14F-4D97-AF65-F5344CB8AC3E}">
        <p14:creationId xmlns:p14="http://schemas.microsoft.com/office/powerpoint/2010/main" val="208998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A9BA6-DB94-B043-8E17-2C547F37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Gaia Early Data Release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7CA79-BEF4-924E-B4FE-971C3CCAD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Gaia collaboration is making the third release of their data in two parts. Early Data Release 3 (EDR3) was released on 3 December 2020 and the final release will be sometime in early 2022.</a:t>
            </a:r>
          </a:p>
          <a:p>
            <a:r>
              <a:rPr lang="en-US" dirty="0"/>
              <a:t>EDR3 contains</a:t>
            </a:r>
          </a:p>
          <a:p>
            <a:pPr lvl="1"/>
            <a:r>
              <a:rPr lang="en-US" dirty="0"/>
              <a:t>1,811,709,771</a:t>
            </a:r>
            <a:r>
              <a:rPr lang="en-US" b="1" dirty="0"/>
              <a:t> </a:t>
            </a:r>
            <a:r>
              <a:rPr lang="en-US" dirty="0"/>
              <a:t>sources</a:t>
            </a:r>
          </a:p>
          <a:p>
            <a:pPr lvl="1"/>
            <a:r>
              <a:rPr lang="en-US" dirty="0"/>
              <a:t>1,467,744,818 sources with the full astrometric solution (position, parallax and proper motion)</a:t>
            </a:r>
          </a:p>
          <a:p>
            <a:pPr lvl="1"/>
            <a:r>
              <a:rPr lang="en-US" dirty="0"/>
              <a:t>Radial velocities are not yet available, but 7,209,831 from DR2 are included</a:t>
            </a:r>
          </a:p>
          <a:p>
            <a:r>
              <a:rPr lang="en-US" dirty="0"/>
              <a:t>Parameter table on next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4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3E50-6099-D447-ABE5-15D4202F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032"/>
          </a:xfrm>
        </p:spPr>
        <p:txBody>
          <a:bodyPr>
            <a:normAutofit fontScale="90000"/>
          </a:bodyPr>
          <a:lstStyle/>
          <a:p>
            <a:r>
              <a:rPr lang="en-US" dirty="0"/>
              <a:t>EDR3 Main Source Table – 99 Columns, including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C30AB-DD4F-A74F-B5F5-09C12E7CA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026"/>
            <a:ext cx="10515600" cy="4874937"/>
          </a:xfrm>
        </p:spPr>
        <p:txBody>
          <a:bodyPr>
            <a:normAutofit fontScale="92500"/>
          </a:bodyPr>
          <a:lstStyle/>
          <a:p>
            <a:r>
              <a:rPr lang="en-US" dirty="0"/>
              <a:t>ra : Right ascension (double, Angle[deg])</a:t>
            </a:r>
          </a:p>
          <a:p>
            <a:r>
              <a:rPr lang="en-US" dirty="0"/>
              <a:t>dec : Declination (double, Angle[deg])</a:t>
            </a:r>
          </a:p>
          <a:p>
            <a:r>
              <a:rPr lang="en-US" dirty="0"/>
              <a:t>parallax : Parallax (double, Angle[mas])</a:t>
            </a:r>
          </a:p>
          <a:p>
            <a:r>
              <a:rPr lang="en-US" dirty="0"/>
              <a:t>pm : Total proper motion (float, Angular Velocity[mas/year]</a:t>
            </a:r>
          </a:p>
          <a:p>
            <a:r>
              <a:rPr lang="en-US" dirty="0" err="1"/>
              <a:t>pmra</a:t>
            </a:r>
            <a:r>
              <a:rPr lang="en-US" dirty="0"/>
              <a:t> : PM in right ascension direction (double, Angular Velocity[mas/year])</a:t>
            </a:r>
          </a:p>
          <a:p>
            <a:r>
              <a:rPr lang="en-US" dirty="0" err="1"/>
              <a:t>pmdec</a:t>
            </a:r>
            <a:r>
              <a:rPr lang="en-US" dirty="0"/>
              <a:t> : PM in declination direction (double, Angular Velocity[mas/year] )</a:t>
            </a:r>
          </a:p>
          <a:p>
            <a:r>
              <a:rPr lang="en-US" dirty="0"/>
              <a:t>dr2_radial_velocity : Radial velocity from Gaia DR2 (float, Velocity[km/s])</a:t>
            </a:r>
          </a:p>
          <a:p>
            <a:r>
              <a:rPr lang="en-US" dirty="0"/>
              <a:t>l : Galactic longitude (double, Angle[deg])</a:t>
            </a:r>
          </a:p>
          <a:p>
            <a:r>
              <a:rPr lang="en-US" dirty="0"/>
              <a:t>b : Galactic latitude (double, Angle[deg])</a:t>
            </a:r>
          </a:p>
          <a:p>
            <a:r>
              <a:rPr lang="en-US" dirty="0"/>
              <a:t>Associated errors and correlations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1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267C-731F-A74C-B1CD-0AE375CE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09C10-1678-3440-8F46-85502B520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Websites where you can do interactive searches and visualizations</a:t>
            </a:r>
          </a:p>
          <a:p>
            <a:r>
              <a:rPr lang="en-US" dirty="0">
                <a:hlinkClick r:id="rId2"/>
              </a:rPr>
              <a:t>https://www.cosmos.esa.int/web/gaia/early-data-release-3</a:t>
            </a:r>
            <a:endParaRPr lang="en-US" dirty="0"/>
          </a:p>
          <a:p>
            <a:pPr lvl="1"/>
            <a:r>
              <a:rPr lang="en-US" dirty="0"/>
              <a:t>Overview</a:t>
            </a:r>
          </a:p>
          <a:p>
            <a:r>
              <a:rPr lang="en-US" dirty="0">
                <a:hlinkClick r:id="rId3"/>
              </a:rPr>
              <a:t>https://gea.esac.esa.int/archive/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Download data files - Gaia source 616GB</a:t>
            </a:r>
          </a:p>
          <a:p>
            <a:pPr lvl="1"/>
            <a:r>
              <a:rPr lang="en-US" dirty="0"/>
              <a:t>Interactive search</a:t>
            </a:r>
          </a:p>
          <a:p>
            <a:r>
              <a:rPr lang="en-US" dirty="0">
                <a:hlinkClick r:id="rId4"/>
              </a:rPr>
              <a:t>https://gea.esac.esa.int/archive/visualization/</a:t>
            </a:r>
            <a:endParaRPr lang="en-US" dirty="0"/>
          </a:p>
          <a:p>
            <a:pPr lvl="1"/>
            <a:r>
              <a:rPr lang="en-US" dirty="0"/>
              <a:t>Visualization of the data set</a:t>
            </a:r>
          </a:p>
          <a:p>
            <a:r>
              <a:rPr lang="en-US" dirty="0"/>
              <a:t>Programing API</a:t>
            </a:r>
          </a:p>
        </p:txBody>
      </p:sp>
    </p:spTree>
    <p:extLst>
      <p:ext uri="{BB962C8B-B14F-4D97-AF65-F5344CB8AC3E}">
        <p14:creationId xmlns:p14="http://schemas.microsoft.com/office/powerpoint/2010/main" val="242169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23B3-36B7-CA48-871F-D181F4DE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14C40-A87E-9D4E-9AB5-C8D4668F2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69905"/>
          </a:xfrm>
        </p:spPr>
        <p:txBody>
          <a:bodyPr/>
          <a:lstStyle/>
          <a:p>
            <a:r>
              <a:rPr lang="en-US" dirty="0"/>
              <a:t>There is a web API for the data using something called TAP or Table Access Protocol</a:t>
            </a:r>
          </a:p>
          <a:p>
            <a:r>
              <a:rPr lang="en-US" dirty="0"/>
              <a:t>To make things really simple, there is a Python module called </a:t>
            </a:r>
            <a:r>
              <a:rPr lang="en-US" dirty="0" err="1"/>
              <a:t>astroquery</a:t>
            </a:r>
            <a:r>
              <a:rPr lang="en-US" dirty="0"/>
              <a:t> which contains interfaces to many astronomical data sources including Gaia. It is used as: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96A3D-137D-B849-AEE7-3E4CD742C43A}"/>
              </a:ext>
            </a:extLst>
          </p:cNvPr>
          <p:cNvSpPr txBox="1"/>
          <p:nvPr/>
        </p:nvSpPr>
        <p:spPr>
          <a:xfrm>
            <a:off x="2020956" y="4293704"/>
            <a:ext cx="8150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astroquery.gaia</a:t>
            </a:r>
            <a:r>
              <a:rPr lang="en-US" dirty="0"/>
              <a:t> import Gaia</a:t>
            </a:r>
          </a:p>
          <a:p>
            <a:r>
              <a:rPr lang="en-US" dirty="0" err="1"/>
              <a:t>Gaia.load_tables</a:t>
            </a:r>
            <a:r>
              <a:rPr lang="en-US" dirty="0"/>
              <a:t>(</a:t>
            </a:r>
            <a:r>
              <a:rPr lang="en-US" dirty="0" err="1"/>
              <a:t>only_names</a:t>
            </a:r>
            <a:r>
              <a:rPr lang="en-US" dirty="0"/>
              <a:t>=True) # retrieve table names from database</a:t>
            </a:r>
          </a:p>
          <a:p>
            <a:r>
              <a:rPr lang="en-US" dirty="0" err="1"/>
              <a:t>Gaia.launch_job_async</a:t>
            </a:r>
            <a:r>
              <a:rPr lang="en-US" dirty="0"/>
              <a:t>("SELECT * FROM gaiaedr3.gaia_source WHERE gaiaedr3.gaia_source.parallax &gt; 150.0;",dump_to_file=True, </a:t>
            </a:r>
            <a:r>
              <a:rPr lang="en-US" dirty="0" err="1"/>
              <a:t>output_format</a:t>
            </a:r>
            <a:r>
              <a:rPr lang="en-US" dirty="0"/>
              <a:t>='csv', </a:t>
            </a:r>
            <a:r>
              <a:rPr lang="en-US" dirty="0" err="1"/>
              <a:t>output_file</a:t>
            </a:r>
            <a:r>
              <a:rPr lang="en-US" dirty="0"/>
              <a:t>='150mas.csv')</a:t>
            </a:r>
          </a:p>
        </p:txBody>
      </p:sp>
    </p:spTree>
    <p:extLst>
      <p:ext uri="{BB962C8B-B14F-4D97-AF65-F5344CB8AC3E}">
        <p14:creationId xmlns:p14="http://schemas.microsoft.com/office/powerpoint/2010/main" val="57859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C682-A418-8041-A7FF-D10AA629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D90E-CDBA-6343-AC44-6A2286CB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previous example, the query selected sources with a parallax greater than 150 mas or within about 22 light years</a:t>
            </a:r>
          </a:p>
          <a:p>
            <a:r>
              <a:rPr lang="en-US" dirty="0"/>
              <a:t>Results were returned almost immediately, a nice feature of databases</a:t>
            </a:r>
          </a:p>
          <a:p>
            <a:r>
              <a:rPr lang="en-US" dirty="0"/>
              <a:t>There were 113 sources returned by the query and stored in a 96kB csv file</a:t>
            </a:r>
          </a:p>
          <a:p>
            <a:r>
              <a:rPr lang="en-US" dirty="0"/>
              <a:t>From the returned data, used pandas to load into python and then one can then plot the position of the 113 objects</a:t>
            </a:r>
          </a:p>
        </p:txBody>
      </p:sp>
    </p:spTree>
    <p:extLst>
      <p:ext uri="{BB962C8B-B14F-4D97-AF65-F5344CB8AC3E}">
        <p14:creationId xmlns:p14="http://schemas.microsoft.com/office/powerpoint/2010/main" val="257475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D5C67DA9-1203-B04B-9F18-3B11BBB05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95" y="-873177"/>
            <a:ext cx="11733209" cy="86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9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F3A06-1806-4446-9471-65E190FD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</p:spPr>
        <p:txBody>
          <a:bodyPr/>
          <a:lstStyle/>
          <a:p>
            <a:r>
              <a:rPr lang="en-US" dirty="0"/>
              <a:t>Stellar Velocity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22BA7-B013-3643-9F4C-2FF1BE023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1783"/>
                <a:ext cx="10515600" cy="483518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Given the redial velocity and proper motion, a star’s total and component velocities can be determined. The total velocity 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𝑟𝑣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𝑑𝑘𝑚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1.296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3.156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Where </a:t>
                </a:r>
                <a:r>
                  <a:rPr lang="en-US" dirty="0" err="1"/>
                  <a:t>rv</a:t>
                </a:r>
                <a:r>
                  <a:rPr lang="en-US" dirty="0"/>
                  <a:t> is the dr2_radial_velocity, pm is the total proper motion, and dkm is the distance to the star in km</a:t>
                </a:r>
              </a:p>
              <a:p>
                <a:pPr lvl="1"/>
                <a:r>
                  <a:rPr lang="en-US" b="0" dirty="0"/>
                  <a:t>Since pm is in mas/year,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𝑑𝑘𝑚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1.296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is the conversion of mas to km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3.156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/>
                  <a:t> is the number of seconds in a year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km/s</a:t>
                </a:r>
              </a:p>
              <a:p>
                <a:r>
                  <a:rPr lang="en-US" dirty="0"/>
                  <a:t>Only 28 of the 113 sources had radial velocities</a:t>
                </a:r>
              </a:p>
              <a:p>
                <a:r>
                  <a:rPr lang="en-US" dirty="0"/>
                  <a:t>For Sun motion, use the Solar apex and Solar antapex and 13.4 km/s</a:t>
                </a:r>
              </a:p>
              <a:p>
                <a:pPr lvl="1"/>
                <a:r>
                  <a:rPr lang="en-US" dirty="0"/>
                  <a:t>Solar apex - RA: 18h 28m 0s, dec 30°N or RA: 277.0 degrees, dec: 30 degrees</a:t>
                </a:r>
              </a:p>
              <a:p>
                <a:pPr lvl="1"/>
                <a:r>
                  <a:rPr lang="en-US" dirty="0"/>
                  <a:t>Solar antapex - RA: 6h 28m 0s, dec 30°S or RA: 97.0 degrees, dec: -30 degrees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22BA7-B013-3643-9F4C-2FF1BE023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1783"/>
                <a:ext cx="10515600" cy="4835180"/>
              </a:xfrm>
              <a:blipFill>
                <a:blip r:embed="rId2"/>
                <a:stretch>
                  <a:fillRect l="-965" t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834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28716</TotalTime>
  <Words>1725</Words>
  <Application>Microsoft Macintosh PowerPoint</Application>
  <PresentationFormat>Widescreen</PresentationFormat>
  <Paragraphs>202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Gaia Data</vt:lpstr>
      <vt:lpstr>Gaia</vt:lpstr>
      <vt:lpstr>Gaia Early Data Release 3</vt:lpstr>
      <vt:lpstr>EDR3 Main Source Table – 99 Columns, including</vt:lpstr>
      <vt:lpstr>Data Availability</vt:lpstr>
      <vt:lpstr>API</vt:lpstr>
      <vt:lpstr>Parallax</vt:lpstr>
      <vt:lpstr>PowerPoint Presentation</vt:lpstr>
      <vt:lpstr>Stellar Velocity</vt:lpstr>
      <vt:lpstr>Distribution of Radial Velocities</vt:lpstr>
      <vt:lpstr>PowerPoint Presentation</vt:lpstr>
      <vt:lpstr>PowerPoint Presentation</vt:lpstr>
      <vt:lpstr>PowerPoint Presentation</vt:lpstr>
      <vt:lpstr>Located Star with Stellarium</vt:lpstr>
      <vt:lpstr>Hertzsprung–Russell diagram</vt:lpstr>
      <vt:lpstr>Messier 13</vt:lpstr>
      <vt:lpstr>PowerPoint Presentation</vt:lpstr>
      <vt:lpstr>PowerPoint Presentation</vt:lpstr>
      <vt:lpstr>Problems</vt:lpstr>
      <vt:lpstr>NGC 869 – Recent Astronomy Picture of the Day</vt:lpstr>
      <vt:lpstr>NGC 869 Parallax      </vt:lpstr>
      <vt:lpstr>PowerPoint Presentation</vt:lpstr>
      <vt:lpstr>PowerPoint Presentation</vt:lpstr>
      <vt:lpstr>GaiaEDR3 gaia_source Table Columns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Gaia Data</dc:title>
  <dc:creator>Throwe, Thomas G.</dc:creator>
  <cp:lastModifiedBy>Throwe, Thomas G.</cp:lastModifiedBy>
  <cp:revision>6</cp:revision>
  <dcterms:created xsi:type="dcterms:W3CDTF">2021-09-30T16:45:08Z</dcterms:created>
  <dcterms:modified xsi:type="dcterms:W3CDTF">2021-10-20T15:21:55Z</dcterms:modified>
</cp:coreProperties>
</file>