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2" r:id="rId5"/>
  </p:sldMasterIdLst>
  <p:notesMasterIdLst>
    <p:notesMasterId r:id="rId34"/>
  </p:notesMasterIdLst>
  <p:sldIdLst>
    <p:sldId id="256" r:id="rId6"/>
    <p:sldId id="3814" r:id="rId7"/>
    <p:sldId id="3841" r:id="rId8"/>
    <p:sldId id="3609" r:id="rId9"/>
    <p:sldId id="3804" r:id="rId10"/>
    <p:sldId id="346" r:id="rId11"/>
    <p:sldId id="279" r:id="rId12"/>
    <p:sldId id="3842" r:id="rId13"/>
    <p:sldId id="3777" r:id="rId14"/>
    <p:sldId id="3840" r:id="rId15"/>
    <p:sldId id="269" r:id="rId16"/>
    <p:sldId id="3665" r:id="rId17"/>
    <p:sldId id="3683" r:id="rId18"/>
    <p:sldId id="3811" r:id="rId19"/>
    <p:sldId id="257" r:id="rId20"/>
    <p:sldId id="3812" r:id="rId21"/>
    <p:sldId id="3844" r:id="rId22"/>
    <p:sldId id="3815" r:id="rId23"/>
    <p:sldId id="449" r:id="rId24"/>
    <p:sldId id="3845" r:id="rId25"/>
    <p:sldId id="3846" r:id="rId26"/>
    <p:sldId id="3843" r:id="rId27"/>
    <p:sldId id="3828" r:id="rId28"/>
    <p:sldId id="3829" r:id="rId29"/>
    <p:sldId id="3833" r:id="rId30"/>
    <p:sldId id="3830" r:id="rId31"/>
    <p:sldId id="3832" r:id="rId32"/>
    <p:sldId id="384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B58E4-E921-0743-A27D-103CE779D152}" v="2" dt="2021-10-28T15:13:14.368"/>
    <p1510:client id="{E7D56456-B501-1744-826F-75BE6BC0CA86}" v="173" dt="2021-10-28T00:42:43.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712" autoAdjust="0"/>
    <p:restoredTop sz="94646"/>
  </p:normalViewPr>
  <p:slideViewPr>
    <p:cSldViewPr snapToGrid="0" snapToObjects="1">
      <p:cViewPr varScale="1">
        <p:scale>
          <a:sx n="181" d="100"/>
          <a:sy n="181" d="100"/>
        </p:scale>
        <p:origin x="1160" y="184"/>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Yeck" userId="72dc793d-991d-46c1-b420-00c2f35ba201" providerId="ADAL" clId="{D9AB58E4-E921-0743-A27D-103CE779D152}"/>
    <pc:docChg chg="undo custSel addSld delSld modSld sldOrd">
      <pc:chgData name="Jim Yeck" userId="72dc793d-991d-46c1-b420-00c2f35ba201" providerId="ADAL" clId="{D9AB58E4-E921-0743-A27D-103CE779D152}" dt="2021-10-28T15:16:17.544" v="42" actId="20578"/>
      <pc:docMkLst>
        <pc:docMk/>
      </pc:docMkLst>
      <pc:sldChg chg="modSp add mod">
        <pc:chgData name="Jim Yeck" userId="72dc793d-991d-46c1-b420-00c2f35ba201" providerId="ADAL" clId="{D9AB58E4-E921-0743-A27D-103CE779D152}" dt="2021-10-28T15:11:50.283" v="38" actId="20577"/>
        <pc:sldMkLst>
          <pc:docMk/>
          <pc:sldMk cId="3259284189" sldId="449"/>
        </pc:sldMkLst>
        <pc:spChg chg="mod">
          <ac:chgData name="Jim Yeck" userId="72dc793d-991d-46c1-b420-00c2f35ba201" providerId="ADAL" clId="{D9AB58E4-E921-0743-A27D-103CE779D152}" dt="2021-10-28T15:11:50.283" v="38" actId="20577"/>
          <ac:spMkLst>
            <pc:docMk/>
            <pc:sldMk cId="3259284189" sldId="449"/>
            <ac:spMk id="6" creationId="{00000000-0000-0000-0000-000000000000}"/>
          </ac:spMkLst>
        </pc:spChg>
      </pc:sldChg>
      <pc:sldChg chg="ord">
        <pc:chgData name="Jim Yeck" userId="72dc793d-991d-46c1-b420-00c2f35ba201" providerId="ADAL" clId="{D9AB58E4-E921-0743-A27D-103CE779D152}" dt="2021-10-28T15:16:17.544" v="42" actId="20578"/>
        <pc:sldMkLst>
          <pc:docMk/>
          <pc:sldMk cId="2148097927" sldId="3815"/>
        </pc:sldMkLst>
      </pc:sldChg>
      <pc:sldChg chg="del">
        <pc:chgData name="Jim Yeck" userId="72dc793d-991d-46c1-b420-00c2f35ba201" providerId="ADAL" clId="{D9AB58E4-E921-0743-A27D-103CE779D152}" dt="2021-10-28T15:13:19.218" v="41" actId="2696"/>
        <pc:sldMkLst>
          <pc:docMk/>
          <pc:sldMk cId="685947883" sldId="3834"/>
        </pc:sldMkLst>
      </pc:sldChg>
      <pc:sldChg chg="modSp mod">
        <pc:chgData name="Jim Yeck" userId="72dc793d-991d-46c1-b420-00c2f35ba201" providerId="ADAL" clId="{D9AB58E4-E921-0743-A27D-103CE779D152}" dt="2021-10-28T12:42:28.147" v="1" actId="20577"/>
        <pc:sldMkLst>
          <pc:docMk/>
          <pc:sldMk cId="1340366157" sldId="3844"/>
        </pc:sldMkLst>
        <pc:spChg chg="mod">
          <ac:chgData name="Jim Yeck" userId="72dc793d-991d-46c1-b420-00c2f35ba201" providerId="ADAL" clId="{D9AB58E4-E921-0743-A27D-103CE779D152}" dt="2021-10-28T12:42:28.147" v="1" actId="20577"/>
          <ac:spMkLst>
            <pc:docMk/>
            <pc:sldMk cId="1340366157" sldId="3844"/>
            <ac:spMk id="3" creationId="{00000000-0000-0000-0000-000000000000}"/>
          </ac:spMkLst>
        </pc:spChg>
      </pc:sldChg>
      <pc:sldChg chg="modTransition">
        <pc:chgData name="Jim Yeck" userId="72dc793d-991d-46c1-b420-00c2f35ba201" providerId="ADAL" clId="{D9AB58E4-E921-0743-A27D-103CE779D152}" dt="2021-10-28T15:12:42.793" v="39"/>
        <pc:sldMkLst>
          <pc:docMk/>
          <pc:sldMk cId="2633393097" sldId="3846"/>
        </pc:sldMkLst>
      </pc:sldChg>
      <pc:sldChg chg="add">
        <pc:chgData name="Jim Yeck" userId="72dc793d-991d-46c1-b420-00c2f35ba201" providerId="ADAL" clId="{D9AB58E4-E921-0743-A27D-103CE779D152}" dt="2021-10-28T15:13:14.337" v="40"/>
        <pc:sldMkLst>
          <pc:docMk/>
          <pc:sldMk cId="33958562" sldId="38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2255C-AFDB-4D22-8373-2F4CFC10746D}" type="datetimeFigureOut">
              <a:rPr lang="en-US" smtClean="0"/>
              <a:t>10/28/21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E146D-72E3-4D17-8794-005420F3EB37}" type="slidenum">
              <a:rPr lang="en-US" smtClean="0"/>
              <a:t>‹#›</a:t>
            </a:fld>
            <a:endParaRPr lang="en-US" dirty="0"/>
          </a:p>
        </p:txBody>
      </p:sp>
    </p:spTree>
    <p:extLst>
      <p:ext uri="{BB962C8B-B14F-4D97-AF65-F5344CB8AC3E}">
        <p14:creationId xmlns:p14="http://schemas.microsoft.com/office/powerpoint/2010/main" val="95857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B7A38-86DD-4622-844E-2813CF5B6E06}" type="slidenum">
              <a:rPr lang="en-US" smtClean="0"/>
              <a:t>4</a:t>
            </a:fld>
            <a:endParaRPr lang="en-US"/>
          </a:p>
        </p:txBody>
      </p:sp>
    </p:spTree>
    <p:extLst>
      <p:ext uri="{BB962C8B-B14F-4D97-AF65-F5344CB8AC3E}">
        <p14:creationId xmlns:p14="http://schemas.microsoft.com/office/powerpoint/2010/main" val="135235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3E146D-72E3-4D17-8794-005420F3EB37}" type="slidenum">
              <a:rPr lang="en-US" smtClean="0"/>
              <a:t>5</a:t>
            </a:fld>
            <a:endParaRPr lang="en-US" dirty="0"/>
          </a:p>
        </p:txBody>
      </p:sp>
    </p:spTree>
    <p:extLst>
      <p:ext uri="{BB962C8B-B14F-4D97-AF65-F5344CB8AC3E}">
        <p14:creationId xmlns:p14="http://schemas.microsoft.com/office/powerpoint/2010/main" val="195383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B7A38-86DD-4622-844E-2813CF5B6E06}" type="slidenum">
              <a:rPr lang="en-US" smtClean="0"/>
              <a:t>12</a:t>
            </a:fld>
            <a:endParaRPr lang="en-US" dirty="0"/>
          </a:p>
        </p:txBody>
      </p:sp>
    </p:spTree>
    <p:extLst>
      <p:ext uri="{BB962C8B-B14F-4D97-AF65-F5344CB8AC3E}">
        <p14:creationId xmlns:p14="http://schemas.microsoft.com/office/powerpoint/2010/main" val="17065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CCF5B-DD94-5F4F-8A58-4E2556D7524D}" type="slidenum">
              <a:rPr lang="en-US" smtClean="0"/>
              <a:t>13</a:t>
            </a:fld>
            <a:endParaRPr lang="en-US" dirty="0"/>
          </a:p>
        </p:txBody>
      </p:sp>
    </p:spTree>
    <p:extLst>
      <p:ext uri="{BB962C8B-B14F-4D97-AF65-F5344CB8AC3E}">
        <p14:creationId xmlns:p14="http://schemas.microsoft.com/office/powerpoint/2010/main" val="47876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B7A38-86DD-4622-844E-2813CF5B6E06}" type="slidenum">
              <a:rPr lang="en-US" smtClean="0"/>
              <a:t>14</a:t>
            </a:fld>
            <a:endParaRPr lang="en-US" dirty="0"/>
          </a:p>
        </p:txBody>
      </p:sp>
    </p:spTree>
    <p:extLst>
      <p:ext uri="{BB962C8B-B14F-4D97-AF65-F5344CB8AC3E}">
        <p14:creationId xmlns:p14="http://schemas.microsoft.com/office/powerpoint/2010/main" val="2979432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hasCustomPrompt="1"/>
          </p:nvPr>
        </p:nvSpPr>
        <p:spPr>
          <a:xfrm>
            <a:off x="2976664" y="2790092"/>
            <a:ext cx="5821505"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dirty="0"/>
              <a:t>Talk Title</a:t>
            </a:r>
          </a:p>
        </p:txBody>
      </p:sp>
      <p:sp>
        <p:nvSpPr>
          <p:cNvPr id="3" name="Subtitle 2"/>
          <p:cNvSpPr>
            <a:spLocks noGrp="1"/>
          </p:cNvSpPr>
          <p:nvPr>
            <p:ph type="subTitle" idx="1" hasCustomPrompt="1"/>
          </p:nvPr>
        </p:nvSpPr>
        <p:spPr>
          <a:xfrm>
            <a:off x="3508443" y="4642339"/>
            <a:ext cx="5289726" cy="580292"/>
          </a:xfrm>
        </p:spPr>
        <p:txBody>
          <a:bodyPr/>
          <a:lstStyle>
            <a:lvl1pPr marL="0" indent="0" algn="r">
              <a:buNone/>
              <a:defRPr sz="20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a:t>
            </a:r>
          </a:p>
          <a:p>
            <a:r>
              <a:rPr lang="en-US" dirty="0"/>
              <a:t>Event</a:t>
            </a:r>
          </a:p>
          <a:p>
            <a:r>
              <a:rPr lang="en-US" dirty="0"/>
              <a:t>Dates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400192"/>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62006"/>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37BB8497-B546-48BE-A940-AF33201932CD}" type="slidenum">
              <a:rPr lang="en-US" altLang="en-US" smtClean="0"/>
              <a:t>‹#›</a:t>
            </a:fld>
            <a:endParaRPr lang="en-US" altLang="en-US" dirty="0"/>
          </a:p>
        </p:txBody>
      </p:sp>
    </p:spTree>
    <p:extLst>
      <p:ext uri="{BB962C8B-B14F-4D97-AF65-F5344CB8AC3E}">
        <p14:creationId xmlns:p14="http://schemas.microsoft.com/office/powerpoint/2010/main" val="620739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3A3CA3A-1697-47FD-938C-24E1B4E771CA}" type="slidenum">
              <a:rPr lang="en-US" altLang="en-US"/>
              <a:pPr/>
              <a:t>‹#›</a:t>
            </a:fld>
            <a:endParaRPr lang="en-US" altLang="en-US" dirty="0"/>
          </a:p>
        </p:txBody>
      </p:sp>
    </p:spTree>
    <p:extLst>
      <p:ext uri="{BB962C8B-B14F-4D97-AF65-F5344CB8AC3E}">
        <p14:creationId xmlns:p14="http://schemas.microsoft.com/office/powerpoint/2010/main" val="3041178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FF9DF93-0019-4D19-8890-5A45249F0D8E}" type="slidenum">
              <a:rPr lang="en-US" altLang="en-US"/>
              <a:pPr/>
              <a:t>‹#›</a:t>
            </a:fld>
            <a:endParaRPr lang="en-US" altLang="en-US" dirty="0"/>
          </a:p>
        </p:txBody>
      </p:sp>
    </p:spTree>
    <p:extLst>
      <p:ext uri="{BB962C8B-B14F-4D97-AF65-F5344CB8AC3E}">
        <p14:creationId xmlns:p14="http://schemas.microsoft.com/office/powerpoint/2010/main" val="21516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C808665-AEFB-4D06-A8CB-BF8CC88A4ED4}" type="slidenum">
              <a:rPr lang="en-US" altLang="en-US"/>
              <a:pPr/>
              <a:t>‹#›</a:t>
            </a:fld>
            <a:endParaRPr lang="en-US" altLang="en-US" dirty="0"/>
          </a:p>
        </p:txBody>
      </p:sp>
    </p:spTree>
    <p:extLst>
      <p:ext uri="{BB962C8B-B14F-4D97-AF65-F5344CB8AC3E}">
        <p14:creationId xmlns:p14="http://schemas.microsoft.com/office/powerpoint/2010/main" val="2111266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D9B3540-47D5-47BB-93D6-77DED9516F7A}" type="slidenum">
              <a:rPr lang="en-US" altLang="en-US"/>
              <a:pPr/>
              <a:t>‹#›</a:t>
            </a:fld>
            <a:endParaRPr lang="en-US" altLang="en-US" dirty="0"/>
          </a:p>
        </p:txBody>
      </p:sp>
    </p:spTree>
    <p:extLst>
      <p:ext uri="{BB962C8B-B14F-4D97-AF65-F5344CB8AC3E}">
        <p14:creationId xmlns:p14="http://schemas.microsoft.com/office/powerpoint/2010/main" val="103526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E059D82-5F65-4211-8649-3D664F7CEC4D}" type="slidenum">
              <a:rPr lang="en-US" altLang="en-US"/>
              <a:pPr/>
              <a:t>‹#›</a:t>
            </a:fld>
            <a:endParaRPr lang="en-US" altLang="en-US" dirty="0"/>
          </a:p>
        </p:txBody>
      </p:sp>
    </p:spTree>
    <p:extLst>
      <p:ext uri="{BB962C8B-B14F-4D97-AF65-F5344CB8AC3E}">
        <p14:creationId xmlns:p14="http://schemas.microsoft.com/office/powerpoint/2010/main" val="865739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900"/>
            </a:lvl1pPr>
          </a:lstStyle>
          <a:p>
            <a:fld id="{55ED4BEF-079B-4BD9-A6E1-B94A87832F46}" type="slidenum">
              <a:rPr lang="en-US" altLang="en-US" smtClean="0"/>
              <a:pPr/>
              <a:t>‹#›</a:t>
            </a:fld>
            <a:endParaRPr lang="en-US" altLang="en-US" dirty="0"/>
          </a:p>
        </p:txBody>
      </p:sp>
    </p:spTree>
    <p:extLst>
      <p:ext uri="{BB962C8B-B14F-4D97-AF65-F5344CB8AC3E}">
        <p14:creationId xmlns:p14="http://schemas.microsoft.com/office/powerpoint/2010/main" val="429431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AB4F50A-F02B-4AE1-A408-0E6536DF5583}" type="slidenum">
              <a:rPr lang="en-US" altLang="en-US"/>
              <a:pPr/>
              <a:t>‹#›</a:t>
            </a:fld>
            <a:endParaRPr lang="en-US" altLang="en-US" dirty="0"/>
          </a:p>
        </p:txBody>
      </p:sp>
    </p:spTree>
    <p:extLst>
      <p:ext uri="{BB962C8B-B14F-4D97-AF65-F5344CB8AC3E}">
        <p14:creationId xmlns:p14="http://schemas.microsoft.com/office/powerpoint/2010/main" val="152161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30519D"/>
                </a:solidFill>
                <a:latin typeface="Arial" charset="0"/>
                <a:ea typeface="Arial" charset="0"/>
                <a:cs typeface="Arial" charset="0"/>
              </a:defRPr>
            </a:lvl1pPr>
          </a:lstStyle>
          <a:p>
            <a:r>
              <a:rPr lang="en-US" dirty="0"/>
              <a:t>Heading</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endParaRPr lang="en-US" dirty="0"/>
          </a:p>
        </p:txBody>
      </p:sp>
      <p:sp>
        <p:nvSpPr>
          <p:cNvPr id="6" name="Slide Number Placeholder 5"/>
          <p:cNvSpPr>
            <a:spLocks noGrp="1"/>
          </p:cNvSpPr>
          <p:nvPr>
            <p:ph type="sldNum" sz="quarter" idx="12"/>
          </p:nvPr>
        </p:nvSpPr>
        <p:spPr>
          <a:xfrm>
            <a:off x="3543300" y="6362006"/>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A3311D6-D660-414B-B769-1DB56E8089D2}" type="slidenum">
              <a:rPr lang="en-US" altLang="en-US"/>
              <a:pPr/>
              <a:t>‹#›</a:t>
            </a:fld>
            <a:endParaRPr lang="en-US" altLang="en-US" dirty="0"/>
          </a:p>
        </p:txBody>
      </p:sp>
    </p:spTree>
    <p:extLst>
      <p:ext uri="{BB962C8B-B14F-4D97-AF65-F5344CB8AC3E}">
        <p14:creationId xmlns:p14="http://schemas.microsoft.com/office/powerpoint/2010/main" val="2205343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F8D21BA-E1CF-4CC3-9099-7CEE6B2599D9}" type="slidenum">
              <a:rPr lang="en-US" altLang="en-US"/>
              <a:pPr/>
              <a:t>‹#›</a:t>
            </a:fld>
            <a:endParaRPr lang="en-US" altLang="en-US" dirty="0"/>
          </a:p>
        </p:txBody>
      </p:sp>
    </p:spTree>
    <p:extLst>
      <p:ext uri="{BB962C8B-B14F-4D97-AF65-F5344CB8AC3E}">
        <p14:creationId xmlns:p14="http://schemas.microsoft.com/office/powerpoint/2010/main" val="3346579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944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94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D84EE72-CE68-4854-A23E-03B66D3D4BE8}" type="slidenum">
              <a:rPr lang="en-US" altLang="en-US"/>
              <a:pPr/>
              <a:t>‹#›</a:t>
            </a:fld>
            <a:endParaRPr lang="en-US" altLang="en-US" dirty="0"/>
          </a:p>
        </p:txBody>
      </p:sp>
    </p:spTree>
    <p:extLst>
      <p:ext uri="{BB962C8B-B14F-4D97-AF65-F5344CB8AC3E}">
        <p14:creationId xmlns:p14="http://schemas.microsoft.com/office/powerpoint/2010/main" val="306668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38538" y="6356351"/>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3543300" y="6356351"/>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3543300" y="6349480"/>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3543300" y="6310311"/>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43300" y="6356351"/>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3543300" y="6330691"/>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3543300" y="6336954"/>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C4BE9006-42DF-4C65-9314-FEB6DE8658B3}" type="datetime1">
              <a:rPr lang="en-US" smtClean="0"/>
              <a:t>10/28/21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bwMode="auto">
          <a:xfrm>
            <a:off x="457200" y="1270000"/>
            <a:ext cx="82296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p:cNvSpPr>
            <a:spLocks noGrp="1" noChangeArrowheads="1"/>
          </p:cNvSpPr>
          <p:nvPr>
            <p:ph type="sldNum" sz="quarter" idx="4"/>
          </p:nvPr>
        </p:nvSpPr>
        <p:spPr bwMode="auto">
          <a:xfrm>
            <a:off x="8766175" y="6619875"/>
            <a:ext cx="3778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fld id="{6CBBFB81-04AC-46FB-8B9A-A2600AF19209}" type="slidenum">
              <a:rPr lang="en-US" altLang="en-US"/>
              <a:pPr/>
              <a:t>‹#›</a:t>
            </a:fld>
            <a:endParaRPr lang="en-US" altLang="en-US" dirty="0"/>
          </a:p>
        </p:txBody>
      </p:sp>
    </p:spTree>
    <p:extLst>
      <p:ext uri="{BB962C8B-B14F-4D97-AF65-F5344CB8AC3E}">
        <p14:creationId xmlns:p14="http://schemas.microsoft.com/office/powerpoint/2010/main" val="2501188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8600" indent="-228600" algn="l" rtl="0" fontAlgn="base">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5E5-B96D-4C8D-947E-45F782E4165F}"/>
              </a:ext>
            </a:extLst>
          </p:cNvPr>
          <p:cNvSpPr>
            <a:spLocks noGrp="1"/>
          </p:cNvSpPr>
          <p:nvPr>
            <p:ph type="ctrTitle"/>
          </p:nvPr>
        </p:nvSpPr>
        <p:spPr>
          <a:xfrm>
            <a:off x="3082834" y="1654052"/>
            <a:ext cx="5922941" cy="1774948"/>
          </a:xfrm>
        </p:spPr>
        <p:txBody>
          <a:bodyPr>
            <a:normAutofit/>
          </a:bodyPr>
          <a:lstStyle/>
          <a:p>
            <a:r>
              <a:rPr lang="en-US" dirty="0"/>
              <a:t>EIC Project Update</a:t>
            </a:r>
            <a:br>
              <a:rPr lang="en-US" dirty="0"/>
            </a:br>
            <a:endParaRPr lang="en-US" sz="2200" dirty="0"/>
          </a:p>
        </p:txBody>
      </p:sp>
      <p:sp>
        <p:nvSpPr>
          <p:cNvPr id="3" name="Subtitle 2">
            <a:extLst>
              <a:ext uri="{FF2B5EF4-FFF2-40B4-BE49-F238E27FC236}">
                <a16:creationId xmlns:a16="http://schemas.microsoft.com/office/drawing/2014/main" id="{35F1F55E-30EE-4C1A-8892-83A289C0D6EE}"/>
              </a:ext>
            </a:extLst>
          </p:cNvPr>
          <p:cNvSpPr>
            <a:spLocks noGrp="1"/>
          </p:cNvSpPr>
          <p:nvPr>
            <p:ph type="subTitle" idx="1"/>
          </p:nvPr>
        </p:nvSpPr>
        <p:spPr>
          <a:xfrm>
            <a:off x="3626864" y="3429000"/>
            <a:ext cx="5230906" cy="1980560"/>
          </a:xfrm>
        </p:spPr>
        <p:txBody>
          <a:bodyPr>
            <a:normAutofit lnSpcReduction="10000"/>
          </a:bodyPr>
          <a:lstStyle/>
          <a:p>
            <a:r>
              <a:rPr lang="en-US" dirty="0"/>
              <a:t>Jim Yeck, EIC Project Director</a:t>
            </a:r>
          </a:p>
          <a:p>
            <a:pPr>
              <a:spcBef>
                <a:spcPts val="1800"/>
              </a:spcBef>
            </a:pPr>
            <a:endParaRPr lang="en-US" dirty="0"/>
          </a:p>
          <a:p>
            <a:pPr>
              <a:spcBef>
                <a:spcPts val="1800"/>
              </a:spcBef>
            </a:pPr>
            <a:r>
              <a:rPr lang="en-US" dirty="0"/>
              <a:t>EIC Users Group Fall Quarterly Meeting</a:t>
            </a:r>
          </a:p>
          <a:p>
            <a:endParaRPr lang="en-US" sz="1400" dirty="0"/>
          </a:p>
          <a:p>
            <a:r>
              <a:rPr lang="en-US" sz="1400" dirty="0"/>
              <a:t>October 28, 2021</a:t>
            </a:r>
          </a:p>
        </p:txBody>
      </p:sp>
    </p:spTree>
    <p:extLst>
      <p:ext uri="{BB962C8B-B14F-4D97-AF65-F5344CB8AC3E}">
        <p14:creationId xmlns:p14="http://schemas.microsoft.com/office/powerpoint/2010/main" val="109204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4654A805-D613-4FA3-9DFA-AA8BDA1CE1AF}"/>
              </a:ext>
            </a:extLst>
          </p:cNvPr>
          <p:cNvPicPr>
            <a:picLocks noGrp="1" noChangeAspect="1"/>
          </p:cNvPicPr>
          <p:nvPr>
            <p:ph idx="1"/>
          </p:nvPr>
        </p:nvPicPr>
        <p:blipFill>
          <a:blip r:embed="rId2"/>
          <a:stretch>
            <a:fillRect/>
          </a:stretch>
        </p:blipFill>
        <p:spPr>
          <a:xfrm>
            <a:off x="152105" y="1019721"/>
            <a:ext cx="8899084" cy="5429757"/>
          </a:xfrm>
          <a:prstGeom prst="rect">
            <a:avLst/>
          </a:prstGeom>
        </p:spPr>
      </p:pic>
      <p:sp>
        <p:nvSpPr>
          <p:cNvPr id="2" name="Title 1">
            <a:extLst>
              <a:ext uri="{FF2B5EF4-FFF2-40B4-BE49-F238E27FC236}">
                <a16:creationId xmlns:a16="http://schemas.microsoft.com/office/drawing/2014/main" id="{DB91A85F-6D2D-4066-9C0A-225A6D6761FA}"/>
              </a:ext>
            </a:extLst>
          </p:cNvPr>
          <p:cNvSpPr>
            <a:spLocks noGrp="1"/>
          </p:cNvSpPr>
          <p:nvPr>
            <p:ph type="title"/>
          </p:nvPr>
        </p:nvSpPr>
        <p:spPr>
          <a:xfrm>
            <a:off x="628650" y="55415"/>
            <a:ext cx="7886700" cy="1325563"/>
          </a:xfrm>
        </p:spPr>
        <p:txBody>
          <a:bodyPr/>
          <a:lstStyle/>
          <a:p>
            <a:r>
              <a:rPr lang="en-US" dirty="0"/>
              <a:t>EIC Project Organization</a:t>
            </a:r>
          </a:p>
        </p:txBody>
      </p:sp>
      <p:sp>
        <p:nvSpPr>
          <p:cNvPr id="4" name="Slide Number Placeholder 3">
            <a:extLst>
              <a:ext uri="{FF2B5EF4-FFF2-40B4-BE49-F238E27FC236}">
                <a16:creationId xmlns:a16="http://schemas.microsoft.com/office/drawing/2014/main" id="{7C74672B-03B8-40E5-A71E-42D85494154B}"/>
              </a:ext>
            </a:extLst>
          </p:cNvPr>
          <p:cNvSpPr>
            <a:spLocks noGrp="1"/>
          </p:cNvSpPr>
          <p:nvPr>
            <p:ph type="sldNum" sz="quarter" idx="12"/>
          </p:nvPr>
        </p:nvSpPr>
        <p:spPr>
          <a:xfrm>
            <a:off x="3543300" y="6362006"/>
            <a:ext cx="2057400" cy="365125"/>
          </a:xfrm>
        </p:spPr>
        <p:txBody>
          <a:bodyPr/>
          <a:lstStyle/>
          <a:p>
            <a:fld id="{893C5830-40F3-F04E-B2E3-10E6672BA8FF}" type="slidenum">
              <a:rPr lang="en-US" smtClean="0"/>
              <a:pPr/>
              <a:t>10</a:t>
            </a:fld>
            <a:endParaRPr lang="en-US" dirty="0"/>
          </a:p>
        </p:txBody>
      </p:sp>
      <p:pic>
        <p:nvPicPr>
          <p:cNvPr id="7" name="Picture 6" descr="Graphical user interface, application&#10;&#10;Description automatically generated">
            <a:extLst>
              <a:ext uri="{FF2B5EF4-FFF2-40B4-BE49-F238E27FC236}">
                <a16:creationId xmlns:a16="http://schemas.microsoft.com/office/drawing/2014/main" id="{ED242D39-8261-A04D-8FFD-2B25B750674B}"/>
              </a:ext>
            </a:extLst>
          </p:cNvPr>
          <p:cNvPicPr>
            <a:picLocks noChangeAspect="1"/>
          </p:cNvPicPr>
          <p:nvPr/>
        </p:nvPicPr>
        <p:blipFill>
          <a:blip r:embed="rId3"/>
          <a:stretch>
            <a:fillRect/>
          </a:stretch>
        </p:blipFill>
        <p:spPr>
          <a:xfrm>
            <a:off x="54405" y="1027095"/>
            <a:ext cx="9035190" cy="3716196"/>
          </a:xfrm>
          <a:prstGeom prst="rect">
            <a:avLst/>
          </a:prstGeom>
          <a:ln>
            <a:solidFill>
              <a:srgbClr val="0070C0"/>
            </a:solidFill>
          </a:ln>
        </p:spPr>
      </p:pic>
      <p:sp>
        <p:nvSpPr>
          <p:cNvPr id="9" name="Rounded Rectangle 8">
            <a:extLst>
              <a:ext uri="{FF2B5EF4-FFF2-40B4-BE49-F238E27FC236}">
                <a16:creationId xmlns:a16="http://schemas.microsoft.com/office/drawing/2014/main" id="{4AA71848-5E6F-A64C-BA8D-A9AE9F2A7193}"/>
              </a:ext>
            </a:extLst>
          </p:cNvPr>
          <p:cNvSpPr/>
          <p:nvPr/>
        </p:nvSpPr>
        <p:spPr>
          <a:xfrm>
            <a:off x="13233" y="2787445"/>
            <a:ext cx="9117534" cy="43507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0F801BD9-02A3-E34A-9562-B117FF0CE116}"/>
              </a:ext>
            </a:extLst>
          </p:cNvPr>
          <p:cNvSpPr/>
          <p:nvPr/>
        </p:nvSpPr>
        <p:spPr>
          <a:xfrm>
            <a:off x="6983280" y="1157289"/>
            <a:ext cx="2088537" cy="345580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CDAA8F23-50C8-9341-9C5C-D316ED889109}"/>
              </a:ext>
            </a:extLst>
          </p:cNvPr>
          <p:cNvSpPr/>
          <p:nvPr/>
        </p:nvSpPr>
        <p:spPr>
          <a:xfrm>
            <a:off x="54405" y="2691581"/>
            <a:ext cx="1877137" cy="196791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168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306"/>
          </a:xfrm>
        </p:spPr>
        <p:txBody>
          <a:bodyPr>
            <a:normAutofit/>
          </a:bodyPr>
          <a:lstStyle/>
          <a:p>
            <a:r>
              <a:rPr lang="en-US" dirty="0"/>
              <a:t>EIC Project Scope</a:t>
            </a:r>
            <a:endParaRPr lang="en-US" dirty="0">
              <a:solidFill>
                <a:srgbClr val="FF0000"/>
              </a:solidFill>
            </a:endParaRPr>
          </a:p>
        </p:txBody>
      </p:sp>
      <p:sp>
        <p:nvSpPr>
          <p:cNvPr id="7" name="Slide Number Placeholder 6">
            <a:extLst>
              <a:ext uri="{FF2B5EF4-FFF2-40B4-BE49-F238E27FC236}">
                <a16:creationId xmlns:a16="http://schemas.microsoft.com/office/drawing/2014/main" id="{F449469F-3F4E-4454-AB2C-051704594E05}"/>
              </a:ext>
            </a:extLst>
          </p:cNvPr>
          <p:cNvSpPr>
            <a:spLocks noGrp="1"/>
          </p:cNvSpPr>
          <p:nvPr>
            <p:ph type="sldNum" sz="quarter" idx="12"/>
          </p:nvPr>
        </p:nvSpPr>
        <p:spPr/>
        <p:txBody>
          <a:bodyPr/>
          <a:lstStyle/>
          <a:p>
            <a:fld id="{893C5830-40F3-F04E-B2E3-10E6672BA8FF}" type="slidenum">
              <a:rPr lang="en-US" smtClean="0"/>
              <a:t>11</a:t>
            </a:fld>
            <a:endParaRPr lang="en-US" dirty="0"/>
          </a:p>
        </p:txBody>
      </p:sp>
      <p:pic>
        <p:nvPicPr>
          <p:cNvPr id="5" name="Picture 4">
            <a:extLst>
              <a:ext uri="{FF2B5EF4-FFF2-40B4-BE49-F238E27FC236}">
                <a16:creationId xmlns:a16="http://schemas.microsoft.com/office/drawing/2014/main" id="{AD92DE5E-01AC-4E99-8AC0-86F022B24EAD}"/>
              </a:ext>
            </a:extLst>
          </p:cNvPr>
          <p:cNvPicPr>
            <a:picLocks noChangeAspect="1"/>
          </p:cNvPicPr>
          <p:nvPr/>
        </p:nvPicPr>
        <p:blipFill>
          <a:blip r:embed="rId2"/>
          <a:srcRect/>
          <a:stretch/>
        </p:blipFill>
        <p:spPr>
          <a:xfrm>
            <a:off x="0" y="609927"/>
            <a:ext cx="9242872" cy="5443060"/>
          </a:xfrm>
          <a:prstGeom prst="rect">
            <a:avLst/>
          </a:prstGeom>
        </p:spPr>
      </p:pic>
      <p:sp>
        <p:nvSpPr>
          <p:cNvPr id="3" name="TextBox 2">
            <a:extLst>
              <a:ext uri="{FF2B5EF4-FFF2-40B4-BE49-F238E27FC236}">
                <a16:creationId xmlns:a16="http://schemas.microsoft.com/office/drawing/2014/main" id="{DB72F09D-ED79-554C-BD06-79993B0548EC}"/>
              </a:ext>
            </a:extLst>
          </p:cNvPr>
          <p:cNvSpPr txBox="1"/>
          <p:nvPr/>
        </p:nvSpPr>
        <p:spPr>
          <a:xfrm>
            <a:off x="628650" y="1343786"/>
            <a:ext cx="7650043" cy="369332"/>
          </a:xfrm>
          <a:prstGeom prst="rect">
            <a:avLst/>
          </a:prstGeom>
          <a:noFill/>
        </p:spPr>
        <p:txBody>
          <a:bodyPr wrap="none" rtlCol="0">
            <a:spAutoFit/>
          </a:bodyPr>
          <a:lstStyle/>
          <a:p>
            <a:r>
              <a:rPr lang="en-US" dirty="0"/>
              <a:t>Two new WBS Level 2 Elements led by </a:t>
            </a:r>
            <a:r>
              <a:rPr lang="en-US" dirty="0" err="1"/>
              <a:t>JLab</a:t>
            </a:r>
            <a:r>
              <a:rPr lang="en-US" dirty="0"/>
              <a:t>, RF Systems and Cryogenics Systems</a:t>
            </a:r>
          </a:p>
        </p:txBody>
      </p:sp>
    </p:spTree>
    <p:extLst>
      <p:ext uri="{BB962C8B-B14F-4D97-AF65-F5344CB8AC3E}">
        <p14:creationId xmlns:p14="http://schemas.microsoft.com/office/powerpoint/2010/main" val="319470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864536-34B2-624A-9138-7ADC66D92B94}"/>
              </a:ext>
            </a:extLst>
          </p:cNvPr>
          <p:cNvSpPr>
            <a:spLocks noGrp="1"/>
          </p:cNvSpPr>
          <p:nvPr>
            <p:ph type="sldNum" sz="quarter" idx="12"/>
          </p:nvPr>
        </p:nvSpPr>
        <p:spPr/>
        <p:txBody>
          <a:bodyPr/>
          <a:lstStyle/>
          <a:p>
            <a:fld id="{893C5830-40F3-F04E-B2E3-10E6672BA8FF}" type="slidenum">
              <a:rPr lang="en-US" smtClean="0"/>
              <a:pPr/>
              <a:t>12</a:t>
            </a:fld>
            <a:endParaRPr lang="en-US" dirty="0"/>
          </a:p>
        </p:txBody>
      </p:sp>
      <p:pic>
        <p:nvPicPr>
          <p:cNvPr id="14" name="Picture 2">
            <a:extLst>
              <a:ext uri="{FF2B5EF4-FFF2-40B4-BE49-F238E27FC236}">
                <a16:creationId xmlns:a16="http://schemas.microsoft.com/office/drawing/2014/main" id="{D8B431A7-483C-7E49-8A77-14368447CBB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74848" cy="5419493"/>
          </a:xfrm>
          <a:prstGeom prst="rect">
            <a:avLst/>
          </a:prstGeom>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E989C91-1840-A84E-B1BF-DDDD00E093C1}"/>
              </a:ext>
            </a:extLst>
          </p:cNvPr>
          <p:cNvSpPr txBox="1"/>
          <p:nvPr/>
        </p:nvSpPr>
        <p:spPr>
          <a:xfrm>
            <a:off x="0" y="5311493"/>
            <a:ext cx="9174848"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EIC benefits from $B class investments at BNL and the highly successful RHIC program.</a:t>
            </a:r>
          </a:p>
          <a:p>
            <a:pPr marL="285750" indent="-285750">
              <a:buFont typeface="Arial" panose="020B0604020202020204" pitchFamily="34" charset="0"/>
              <a:buChar char="•"/>
            </a:pPr>
            <a:r>
              <a:rPr lang="en-US" dirty="0"/>
              <a:t>RHIC will conclude operations in 2025.  EIC installation will begin after RHIC ops concludes.</a:t>
            </a:r>
          </a:p>
        </p:txBody>
      </p:sp>
    </p:spTree>
    <p:extLst>
      <p:ext uri="{BB962C8B-B14F-4D97-AF65-F5344CB8AC3E}">
        <p14:creationId xmlns:p14="http://schemas.microsoft.com/office/powerpoint/2010/main" val="12532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760E-9237-3440-86DA-A54B65EA78EA}"/>
              </a:ext>
            </a:extLst>
          </p:cNvPr>
          <p:cNvSpPr>
            <a:spLocks noGrp="1"/>
          </p:cNvSpPr>
          <p:nvPr>
            <p:ph type="title"/>
          </p:nvPr>
        </p:nvSpPr>
        <p:spPr>
          <a:xfrm>
            <a:off x="511999" y="-116873"/>
            <a:ext cx="7886700" cy="1221773"/>
          </a:xfrm>
        </p:spPr>
        <p:txBody>
          <a:bodyPr>
            <a:normAutofit/>
          </a:bodyPr>
          <a:lstStyle/>
          <a:p>
            <a:r>
              <a:rPr lang="en-US" dirty="0"/>
              <a:t>Total Project Cost @ CD-1</a:t>
            </a:r>
          </a:p>
        </p:txBody>
      </p:sp>
      <p:graphicFrame>
        <p:nvGraphicFramePr>
          <p:cNvPr id="3" name="Table 2">
            <a:extLst>
              <a:ext uri="{FF2B5EF4-FFF2-40B4-BE49-F238E27FC236}">
                <a16:creationId xmlns:a16="http://schemas.microsoft.com/office/drawing/2014/main" id="{97483A84-5A0F-3A49-96AB-232D0FC59C73}"/>
              </a:ext>
            </a:extLst>
          </p:cNvPr>
          <p:cNvGraphicFramePr>
            <a:graphicFrameLocks noGrp="1"/>
          </p:cNvGraphicFramePr>
          <p:nvPr/>
        </p:nvGraphicFramePr>
        <p:xfrm>
          <a:off x="541604" y="935764"/>
          <a:ext cx="7827491" cy="429175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65862">
                  <a:extLst>
                    <a:ext uri="{9D8B030D-6E8A-4147-A177-3AD203B41FA5}">
                      <a16:colId xmlns:a16="http://schemas.microsoft.com/office/drawing/2014/main" val="1474505070"/>
                    </a:ext>
                  </a:extLst>
                </a:gridCol>
                <a:gridCol w="3541999">
                  <a:extLst>
                    <a:ext uri="{9D8B030D-6E8A-4147-A177-3AD203B41FA5}">
                      <a16:colId xmlns:a16="http://schemas.microsoft.com/office/drawing/2014/main" val="4226065603"/>
                    </a:ext>
                  </a:extLst>
                </a:gridCol>
                <a:gridCol w="1610678">
                  <a:extLst>
                    <a:ext uri="{9D8B030D-6E8A-4147-A177-3AD203B41FA5}">
                      <a16:colId xmlns:a16="http://schemas.microsoft.com/office/drawing/2014/main" val="2298116259"/>
                    </a:ext>
                  </a:extLst>
                </a:gridCol>
                <a:gridCol w="954476">
                  <a:extLst>
                    <a:ext uri="{9D8B030D-6E8A-4147-A177-3AD203B41FA5}">
                      <a16:colId xmlns:a16="http://schemas.microsoft.com/office/drawing/2014/main" val="3234083595"/>
                    </a:ext>
                  </a:extLst>
                </a:gridCol>
                <a:gridCol w="954476">
                  <a:extLst>
                    <a:ext uri="{9D8B030D-6E8A-4147-A177-3AD203B41FA5}">
                      <a16:colId xmlns:a16="http://schemas.microsoft.com/office/drawing/2014/main" val="2495794404"/>
                    </a:ext>
                  </a:extLst>
                </a:gridCol>
              </a:tblGrid>
              <a:tr h="356681">
                <a:tc>
                  <a:txBody>
                    <a:bodyPr/>
                    <a:lstStyle/>
                    <a:p>
                      <a:r>
                        <a:rPr lang="en-US" sz="1600" dirty="0"/>
                        <a:t>WBS</a:t>
                      </a:r>
                    </a:p>
                  </a:txBody>
                  <a:tcPr marL="89170" marR="89170" marT="44585" marB="44585"/>
                </a:tc>
                <a:tc>
                  <a:txBody>
                    <a:bodyPr/>
                    <a:lstStyle/>
                    <a:p>
                      <a:r>
                        <a:rPr lang="en-US" sz="1600" dirty="0"/>
                        <a:t>Description</a:t>
                      </a:r>
                    </a:p>
                  </a:txBody>
                  <a:tcPr marL="89170" marR="89170" marT="44585" marB="44585"/>
                </a:tc>
                <a:tc>
                  <a:txBody>
                    <a:bodyPr/>
                    <a:lstStyle/>
                    <a:p>
                      <a:r>
                        <a:rPr lang="en-US" sz="1600" dirty="0"/>
                        <a:t>WBS Manager</a:t>
                      </a:r>
                    </a:p>
                  </a:txBody>
                  <a:tcPr marL="89170" marR="89170" marT="44585" marB="44585"/>
                </a:tc>
                <a:tc>
                  <a:txBody>
                    <a:bodyPr/>
                    <a:lstStyle/>
                    <a:p>
                      <a:pPr algn="ctr"/>
                      <a:r>
                        <a:rPr lang="en-US" sz="1600" dirty="0"/>
                        <a:t>Total M$</a:t>
                      </a:r>
                    </a:p>
                  </a:txBody>
                  <a:tcPr marL="89170" marR="89170" marT="44585" marB="44585"/>
                </a:tc>
                <a:tc>
                  <a:txBody>
                    <a:bodyPr/>
                    <a:lstStyle/>
                    <a:p>
                      <a:pPr algn="ctr"/>
                      <a:r>
                        <a:rPr lang="en-US" sz="1600" dirty="0"/>
                        <a:t>DOE M$</a:t>
                      </a:r>
                    </a:p>
                  </a:txBody>
                  <a:tcPr marL="89170" marR="89170" marT="44585" marB="44585"/>
                </a:tc>
                <a:extLst>
                  <a:ext uri="{0D108BD9-81ED-4DB2-BD59-A6C34878D82A}">
                    <a16:rowId xmlns:a16="http://schemas.microsoft.com/office/drawing/2014/main" val="3323274178"/>
                  </a:ext>
                </a:extLst>
              </a:tr>
              <a:tr h="356681">
                <a:tc>
                  <a:txBody>
                    <a:bodyPr/>
                    <a:lstStyle/>
                    <a:p>
                      <a:r>
                        <a:rPr lang="en-US" sz="1600" b="1" dirty="0"/>
                        <a:t>6</a:t>
                      </a:r>
                    </a:p>
                  </a:txBody>
                  <a:tcPr marL="89170" marR="89170" marT="44585" marB="44585"/>
                </a:tc>
                <a:tc>
                  <a:txBody>
                    <a:bodyPr/>
                    <a:lstStyle/>
                    <a:p>
                      <a:r>
                        <a:rPr lang="en-US" sz="1600" b="1" dirty="0"/>
                        <a:t>Electron-Ion Collider</a:t>
                      </a:r>
                    </a:p>
                  </a:txBody>
                  <a:tcPr marL="89170" marR="89170" marT="44585" marB="44585"/>
                </a:tc>
                <a:tc>
                  <a:txBody>
                    <a:bodyPr/>
                    <a:lstStyle/>
                    <a:p>
                      <a:r>
                        <a:rPr lang="en-US" sz="1600" b="1" dirty="0"/>
                        <a:t>J. Yeck</a:t>
                      </a:r>
                    </a:p>
                  </a:txBody>
                  <a:tcPr marL="89170" marR="89170" marT="44585" marB="44585"/>
                </a:tc>
                <a:tc>
                  <a:txBody>
                    <a:bodyPr/>
                    <a:lstStyle/>
                    <a:p>
                      <a:r>
                        <a:rPr lang="en-US" sz="1600" b="1" dirty="0"/>
                        <a:t>$   1,751</a:t>
                      </a:r>
                    </a:p>
                  </a:txBody>
                  <a:tcPr marL="89170" marR="89170" marT="44585" marB="44585"/>
                </a:tc>
                <a:tc>
                  <a:txBody>
                    <a:bodyPr/>
                    <a:lstStyle/>
                    <a:p>
                      <a:r>
                        <a:rPr lang="en-US" sz="1600" b="1" dirty="0"/>
                        <a:t>$  1,509</a:t>
                      </a:r>
                    </a:p>
                  </a:txBody>
                  <a:tcPr marL="89170" marR="89170" marT="44585" marB="44585"/>
                </a:tc>
                <a:extLst>
                  <a:ext uri="{0D108BD9-81ED-4DB2-BD59-A6C34878D82A}">
                    <a16:rowId xmlns:a16="http://schemas.microsoft.com/office/drawing/2014/main" val="1112961086"/>
                  </a:ext>
                </a:extLst>
              </a:tr>
              <a:tr h="0">
                <a:tc>
                  <a:txBody>
                    <a:bodyPr/>
                    <a:lstStyle/>
                    <a:p>
                      <a:r>
                        <a:rPr lang="en-US" sz="1600" dirty="0"/>
                        <a:t>6.01</a:t>
                      </a:r>
                    </a:p>
                  </a:txBody>
                  <a:tcPr marL="89170" marR="89170" marT="44585" marB="44585"/>
                </a:tc>
                <a:tc>
                  <a:txBody>
                    <a:bodyPr/>
                    <a:lstStyle/>
                    <a:p>
                      <a:r>
                        <a:rPr lang="en-US" sz="1600" dirty="0"/>
                        <a:t>Project Management</a:t>
                      </a:r>
                    </a:p>
                  </a:txBody>
                  <a:tcPr marL="89170" marR="89170" marT="44585" marB="44585"/>
                </a:tc>
                <a:tc>
                  <a:txBody>
                    <a:bodyPr/>
                    <a:lstStyle/>
                    <a:p>
                      <a:r>
                        <a:rPr lang="en-US" sz="1600" dirty="0"/>
                        <a:t>D. Hatton</a:t>
                      </a:r>
                    </a:p>
                  </a:txBody>
                  <a:tcPr marL="89170" marR="89170" marT="44585" marB="44585"/>
                </a:tc>
                <a:tc>
                  <a:txBody>
                    <a:bodyPr/>
                    <a:lstStyle/>
                    <a:p>
                      <a:r>
                        <a:rPr lang="en-US" sz="1600" dirty="0"/>
                        <a:t>$        97</a:t>
                      </a:r>
                    </a:p>
                  </a:txBody>
                  <a:tcPr marL="89170" marR="89170" marT="44585" marB="44585"/>
                </a:tc>
                <a:tc>
                  <a:txBody>
                    <a:bodyPr/>
                    <a:lstStyle/>
                    <a:p>
                      <a:r>
                        <a:rPr lang="en-US" sz="1600" dirty="0"/>
                        <a:t>$        97</a:t>
                      </a:r>
                    </a:p>
                  </a:txBody>
                  <a:tcPr marL="89170" marR="89170" marT="44585" marB="44585"/>
                </a:tc>
                <a:extLst>
                  <a:ext uri="{0D108BD9-81ED-4DB2-BD59-A6C34878D82A}">
                    <a16:rowId xmlns:a16="http://schemas.microsoft.com/office/drawing/2014/main" val="1087324217"/>
                  </a:ext>
                </a:extLst>
              </a:tr>
              <a:tr h="383781">
                <a:tc>
                  <a:txBody>
                    <a:bodyPr/>
                    <a:lstStyle/>
                    <a:p>
                      <a:r>
                        <a:rPr lang="en-US" sz="1600" dirty="0"/>
                        <a:t>6.02</a:t>
                      </a:r>
                    </a:p>
                  </a:txBody>
                  <a:tcPr marL="89170" marR="89170" marT="44585" marB="44585"/>
                </a:tc>
                <a:tc>
                  <a:txBody>
                    <a:bodyPr/>
                    <a:lstStyle/>
                    <a:p>
                      <a:r>
                        <a:rPr lang="en-US" sz="1600" dirty="0"/>
                        <a:t>Accelerator Dev &amp; R&amp;D</a:t>
                      </a:r>
                    </a:p>
                  </a:txBody>
                  <a:tcPr marL="89170" marR="89170" marT="44585" marB="44585"/>
                </a:tc>
                <a:tc>
                  <a:txBody>
                    <a:bodyPr/>
                    <a:lstStyle/>
                    <a:p>
                      <a:r>
                        <a:rPr lang="en-US" sz="1600" dirty="0"/>
                        <a:t>M. Blaskiewicz</a:t>
                      </a:r>
                    </a:p>
                  </a:txBody>
                  <a:tcPr marL="89170" marR="89170" marT="44585" marB="44585"/>
                </a:tc>
                <a:tc>
                  <a:txBody>
                    <a:bodyPr/>
                    <a:lstStyle/>
                    <a:p>
                      <a:r>
                        <a:rPr lang="en-US" sz="1600" dirty="0"/>
                        <a:t>$        66</a:t>
                      </a:r>
                    </a:p>
                  </a:txBody>
                  <a:tcPr marL="89170" marR="89170" marT="44585" marB="44585"/>
                </a:tc>
                <a:tc>
                  <a:txBody>
                    <a:bodyPr/>
                    <a:lstStyle/>
                    <a:p>
                      <a:r>
                        <a:rPr lang="en-US" sz="1600" dirty="0"/>
                        <a:t>$        66</a:t>
                      </a:r>
                    </a:p>
                  </a:txBody>
                  <a:tcPr marL="89170" marR="89170" marT="44585" marB="44585"/>
                </a:tc>
                <a:extLst>
                  <a:ext uri="{0D108BD9-81ED-4DB2-BD59-A6C34878D82A}">
                    <a16:rowId xmlns:a16="http://schemas.microsoft.com/office/drawing/2014/main" val="4272582938"/>
                  </a:ext>
                </a:extLst>
              </a:tr>
              <a:tr h="356681">
                <a:tc>
                  <a:txBody>
                    <a:bodyPr/>
                    <a:lstStyle/>
                    <a:p>
                      <a:r>
                        <a:rPr lang="en-US" sz="1600" dirty="0"/>
                        <a:t>6.03</a:t>
                      </a:r>
                    </a:p>
                  </a:txBody>
                  <a:tcPr marL="89170" marR="89170" marT="44585" marB="44585"/>
                </a:tc>
                <a:tc>
                  <a:txBody>
                    <a:bodyPr/>
                    <a:lstStyle/>
                    <a:p>
                      <a:r>
                        <a:rPr lang="en-US" sz="1600" dirty="0"/>
                        <a:t>Electron Injector</a:t>
                      </a:r>
                    </a:p>
                  </a:txBody>
                  <a:tcPr marL="89170" marR="89170" marT="44585" marB="44585"/>
                </a:tc>
                <a:tc>
                  <a:txBody>
                    <a:bodyPr/>
                    <a:lstStyle/>
                    <a:p>
                      <a:r>
                        <a:rPr lang="en-US" sz="1600" dirty="0"/>
                        <a:t>V. Ranjbar</a:t>
                      </a:r>
                    </a:p>
                  </a:txBody>
                  <a:tcPr marL="89170" marR="89170" marT="44585" marB="44585"/>
                </a:tc>
                <a:tc>
                  <a:txBody>
                    <a:bodyPr/>
                    <a:lstStyle/>
                    <a:p>
                      <a:r>
                        <a:rPr lang="en-US" sz="1600" dirty="0"/>
                        <a:t>$      186</a:t>
                      </a:r>
                    </a:p>
                  </a:txBody>
                  <a:tcPr marL="89170" marR="89170" marT="44585" marB="44585"/>
                </a:tc>
                <a:tc>
                  <a:txBody>
                    <a:bodyPr/>
                    <a:lstStyle/>
                    <a:p>
                      <a:r>
                        <a:rPr lang="en-US" sz="1600" dirty="0"/>
                        <a:t>$      161</a:t>
                      </a:r>
                    </a:p>
                  </a:txBody>
                  <a:tcPr marL="89170" marR="89170" marT="44585" marB="44585"/>
                </a:tc>
                <a:extLst>
                  <a:ext uri="{0D108BD9-81ED-4DB2-BD59-A6C34878D82A}">
                    <a16:rowId xmlns:a16="http://schemas.microsoft.com/office/drawing/2014/main" val="1710675622"/>
                  </a:ext>
                </a:extLst>
              </a:tr>
              <a:tr h="356681">
                <a:tc>
                  <a:txBody>
                    <a:bodyPr/>
                    <a:lstStyle/>
                    <a:p>
                      <a:r>
                        <a:rPr lang="en-US" sz="1600" dirty="0"/>
                        <a:t>6.04</a:t>
                      </a:r>
                    </a:p>
                  </a:txBody>
                  <a:tcPr marL="89170" marR="89170" marT="44585" marB="44585"/>
                </a:tc>
                <a:tc>
                  <a:txBody>
                    <a:bodyPr/>
                    <a:lstStyle/>
                    <a:p>
                      <a:r>
                        <a:rPr lang="en-US" sz="1600" dirty="0"/>
                        <a:t>Electron Storage Ring</a:t>
                      </a:r>
                    </a:p>
                  </a:txBody>
                  <a:tcPr marL="89170" marR="89170" marT="44585" marB="44585"/>
                </a:tc>
                <a:tc>
                  <a:txBody>
                    <a:bodyPr/>
                    <a:lstStyle/>
                    <a:p>
                      <a:r>
                        <a:rPr lang="en-US" sz="1600" dirty="0"/>
                        <a:t>C. Montag</a:t>
                      </a:r>
                    </a:p>
                  </a:txBody>
                  <a:tcPr marL="89170" marR="89170" marT="44585" marB="44585"/>
                </a:tc>
                <a:tc>
                  <a:txBody>
                    <a:bodyPr/>
                    <a:lstStyle/>
                    <a:p>
                      <a:r>
                        <a:rPr lang="en-US" sz="1600" dirty="0"/>
                        <a:t>$      293</a:t>
                      </a:r>
                    </a:p>
                  </a:txBody>
                  <a:tcPr marL="89170" marR="89170" marT="44585" marB="44585"/>
                </a:tc>
                <a:tc>
                  <a:txBody>
                    <a:bodyPr/>
                    <a:lstStyle/>
                    <a:p>
                      <a:r>
                        <a:rPr lang="en-US" sz="1600" dirty="0"/>
                        <a:t>$      268</a:t>
                      </a:r>
                    </a:p>
                  </a:txBody>
                  <a:tcPr marL="89170" marR="89170" marT="44585" marB="44585"/>
                </a:tc>
                <a:extLst>
                  <a:ext uri="{0D108BD9-81ED-4DB2-BD59-A6C34878D82A}">
                    <a16:rowId xmlns:a16="http://schemas.microsoft.com/office/drawing/2014/main" val="1282703004"/>
                  </a:ext>
                </a:extLst>
              </a:tr>
              <a:tr h="356681">
                <a:tc>
                  <a:txBody>
                    <a:bodyPr/>
                    <a:lstStyle/>
                    <a:p>
                      <a:r>
                        <a:rPr lang="en-US" sz="1600" dirty="0"/>
                        <a:t>6.05</a:t>
                      </a:r>
                    </a:p>
                  </a:txBody>
                  <a:tcPr marL="89170" marR="89170" marT="44585" marB="44585"/>
                </a:tc>
                <a:tc>
                  <a:txBody>
                    <a:bodyPr/>
                    <a:lstStyle/>
                    <a:p>
                      <a:r>
                        <a:rPr lang="en-US" sz="1600" dirty="0"/>
                        <a:t>Hadron Ring</a:t>
                      </a:r>
                    </a:p>
                  </a:txBody>
                  <a:tcPr marL="89170" marR="89170" marT="44585" marB="44585"/>
                </a:tc>
                <a:tc>
                  <a:txBody>
                    <a:bodyPr/>
                    <a:lstStyle/>
                    <a:p>
                      <a:r>
                        <a:rPr lang="en-US" sz="1600" dirty="0"/>
                        <a:t>V. Ptitsyn</a:t>
                      </a:r>
                    </a:p>
                  </a:txBody>
                  <a:tcPr marL="89170" marR="89170" marT="44585" marB="44585"/>
                </a:tc>
                <a:tc>
                  <a:txBody>
                    <a:bodyPr/>
                    <a:lstStyle/>
                    <a:p>
                      <a:r>
                        <a:rPr lang="en-US" sz="1600" dirty="0"/>
                        <a:t>$      187</a:t>
                      </a:r>
                    </a:p>
                  </a:txBody>
                  <a:tcPr marL="89170" marR="89170" marT="44585" marB="44585"/>
                </a:tc>
                <a:tc>
                  <a:txBody>
                    <a:bodyPr/>
                    <a:lstStyle/>
                    <a:p>
                      <a:r>
                        <a:rPr lang="en-US" sz="1600" dirty="0"/>
                        <a:t>$      187</a:t>
                      </a:r>
                    </a:p>
                  </a:txBody>
                  <a:tcPr marL="89170" marR="89170" marT="44585" marB="44585"/>
                </a:tc>
                <a:extLst>
                  <a:ext uri="{0D108BD9-81ED-4DB2-BD59-A6C34878D82A}">
                    <a16:rowId xmlns:a16="http://schemas.microsoft.com/office/drawing/2014/main" val="1353423965"/>
                  </a:ext>
                </a:extLst>
              </a:tr>
              <a:tr h="364719">
                <a:tc>
                  <a:txBody>
                    <a:bodyPr/>
                    <a:lstStyle/>
                    <a:p>
                      <a:r>
                        <a:rPr lang="en-US" sz="1600" dirty="0"/>
                        <a:t>6.06</a:t>
                      </a:r>
                    </a:p>
                  </a:txBody>
                  <a:tcPr marL="89170" marR="89170" marT="44585" marB="44585"/>
                </a:tc>
                <a:tc>
                  <a:txBody>
                    <a:bodyPr/>
                    <a:lstStyle/>
                    <a:p>
                      <a:r>
                        <a:rPr lang="en-US" sz="1600" dirty="0"/>
                        <a:t>Interaction Regions &amp; Detector Interface</a:t>
                      </a:r>
                    </a:p>
                  </a:txBody>
                  <a:tcPr marL="89170" marR="89170" marT="44585" marB="44585"/>
                </a:tc>
                <a:tc>
                  <a:txBody>
                    <a:bodyPr/>
                    <a:lstStyle/>
                    <a:p>
                      <a:r>
                        <a:rPr lang="en-US" sz="1600" dirty="0"/>
                        <a:t>G. McIntyre</a:t>
                      </a:r>
                    </a:p>
                  </a:txBody>
                  <a:tcPr marL="89170" marR="89170" marT="44585" marB="44585"/>
                </a:tc>
                <a:tc>
                  <a:txBody>
                    <a:bodyPr/>
                    <a:lstStyle/>
                    <a:p>
                      <a:r>
                        <a:rPr lang="en-US" sz="1600" dirty="0"/>
                        <a:t>$      183</a:t>
                      </a:r>
                    </a:p>
                  </a:txBody>
                  <a:tcPr marL="89170" marR="89170" marT="44585" marB="44585"/>
                </a:tc>
                <a:tc>
                  <a:txBody>
                    <a:bodyPr/>
                    <a:lstStyle/>
                    <a:p>
                      <a:r>
                        <a:rPr lang="en-US" sz="1600" dirty="0"/>
                        <a:t>$      183</a:t>
                      </a:r>
                    </a:p>
                  </a:txBody>
                  <a:tcPr marL="89170" marR="89170" marT="44585" marB="44585"/>
                </a:tc>
                <a:extLst>
                  <a:ext uri="{0D108BD9-81ED-4DB2-BD59-A6C34878D82A}">
                    <a16:rowId xmlns:a16="http://schemas.microsoft.com/office/drawing/2014/main" val="3785485470"/>
                  </a:ext>
                </a:extLst>
              </a:tr>
              <a:tr h="356681">
                <a:tc>
                  <a:txBody>
                    <a:bodyPr/>
                    <a:lstStyle/>
                    <a:p>
                      <a:r>
                        <a:rPr lang="en-US" sz="1600" dirty="0"/>
                        <a:t>6.07</a:t>
                      </a:r>
                    </a:p>
                  </a:txBody>
                  <a:tcPr marL="89170" marR="89170" marT="44585" marB="44585"/>
                </a:tc>
                <a:tc>
                  <a:txBody>
                    <a:bodyPr/>
                    <a:lstStyle/>
                    <a:p>
                      <a:r>
                        <a:rPr lang="en-US" sz="1600" dirty="0"/>
                        <a:t>Accelerator Support Systems</a:t>
                      </a:r>
                    </a:p>
                  </a:txBody>
                  <a:tcPr marL="89170" marR="89170" marT="44585" marB="44585"/>
                </a:tc>
                <a:tc>
                  <a:txBody>
                    <a:bodyPr/>
                    <a:lstStyle/>
                    <a:p>
                      <a:r>
                        <a:rPr lang="en-US" sz="1600" dirty="0"/>
                        <a:t>J. Tuozzolo</a:t>
                      </a:r>
                    </a:p>
                  </a:txBody>
                  <a:tcPr marL="89170" marR="89170" marT="44585" marB="44585"/>
                </a:tc>
                <a:tc>
                  <a:txBody>
                    <a:bodyPr/>
                    <a:lstStyle/>
                    <a:p>
                      <a:r>
                        <a:rPr lang="en-US" sz="1600" dirty="0"/>
                        <a:t>$      216</a:t>
                      </a:r>
                    </a:p>
                  </a:txBody>
                  <a:tcPr marL="89170" marR="89170" marT="44585" marB="44585"/>
                </a:tc>
                <a:tc>
                  <a:txBody>
                    <a:bodyPr/>
                    <a:lstStyle/>
                    <a:p>
                      <a:r>
                        <a:rPr lang="en-US" sz="1600" dirty="0"/>
                        <a:t>$      216</a:t>
                      </a:r>
                    </a:p>
                  </a:txBody>
                  <a:tcPr marL="89170" marR="89170" marT="44585" marB="44585"/>
                </a:tc>
                <a:extLst>
                  <a:ext uri="{0D108BD9-81ED-4DB2-BD59-A6C34878D82A}">
                    <a16:rowId xmlns:a16="http://schemas.microsoft.com/office/drawing/2014/main" val="3108695181"/>
                  </a:ext>
                </a:extLst>
              </a:tr>
              <a:tr h="356792">
                <a:tc>
                  <a:txBody>
                    <a:bodyPr/>
                    <a:lstStyle/>
                    <a:p>
                      <a:r>
                        <a:rPr lang="en-US" sz="1600" dirty="0"/>
                        <a:t>6.08</a:t>
                      </a:r>
                    </a:p>
                  </a:txBody>
                  <a:tcPr marL="89170" marR="89170" marT="44585" marB="44585"/>
                </a:tc>
                <a:tc>
                  <a:txBody>
                    <a:bodyPr/>
                    <a:lstStyle/>
                    <a:p>
                      <a:r>
                        <a:rPr lang="en-US" sz="1600" dirty="0"/>
                        <a:t>Infrastructure</a:t>
                      </a:r>
                    </a:p>
                  </a:txBody>
                  <a:tcPr marL="89170" marR="89170" marT="44585" marB="44585"/>
                </a:tc>
                <a:tc>
                  <a:txBody>
                    <a:bodyPr/>
                    <a:lstStyle/>
                    <a:p>
                      <a:r>
                        <a:rPr lang="en-US" sz="1600" dirty="0"/>
                        <a:t>C. Folz</a:t>
                      </a:r>
                    </a:p>
                  </a:txBody>
                  <a:tcPr marL="89170" marR="89170" marT="44585" marB="44585"/>
                </a:tc>
                <a:tc>
                  <a:txBody>
                    <a:bodyPr/>
                    <a:lstStyle/>
                    <a:p>
                      <a:r>
                        <a:rPr lang="en-US" sz="1600" dirty="0"/>
                        <a:t>$      203</a:t>
                      </a:r>
                    </a:p>
                  </a:txBody>
                  <a:tcPr marL="89170" marR="89170" marT="44585" marB="44585"/>
                </a:tc>
                <a:tc>
                  <a:txBody>
                    <a:bodyPr/>
                    <a:lstStyle/>
                    <a:p>
                      <a:r>
                        <a:rPr lang="en-US" sz="1600" dirty="0"/>
                        <a:t>$      103</a:t>
                      </a:r>
                    </a:p>
                  </a:txBody>
                  <a:tcPr marL="89170" marR="89170" marT="44585" marB="44585"/>
                </a:tc>
                <a:extLst>
                  <a:ext uri="{0D108BD9-81ED-4DB2-BD59-A6C34878D82A}">
                    <a16:rowId xmlns:a16="http://schemas.microsoft.com/office/drawing/2014/main" val="3878840666"/>
                  </a:ext>
                </a:extLst>
              </a:tr>
              <a:tr h="356681">
                <a:tc>
                  <a:txBody>
                    <a:bodyPr/>
                    <a:lstStyle/>
                    <a:p>
                      <a:r>
                        <a:rPr lang="en-US" sz="1600" dirty="0"/>
                        <a:t>6.09</a:t>
                      </a:r>
                    </a:p>
                  </a:txBody>
                  <a:tcPr marL="89170" marR="89170" marT="44585" marB="44585"/>
                </a:tc>
                <a:tc>
                  <a:txBody>
                    <a:bodyPr/>
                    <a:lstStyle/>
                    <a:p>
                      <a:r>
                        <a:rPr lang="en-US" sz="1600" dirty="0"/>
                        <a:t>Pre-Operations</a:t>
                      </a:r>
                    </a:p>
                  </a:txBody>
                  <a:tcPr marL="89170" marR="89170" marT="44585" marB="44585"/>
                </a:tc>
                <a:tc>
                  <a:txBody>
                    <a:bodyPr/>
                    <a:lstStyle/>
                    <a:p>
                      <a:r>
                        <a:rPr lang="en-US" sz="1600" dirty="0"/>
                        <a:t>W. Fischer</a:t>
                      </a:r>
                    </a:p>
                  </a:txBody>
                  <a:tcPr marL="89170" marR="89170" marT="44585" marB="44585"/>
                </a:tc>
                <a:tc>
                  <a:txBody>
                    <a:bodyPr/>
                    <a:lstStyle/>
                    <a:p>
                      <a:r>
                        <a:rPr lang="en-US" sz="1600" dirty="0"/>
                        <a:t>$        75</a:t>
                      </a:r>
                    </a:p>
                  </a:txBody>
                  <a:tcPr marL="89170" marR="89170" marT="44585" marB="44585"/>
                </a:tc>
                <a:tc>
                  <a:txBody>
                    <a:bodyPr/>
                    <a:lstStyle/>
                    <a:p>
                      <a:r>
                        <a:rPr lang="en-US" sz="1600" dirty="0"/>
                        <a:t>$        75</a:t>
                      </a:r>
                    </a:p>
                  </a:txBody>
                  <a:tcPr marL="89170" marR="89170" marT="44585" marB="44585"/>
                </a:tc>
                <a:extLst>
                  <a:ext uri="{0D108BD9-81ED-4DB2-BD59-A6C34878D82A}">
                    <a16:rowId xmlns:a16="http://schemas.microsoft.com/office/drawing/2014/main" val="777209500"/>
                  </a:ext>
                </a:extLst>
              </a:tr>
              <a:tr h="356681">
                <a:tc>
                  <a:txBody>
                    <a:bodyPr/>
                    <a:lstStyle/>
                    <a:p>
                      <a:r>
                        <a:rPr lang="en-US" sz="1600" dirty="0"/>
                        <a:t>6.10</a:t>
                      </a:r>
                    </a:p>
                  </a:txBody>
                  <a:tcPr marL="89170" marR="89170" marT="44585" marB="44585"/>
                </a:tc>
                <a:tc>
                  <a:txBody>
                    <a:bodyPr/>
                    <a:lstStyle/>
                    <a:p>
                      <a:r>
                        <a:rPr lang="en-US" sz="1600" dirty="0"/>
                        <a:t>EIC Detector</a:t>
                      </a:r>
                    </a:p>
                  </a:txBody>
                  <a:tcPr marL="89170" marR="89170" marT="44585" marB="44585"/>
                </a:tc>
                <a:tc>
                  <a:txBody>
                    <a:bodyPr/>
                    <a:lstStyle/>
                    <a:p>
                      <a:r>
                        <a:rPr lang="en-US" sz="1600" dirty="0"/>
                        <a:t>R. Ent</a:t>
                      </a:r>
                    </a:p>
                  </a:txBody>
                  <a:tcPr marL="89170" marR="89170" marT="44585" marB="44585"/>
                </a:tc>
                <a:tc>
                  <a:txBody>
                    <a:bodyPr/>
                    <a:lstStyle/>
                    <a:p>
                      <a:r>
                        <a:rPr lang="en-US" sz="1600" dirty="0"/>
                        <a:t>$      245</a:t>
                      </a:r>
                    </a:p>
                  </a:txBody>
                  <a:tcPr marL="89170" marR="89170" marT="44585" marB="44585"/>
                </a:tc>
                <a:tc>
                  <a:txBody>
                    <a:bodyPr/>
                    <a:lstStyle/>
                    <a:p>
                      <a:r>
                        <a:rPr lang="en-US" sz="1600" dirty="0"/>
                        <a:t>$      152</a:t>
                      </a:r>
                    </a:p>
                  </a:txBody>
                  <a:tcPr marL="89170" marR="89170" marT="44585" marB="44585"/>
                </a:tc>
                <a:extLst>
                  <a:ext uri="{0D108BD9-81ED-4DB2-BD59-A6C34878D82A}">
                    <a16:rowId xmlns:a16="http://schemas.microsoft.com/office/drawing/2014/main" val="1353682757"/>
                  </a:ext>
                </a:extLst>
              </a:tr>
            </a:tbl>
          </a:graphicData>
        </a:graphic>
      </p:graphicFrame>
      <p:sp>
        <p:nvSpPr>
          <p:cNvPr id="7" name="Slide Number Placeholder 3">
            <a:extLst>
              <a:ext uri="{FF2B5EF4-FFF2-40B4-BE49-F238E27FC236}">
                <a16:creationId xmlns:a16="http://schemas.microsoft.com/office/drawing/2014/main" id="{9B9733F6-FF69-4C32-BDE4-1BBFAE30CA95}"/>
              </a:ext>
            </a:extLst>
          </p:cNvPr>
          <p:cNvSpPr>
            <a:spLocks noGrp="1"/>
          </p:cNvSpPr>
          <p:nvPr>
            <p:ph type="sldNum" sz="quarter" idx="12"/>
          </p:nvPr>
        </p:nvSpPr>
        <p:spPr>
          <a:xfrm>
            <a:off x="3699207" y="6348502"/>
            <a:ext cx="2057400" cy="365125"/>
          </a:xfrm>
        </p:spPr>
        <p:txBody>
          <a:bodyPr/>
          <a:lstStyle/>
          <a:p>
            <a:fld id="{893C5830-40F3-F04E-B2E3-10E6672BA8FF}" type="slidenum">
              <a:rPr lang="en-US" smtClean="0"/>
              <a:t>13</a:t>
            </a:fld>
            <a:endParaRPr lang="en-US" dirty="0"/>
          </a:p>
        </p:txBody>
      </p:sp>
      <p:sp>
        <p:nvSpPr>
          <p:cNvPr id="4" name="Rectangle 3">
            <a:extLst>
              <a:ext uri="{FF2B5EF4-FFF2-40B4-BE49-F238E27FC236}">
                <a16:creationId xmlns:a16="http://schemas.microsoft.com/office/drawing/2014/main" id="{F405D3D2-6358-4AA9-B926-830F094B387F}"/>
              </a:ext>
            </a:extLst>
          </p:cNvPr>
          <p:cNvSpPr/>
          <p:nvPr/>
        </p:nvSpPr>
        <p:spPr>
          <a:xfrm>
            <a:off x="595543" y="5425172"/>
            <a:ext cx="4833258" cy="923330"/>
          </a:xfrm>
          <a:prstGeom prst="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lvl="1"/>
            <a:r>
              <a:rPr lang="en-US" dirty="0"/>
              <a:t>$100M contribution from New York State</a:t>
            </a:r>
          </a:p>
          <a:p>
            <a:pPr lvl="1"/>
            <a:r>
              <a:rPr lang="en-US" dirty="0"/>
              <a:t>$  ~93M anticipated detector in-kind</a:t>
            </a:r>
          </a:p>
          <a:p>
            <a:pPr lvl="1"/>
            <a:r>
              <a:rPr lang="en-US" dirty="0"/>
              <a:t>$  ~49M anticipated accelerator in-kind</a:t>
            </a:r>
          </a:p>
        </p:txBody>
      </p:sp>
      <p:sp>
        <p:nvSpPr>
          <p:cNvPr id="6" name="Rectangle 5">
            <a:extLst>
              <a:ext uri="{FF2B5EF4-FFF2-40B4-BE49-F238E27FC236}">
                <a16:creationId xmlns:a16="http://schemas.microsoft.com/office/drawing/2014/main" id="{BE8FAC6B-8B96-E44B-A5E1-29A154EFD479}"/>
              </a:ext>
            </a:extLst>
          </p:cNvPr>
          <p:cNvSpPr/>
          <p:nvPr/>
        </p:nvSpPr>
        <p:spPr>
          <a:xfrm>
            <a:off x="5637599" y="5425172"/>
            <a:ext cx="2761100" cy="646331"/>
          </a:xfrm>
          <a:prstGeom prst="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marL="228600" lvl="1" algn="ctr"/>
            <a:r>
              <a:rPr lang="en-US" dirty="0"/>
              <a:t>Additional Contingency $~640M (40%) </a:t>
            </a:r>
          </a:p>
        </p:txBody>
      </p:sp>
    </p:spTree>
    <p:extLst>
      <p:ext uri="{BB962C8B-B14F-4D97-AF65-F5344CB8AC3E}">
        <p14:creationId xmlns:p14="http://schemas.microsoft.com/office/powerpoint/2010/main" val="298613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121" y="108661"/>
            <a:ext cx="8358371" cy="1325563"/>
          </a:xfrm>
        </p:spPr>
        <p:txBody>
          <a:bodyPr>
            <a:normAutofit/>
          </a:bodyPr>
          <a:lstStyle/>
          <a:p>
            <a:r>
              <a:rPr lang="en-US" dirty="0"/>
              <a:t>DOE Funding Profile</a:t>
            </a:r>
          </a:p>
        </p:txBody>
      </p:sp>
      <p:sp>
        <p:nvSpPr>
          <p:cNvPr id="4" name="Slide Number Placeholder 3">
            <a:extLst>
              <a:ext uri="{FF2B5EF4-FFF2-40B4-BE49-F238E27FC236}">
                <a16:creationId xmlns:a16="http://schemas.microsoft.com/office/drawing/2014/main" id="{3196AD74-9C9C-4541-BF37-8AEF77DFE95D}"/>
              </a:ext>
            </a:extLst>
          </p:cNvPr>
          <p:cNvSpPr>
            <a:spLocks noGrp="1"/>
          </p:cNvSpPr>
          <p:nvPr>
            <p:ph type="sldNum" sz="quarter" idx="12"/>
          </p:nvPr>
        </p:nvSpPr>
        <p:spPr/>
        <p:txBody>
          <a:bodyPr/>
          <a:lstStyle/>
          <a:p>
            <a:fld id="{716D9922-87B3-6043-9531-5184EA303DC1}" type="slidenum">
              <a:rPr lang="en-US" smtClean="0"/>
              <a:t>14</a:t>
            </a:fld>
            <a:endParaRPr lang="en-US" dirty="0"/>
          </a:p>
        </p:txBody>
      </p:sp>
      <p:pic>
        <p:nvPicPr>
          <p:cNvPr id="5" name="Picture 4">
            <a:extLst>
              <a:ext uri="{FF2B5EF4-FFF2-40B4-BE49-F238E27FC236}">
                <a16:creationId xmlns:a16="http://schemas.microsoft.com/office/drawing/2014/main" id="{0F2BF891-CEF1-4FC9-9C52-7C14D6DB0F70}"/>
              </a:ext>
            </a:extLst>
          </p:cNvPr>
          <p:cNvPicPr>
            <a:picLocks noChangeAspect="1"/>
          </p:cNvPicPr>
          <p:nvPr/>
        </p:nvPicPr>
        <p:blipFill>
          <a:blip r:embed="rId3"/>
          <a:stretch>
            <a:fillRect/>
          </a:stretch>
        </p:blipFill>
        <p:spPr>
          <a:xfrm>
            <a:off x="-177133" y="1065137"/>
            <a:ext cx="9321133" cy="5296869"/>
          </a:xfrm>
          <a:prstGeom prst="rect">
            <a:avLst/>
          </a:prstGeom>
          <a:effectLst>
            <a:softEdge rad="0"/>
          </a:effectLst>
        </p:spPr>
      </p:pic>
    </p:spTree>
    <p:extLst>
      <p:ext uri="{BB962C8B-B14F-4D97-AF65-F5344CB8AC3E}">
        <p14:creationId xmlns:p14="http://schemas.microsoft.com/office/powerpoint/2010/main" val="165346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30869"/>
            <a:ext cx="7886700" cy="1325563"/>
          </a:xfrm>
        </p:spPr>
        <p:txBody>
          <a:bodyPr/>
          <a:lstStyle/>
          <a:p>
            <a:r>
              <a:rPr lang="en-US" dirty="0"/>
              <a:t>Reference Schedule</a:t>
            </a:r>
          </a:p>
        </p:txBody>
      </p:sp>
      <p:sp>
        <p:nvSpPr>
          <p:cNvPr id="4" name="Slide Number Placeholder 3">
            <a:extLst>
              <a:ext uri="{FF2B5EF4-FFF2-40B4-BE49-F238E27FC236}">
                <a16:creationId xmlns:a16="http://schemas.microsoft.com/office/drawing/2014/main" id="{EDFCEB32-5665-4078-9BAC-7F0C2CFC30A3}"/>
              </a:ext>
            </a:extLst>
          </p:cNvPr>
          <p:cNvSpPr>
            <a:spLocks noGrp="1"/>
          </p:cNvSpPr>
          <p:nvPr>
            <p:ph type="sldNum" sz="quarter" idx="12"/>
          </p:nvPr>
        </p:nvSpPr>
        <p:spPr/>
        <p:txBody>
          <a:bodyPr/>
          <a:lstStyle/>
          <a:p>
            <a:fld id="{893C5830-40F3-F04E-B2E3-10E6672BA8FF}" type="slidenum">
              <a:rPr lang="en-US" smtClean="0"/>
              <a:pPr/>
              <a:t>15</a:t>
            </a:fld>
            <a:endParaRPr lang="en-US" dirty="0"/>
          </a:p>
        </p:txBody>
      </p:sp>
      <p:pic>
        <p:nvPicPr>
          <p:cNvPr id="7" name="Picture 6">
            <a:extLst>
              <a:ext uri="{FF2B5EF4-FFF2-40B4-BE49-F238E27FC236}">
                <a16:creationId xmlns:a16="http://schemas.microsoft.com/office/drawing/2014/main" id="{D6F5077F-72F4-4E83-AD40-500DF20E4817}"/>
              </a:ext>
            </a:extLst>
          </p:cNvPr>
          <p:cNvPicPr>
            <a:picLocks noChangeAspect="1"/>
          </p:cNvPicPr>
          <p:nvPr/>
        </p:nvPicPr>
        <p:blipFill>
          <a:blip r:embed="rId2"/>
          <a:stretch>
            <a:fillRect/>
          </a:stretch>
        </p:blipFill>
        <p:spPr>
          <a:xfrm>
            <a:off x="1111719" y="1192175"/>
            <a:ext cx="7403631" cy="5169831"/>
          </a:xfrm>
          <a:prstGeom prst="rect">
            <a:avLst/>
          </a:prstGeom>
        </p:spPr>
      </p:pic>
    </p:spTree>
    <p:extLst>
      <p:ext uri="{BB962C8B-B14F-4D97-AF65-F5344CB8AC3E}">
        <p14:creationId xmlns:p14="http://schemas.microsoft.com/office/powerpoint/2010/main" val="22241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C82B49-13A2-48E1-8136-6A66626BB573}"/>
              </a:ext>
            </a:extLst>
          </p:cNvPr>
          <p:cNvPicPr>
            <a:picLocks noChangeAspect="1"/>
          </p:cNvPicPr>
          <p:nvPr/>
        </p:nvPicPr>
        <p:blipFill>
          <a:blip r:embed="rId2"/>
          <a:stretch>
            <a:fillRect/>
          </a:stretch>
        </p:blipFill>
        <p:spPr>
          <a:xfrm>
            <a:off x="636417" y="885653"/>
            <a:ext cx="7718766" cy="5554588"/>
          </a:xfrm>
          <a:prstGeom prst="rect">
            <a:avLst/>
          </a:prstGeom>
        </p:spPr>
      </p:pic>
      <p:sp>
        <p:nvSpPr>
          <p:cNvPr id="2" name="Title 1"/>
          <p:cNvSpPr>
            <a:spLocks noGrp="1"/>
          </p:cNvSpPr>
          <p:nvPr>
            <p:ph type="title"/>
          </p:nvPr>
        </p:nvSpPr>
        <p:spPr>
          <a:xfrm>
            <a:off x="468483" y="-153020"/>
            <a:ext cx="7886700" cy="1325563"/>
          </a:xfrm>
        </p:spPr>
        <p:txBody>
          <a:bodyPr/>
          <a:lstStyle/>
          <a:p>
            <a:r>
              <a:rPr lang="en-US" dirty="0"/>
              <a:t>Reference Schedule</a:t>
            </a:r>
          </a:p>
        </p:txBody>
      </p:sp>
      <p:sp>
        <p:nvSpPr>
          <p:cNvPr id="4" name="Slide Number Placeholder 3">
            <a:extLst>
              <a:ext uri="{FF2B5EF4-FFF2-40B4-BE49-F238E27FC236}">
                <a16:creationId xmlns:a16="http://schemas.microsoft.com/office/drawing/2014/main" id="{EDFCEB32-5665-4078-9BAC-7F0C2CFC30A3}"/>
              </a:ext>
            </a:extLst>
          </p:cNvPr>
          <p:cNvSpPr>
            <a:spLocks noGrp="1"/>
          </p:cNvSpPr>
          <p:nvPr>
            <p:ph type="sldNum" sz="quarter" idx="12"/>
          </p:nvPr>
        </p:nvSpPr>
        <p:spPr/>
        <p:txBody>
          <a:bodyPr/>
          <a:lstStyle/>
          <a:p>
            <a:fld id="{893C5830-40F3-F04E-B2E3-10E6672BA8FF}" type="slidenum">
              <a:rPr lang="en-US" smtClean="0"/>
              <a:pPr/>
              <a:t>16</a:t>
            </a:fld>
            <a:endParaRPr lang="en-US" dirty="0"/>
          </a:p>
        </p:txBody>
      </p:sp>
      <p:sp>
        <p:nvSpPr>
          <p:cNvPr id="6" name="TextBox 5">
            <a:extLst>
              <a:ext uri="{FF2B5EF4-FFF2-40B4-BE49-F238E27FC236}">
                <a16:creationId xmlns:a16="http://schemas.microsoft.com/office/drawing/2014/main" id="{C440C38C-03DA-6147-A040-0706FB07E49F}"/>
              </a:ext>
            </a:extLst>
          </p:cNvPr>
          <p:cNvSpPr txBox="1"/>
          <p:nvPr/>
        </p:nvSpPr>
        <p:spPr>
          <a:xfrm>
            <a:off x="827223" y="5148221"/>
            <a:ext cx="587020" cy="461665"/>
          </a:xfrm>
          <a:prstGeom prst="rect">
            <a:avLst/>
          </a:prstGeom>
          <a:noFill/>
        </p:spPr>
        <p:txBody>
          <a:bodyPr wrap="square" rtlCol="0">
            <a:spAutoFit/>
          </a:bodyPr>
          <a:lstStyle/>
          <a:p>
            <a:r>
              <a:rPr lang="en-US" sz="800" dirty="0">
                <a:solidFill>
                  <a:schemeClr val="bg1"/>
                </a:solidFill>
              </a:rPr>
              <a:t>Notional Schedule</a:t>
            </a:r>
          </a:p>
          <a:p>
            <a:r>
              <a:rPr lang="en-US" sz="800" dirty="0">
                <a:solidFill>
                  <a:schemeClr val="bg1"/>
                </a:solidFill>
              </a:rPr>
              <a:t>2</a:t>
            </a:r>
            <a:r>
              <a:rPr lang="en-US" sz="800" baseline="30000" dirty="0">
                <a:solidFill>
                  <a:schemeClr val="bg1"/>
                </a:solidFill>
              </a:rPr>
              <a:t>nd</a:t>
            </a:r>
            <a:r>
              <a:rPr lang="en-US" sz="800" dirty="0">
                <a:solidFill>
                  <a:schemeClr val="bg1"/>
                </a:solidFill>
              </a:rPr>
              <a:t> IR and</a:t>
            </a:r>
          </a:p>
        </p:txBody>
      </p:sp>
      <p:sp>
        <p:nvSpPr>
          <p:cNvPr id="8" name="TextBox 7">
            <a:extLst>
              <a:ext uri="{FF2B5EF4-FFF2-40B4-BE49-F238E27FC236}">
                <a16:creationId xmlns:a16="http://schemas.microsoft.com/office/drawing/2014/main" id="{AC1317E2-D10A-5149-A054-6C17580A29C1}"/>
              </a:ext>
            </a:extLst>
          </p:cNvPr>
          <p:cNvSpPr txBox="1"/>
          <p:nvPr/>
        </p:nvSpPr>
        <p:spPr>
          <a:xfrm>
            <a:off x="1416114" y="5470013"/>
            <a:ext cx="587020" cy="215444"/>
          </a:xfrm>
          <a:prstGeom prst="rect">
            <a:avLst/>
          </a:prstGeom>
          <a:noFill/>
        </p:spPr>
        <p:txBody>
          <a:bodyPr wrap="none" rtlCol="0">
            <a:spAutoFit/>
          </a:bodyPr>
          <a:lstStyle/>
          <a:p>
            <a:r>
              <a:rPr lang="en-US" sz="800" dirty="0">
                <a:solidFill>
                  <a:schemeClr val="bg1"/>
                </a:solidFill>
              </a:rPr>
              <a:t> Schedule</a:t>
            </a:r>
          </a:p>
        </p:txBody>
      </p:sp>
      <p:sp>
        <p:nvSpPr>
          <p:cNvPr id="9" name="TextBox 8">
            <a:extLst>
              <a:ext uri="{FF2B5EF4-FFF2-40B4-BE49-F238E27FC236}">
                <a16:creationId xmlns:a16="http://schemas.microsoft.com/office/drawing/2014/main" id="{C5A49CF8-A087-FD42-97E3-B13C86368C31}"/>
              </a:ext>
            </a:extLst>
          </p:cNvPr>
          <p:cNvSpPr txBox="1"/>
          <p:nvPr/>
        </p:nvSpPr>
        <p:spPr>
          <a:xfrm>
            <a:off x="2592025" y="5519504"/>
            <a:ext cx="2057400" cy="215444"/>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txBody>
          <a:bodyPr wrap="square" rtlCol="0">
            <a:spAutoFit/>
          </a:bodyPr>
          <a:lstStyle/>
          <a:p>
            <a:r>
              <a:rPr lang="en-US" sz="800" i="1" dirty="0"/>
              <a:t>Generic Detector R&amp;D</a:t>
            </a:r>
          </a:p>
        </p:txBody>
      </p:sp>
    </p:spTree>
    <p:extLst>
      <p:ext uri="{BB962C8B-B14F-4D97-AF65-F5344CB8AC3E}">
        <p14:creationId xmlns:p14="http://schemas.microsoft.com/office/powerpoint/2010/main" val="311979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4423"/>
            <a:ext cx="8515350" cy="1309168"/>
          </a:xfrm>
        </p:spPr>
        <p:txBody>
          <a:bodyPr>
            <a:normAutofit/>
          </a:bodyPr>
          <a:lstStyle/>
          <a:p>
            <a:r>
              <a:rPr lang="en-US" dirty="0"/>
              <a:t>CD-2/3A Preparation</a:t>
            </a:r>
          </a:p>
        </p:txBody>
      </p:sp>
      <p:sp>
        <p:nvSpPr>
          <p:cNvPr id="3" name="Content Placeholder 2"/>
          <p:cNvSpPr>
            <a:spLocks noGrp="1"/>
          </p:cNvSpPr>
          <p:nvPr>
            <p:ph idx="1"/>
          </p:nvPr>
        </p:nvSpPr>
        <p:spPr>
          <a:xfrm>
            <a:off x="710843" y="1633591"/>
            <a:ext cx="7950271" cy="4202130"/>
          </a:xfrm>
        </p:spPr>
        <p:txBody>
          <a:bodyPr>
            <a:normAutofit fontScale="92500" lnSpcReduction="10000"/>
          </a:bodyPr>
          <a:lstStyle/>
          <a:p>
            <a:pPr marL="0" indent="0">
              <a:buNone/>
            </a:pPr>
            <a:r>
              <a:rPr lang="en-US" sz="1800" b="1" dirty="0"/>
              <a:t>Assumptions</a:t>
            </a:r>
          </a:p>
          <a:p>
            <a:r>
              <a:rPr lang="en-US" sz="1800" dirty="0"/>
              <a:t>DOE FY2022 funding is $70 million (possibilities range from $30M to $806M!)</a:t>
            </a:r>
          </a:p>
          <a:p>
            <a:r>
              <a:rPr lang="en-US" sz="1800" dirty="0"/>
              <a:t>CD-2/3A approval in April 2023</a:t>
            </a:r>
          </a:p>
          <a:p>
            <a:endParaRPr lang="en-US" sz="1800" dirty="0"/>
          </a:p>
          <a:p>
            <a:pPr marL="0" indent="0">
              <a:buNone/>
            </a:pPr>
            <a:r>
              <a:rPr lang="en-US" sz="1800" b="1" dirty="0"/>
              <a:t>Schedule</a:t>
            </a:r>
          </a:p>
          <a:p>
            <a:pPr>
              <a:tabLst>
                <a:tab pos="7762875" algn="r"/>
              </a:tabLst>
            </a:pPr>
            <a:r>
              <a:rPr lang="en-US" sz="1800" dirty="0"/>
              <a:t>DOE Status Review (confirm CD-2/3A goals)	October 19-21, 2021</a:t>
            </a:r>
          </a:p>
          <a:p>
            <a:pPr>
              <a:tabLst>
                <a:tab pos="7762875" algn="r"/>
              </a:tabLst>
            </a:pPr>
            <a:r>
              <a:rPr lang="en-US" sz="1800" dirty="0"/>
              <a:t>DOE Status Review (confirm OPA/ICR review plans)	April (TBD) 2022</a:t>
            </a:r>
          </a:p>
          <a:p>
            <a:pPr>
              <a:tabLst>
                <a:tab pos="7762875" algn="r"/>
              </a:tabLst>
            </a:pPr>
            <a:r>
              <a:rPr lang="en-US" sz="1800" dirty="0"/>
              <a:t>Preliminary Design Complete	</a:t>
            </a:r>
            <a:r>
              <a:rPr lang="en-US" sz="1800" dirty="0">
                <a:sym typeface="Wingdings" panose="05000000000000000000" pitchFamily="2" charset="2"/>
              </a:rPr>
              <a:t>November 2022</a:t>
            </a:r>
          </a:p>
          <a:p>
            <a:pPr>
              <a:tabLst>
                <a:tab pos="7762875" algn="r"/>
              </a:tabLst>
            </a:pPr>
            <a:r>
              <a:rPr lang="en-US" sz="1800" dirty="0">
                <a:sym typeface="Wingdings" panose="05000000000000000000" pitchFamily="2" charset="2"/>
              </a:rPr>
              <a:t>Final Design/Maturity Readiness for CD-3A Items	November 2022</a:t>
            </a:r>
          </a:p>
          <a:p>
            <a:pPr>
              <a:tabLst>
                <a:tab pos="7762875" algn="r"/>
              </a:tabLst>
            </a:pPr>
            <a:r>
              <a:rPr lang="en-US" sz="1800" dirty="0">
                <a:sym typeface="Wingdings" panose="05000000000000000000" pitchFamily="2" charset="2"/>
              </a:rPr>
              <a:t>Preliminary Design Review	November 2022</a:t>
            </a:r>
          </a:p>
          <a:p>
            <a:pPr>
              <a:tabLst>
                <a:tab pos="7762875" algn="r"/>
              </a:tabLst>
            </a:pPr>
            <a:r>
              <a:rPr lang="en-US" sz="1800" dirty="0">
                <a:sym typeface="Wingdings" panose="05000000000000000000" pitchFamily="2" charset="2"/>
              </a:rPr>
              <a:t>Director’s Review	December 2022</a:t>
            </a:r>
          </a:p>
          <a:p>
            <a:pPr>
              <a:tabLst>
                <a:tab pos="7762875" algn="r"/>
              </a:tabLst>
            </a:pPr>
            <a:r>
              <a:rPr lang="en-US" sz="1800" dirty="0">
                <a:sym typeface="Wingdings" panose="05000000000000000000" pitchFamily="2" charset="2"/>
              </a:rPr>
              <a:t>DOE OPA Review and ICR	January 2023</a:t>
            </a:r>
            <a:endParaRPr lang="en-US" sz="18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D2AB49-3341-C944-927F-9E29D7229B80}"/>
                  </a:ext>
                </a:extLst>
              </p:cNvPr>
              <p:cNvSpPr txBox="1"/>
              <p:nvPr/>
            </p:nvSpPr>
            <p:spPr>
              <a:xfrm>
                <a:off x="8640715" y="3280177"/>
                <a:ext cx="205184" cy="297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2AD2AB49-3341-C944-927F-9E29D7229B80}"/>
                  </a:ext>
                </a:extLst>
              </p:cNvPr>
              <p:cNvSpPr txBox="1">
                <a:spLocks noRot="1" noChangeAspect="1" noMove="1" noResize="1" noEditPoints="1" noAdjustHandles="1" noChangeArrowheads="1" noChangeShapeType="1" noTextEdit="1"/>
              </p:cNvSpPr>
              <p:nvPr/>
            </p:nvSpPr>
            <p:spPr>
              <a:xfrm>
                <a:off x="8640715" y="3280177"/>
                <a:ext cx="205184" cy="297646"/>
              </a:xfrm>
              <a:prstGeom prst="rect">
                <a:avLst/>
              </a:prstGeom>
              <a:blipFill>
                <a:blip r:embed="rId2"/>
                <a:stretch>
                  <a:fillRect l="-41176" t="-12500" r="-41176" b="-25000"/>
                </a:stretch>
              </a:blipFill>
            </p:spPr>
            <p:txBody>
              <a:bodyPr/>
              <a:lstStyle/>
              <a:p>
                <a:r>
                  <a:rPr lang="en-US">
                    <a:noFill/>
                  </a:rPr>
                  <a:t> </a:t>
                </a:r>
              </a:p>
            </p:txBody>
          </p:sp>
        </mc:Fallback>
      </mc:AlternateContent>
    </p:spTree>
    <p:extLst>
      <p:ext uri="{BB962C8B-B14F-4D97-AF65-F5344CB8AC3E}">
        <p14:creationId xmlns:p14="http://schemas.microsoft.com/office/powerpoint/2010/main" val="134036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411C-9E17-6E46-94BD-040CECBA46CE}"/>
              </a:ext>
            </a:extLst>
          </p:cNvPr>
          <p:cNvSpPr>
            <a:spLocks noGrp="1"/>
          </p:cNvSpPr>
          <p:nvPr>
            <p:ph type="title"/>
          </p:nvPr>
        </p:nvSpPr>
        <p:spPr>
          <a:xfrm>
            <a:off x="472725" y="130869"/>
            <a:ext cx="8198550" cy="1325563"/>
          </a:xfrm>
        </p:spPr>
        <p:txBody>
          <a:bodyPr/>
          <a:lstStyle/>
          <a:p>
            <a:r>
              <a:rPr lang="en-US" dirty="0"/>
              <a:t>DOE Review Charge Questions</a:t>
            </a:r>
          </a:p>
        </p:txBody>
      </p:sp>
      <p:sp>
        <p:nvSpPr>
          <p:cNvPr id="3" name="Content Placeholder 2">
            <a:extLst>
              <a:ext uri="{FF2B5EF4-FFF2-40B4-BE49-F238E27FC236}">
                <a16:creationId xmlns:a16="http://schemas.microsoft.com/office/drawing/2014/main" id="{02114FA6-60A3-244B-A58E-D658E2EC46BA}"/>
              </a:ext>
            </a:extLst>
          </p:cNvPr>
          <p:cNvSpPr>
            <a:spLocks noGrp="1"/>
          </p:cNvSpPr>
          <p:nvPr>
            <p:ph idx="1"/>
          </p:nvPr>
        </p:nvSpPr>
        <p:spPr>
          <a:xfrm>
            <a:off x="515710" y="1337321"/>
            <a:ext cx="8198550" cy="4592685"/>
          </a:xfrm>
        </p:spPr>
        <p:txBody>
          <a:bodyPr>
            <a:noAutofit/>
          </a:bodyPr>
          <a:lstStyle/>
          <a:p>
            <a:pPr marL="514350" lvl="0" indent="-514350">
              <a:lnSpc>
                <a:spcPct val="120000"/>
              </a:lnSpc>
              <a:spcBef>
                <a:spcPts val="400"/>
              </a:spcBef>
              <a:buFont typeface="+mj-lt"/>
              <a:buAutoNum type="arabicPeriod"/>
            </a:pPr>
            <a:r>
              <a:rPr lang="en-US" sz="1800" dirty="0"/>
              <a:t>Is risk planning adequate and comprehensive given the project’s current stage of development? Is R&amp;D, and are design efforts, yielding sufficiently advanced designs and mitigating technical risks, particularly in strong hadron cooling?</a:t>
            </a:r>
          </a:p>
          <a:p>
            <a:pPr marL="514350" lvl="0" indent="-514350">
              <a:lnSpc>
                <a:spcPct val="120000"/>
              </a:lnSpc>
              <a:spcBef>
                <a:spcPts val="400"/>
              </a:spcBef>
              <a:buFont typeface="+mj-lt"/>
              <a:buAutoNum type="arabicPeriod"/>
            </a:pPr>
            <a:r>
              <a:rPr lang="en-US" sz="1800" dirty="0"/>
              <a:t>Is the project properly managed? Is the progress made integrating scope between BNL and TJNAF appropriate and sufficiently advanced for the project to attain CD-2/3A as planned?</a:t>
            </a:r>
          </a:p>
          <a:p>
            <a:pPr marL="514350" lvl="0" indent="-514350">
              <a:lnSpc>
                <a:spcPct val="120000"/>
              </a:lnSpc>
              <a:spcBef>
                <a:spcPts val="400"/>
              </a:spcBef>
              <a:buFont typeface="+mj-lt"/>
              <a:buAutoNum type="arabicPeriod"/>
            </a:pPr>
            <a:r>
              <a:rPr lang="en-US" sz="1800" dirty="0"/>
              <a:t>Is the project on a path to successfully realize the expected international in-kind contributions to both the accelerator and detector?</a:t>
            </a:r>
          </a:p>
          <a:p>
            <a:pPr marL="514350" lvl="0" indent="-514350">
              <a:lnSpc>
                <a:spcPct val="120000"/>
              </a:lnSpc>
              <a:spcBef>
                <a:spcPts val="400"/>
              </a:spcBef>
              <a:buFont typeface="+mj-lt"/>
              <a:buAutoNum type="arabicPeriod"/>
            </a:pPr>
            <a:r>
              <a:rPr lang="en-US" sz="1800" dirty="0"/>
              <a:t>Is the plan to develop the performance baseline, and to complete a final design for long lead procurement items, reasonable? Is the project on track to attain CD-2/3A according to its schedule?</a:t>
            </a:r>
          </a:p>
          <a:p>
            <a:pPr marL="514350" lvl="0" indent="-514350">
              <a:lnSpc>
                <a:spcPct val="120000"/>
              </a:lnSpc>
              <a:spcBef>
                <a:spcPts val="400"/>
              </a:spcBef>
              <a:buFont typeface="+mj-lt"/>
              <a:buAutoNum type="arabicPeriod"/>
            </a:pPr>
            <a:r>
              <a:rPr lang="en-US" sz="1800" dirty="0"/>
              <a:t>Has the project satisfactorily addressed recommendations from previous reviews?</a:t>
            </a:r>
          </a:p>
        </p:txBody>
      </p:sp>
      <p:sp>
        <p:nvSpPr>
          <p:cNvPr id="4" name="Slide Number Placeholder 3">
            <a:extLst>
              <a:ext uri="{FF2B5EF4-FFF2-40B4-BE49-F238E27FC236}">
                <a16:creationId xmlns:a16="http://schemas.microsoft.com/office/drawing/2014/main" id="{629E6EFF-5439-044C-BFB6-90B9F614A954}"/>
              </a:ext>
            </a:extLst>
          </p:cNvPr>
          <p:cNvSpPr>
            <a:spLocks noGrp="1"/>
          </p:cNvSpPr>
          <p:nvPr>
            <p:ph type="sldNum" sz="quarter" idx="12"/>
          </p:nvPr>
        </p:nvSpPr>
        <p:spPr/>
        <p:txBody>
          <a:bodyPr/>
          <a:lstStyle/>
          <a:p>
            <a:fld id="{893C5830-40F3-F04E-B2E3-10E6672BA8FF}" type="slidenum">
              <a:rPr lang="en-US" smtClean="0"/>
              <a:pPr/>
              <a:t>18</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0BE90F-26D9-3A4F-B5A9-F08BD5A140B8}"/>
                  </a:ext>
                </a:extLst>
              </p:cNvPr>
              <p:cNvSpPr txBox="1"/>
              <p:nvPr/>
            </p:nvSpPr>
            <p:spPr>
              <a:xfrm>
                <a:off x="2903644" y="2415638"/>
                <a:ext cx="213955" cy="2976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400BE90F-26D9-3A4F-B5A9-F08BD5A140B8}"/>
                  </a:ext>
                </a:extLst>
              </p:cNvPr>
              <p:cNvSpPr txBox="1">
                <a:spLocks noRot="1" noChangeAspect="1" noMove="1" noResize="1" noEditPoints="1" noAdjustHandles="1" noChangeArrowheads="1" noChangeShapeType="1" noTextEdit="1"/>
              </p:cNvSpPr>
              <p:nvPr/>
            </p:nvSpPr>
            <p:spPr>
              <a:xfrm>
                <a:off x="2903644" y="2415638"/>
                <a:ext cx="213955" cy="297646"/>
              </a:xfrm>
              <a:prstGeom prst="rect">
                <a:avLst/>
              </a:prstGeom>
              <a:blipFill>
                <a:blip r:embed="rId2"/>
                <a:stretch>
                  <a:fillRect l="-38889" t="-12500" r="-38889"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136EEB-4038-F046-B223-534E15FA6D73}"/>
                  </a:ext>
                </a:extLst>
              </p:cNvPr>
              <p:cNvSpPr txBox="1"/>
              <p:nvPr/>
            </p:nvSpPr>
            <p:spPr>
              <a:xfrm>
                <a:off x="4985644" y="3423061"/>
                <a:ext cx="213955" cy="2976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3D136EEB-4038-F046-B223-534E15FA6D73}"/>
                  </a:ext>
                </a:extLst>
              </p:cNvPr>
              <p:cNvSpPr txBox="1">
                <a:spLocks noRot="1" noChangeAspect="1" noMove="1" noResize="1" noEditPoints="1" noAdjustHandles="1" noChangeArrowheads="1" noChangeShapeType="1" noTextEdit="1"/>
              </p:cNvSpPr>
              <p:nvPr/>
            </p:nvSpPr>
            <p:spPr>
              <a:xfrm>
                <a:off x="4985644" y="3423061"/>
                <a:ext cx="213955" cy="297646"/>
              </a:xfrm>
              <a:prstGeom prst="rect">
                <a:avLst/>
              </a:prstGeom>
              <a:blipFill>
                <a:blip r:embed="rId3"/>
                <a:stretch>
                  <a:fillRect l="-38889" t="-12500" r="-38889"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9904F4-71D7-DD4E-BF8C-4049FB94520A}"/>
                  </a:ext>
                </a:extLst>
              </p:cNvPr>
              <p:cNvSpPr txBox="1"/>
              <p:nvPr/>
            </p:nvSpPr>
            <p:spPr>
              <a:xfrm>
                <a:off x="7008844" y="4123238"/>
                <a:ext cx="213955" cy="2976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 name="TextBox 7">
                <a:extLst>
                  <a:ext uri="{FF2B5EF4-FFF2-40B4-BE49-F238E27FC236}">
                    <a16:creationId xmlns:a16="http://schemas.microsoft.com/office/drawing/2014/main" id="{C39904F4-71D7-DD4E-BF8C-4049FB94520A}"/>
                  </a:ext>
                </a:extLst>
              </p:cNvPr>
              <p:cNvSpPr txBox="1">
                <a:spLocks noRot="1" noChangeAspect="1" noMove="1" noResize="1" noEditPoints="1" noAdjustHandles="1" noChangeArrowheads="1" noChangeShapeType="1" noTextEdit="1"/>
              </p:cNvSpPr>
              <p:nvPr/>
            </p:nvSpPr>
            <p:spPr>
              <a:xfrm>
                <a:off x="7008844" y="4123238"/>
                <a:ext cx="213955" cy="297646"/>
              </a:xfrm>
              <a:prstGeom prst="rect">
                <a:avLst/>
              </a:prstGeom>
              <a:blipFill>
                <a:blip r:embed="rId4"/>
                <a:stretch>
                  <a:fillRect l="-41176" t="-8333" r="-41176"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1A2C024-CA82-9341-87F8-12DEE6E26587}"/>
                  </a:ext>
                </a:extLst>
              </p:cNvPr>
              <p:cNvSpPr txBox="1"/>
              <p:nvPr/>
            </p:nvSpPr>
            <p:spPr>
              <a:xfrm>
                <a:off x="6202444" y="5145638"/>
                <a:ext cx="213955" cy="2976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01A2C024-CA82-9341-87F8-12DEE6E26587}"/>
                  </a:ext>
                </a:extLst>
              </p:cNvPr>
              <p:cNvSpPr txBox="1">
                <a:spLocks noRot="1" noChangeAspect="1" noMove="1" noResize="1" noEditPoints="1" noAdjustHandles="1" noChangeArrowheads="1" noChangeShapeType="1" noTextEdit="1"/>
              </p:cNvSpPr>
              <p:nvPr/>
            </p:nvSpPr>
            <p:spPr>
              <a:xfrm>
                <a:off x="6202444" y="5145638"/>
                <a:ext cx="213955" cy="297646"/>
              </a:xfrm>
              <a:prstGeom prst="rect">
                <a:avLst/>
              </a:prstGeom>
              <a:blipFill>
                <a:blip r:embed="rId2"/>
                <a:stretch>
                  <a:fillRect l="-38889" t="-12500" r="-38889"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EB03416-2B50-D44D-85B3-57909725BCB3}"/>
                  </a:ext>
                </a:extLst>
              </p:cNvPr>
              <p:cNvSpPr txBox="1"/>
              <p:nvPr/>
            </p:nvSpPr>
            <p:spPr>
              <a:xfrm>
                <a:off x="2105644" y="5909667"/>
                <a:ext cx="213955" cy="2976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TextBox 9">
                <a:extLst>
                  <a:ext uri="{FF2B5EF4-FFF2-40B4-BE49-F238E27FC236}">
                    <a16:creationId xmlns:a16="http://schemas.microsoft.com/office/drawing/2014/main" id="{6EB03416-2B50-D44D-85B3-57909725BCB3}"/>
                  </a:ext>
                </a:extLst>
              </p:cNvPr>
              <p:cNvSpPr txBox="1">
                <a:spLocks noRot="1" noChangeAspect="1" noMove="1" noResize="1" noEditPoints="1" noAdjustHandles="1" noChangeArrowheads="1" noChangeShapeType="1" noTextEdit="1"/>
              </p:cNvSpPr>
              <p:nvPr/>
            </p:nvSpPr>
            <p:spPr>
              <a:xfrm>
                <a:off x="2105644" y="5909667"/>
                <a:ext cx="213955" cy="297646"/>
              </a:xfrm>
              <a:prstGeom prst="rect">
                <a:avLst/>
              </a:prstGeom>
              <a:blipFill>
                <a:blip r:embed="rId5"/>
                <a:stretch>
                  <a:fillRect l="-38889" t="-12500" r="-38889" b="-25000"/>
                </a:stretch>
              </a:blipFill>
            </p:spPr>
            <p:txBody>
              <a:bodyPr/>
              <a:lstStyle/>
              <a:p>
                <a:r>
                  <a:rPr lang="en-US">
                    <a:noFill/>
                  </a:rPr>
                  <a:t> </a:t>
                </a:r>
              </a:p>
            </p:txBody>
          </p:sp>
        </mc:Fallback>
      </mc:AlternateContent>
    </p:spTree>
    <p:extLst>
      <p:ext uri="{BB962C8B-B14F-4D97-AF65-F5344CB8AC3E}">
        <p14:creationId xmlns:p14="http://schemas.microsoft.com/office/powerpoint/2010/main" val="214809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xfrm>
            <a:off x="628650" y="6356351"/>
            <a:ext cx="20574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300236-7FFA-2C4C-9DC3-0D04F3CC4D61}" type="datetimeFigureOut">
              <a:rPr lang="en-US" smtClean="0"/>
              <a:pPr/>
              <a:t>10/28/21</a:t>
            </a:fld>
            <a:endParaRPr lang="en-US" dirty="0">
              <a:latin typeface="Times New Roman" panose="02020603050405020304" pitchFamily="18" charset="0"/>
              <a:cs typeface="Times New Roman" panose="02020603050405020304" pitchFamily="18" charset="0"/>
            </a:endParaRPr>
          </a:p>
        </p:txBody>
      </p:sp>
      <p:sp>
        <p:nvSpPr>
          <p:cNvPr id="233474" name="Rectangle 2"/>
          <p:cNvSpPr>
            <a:spLocks noGrp="1" noChangeArrowheads="1"/>
          </p:cNvSpPr>
          <p:nvPr>
            <p:ph type="title"/>
          </p:nvPr>
        </p:nvSpPr>
        <p:spPr>
          <a:xfrm>
            <a:off x="473699" y="0"/>
            <a:ext cx="8272800" cy="915988"/>
          </a:xfrm>
        </p:spPr>
        <p:txBody>
          <a:bodyPr>
            <a:noAutofit/>
          </a:bodyPr>
          <a:lstStyle/>
          <a:p>
            <a:pPr eaLnBrk="1" hangingPunct="1">
              <a:defRPr/>
            </a:pPr>
            <a:r>
              <a:rPr lang="en-US" dirty="0">
                <a:effectLst/>
                <a:latin typeface="Arial" panose="020B0604020202020204" pitchFamily="34" charset="0"/>
                <a:cs typeface="Arial" panose="020B0604020202020204" pitchFamily="34" charset="0"/>
              </a:rPr>
              <a:t>DOE Review Recommendations</a:t>
            </a:r>
          </a:p>
        </p:txBody>
      </p:sp>
      <p:sp>
        <p:nvSpPr>
          <p:cNvPr id="8" name="Rectangle 14"/>
          <p:cNvSpPr>
            <a:spLocks noChangeArrowheads="1"/>
          </p:cNvSpPr>
          <p:nvPr/>
        </p:nvSpPr>
        <p:spPr bwMode="auto">
          <a:xfrm>
            <a:off x="266700" y="2838369"/>
            <a:ext cx="8686799" cy="338554"/>
          </a:xfrm>
          <a:prstGeom prst="rect">
            <a:avLst/>
          </a:prstGeom>
          <a:noFill/>
          <a:ln w="6350">
            <a:noFill/>
            <a:miter lim="800000"/>
            <a:headEnd/>
            <a:tailEnd/>
          </a:ln>
        </p:spPr>
        <p:txBody>
          <a:bodyPr wrap="square" tIns="0" bIns="0" anchor="ctr">
            <a:spAutoFit/>
          </a:bodyPr>
          <a:lstStyle/>
          <a:p>
            <a:pPr marL="457200" indent="-457200" algn="l">
              <a:buFontTx/>
              <a:buAutoNum type="arabicPeriod"/>
            </a:pPr>
            <a:endParaRPr lang="en-US" sz="2200" b="0" dirty="0">
              <a:latin typeface="Times New Roman" pitchFamily="18" charset="0"/>
              <a:cs typeface="Times New Roman" pitchFamily="18" charset="0"/>
            </a:endParaRPr>
          </a:p>
        </p:txBody>
      </p:sp>
      <p:sp>
        <p:nvSpPr>
          <p:cNvPr id="6" name="Rectangle 5"/>
          <p:cNvSpPr/>
          <p:nvPr/>
        </p:nvSpPr>
        <p:spPr>
          <a:xfrm>
            <a:off x="397501" y="851188"/>
            <a:ext cx="8686799" cy="5027017"/>
          </a:xfrm>
          <a:prstGeom prst="rect">
            <a:avLst/>
          </a:prstGeom>
        </p:spPr>
        <p:txBody>
          <a:bodyPr wrap="square">
            <a:spAutoFit/>
          </a:bodyPr>
          <a:lstStyle/>
          <a:p>
            <a:pPr marL="342900" indent="-342900" algn="l">
              <a:spcBef>
                <a:spcPts val="480"/>
              </a:spcBef>
              <a:buFont typeface="+mj-lt"/>
              <a:buAutoNum type="arabicPeriod"/>
            </a:pPr>
            <a:r>
              <a:rPr lang="en-US" sz="1600" b="0" dirty="0">
                <a:cs typeface="Times New Roman" pitchFamily="18" charset="0"/>
              </a:rPr>
              <a:t>Evaluate the lessons learned from each </a:t>
            </a:r>
            <a:r>
              <a:rPr lang="en-US" sz="1600" b="0" dirty="0" err="1">
                <a:cs typeface="Times New Roman" pitchFamily="18" charset="0"/>
              </a:rPr>
              <a:t>CeC</a:t>
            </a:r>
            <a:r>
              <a:rPr lang="en-US" sz="1600" b="0" dirty="0">
                <a:cs typeface="Times New Roman" pitchFamily="18" charset="0"/>
              </a:rPr>
              <a:t> Pop run, including the role of the EIC project input to the experiment, and develop an EIC project path forward that includes a timely </a:t>
            </a:r>
            <a:r>
              <a:rPr lang="en-US" sz="1600" b="0" dirty="0" err="1">
                <a:cs typeface="Times New Roman" pitchFamily="18" charset="0"/>
              </a:rPr>
              <a:t>PoP</a:t>
            </a:r>
            <a:r>
              <a:rPr lang="en-US" sz="1600" b="0" dirty="0">
                <a:cs typeface="Times New Roman" pitchFamily="18" charset="0"/>
              </a:rPr>
              <a:t> demonstration of SHC.  This should be presented at the next OPA review.</a:t>
            </a:r>
          </a:p>
          <a:p>
            <a:pPr marL="342900" indent="-342900" algn="l">
              <a:spcBef>
                <a:spcPts val="480"/>
              </a:spcBef>
              <a:buFont typeface="+mj-lt"/>
              <a:buAutoNum type="arabicPeriod"/>
            </a:pPr>
            <a:r>
              <a:rPr lang="en-US" sz="1600" b="0" dirty="0">
                <a:cs typeface="Times New Roman" pitchFamily="18" charset="0"/>
              </a:rPr>
              <a:t>Assess the requirements for pre-cooling at a lower energy both to complement SHC and to offer </a:t>
            </a:r>
            <a:r>
              <a:rPr lang="en-US" sz="1600" dirty="0">
                <a:cs typeface="Times New Roman" pitchFamily="18" charset="0"/>
              </a:rPr>
              <a:t>contingency in case the SHC performance falls below expectation; report by the next OPA review.</a:t>
            </a:r>
          </a:p>
          <a:p>
            <a:pPr marL="342900" indent="-342900" algn="l">
              <a:spcBef>
                <a:spcPts val="480"/>
              </a:spcBef>
              <a:buFont typeface="+mj-lt"/>
              <a:buAutoNum type="arabicPeriod"/>
            </a:pPr>
            <a:r>
              <a:rPr lang="en-US" sz="1600" dirty="0">
                <a:cs typeface="Times New Roman" pitchFamily="18" charset="0"/>
              </a:rPr>
              <a:t>Pursue commitments on accelerator in-kind contributions before CD-2/CD-3A.Develop a mitigation plan - with cost and schedule - to support Rutherford cable production in house by CD2-CD3A.</a:t>
            </a:r>
          </a:p>
          <a:p>
            <a:pPr marL="342900" indent="-342900">
              <a:spcBef>
                <a:spcPts val="480"/>
              </a:spcBef>
              <a:buFont typeface="+mj-lt"/>
              <a:buAutoNum type="arabicPeriod"/>
            </a:pPr>
            <a:r>
              <a:rPr lang="en-US" sz="1600" b="1" dirty="0">
                <a:solidFill>
                  <a:srgbClr val="000000"/>
                </a:solidFill>
                <a:cs typeface="Times New Roman" pitchFamily="18" charset="0"/>
              </a:rPr>
              <a:t>Pursue formal commitments for in kind contributions before CD-2. (Detector </a:t>
            </a:r>
            <a:r>
              <a:rPr lang="en-US" sz="1600" b="1" dirty="0" err="1">
                <a:solidFill>
                  <a:srgbClr val="000000"/>
                </a:solidFill>
                <a:cs typeface="Times New Roman" pitchFamily="18" charset="0"/>
              </a:rPr>
              <a:t>SubCommittee</a:t>
            </a:r>
            <a:r>
              <a:rPr lang="en-US" sz="1600" b="1" dirty="0">
                <a:solidFill>
                  <a:srgbClr val="000000"/>
                </a:solidFill>
                <a:cs typeface="Times New Roman" pitchFamily="18" charset="0"/>
              </a:rPr>
              <a:t>)</a:t>
            </a:r>
          </a:p>
          <a:p>
            <a:pPr marL="342900" indent="-342900">
              <a:spcBef>
                <a:spcPts val="480"/>
              </a:spcBef>
              <a:buFont typeface="+mj-lt"/>
              <a:buAutoNum type="arabicPeriod"/>
            </a:pPr>
            <a:r>
              <a:rPr lang="en-US" sz="1600" dirty="0"/>
              <a:t>By the end of January 2022 to support the start of preliminary design, validate the scope of CD-3a to ensure it includes the long lead electrical procurements (LLP), electrical overhead line and electrical substation installation.</a:t>
            </a:r>
          </a:p>
          <a:p>
            <a:pPr marL="342900" lvl="0" indent="-342900">
              <a:buFont typeface="+mj-lt"/>
              <a:buAutoNum type="arabicPeriod"/>
            </a:pPr>
            <a:r>
              <a:rPr lang="en-US" sz="1600" dirty="0"/>
              <a:t>Award the A/E design contract by end of January 2022.</a:t>
            </a:r>
          </a:p>
          <a:p>
            <a:pPr marL="342900" indent="-342900">
              <a:buFont typeface="+mj-lt"/>
              <a:buAutoNum type="arabicPeriod"/>
            </a:pPr>
            <a:r>
              <a:rPr lang="en-US" sz="1600" dirty="0">
                <a:ea typeface="Times New Roman"/>
                <a:cs typeface="Times New Roman"/>
                <a:sym typeface="Times New Roman"/>
              </a:rPr>
              <a:t>Complete evaluation of the impacts of revised escalation rates and provide an update at the April 2022 status review.</a:t>
            </a:r>
          </a:p>
          <a:p>
            <a:pPr marL="342900" indent="-342900">
              <a:buFont typeface="+mj-lt"/>
              <a:buAutoNum type="arabicPeriod"/>
            </a:pPr>
            <a:r>
              <a:rPr lang="en-US" sz="1600" dirty="0">
                <a:cs typeface="Times New Roman" panose="02020603050405020304" pitchFamily="18" charset="0"/>
              </a:rPr>
              <a:t>By the CD-2 review, develop and present a technical maturation plan which highlights technical status at each critical decision, the residual risks after the Critical Decisions, and supports why those risks are manageable.  It would be advisable to present progress on this at the next IPR.</a:t>
            </a:r>
          </a:p>
          <a:p>
            <a:pPr marL="342900" indent="-342900">
              <a:buFont typeface="+mj-lt"/>
              <a:buAutoNum type="arabicPeriod"/>
            </a:pPr>
            <a:r>
              <a:rPr lang="en-US" sz="1600" dirty="0">
                <a:cs typeface="Times New Roman" panose="02020603050405020304" pitchFamily="18" charset="0"/>
              </a:rPr>
              <a:t>At the next review, present the expectations for status of international agreements (binding and planning documents) at the time of CD-2</a:t>
            </a:r>
            <a:r>
              <a:rPr lang="en-US" sz="1600" dirty="0"/>
              <a:t>.</a:t>
            </a:r>
            <a:endParaRPr lang="en-US" sz="1600" dirty="0">
              <a:ea typeface="Times New Roman"/>
              <a:cs typeface="Times New Roman"/>
              <a:sym typeface="Times New Roman"/>
            </a:endParaRPr>
          </a:p>
        </p:txBody>
      </p:sp>
    </p:spTree>
    <p:extLst>
      <p:ext uri="{BB962C8B-B14F-4D97-AF65-F5344CB8AC3E}">
        <p14:creationId xmlns:p14="http://schemas.microsoft.com/office/powerpoint/2010/main" val="325928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27E1-E73C-7B40-B42F-0FB70C2A2DA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9A39F87-3BB6-3642-9CC3-CB3C66E56AA4}"/>
              </a:ext>
            </a:extLst>
          </p:cNvPr>
          <p:cNvSpPr>
            <a:spLocks noGrp="1"/>
          </p:cNvSpPr>
          <p:nvPr>
            <p:ph idx="1"/>
          </p:nvPr>
        </p:nvSpPr>
        <p:spPr>
          <a:xfrm>
            <a:off x="628650" y="1815352"/>
            <a:ext cx="7886700" cy="3753242"/>
          </a:xfrm>
        </p:spPr>
        <p:txBody>
          <a:bodyPr>
            <a:normAutofit/>
          </a:bodyPr>
          <a:lstStyle/>
          <a:p>
            <a:r>
              <a:rPr lang="en-US" sz="2400" dirty="0"/>
              <a:t>U.S. Department of Energy (DOE) Project Milestones</a:t>
            </a:r>
          </a:p>
          <a:p>
            <a:r>
              <a:rPr lang="en-US" sz="2400" dirty="0"/>
              <a:t>Project Requirements</a:t>
            </a:r>
          </a:p>
          <a:p>
            <a:r>
              <a:rPr lang="en-US" sz="2400" dirty="0"/>
              <a:t>Management and Organization</a:t>
            </a:r>
          </a:p>
          <a:p>
            <a:r>
              <a:rPr lang="en-US" sz="2400" dirty="0"/>
              <a:t>Cost and Funding Plans</a:t>
            </a:r>
          </a:p>
          <a:p>
            <a:r>
              <a:rPr lang="en-US" sz="2400" dirty="0"/>
              <a:t>CD-2/3A Preparation</a:t>
            </a:r>
          </a:p>
          <a:p>
            <a:r>
              <a:rPr lang="en-US" sz="2400" dirty="0"/>
              <a:t>Key Challenges and Governance</a:t>
            </a:r>
          </a:p>
          <a:p>
            <a:r>
              <a:rPr lang="en-US" sz="2400" dirty="0"/>
              <a:t>DOE Review October 19-21</a:t>
            </a:r>
          </a:p>
          <a:p>
            <a:r>
              <a:rPr lang="en-US" sz="2400" dirty="0"/>
              <a:t>Summary</a:t>
            </a:r>
          </a:p>
        </p:txBody>
      </p:sp>
      <p:sp>
        <p:nvSpPr>
          <p:cNvPr id="4" name="Slide Number Placeholder 3">
            <a:extLst>
              <a:ext uri="{FF2B5EF4-FFF2-40B4-BE49-F238E27FC236}">
                <a16:creationId xmlns:a16="http://schemas.microsoft.com/office/drawing/2014/main" id="{52A5B587-41C4-E34C-8F27-E5E934F969DC}"/>
              </a:ext>
            </a:extLst>
          </p:cNvPr>
          <p:cNvSpPr>
            <a:spLocks noGrp="1"/>
          </p:cNvSpPr>
          <p:nvPr>
            <p:ph type="sldNum" sz="quarter" idx="12"/>
          </p:nvPr>
        </p:nvSpPr>
        <p:spPr/>
        <p:txBody>
          <a:bodyPr/>
          <a:lstStyle/>
          <a:p>
            <a:fld id="{893C5830-40F3-F04E-B2E3-10E6672BA8FF}" type="slidenum">
              <a:rPr lang="en-US" smtClean="0"/>
              <a:pPr/>
              <a:t>2</a:t>
            </a:fld>
            <a:endParaRPr lang="en-US" dirty="0"/>
          </a:p>
        </p:txBody>
      </p:sp>
    </p:spTree>
    <p:extLst>
      <p:ext uri="{BB962C8B-B14F-4D97-AF65-F5344CB8AC3E}">
        <p14:creationId xmlns:p14="http://schemas.microsoft.com/office/powerpoint/2010/main" val="97175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17A3-F228-DD49-A88F-D062ABD0EBE3}"/>
              </a:ext>
            </a:extLst>
          </p:cNvPr>
          <p:cNvSpPr>
            <a:spLocks noGrp="1"/>
          </p:cNvSpPr>
          <p:nvPr>
            <p:ph type="title"/>
          </p:nvPr>
        </p:nvSpPr>
        <p:spPr>
          <a:xfrm>
            <a:off x="584449" y="291007"/>
            <a:ext cx="7808501" cy="1049931"/>
          </a:xfrm>
        </p:spPr>
        <p:txBody>
          <a:bodyPr>
            <a:normAutofit/>
          </a:bodyPr>
          <a:lstStyle/>
          <a:p>
            <a:r>
              <a:rPr lang="en-US" sz="4000" dirty="0"/>
              <a:t>Key Project Challenges</a:t>
            </a:r>
          </a:p>
        </p:txBody>
      </p:sp>
      <p:sp>
        <p:nvSpPr>
          <p:cNvPr id="3" name="Content Placeholder 2">
            <a:extLst>
              <a:ext uri="{FF2B5EF4-FFF2-40B4-BE49-F238E27FC236}">
                <a16:creationId xmlns:a16="http://schemas.microsoft.com/office/drawing/2014/main" id="{FCC9F5E8-5CA0-2F46-9FEE-4F47220B67AE}"/>
              </a:ext>
            </a:extLst>
          </p:cNvPr>
          <p:cNvSpPr>
            <a:spLocks noGrp="1"/>
          </p:cNvSpPr>
          <p:nvPr>
            <p:ph idx="1"/>
          </p:nvPr>
        </p:nvSpPr>
        <p:spPr>
          <a:xfrm>
            <a:off x="628650" y="1460289"/>
            <a:ext cx="7886700" cy="4351338"/>
          </a:xfrm>
        </p:spPr>
        <p:txBody>
          <a:bodyPr>
            <a:normAutofit fontScale="85000" lnSpcReduction="20000"/>
          </a:bodyPr>
          <a:lstStyle/>
          <a:p>
            <a:r>
              <a:rPr lang="en-US" dirty="0"/>
              <a:t>Affordability and DOE Funding Profile</a:t>
            </a:r>
          </a:p>
          <a:p>
            <a:pPr lvl="1"/>
            <a:r>
              <a:rPr lang="en-US" dirty="0"/>
              <a:t>Project cost control must remain a priority</a:t>
            </a:r>
          </a:p>
          <a:p>
            <a:r>
              <a:rPr lang="en-US" dirty="0"/>
              <a:t>Accelerator Science and Technology</a:t>
            </a:r>
          </a:p>
          <a:p>
            <a:pPr lvl="1"/>
            <a:r>
              <a:rPr lang="en-US" dirty="0"/>
              <a:t>Complex machine requiring a collaborative approach to identify and address the technical issues</a:t>
            </a:r>
          </a:p>
          <a:p>
            <a:pPr lvl="1"/>
            <a:r>
              <a:rPr lang="en-US" dirty="0"/>
              <a:t>BNL and </a:t>
            </a:r>
            <a:r>
              <a:rPr lang="en-US" dirty="0" err="1"/>
              <a:t>JLab</a:t>
            </a:r>
            <a:r>
              <a:rPr lang="en-US" dirty="0"/>
              <a:t> are working to engage international and domestic partners in these efforts</a:t>
            </a:r>
          </a:p>
          <a:p>
            <a:r>
              <a:rPr lang="en-US" dirty="0"/>
              <a:t>Infrastructure Schedule</a:t>
            </a:r>
          </a:p>
          <a:p>
            <a:pPr lvl="1"/>
            <a:r>
              <a:rPr lang="en-US" dirty="0"/>
              <a:t>Initial pacing scope for the project with significant NYS funding</a:t>
            </a:r>
          </a:p>
          <a:p>
            <a:pPr lvl="1"/>
            <a:r>
              <a:rPr lang="en-US" dirty="0"/>
              <a:t>Requires EIC technical teams to deliver timely requirements</a:t>
            </a:r>
          </a:p>
          <a:p>
            <a:r>
              <a:rPr lang="en-US" dirty="0"/>
              <a:t>Project Detector Baseline</a:t>
            </a:r>
          </a:p>
          <a:p>
            <a:pPr lvl="1"/>
            <a:r>
              <a:rPr lang="en-US" dirty="0"/>
              <a:t>Need clarity in the next six months on the detector scope, cost, schedule, collaboration and institutional responsibilities, and a commitment to engage the EIC user community</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BA4A7C4-F4A5-3841-AD72-F29EBEF9535E}"/>
              </a:ext>
            </a:extLst>
          </p:cNvPr>
          <p:cNvSpPr>
            <a:spLocks noGrp="1"/>
          </p:cNvSpPr>
          <p:nvPr>
            <p:ph type="sldNum" sz="quarter" idx="12"/>
          </p:nvPr>
        </p:nvSpPr>
        <p:spPr/>
        <p:txBody>
          <a:bodyPr/>
          <a:lstStyle/>
          <a:p>
            <a:fld id="{893C5830-40F3-F04E-B2E3-10E6672BA8FF}" type="slidenum">
              <a:rPr lang="en-US" smtClean="0"/>
              <a:pPr/>
              <a:t>20</a:t>
            </a:fld>
            <a:endParaRPr lang="en-US" dirty="0"/>
          </a:p>
        </p:txBody>
      </p:sp>
    </p:spTree>
    <p:extLst>
      <p:ext uri="{BB962C8B-B14F-4D97-AF65-F5344CB8AC3E}">
        <p14:creationId xmlns:p14="http://schemas.microsoft.com/office/powerpoint/2010/main" val="176265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95A8-7C41-284D-87C0-C6D3A517921F}"/>
              </a:ext>
            </a:extLst>
          </p:cNvPr>
          <p:cNvSpPr>
            <a:spLocks noGrp="1"/>
          </p:cNvSpPr>
          <p:nvPr>
            <p:ph type="title"/>
          </p:nvPr>
        </p:nvSpPr>
        <p:spPr/>
        <p:txBody>
          <a:bodyPr/>
          <a:lstStyle/>
          <a:p>
            <a:r>
              <a:rPr lang="en-US" dirty="0"/>
              <a:t>EIC Governance</a:t>
            </a:r>
          </a:p>
        </p:txBody>
      </p:sp>
      <p:sp>
        <p:nvSpPr>
          <p:cNvPr id="3" name="Content Placeholder 2">
            <a:extLst>
              <a:ext uri="{FF2B5EF4-FFF2-40B4-BE49-F238E27FC236}">
                <a16:creationId xmlns:a16="http://schemas.microsoft.com/office/drawing/2014/main" id="{02DCA60F-F5F7-4B49-91FB-1FA87C68AFBB}"/>
              </a:ext>
            </a:extLst>
          </p:cNvPr>
          <p:cNvSpPr>
            <a:spLocks noGrp="1"/>
          </p:cNvSpPr>
          <p:nvPr>
            <p:ph idx="1"/>
          </p:nvPr>
        </p:nvSpPr>
        <p:spPr>
          <a:xfrm>
            <a:off x="628650" y="1580825"/>
            <a:ext cx="8155350" cy="4351338"/>
          </a:xfrm>
        </p:spPr>
        <p:txBody>
          <a:bodyPr>
            <a:normAutofit fontScale="92500" lnSpcReduction="20000"/>
          </a:bodyPr>
          <a:lstStyle/>
          <a:p>
            <a:r>
              <a:rPr lang="en-US" sz="2400" dirty="0"/>
              <a:t>EIC is a DOE project, with traditional DOE accountability structure</a:t>
            </a:r>
          </a:p>
          <a:p>
            <a:r>
              <a:rPr lang="en-US" sz="2400" dirty="0"/>
              <a:t>DOE and BNL/</a:t>
            </a:r>
            <a:r>
              <a:rPr lang="en-US" sz="2400" dirty="0" err="1"/>
              <a:t>JLab</a:t>
            </a:r>
            <a:r>
              <a:rPr lang="en-US" sz="2400" dirty="0"/>
              <a:t> vision is a facility for the world and fully international in character</a:t>
            </a:r>
          </a:p>
          <a:p>
            <a:r>
              <a:rPr lang="en-US" sz="2400" dirty="0"/>
              <a:t>DOE continues meetings and discussion with international funding agencies on cooperation and collaboration and is pursuing government to government agreements</a:t>
            </a:r>
          </a:p>
          <a:p>
            <a:r>
              <a:rPr lang="en-US" sz="2400" dirty="0"/>
              <a:t>BNL established an EIC Council (BNL and </a:t>
            </a:r>
            <a:r>
              <a:rPr lang="en-US" sz="2400" dirty="0" err="1"/>
              <a:t>JLab</a:t>
            </a:r>
            <a:r>
              <a:rPr lang="en-US" sz="2400" dirty="0"/>
              <a:t> Directors as founding members) and ready to include potential partners</a:t>
            </a:r>
          </a:p>
          <a:p>
            <a:r>
              <a:rPr lang="en-US" sz="2400" dirty="0"/>
              <a:t>The governance of the experimental program requires input from the EICUG, the collaborations, the host labs, and the funding agencies.  My perspective is that it should be similar to the CERN RRB model which has many benefits.</a:t>
            </a:r>
          </a:p>
          <a:p>
            <a:r>
              <a:rPr lang="en-US" sz="2400" dirty="0"/>
              <a:t>We need to define the governance model within a year.</a:t>
            </a:r>
          </a:p>
        </p:txBody>
      </p:sp>
      <p:sp>
        <p:nvSpPr>
          <p:cNvPr id="4" name="Slide Number Placeholder 3">
            <a:extLst>
              <a:ext uri="{FF2B5EF4-FFF2-40B4-BE49-F238E27FC236}">
                <a16:creationId xmlns:a16="http://schemas.microsoft.com/office/drawing/2014/main" id="{0371B9E0-FE29-A940-821E-2138FA0AAF1D}"/>
              </a:ext>
            </a:extLst>
          </p:cNvPr>
          <p:cNvSpPr>
            <a:spLocks noGrp="1"/>
          </p:cNvSpPr>
          <p:nvPr>
            <p:ph type="sldNum" sz="quarter" idx="12"/>
          </p:nvPr>
        </p:nvSpPr>
        <p:spPr/>
        <p:txBody>
          <a:bodyPr/>
          <a:lstStyle/>
          <a:p>
            <a:fld id="{893C5830-40F3-F04E-B2E3-10E6672BA8FF}" type="slidenum">
              <a:rPr lang="en-US" smtClean="0"/>
              <a:pPr/>
              <a:t>21</a:t>
            </a:fld>
            <a:endParaRPr lang="en-US" dirty="0"/>
          </a:p>
        </p:txBody>
      </p:sp>
    </p:spTree>
    <p:extLst>
      <p:ext uri="{BB962C8B-B14F-4D97-AF65-F5344CB8AC3E}">
        <p14:creationId xmlns:p14="http://schemas.microsoft.com/office/powerpoint/2010/main" val="2633393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17A3-F228-DD49-A88F-D062ABD0EBE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CC9F5E8-5CA0-2F46-9FEE-4F47220B67AE}"/>
              </a:ext>
            </a:extLst>
          </p:cNvPr>
          <p:cNvSpPr>
            <a:spLocks noGrp="1"/>
          </p:cNvSpPr>
          <p:nvPr>
            <p:ph idx="1"/>
          </p:nvPr>
        </p:nvSpPr>
        <p:spPr>
          <a:xfrm>
            <a:off x="628650" y="1690689"/>
            <a:ext cx="8032130" cy="4351338"/>
          </a:xfrm>
        </p:spPr>
        <p:txBody>
          <a:bodyPr>
            <a:normAutofit/>
          </a:bodyPr>
          <a:lstStyle/>
          <a:p>
            <a:r>
              <a:rPr lang="en-US" sz="2400" dirty="0"/>
              <a:t>CD-1 approval was a major accomplishment!</a:t>
            </a:r>
          </a:p>
          <a:p>
            <a:r>
              <a:rPr lang="en-US" sz="2400" dirty="0"/>
              <a:t>CD-2 and CD-3A approval will be an even bigger challenge, and dependent on funding, design progress, further development of the organization including in-kind partners, and effective implementation of risk mitigation strategies.</a:t>
            </a:r>
          </a:p>
          <a:p>
            <a:r>
              <a:rPr lang="en-US" sz="2400" dirty="0"/>
              <a:t>Plans for the project detector must mature rapidly to support CD-2/3A goals.  Keep up your good work!</a:t>
            </a:r>
          </a:p>
        </p:txBody>
      </p:sp>
      <p:sp>
        <p:nvSpPr>
          <p:cNvPr id="4" name="Slide Number Placeholder 3">
            <a:extLst>
              <a:ext uri="{FF2B5EF4-FFF2-40B4-BE49-F238E27FC236}">
                <a16:creationId xmlns:a16="http://schemas.microsoft.com/office/drawing/2014/main" id="{ABA4A7C4-F4A5-3841-AD72-F29EBEF9535E}"/>
              </a:ext>
            </a:extLst>
          </p:cNvPr>
          <p:cNvSpPr>
            <a:spLocks noGrp="1"/>
          </p:cNvSpPr>
          <p:nvPr>
            <p:ph type="sldNum" sz="quarter" idx="12"/>
          </p:nvPr>
        </p:nvSpPr>
        <p:spPr/>
        <p:txBody>
          <a:bodyPr/>
          <a:lstStyle/>
          <a:p>
            <a:fld id="{893C5830-40F3-F04E-B2E3-10E6672BA8FF}" type="slidenum">
              <a:rPr lang="en-US" smtClean="0"/>
              <a:pPr/>
              <a:t>22</a:t>
            </a:fld>
            <a:endParaRPr lang="en-US" dirty="0"/>
          </a:p>
        </p:txBody>
      </p:sp>
    </p:spTree>
    <p:extLst>
      <p:ext uri="{BB962C8B-B14F-4D97-AF65-F5344CB8AC3E}">
        <p14:creationId xmlns:p14="http://schemas.microsoft.com/office/powerpoint/2010/main" val="354152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B61E-D752-48D2-A87C-3FA8CCDE0D62}"/>
              </a:ext>
            </a:extLst>
          </p:cNvPr>
          <p:cNvSpPr>
            <a:spLocks noGrp="1"/>
          </p:cNvSpPr>
          <p:nvPr>
            <p:ph type="title"/>
          </p:nvPr>
        </p:nvSpPr>
        <p:spPr>
          <a:xfrm>
            <a:off x="836468" y="2401745"/>
            <a:ext cx="7886700" cy="1325563"/>
          </a:xfrm>
        </p:spPr>
        <p:txBody>
          <a:bodyPr/>
          <a:lstStyle/>
          <a:p>
            <a:pPr algn="ctr"/>
            <a:r>
              <a:rPr lang="en-US" dirty="0"/>
              <a:t>Backup Slides</a:t>
            </a:r>
          </a:p>
        </p:txBody>
      </p:sp>
      <p:sp>
        <p:nvSpPr>
          <p:cNvPr id="4" name="Slide Number Placeholder 3">
            <a:extLst>
              <a:ext uri="{FF2B5EF4-FFF2-40B4-BE49-F238E27FC236}">
                <a16:creationId xmlns:a16="http://schemas.microsoft.com/office/drawing/2014/main" id="{B89EF86C-09C3-46BF-80BF-F95015655EBD}"/>
              </a:ext>
            </a:extLst>
          </p:cNvPr>
          <p:cNvSpPr>
            <a:spLocks noGrp="1"/>
          </p:cNvSpPr>
          <p:nvPr>
            <p:ph type="sldNum" sz="quarter" idx="12"/>
          </p:nvPr>
        </p:nvSpPr>
        <p:spPr/>
        <p:txBody>
          <a:bodyPr/>
          <a:lstStyle/>
          <a:p>
            <a:fld id="{893C5830-40F3-F04E-B2E3-10E6672BA8FF}" type="slidenum">
              <a:rPr lang="en-US" smtClean="0"/>
              <a:pPr/>
              <a:t>23</a:t>
            </a:fld>
            <a:endParaRPr lang="en-US" dirty="0"/>
          </a:p>
        </p:txBody>
      </p:sp>
    </p:spTree>
    <p:extLst>
      <p:ext uri="{BB962C8B-B14F-4D97-AF65-F5344CB8AC3E}">
        <p14:creationId xmlns:p14="http://schemas.microsoft.com/office/powerpoint/2010/main" val="107073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0A2C5-CAF5-48A5-B633-C46D1C36441E}"/>
              </a:ext>
            </a:extLst>
          </p:cNvPr>
          <p:cNvSpPr>
            <a:spLocks noGrp="1"/>
          </p:cNvSpPr>
          <p:nvPr>
            <p:ph type="title"/>
          </p:nvPr>
        </p:nvSpPr>
        <p:spPr>
          <a:xfrm>
            <a:off x="628650" y="441326"/>
            <a:ext cx="7886700" cy="1325563"/>
          </a:xfrm>
        </p:spPr>
        <p:txBody>
          <a:bodyPr>
            <a:normAutofit/>
          </a:bodyPr>
          <a:lstStyle/>
          <a:p>
            <a:r>
              <a:rPr lang="en-US" sz="3600" dirty="0"/>
              <a:t>Project Advisory Committee (PAC)</a:t>
            </a:r>
          </a:p>
        </p:txBody>
      </p:sp>
      <p:graphicFrame>
        <p:nvGraphicFramePr>
          <p:cNvPr id="5" name="Content Placeholder 4">
            <a:extLst>
              <a:ext uri="{FF2B5EF4-FFF2-40B4-BE49-F238E27FC236}">
                <a16:creationId xmlns:a16="http://schemas.microsoft.com/office/drawing/2014/main" id="{C289DBFD-0435-43B7-87CD-FA3AA74E0AAB}"/>
              </a:ext>
            </a:extLst>
          </p:cNvPr>
          <p:cNvGraphicFramePr>
            <a:graphicFrameLocks noGrp="1"/>
          </p:cNvGraphicFramePr>
          <p:nvPr>
            <p:ph idx="1"/>
            <p:extLst>
              <p:ext uri="{D42A27DB-BD31-4B8C-83A1-F6EECF244321}">
                <p14:modId xmlns:p14="http://schemas.microsoft.com/office/powerpoint/2010/main" val="2369604892"/>
              </p:ext>
            </p:extLst>
          </p:nvPr>
        </p:nvGraphicFramePr>
        <p:xfrm>
          <a:off x="628650" y="1609603"/>
          <a:ext cx="7886700" cy="3053080"/>
        </p:xfrm>
        <a:graphic>
          <a:graphicData uri="http://schemas.openxmlformats.org/drawingml/2006/table">
            <a:tbl>
              <a:tblPr firstRow="1" bandRow="1">
                <a:tableStyleId>{5C22544A-7EE6-4342-B048-85BDC9FD1C3A}</a:tableStyleId>
              </a:tblPr>
              <a:tblGrid>
                <a:gridCol w="4358986">
                  <a:extLst>
                    <a:ext uri="{9D8B030D-6E8A-4147-A177-3AD203B41FA5}">
                      <a16:colId xmlns:a16="http://schemas.microsoft.com/office/drawing/2014/main" val="1998484452"/>
                    </a:ext>
                  </a:extLst>
                </a:gridCol>
                <a:gridCol w="3527714">
                  <a:extLst>
                    <a:ext uri="{9D8B030D-6E8A-4147-A177-3AD203B41FA5}">
                      <a16:colId xmlns:a16="http://schemas.microsoft.com/office/drawing/2014/main" val="4186784120"/>
                    </a:ext>
                  </a:extLst>
                </a:gridCol>
              </a:tblGrid>
              <a:tr h="370840">
                <a:tc>
                  <a:txBody>
                    <a:bodyPr/>
                    <a:lstStyle/>
                    <a:p>
                      <a:r>
                        <a:rPr lang="en-US" sz="2400" dirty="0">
                          <a:latin typeface="Arial" panose="020B0604020202020204" pitchFamily="34" charset="0"/>
                          <a:cs typeface="Arial" panose="020B0604020202020204" pitchFamily="34" charset="0"/>
                        </a:rPr>
                        <a:t>Name</a:t>
                      </a:r>
                    </a:p>
                  </a:txBody>
                  <a:tcPr/>
                </a:tc>
                <a:tc>
                  <a:txBody>
                    <a:bodyPr/>
                    <a:lstStyle/>
                    <a:p>
                      <a:r>
                        <a:rPr lang="en-US" sz="2400" dirty="0">
                          <a:latin typeface="Arial" panose="020B0604020202020204" pitchFamily="34" charset="0"/>
                          <a:cs typeface="Arial" panose="020B0604020202020204" pitchFamily="34" charset="0"/>
                        </a:rPr>
                        <a:t>Affiliation</a:t>
                      </a:r>
                    </a:p>
                  </a:txBody>
                  <a:tcPr/>
                </a:tc>
                <a:extLst>
                  <a:ext uri="{0D108BD9-81ED-4DB2-BD59-A6C34878D82A}">
                    <a16:rowId xmlns:a16="http://schemas.microsoft.com/office/drawing/2014/main" val="4027794074"/>
                  </a:ext>
                </a:extLst>
              </a:tr>
              <a:tr h="370840">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Halina Abramowicz</a:t>
                      </a:r>
                    </a:p>
                  </a:txBody>
                  <a:tcPr marL="4763" marR="4763" marT="4763" marB="0" anchor="b"/>
                </a:tc>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Tel Aviv University</a:t>
                      </a:r>
                    </a:p>
                  </a:txBody>
                  <a:tcPr marL="4763" marR="4763" marT="4763" marB="0" anchor="b"/>
                </a:tc>
                <a:extLst>
                  <a:ext uri="{0D108BD9-81ED-4DB2-BD59-A6C34878D82A}">
                    <a16:rowId xmlns:a16="http://schemas.microsoft.com/office/drawing/2014/main" val="4093581004"/>
                  </a:ext>
                </a:extLst>
              </a:tr>
              <a:tr h="370840">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Thomas Glasmacher (Chair)</a:t>
                      </a:r>
                    </a:p>
                  </a:txBody>
                  <a:tcPr marL="4763" marR="4763" marT="4763" marB="0" anchor="b"/>
                </a:tc>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MSU/FRIB</a:t>
                      </a:r>
                    </a:p>
                  </a:txBody>
                  <a:tcPr marL="4763" marR="4763" marT="4763" marB="0" anchor="b"/>
                </a:tc>
                <a:extLst>
                  <a:ext uri="{0D108BD9-81ED-4DB2-BD59-A6C34878D82A}">
                    <a16:rowId xmlns:a16="http://schemas.microsoft.com/office/drawing/2014/main" val="693183406"/>
                  </a:ext>
                </a:extLst>
              </a:tr>
              <a:tr h="370840">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Barbara Jacak</a:t>
                      </a:r>
                    </a:p>
                  </a:txBody>
                  <a:tcPr marL="4763" marR="4763" marT="4763" marB="0" anchor="b"/>
                </a:tc>
                <a:tc>
                  <a:txBody>
                    <a:bodyPr/>
                    <a:lstStyle/>
                    <a:p>
                      <a:pPr algn="l" fontAlgn="b"/>
                      <a:r>
                        <a:rPr lang="en-US" sz="2400" b="0" i="0" u="none" strike="noStrike" dirty="0">
                          <a:solidFill>
                            <a:srgbClr val="000000"/>
                          </a:solidFill>
                          <a:effectLst/>
                          <a:latin typeface="Arial" panose="020B0604020202020204" pitchFamily="34" charset="0"/>
                          <a:cs typeface="Arial" panose="020B0604020202020204" pitchFamily="34" charset="0"/>
                        </a:rPr>
                        <a:t>LBNL/UCB</a:t>
                      </a:r>
                    </a:p>
                  </a:txBody>
                  <a:tcPr marL="4763" marR="4763" marT="4763" marB="0" anchor="b"/>
                </a:tc>
                <a:extLst>
                  <a:ext uri="{0D108BD9-81ED-4DB2-BD59-A6C34878D82A}">
                    <a16:rowId xmlns:a16="http://schemas.microsoft.com/office/drawing/2014/main" val="1052756847"/>
                  </a:ext>
                </a:extLst>
              </a:tr>
              <a:tr h="370840">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Jay Marx</a:t>
                      </a:r>
                    </a:p>
                  </a:txBody>
                  <a:tcPr marL="4763" marR="4763" marT="4763" marB="0" anchor="b"/>
                </a:tc>
                <a:tc>
                  <a:txBody>
                    <a:bodyPr/>
                    <a:lstStyle/>
                    <a:p>
                      <a:pPr algn="l" fontAlgn="b"/>
                      <a:r>
                        <a:rPr lang="en-US" sz="2400" b="0" i="0" u="none" strike="noStrike" dirty="0">
                          <a:solidFill>
                            <a:srgbClr val="000000"/>
                          </a:solidFill>
                          <a:effectLst/>
                          <a:latin typeface="Arial" panose="020B0604020202020204" pitchFamily="34" charset="0"/>
                          <a:cs typeface="Arial" panose="020B0604020202020204" pitchFamily="34" charset="0"/>
                        </a:rPr>
                        <a:t>Caltech/LIGO-retired</a:t>
                      </a:r>
                    </a:p>
                  </a:txBody>
                  <a:tcPr marL="4763" marR="4763" marT="4763" marB="0" anchor="b"/>
                </a:tc>
                <a:extLst>
                  <a:ext uri="{0D108BD9-81ED-4DB2-BD59-A6C34878D82A}">
                    <a16:rowId xmlns:a16="http://schemas.microsoft.com/office/drawing/2014/main" val="3699202531"/>
                  </a:ext>
                </a:extLst>
              </a:tr>
              <a:tr h="370840">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Lia Merminga</a:t>
                      </a:r>
                    </a:p>
                  </a:txBody>
                  <a:tcPr marL="4763" marR="4763" marT="4763" marB="0" anchor="b"/>
                </a:tc>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FNAL</a:t>
                      </a:r>
                    </a:p>
                  </a:txBody>
                  <a:tcPr marL="4763" marR="4763" marT="4763" marB="0" anchor="b"/>
                </a:tc>
                <a:extLst>
                  <a:ext uri="{0D108BD9-81ED-4DB2-BD59-A6C34878D82A}">
                    <a16:rowId xmlns:a16="http://schemas.microsoft.com/office/drawing/2014/main" val="343562800"/>
                  </a:ext>
                </a:extLst>
              </a:tr>
              <a:tr h="370840">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Elmie Peoples-Evans</a:t>
                      </a:r>
                    </a:p>
                  </a:txBody>
                  <a:tcPr marL="4763" marR="4763" marT="4763" marB="0" anchor="b"/>
                </a:tc>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ANL</a:t>
                      </a:r>
                    </a:p>
                  </a:txBody>
                  <a:tcPr marL="4763" marR="4763" marT="4763" marB="0" anchor="b"/>
                </a:tc>
                <a:extLst>
                  <a:ext uri="{0D108BD9-81ED-4DB2-BD59-A6C34878D82A}">
                    <a16:rowId xmlns:a16="http://schemas.microsoft.com/office/drawing/2014/main" val="2715260031"/>
                  </a:ext>
                </a:extLst>
              </a:tr>
              <a:tr h="370840">
                <a:tc>
                  <a:txBody>
                    <a:bodyPr/>
                    <a:lstStyle/>
                    <a:p>
                      <a:pPr algn="l" fontAlgn="b"/>
                      <a:r>
                        <a:rPr lang="en-US" sz="2400" b="0" i="0" u="none" strike="noStrike">
                          <a:solidFill>
                            <a:srgbClr val="000000"/>
                          </a:solidFill>
                          <a:effectLst/>
                          <a:latin typeface="Arial" panose="020B0604020202020204" pitchFamily="34" charset="0"/>
                          <a:cs typeface="Arial" panose="020B0604020202020204" pitchFamily="34" charset="0"/>
                        </a:rPr>
                        <a:t>Mark Reichanandter</a:t>
                      </a:r>
                    </a:p>
                  </a:txBody>
                  <a:tcPr marL="4763" marR="4763" marT="4763" marB="0" anchor="b"/>
                </a:tc>
                <a:tc>
                  <a:txBody>
                    <a:bodyPr/>
                    <a:lstStyle/>
                    <a:p>
                      <a:pPr algn="l" fontAlgn="b"/>
                      <a:r>
                        <a:rPr lang="en-US" sz="2400" b="0" i="0" u="none" strike="noStrike" dirty="0">
                          <a:solidFill>
                            <a:srgbClr val="000000"/>
                          </a:solidFill>
                          <a:effectLst/>
                          <a:latin typeface="Arial" panose="020B0604020202020204" pitchFamily="34" charset="0"/>
                          <a:cs typeface="Arial" panose="020B0604020202020204" pitchFamily="34" charset="0"/>
                        </a:rPr>
                        <a:t>SLAC-retired</a:t>
                      </a:r>
                    </a:p>
                  </a:txBody>
                  <a:tcPr marL="4763" marR="4763" marT="4763" marB="0" anchor="b"/>
                </a:tc>
                <a:extLst>
                  <a:ext uri="{0D108BD9-81ED-4DB2-BD59-A6C34878D82A}">
                    <a16:rowId xmlns:a16="http://schemas.microsoft.com/office/drawing/2014/main" val="1212889276"/>
                  </a:ext>
                </a:extLst>
              </a:tr>
            </a:tbl>
          </a:graphicData>
        </a:graphic>
      </p:graphicFrame>
      <p:sp>
        <p:nvSpPr>
          <p:cNvPr id="4" name="Slide Number Placeholder 3">
            <a:extLst>
              <a:ext uri="{FF2B5EF4-FFF2-40B4-BE49-F238E27FC236}">
                <a16:creationId xmlns:a16="http://schemas.microsoft.com/office/drawing/2014/main" id="{EAD627D0-3F2D-43E2-8A8D-ACC38343C076}"/>
              </a:ext>
            </a:extLst>
          </p:cNvPr>
          <p:cNvSpPr>
            <a:spLocks noGrp="1"/>
          </p:cNvSpPr>
          <p:nvPr>
            <p:ph type="sldNum" sz="quarter" idx="12"/>
          </p:nvPr>
        </p:nvSpPr>
        <p:spPr/>
        <p:txBody>
          <a:bodyPr/>
          <a:lstStyle/>
          <a:p>
            <a:fld id="{893C5830-40F3-F04E-B2E3-10E6672BA8FF}" type="slidenum">
              <a:rPr lang="en-US" smtClean="0"/>
              <a:pPr/>
              <a:t>24</a:t>
            </a:fld>
            <a:endParaRPr lang="en-US" dirty="0"/>
          </a:p>
        </p:txBody>
      </p:sp>
      <p:sp>
        <p:nvSpPr>
          <p:cNvPr id="3" name="TextBox 2">
            <a:extLst>
              <a:ext uri="{FF2B5EF4-FFF2-40B4-BE49-F238E27FC236}">
                <a16:creationId xmlns:a16="http://schemas.microsoft.com/office/drawing/2014/main" id="{9BE78F98-3192-1549-900F-3536707FCF38}"/>
              </a:ext>
            </a:extLst>
          </p:cNvPr>
          <p:cNvSpPr txBox="1"/>
          <p:nvPr/>
        </p:nvSpPr>
        <p:spPr>
          <a:xfrm>
            <a:off x="628650" y="5143012"/>
            <a:ext cx="7854651" cy="615553"/>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Meetings: August 17, 2021, April 29-30, 2021, December 1, 2020,   August 27, 2020 </a:t>
            </a:r>
          </a:p>
          <a:p>
            <a:r>
              <a:rPr lang="en-US" dirty="0"/>
              <a:t> </a:t>
            </a:r>
          </a:p>
        </p:txBody>
      </p:sp>
    </p:spTree>
    <p:extLst>
      <p:ext uri="{BB962C8B-B14F-4D97-AF65-F5344CB8AC3E}">
        <p14:creationId xmlns:p14="http://schemas.microsoft.com/office/powerpoint/2010/main" val="167507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1DD2-9F46-42C0-9A94-4F3DB558CA85}"/>
              </a:ext>
            </a:extLst>
          </p:cNvPr>
          <p:cNvSpPr>
            <a:spLocks noGrp="1"/>
          </p:cNvSpPr>
          <p:nvPr>
            <p:ph type="title"/>
          </p:nvPr>
        </p:nvSpPr>
        <p:spPr>
          <a:xfrm>
            <a:off x="692593" y="225971"/>
            <a:ext cx="7886700" cy="708039"/>
          </a:xfrm>
        </p:spPr>
        <p:txBody>
          <a:bodyPr>
            <a:normAutofit/>
          </a:bodyPr>
          <a:lstStyle/>
          <a:p>
            <a:r>
              <a:rPr lang="en-US" sz="3600" dirty="0"/>
              <a:t>Machine Advisory Committee (MAC)</a:t>
            </a:r>
          </a:p>
        </p:txBody>
      </p:sp>
      <p:graphicFrame>
        <p:nvGraphicFramePr>
          <p:cNvPr id="6" name="Content Placeholder 5">
            <a:extLst>
              <a:ext uri="{FF2B5EF4-FFF2-40B4-BE49-F238E27FC236}">
                <a16:creationId xmlns:a16="http://schemas.microsoft.com/office/drawing/2014/main" id="{C309D4C8-B73F-4F3F-9327-0E6620FA0866}"/>
              </a:ext>
            </a:extLst>
          </p:cNvPr>
          <p:cNvGraphicFramePr>
            <a:graphicFrameLocks noGrp="1"/>
          </p:cNvGraphicFramePr>
          <p:nvPr>
            <p:ph idx="1"/>
            <p:extLst>
              <p:ext uri="{D42A27DB-BD31-4B8C-83A1-F6EECF244321}">
                <p14:modId xmlns:p14="http://schemas.microsoft.com/office/powerpoint/2010/main" val="1839540648"/>
              </p:ext>
            </p:extLst>
          </p:nvPr>
        </p:nvGraphicFramePr>
        <p:xfrm>
          <a:off x="692593" y="1128379"/>
          <a:ext cx="7886700" cy="4450080"/>
        </p:xfrm>
        <a:graphic>
          <a:graphicData uri="http://schemas.openxmlformats.org/drawingml/2006/table">
            <a:tbl>
              <a:tblPr firstRow="1" bandRow="1">
                <a:tableStyleId>{5C22544A-7EE6-4342-B048-85BDC9FD1C3A}</a:tableStyleId>
              </a:tblPr>
              <a:tblGrid>
                <a:gridCol w="2756807">
                  <a:extLst>
                    <a:ext uri="{9D8B030D-6E8A-4147-A177-3AD203B41FA5}">
                      <a16:colId xmlns:a16="http://schemas.microsoft.com/office/drawing/2014/main" val="2169824812"/>
                    </a:ext>
                  </a:extLst>
                </a:gridCol>
                <a:gridCol w="2500993">
                  <a:extLst>
                    <a:ext uri="{9D8B030D-6E8A-4147-A177-3AD203B41FA5}">
                      <a16:colId xmlns:a16="http://schemas.microsoft.com/office/drawing/2014/main" val="494219727"/>
                    </a:ext>
                  </a:extLst>
                </a:gridCol>
                <a:gridCol w="2628900">
                  <a:extLst>
                    <a:ext uri="{9D8B030D-6E8A-4147-A177-3AD203B41FA5}">
                      <a16:colId xmlns:a16="http://schemas.microsoft.com/office/drawing/2014/main" val="3309487130"/>
                    </a:ext>
                  </a:extLst>
                </a:gridCol>
              </a:tblGrid>
              <a:tr h="370840">
                <a:tc>
                  <a:txBody>
                    <a:bodyPr/>
                    <a:lstStyle/>
                    <a:p>
                      <a:r>
                        <a:rPr lang="en-US" sz="1600" dirty="0">
                          <a:latin typeface="Arial" panose="020B0604020202020204" pitchFamily="34" charset="0"/>
                          <a:cs typeface="Arial" panose="020B0604020202020204" pitchFamily="34" charset="0"/>
                        </a:rPr>
                        <a:t>Name</a:t>
                      </a:r>
                    </a:p>
                  </a:txBody>
                  <a:tcPr/>
                </a:tc>
                <a:tc>
                  <a:txBody>
                    <a:bodyPr/>
                    <a:lstStyle/>
                    <a:p>
                      <a:r>
                        <a:rPr lang="en-US" sz="1600" dirty="0">
                          <a:latin typeface="Arial" panose="020B0604020202020204" pitchFamily="34" charset="0"/>
                          <a:cs typeface="Arial" panose="020B0604020202020204" pitchFamily="34" charset="0"/>
                        </a:rPr>
                        <a:t>Affiliation</a:t>
                      </a:r>
                    </a:p>
                  </a:txBody>
                  <a:tcPr/>
                </a:tc>
                <a:tc>
                  <a:txBody>
                    <a:bodyPr/>
                    <a:lstStyle/>
                    <a:p>
                      <a:r>
                        <a:rPr lang="en-US" sz="1600" dirty="0">
                          <a:latin typeface="Arial" panose="020B0604020202020204" pitchFamily="34" charset="0"/>
                          <a:cs typeface="Arial" panose="020B0604020202020204" pitchFamily="34" charset="0"/>
                        </a:rPr>
                        <a:t>Focus Area</a:t>
                      </a:r>
                    </a:p>
                  </a:txBody>
                  <a:tcPr/>
                </a:tc>
                <a:extLst>
                  <a:ext uri="{0D108BD9-81ED-4DB2-BD59-A6C34878D82A}">
                    <a16:rowId xmlns:a16="http://schemas.microsoft.com/office/drawing/2014/main" val="4216828366"/>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Desmond Barber</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DESY</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Electron Polarization</a:t>
                      </a:r>
                    </a:p>
                  </a:txBody>
                  <a:tcPr marL="4763" marR="4763" marT="4763" marB="0" anchor="b"/>
                </a:tc>
                <a:extLst>
                  <a:ext uri="{0D108BD9-81ED-4DB2-BD59-A6C34878D82A}">
                    <a16:rowId xmlns:a16="http://schemas.microsoft.com/office/drawing/2014/main" val="3275931607"/>
                  </a:ext>
                </a:extLst>
              </a:tr>
              <a:tr h="37084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Manuela </a:t>
                      </a:r>
                      <a:r>
                        <a:rPr lang="en-US" sz="1600" b="0" i="0" u="none" strike="noStrike" dirty="0" err="1">
                          <a:solidFill>
                            <a:srgbClr val="000000"/>
                          </a:solidFill>
                          <a:effectLst/>
                          <a:latin typeface="Arial" panose="020B0604020202020204" pitchFamily="34" charset="0"/>
                          <a:cs typeface="Arial" panose="020B0604020202020204" pitchFamily="34" charset="0"/>
                        </a:rPr>
                        <a:t>Boscolo</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Frascati Lab, LNF INFN</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High Luminosity Colliders</a:t>
                      </a:r>
                    </a:p>
                  </a:txBody>
                  <a:tcPr marL="4763" marR="4763" marT="4763" marB="0" anchor="b"/>
                </a:tc>
                <a:extLst>
                  <a:ext uri="{0D108BD9-81ED-4DB2-BD59-A6C34878D82A}">
                    <a16:rowId xmlns:a16="http://schemas.microsoft.com/office/drawing/2014/main" val="4125626816"/>
                  </a:ext>
                </a:extLst>
              </a:tr>
              <a:tr h="37084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Fabio Casagrande</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FRIB</a:t>
                      </a:r>
                    </a:p>
                  </a:txBody>
                  <a:tcPr marL="4763" marR="4763" marT="4763" marB="0" anchor="b"/>
                </a:tc>
                <a:tc>
                  <a:txBody>
                    <a:bodyPr/>
                    <a:lstStyle/>
                    <a:p>
                      <a:pPr algn="l" fontAlgn="b"/>
                      <a:r>
                        <a:rPr lang="en-US" sz="1600" b="0" i="0" u="none" strike="noStrike" dirty="0" err="1">
                          <a:solidFill>
                            <a:srgbClr val="000000"/>
                          </a:solidFill>
                          <a:effectLst/>
                          <a:latin typeface="Arial" panose="020B0604020202020204" pitchFamily="34" charset="0"/>
                          <a:cs typeface="Arial" panose="020B0604020202020204" pitchFamily="34" charset="0"/>
                        </a:rPr>
                        <a:t>Cryo</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543172157"/>
                  </a:ext>
                </a:extLst>
              </a:tr>
              <a:tr h="37084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Elena </a:t>
                      </a:r>
                      <a:r>
                        <a:rPr lang="en-US" sz="1600" b="0" i="0" u="none" strike="noStrike" dirty="0" err="1">
                          <a:solidFill>
                            <a:srgbClr val="000000"/>
                          </a:solidFill>
                          <a:effectLst/>
                          <a:latin typeface="Arial" panose="020B0604020202020204" pitchFamily="34" charset="0"/>
                          <a:cs typeface="Arial" panose="020B0604020202020204" pitchFamily="34" charset="0"/>
                        </a:rPr>
                        <a:t>Chapochnikoa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CERN</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RF Impedance</a:t>
                      </a:r>
                    </a:p>
                  </a:txBody>
                  <a:tcPr marL="4763" marR="4763" marT="4763" marB="0" anchor="b"/>
                </a:tc>
                <a:extLst>
                  <a:ext uri="{0D108BD9-81ED-4DB2-BD59-A6C34878D82A}">
                    <a16:rowId xmlns:a16="http://schemas.microsoft.com/office/drawing/2014/main" val="1272649810"/>
                  </a:ext>
                </a:extLst>
              </a:tr>
              <a:tr h="37084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Frank </a:t>
                      </a:r>
                      <a:r>
                        <a:rPr lang="en-US" sz="1600" b="0" i="0" u="none" strike="noStrike" dirty="0" err="1">
                          <a:solidFill>
                            <a:srgbClr val="000000"/>
                          </a:solidFill>
                          <a:effectLst/>
                          <a:latin typeface="Arial" panose="020B0604020202020204" pitchFamily="34" charset="0"/>
                          <a:cs typeface="Arial" panose="020B0604020202020204" pitchFamily="34" charset="0"/>
                        </a:rPr>
                        <a:t>Gerigk</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CERN</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SCRF</a:t>
                      </a:r>
                    </a:p>
                  </a:txBody>
                  <a:tcPr marL="4763" marR="4763" marT="4763" marB="0" anchor="b"/>
                </a:tc>
                <a:extLst>
                  <a:ext uri="{0D108BD9-81ED-4DB2-BD59-A6C34878D82A}">
                    <a16:rowId xmlns:a16="http://schemas.microsoft.com/office/drawing/2014/main" val="663092093"/>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Oide Katsunobu</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CERN- retired</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Collider-Accelerator Physics</a:t>
                      </a:r>
                    </a:p>
                  </a:txBody>
                  <a:tcPr marL="4763" marR="4763" marT="4763" marB="0" anchor="b"/>
                </a:tc>
                <a:extLst>
                  <a:ext uri="{0D108BD9-81ED-4DB2-BD59-A6C34878D82A}">
                    <a16:rowId xmlns:a16="http://schemas.microsoft.com/office/drawing/2014/main" val="419532601"/>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Sergei Nagaitsev</a:t>
                      </a:r>
                    </a:p>
                  </a:txBody>
                  <a:tcPr marL="4763" marR="4763" marT="4763"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FNAL</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Cooling</a:t>
                      </a:r>
                    </a:p>
                  </a:txBody>
                  <a:tcPr marL="4763" marR="4763" marT="4763" marB="0" anchor="b"/>
                </a:tc>
                <a:extLst>
                  <a:ext uri="{0D108BD9-81ED-4DB2-BD59-A6C34878D82A}">
                    <a16:rowId xmlns:a16="http://schemas.microsoft.com/office/drawing/2014/main" val="3201260844"/>
                  </a:ext>
                </a:extLst>
              </a:tr>
              <a:tr h="370840">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Soren Prestemon</a:t>
                      </a:r>
                    </a:p>
                  </a:txBody>
                  <a:tcPr marL="4763" marR="4763" marT="4763" marB="0" anchor="b"/>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LBNL</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Magnets</a:t>
                      </a:r>
                    </a:p>
                  </a:txBody>
                  <a:tcPr marL="4763" marR="4763" marT="4763" marB="0" anchor="b"/>
                </a:tc>
                <a:extLst>
                  <a:ext uri="{0D108BD9-81ED-4DB2-BD59-A6C34878D82A}">
                    <a16:rowId xmlns:a16="http://schemas.microsoft.com/office/drawing/2014/main" val="829749895"/>
                  </a:ext>
                </a:extLst>
              </a:tr>
              <a:tr h="37084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Tor </a:t>
                      </a:r>
                      <a:r>
                        <a:rPr lang="en-US" sz="1600" b="0" i="0" u="none" strike="noStrike" dirty="0" err="1">
                          <a:solidFill>
                            <a:srgbClr val="000000"/>
                          </a:solidFill>
                          <a:effectLst/>
                          <a:latin typeface="Arial" panose="020B0604020202020204" pitchFamily="34" charset="0"/>
                          <a:cs typeface="Arial" panose="020B0604020202020204" pitchFamily="34" charset="0"/>
                        </a:rPr>
                        <a:t>Raubenheimer</a:t>
                      </a:r>
                      <a:r>
                        <a:rPr lang="en-US" sz="1600" b="0" i="0" u="none" strike="noStrike" dirty="0">
                          <a:solidFill>
                            <a:srgbClr val="000000"/>
                          </a:solidFill>
                          <a:effectLst/>
                          <a:latin typeface="Arial" panose="020B0604020202020204" pitchFamily="34" charset="0"/>
                          <a:cs typeface="Arial" panose="020B0604020202020204" pitchFamily="34" charset="0"/>
                        </a:rPr>
                        <a:t> (Chair)</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SLAC</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Collider-Accelerator Physics</a:t>
                      </a:r>
                    </a:p>
                  </a:txBody>
                  <a:tcPr marL="4763" marR="4763" marT="4763" marB="0" anchor="b"/>
                </a:tc>
                <a:extLst>
                  <a:ext uri="{0D108BD9-81ED-4DB2-BD59-A6C34878D82A}">
                    <a16:rowId xmlns:a16="http://schemas.microsoft.com/office/drawing/2014/main" val="1886428023"/>
                  </a:ext>
                </a:extLst>
              </a:tr>
              <a:tr h="37084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David Rubin</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Cornell University</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Collider-Accelerator Physics</a:t>
                      </a:r>
                    </a:p>
                  </a:txBody>
                  <a:tcPr marL="4763" marR="4763" marT="4763" marB="0" anchor="b"/>
                </a:tc>
                <a:extLst>
                  <a:ext uri="{0D108BD9-81ED-4DB2-BD59-A6C34878D82A}">
                    <a16:rowId xmlns:a16="http://schemas.microsoft.com/office/drawing/2014/main" val="4063593743"/>
                  </a:ext>
                </a:extLst>
              </a:tr>
              <a:tr h="370840">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Frank Zimmermann</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CERN</a:t>
                      </a:r>
                    </a:p>
                  </a:txBody>
                  <a:tcPr marL="4763" marR="4763" marT="4763" marB="0" anchor="b"/>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Collider-Accelerator Physics</a:t>
                      </a:r>
                    </a:p>
                  </a:txBody>
                  <a:tcPr marL="4763" marR="4763" marT="4763" marB="0" anchor="b"/>
                </a:tc>
                <a:extLst>
                  <a:ext uri="{0D108BD9-81ED-4DB2-BD59-A6C34878D82A}">
                    <a16:rowId xmlns:a16="http://schemas.microsoft.com/office/drawing/2014/main" val="1627267385"/>
                  </a:ext>
                </a:extLst>
              </a:tr>
            </a:tbl>
          </a:graphicData>
        </a:graphic>
      </p:graphicFrame>
      <p:sp>
        <p:nvSpPr>
          <p:cNvPr id="4" name="Slide Number Placeholder 3">
            <a:extLst>
              <a:ext uri="{FF2B5EF4-FFF2-40B4-BE49-F238E27FC236}">
                <a16:creationId xmlns:a16="http://schemas.microsoft.com/office/drawing/2014/main" id="{50C6C8C8-F958-479F-AD40-C0B12B2EECB4}"/>
              </a:ext>
            </a:extLst>
          </p:cNvPr>
          <p:cNvSpPr>
            <a:spLocks noGrp="1"/>
          </p:cNvSpPr>
          <p:nvPr>
            <p:ph type="sldNum" sz="quarter" idx="12"/>
          </p:nvPr>
        </p:nvSpPr>
        <p:spPr/>
        <p:txBody>
          <a:bodyPr/>
          <a:lstStyle/>
          <a:p>
            <a:fld id="{893C5830-40F3-F04E-B2E3-10E6672BA8FF}" type="slidenum">
              <a:rPr lang="en-US" smtClean="0"/>
              <a:pPr/>
              <a:t>25</a:t>
            </a:fld>
            <a:endParaRPr lang="en-US" dirty="0"/>
          </a:p>
        </p:txBody>
      </p:sp>
      <p:sp>
        <p:nvSpPr>
          <p:cNvPr id="5" name="TextBox 4">
            <a:extLst>
              <a:ext uri="{FF2B5EF4-FFF2-40B4-BE49-F238E27FC236}">
                <a16:creationId xmlns:a16="http://schemas.microsoft.com/office/drawing/2014/main" id="{F4E59FC8-401A-4E11-B33B-52672834673C}"/>
              </a:ext>
            </a:extLst>
          </p:cNvPr>
          <p:cNvSpPr txBox="1"/>
          <p:nvPr/>
        </p:nvSpPr>
        <p:spPr>
          <a:xfrm>
            <a:off x="582266" y="5662456"/>
            <a:ext cx="4839786" cy="615553"/>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Meetings: September 21-23, 2021, August 26, 2020</a:t>
            </a:r>
          </a:p>
          <a:p>
            <a:r>
              <a:rPr lang="en-US" dirty="0"/>
              <a:t> </a:t>
            </a:r>
          </a:p>
        </p:txBody>
      </p:sp>
    </p:spTree>
    <p:extLst>
      <p:ext uri="{BB962C8B-B14F-4D97-AF65-F5344CB8AC3E}">
        <p14:creationId xmlns:p14="http://schemas.microsoft.com/office/powerpoint/2010/main" val="7017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282D-6B58-45E1-A6B6-F0ACC5E9E302}"/>
              </a:ext>
            </a:extLst>
          </p:cNvPr>
          <p:cNvSpPr>
            <a:spLocks noGrp="1"/>
          </p:cNvSpPr>
          <p:nvPr>
            <p:ph type="title"/>
          </p:nvPr>
        </p:nvSpPr>
        <p:spPr>
          <a:xfrm>
            <a:off x="817800" y="130869"/>
            <a:ext cx="7886700" cy="771097"/>
          </a:xfrm>
        </p:spPr>
        <p:txBody>
          <a:bodyPr>
            <a:normAutofit/>
          </a:bodyPr>
          <a:lstStyle/>
          <a:p>
            <a:r>
              <a:rPr lang="en-US" sz="3600" dirty="0"/>
              <a:t>Detector Advisory Committee (DAC)</a:t>
            </a:r>
          </a:p>
        </p:txBody>
      </p:sp>
      <p:graphicFrame>
        <p:nvGraphicFramePr>
          <p:cNvPr id="5" name="Content Placeholder 4">
            <a:extLst>
              <a:ext uri="{FF2B5EF4-FFF2-40B4-BE49-F238E27FC236}">
                <a16:creationId xmlns:a16="http://schemas.microsoft.com/office/drawing/2014/main" id="{F19A6C33-64EC-4DE0-B2D3-AC6D73A648E6}"/>
              </a:ext>
            </a:extLst>
          </p:cNvPr>
          <p:cNvGraphicFramePr>
            <a:graphicFrameLocks noGrp="1"/>
          </p:cNvGraphicFramePr>
          <p:nvPr>
            <p:ph idx="1"/>
            <p:extLst>
              <p:ext uri="{D42A27DB-BD31-4B8C-83A1-F6EECF244321}">
                <p14:modId xmlns:p14="http://schemas.microsoft.com/office/powerpoint/2010/main" val="1289647966"/>
              </p:ext>
            </p:extLst>
          </p:nvPr>
        </p:nvGraphicFramePr>
        <p:xfrm>
          <a:off x="817800" y="913396"/>
          <a:ext cx="7697550" cy="4820920"/>
        </p:xfrm>
        <a:graphic>
          <a:graphicData uri="http://schemas.openxmlformats.org/drawingml/2006/table">
            <a:tbl>
              <a:tblPr firstRow="1" bandRow="1">
                <a:tableStyleId>{5C22544A-7EE6-4342-B048-85BDC9FD1C3A}</a:tableStyleId>
              </a:tblPr>
              <a:tblGrid>
                <a:gridCol w="3009429">
                  <a:extLst>
                    <a:ext uri="{9D8B030D-6E8A-4147-A177-3AD203B41FA5}">
                      <a16:colId xmlns:a16="http://schemas.microsoft.com/office/drawing/2014/main" val="2469605094"/>
                    </a:ext>
                  </a:extLst>
                </a:gridCol>
                <a:gridCol w="4688121">
                  <a:extLst>
                    <a:ext uri="{9D8B030D-6E8A-4147-A177-3AD203B41FA5}">
                      <a16:colId xmlns:a16="http://schemas.microsoft.com/office/drawing/2014/main" val="3167425787"/>
                    </a:ext>
                  </a:extLst>
                </a:gridCol>
              </a:tblGrid>
              <a:tr h="370840">
                <a:tc>
                  <a:txBody>
                    <a:bodyPr/>
                    <a:lstStyle/>
                    <a:p>
                      <a:r>
                        <a:rPr lang="en-US" dirty="0"/>
                        <a:t>Name</a:t>
                      </a:r>
                    </a:p>
                  </a:txBody>
                  <a:tcPr/>
                </a:tc>
                <a:tc>
                  <a:txBody>
                    <a:bodyPr/>
                    <a:lstStyle/>
                    <a:p>
                      <a:r>
                        <a:rPr lang="en-US" dirty="0"/>
                        <a:t>Affiliation</a:t>
                      </a:r>
                    </a:p>
                  </a:txBody>
                  <a:tcPr/>
                </a:tc>
                <a:extLst>
                  <a:ext uri="{0D108BD9-81ED-4DB2-BD59-A6C34878D82A}">
                    <a16:rowId xmlns:a16="http://schemas.microsoft.com/office/drawing/2014/main" val="4275249293"/>
                  </a:ext>
                </a:extLst>
              </a:tr>
              <a:tr h="370840">
                <a:tc>
                  <a:txBody>
                    <a:bodyPr/>
                    <a:lstStyle/>
                    <a:p>
                      <a:pPr algn="l" fontAlgn="b"/>
                      <a:r>
                        <a:rPr lang="en-US" sz="2000" b="0" i="0" u="none" strike="noStrike" dirty="0" err="1">
                          <a:solidFill>
                            <a:srgbClr val="000000"/>
                          </a:solidFill>
                          <a:effectLst/>
                          <a:latin typeface="Arial" panose="020B0604020202020204" pitchFamily="34" charset="0"/>
                          <a:cs typeface="Arial" panose="020B0604020202020204" pitchFamily="34" charset="0"/>
                        </a:rPr>
                        <a:t>Etiennette</a:t>
                      </a:r>
                      <a:r>
                        <a:rPr lang="en-US" sz="2000" b="0" i="0" u="none" strike="noStrike" dirty="0">
                          <a:solidFill>
                            <a:srgbClr val="000000"/>
                          </a:solidFill>
                          <a:effectLst/>
                          <a:latin typeface="Arial" panose="020B0604020202020204" pitchFamily="34" charset="0"/>
                          <a:cs typeface="Arial" panose="020B0604020202020204" pitchFamily="34" charset="0"/>
                        </a:rPr>
                        <a:t> </a:t>
                      </a:r>
                      <a:r>
                        <a:rPr lang="en-US" sz="2000" b="0" i="0" u="none" strike="noStrike" dirty="0" err="1">
                          <a:solidFill>
                            <a:srgbClr val="000000"/>
                          </a:solidFill>
                          <a:effectLst/>
                          <a:latin typeface="Arial" panose="020B0604020202020204" pitchFamily="34" charset="0"/>
                          <a:cs typeface="Arial" panose="020B0604020202020204" pitchFamily="34" charset="0"/>
                        </a:rPr>
                        <a:t>Auffray</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CERN</a:t>
                      </a:r>
                    </a:p>
                  </a:txBody>
                  <a:tcPr marL="4763" marR="4763" marT="4763" marB="0" anchor="b"/>
                </a:tc>
                <a:extLst>
                  <a:ext uri="{0D108BD9-81ED-4DB2-BD59-A6C34878D82A}">
                    <a16:rowId xmlns:a16="http://schemas.microsoft.com/office/drawing/2014/main" val="2889091189"/>
                  </a:ext>
                </a:extLst>
              </a:tr>
              <a:tr h="37084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Edward Kinney (Chair)</a:t>
                      </a:r>
                    </a:p>
                  </a:txBody>
                  <a:tcPr marL="4763" marR="4763" marT="4763"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University of Colorado</a:t>
                      </a:r>
                    </a:p>
                  </a:txBody>
                  <a:tcPr marL="4763" marR="4763" marT="4763" marB="0" anchor="b"/>
                </a:tc>
                <a:extLst>
                  <a:ext uri="{0D108BD9-81ED-4DB2-BD59-A6C34878D82A}">
                    <a16:rowId xmlns:a16="http://schemas.microsoft.com/office/drawing/2014/main" val="2343561808"/>
                  </a:ext>
                </a:extLst>
              </a:tr>
              <a:tr h="370840">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Peter Kriẑan</a:t>
                      </a:r>
                    </a:p>
                  </a:txBody>
                  <a:tcPr marL="4763" marR="4763" marT="4763" marB="0" anchor="b"/>
                </a:tc>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University of Ljubljana</a:t>
                      </a:r>
                    </a:p>
                  </a:txBody>
                  <a:tcPr marL="4763" marR="4763" marT="4763" marB="0" anchor="b"/>
                </a:tc>
                <a:extLst>
                  <a:ext uri="{0D108BD9-81ED-4DB2-BD59-A6C34878D82A}">
                    <a16:rowId xmlns:a16="http://schemas.microsoft.com/office/drawing/2014/main" val="1280241487"/>
                  </a:ext>
                </a:extLst>
              </a:tr>
              <a:tr h="370840">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Ana Amelia Machado</a:t>
                      </a:r>
                    </a:p>
                  </a:txBody>
                  <a:tcPr marL="4763" marR="4763" marT="4763" marB="0" anchor="b"/>
                </a:tc>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University of Campinas</a:t>
                      </a:r>
                    </a:p>
                  </a:txBody>
                  <a:tcPr marL="4763" marR="4763" marT="4763" marB="0" anchor="b"/>
                </a:tc>
                <a:extLst>
                  <a:ext uri="{0D108BD9-81ED-4DB2-BD59-A6C34878D82A}">
                    <a16:rowId xmlns:a16="http://schemas.microsoft.com/office/drawing/2014/main" val="436866897"/>
                  </a:ext>
                </a:extLst>
              </a:tr>
              <a:tr h="370840">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Greg Rakness</a:t>
                      </a:r>
                    </a:p>
                  </a:txBody>
                  <a:tcPr marL="4763" marR="4763" marT="4763" marB="0" anchor="b"/>
                </a:tc>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Fermilab</a:t>
                      </a:r>
                    </a:p>
                  </a:txBody>
                  <a:tcPr marL="4763" marR="4763" marT="4763" marB="0" anchor="b"/>
                </a:tc>
                <a:extLst>
                  <a:ext uri="{0D108BD9-81ED-4DB2-BD59-A6C34878D82A}">
                    <a16:rowId xmlns:a16="http://schemas.microsoft.com/office/drawing/2014/main" val="1616500856"/>
                  </a:ext>
                </a:extLst>
              </a:tr>
              <a:tr h="370840">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Werner Riegler</a:t>
                      </a:r>
                    </a:p>
                  </a:txBody>
                  <a:tcPr marL="4763" marR="4763" marT="4763" marB="0" anchor="b"/>
                </a:tc>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CERN</a:t>
                      </a:r>
                    </a:p>
                  </a:txBody>
                  <a:tcPr marL="4763" marR="4763" marT="4763" marB="0" anchor="b"/>
                </a:tc>
                <a:extLst>
                  <a:ext uri="{0D108BD9-81ED-4DB2-BD59-A6C34878D82A}">
                    <a16:rowId xmlns:a16="http://schemas.microsoft.com/office/drawing/2014/main" val="410437614"/>
                  </a:ext>
                </a:extLst>
              </a:tr>
              <a:tr h="370840">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Ewa Rondio</a:t>
                      </a:r>
                    </a:p>
                  </a:txBody>
                  <a:tcPr marL="4763" marR="4763" marT="4763" marB="0"/>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National Centre for Nuclear Research</a:t>
                      </a:r>
                    </a:p>
                  </a:txBody>
                  <a:tcPr marL="4763" marR="4763" marT="4763" marB="0"/>
                </a:tc>
                <a:extLst>
                  <a:ext uri="{0D108BD9-81ED-4DB2-BD59-A6C34878D82A}">
                    <a16:rowId xmlns:a16="http://schemas.microsoft.com/office/drawing/2014/main" val="2954748561"/>
                  </a:ext>
                </a:extLst>
              </a:tr>
              <a:tr h="370840">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Heidi Schellman</a:t>
                      </a:r>
                    </a:p>
                  </a:txBody>
                  <a:tcPr marL="4763" marR="4763" marT="4763" marB="0" anchor="b"/>
                </a:tc>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Oregon State University</a:t>
                      </a:r>
                    </a:p>
                  </a:txBody>
                  <a:tcPr marL="4763" marR="4763" marT="4763" marB="0" anchor="b"/>
                </a:tc>
                <a:extLst>
                  <a:ext uri="{0D108BD9-81ED-4DB2-BD59-A6C34878D82A}">
                    <a16:rowId xmlns:a16="http://schemas.microsoft.com/office/drawing/2014/main" val="117288237"/>
                  </a:ext>
                </a:extLst>
              </a:tr>
              <a:tr h="370840">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Brigitte Vachon</a:t>
                      </a:r>
                    </a:p>
                  </a:txBody>
                  <a:tcPr marL="4763" marR="4763" marT="4763"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McGill University</a:t>
                      </a:r>
                    </a:p>
                  </a:txBody>
                  <a:tcPr marL="4763" marR="4763" marT="4763" marB="0" anchor="b"/>
                </a:tc>
                <a:extLst>
                  <a:ext uri="{0D108BD9-81ED-4DB2-BD59-A6C34878D82A}">
                    <a16:rowId xmlns:a16="http://schemas.microsoft.com/office/drawing/2014/main" val="2219459165"/>
                  </a:ext>
                </a:extLst>
              </a:tr>
              <a:tr h="370840">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Andrew Vachon</a:t>
                      </a:r>
                    </a:p>
                  </a:txBody>
                  <a:tcPr marL="4763" marR="4763" marT="4763" marB="0" anchor="b"/>
                </a:tc>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University of Texas at Arlington</a:t>
                      </a:r>
                    </a:p>
                  </a:txBody>
                  <a:tcPr marL="4763" marR="4763" marT="4763" marB="0" anchor="b"/>
                </a:tc>
                <a:extLst>
                  <a:ext uri="{0D108BD9-81ED-4DB2-BD59-A6C34878D82A}">
                    <a16:rowId xmlns:a16="http://schemas.microsoft.com/office/drawing/2014/main" val="4005776753"/>
                  </a:ext>
                </a:extLst>
              </a:tr>
              <a:tr h="370840">
                <a:tc>
                  <a:txBody>
                    <a:bodyPr/>
                    <a:lstStyle/>
                    <a:p>
                      <a:pPr algn="l" fontAlgn="b"/>
                      <a:r>
                        <a:rPr lang="en-US" sz="2000" b="0" i="0" u="none" strike="noStrike">
                          <a:solidFill>
                            <a:srgbClr val="000000"/>
                          </a:solidFill>
                          <a:effectLst/>
                          <a:latin typeface="Arial" panose="020B0604020202020204" pitchFamily="34" charset="0"/>
                          <a:cs typeface="Arial" panose="020B0604020202020204" pitchFamily="34" charset="0"/>
                        </a:rPr>
                        <a:t>Chi Yang</a:t>
                      </a:r>
                    </a:p>
                  </a:txBody>
                  <a:tcPr marL="4763" marR="4763" marT="4763"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Shandong University</a:t>
                      </a:r>
                    </a:p>
                  </a:txBody>
                  <a:tcPr marL="4763" marR="4763" marT="4763" marB="0" anchor="b"/>
                </a:tc>
                <a:extLst>
                  <a:ext uri="{0D108BD9-81ED-4DB2-BD59-A6C34878D82A}">
                    <a16:rowId xmlns:a16="http://schemas.microsoft.com/office/drawing/2014/main" val="170724122"/>
                  </a:ext>
                </a:extLst>
              </a:tr>
              <a:tr h="37084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Glenn Young</a:t>
                      </a:r>
                    </a:p>
                  </a:txBody>
                  <a:tcPr marL="4763" marR="4763" marT="4763"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BNL</a:t>
                      </a:r>
                    </a:p>
                  </a:txBody>
                  <a:tcPr marL="4763" marR="4763" marT="4763" marB="0" anchor="b"/>
                </a:tc>
                <a:extLst>
                  <a:ext uri="{0D108BD9-81ED-4DB2-BD59-A6C34878D82A}">
                    <a16:rowId xmlns:a16="http://schemas.microsoft.com/office/drawing/2014/main" val="1602429140"/>
                  </a:ext>
                </a:extLst>
              </a:tr>
            </a:tbl>
          </a:graphicData>
        </a:graphic>
      </p:graphicFrame>
      <p:sp>
        <p:nvSpPr>
          <p:cNvPr id="4" name="Slide Number Placeholder 3">
            <a:extLst>
              <a:ext uri="{FF2B5EF4-FFF2-40B4-BE49-F238E27FC236}">
                <a16:creationId xmlns:a16="http://schemas.microsoft.com/office/drawing/2014/main" id="{E4131098-7AEF-4EC7-9B48-940A53901BAA}"/>
              </a:ext>
            </a:extLst>
          </p:cNvPr>
          <p:cNvSpPr>
            <a:spLocks noGrp="1"/>
          </p:cNvSpPr>
          <p:nvPr>
            <p:ph type="sldNum" sz="quarter" idx="12"/>
          </p:nvPr>
        </p:nvSpPr>
        <p:spPr/>
        <p:txBody>
          <a:bodyPr/>
          <a:lstStyle/>
          <a:p>
            <a:fld id="{893C5830-40F3-F04E-B2E3-10E6672BA8FF}" type="slidenum">
              <a:rPr lang="en-US" smtClean="0"/>
              <a:pPr/>
              <a:t>26</a:t>
            </a:fld>
            <a:endParaRPr lang="en-US" dirty="0"/>
          </a:p>
        </p:txBody>
      </p:sp>
      <p:sp>
        <p:nvSpPr>
          <p:cNvPr id="6" name="TextBox 5">
            <a:extLst>
              <a:ext uri="{FF2B5EF4-FFF2-40B4-BE49-F238E27FC236}">
                <a16:creationId xmlns:a16="http://schemas.microsoft.com/office/drawing/2014/main" id="{118AC2DA-B9E9-4444-B94E-8FA7CFAE9798}"/>
              </a:ext>
            </a:extLst>
          </p:cNvPr>
          <p:cNvSpPr txBox="1"/>
          <p:nvPr/>
        </p:nvSpPr>
        <p:spPr>
          <a:xfrm>
            <a:off x="704850" y="5881627"/>
            <a:ext cx="7101624" cy="615553"/>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Meetings: March 24-26, 2021, December 18, 2020, September 28-29, 2020 </a:t>
            </a:r>
          </a:p>
          <a:p>
            <a:r>
              <a:rPr lang="en-US" dirty="0"/>
              <a:t> </a:t>
            </a:r>
          </a:p>
        </p:txBody>
      </p:sp>
    </p:spTree>
    <p:extLst>
      <p:ext uri="{BB962C8B-B14F-4D97-AF65-F5344CB8AC3E}">
        <p14:creationId xmlns:p14="http://schemas.microsoft.com/office/powerpoint/2010/main" val="4610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DD1E-5C04-4786-BD31-B90319F7BE25}"/>
              </a:ext>
            </a:extLst>
          </p:cNvPr>
          <p:cNvSpPr>
            <a:spLocks noGrp="1"/>
          </p:cNvSpPr>
          <p:nvPr>
            <p:ph type="title"/>
          </p:nvPr>
        </p:nvSpPr>
        <p:spPr>
          <a:xfrm>
            <a:off x="628650" y="604117"/>
            <a:ext cx="7886700" cy="1325563"/>
          </a:xfrm>
        </p:spPr>
        <p:txBody>
          <a:bodyPr>
            <a:normAutofit/>
          </a:bodyPr>
          <a:lstStyle/>
          <a:p>
            <a:r>
              <a:rPr lang="en-US" sz="3600" dirty="0"/>
              <a:t>Infrastructure Construction Advisory Committee (ICAC)</a:t>
            </a:r>
          </a:p>
        </p:txBody>
      </p:sp>
      <p:graphicFrame>
        <p:nvGraphicFramePr>
          <p:cNvPr id="5" name="Content Placeholder 4">
            <a:extLst>
              <a:ext uri="{FF2B5EF4-FFF2-40B4-BE49-F238E27FC236}">
                <a16:creationId xmlns:a16="http://schemas.microsoft.com/office/drawing/2014/main" id="{3E983823-845F-442C-801A-1BD207375DE6}"/>
              </a:ext>
            </a:extLst>
          </p:cNvPr>
          <p:cNvGraphicFramePr>
            <a:graphicFrameLocks noGrp="1"/>
          </p:cNvGraphicFramePr>
          <p:nvPr>
            <p:ph idx="1"/>
            <p:extLst>
              <p:ext uri="{D42A27DB-BD31-4B8C-83A1-F6EECF244321}">
                <p14:modId xmlns:p14="http://schemas.microsoft.com/office/powerpoint/2010/main" val="1311143404"/>
              </p:ext>
            </p:extLst>
          </p:nvPr>
        </p:nvGraphicFramePr>
        <p:xfrm>
          <a:off x="628650" y="1929680"/>
          <a:ext cx="7886700" cy="2675575"/>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085889824"/>
                    </a:ext>
                  </a:extLst>
                </a:gridCol>
                <a:gridCol w="3943350">
                  <a:extLst>
                    <a:ext uri="{9D8B030D-6E8A-4147-A177-3AD203B41FA5}">
                      <a16:colId xmlns:a16="http://schemas.microsoft.com/office/drawing/2014/main" val="2888796988"/>
                    </a:ext>
                  </a:extLst>
                </a:gridCol>
              </a:tblGrid>
              <a:tr h="370840">
                <a:tc>
                  <a:txBody>
                    <a:bodyPr/>
                    <a:lstStyle/>
                    <a:p>
                      <a:r>
                        <a:rPr lang="en-US" sz="2800" dirty="0"/>
                        <a:t>Name</a:t>
                      </a:r>
                    </a:p>
                  </a:txBody>
                  <a:tcPr/>
                </a:tc>
                <a:tc>
                  <a:txBody>
                    <a:bodyPr/>
                    <a:lstStyle/>
                    <a:p>
                      <a:r>
                        <a:rPr lang="en-US" sz="2800" dirty="0"/>
                        <a:t>Affiliation</a:t>
                      </a:r>
                    </a:p>
                  </a:txBody>
                  <a:tcPr/>
                </a:tc>
                <a:extLst>
                  <a:ext uri="{0D108BD9-81ED-4DB2-BD59-A6C34878D82A}">
                    <a16:rowId xmlns:a16="http://schemas.microsoft.com/office/drawing/2014/main" val="3943521508"/>
                  </a:ext>
                </a:extLst>
              </a:tr>
              <a:tr h="370840">
                <a:tc>
                  <a:txBody>
                    <a:bodyPr/>
                    <a:lstStyle/>
                    <a:p>
                      <a:pPr algn="l" fontAlgn="b"/>
                      <a:r>
                        <a:rPr lang="en-US" sz="2800" b="0" i="0" u="none" strike="noStrike">
                          <a:solidFill>
                            <a:srgbClr val="000000"/>
                          </a:solidFill>
                          <a:effectLst/>
                          <a:latin typeface="Arial" panose="020B0604020202020204" pitchFamily="34" charset="0"/>
                          <a:cs typeface="Arial" panose="020B0604020202020204" pitchFamily="34" charset="0"/>
                        </a:rPr>
                        <a:t>Steve Cannella</a:t>
                      </a:r>
                    </a:p>
                  </a:txBody>
                  <a:tcPr marL="4763" marR="4763" marT="4763" marB="0" anchor="b"/>
                </a:tc>
                <a:tc>
                  <a:txBody>
                    <a:bodyPr/>
                    <a:lstStyle/>
                    <a:p>
                      <a:pPr algn="l" fontAlgn="b"/>
                      <a:r>
                        <a:rPr lang="en-US" sz="2800" b="0" i="0" u="none" strike="noStrike">
                          <a:solidFill>
                            <a:srgbClr val="000000"/>
                          </a:solidFill>
                          <a:effectLst/>
                          <a:latin typeface="Arial" panose="020B0604020202020204" pitchFamily="34" charset="0"/>
                          <a:cs typeface="Arial" panose="020B0604020202020204" pitchFamily="34" charset="0"/>
                        </a:rPr>
                        <a:t>BNL</a:t>
                      </a:r>
                    </a:p>
                  </a:txBody>
                  <a:tcPr marL="4763" marR="4763" marT="4763" marB="0" anchor="b"/>
                </a:tc>
                <a:extLst>
                  <a:ext uri="{0D108BD9-81ED-4DB2-BD59-A6C34878D82A}">
                    <a16:rowId xmlns:a16="http://schemas.microsoft.com/office/drawing/2014/main" val="3067528680"/>
                  </a:ext>
                </a:extLst>
              </a:tr>
              <a:tr h="370840">
                <a:tc>
                  <a:txBody>
                    <a:bodyPr/>
                    <a:lstStyle/>
                    <a:p>
                      <a:pPr algn="l" fontAlgn="b"/>
                      <a:r>
                        <a:rPr lang="en-US" sz="2800" b="0" i="0" u="none" strike="noStrike">
                          <a:solidFill>
                            <a:srgbClr val="000000"/>
                          </a:solidFill>
                          <a:effectLst/>
                          <a:latin typeface="Arial" panose="020B0604020202020204" pitchFamily="34" charset="0"/>
                          <a:cs typeface="Arial" panose="020B0604020202020204" pitchFamily="34" charset="0"/>
                        </a:rPr>
                        <a:t>Peggy Caradonna</a:t>
                      </a:r>
                    </a:p>
                  </a:txBody>
                  <a:tcPr marL="4763" marR="4763" marT="4763" marB="0" anchor="b"/>
                </a:tc>
                <a:tc>
                  <a:txBody>
                    <a:bodyPr/>
                    <a:lstStyle/>
                    <a:p>
                      <a:pPr algn="l" fontAlgn="b"/>
                      <a:r>
                        <a:rPr lang="en-US" sz="2800" b="0" i="0" u="none" strike="noStrike">
                          <a:solidFill>
                            <a:srgbClr val="000000"/>
                          </a:solidFill>
                          <a:effectLst/>
                          <a:latin typeface="Arial" panose="020B0604020202020204" pitchFamily="34" charset="0"/>
                          <a:cs typeface="Arial" panose="020B0604020202020204" pitchFamily="34" charset="0"/>
                        </a:rPr>
                        <a:t>BNL</a:t>
                      </a:r>
                    </a:p>
                  </a:txBody>
                  <a:tcPr marL="4763" marR="4763" marT="4763" marB="0" anchor="b"/>
                </a:tc>
                <a:extLst>
                  <a:ext uri="{0D108BD9-81ED-4DB2-BD59-A6C34878D82A}">
                    <a16:rowId xmlns:a16="http://schemas.microsoft.com/office/drawing/2014/main" val="640541457"/>
                  </a:ext>
                </a:extLst>
              </a:tr>
              <a:tr h="370840">
                <a:tc>
                  <a:txBody>
                    <a:bodyPr/>
                    <a:lstStyle/>
                    <a:p>
                      <a:pPr algn="l" fontAlgn="b"/>
                      <a:r>
                        <a:rPr lang="en-US" sz="2800" b="0" i="0" u="none" strike="noStrike">
                          <a:solidFill>
                            <a:srgbClr val="000000"/>
                          </a:solidFill>
                          <a:effectLst/>
                          <a:latin typeface="Arial" panose="020B0604020202020204" pitchFamily="34" charset="0"/>
                          <a:cs typeface="Arial" panose="020B0604020202020204" pitchFamily="34" charset="0"/>
                        </a:rPr>
                        <a:t>Marty Fallier (Chair)</a:t>
                      </a:r>
                    </a:p>
                  </a:txBody>
                  <a:tcPr marL="4763" marR="4763" marT="4763" marB="0" anchor="b"/>
                </a:tc>
                <a:tc>
                  <a:txBody>
                    <a:bodyPr/>
                    <a:lstStyle/>
                    <a:p>
                      <a:pPr algn="l" fontAlgn="b"/>
                      <a:r>
                        <a:rPr lang="en-US" sz="2800" b="0" i="0" u="none" strike="noStrike" dirty="0">
                          <a:solidFill>
                            <a:srgbClr val="000000"/>
                          </a:solidFill>
                          <a:effectLst/>
                          <a:latin typeface="Arial" panose="020B0604020202020204" pitchFamily="34" charset="0"/>
                          <a:cs typeface="Arial" panose="020B0604020202020204" pitchFamily="34" charset="0"/>
                        </a:rPr>
                        <a:t>BNL-retired</a:t>
                      </a:r>
                    </a:p>
                  </a:txBody>
                  <a:tcPr marL="4763" marR="4763" marT="4763" marB="0" anchor="b"/>
                </a:tc>
                <a:extLst>
                  <a:ext uri="{0D108BD9-81ED-4DB2-BD59-A6C34878D82A}">
                    <a16:rowId xmlns:a16="http://schemas.microsoft.com/office/drawing/2014/main" val="133087189"/>
                  </a:ext>
                </a:extLst>
              </a:tr>
              <a:tr h="370840">
                <a:tc>
                  <a:txBody>
                    <a:bodyPr/>
                    <a:lstStyle/>
                    <a:p>
                      <a:pPr algn="l" fontAlgn="b"/>
                      <a:r>
                        <a:rPr lang="en-US" sz="2800" b="0" i="0" u="none" strike="noStrike">
                          <a:solidFill>
                            <a:srgbClr val="000000"/>
                          </a:solidFill>
                          <a:effectLst/>
                          <a:latin typeface="Arial" panose="020B0604020202020204" pitchFamily="34" charset="0"/>
                          <a:cs typeface="Arial" panose="020B0604020202020204" pitchFamily="34" charset="0"/>
                        </a:rPr>
                        <a:t>Elaine McCluskey</a:t>
                      </a:r>
                    </a:p>
                  </a:txBody>
                  <a:tcPr marL="4763" marR="4763" marT="4763" marB="0" anchor="b"/>
                </a:tc>
                <a:tc>
                  <a:txBody>
                    <a:bodyPr/>
                    <a:lstStyle/>
                    <a:p>
                      <a:pPr algn="l" fontAlgn="b"/>
                      <a:r>
                        <a:rPr lang="en-US" sz="2800" b="0" i="0" u="none" strike="noStrike">
                          <a:solidFill>
                            <a:srgbClr val="000000"/>
                          </a:solidFill>
                          <a:effectLst/>
                          <a:latin typeface="Arial" panose="020B0604020202020204" pitchFamily="34" charset="0"/>
                          <a:cs typeface="Arial" panose="020B0604020202020204" pitchFamily="34" charset="0"/>
                        </a:rPr>
                        <a:t>FNAL</a:t>
                      </a:r>
                    </a:p>
                  </a:txBody>
                  <a:tcPr marL="4763" marR="4763" marT="4763" marB="0" anchor="b"/>
                </a:tc>
                <a:extLst>
                  <a:ext uri="{0D108BD9-81ED-4DB2-BD59-A6C34878D82A}">
                    <a16:rowId xmlns:a16="http://schemas.microsoft.com/office/drawing/2014/main" val="2913472272"/>
                  </a:ext>
                </a:extLst>
              </a:tr>
              <a:tr h="370840">
                <a:tc>
                  <a:txBody>
                    <a:bodyPr/>
                    <a:lstStyle/>
                    <a:p>
                      <a:pPr algn="l" fontAlgn="b"/>
                      <a:r>
                        <a:rPr lang="en-US" sz="2800" b="0" i="0" u="none" strike="noStrike" dirty="0">
                          <a:solidFill>
                            <a:srgbClr val="000000"/>
                          </a:solidFill>
                          <a:effectLst/>
                          <a:latin typeface="Arial" panose="020B0604020202020204" pitchFamily="34" charset="0"/>
                          <a:cs typeface="Arial" panose="020B0604020202020204" pitchFamily="34" charset="0"/>
                        </a:rPr>
                        <a:t>Jack Stellern</a:t>
                      </a:r>
                    </a:p>
                  </a:txBody>
                  <a:tcPr marL="4763" marR="4763" marT="4763" marB="0" anchor="b"/>
                </a:tc>
                <a:tc>
                  <a:txBody>
                    <a:bodyPr/>
                    <a:lstStyle/>
                    <a:p>
                      <a:pPr algn="l" fontAlgn="b"/>
                      <a:r>
                        <a:rPr lang="en-US" sz="2800" b="0" i="0" u="none" strike="noStrike" dirty="0">
                          <a:solidFill>
                            <a:srgbClr val="000000"/>
                          </a:solidFill>
                          <a:effectLst/>
                          <a:latin typeface="Arial" panose="020B0604020202020204" pitchFamily="34" charset="0"/>
                          <a:cs typeface="Arial" panose="020B0604020202020204" pitchFamily="34" charset="0"/>
                        </a:rPr>
                        <a:t>ORNL-retired</a:t>
                      </a:r>
                    </a:p>
                  </a:txBody>
                  <a:tcPr marL="4763" marR="4763" marT="4763" marB="0" anchor="b"/>
                </a:tc>
                <a:extLst>
                  <a:ext uri="{0D108BD9-81ED-4DB2-BD59-A6C34878D82A}">
                    <a16:rowId xmlns:a16="http://schemas.microsoft.com/office/drawing/2014/main" val="2987131498"/>
                  </a:ext>
                </a:extLst>
              </a:tr>
            </a:tbl>
          </a:graphicData>
        </a:graphic>
      </p:graphicFrame>
      <p:sp>
        <p:nvSpPr>
          <p:cNvPr id="4" name="Slide Number Placeholder 3">
            <a:extLst>
              <a:ext uri="{FF2B5EF4-FFF2-40B4-BE49-F238E27FC236}">
                <a16:creationId xmlns:a16="http://schemas.microsoft.com/office/drawing/2014/main" id="{180CF50C-8FDF-47F3-B7AC-79733BEF055C}"/>
              </a:ext>
            </a:extLst>
          </p:cNvPr>
          <p:cNvSpPr>
            <a:spLocks noGrp="1"/>
          </p:cNvSpPr>
          <p:nvPr>
            <p:ph type="sldNum" sz="quarter" idx="12"/>
          </p:nvPr>
        </p:nvSpPr>
        <p:spPr/>
        <p:txBody>
          <a:bodyPr/>
          <a:lstStyle/>
          <a:p>
            <a:fld id="{893C5830-40F3-F04E-B2E3-10E6672BA8FF}" type="slidenum">
              <a:rPr lang="en-US" smtClean="0"/>
              <a:pPr/>
              <a:t>27</a:t>
            </a:fld>
            <a:endParaRPr lang="en-US" dirty="0"/>
          </a:p>
        </p:txBody>
      </p:sp>
      <p:sp>
        <p:nvSpPr>
          <p:cNvPr id="6" name="TextBox 5">
            <a:extLst>
              <a:ext uri="{FF2B5EF4-FFF2-40B4-BE49-F238E27FC236}">
                <a16:creationId xmlns:a16="http://schemas.microsoft.com/office/drawing/2014/main" id="{A7C7AD98-D8A1-45E6-8715-E337CB9CACFF}"/>
              </a:ext>
            </a:extLst>
          </p:cNvPr>
          <p:cNvSpPr txBox="1"/>
          <p:nvPr/>
        </p:nvSpPr>
        <p:spPr>
          <a:xfrm>
            <a:off x="567866" y="5015022"/>
            <a:ext cx="2991525" cy="615553"/>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Meetings: September 20, 2021</a:t>
            </a:r>
          </a:p>
          <a:p>
            <a:r>
              <a:rPr lang="en-US" dirty="0"/>
              <a:t> </a:t>
            </a:r>
          </a:p>
        </p:txBody>
      </p:sp>
    </p:spTree>
    <p:extLst>
      <p:ext uri="{BB962C8B-B14F-4D97-AF65-F5344CB8AC3E}">
        <p14:creationId xmlns:p14="http://schemas.microsoft.com/office/powerpoint/2010/main" val="375435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55E8-95D1-4C2F-9828-2975BA780D74}"/>
              </a:ext>
            </a:extLst>
          </p:cNvPr>
          <p:cNvSpPr>
            <a:spLocks noGrp="1"/>
          </p:cNvSpPr>
          <p:nvPr>
            <p:ph type="title"/>
          </p:nvPr>
        </p:nvSpPr>
        <p:spPr/>
        <p:txBody>
          <a:bodyPr/>
          <a:lstStyle/>
          <a:p>
            <a:r>
              <a:rPr lang="en-US" dirty="0"/>
              <a:t>EIC Council</a:t>
            </a:r>
          </a:p>
        </p:txBody>
      </p:sp>
      <p:sp>
        <p:nvSpPr>
          <p:cNvPr id="4" name="Slide Number Placeholder 3">
            <a:extLst>
              <a:ext uri="{FF2B5EF4-FFF2-40B4-BE49-F238E27FC236}">
                <a16:creationId xmlns:a16="http://schemas.microsoft.com/office/drawing/2014/main" id="{52F81F1A-4E1E-4DD9-90FF-E5538564C5D1}"/>
              </a:ext>
            </a:extLst>
          </p:cNvPr>
          <p:cNvSpPr>
            <a:spLocks noGrp="1"/>
          </p:cNvSpPr>
          <p:nvPr>
            <p:ph type="sldNum" sz="quarter" idx="12"/>
          </p:nvPr>
        </p:nvSpPr>
        <p:spPr/>
        <p:txBody>
          <a:bodyPr/>
          <a:lstStyle/>
          <a:p>
            <a:fld id="{893C5830-40F3-F04E-B2E3-10E6672BA8FF}" type="slidenum">
              <a:rPr lang="en-US" smtClean="0"/>
              <a:pPr/>
              <a:t>28</a:t>
            </a:fld>
            <a:endParaRPr lang="en-US" dirty="0"/>
          </a:p>
        </p:txBody>
      </p:sp>
      <p:graphicFrame>
        <p:nvGraphicFramePr>
          <p:cNvPr id="7" name="Content Placeholder 4">
            <a:extLst>
              <a:ext uri="{FF2B5EF4-FFF2-40B4-BE49-F238E27FC236}">
                <a16:creationId xmlns:a16="http://schemas.microsoft.com/office/drawing/2014/main" id="{B554497E-D0BA-4E75-AB15-0D0C0C50DE0F}"/>
              </a:ext>
            </a:extLst>
          </p:cNvPr>
          <p:cNvGraphicFramePr>
            <a:graphicFrameLocks noGrp="1"/>
          </p:cNvGraphicFramePr>
          <p:nvPr>
            <p:ph idx="1"/>
          </p:nvPr>
        </p:nvGraphicFramePr>
        <p:xfrm>
          <a:off x="628650" y="1669649"/>
          <a:ext cx="8119350" cy="2250440"/>
        </p:xfrm>
        <a:graphic>
          <a:graphicData uri="http://schemas.openxmlformats.org/drawingml/2006/table">
            <a:tbl>
              <a:tblPr firstRow="1" bandRow="1">
                <a:tableStyleId>{5C22544A-7EE6-4342-B048-85BDC9FD1C3A}</a:tableStyleId>
              </a:tblPr>
              <a:tblGrid>
                <a:gridCol w="2798550">
                  <a:extLst>
                    <a:ext uri="{9D8B030D-6E8A-4147-A177-3AD203B41FA5}">
                      <a16:colId xmlns:a16="http://schemas.microsoft.com/office/drawing/2014/main" val="1085889824"/>
                    </a:ext>
                  </a:extLst>
                </a:gridCol>
                <a:gridCol w="5320800">
                  <a:extLst>
                    <a:ext uri="{9D8B030D-6E8A-4147-A177-3AD203B41FA5}">
                      <a16:colId xmlns:a16="http://schemas.microsoft.com/office/drawing/2014/main" val="2888796988"/>
                    </a:ext>
                  </a:extLst>
                </a:gridCol>
              </a:tblGrid>
              <a:tr h="370840">
                <a:tc>
                  <a:txBody>
                    <a:bodyPr/>
                    <a:lstStyle/>
                    <a:p>
                      <a:r>
                        <a:rPr lang="en-US" sz="2000" dirty="0"/>
                        <a:t>Name</a:t>
                      </a:r>
                    </a:p>
                  </a:txBody>
                  <a:tcPr/>
                </a:tc>
                <a:tc>
                  <a:txBody>
                    <a:bodyPr/>
                    <a:lstStyle/>
                    <a:p>
                      <a:r>
                        <a:rPr lang="en-US" sz="2000" dirty="0"/>
                        <a:t>Affiliation</a:t>
                      </a:r>
                    </a:p>
                  </a:txBody>
                  <a:tcPr/>
                </a:tc>
                <a:extLst>
                  <a:ext uri="{0D108BD9-81ED-4DB2-BD59-A6C34878D82A}">
                    <a16:rowId xmlns:a16="http://schemas.microsoft.com/office/drawing/2014/main" val="3943521508"/>
                  </a:ext>
                </a:extLst>
              </a:tr>
              <a:tr h="37084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Doon Gibbs</a:t>
                      </a:r>
                    </a:p>
                  </a:txBody>
                  <a:tcPr marL="4763" marR="4763" marT="4763"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Brookhaven National Laboratory</a:t>
                      </a:r>
                    </a:p>
                  </a:txBody>
                  <a:tcPr marL="4763" marR="4763" marT="4763" marB="0" anchor="b"/>
                </a:tc>
                <a:extLst>
                  <a:ext uri="{0D108BD9-81ED-4DB2-BD59-A6C34878D82A}">
                    <a16:rowId xmlns:a16="http://schemas.microsoft.com/office/drawing/2014/main" val="3067528680"/>
                  </a:ext>
                </a:extLst>
              </a:tr>
              <a:tr h="37084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Stuart Henderson</a:t>
                      </a:r>
                    </a:p>
                  </a:txBody>
                  <a:tcPr marL="4763" marR="4763" marT="4763"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Thomas Jefferson National Accelerator Facility</a:t>
                      </a:r>
                    </a:p>
                  </a:txBody>
                  <a:tcPr marL="4763" marR="4763" marT="4763" marB="0" anchor="b"/>
                </a:tc>
                <a:extLst>
                  <a:ext uri="{0D108BD9-81ED-4DB2-BD59-A6C34878D82A}">
                    <a16:rowId xmlns:a16="http://schemas.microsoft.com/office/drawing/2014/main" val="640541457"/>
                  </a:ext>
                </a:extLst>
              </a:tr>
              <a:tr h="370840">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2541952012"/>
                  </a:ext>
                </a:extLst>
              </a:tr>
              <a:tr h="370840">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2131375886"/>
                  </a:ext>
                </a:extLst>
              </a:tr>
              <a:tr h="370840">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335298632"/>
                  </a:ext>
                </a:extLst>
              </a:tr>
            </a:tbl>
          </a:graphicData>
        </a:graphic>
      </p:graphicFrame>
      <p:sp>
        <p:nvSpPr>
          <p:cNvPr id="8" name="TextBox 7">
            <a:extLst>
              <a:ext uri="{FF2B5EF4-FFF2-40B4-BE49-F238E27FC236}">
                <a16:creationId xmlns:a16="http://schemas.microsoft.com/office/drawing/2014/main" id="{0E274F3F-5886-4E19-A846-50D7C3FC5D3E}"/>
              </a:ext>
            </a:extLst>
          </p:cNvPr>
          <p:cNvSpPr txBox="1"/>
          <p:nvPr/>
        </p:nvSpPr>
        <p:spPr>
          <a:xfrm>
            <a:off x="1403999" y="5557320"/>
            <a:ext cx="5777415"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EIC Council meets nominally twice per year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Meetings:  26 April 2021, 1 December 2020, 25 June 2020</a:t>
            </a:r>
          </a:p>
        </p:txBody>
      </p:sp>
      <p:sp>
        <p:nvSpPr>
          <p:cNvPr id="3" name="TextBox 2">
            <a:extLst>
              <a:ext uri="{FF2B5EF4-FFF2-40B4-BE49-F238E27FC236}">
                <a16:creationId xmlns:a16="http://schemas.microsoft.com/office/drawing/2014/main" id="{764295A4-5DD9-5F4D-BD87-9F11E83FFD4F}"/>
              </a:ext>
            </a:extLst>
          </p:cNvPr>
          <p:cNvSpPr txBox="1"/>
          <p:nvPr/>
        </p:nvSpPr>
        <p:spPr>
          <a:xfrm>
            <a:off x="1324799" y="4079992"/>
            <a:ext cx="6494400" cy="1477328"/>
          </a:xfrm>
          <a:prstGeom prst="rect">
            <a:avLst/>
          </a:prstGeom>
          <a:noFill/>
        </p:spPr>
        <p:txBody>
          <a:bodyPr wrap="square" rtlCol="0">
            <a:spAutoFit/>
          </a:bodyPr>
          <a:lstStyle/>
          <a:p>
            <a:r>
              <a:rPr lang="en-US" dirty="0"/>
              <a:t>The purpose of the EIC Council is to address issues affecting scope and/or resource allocation for the EIC project at BNL and at Partner institutions.  The EIC Council advises the BNL Director on areas such as organization, scope, schedule, collaboration, and international engagement.</a:t>
            </a:r>
          </a:p>
        </p:txBody>
      </p:sp>
    </p:spTree>
    <p:extLst>
      <p:ext uri="{BB962C8B-B14F-4D97-AF65-F5344CB8AC3E}">
        <p14:creationId xmlns:p14="http://schemas.microsoft.com/office/powerpoint/2010/main" val="3395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397B-D584-0248-A78E-45175EB3F14F}"/>
              </a:ext>
            </a:extLst>
          </p:cNvPr>
          <p:cNvSpPr>
            <a:spLocks noGrp="1"/>
          </p:cNvSpPr>
          <p:nvPr>
            <p:ph type="title"/>
          </p:nvPr>
        </p:nvSpPr>
        <p:spPr>
          <a:xfrm>
            <a:off x="446400" y="34809"/>
            <a:ext cx="8308800" cy="1325563"/>
          </a:xfrm>
        </p:spPr>
        <p:txBody>
          <a:bodyPr/>
          <a:lstStyle/>
          <a:p>
            <a:r>
              <a:rPr lang="en-US" dirty="0"/>
              <a:t>DOE Project Planning Process*</a:t>
            </a:r>
          </a:p>
        </p:txBody>
      </p:sp>
      <p:sp>
        <p:nvSpPr>
          <p:cNvPr id="3" name="Content Placeholder 2">
            <a:extLst>
              <a:ext uri="{FF2B5EF4-FFF2-40B4-BE49-F238E27FC236}">
                <a16:creationId xmlns:a16="http://schemas.microsoft.com/office/drawing/2014/main" id="{9F99B7E2-9396-5048-8229-F724B80A8A6A}"/>
              </a:ext>
            </a:extLst>
          </p:cNvPr>
          <p:cNvSpPr>
            <a:spLocks noGrp="1"/>
          </p:cNvSpPr>
          <p:nvPr>
            <p:ph idx="1"/>
          </p:nvPr>
        </p:nvSpPr>
        <p:spPr>
          <a:xfrm>
            <a:off x="619650" y="1688825"/>
            <a:ext cx="7886700" cy="4351338"/>
          </a:xfrm>
        </p:spPr>
        <p:txBody>
          <a:bodyPr/>
          <a:lstStyle/>
          <a:p>
            <a:endParaRPr lang="en-US"/>
          </a:p>
        </p:txBody>
      </p:sp>
      <p:sp>
        <p:nvSpPr>
          <p:cNvPr id="4" name="Slide Number Placeholder 3">
            <a:extLst>
              <a:ext uri="{FF2B5EF4-FFF2-40B4-BE49-F238E27FC236}">
                <a16:creationId xmlns:a16="http://schemas.microsoft.com/office/drawing/2014/main" id="{8ECE2E08-0AB0-D348-9C1D-CBB6FE587D1A}"/>
              </a:ext>
            </a:extLst>
          </p:cNvPr>
          <p:cNvSpPr>
            <a:spLocks noGrp="1"/>
          </p:cNvSpPr>
          <p:nvPr>
            <p:ph type="sldNum" sz="quarter" idx="12"/>
          </p:nvPr>
        </p:nvSpPr>
        <p:spPr/>
        <p:txBody>
          <a:bodyPr/>
          <a:lstStyle/>
          <a:p>
            <a:fld id="{893C5830-40F3-F04E-B2E3-10E6672BA8FF}" type="slidenum">
              <a:rPr lang="en-US" smtClean="0"/>
              <a:pPr/>
              <a:t>3</a:t>
            </a:fld>
            <a:endParaRPr lang="en-US" dirty="0"/>
          </a:p>
        </p:txBody>
      </p:sp>
      <p:sp>
        <p:nvSpPr>
          <p:cNvPr id="5" name="Rectangle 4">
            <a:extLst>
              <a:ext uri="{FF2B5EF4-FFF2-40B4-BE49-F238E27FC236}">
                <a16:creationId xmlns:a16="http://schemas.microsoft.com/office/drawing/2014/main" id="{B41EB2E8-A44A-AB4E-AE17-3D2E77DC4355}"/>
              </a:ext>
            </a:extLst>
          </p:cNvPr>
          <p:cNvSpPr/>
          <p:nvPr/>
        </p:nvSpPr>
        <p:spPr>
          <a:xfrm>
            <a:off x="446400" y="1281003"/>
            <a:ext cx="8308800" cy="4742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ine 43">
            <a:extLst>
              <a:ext uri="{FF2B5EF4-FFF2-40B4-BE49-F238E27FC236}">
                <a16:creationId xmlns:a16="http://schemas.microsoft.com/office/drawing/2014/main" id="{1748167E-C3CB-1041-9881-F62726F86890}"/>
              </a:ext>
            </a:extLst>
          </p:cNvPr>
          <p:cNvSpPr>
            <a:spLocks noChangeShapeType="1"/>
          </p:cNvSpPr>
          <p:nvPr/>
        </p:nvSpPr>
        <p:spPr bwMode="auto">
          <a:xfrm>
            <a:off x="1476600" y="5410946"/>
            <a:ext cx="6473952" cy="0"/>
          </a:xfrm>
          <a:prstGeom prst="line">
            <a:avLst/>
          </a:prstGeom>
          <a:noFill/>
          <a:ln w="9525">
            <a:solidFill>
              <a:schemeClr val="tx1"/>
            </a:solidFill>
            <a:round/>
            <a:headEnd type="none" w="med" len="med"/>
            <a:tailEnd type="arrow"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7" name="Line 42">
            <a:extLst>
              <a:ext uri="{FF2B5EF4-FFF2-40B4-BE49-F238E27FC236}">
                <a16:creationId xmlns:a16="http://schemas.microsoft.com/office/drawing/2014/main" id="{ACD6414F-ED62-C748-9DA4-EDABD2BDB0BE}"/>
              </a:ext>
            </a:extLst>
          </p:cNvPr>
          <p:cNvSpPr>
            <a:spLocks noChangeShapeType="1"/>
          </p:cNvSpPr>
          <p:nvPr/>
        </p:nvSpPr>
        <p:spPr bwMode="auto">
          <a:xfrm flipH="1">
            <a:off x="3305400" y="1626868"/>
            <a:ext cx="0" cy="387179"/>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8" name="Line 42">
            <a:extLst>
              <a:ext uri="{FF2B5EF4-FFF2-40B4-BE49-F238E27FC236}">
                <a16:creationId xmlns:a16="http://schemas.microsoft.com/office/drawing/2014/main" id="{555C29EA-1B9F-264C-AB35-AF3381771409}"/>
              </a:ext>
            </a:extLst>
          </p:cNvPr>
          <p:cNvSpPr>
            <a:spLocks noChangeShapeType="1"/>
          </p:cNvSpPr>
          <p:nvPr/>
        </p:nvSpPr>
        <p:spPr bwMode="auto">
          <a:xfrm flipH="1">
            <a:off x="6874608" y="1631394"/>
            <a:ext cx="0" cy="387179"/>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9" name="Text Box 9">
            <a:extLst>
              <a:ext uri="{FF2B5EF4-FFF2-40B4-BE49-F238E27FC236}">
                <a16:creationId xmlns:a16="http://schemas.microsoft.com/office/drawing/2014/main" id="{ECDB5C60-47F3-4442-8374-9102B35C81CC}"/>
              </a:ext>
            </a:extLst>
          </p:cNvPr>
          <p:cNvSpPr txBox="1">
            <a:spLocks noChangeArrowheads="1"/>
          </p:cNvSpPr>
          <p:nvPr/>
        </p:nvSpPr>
        <p:spPr bwMode="auto">
          <a:xfrm>
            <a:off x="833475" y="3189478"/>
            <a:ext cx="671979" cy="338554"/>
          </a:xfrm>
          <a:prstGeom prst="rect">
            <a:avLst/>
          </a:prstGeom>
          <a:noFill/>
          <a:ln w="12700" cap="sq">
            <a:noFill/>
            <a:miter lim="800000"/>
            <a:headEnd type="none" w="sm" len="sm"/>
            <a:tailEnd type="none" w="sm" len="sm"/>
          </a:ln>
        </p:spPr>
        <p:txBody>
          <a:bodyPr wrap="none">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1" u="none" strike="noStrike" kern="1200" cap="none" spc="0" normalizeH="0" baseline="0" noProof="0" dirty="0">
                <a:ln>
                  <a:noFill/>
                </a:ln>
                <a:solidFill>
                  <a:srgbClr val="000000"/>
                </a:solidFill>
                <a:effectLst/>
                <a:uLnTx/>
                <a:uFillTx/>
                <a:latin typeface="Arial" charset="0"/>
                <a:ea typeface="+mn-ea"/>
                <a:cs typeface="+mn-cs"/>
              </a:rPr>
              <a:t>Critical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1" u="none" strike="noStrike" kern="1200" cap="none" spc="0" normalizeH="0" baseline="0" noProof="0" dirty="0">
                <a:ln>
                  <a:noFill/>
                </a:ln>
                <a:solidFill>
                  <a:srgbClr val="000000"/>
                </a:solidFill>
                <a:effectLst/>
                <a:uLnTx/>
                <a:uFillTx/>
                <a:latin typeface="Arial" charset="0"/>
                <a:ea typeface="+mn-ea"/>
                <a:cs typeface="+mn-cs"/>
              </a:rPr>
              <a:t>Decisions</a:t>
            </a:r>
            <a:endParaRPr kumimoji="0" lang="en-US" sz="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Line 20">
            <a:extLst>
              <a:ext uri="{FF2B5EF4-FFF2-40B4-BE49-F238E27FC236}">
                <a16:creationId xmlns:a16="http://schemas.microsoft.com/office/drawing/2014/main" id="{D7420E27-B83F-2A4E-BBED-4B4801B00B91}"/>
              </a:ext>
            </a:extLst>
          </p:cNvPr>
          <p:cNvSpPr>
            <a:spLocks noChangeShapeType="1"/>
          </p:cNvSpPr>
          <p:nvPr/>
        </p:nvSpPr>
        <p:spPr bwMode="auto">
          <a:xfrm flipV="1">
            <a:off x="2086200" y="2593067"/>
            <a:ext cx="0" cy="536094"/>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1" name="Line 21">
            <a:extLst>
              <a:ext uri="{FF2B5EF4-FFF2-40B4-BE49-F238E27FC236}">
                <a16:creationId xmlns:a16="http://schemas.microsoft.com/office/drawing/2014/main" id="{4D5A47F8-BEAA-744C-93F9-20AE95A9063B}"/>
              </a:ext>
            </a:extLst>
          </p:cNvPr>
          <p:cNvSpPr>
            <a:spLocks noChangeShapeType="1"/>
          </p:cNvSpPr>
          <p:nvPr/>
        </p:nvSpPr>
        <p:spPr bwMode="auto">
          <a:xfrm flipV="1">
            <a:off x="3305400" y="2593067"/>
            <a:ext cx="0" cy="536094"/>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2" name="Line 22">
            <a:extLst>
              <a:ext uri="{FF2B5EF4-FFF2-40B4-BE49-F238E27FC236}">
                <a16:creationId xmlns:a16="http://schemas.microsoft.com/office/drawing/2014/main" id="{6AF941AC-5E85-6C44-90B6-9444579AA165}"/>
              </a:ext>
            </a:extLst>
          </p:cNvPr>
          <p:cNvSpPr>
            <a:spLocks noChangeShapeType="1"/>
          </p:cNvSpPr>
          <p:nvPr/>
        </p:nvSpPr>
        <p:spPr bwMode="auto">
          <a:xfrm flipV="1">
            <a:off x="4352331" y="2593067"/>
            <a:ext cx="0" cy="536094"/>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3" name="Line 23">
            <a:extLst>
              <a:ext uri="{FF2B5EF4-FFF2-40B4-BE49-F238E27FC236}">
                <a16:creationId xmlns:a16="http://schemas.microsoft.com/office/drawing/2014/main" id="{CA1F0465-A406-124C-80B7-C1C8647CD093}"/>
              </a:ext>
            </a:extLst>
          </p:cNvPr>
          <p:cNvSpPr>
            <a:spLocks noChangeShapeType="1"/>
          </p:cNvSpPr>
          <p:nvPr/>
        </p:nvSpPr>
        <p:spPr bwMode="auto">
          <a:xfrm flipV="1">
            <a:off x="5362800" y="2595987"/>
            <a:ext cx="0" cy="536094"/>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 name="Line 24">
            <a:extLst>
              <a:ext uri="{FF2B5EF4-FFF2-40B4-BE49-F238E27FC236}">
                <a16:creationId xmlns:a16="http://schemas.microsoft.com/office/drawing/2014/main" id="{30091E54-0758-7A4C-B463-AECEA327D4B6}"/>
              </a:ext>
            </a:extLst>
          </p:cNvPr>
          <p:cNvSpPr>
            <a:spLocks noChangeShapeType="1"/>
          </p:cNvSpPr>
          <p:nvPr/>
        </p:nvSpPr>
        <p:spPr bwMode="auto">
          <a:xfrm flipV="1">
            <a:off x="6883752" y="2593067"/>
            <a:ext cx="0" cy="536094"/>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5" name="Text Box 25">
            <a:extLst>
              <a:ext uri="{FF2B5EF4-FFF2-40B4-BE49-F238E27FC236}">
                <a16:creationId xmlns:a16="http://schemas.microsoft.com/office/drawing/2014/main" id="{85F8C07B-E538-6649-A5F5-83B25B926241}"/>
              </a:ext>
            </a:extLst>
          </p:cNvPr>
          <p:cNvSpPr txBox="1">
            <a:spLocks noChangeArrowheads="1"/>
          </p:cNvSpPr>
          <p:nvPr/>
        </p:nvSpPr>
        <p:spPr bwMode="auto">
          <a:xfrm>
            <a:off x="1629000" y="4722915"/>
            <a:ext cx="1190972" cy="338554"/>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C00000"/>
                </a:solidFill>
                <a:effectLst/>
                <a:uLnTx/>
                <a:uFillTx/>
                <a:latin typeface="Arial" charset="0"/>
                <a:ea typeface="+mn-ea"/>
                <a:cs typeface="+mn-cs"/>
              </a:rPr>
              <a:t>Request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C00000"/>
                </a:solidFill>
                <a:effectLst/>
                <a:uLnTx/>
                <a:uFillTx/>
                <a:latin typeface="Arial" charset="0"/>
                <a:ea typeface="+mn-ea"/>
                <a:cs typeface="+mn-cs"/>
              </a:rPr>
              <a:t>PED Funds</a:t>
            </a:r>
          </a:p>
        </p:txBody>
      </p:sp>
      <p:sp>
        <p:nvSpPr>
          <p:cNvPr id="16" name="AutoShape 3">
            <a:extLst>
              <a:ext uri="{FF2B5EF4-FFF2-40B4-BE49-F238E27FC236}">
                <a16:creationId xmlns:a16="http://schemas.microsoft.com/office/drawing/2014/main" id="{F738DCFB-4AD4-184D-A386-C8ADF3699149}"/>
              </a:ext>
            </a:extLst>
          </p:cNvPr>
          <p:cNvSpPr>
            <a:spLocks noChangeArrowheads="1"/>
          </p:cNvSpPr>
          <p:nvPr/>
        </p:nvSpPr>
        <p:spPr bwMode="auto">
          <a:xfrm>
            <a:off x="1857601" y="2054930"/>
            <a:ext cx="1676400" cy="506311"/>
          </a:xfrm>
          <a:prstGeom prst="chevron">
            <a:avLst>
              <a:gd name="adj" fmla="val 124444"/>
            </a:avLst>
          </a:prstGeom>
          <a:solidFill>
            <a:srgbClr val="00FFFF">
              <a:alpha val="49803"/>
            </a:srgbClr>
          </a:solidFill>
          <a:ln w="19050" cap="sq">
            <a:solidFill>
              <a:srgbClr val="000000"/>
            </a:solidFill>
            <a:miter lim="800000"/>
            <a:headEnd type="none" w="sm" len="sm"/>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800" b="1" i="0" u="none" strike="noStrike" kern="1200" cap="none" spc="0" normalizeH="0" baseline="0" noProof="0" dirty="0">
                <a:ln>
                  <a:noFill/>
                </a:ln>
                <a:solidFill>
                  <a:srgbClr val="000000"/>
                </a:solidFill>
                <a:effectLst/>
                <a:uLnTx/>
                <a:uFillTx/>
                <a:latin typeface="Arial" charset="0"/>
                <a:ea typeface="+mn-ea"/>
                <a:cs typeface="+mn-cs"/>
              </a:rPr>
              <a:t>Definition</a:t>
            </a:r>
          </a:p>
        </p:txBody>
      </p:sp>
      <p:sp>
        <p:nvSpPr>
          <p:cNvPr id="17" name="AutoShape 13">
            <a:extLst>
              <a:ext uri="{FF2B5EF4-FFF2-40B4-BE49-F238E27FC236}">
                <a16:creationId xmlns:a16="http://schemas.microsoft.com/office/drawing/2014/main" id="{2C2CE769-F167-6A4B-99E7-FADC8837C049}"/>
              </a:ext>
            </a:extLst>
          </p:cNvPr>
          <p:cNvSpPr>
            <a:spLocks noChangeArrowheads="1"/>
          </p:cNvSpPr>
          <p:nvPr/>
        </p:nvSpPr>
        <p:spPr bwMode="auto">
          <a:xfrm>
            <a:off x="1111422" y="2054930"/>
            <a:ext cx="1203378" cy="506311"/>
          </a:xfrm>
          <a:prstGeom prst="homePlate">
            <a:avLst>
              <a:gd name="adj" fmla="val 119005"/>
            </a:avLst>
          </a:prstGeom>
          <a:solidFill>
            <a:srgbClr val="00FFFF">
              <a:alpha val="49803"/>
            </a:srgbClr>
          </a:solidFill>
          <a:ln w="19050" cap="sq">
            <a:solidFill>
              <a:srgbClr val="000000"/>
            </a:solidFill>
            <a:miter lim="800000"/>
            <a:headEnd type="none" w="sm" len="sm"/>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Initiation</a:t>
            </a:r>
          </a:p>
        </p:txBody>
      </p:sp>
      <p:sp>
        <p:nvSpPr>
          <p:cNvPr id="18" name="AutoShape 18">
            <a:extLst>
              <a:ext uri="{FF2B5EF4-FFF2-40B4-BE49-F238E27FC236}">
                <a16:creationId xmlns:a16="http://schemas.microsoft.com/office/drawing/2014/main" id="{39072B13-FE31-B646-B25F-063006C4F72F}"/>
              </a:ext>
            </a:extLst>
          </p:cNvPr>
          <p:cNvSpPr>
            <a:spLocks noChangeArrowheads="1"/>
          </p:cNvSpPr>
          <p:nvPr/>
        </p:nvSpPr>
        <p:spPr bwMode="auto">
          <a:xfrm>
            <a:off x="3076800" y="2054930"/>
            <a:ext cx="3810000" cy="506311"/>
          </a:xfrm>
          <a:prstGeom prst="chevron">
            <a:avLst>
              <a:gd name="adj" fmla="val 127599"/>
            </a:avLst>
          </a:prstGeom>
          <a:solidFill>
            <a:srgbClr val="FF9966">
              <a:alpha val="49803"/>
            </a:srgbClr>
          </a:solidFill>
          <a:ln w="19050" cap="sq">
            <a:solidFill>
              <a:srgbClr val="000000"/>
            </a:solidFill>
            <a:miter lim="800000"/>
            <a:headEnd type="none" w="sm" len="sm"/>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Execution</a:t>
            </a:r>
          </a:p>
        </p:txBody>
      </p:sp>
      <p:sp>
        <p:nvSpPr>
          <p:cNvPr id="19" name="AutoShape 3">
            <a:extLst>
              <a:ext uri="{FF2B5EF4-FFF2-40B4-BE49-F238E27FC236}">
                <a16:creationId xmlns:a16="http://schemas.microsoft.com/office/drawing/2014/main" id="{8175CBE9-645C-5D43-9DB4-44FEFEBE24F4}"/>
              </a:ext>
            </a:extLst>
          </p:cNvPr>
          <p:cNvSpPr>
            <a:spLocks noChangeArrowheads="1"/>
          </p:cNvSpPr>
          <p:nvPr/>
        </p:nvSpPr>
        <p:spPr bwMode="auto">
          <a:xfrm>
            <a:off x="6405336" y="2054930"/>
            <a:ext cx="1624463" cy="506311"/>
          </a:xfrm>
          <a:prstGeom prst="chevron">
            <a:avLst>
              <a:gd name="adj" fmla="val 124444"/>
            </a:avLst>
          </a:prstGeom>
          <a:solidFill>
            <a:srgbClr val="00FFFF">
              <a:alpha val="49803"/>
            </a:srgbClr>
          </a:solidFill>
          <a:ln w="19050" cap="sq">
            <a:solidFill>
              <a:srgbClr val="000000"/>
            </a:solidFill>
            <a:miter lim="800000"/>
            <a:headEnd type="none" w="sm" len="sm"/>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800" b="1" i="0" u="none" strike="noStrike" kern="1200" cap="none" spc="0" normalizeH="0" baseline="0" noProof="0" dirty="0">
                <a:ln>
                  <a:noFill/>
                </a:ln>
                <a:solidFill>
                  <a:srgbClr val="000000"/>
                </a:solidFill>
                <a:effectLst/>
                <a:uLnTx/>
                <a:uFillTx/>
                <a:latin typeface="Arial" charset="0"/>
                <a:ea typeface="+mn-ea"/>
                <a:cs typeface="+mn-cs"/>
              </a:rPr>
              <a:t>  Closeout</a:t>
            </a:r>
          </a:p>
        </p:txBody>
      </p:sp>
      <p:sp>
        <p:nvSpPr>
          <p:cNvPr id="20" name="Line 43">
            <a:extLst>
              <a:ext uri="{FF2B5EF4-FFF2-40B4-BE49-F238E27FC236}">
                <a16:creationId xmlns:a16="http://schemas.microsoft.com/office/drawing/2014/main" id="{C402EBC7-5D80-F547-85A4-B74940C1504E}"/>
              </a:ext>
            </a:extLst>
          </p:cNvPr>
          <p:cNvSpPr>
            <a:spLocks noChangeShapeType="1"/>
          </p:cNvSpPr>
          <p:nvPr/>
        </p:nvSpPr>
        <p:spPr bwMode="auto">
          <a:xfrm>
            <a:off x="3381600" y="1739581"/>
            <a:ext cx="1929384" cy="0"/>
          </a:xfrm>
          <a:prstGeom prst="line">
            <a:avLst/>
          </a:prstGeom>
          <a:noFill/>
          <a:ln w="9525">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21" name="Line 43">
            <a:extLst>
              <a:ext uri="{FF2B5EF4-FFF2-40B4-BE49-F238E27FC236}">
                <a16:creationId xmlns:a16="http://schemas.microsoft.com/office/drawing/2014/main" id="{123AFC71-3F41-AC41-A4D7-31B7BC16E562}"/>
              </a:ext>
            </a:extLst>
          </p:cNvPr>
          <p:cNvSpPr>
            <a:spLocks noChangeShapeType="1"/>
          </p:cNvSpPr>
          <p:nvPr/>
        </p:nvSpPr>
        <p:spPr bwMode="auto">
          <a:xfrm flipV="1">
            <a:off x="1400400" y="1739577"/>
            <a:ext cx="1883664" cy="1"/>
          </a:xfrm>
          <a:prstGeom prst="line">
            <a:avLst/>
          </a:prstGeom>
          <a:noFill/>
          <a:ln w="9525">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22" name="Text Box 30">
            <a:extLst>
              <a:ext uri="{FF2B5EF4-FFF2-40B4-BE49-F238E27FC236}">
                <a16:creationId xmlns:a16="http://schemas.microsoft.com/office/drawing/2014/main" id="{D9271A66-C757-2549-ACD4-685860E96DC1}"/>
              </a:ext>
            </a:extLst>
          </p:cNvPr>
          <p:cNvSpPr txBox="1">
            <a:spLocks noChangeArrowheads="1"/>
          </p:cNvSpPr>
          <p:nvPr/>
        </p:nvSpPr>
        <p:spPr bwMode="auto">
          <a:xfrm>
            <a:off x="2127434" y="1556495"/>
            <a:ext cx="676985" cy="353943"/>
          </a:xfrm>
          <a:prstGeom prst="rect">
            <a:avLst/>
          </a:prstGeom>
          <a:solidFill>
            <a:schemeClr val="bg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Operating</a:t>
            </a:r>
            <a:r>
              <a:rPr kumimoji="0" lang="en-US" sz="900" b="0" i="0" u="none" strike="noStrike" kern="1200" cap="none" spc="0" normalizeH="0" baseline="0" noProof="0" dirty="0">
                <a:ln>
                  <a:noFill/>
                </a:ln>
                <a:solidFill>
                  <a:srgbClr val="C00000"/>
                </a:solidFill>
                <a:effectLst/>
                <a:uLnTx/>
                <a:uFillTx/>
                <a:latin typeface="Arial" charset="0"/>
                <a:ea typeface="+mn-ea"/>
                <a:cs typeface="+mn-cs"/>
              </a:rPr>
              <a:t>*</a:t>
            </a:r>
            <a:r>
              <a:rPr kumimoji="0" lang="en-US" sz="800" b="0" i="0" u="none" strike="noStrike" kern="1200" cap="none" spc="0" normalizeH="0" baseline="0" noProof="0" dirty="0">
                <a:ln>
                  <a:noFill/>
                </a:ln>
                <a:solidFill>
                  <a:srgbClr val="C00000"/>
                </a:solidFill>
                <a:effectLst/>
                <a:uLnTx/>
                <a:uFillTx/>
                <a:latin typeface="Arial" charset="0"/>
                <a:ea typeface="+mn-ea"/>
                <a:cs typeface="+mn-cs"/>
              </a:rPr>
              <a:t> Funds</a:t>
            </a:r>
          </a:p>
        </p:txBody>
      </p:sp>
      <p:sp>
        <p:nvSpPr>
          <p:cNvPr id="23" name="Line 42">
            <a:extLst>
              <a:ext uri="{FF2B5EF4-FFF2-40B4-BE49-F238E27FC236}">
                <a16:creationId xmlns:a16="http://schemas.microsoft.com/office/drawing/2014/main" id="{00C0BE43-F266-2E4B-BB9C-446F80F6E1D7}"/>
              </a:ext>
            </a:extLst>
          </p:cNvPr>
          <p:cNvSpPr>
            <a:spLocks noChangeShapeType="1"/>
          </p:cNvSpPr>
          <p:nvPr/>
        </p:nvSpPr>
        <p:spPr bwMode="auto">
          <a:xfrm flipH="1">
            <a:off x="1396431" y="1626864"/>
            <a:ext cx="0" cy="387179"/>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24" name="Line 42">
            <a:extLst>
              <a:ext uri="{FF2B5EF4-FFF2-40B4-BE49-F238E27FC236}">
                <a16:creationId xmlns:a16="http://schemas.microsoft.com/office/drawing/2014/main" id="{7CC4E664-077C-2145-B286-F4E410842266}"/>
              </a:ext>
            </a:extLst>
          </p:cNvPr>
          <p:cNvSpPr>
            <a:spLocks noChangeShapeType="1"/>
          </p:cNvSpPr>
          <p:nvPr/>
        </p:nvSpPr>
        <p:spPr bwMode="auto">
          <a:xfrm>
            <a:off x="8027599" y="1626863"/>
            <a:ext cx="2201" cy="645308"/>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25" name="Line 43">
            <a:extLst>
              <a:ext uri="{FF2B5EF4-FFF2-40B4-BE49-F238E27FC236}">
                <a16:creationId xmlns:a16="http://schemas.microsoft.com/office/drawing/2014/main" id="{49DBB5A3-1763-1743-8DC9-EAB66AAC6554}"/>
              </a:ext>
            </a:extLst>
          </p:cNvPr>
          <p:cNvSpPr>
            <a:spLocks noChangeShapeType="1"/>
          </p:cNvSpPr>
          <p:nvPr/>
        </p:nvSpPr>
        <p:spPr bwMode="auto">
          <a:xfrm flipV="1">
            <a:off x="6902606" y="1739571"/>
            <a:ext cx="1050994" cy="5"/>
          </a:xfrm>
          <a:prstGeom prst="line">
            <a:avLst/>
          </a:prstGeom>
          <a:noFill/>
          <a:ln w="9525">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26" name="Text Box 30">
            <a:extLst>
              <a:ext uri="{FF2B5EF4-FFF2-40B4-BE49-F238E27FC236}">
                <a16:creationId xmlns:a16="http://schemas.microsoft.com/office/drawing/2014/main" id="{CDEA7A80-A5DC-1440-BC07-F585CEE8BDBB}"/>
              </a:ext>
            </a:extLst>
          </p:cNvPr>
          <p:cNvSpPr txBox="1">
            <a:spLocks noChangeArrowheads="1"/>
          </p:cNvSpPr>
          <p:nvPr/>
        </p:nvSpPr>
        <p:spPr bwMode="auto">
          <a:xfrm>
            <a:off x="7124215" y="1563499"/>
            <a:ext cx="676985" cy="338554"/>
          </a:xfrm>
          <a:prstGeom prst="rect">
            <a:avLst/>
          </a:prstGeom>
          <a:solidFill>
            <a:schemeClr val="bg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Operating Funds</a:t>
            </a:r>
          </a:p>
        </p:txBody>
      </p:sp>
      <p:sp>
        <p:nvSpPr>
          <p:cNvPr id="27" name="Line 43">
            <a:extLst>
              <a:ext uri="{FF2B5EF4-FFF2-40B4-BE49-F238E27FC236}">
                <a16:creationId xmlns:a16="http://schemas.microsoft.com/office/drawing/2014/main" id="{061BD6C5-482C-9A45-9E64-BF90A03E7BC3}"/>
              </a:ext>
            </a:extLst>
          </p:cNvPr>
          <p:cNvSpPr>
            <a:spLocks noChangeShapeType="1"/>
          </p:cNvSpPr>
          <p:nvPr/>
        </p:nvSpPr>
        <p:spPr bwMode="auto">
          <a:xfrm>
            <a:off x="5362800" y="1739581"/>
            <a:ext cx="1412763" cy="0"/>
          </a:xfrm>
          <a:prstGeom prst="line">
            <a:avLst/>
          </a:prstGeom>
          <a:noFill/>
          <a:ln w="9525">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28" name="Text Box 11">
            <a:extLst>
              <a:ext uri="{FF2B5EF4-FFF2-40B4-BE49-F238E27FC236}">
                <a16:creationId xmlns:a16="http://schemas.microsoft.com/office/drawing/2014/main" id="{9BD25BF6-ABF4-6540-B453-B80BCE708A2B}"/>
              </a:ext>
            </a:extLst>
          </p:cNvPr>
          <p:cNvSpPr txBox="1">
            <a:spLocks noChangeArrowheads="1"/>
          </p:cNvSpPr>
          <p:nvPr/>
        </p:nvSpPr>
        <p:spPr bwMode="auto">
          <a:xfrm>
            <a:off x="4089872" y="1554451"/>
            <a:ext cx="564471" cy="338554"/>
          </a:xfrm>
          <a:prstGeom prst="rect">
            <a:avLst/>
          </a:prstGeom>
          <a:solidFill>
            <a:schemeClr val="bg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PED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Funds</a:t>
            </a:r>
          </a:p>
        </p:txBody>
      </p:sp>
      <p:sp>
        <p:nvSpPr>
          <p:cNvPr id="29" name="Text Box 11">
            <a:extLst>
              <a:ext uri="{FF2B5EF4-FFF2-40B4-BE49-F238E27FC236}">
                <a16:creationId xmlns:a16="http://schemas.microsoft.com/office/drawing/2014/main" id="{46BD5FA3-6D39-D147-AAD7-F63813B62975}"/>
              </a:ext>
            </a:extLst>
          </p:cNvPr>
          <p:cNvSpPr txBox="1">
            <a:spLocks noChangeArrowheads="1"/>
          </p:cNvSpPr>
          <p:nvPr/>
        </p:nvSpPr>
        <p:spPr bwMode="auto">
          <a:xfrm>
            <a:off x="5734308" y="1561455"/>
            <a:ext cx="771492" cy="461665"/>
          </a:xfrm>
          <a:prstGeom prst="rect">
            <a:avLst/>
          </a:prstGeom>
          <a:solidFill>
            <a:schemeClr val="bg1"/>
          </a:solid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Construction </a:t>
            </a:r>
            <a:r>
              <a:rPr kumimoji="0" lang="en-US" sz="800" b="1" i="0" u="none" strike="noStrike" kern="1200" cap="none" spc="0" normalizeH="0" baseline="0" noProof="0" dirty="0">
                <a:ln>
                  <a:noFill/>
                </a:ln>
                <a:solidFill>
                  <a:srgbClr val="C00000"/>
                </a:solidFill>
                <a:effectLst/>
                <a:uLnTx/>
                <a:uFillTx/>
                <a:latin typeface="Arial" charset="0"/>
                <a:ea typeface="+mn-ea"/>
                <a:cs typeface="+mn-cs"/>
              </a:rPr>
              <a:t>&amp; PED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Funds</a:t>
            </a:r>
          </a:p>
        </p:txBody>
      </p:sp>
      <p:sp>
        <p:nvSpPr>
          <p:cNvPr id="30" name="Text Box 30">
            <a:extLst>
              <a:ext uri="{FF2B5EF4-FFF2-40B4-BE49-F238E27FC236}">
                <a16:creationId xmlns:a16="http://schemas.microsoft.com/office/drawing/2014/main" id="{8C4F5024-EDA8-CC4C-BB2F-D43642E0BEF0}"/>
              </a:ext>
            </a:extLst>
          </p:cNvPr>
          <p:cNvSpPr txBox="1">
            <a:spLocks noChangeArrowheads="1"/>
          </p:cNvSpPr>
          <p:nvPr/>
        </p:nvSpPr>
        <p:spPr bwMode="auto">
          <a:xfrm>
            <a:off x="6692533" y="1394432"/>
            <a:ext cx="287980" cy="307777"/>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31" name="Line 42">
            <a:extLst>
              <a:ext uri="{FF2B5EF4-FFF2-40B4-BE49-F238E27FC236}">
                <a16:creationId xmlns:a16="http://schemas.microsoft.com/office/drawing/2014/main" id="{E6ABED3D-1C90-EE47-82EB-1CDEF74A8258}"/>
              </a:ext>
            </a:extLst>
          </p:cNvPr>
          <p:cNvSpPr>
            <a:spLocks noChangeShapeType="1"/>
          </p:cNvSpPr>
          <p:nvPr/>
        </p:nvSpPr>
        <p:spPr bwMode="auto">
          <a:xfrm flipH="1">
            <a:off x="33054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2" name="Line 42">
            <a:extLst>
              <a:ext uri="{FF2B5EF4-FFF2-40B4-BE49-F238E27FC236}">
                <a16:creationId xmlns:a16="http://schemas.microsoft.com/office/drawing/2014/main" id="{8ECBCDF6-E57C-4548-A393-F3EAAC9AAF5A}"/>
              </a:ext>
            </a:extLst>
          </p:cNvPr>
          <p:cNvSpPr>
            <a:spLocks noChangeShapeType="1"/>
          </p:cNvSpPr>
          <p:nvPr/>
        </p:nvSpPr>
        <p:spPr bwMode="auto">
          <a:xfrm flipH="1">
            <a:off x="42198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3" name="Line 42">
            <a:extLst>
              <a:ext uri="{FF2B5EF4-FFF2-40B4-BE49-F238E27FC236}">
                <a16:creationId xmlns:a16="http://schemas.microsoft.com/office/drawing/2014/main" id="{3E65C185-5B66-DB46-8CD4-6A464A14F60A}"/>
              </a:ext>
            </a:extLst>
          </p:cNvPr>
          <p:cNvSpPr>
            <a:spLocks noChangeShapeType="1"/>
          </p:cNvSpPr>
          <p:nvPr/>
        </p:nvSpPr>
        <p:spPr bwMode="auto">
          <a:xfrm flipH="1">
            <a:off x="51342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4" name="Line 42">
            <a:extLst>
              <a:ext uri="{FF2B5EF4-FFF2-40B4-BE49-F238E27FC236}">
                <a16:creationId xmlns:a16="http://schemas.microsoft.com/office/drawing/2014/main" id="{7B13F825-8E19-3145-A4CC-E65C02E5D75D}"/>
              </a:ext>
            </a:extLst>
          </p:cNvPr>
          <p:cNvSpPr>
            <a:spLocks noChangeShapeType="1"/>
          </p:cNvSpPr>
          <p:nvPr/>
        </p:nvSpPr>
        <p:spPr bwMode="auto">
          <a:xfrm flipH="1">
            <a:off x="60486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5" name="Line 42">
            <a:extLst>
              <a:ext uri="{FF2B5EF4-FFF2-40B4-BE49-F238E27FC236}">
                <a16:creationId xmlns:a16="http://schemas.microsoft.com/office/drawing/2014/main" id="{F75DF345-7C02-6046-A522-68F8B745F6AF}"/>
              </a:ext>
            </a:extLst>
          </p:cNvPr>
          <p:cNvSpPr>
            <a:spLocks noChangeShapeType="1"/>
          </p:cNvSpPr>
          <p:nvPr/>
        </p:nvSpPr>
        <p:spPr bwMode="auto">
          <a:xfrm flipH="1">
            <a:off x="69630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6" name="Line 42">
            <a:extLst>
              <a:ext uri="{FF2B5EF4-FFF2-40B4-BE49-F238E27FC236}">
                <a16:creationId xmlns:a16="http://schemas.microsoft.com/office/drawing/2014/main" id="{A440E6B0-BE83-594F-908D-E3E7DD28D123}"/>
              </a:ext>
            </a:extLst>
          </p:cNvPr>
          <p:cNvSpPr>
            <a:spLocks noChangeShapeType="1"/>
          </p:cNvSpPr>
          <p:nvPr/>
        </p:nvSpPr>
        <p:spPr bwMode="auto">
          <a:xfrm flipH="1">
            <a:off x="78774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7" name="Line 42">
            <a:extLst>
              <a:ext uri="{FF2B5EF4-FFF2-40B4-BE49-F238E27FC236}">
                <a16:creationId xmlns:a16="http://schemas.microsoft.com/office/drawing/2014/main" id="{79C334A0-F1BB-1F47-BFDC-889F4BE164F2}"/>
              </a:ext>
            </a:extLst>
          </p:cNvPr>
          <p:cNvSpPr>
            <a:spLocks noChangeShapeType="1"/>
          </p:cNvSpPr>
          <p:nvPr/>
        </p:nvSpPr>
        <p:spPr bwMode="auto">
          <a:xfrm flipH="1">
            <a:off x="23910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cxnSp>
        <p:nvCxnSpPr>
          <p:cNvPr id="38" name="Straight Connector 37">
            <a:extLst>
              <a:ext uri="{FF2B5EF4-FFF2-40B4-BE49-F238E27FC236}">
                <a16:creationId xmlns:a16="http://schemas.microsoft.com/office/drawing/2014/main" id="{39933A2B-F75F-FD4B-B8F2-6849FCA17823}"/>
              </a:ext>
            </a:extLst>
          </p:cNvPr>
          <p:cNvCxnSpPr/>
          <p:nvPr/>
        </p:nvCxnSpPr>
        <p:spPr>
          <a:xfrm rot="5400000">
            <a:off x="2429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B498586-37E2-A847-BC3E-C93315F6ECDA}"/>
              </a:ext>
            </a:extLst>
          </p:cNvPr>
          <p:cNvCxnSpPr/>
          <p:nvPr/>
        </p:nvCxnSpPr>
        <p:spPr>
          <a:xfrm rot="5400000">
            <a:off x="2581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6F4B4B0-7208-DC46-9C96-A87C61786397}"/>
              </a:ext>
            </a:extLst>
          </p:cNvPr>
          <p:cNvCxnSpPr/>
          <p:nvPr/>
        </p:nvCxnSpPr>
        <p:spPr>
          <a:xfrm rot="5400000">
            <a:off x="2505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A43FD1-9E4E-1F46-A7A4-1AC117A1500E}"/>
              </a:ext>
            </a:extLst>
          </p:cNvPr>
          <p:cNvCxnSpPr/>
          <p:nvPr/>
        </p:nvCxnSpPr>
        <p:spPr>
          <a:xfrm rot="5400000">
            <a:off x="2657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65119F-AB5B-D641-8576-9835C50F870C}"/>
              </a:ext>
            </a:extLst>
          </p:cNvPr>
          <p:cNvCxnSpPr/>
          <p:nvPr/>
        </p:nvCxnSpPr>
        <p:spPr>
          <a:xfrm rot="5400000">
            <a:off x="2733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697AE8D-092F-0B49-9C39-2C73108812BF}"/>
              </a:ext>
            </a:extLst>
          </p:cNvPr>
          <p:cNvCxnSpPr/>
          <p:nvPr/>
        </p:nvCxnSpPr>
        <p:spPr>
          <a:xfrm rot="5400000">
            <a:off x="2886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AE42CB4-6D3A-0340-8EE2-786EACBA4637}"/>
              </a:ext>
            </a:extLst>
          </p:cNvPr>
          <p:cNvCxnSpPr/>
          <p:nvPr/>
        </p:nvCxnSpPr>
        <p:spPr>
          <a:xfrm rot="5400000">
            <a:off x="2810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7C0D7F5-8B59-6A48-AAC3-68E2D81E6ABE}"/>
              </a:ext>
            </a:extLst>
          </p:cNvPr>
          <p:cNvCxnSpPr/>
          <p:nvPr/>
        </p:nvCxnSpPr>
        <p:spPr>
          <a:xfrm rot="5400000">
            <a:off x="2962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F359BED-BB41-1D41-9AD2-BC78D5FE726C}"/>
              </a:ext>
            </a:extLst>
          </p:cNvPr>
          <p:cNvCxnSpPr/>
          <p:nvPr/>
        </p:nvCxnSpPr>
        <p:spPr>
          <a:xfrm rot="5400000">
            <a:off x="2962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B748D7E-ADE4-1949-A1D7-893DC2B3B8C6}"/>
              </a:ext>
            </a:extLst>
          </p:cNvPr>
          <p:cNvCxnSpPr/>
          <p:nvPr/>
        </p:nvCxnSpPr>
        <p:spPr>
          <a:xfrm rot="5400000">
            <a:off x="3114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6718F3-1BAE-1141-9F9F-373420179847}"/>
              </a:ext>
            </a:extLst>
          </p:cNvPr>
          <p:cNvCxnSpPr/>
          <p:nvPr/>
        </p:nvCxnSpPr>
        <p:spPr>
          <a:xfrm rot="5400000">
            <a:off x="3038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CFCBEF8-40FA-2D46-A95E-2B18463AB6FA}"/>
              </a:ext>
            </a:extLst>
          </p:cNvPr>
          <p:cNvCxnSpPr/>
          <p:nvPr/>
        </p:nvCxnSpPr>
        <p:spPr>
          <a:xfrm rot="5400000">
            <a:off x="3191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30886CB-9F3D-7E45-9018-BB6A115F7278}"/>
              </a:ext>
            </a:extLst>
          </p:cNvPr>
          <p:cNvSpPr txBox="1"/>
          <p:nvPr/>
        </p:nvSpPr>
        <p:spPr>
          <a:xfrm>
            <a:off x="1248000" y="5546469"/>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2019</a:t>
            </a:r>
          </a:p>
        </p:txBody>
      </p:sp>
      <p:sp>
        <p:nvSpPr>
          <p:cNvPr id="51" name="TextBox 50">
            <a:extLst>
              <a:ext uri="{FF2B5EF4-FFF2-40B4-BE49-F238E27FC236}">
                <a16:creationId xmlns:a16="http://schemas.microsoft.com/office/drawing/2014/main" id="{3FA50ABF-E6CC-DA4F-9D9C-4DE5D7FD8050}"/>
              </a:ext>
            </a:extLst>
          </p:cNvPr>
          <p:cNvSpPr txBox="1"/>
          <p:nvPr/>
        </p:nvSpPr>
        <p:spPr>
          <a:xfrm>
            <a:off x="2174592" y="5563346"/>
            <a:ext cx="521208"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2020</a:t>
            </a:r>
          </a:p>
        </p:txBody>
      </p:sp>
      <p:sp>
        <p:nvSpPr>
          <p:cNvPr id="52" name="TextBox 51">
            <a:extLst>
              <a:ext uri="{FF2B5EF4-FFF2-40B4-BE49-F238E27FC236}">
                <a16:creationId xmlns:a16="http://schemas.microsoft.com/office/drawing/2014/main" id="{43840895-FB79-654F-8487-A25629601EF9}"/>
              </a:ext>
            </a:extLst>
          </p:cNvPr>
          <p:cNvSpPr txBox="1"/>
          <p:nvPr/>
        </p:nvSpPr>
        <p:spPr>
          <a:xfrm>
            <a:off x="3076800" y="5563346"/>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2021</a:t>
            </a:r>
          </a:p>
        </p:txBody>
      </p:sp>
      <p:sp>
        <p:nvSpPr>
          <p:cNvPr id="53" name="TextBox 52">
            <a:extLst>
              <a:ext uri="{FF2B5EF4-FFF2-40B4-BE49-F238E27FC236}">
                <a16:creationId xmlns:a16="http://schemas.microsoft.com/office/drawing/2014/main" id="{504F2498-6213-EC45-AC43-8D35496E1CA7}"/>
              </a:ext>
            </a:extLst>
          </p:cNvPr>
          <p:cNvSpPr txBox="1"/>
          <p:nvPr/>
        </p:nvSpPr>
        <p:spPr>
          <a:xfrm>
            <a:off x="3991200" y="5563346"/>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2022</a:t>
            </a:r>
          </a:p>
        </p:txBody>
      </p:sp>
      <p:sp>
        <p:nvSpPr>
          <p:cNvPr id="54" name="TextBox 53">
            <a:extLst>
              <a:ext uri="{FF2B5EF4-FFF2-40B4-BE49-F238E27FC236}">
                <a16:creationId xmlns:a16="http://schemas.microsoft.com/office/drawing/2014/main" id="{791240E6-36C0-FF4D-B97C-24731A1C15C2}"/>
              </a:ext>
            </a:extLst>
          </p:cNvPr>
          <p:cNvSpPr txBox="1"/>
          <p:nvPr/>
        </p:nvSpPr>
        <p:spPr>
          <a:xfrm>
            <a:off x="5820000" y="5540754"/>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2024</a:t>
            </a:r>
          </a:p>
        </p:txBody>
      </p:sp>
      <p:sp>
        <p:nvSpPr>
          <p:cNvPr id="55" name="TextBox 54">
            <a:extLst>
              <a:ext uri="{FF2B5EF4-FFF2-40B4-BE49-F238E27FC236}">
                <a16:creationId xmlns:a16="http://schemas.microsoft.com/office/drawing/2014/main" id="{FB56A32A-D2D9-704B-BBDE-BEAD8D5736DA}"/>
              </a:ext>
            </a:extLst>
          </p:cNvPr>
          <p:cNvSpPr txBox="1"/>
          <p:nvPr/>
        </p:nvSpPr>
        <p:spPr>
          <a:xfrm>
            <a:off x="4905600" y="5540754"/>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2023</a:t>
            </a:r>
          </a:p>
        </p:txBody>
      </p:sp>
      <p:cxnSp>
        <p:nvCxnSpPr>
          <p:cNvPr id="56" name="Straight Connector 55">
            <a:extLst>
              <a:ext uri="{FF2B5EF4-FFF2-40B4-BE49-F238E27FC236}">
                <a16:creationId xmlns:a16="http://schemas.microsoft.com/office/drawing/2014/main" id="{3B40644F-581A-AD4C-97C6-3319C6A633C0}"/>
              </a:ext>
            </a:extLst>
          </p:cNvPr>
          <p:cNvCxnSpPr/>
          <p:nvPr/>
        </p:nvCxnSpPr>
        <p:spPr>
          <a:xfrm rot="5400000">
            <a:off x="3343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B291890-F9DF-8C49-A452-6E09AF37ED23}"/>
              </a:ext>
            </a:extLst>
          </p:cNvPr>
          <p:cNvCxnSpPr/>
          <p:nvPr/>
        </p:nvCxnSpPr>
        <p:spPr>
          <a:xfrm rot="5400000">
            <a:off x="3495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56D1819-2D75-4541-965B-28AB06A5B7A3}"/>
              </a:ext>
            </a:extLst>
          </p:cNvPr>
          <p:cNvCxnSpPr/>
          <p:nvPr/>
        </p:nvCxnSpPr>
        <p:spPr>
          <a:xfrm rot="5400000">
            <a:off x="3419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665B767-D1FB-F248-8154-81A2365FAE68}"/>
              </a:ext>
            </a:extLst>
          </p:cNvPr>
          <p:cNvCxnSpPr/>
          <p:nvPr/>
        </p:nvCxnSpPr>
        <p:spPr>
          <a:xfrm rot="5400000">
            <a:off x="3572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1E8B41A-511B-9A4A-9D80-9A5078FF5D1F}"/>
              </a:ext>
            </a:extLst>
          </p:cNvPr>
          <p:cNvCxnSpPr/>
          <p:nvPr/>
        </p:nvCxnSpPr>
        <p:spPr>
          <a:xfrm rot="5400000">
            <a:off x="3648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A1BBA3-541A-8F46-9A9F-C86AE1601AC8}"/>
              </a:ext>
            </a:extLst>
          </p:cNvPr>
          <p:cNvCxnSpPr/>
          <p:nvPr/>
        </p:nvCxnSpPr>
        <p:spPr>
          <a:xfrm rot="5400000">
            <a:off x="3800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22CE237-02D8-F746-ACCA-FF2CD9276325}"/>
              </a:ext>
            </a:extLst>
          </p:cNvPr>
          <p:cNvCxnSpPr/>
          <p:nvPr/>
        </p:nvCxnSpPr>
        <p:spPr>
          <a:xfrm rot="5400000">
            <a:off x="3724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38E4771-BE30-B444-AB77-A79A2342033A}"/>
              </a:ext>
            </a:extLst>
          </p:cNvPr>
          <p:cNvCxnSpPr/>
          <p:nvPr/>
        </p:nvCxnSpPr>
        <p:spPr>
          <a:xfrm rot="5400000">
            <a:off x="3876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195C3EB-7E50-C045-822C-CCC995AE008D}"/>
              </a:ext>
            </a:extLst>
          </p:cNvPr>
          <p:cNvCxnSpPr/>
          <p:nvPr/>
        </p:nvCxnSpPr>
        <p:spPr>
          <a:xfrm rot="5400000">
            <a:off x="3876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B3B4202-A63C-4B45-AA1F-6DDD28B0C46D}"/>
              </a:ext>
            </a:extLst>
          </p:cNvPr>
          <p:cNvCxnSpPr/>
          <p:nvPr/>
        </p:nvCxnSpPr>
        <p:spPr>
          <a:xfrm rot="5400000">
            <a:off x="4029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EFFACBC-4263-B64B-8096-6B892A9C5FC4}"/>
              </a:ext>
            </a:extLst>
          </p:cNvPr>
          <p:cNvCxnSpPr/>
          <p:nvPr/>
        </p:nvCxnSpPr>
        <p:spPr>
          <a:xfrm rot="5400000">
            <a:off x="3953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B651DBF-D3F7-F143-A981-4A6B4849E222}"/>
              </a:ext>
            </a:extLst>
          </p:cNvPr>
          <p:cNvCxnSpPr/>
          <p:nvPr/>
        </p:nvCxnSpPr>
        <p:spPr>
          <a:xfrm rot="5400000">
            <a:off x="4105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C9165C8-A30A-5C42-B18F-D8096EFD6E2C}"/>
              </a:ext>
            </a:extLst>
          </p:cNvPr>
          <p:cNvCxnSpPr/>
          <p:nvPr/>
        </p:nvCxnSpPr>
        <p:spPr>
          <a:xfrm rot="5400000">
            <a:off x="4257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32CE84F-9C61-904E-945C-2AF16E2084EB}"/>
              </a:ext>
            </a:extLst>
          </p:cNvPr>
          <p:cNvCxnSpPr/>
          <p:nvPr/>
        </p:nvCxnSpPr>
        <p:spPr>
          <a:xfrm rot="5400000">
            <a:off x="4410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097C058-5583-0541-A081-851C42C5BA57}"/>
              </a:ext>
            </a:extLst>
          </p:cNvPr>
          <p:cNvCxnSpPr/>
          <p:nvPr/>
        </p:nvCxnSpPr>
        <p:spPr>
          <a:xfrm rot="5400000">
            <a:off x="4334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4200917-42C7-844E-AD68-3662CABE45DB}"/>
              </a:ext>
            </a:extLst>
          </p:cNvPr>
          <p:cNvCxnSpPr/>
          <p:nvPr/>
        </p:nvCxnSpPr>
        <p:spPr>
          <a:xfrm rot="5400000">
            <a:off x="4486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7A06766-6A3F-1E4D-BD97-781F53D47B60}"/>
              </a:ext>
            </a:extLst>
          </p:cNvPr>
          <p:cNvCxnSpPr/>
          <p:nvPr/>
        </p:nvCxnSpPr>
        <p:spPr>
          <a:xfrm rot="5400000">
            <a:off x="4562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F0B1DC7-4ACC-5340-9F84-77320C8D7794}"/>
              </a:ext>
            </a:extLst>
          </p:cNvPr>
          <p:cNvCxnSpPr/>
          <p:nvPr/>
        </p:nvCxnSpPr>
        <p:spPr>
          <a:xfrm rot="5400000">
            <a:off x="4715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7447652-FC11-804B-9A7F-864F606B7DCF}"/>
              </a:ext>
            </a:extLst>
          </p:cNvPr>
          <p:cNvCxnSpPr/>
          <p:nvPr/>
        </p:nvCxnSpPr>
        <p:spPr>
          <a:xfrm rot="5400000">
            <a:off x="4638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2FF352E-5985-9543-B3FC-A2A104A80995}"/>
              </a:ext>
            </a:extLst>
          </p:cNvPr>
          <p:cNvCxnSpPr/>
          <p:nvPr/>
        </p:nvCxnSpPr>
        <p:spPr>
          <a:xfrm rot="5400000">
            <a:off x="4791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80A3C4C-B411-5941-BE00-496169B11220}"/>
              </a:ext>
            </a:extLst>
          </p:cNvPr>
          <p:cNvCxnSpPr/>
          <p:nvPr/>
        </p:nvCxnSpPr>
        <p:spPr>
          <a:xfrm rot="5400000">
            <a:off x="4791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1A2E5C5-B658-2F49-BC42-0668597E1BDE}"/>
              </a:ext>
            </a:extLst>
          </p:cNvPr>
          <p:cNvCxnSpPr/>
          <p:nvPr/>
        </p:nvCxnSpPr>
        <p:spPr>
          <a:xfrm rot="5400000">
            <a:off x="4943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AAD9756-89AB-CE45-8766-44F5FC905DE2}"/>
              </a:ext>
            </a:extLst>
          </p:cNvPr>
          <p:cNvCxnSpPr/>
          <p:nvPr/>
        </p:nvCxnSpPr>
        <p:spPr>
          <a:xfrm rot="5400000">
            <a:off x="4867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E8275CE-AD07-6F46-85C0-31B177B662EA}"/>
              </a:ext>
            </a:extLst>
          </p:cNvPr>
          <p:cNvCxnSpPr/>
          <p:nvPr/>
        </p:nvCxnSpPr>
        <p:spPr>
          <a:xfrm rot="5400000">
            <a:off x="5019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4EC92D9-6734-CD45-9E10-8EC6BCD22F5B}"/>
              </a:ext>
            </a:extLst>
          </p:cNvPr>
          <p:cNvCxnSpPr/>
          <p:nvPr/>
        </p:nvCxnSpPr>
        <p:spPr>
          <a:xfrm rot="5400000">
            <a:off x="5172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0C7ACFD-F6E9-0745-ABB2-03FEAA15C0DC}"/>
              </a:ext>
            </a:extLst>
          </p:cNvPr>
          <p:cNvCxnSpPr/>
          <p:nvPr/>
        </p:nvCxnSpPr>
        <p:spPr>
          <a:xfrm rot="5400000">
            <a:off x="5324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AA8CE9A-1115-E14B-A042-B4E581391873}"/>
              </a:ext>
            </a:extLst>
          </p:cNvPr>
          <p:cNvCxnSpPr/>
          <p:nvPr/>
        </p:nvCxnSpPr>
        <p:spPr>
          <a:xfrm rot="5400000">
            <a:off x="5248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69F29A5-287A-8B4E-BD27-3FF31DBE5BC2}"/>
              </a:ext>
            </a:extLst>
          </p:cNvPr>
          <p:cNvCxnSpPr/>
          <p:nvPr/>
        </p:nvCxnSpPr>
        <p:spPr>
          <a:xfrm rot="5400000">
            <a:off x="5400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1E10839-380D-B745-871D-7D5EE06C842F}"/>
              </a:ext>
            </a:extLst>
          </p:cNvPr>
          <p:cNvCxnSpPr/>
          <p:nvPr/>
        </p:nvCxnSpPr>
        <p:spPr>
          <a:xfrm rot="5400000">
            <a:off x="5477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D052113-DBF3-9045-B5DB-895EBD89A515}"/>
              </a:ext>
            </a:extLst>
          </p:cNvPr>
          <p:cNvCxnSpPr/>
          <p:nvPr/>
        </p:nvCxnSpPr>
        <p:spPr>
          <a:xfrm rot="5400000">
            <a:off x="5629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3F5948B-BD5C-9B41-B656-DD56C397BCC7}"/>
              </a:ext>
            </a:extLst>
          </p:cNvPr>
          <p:cNvCxnSpPr/>
          <p:nvPr/>
        </p:nvCxnSpPr>
        <p:spPr>
          <a:xfrm rot="5400000">
            <a:off x="5553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6501C03-1B38-A340-B0C0-9CFD895ED631}"/>
              </a:ext>
            </a:extLst>
          </p:cNvPr>
          <p:cNvCxnSpPr/>
          <p:nvPr/>
        </p:nvCxnSpPr>
        <p:spPr>
          <a:xfrm rot="5400000">
            <a:off x="5705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7E97805-D96B-F440-9ED1-1A97F22D5EDC}"/>
              </a:ext>
            </a:extLst>
          </p:cNvPr>
          <p:cNvCxnSpPr/>
          <p:nvPr/>
        </p:nvCxnSpPr>
        <p:spPr>
          <a:xfrm rot="5400000">
            <a:off x="5705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60F15B4-3DCE-EE47-93A7-D4E976D52103}"/>
              </a:ext>
            </a:extLst>
          </p:cNvPr>
          <p:cNvCxnSpPr/>
          <p:nvPr/>
        </p:nvCxnSpPr>
        <p:spPr>
          <a:xfrm rot="5400000">
            <a:off x="5858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42F64C9-7556-814D-8DBB-598497287F8A}"/>
              </a:ext>
            </a:extLst>
          </p:cNvPr>
          <p:cNvCxnSpPr/>
          <p:nvPr/>
        </p:nvCxnSpPr>
        <p:spPr>
          <a:xfrm rot="5400000">
            <a:off x="5781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7FE17C2-4CA9-624E-933D-680ED0F0365D}"/>
              </a:ext>
            </a:extLst>
          </p:cNvPr>
          <p:cNvCxnSpPr/>
          <p:nvPr/>
        </p:nvCxnSpPr>
        <p:spPr>
          <a:xfrm rot="5400000">
            <a:off x="5934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D32AC76-FE17-D24E-A516-1B58A3DB32A4}"/>
              </a:ext>
            </a:extLst>
          </p:cNvPr>
          <p:cNvCxnSpPr/>
          <p:nvPr/>
        </p:nvCxnSpPr>
        <p:spPr>
          <a:xfrm rot="5400000">
            <a:off x="6086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75071B2-E741-8F44-8AF4-EB442BCF2B0C}"/>
              </a:ext>
            </a:extLst>
          </p:cNvPr>
          <p:cNvCxnSpPr/>
          <p:nvPr/>
        </p:nvCxnSpPr>
        <p:spPr>
          <a:xfrm rot="5400000">
            <a:off x="6239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9BB46A4-B47D-E94F-B893-4564A00838CB}"/>
              </a:ext>
            </a:extLst>
          </p:cNvPr>
          <p:cNvCxnSpPr/>
          <p:nvPr/>
        </p:nvCxnSpPr>
        <p:spPr>
          <a:xfrm rot="5400000">
            <a:off x="6162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4A5FD85-B12E-9E43-8D4B-40DF5CF3D61B}"/>
              </a:ext>
            </a:extLst>
          </p:cNvPr>
          <p:cNvCxnSpPr/>
          <p:nvPr/>
        </p:nvCxnSpPr>
        <p:spPr>
          <a:xfrm rot="5400000">
            <a:off x="6315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06F22D5-ECD1-5448-8BD5-AC3474CCB21B}"/>
              </a:ext>
            </a:extLst>
          </p:cNvPr>
          <p:cNvCxnSpPr/>
          <p:nvPr/>
        </p:nvCxnSpPr>
        <p:spPr>
          <a:xfrm rot="5400000">
            <a:off x="6391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012D006-3D54-9243-B11A-48348545184F}"/>
              </a:ext>
            </a:extLst>
          </p:cNvPr>
          <p:cNvCxnSpPr/>
          <p:nvPr/>
        </p:nvCxnSpPr>
        <p:spPr>
          <a:xfrm rot="5400000">
            <a:off x="6543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EC9CFC2-F474-1145-900F-473AB18098E7}"/>
              </a:ext>
            </a:extLst>
          </p:cNvPr>
          <p:cNvCxnSpPr/>
          <p:nvPr/>
        </p:nvCxnSpPr>
        <p:spPr>
          <a:xfrm rot="5400000">
            <a:off x="6467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FC7F350-C4E9-9C43-A1D9-DAF8DF239936}"/>
              </a:ext>
            </a:extLst>
          </p:cNvPr>
          <p:cNvCxnSpPr/>
          <p:nvPr/>
        </p:nvCxnSpPr>
        <p:spPr>
          <a:xfrm rot="5400000">
            <a:off x="6620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9C38F0E-872D-F846-940F-DBCC9EA88AE6}"/>
              </a:ext>
            </a:extLst>
          </p:cNvPr>
          <p:cNvCxnSpPr/>
          <p:nvPr/>
        </p:nvCxnSpPr>
        <p:spPr>
          <a:xfrm rot="5400000">
            <a:off x="6620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72BF65-E0E0-8F4E-8E01-B2C3B6C0644C}"/>
              </a:ext>
            </a:extLst>
          </p:cNvPr>
          <p:cNvCxnSpPr/>
          <p:nvPr/>
        </p:nvCxnSpPr>
        <p:spPr>
          <a:xfrm rot="5400000">
            <a:off x="6772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3B5AD85-7C18-0F49-B658-7773747EEF3F}"/>
              </a:ext>
            </a:extLst>
          </p:cNvPr>
          <p:cNvCxnSpPr/>
          <p:nvPr/>
        </p:nvCxnSpPr>
        <p:spPr>
          <a:xfrm rot="5400000">
            <a:off x="6696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66FEEB5-3EE7-C742-A5B5-99735C271C75}"/>
              </a:ext>
            </a:extLst>
          </p:cNvPr>
          <p:cNvCxnSpPr/>
          <p:nvPr/>
        </p:nvCxnSpPr>
        <p:spPr>
          <a:xfrm rot="5400000">
            <a:off x="6848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EBCB018-C173-3346-B011-A544DEE41899}"/>
              </a:ext>
            </a:extLst>
          </p:cNvPr>
          <p:cNvCxnSpPr/>
          <p:nvPr/>
        </p:nvCxnSpPr>
        <p:spPr>
          <a:xfrm rot="5400000">
            <a:off x="7001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AF683F8-7A6B-FE49-A97F-0C0C85230E45}"/>
              </a:ext>
            </a:extLst>
          </p:cNvPr>
          <p:cNvCxnSpPr/>
          <p:nvPr/>
        </p:nvCxnSpPr>
        <p:spPr>
          <a:xfrm rot="5400000">
            <a:off x="7153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BD1456-3A1B-E146-8D6E-61BAC1ECC3E9}"/>
              </a:ext>
            </a:extLst>
          </p:cNvPr>
          <p:cNvCxnSpPr/>
          <p:nvPr/>
        </p:nvCxnSpPr>
        <p:spPr>
          <a:xfrm rot="5400000">
            <a:off x="7077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7D575C4-40D2-3046-8FCF-15F2DF13FC10}"/>
              </a:ext>
            </a:extLst>
          </p:cNvPr>
          <p:cNvCxnSpPr/>
          <p:nvPr/>
        </p:nvCxnSpPr>
        <p:spPr>
          <a:xfrm rot="5400000">
            <a:off x="7229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DF11581-D0C1-DF48-8011-24FD7AE391A5}"/>
              </a:ext>
            </a:extLst>
          </p:cNvPr>
          <p:cNvCxnSpPr/>
          <p:nvPr/>
        </p:nvCxnSpPr>
        <p:spPr>
          <a:xfrm rot="5400000">
            <a:off x="7305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FB0F2BD-3A5F-9346-80B3-25AE4FD27D0C}"/>
              </a:ext>
            </a:extLst>
          </p:cNvPr>
          <p:cNvCxnSpPr/>
          <p:nvPr/>
        </p:nvCxnSpPr>
        <p:spPr>
          <a:xfrm rot="5400000">
            <a:off x="7458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D1DDF32-D5B0-354E-81D6-9BFB5D68ECB1}"/>
              </a:ext>
            </a:extLst>
          </p:cNvPr>
          <p:cNvCxnSpPr/>
          <p:nvPr/>
        </p:nvCxnSpPr>
        <p:spPr>
          <a:xfrm rot="5400000">
            <a:off x="7382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5181825-246A-8149-AAA9-5B8141BA53D7}"/>
              </a:ext>
            </a:extLst>
          </p:cNvPr>
          <p:cNvCxnSpPr/>
          <p:nvPr/>
        </p:nvCxnSpPr>
        <p:spPr>
          <a:xfrm rot="5400000">
            <a:off x="7534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A047C49-E961-6245-A4E3-E5FEA244F632}"/>
              </a:ext>
            </a:extLst>
          </p:cNvPr>
          <p:cNvCxnSpPr/>
          <p:nvPr/>
        </p:nvCxnSpPr>
        <p:spPr>
          <a:xfrm rot="5400000">
            <a:off x="7534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CAB1509-2FDC-644A-9C0E-B1AF702C7791}"/>
              </a:ext>
            </a:extLst>
          </p:cNvPr>
          <p:cNvCxnSpPr/>
          <p:nvPr/>
        </p:nvCxnSpPr>
        <p:spPr>
          <a:xfrm rot="5400000">
            <a:off x="7686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15B387A-A396-B04F-8486-0F843B709DB6}"/>
              </a:ext>
            </a:extLst>
          </p:cNvPr>
          <p:cNvCxnSpPr/>
          <p:nvPr/>
        </p:nvCxnSpPr>
        <p:spPr>
          <a:xfrm rot="5400000">
            <a:off x="7610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9FDBADF-0538-C241-9AB7-FE7F05DCA329}"/>
              </a:ext>
            </a:extLst>
          </p:cNvPr>
          <p:cNvCxnSpPr/>
          <p:nvPr/>
        </p:nvCxnSpPr>
        <p:spPr>
          <a:xfrm rot="5400000">
            <a:off x="7763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3B3498A-7CB1-7347-8E19-B5B8A284D6EB}"/>
              </a:ext>
            </a:extLst>
          </p:cNvPr>
          <p:cNvCxnSpPr/>
          <p:nvPr/>
        </p:nvCxnSpPr>
        <p:spPr>
          <a:xfrm rot="5400000">
            <a:off x="1514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C23AC8E-7E73-7D48-BC07-DE820793C693}"/>
              </a:ext>
            </a:extLst>
          </p:cNvPr>
          <p:cNvCxnSpPr/>
          <p:nvPr/>
        </p:nvCxnSpPr>
        <p:spPr>
          <a:xfrm rot="5400000">
            <a:off x="1667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6B6CB61-9006-7D41-88C3-55E80C1AE452}"/>
              </a:ext>
            </a:extLst>
          </p:cNvPr>
          <p:cNvCxnSpPr/>
          <p:nvPr/>
        </p:nvCxnSpPr>
        <p:spPr>
          <a:xfrm rot="5400000">
            <a:off x="1590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1991712-4763-E94D-B2C2-A899BFE4401C}"/>
              </a:ext>
            </a:extLst>
          </p:cNvPr>
          <p:cNvCxnSpPr/>
          <p:nvPr/>
        </p:nvCxnSpPr>
        <p:spPr>
          <a:xfrm rot="5400000">
            <a:off x="1743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BD670F2-710C-784A-B8FF-2BBDA8C0B0A0}"/>
              </a:ext>
            </a:extLst>
          </p:cNvPr>
          <p:cNvCxnSpPr/>
          <p:nvPr/>
        </p:nvCxnSpPr>
        <p:spPr>
          <a:xfrm rot="5400000">
            <a:off x="1819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9DBF4AD-66BE-0040-A26A-36B21CD35114}"/>
              </a:ext>
            </a:extLst>
          </p:cNvPr>
          <p:cNvCxnSpPr/>
          <p:nvPr/>
        </p:nvCxnSpPr>
        <p:spPr>
          <a:xfrm rot="5400000">
            <a:off x="1971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02E0DC6-6D18-A940-93B7-D3DC6C76280E}"/>
              </a:ext>
            </a:extLst>
          </p:cNvPr>
          <p:cNvCxnSpPr/>
          <p:nvPr/>
        </p:nvCxnSpPr>
        <p:spPr>
          <a:xfrm rot="5400000">
            <a:off x="1895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A45B0B6-98ED-594E-986A-0FC6C2EEE63C}"/>
              </a:ext>
            </a:extLst>
          </p:cNvPr>
          <p:cNvCxnSpPr/>
          <p:nvPr/>
        </p:nvCxnSpPr>
        <p:spPr>
          <a:xfrm rot="5400000">
            <a:off x="2048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5FC0718-046B-A94D-9FEB-AA64905F6DAA}"/>
              </a:ext>
            </a:extLst>
          </p:cNvPr>
          <p:cNvCxnSpPr/>
          <p:nvPr/>
        </p:nvCxnSpPr>
        <p:spPr>
          <a:xfrm rot="5400000">
            <a:off x="2048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AE3E95D-BCF9-134B-9BAF-1BA92C1AA21E}"/>
              </a:ext>
            </a:extLst>
          </p:cNvPr>
          <p:cNvCxnSpPr/>
          <p:nvPr/>
        </p:nvCxnSpPr>
        <p:spPr>
          <a:xfrm rot="5400000">
            <a:off x="2200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7CF40FA-70CD-3747-BEE7-C8B809B595FE}"/>
              </a:ext>
            </a:extLst>
          </p:cNvPr>
          <p:cNvCxnSpPr/>
          <p:nvPr/>
        </p:nvCxnSpPr>
        <p:spPr>
          <a:xfrm rot="5400000">
            <a:off x="2124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C2D4BF0-B8B1-0343-90AA-2219F7EC9C3D}"/>
              </a:ext>
            </a:extLst>
          </p:cNvPr>
          <p:cNvCxnSpPr/>
          <p:nvPr/>
        </p:nvCxnSpPr>
        <p:spPr>
          <a:xfrm rot="5400000">
            <a:off x="2276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8" name="Line 42">
            <a:extLst>
              <a:ext uri="{FF2B5EF4-FFF2-40B4-BE49-F238E27FC236}">
                <a16:creationId xmlns:a16="http://schemas.microsoft.com/office/drawing/2014/main" id="{58665B22-B443-A143-B569-AC9BBDD177C9}"/>
              </a:ext>
            </a:extLst>
          </p:cNvPr>
          <p:cNvSpPr>
            <a:spLocks noChangeShapeType="1"/>
          </p:cNvSpPr>
          <p:nvPr/>
        </p:nvSpPr>
        <p:spPr bwMode="auto">
          <a:xfrm flipH="1">
            <a:off x="5362800" y="1607886"/>
            <a:ext cx="0" cy="387179"/>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129" name="Text Box 25">
            <a:extLst>
              <a:ext uri="{FF2B5EF4-FFF2-40B4-BE49-F238E27FC236}">
                <a16:creationId xmlns:a16="http://schemas.microsoft.com/office/drawing/2014/main" id="{5C6B7BD3-1DD6-FA4E-9C43-892701F13AD8}"/>
              </a:ext>
            </a:extLst>
          </p:cNvPr>
          <p:cNvSpPr txBox="1">
            <a:spLocks noChangeArrowheads="1"/>
          </p:cNvSpPr>
          <p:nvPr/>
        </p:nvSpPr>
        <p:spPr bwMode="auto">
          <a:xfrm>
            <a:off x="2724028" y="4722915"/>
            <a:ext cx="1190972" cy="338554"/>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C00000"/>
                </a:solidFill>
                <a:effectLst/>
                <a:uLnTx/>
                <a:uFillTx/>
                <a:latin typeface="Arial" charset="0"/>
                <a:ea typeface="+mn-ea"/>
                <a:cs typeface="+mn-cs"/>
              </a:rPr>
              <a:t>Receive/Spend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C00000"/>
                </a:solidFill>
                <a:effectLst/>
                <a:uLnTx/>
                <a:uFillTx/>
                <a:latin typeface="Arial" charset="0"/>
                <a:ea typeface="+mn-ea"/>
                <a:cs typeface="+mn-cs"/>
              </a:rPr>
              <a:t>PED Funds</a:t>
            </a:r>
          </a:p>
        </p:txBody>
      </p:sp>
      <p:cxnSp>
        <p:nvCxnSpPr>
          <p:cNvPr id="130" name="Straight Connector 129">
            <a:extLst>
              <a:ext uri="{FF2B5EF4-FFF2-40B4-BE49-F238E27FC236}">
                <a16:creationId xmlns:a16="http://schemas.microsoft.com/office/drawing/2014/main" id="{A0FEE914-D6B3-E44E-B721-B4C6BFC0A3B2}"/>
              </a:ext>
            </a:extLst>
          </p:cNvPr>
          <p:cNvCxnSpPr/>
          <p:nvPr/>
        </p:nvCxnSpPr>
        <p:spPr>
          <a:xfrm rot="5400000">
            <a:off x="3267300" y="5045454"/>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932D5A4-A319-5D43-A8BD-F057D1EF1928}"/>
              </a:ext>
            </a:extLst>
          </p:cNvPr>
          <p:cNvCxnSpPr/>
          <p:nvPr/>
        </p:nvCxnSpPr>
        <p:spPr>
          <a:xfrm rot="5400000">
            <a:off x="2124300" y="5045454"/>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EACC1C6-125D-6D40-A5A4-A8E71A9C33F1}"/>
              </a:ext>
            </a:extLst>
          </p:cNvPr>
          <p:cNvCxnSpPr/>
          <p:nvPr/>
        </p:nvCxnSpPr>
        <p:spPr>
          <a:xfrm rot="5400000">
            <a:off x="4867500" y="5045454"/>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BCEA7EA-06FB-794B-949F-98C4C54163E9}"/>
              </a:ext>
            </a:extLst>
          </p:cNvPr>
          <p:cNvCxnSpPr/>
          <p:nvPr/>
        </p:nvCxnSpPr>
        <p:spPr>
          <a:xfrm rot="5400000">
            <a:off x="6010500" y="5045454"/>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E77681E9-A77A-924C-BD96-F5B417F5E668}"/>
              </a:ext>
            </a:extLst>
          </p:cNvPr>
          <p:cNvSpPr txBox="1"/>
          <p:nvPr/>
        </p:nvSpPr>
        <p:spPr>
          <a:xfrm>
            <a:off x="7039200" y="4059324"/>
            <a:ext cx="1624464" cy="1015663"/>
          </a:xfrm>
          <a:prstGeom prst="rect">
            <a:avLst/>
          </a:prstGeom>
          <a:noFill/>
          <a:ln>
            <a:solidFill>
              <a:srgbClr val="30519D"/>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i="0" u="none" strike="noStrike" kern="1200" cap="none" spc="0" normalizeH="0" baseline="0" noProof="0" dirty="0">
                <a:ln>
                  <a:noFill/>
                </a:ln>
                <a:solidFill>
                  <a:srgbClr val="000000"/>
                </a:solidFill>
                <a:effectLst/>
                <a:uLnTx/>
                <a:uFillTx/>
                <a:latin typeface="Arial" pitchFamily="34" charset="0"/>
                <a:ea typeface="+mn-ea"/>
                <a:cs typeface="+mn-cs"/>
              </a:rPr>
              <a:t>Assumption: 	</a:t>
            </a:r>
          </a:p>
          <a:p>
            <a:pPr marL="169863" marR="0" lvl="0" indent="-16986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00" i="0" u="none" strike="noStrike" kern="1200" cap="none" spc="0" normalizeH="0" baseline="0" noProof="0" dirty="0">
                <a:ln>
                  <a:noFill/>
                </a:ln>
                <a:solidFill>
                  <a:srgbClr val="000000"/>
                </a:solidFill>
                <a:effectLst/>
                <a:uLnTx/>
                <a:uFillTx/>
                <a:latin typeface="Arial" pitchFamily="34" charset="0"/>
                <a:ea typeface="+mn-ea"/>
                <a:cs typeface="+mn-cs"/>
              </a:rPr>
              <a:t>3 Months Continuing</a:t>
            </a:r>
            <a:r>
              <a:rPr kumimoji="0" lang="en-US" sz="1000" i="0" u="none" strike="noStrike" kern="1200" cap="none" spc="0" normalizeH="0" noProof="0" dirty="0">
                <a:ln>
                  <a:noFill/>
                </a:ln>
                <a:solidFill>
                  <a:srgbClr val="000000"/>
                </a:solidFill>
                <a:effectLst/>
                <a:uLnTx/>
                <a:uFillTx/>
                <a:latin typeface="Arial" pitchFamily="34" charset="0"/>
                <a:ea typeface="+mn-ea"/>
                <a:cs typeface="+mn-cs"/>
              </a:rPr>
              <a:t> </a:t>
            </a:r>
            <a:r>
              <a:rPr kumimoji="0" lang="en-US" sz="1000" i="0" u="none" strike="noStrike" kern="1200" cap="none" spc="0" normalizeH="0" baseline="0" noProof="0" dirty="0">
                <a:ln>
                  <a:noFill/>
                </a:ln>
                <a:solidFill>
                  <a:srgbClr val="000000"/>
                </a:solidFill>
                <a:effectLst/>
                <a:uLnTx/>
                <a:uFillTx/>
                <a:latin typeface="Arial" pitchFamily="34" charset="0"/>
                <a:ea typeface="+mn-ea"/>
                <a:cs typeface="+mn-cs"/>
              </a:rPr>
              <a:t>Resolution (CR)</a:t>
            </a:r>
          </a:p>
          <a:p>
            <a:pPr marL="169863" marR="0" lvl="0" indent="-16986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00" i="0" u="none" strike="noStrike" kern="1200" cap="none" spc="0" normalizeH="0" baseline="0" noProof="0" dirty="0">
                <a:ln>
                  <a:noFill/>
                </a:ln>
                <a:solidFill>
                  <a:srgbClr val="000000"/>
                </a:solidFill>
                <a:effectLst/>
                <a:uLnTx/>
                <a:uFillTx/>
                <a:latin typeface="Arial" pitchFamily="34" charset="0"/>
                <a:ea typeface="+mn-ea"/>
                <a:cs typeface="+mn-cs"/>
              </a:rPr>
              <a:t>Project typically receives 1/12 per month during CR</a:t>
            </a:r>
          </a:p>
        </p:txBody>
      </p:sp>
      <p:sp>
        <p:nvSpPr>
          <p:cNvPr id="135" name="TextBox 134">
            <a:extLst>
              <a:ext uri="{FF2B5EF4-FFF2-40B4-BE49-F238E27FC236}">
                <a16:creationId xmlns:a16="http://schemas.microsoft.com/office/drawing/2014/main" id="{A088F521-E5B3-594B-910A-DF13B2805A44}"/>
              </a:ext>
            </a:extLst>
          </p:cNvPr>
          <p:cNvSpPr txBox="1"/>
          <p:nvPr/>
        </p:nvSpPr>
        <p:spPr>
          <a:xfrm>
            <a:off x="6734400" y="5540754"/>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2025</a:t>
            </a:r>
          </a:p>
        </p:txBody>
      </p:sp>
      <p:sp>
        <p:nvSpPr>
          <p:cNvPr id="136" name="Line 42">
            <a:extLst>
              <a:ext uri="{FF2B5EF4-FFF2-40B4-BE49-F238E27FC236}">
                <a16:creationId xmlns:a16="http://schemas.microsoft.com/office/drawing/2014/main" id="{AF7FCAAB-A254-3F4D-B752-F80D5BD2D7DF}"/>
              </a:ext>
            </a:extLst>
          </p:cNvPr>
          <p:cNvSpPr>
            <a:spLocks noChangeShapeType="1"/>
          </p:cNvSpPr>
          <p:nvPr/>
        </p:nvSpPr>
        <p:spPr bwMode="auto">
          <a:xfrm flipH="1">
            <a:off x="1476600" y="5235954"/>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137" name="TextBox 136">
            <a:extLst>
              <a:ext uri="{FF2B5EF4-FFF2-40B4-BE49-F238E27FC236}">
                <a16:creationId xmlns:a16="http://schemas.microsoft.com/office/drawing/2014/main" id="{BA31ED96-5388-FE4E-AA18-00CAB5792133}"/>
              </a:ext>
            </a:extLst>
          </p:cNvPr>
          <p:cNvSpPr txBox="1"/>
          <p:nvPr/>
        </p:nvSpPr>
        <p:spPr>
          <a:xfrm>
            <a:off x="2314800" y="2689832"/>
            <a:ext cx="8382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0000"/>
                    <a:lumOff val="40000"/>
                  </a:srgbClr>
                </a:solidFill>
                <a:effectLst/>
                <a:uLnTx/>
                <a:uFillTx/>
                <a:latin typeface="Arial" pitchFamily="34" charset="0"/>
                <a:ea typeface="+mn-ea"/>
                <a:cs typeface="+mn-cs"/>
              </a:rPr>
              <a:t>Conceptual Design</a:t>
            </a:r>
          </a:p>
        </p:txBody>
      </p:sp>
      <p:sp>
        <p:nvSpPr>
          <p:cNvPr id="138" name="TextBox 137">
            <a:extLst>
              <a:ext uri="{FF2B5EF4-FFF2-40B4-BE49-F238E27FC236}">
                <a16:creationId xmlns:a16="http://schemas.microsoft.com/office/drawing/2014/main" id="{E141ED4F-73F5-1042-BA5D-376272C1E1E6}"/>
              </a:ext>
            </a:extLst>
          </p:cNvPr>
          <p:cNvSpPr txBox="1"/>
          <p:nvPr/>
        </p:nvSpPr>
        <p:spPr>
          <a:xfrm>
            <a:off x="3381600" y="2689832"/>
            <a:ext cx="8382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0000"/>
                    <a:lumOff val="40000"/>
                  </a:srgbClr>
                </a:solidFill>
                <a:effectLst/>
                <a:uLnTx/>
                <a:uFillTx/>
                <a:latin typeface="Arial" pitchFamily="34" charset="0"/>
                <a:ea typeface="+mn-ea"/>
                <a:cs typeface="+mn-cs"/>
              </a:rPr>
              <a:t>Preliminary Design</a:t>
            </a:r>
          </a:p>
        </p:txBody>
      </p:sp>
      <p:sp>
        <p:nvSpPr>
          <p:cNvPr id="139" name="TextBox 138">
            <a:extLst>
              <a:ext uri="{FF2B5EF4-FFF2-40B4-BE49-F238E27FC236}">
                <a16:creationId xmlns:a16="http://schemas.microsoft.com/office/drawing/2014/main" id="{6671CE3C-2F29-EB4E-ADEE-3A4E7F3DE368}"/>
              </a:ext>
            </a:extLst>
          </p:cNvPr>
          <p:cNvSpPr txBox="1"/>
          <p:nvPr/>
        </p:nvSpPr>
        <p:spPr>
          <a:xfrm>
            <a:off x="4600800" y="2689832"/>
            <a:ext cx="609600" cy="3810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0000"/>
                    <a:lumOff val="40000"/>
                  </a:srgbClr>
                </a:solidFill>
                <a:effectLst/>
                <a:uLnTx/>
                <a:uFillTx/>
                <a:latin typeface="Arial" pitchFamily="34" charset="0"/>
                <a:ea typeface="+mn-ea"/>
                <a:cs typeface="+mn-cs"/>
              </a:rPr>
              <a:t>Final Design</a:t>
            </a:r>
          </a:p>
        </p:txBody>
      </p:sp>
      <p:sp>
        <p:nvSpPr>
          <p:cNvPr id="140" name="TextBox 139">
            <a:extLst>
              <a:ext uri="{FF2B5EF4-FFF2-40B4-BE49-F238E27FC236}">
                <a16:creationId xmlns:a16="http://schemas.microsoft.com/office/drawing/2014/main" id="{98CE8F67-C746-5049-B401-22D24369525A}"/>
              </a:ext>
            </a:extLst>
          </p:cNvPr>
          <p:cNvSpPr txBox="1"/>
          <p:nvPr/>
        </p:nvSpPr>
        <p:spPr>
          <a:xfrm>
            <a:off x="5743800" y="2689832"/>
            <a:ext cx="838200"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0000"/>
                    <a:lumOff val="40000"/>
                  </a:srgbClr>
                </a:solidFill>
                <a:effectLst/>
                <a:uLnTx/>
                <a:uFillTx/>
                <a:latin typeface="Arial" pitchFamily="34" charset="0"/>
                <a:ea typeface="+mn-ea"/>
                <a:cs typeface="+mn-cs"/>
              </a:rPr>
              <a:t>Construction</a:t>
            </a:r>
          </a:p>
        </p:txBody>
      </p:sp>
      <p:sp>
        <p:nvSpPr>
          <p:cNvPr id="141" name="Line 20">
            <a:extLst>
              <a:ext uri="{FF2B5EF4-FFF2-40B4-BE49-F238E27FC236}">
                <a16:creationId xmlns:a16="http://schemas.microsoft.com/office/drawing/2014/main" id="{0638FB20-6BBB-F14E-A042-447F59E68B41}"/>
              </a:ext>
            </a:extLst>
          </p:cNvPr>
          <p:cNvSpPr>
            <a:spLocks noChangeShapeType="1"/>
          </p:cNvSpPr>
          <p:nvPr/>
        </p:nvSpPr>
        <p:spPr bwMode="auto">
          <a:xfrm flipH="1" flipV="1">
            <a:off x="2086200" y="2842232"/>
            <a:ext cx="304800"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2" name="Line 20">
            <a:extLst>
              <a:ext uri="{FF2B5EF4-FFF2-40B4-BE49-F238E27FC236}">
                <a16:creationId xmlns:a16="http://schemas.microsoft.com/office/drawing/2014/main" id="{8A5CA3B0-DC84-5C49-A911-ED0A6F61F4EE}"/>
              </a:ext>
            </a:extLst>
          </p:cNvPr>
          <p:cNvSpPr>
            <a:spLocks noChangeShapeType="1"/>
          </p:cNvSpPr>
          <p:nvPr/>
        </p:nvSpPr>
        <p:spPr bwMode="auto">
          <a:xfrm flipH="1" flipV="1">
            <a:off x="3305400" y="2842232"/>
            <a:ext cx="228600"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3" name="Line 20">
            <a:extLst>
              <a:ext uri="{FF2B5EF4-FFF2-40B4-BE49-F238E27FC236}">
                <a16:creationId xmlns:a16="http://schemas.microsoft.com/office/drawing/2014/main" id="{7E8BD102-52DD-DA4A-AA10-7B356025CF27}"/>
              </a:ext>
            </a:extLst>
          </p:cNvPr>
          <p:cNvSpPr>
            <a:spLocks noChangeShapeType="1"/>
          </p:cNvSpPr>
          <p:nvPr/>
        </p:nvSpPr>
        <p:spPr bwMode="auto">
          <a:xfrm flipH="1" flipV="1">
            <a:off x="4372200" y="2842232"/>
            <a:ext cx="304800"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4" name="Line 20">
            <a:extLst>
              <a:ext uri="{FF2B5EF4-FFF2-40B4-BE49-F238E27FC236}">
                <a16:creationId xmlns:a16="http://schemas.microsoft.com/office/drawing/2014/main" id="{ACE027FA-1928-4042-BD39-CE934B22788A}"/>
              </a:ext>
            </a:extLst>
          </p:cNvPr>
          <p:cNvSpPr>
            <a:spLocks noChangeShapeType="1"/>
          </p:cNvSpPr>
          <p:nvPr/>
        </p:nvSpPr>
        <p:spPr bwMode="auto">
          <a:xfrm flipH="1" flipV="1">
            <a:off x="5362800" y="2842232"/>
            <a:ext cx="304800"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5" name="Line 20">
            <a:extLst>
              <a:ext uri="{FF2B5EF4-FFF2-40B4-BE49-F238E27FC236}">
                <a16:creationId xmlns:a16="http://schemas.microsoft.com/office/drawing/2014/main" id="{D0DA5995-0885-704A-8A6B-5107B220E639}"/>
              </a:ext>
            </a:extLst>
          </p:cNvPr>
          <p:cNvSpPr>
            <a:spLocks noChangeShapeType="1"/>
          </p:cNvSpPr>
          <p:nvPr/>
        </p:nvSpPr>
        <p:spPr bwMode="auto">
          <a:xfrm flipV="1">
            <a:off x="3000600" y="2842232"/>
            <a:ext cx="256032"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6" name="Line 20">
            <a:extLst>
              <a:ext uri="{FF2B5EF4-FFF2-40B4-BE49-F238E27FC236}">
                <a16:creationId xmlns:a16="http://schemas.microsoft.com/office/drawing/2014/main" id="{30BF3F67-2F38-BD49-913F-5AFDBB328684}"/>
              </a:ext>
            </a:extLst>
          </p:cNvPr>
          <p:cNvSpPr>
            <a:spLocks noChangeShapeType="1"/>
          </p:cNvSpPr>
          <p:nvPr/>
        </p:nvSpPr>
        <p:spPr bwMode="auto">
          <a:xfrm flipV="1">
            <a:off x="4143600" y="2842232"/>
            <a:ext cx="179832"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7" name="Line 20">
            <a:extLst>
              <a:ext uri="{FF2B5EF4-FFF2-40B4-BE49-F238E27FC236}">
                <a16:creationId xmlns:a16="http://schemas.microsoft.com/office/drawing/2014/main" id="{9096A74C-B90C-F845-A879-809CBB2CBF61}"/>
              </a:ext>
            </a:extLst>
          </p:cNvPr>
          <p:cNvSpPr>
            <a:spLocks noChangeShapeType="1"/>
          </p:cNvSpPr>
          <p:nvPr/>
        </p:nvSpPr>
        <p:spPr bwMode="auto">
          <a:xfrm flipV="1">
            <a:off x="5030568" y="2842232"/>
            <a:ext cx="256032"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8" name="Line 20">
            <a:extLst>
              <a:ext uri="{FF2B5EF4-FFF2-40B4-BE49-F238E27FC236}">
                <a16:creationId xmlns:a16="http://schemas.microsoft.com/office/drawing/2014/main" id="{A7F95948-0DBF-AD4F-9122-1A159066B9E1}"/>
              </a:ext>
            </a:extLst>
          </p:cNvPr>
          <p:cNvSpPr>
            <a:spLocks noChangeShapeType="1"/>
          </p:cNvSpPr>
          <p:nvPr/>
        </p:nvSpPr>
        <p:spPr bwMode="auto">
          <a:xfrm flipV="1">
            <a:off x="6582000" y="2842232"/>
            <a:ext cx="256032"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9" name="TextBox 148">
            <a:extLst>
              <a:ext uri="{FF2B5EF4-FFF2-40B4-BE49-F238E27FC236}">
                <a16:creationId xmlns:a16="http://schemas.microsoft.com/office/drawing/2014/main" id="{08CFBAA1-429D-FE4F-BBB9-8F8A760A3ED6}"/>
              </a:ext>
            </a:extLst>
          </p:cNvPr>
          <p:cNvSpPr txBox="1"/>
          <p:nvPr/>
        </p:nvSpPr>
        <p:spPr>
          <a:xfrm>
            <a:off x="607241" y="5450900"/>
            <a:ext cx="69799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060"/>
                </a:solidFill>
                <a:effectLst/>
                <a:uLnTx/>
                <a:uFillTx/>
                <a:latin typeface="Arial" pitchFamily="34" charset="0"/>
                <a:ea typeface="+mn-ea"/>
                <a:cs typeface="+mn-cs"/>
              </a:rPr>
              <a:t>Calendar Year</a:t>
            </a:r>
          </a:p>
        </p:txBody>
      </p:sp>
      <p:cxnSp>
        <p:nvCxnSpPr>
          <p:cNvPr id="150" name="Straight Connector 149">
            <a:extLst>
              <a:ext uri="{FF2B5EF4-FFF2-40B4-BE49-F238E27FC236}">
                <a16:creationId xmlns:a16="http://schemas.microsoft.com/office/drawing/2014/main" id="{A4C2DB21-E3C2-D14F-A61F-47159C15AD81}"/>
              </a:ext>
            </a:extLst>
          </p:cNvPr>
          <p:cNvCxnSpPr/>
          <p:nvPr/>
        </p:nvCxnSpPr>
        <p:spPr>
          <a:xfrm>
            <a:off x="3305400" y="3375632"/>
            <a:ext cx="0" cy="128016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51" name="Text Box 5">
            <a:extLst>
              <a:ext uri="{FF2B5EF4-FFF2-40B4-BE49-F238E27FC236}">
                <a16:creationId xmlns:a16="http://schemas.microsoft.com/office/drawing/2014/main" id="{DC4925DE-3586-4F4B-9AED-4B9AB59D2BF2}"/>
              </a:ext>
            </a:extLst>
          </p:cNvPr>
          <p:cNvSpPr txBox="1">
            <a:spLocks noChangeArrowheads="1"/>
          </p:cNvSpPr>
          <p:nvPr/>
        </p:nvSpPr>
        <p:spPr bwMode="auto">
          <a:xfrm>
            <a:off x="2924400" y="3139089"/>
            <a:ext cx="860973" cy="830997"/>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CD-1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Approve Alternative Selection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and Cost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Range</a:t>
            </a:r>
          </a:p>
        </p:txBody>
      </p:sp>
      <p:cxnSp>
        <p:nvCxnSpPr>
          <p:cNvPr id="152" name="Straight Connector 151">
            <a:extLst>
              <a:ext uri="{FF2B5EF4-FFF2-40B4-BE49-F238E27FC236}">
                <a16:creationId xmlns:a16="http://schemas.microsoft.com/office/drawing/2014/main" id="{C9448F47-C405-7644-BBA2-D66D5A974A2B}"/>
              </a:ext>
            </a:extLst>
          </p:cNvPr>
          <p:cNvCxnSpPr/>
          <p:nvPr/>
        </p:nvCxnSpPr>
        <p:spPr>
          <a:xfrm>
            <a:off x="2086200" y="3375632"/>
            <a:ext cx="0" cy="128016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1486283-7954-F549-BDA7-AAB637D4CE62}"/>
              </a:ext>
            </a:extLst>
          </p:cNvPr>
          <p:cNvCxnSpPr/>
          <p:nvPr/>
        </p:nvCxnSpPr>
        <p:spPr>
          <a:xfrm>
            <a:off x="4372200" y="3375632"/>
            <a:ext cx="0" cy="128016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B551245-3D7D-8E4D-99FA-A69DEE2801BF}"/>
              </a:ext>
            </a:extLst>
          </p:cNvPr>
          <p:cNvCxnSpPr/>
          <p:nvPr/>
        </p:nvCxnSpPr>
        <p:spPr>
          <a:xfrm>
            <a:off x="5362800" y="3375632"/>
            <a:ext cx="0" cy="128016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33ACFFB-4CD5-F649-9F3D-2401953ED9AF}"/>
              </a:ext>
            </a:extLst>
          </p:cNvPr>
          <p:cNvCxnSpPr/>
          <p:nvPr/>
        </p:nvCxnSpPr>
        <p:spPr>
          <a:xfrm>
            <a:off x="6886800" y="3375632"/>
            <a:ext cx="0" cy="128016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56" name="Text Box 8">
            <a:extLst>
              <a:ext uri="{FF2B5EF4-FFF2-40B4-BE49-F238E27FC236}">
                <a16:creationId xmlns:a16="http://schemas.microsoft.com/office/drawing/2014/main" id="{7792A844-46CF-4645-80B2-AF3652DFADAB}"/>
              </a:ext>
            </a:extLst>
          </p:cNvPr>
          <p:cNvSpPr txBox="1">
            <a:spLocks noChangeArrowheads="1"/>
          </p:cNvSpPr>
          <p:nvPr/>
        </p:nvSpPr>
        <p:spPr bwMode="auto">
          <a:xfrm>
            <a:off x="6444044" y="3139089"/>
            <a:ext cx="823756" cy="830997"/>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CD-4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Approve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Start of Operations or Project Completion</a:t>
            </a:r>
          </a:p>
        </p:txBody>
      </p:sp>
      <p:sp>
        <p:nvSpPr>
          <p:cNvPr id="157" name="Text Box 7">
            <a:extLst>
              <a:ext uri="{FF2B5EF4-FFF2-40B4-BE49-F238E27FC236}">
                <a16:creationId xmlns:a16="http://schemas.microsoft.com/office/drawing/2014/main" id="{7962B8DE-A6B6-B542-BA1A-DEBDAFC260D0}"/>
              </a:ext>
            </a:extLst>
          </p:cNvPr>
          <p:cNvSpPr txBox="1">
            <a:spLocks noChangeArrowheads="1"/>
          </p:cNvSpPr>
          <p:nvPr/>
        </p:nvSpPr>
        <p:spPr bwMode="auto">
          <a:xfrm>
            <a:off x="4981800" y="3147032"/>
            <a:ext cx="836879" cy="707886"/>
          </a:xfrm>
          <a:prstGeom prst="rect">
            <a:avLst/>
          </a:prstGeom>
          <a:noFill/>
          <a:ln w="12700" cap="sq">
            <a:noFill/>
            <a:miter lim="800000"/>
            <a:headEnd type="none" w="sm" len="sm"/>
            <a:tailEnd type="none" w="sm" len="sm"/>
          </a:ln>
        </p:spPr>
        <p:txBody>
          <a:bodyPr wrap="square">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CD-3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Approve Start of Construction or Execution</a:t>
            </a:r>
          </a:p>
        </p:txBody>
      </p:sp>
      <p:sp>
        <p:nvSpPr>
          <p:cNvPr id="158" name="Text Box 6">
            <a:extLst>
              <a:ext uri="{FF2B5EF4-FFF2-40B4-BE49-F238E27FC236}">
                <a16:creationId xmlns:a16="http://schemas.microsoft.com/office/drawing/2014/main" id="{4E740103-872B-8540-9125-56DCFE3982E4}"/>
              </a:ext>
            </a:extLst>
          </p:cNvPr>
          <p:cNvSpPr txBox="1">
            <a:spLocks noChangeArrowheads="1"/>
          </p:cNvSpPr>
          <p:nvPr/>
        </p:nvSpPr>
        <p:spPr bwMode="auto">
          <a:xfrm>
            <a:off x="3858940" y="3135001"/>
            <a:ext cx="993717" cy="584775"/>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CD-2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Approve Performance Baseline (PB)</a:t>
            </a:r>
          </a:p>
        </p:txBody>
      </p:sp>
      <p:sp>
        <p:nvSpPr>
          <p:cNvPr id="159" name="Text Box 4">
            <a:extLst>
              <a:ext uri="{FF2B5EF4-FFF2-40B4-BE49-F238E27FC236}">
                <a16:creationId xmlns:a16="http://schemas.microsoft.com/office/drawing/2014/main" id="{7D476812-B115-3949-AA3C-CB8B50DD41C3}"/>
              </a:ext>
            </a:extLst>
          </p:cNvPr>
          <p:cNvSpPr txBox="1">
            <a:spLocks noChangeArrowheads="1"/>
          </p:cNvSpPr>
          <p:nvPr/>
        </p:nvSpPr>
        <p:spPr bwMode="auto">
          <a:xfrm>
            <a:off x="1781400" y="3139089"/>
            <a:ext cx="740635" cy="584775"/>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CD-0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Approve Mission Need</a:t>
            </a:r>
          </a:p>
        </p:txBody>
      </p:sp>
      <p:sp>
        <p:nvSpPr>
          <p:cNvPr id="160" name="TextBox 159">
            <a:extLst>
              <a:ext uri="{FF2B5EF4-FFF2-40B4-BE49-F238E27FC236}">
                <a16:creationId xmlns:a16="http://schemas.microsoft.com/office/drawing/2014/main" id="{57C39C61-8C19-BA42-9D80-4A8625B1702C}"/>
              </a:ext>
            </a:extLst>
          </p:cNvPr>
          <p:cNvSpPr txBox="1"/>
          <p:nvPr/>
        </p:nvSpPr>
        <p:spPr>
          <a:xfrm>
            <a:off x="7648800" y="5576484"/>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2026</a:t>
            </a:r>
          </a:p>
        </p:txBody>
      </p:sp>
      <p:sp>
        <p:nvSpPr>
          <p:cNvPr id="161" name="5-Point Star 160">
            <a:extLst>
              <a:ext uri="{FF2B5EF4-FFF2-40B4-BE49-F238E27FC236}">
                <a16:creationId xmlns:a16="http://schemas.microsoft.com/office/drawing/2014/main" id="{ECC67ADC-BFAF-F24C-A549-55A9998FC0E1}"/>
              </a:ext>
            </a:extLst>
          </p:cNvPr>
          <p:cNvSpPr/>
          <p:nvPr/>
        </p:nvSpPr>
        <p:spPr>
          <a:xfrm>
            <a:off x="3298813" y="2045857"/>
            <a:ext cx="638249" cy="51190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66">
            <a:extLst>
              <a:ext uri="{FF2B5EF4-FFF2-40B4-BE49-F238E27FC236}">
                <a16:creationId xmlns:a16="http://schemas.microsoft.com/office/drawing/2014/main" id="{82629D37-8818-D548-9742-74D073DA8568}"/>
              </a:ext>
            </a:extLst>
          </p:cNvPr>
          <p:cNvCxnSpPr/>
          <p:nvPr/>
        </p:nvCxnSpPr>
        <p:spPr>
          <a:xfrm flipV="1">
            <a:off x="3610200" y="1461600"/>
            <a:ext cx="0" cy="53346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8" name="TextBox 167">
            <a:extLst>
              <a:ext uri="{FF2B5EF4-FFF2-40B4-BE49-F238E27FC236}">
                <a16:creationId xmlns:a16="http://schemas.microsoft.com/office/drawing/2014/main" id="{C9C9E7C6-84BF-FE49-AA7A-F7BF4BA2384D}"/>
              </a:ext>
            </a:extLst>
          </p:cNvPr>
          <p:cNvSpPr txBox="1"/>
          <p:nvPr/>
        </p:nvSpPr>
        <p:spPr>
          <a:xfrm>
            <a:off x="3229201" y="1105663"/>
            <a:ext cx="762000" cy="400110"/>
          </a:xfrm>
          <a:prstGeom prst="rect">
            <a:avLst/>
          </a:prstGeom>
          <a:solidFill>
            <a:schemeClr val="bg1"/>
          </a:solidFill>
          <a:ln>
            <a:solidFill>
              <a:schemeClr val="tx1"/>
            </a:solidFill>
          </a:ln>
        </p:spPr>
        <p:txBody>
          <a:bodyPr wrap="square" rtlCol="0">
            <a:spAutoFit/>
          </a:bodyPr>
          <a:lstStyle/>
          <a:p>
            <a:pPr algn="ctr"/>
            <a:r>
              <a:rPr lang="en-US" sz="2000" dirty="0"/>
              <a:t>EIC</a:t>
            </a:r>
          </a:p>
        </p:txBody>
      </p:sp>
      <p:sp>
        <p:nvSpPr>
          <p:cNvPr id="169" name="TextBox 168">
            <a:extLst>
              <a:ext uri="{FF2B5EF4-FFF2-40B4-BE49-F238E27FC236}">
                <a16:creationId xmlns:a16="http://schemas.microsoft.com/office/drawing/2014/main" id="{6C40C6FA-98FD-DD4F-AC2E-31DFC816A685}"/>
              </a:ext>
            </a:extLst>
          </p:cNvPr>
          <p:cNvSpPr txBox="1"/>
          <p:nvPr/>
        </p:nvSpPr>
        <p:spPr>
          <a:xfrm>
            <a:off x="381064" y="5109376"/>
            <a:ext cx="1157549" cy="369332"/>
          </a:xfrm>
          <a:prstGeom prst="rect">
            <a:avLst/>
          </a:prstGeom>
          <a:noFill/>
        </p:spPr>
        <p:txBody>
          <a:bodyPr wrap="square" rtlCol="0">
            <a:spAutoFit/>
          </a:bodyPr>
          <a:lstStyle/>
          <a:p>
            <a:r>
              <a:rPr lang="en-US" dirty="0"/>
              <a:t>* Example</a:t>
            </a:r>
          </a:p>
        </p:txBody>
      </p:sp>
      <p:sp>
        <p:nvSpPr>
          <p:cNvPr id="170" name="TextBox 169">
            <a:extLst>
              <a:ext uri="{FF2B5EF4-FFF2-40B4-BE49-F238E27FC236}">
                <a16:creationId xmlns:a16="http://schemas.microsoft.com/office/drawing/2014/main" id="{1BFF3CCA-1E50-E744-96AD-146C0E8AC177}"/>
              </a:ext>
            </a:extLst>
          </p:cNvPr>
          <p:cNvSpPr txBox="1"/>
          <p:nvPr/>
        </p:nvSpPr>
        <p:spPr>
          <a:xfrm>
            <a:off x="4046193" y="4046817"/>
            <a:ext cx="2842056" cy="1815882"/>
          </a:xfrm>
          <a:prstGeom prst="rect">
            <a:avLst/>
          </a:prstGeom>
          <a:solidFill>
            <a:schemeClr val="bg1"/>
          </a:solidFill>
          <a:ln>
            <a:solidFill>
              <a:schemeClr val="tx1"/>
            </a:solidFill>
          </a:ln>
        </p:spPr>
        <p:txBody>
          <a:bodyPr wrap="square" rtlCol="0">
            <a:spAutoFit/>
          </a:bodyPr>
          <a:lstStyle/>
          <a:p>
            <a:pPr marL="57150" lvl="2" algn="ctr">
              <a:tabLst>
                <a:tab pos="4341813" algn="r"/>
              </a:tabLst>
            </a:pPr>
            <a:r>
              <a:rPr lang="en-US" sz="1600" dirty="0"/>
              <a:t>EIC Critical Decision Plan</a:t>
            </a:r>
          </a:p>
          <a:p>
            <a:pPr marL="57150" lvl="2">
              <a:tabLst>
                <a:tab pos="4341813" algn="r"/>
              </a:tabLst>
            </a:pPr>
            <a:r>
              <a:rPr lang="en-US" sz="1600" dirty="0"/>
              <a:t>CD-2/3a 	April 2023</a:t>
            </a:r>
          </a:p>
          <a:p>
            <a:pPr marL="57150" lvl="2">
              <a:tabLst>
                <a:tab pos="4341813" algn="r"/>
              </a:tabLst>
            </a:pPr>
            <a:r>
              <a:rPr lang="en-US" sz="1600" dirty="0"/>
              <a:t>CD-3	July 2024</a:t>
            </a:r>
          </a:p>
          <a:p>
            <a:pPr marL="57150" lvl="2">
              <a:tabLst>
                <a:tab pos="4341813" algn="r"/>
              </a:tabLst>
            </a:pPr>
            <a:r>
              <a:rPr lang="en-US" sz="1600" dirty="0"/>
              <a:t>CD-4a early finish	July 2030</a:t>
            </a:r>
          </a:p>
          <a:p>
            <a:pPr marL="57150" lvl="2">
              <a:tabLst>
                <a:tab pos="4341813" algn="r"/>
              </a:tabLst>
            </a:pPr>
            <a:r>
              <a:rPr lang="en-US" sz="1600" dirty="0"/>
              <a:t>CD-4a 	July 2031</a:t>
            </a:r>
          </a:p>
          <a:p>
            <a:pPr marL="57150" lvl="2">
              <a:tabLst>
                <a:tab pos="4341813" algn="r"/>
              </a:tabLst>
            </a:pPr>
            <a:r>
              <a:rPr lang="en-US" sz="1600" dirty="0"/>
              <a:t>CD-4 early finish	July 2031 </a:t>
            </a:r>
          </a:p>
          <a:p>
            <a:pPr marL="57150" lvl="2">
              <a:tabLst>
                <a:tab pos="4341813" algn="r"/>
              </a:tabLst>
            </a:pPr>
            <a:r>
              <a:rPr lang="en-US" sz="1600" dirty="0"/>
              <a:t>CD-4	July 2033</a:t>
            </a:r>
          </a:p>
        </p:txBody>
      </p:sp>
    </p:spTree>
    <p:extLst>
      <p:ext uri="{BB962C8B-B14F-4D97-AF65-F5344CB8AC3E}">
        <p14:creationId xmlns:p14="http://schemas.microsoft.com/office/powerpoint/2010/main" val="26657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61B9-9040-44C4-94EC-5D195008DF89}"/>
              </a:ext>
            </a:extLst>
          </p:cNvPr>
          <p:cNvSpPr>
            <a:spLocks noGrp="1"/>
          </p:cNvSpPr>
          <p:nvPr>
            <p:ph type="title"/>
          </p:nvPr>
        </p:nvSpPr>
        <p:spPr>
          <a:xfrm>
            <a:off x="562148" y="82494"/>
            <a:ext cx="7886700" cy="1325563"/>
          </a:xfrm>
        </p:spPr>
        <p:txBody>
          <a:bodyPr>
            <a:normAutofit/>
          </a:bodyPr>
          <a:lstStyle/>
          <a:p>
            <a:r>
              <a:rPr lang="en-US" sz="4000" dirty="0"/>
              <a:t>EIC Recent History and Plans </a:t>
            </a:r>
          </a:p>
        </p:txBody>
      </p:sp>
      <p:sp>
        <p:nvSpPr>
          <p:cNvPr id="6" name="Slide Number Placeholder 5">
            <a:extLst>
              <a:ext uri="{FF2B5EF4-FFF2-40B4-BE49-F238E27FC236}">
                <a16:creationId xmlns:a16="http://schemas.microsoft.com/office/drawing/2014/main" id="{9D06D79E-E78E-4DD7-A6BA-DB89B96BEFBF}"/>
              </a:ext>
            </a:extLst>
          </p:cNvPr>
          <p:cNvSpPr>
            <a:spLocks noGrp="1"/>
          </p:cNvSpPr>
          <p:nvPr>
            <p:ph type="sldNum" sz="quarter" idx="12"/>
          </p:nvPr>
        </p:nvSpPr>
        <p:spPr/>
        <p:txBody>
          <a:bodyPr/>
          <a:lstStyle/>
          <a:p>
            <a:fld id="{893C5830-40F3-F04E-B2E3-10E6672BA8FF}" type="slidenum">
              <a:rPr lang="en-US" smtClean="0"/>
              <a:pPr/>
              <a:t>4</a:t>
            </a:fld>
            <a:endParaRPr lang="en-US" dirty="0"/>
          </a:p>
        </p:txBody>
      </p:sp>
      <p:graphicFrame>
        <p:nvGraphicFramePr>
          <p:cNvPr id="3" name="Table 3">
            <a:extLst>
              <a:ext uri="{FF2B5EF4-FFF2-40B4-BE49-F238E27FC236}">
                <a16:creationId xmlns:a16="http://schemas.microsoft.com/office/drawing/2014/main" id="{ADDF2A46-B187-3E47-87C7-54CAEA4894A5}"/>
              </a:ext>
            </a:extLst>
          </p:cNvPr>
          <p:cNvGraphicFramePr>
            <a:graphicFrameLocks noGrp="1"/>
          </p:cNvGraphicFramePr>
          <p:nvPr>
            <p:extLst>
              <p:ext uri="{D42A27DB-BD31-4B8C-83A1-F6EECF244321}">
                <p14:modId xmlns:p14="http://schemas.microsoft.com/office/powerpoint/2010/main" val="3264863649"/>
              </p:ext>
            </p:extLst>
          </p:nvPr>
        </p:nvGraphicFramePr>
        <p:xfrm>
          <a:off x="316800" y="1087076"/>
          <a:ext cx="8496000" cy="4778164"/>
        </p:xfrm>
        <a:graphic>
          <a:graphicData uri="http://schemas.openxmlformats.org/drawingml/2006/table">
            <a:tbl>
              <a:tblPr firstRow="1" bandRow="1">
                <a:tableStyleId>{5C22544A-7EE6-4342-B048-85BDC9FD1C3A}</a:tableStyleId>
              </a:tblPr>
              <a:tblGrid>
                <a:gridCol w="6177600">
                  <a:extLst>
                    <a:ext uri="{9D8B030D-6E8A-4147-A177-3AD203B41FA5}">
                      <a16:colId xmlns:a16="http://schemas.microsoft.com/office/drawing/2014/main" val="2476933501"/>
                    </a:ext>
                  </a:extLst>
                </a:gridCol>
                <a:gridCol w="2318400">
                  <a:extLst>
                    <a:ext uri="{9D8B030D-6E8A-4147-A177-3AD203B41FA5}">
                      <a16:colId xmlns:a16="http://schemas.microsoft.com/office/drawing/2014/main" val="1548912746"/>
                    </a:ext>
                  </a:extLst>
                </a:gridCol>
              </a:tblGrid>
              <a:tr h="338240">
                <a:tc>
                  <a:txBody>
                    <a:bodyPr/>
                    <a:lstStyle/>
                    <a:p>
                      <a:r>
                        <a:rPr lang="en-US" sz="2000" dirty="0"/>
                        <a:t>Event</a:t>
                      </a:r>
                    </a:p>
                  </a:txBody>
                  <a:tcPr/>
                </a:tc>
                <a:tc>
                  <a:txBody>
                    <a:bodyPr/>
                    <a:lstStyle/>
                    <a:p>
                      <a:pPr algn="r"/>
                      <a:r>
                        <a:rPr lang="en-US" sz="2000" dirty="0"/>
                        <a:t>Date</a:t>
                      </a:r>
                    </a:p>
                  </a:txBody>
                  <a:tcPr/>
                </a:tc>
                <a:extLst>
                  <a:ext uri="{0D108BD9-81ED-4DB2-BD59-A6C34878D82A}">
                    <a16:rowId xmlns:a16="http://schemas.microsoft.com/office/drawing/2014/main" val="1584777378"/>
                  </a:ext>
                </a:extLst>
              </a:tr>
              <a:tr h="370840">
                <a:tc>
                  <a:txBody>
                    <a:bodyPr/>
                    <a:lstStyle/>
                    <a:p>
                      <a:r>
                        <a:rPr lang="en-US" sz="2000" dirty="0">
                          <a:latin typeface="+mn-lt"/>
                        </a:rPr>
                        <a:t>Mission Need Statement Approved</a:t>
                      </a:r>
                    </a:p>
                  </a:txBody>
                  <a:tcPr/>
                </a:tc>
                <a:tc>
                  <a:txBody>
                    <a:bodyPr/>
                    <a:lstStyle/>
                    <a:p>
                      <a:pPr algn="r"/>
                      <a:r>
                        <a:rPr lang="en-US" sz="2000" dirty="0">
                          <a:latin typeface="+mn-lt"/>
                        </a:rPr>
                        <a:t>January 22, 2019</a:t>
                      </a:r>
                    </a:p>
                  </a:txBody>
                  <a:tcPr/>
                </a:tc>
                <a:extLst>
                  <a:ext uri="{0D108BD9-81ED-4DB2-BD59-A6C34878D82A}">
                    <a16:rowId xmlns:a16="http://schemas.microsoft.com/office/drawing/2014/main" val="5589379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n-lt"/>
                        </a:rPr>
                        <a:t>CD-0, Mission Need Approved</a:t>
                      </a:r>
                    </a:p>
                  </a:txBody>
                  <a:tcPr/>
                </a:tc>
                <a:tc>
                  <a:txBody>
                    <a:bodyPr/>
                    <a:lstStyle/>
                    <a:p>
                      <a:pPr algn="r"/>
                      <a:r>
                        <a:rPr lang="en-US" sz="2000" b="1" dirty="0">
                          <a:latin typeface="+mn-lt"/>
                        </a:rPr>
                        <a:t>December 19, 2019</a:t>
                      </a:r>
                    </a:p>
                  </a:txBody>
                  <a:tcPr/>
                </a:tc>
                <a:extLst>
                  <a:ext uri="{0D108BD9-81ED-4DB2-BD59-A6C34878D82A}">
                    <a16:rowId xmlns:a16="http://schemas.microsoft.com/office/drawing/2014/main" val="5921434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mn-lt"/>
                        </a:rPr>
                        <a:t>DOE Site Selection Announced</a:t>
                      </a:r>
                    </a:p>
                  </a:txBody>
                  <a:tcPr/>
                </a:tc>
                <a:tc>
                  <a:txBody>
                    <a:bodyPr/>
                    <a:lstStyle/>
                    <a:p>
                      <a:pPr algn="r"/>
                      <a:r>
                        <a:rPr lang="en-US" sz="2000" b="0" i="0" dirty="0">
                          <a:latin typeface="+mn-lt"/>
                        </a:rPr>
                        <a:t>January 9, 2020</a:t>
                      </a:r>
                    </a:p>
                  </a:txBody>
                  <a:tcPr/>
                </a:tc>
                <a:extLst>
                  <a:ext uri="{0D108BD9-81ED-4DB2-BD59-A6C34878D82A}">
                    <a16:rowId xmlns:a16="http://schemas.microsoft.com/office/drawing/2014/main" val="1071193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rPr>
                        <a:t>FY2020 Budget Includes EIC TEC and OPC Funding</a:t>
                      </a:r>
                    </a:p>
                  </a:txBody>
                  <a:tcPr/>
                </a:tc>
                <a:tc>
                  <a:txBody>
                    <a:bodyPr/>
                    <a:lstStyle/>
                    <a:p>
                      <a:pPr algn="r"/>
                      <a:r>
                        <a:rPr lang="en-US" sz="2000" b="0" dirty="0">
                          <a:latin typeface="+mn-lt"/>
                        </a:rPr>
                        <a:t>1st Quarter FY2020</a:t>
                      </a:r>
                    </a:p>
                  </a:txBody>
                  <a:tcPr/>
                </a:tc>
                <a:extLst>
                  <a:ext uri="{0D108BD9-81ED-4DB2-BD59-A6C34878D82A}">
                    <a16:rowId xmlns:a16="http://schemas.microsoft.com/office/drawing/2014/main" val="19535798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rPr>
                        <a:t>BNL - TJNAF Partnership Agreement Approved</a:t>
                      </a:r>
                    </a:p>
                  </a:txBody>
                  <a:tcPr/>
                </a:tc>
                <a:tc>
                  <a:txBody>
                    <a:bodyPr/>
                    <a:lstStyle/>
                    <a:p>
                      <a:pPr algn="r"/>
                      <a:r>
                        <a:rPr lang="en-US" sz="2000" b="0" dirty="0">
                          <a:latin typeface="+mn-lt"/>
                        </a:rPr>
                        <a:t>May 2020</a:t>
                      </a:r>
                    </a:p>
                  </a:txBody>
                  <a:tcPr/>
                </a:tc>
                <a:extLst>
                  <a:ext uri="{0D108BD9-81ED-4DB2-BD59-A6C34878D82A}">
                    <a16:rowId xmlns:a16="http://schemas.microsoft.com/office/drawing/2014/main" val="682161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rPr>
                        <a:t>Conceptual Design Review</a:t>
                      </a:r>
                    </a:p>
                  </a:txBody>
                  <a:tcPr/>
                </a:tc>
                <a:tc>
                  <a:txBody>
                    <a:bodyPr/>
                    <a:lstStyle/>
                    <a:p>
                      <a:pPr algn="r"/>
                      <a:r>
                        <a:rPr lang="en-US" sz="2000" b="0" dirty="0">
                          <a:latin typeface="+mn-lt"/>
                        </a:rPr>
                        <a:t>November 2020</a:t>
                      </a:r>
                    </a:p>
                  </a:txBody>
                  <a:tcPr/>
                </a:tc>
                <a:extLst>
                  <a:ext uri="{0D108BD9-81ED-4DB2-BD59-A6C34878D82A}">
                    <a16:rowId xmlns:a16="http://schemas.microsoft.com/office/drawing/2014/main" val="17779218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rPr>
                        <a:t>DOE Independent Cost Review (ICR)</a:t>
                      </a:r>
                    </a:p>
                  </a:txBody>
                  <a:tcPr/>
                </a:tc>
                <a:tc>
                  <a:txBody>
                    <a:bodyPr/>
                    <a:lstStyle/>
                    <a:p>
                      <a:pPr algn="r"/>
                      <a:r>
                        <a:rPr lang="en-US" sz="2000" b="0" dirty="0">
                          <a:latin typeface="+mn-lt"/>
                        </a:rPr>
                        <a:t>Jan. 4 – Feb. 4, 2021</a:t>
                      </a:r>
                    </a:p>
                  </a:txBody>
                  <a:tcPr/>
                </a:tc>
                <a:extLst>
                  <a:ext uri="{0D108BD9-81ED-4DB2-BD59-A6C34878D82A}">
                    <a16:rowId xmlns:a16="http://schemas.microsoft.com/office/drawing/2014/main" val="1079531731"/>
                  </a:ext>
                </a:extLst>
              </a:tr>
              <a:tr h="470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mn-lt"/>
                        </a:rPr>
                        <a:t>DOE CD-1 Review Date</a:t>
                      </a:r>
                    </a:p>
                  </a:txBody>
                  <a:tcPr/>
                </a:tc>
                <a:tc>
                  <a:txBody>
                    <a:bodyPr/>
                    <a:lstStyle/>
                    <a:p>
                      <a:pPr algn="r"/>
                      <a:r>
                        <a:rPr lang="en-US" sz="2000" b="0" i="0" dirty="0">
                          <a:latin typeface="+mn-lt"/>
                        </a:rPr>
                        <a:t>January 26-29, 2021</a:t>
                      </a:r>
                    </a:p>
                  </a:txBody>
                  <a:tcPr/>
                </a:tc>
                <a:extLst>
                  <a:ext uri="{0D108BD9-81ED-4DB2-BD59-A6C34878D82A}">
                    <a16:rowId xmlns:a16="http://schemas.microsoft.com/office/drawing/2014/main" val="14122511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latin typeface="+mn-lt"/>
                        </a:rPr>
                        <a:t>CD-1, Alternative Selection and Cost Range, Approved</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i="0" dirty="0">
                          <a:latin typeface="+mn-lt"/>
                        </a:rPr>
                        <a:t>June 29, 2021</a:t>
                      </a:r>
                    </a:p>
                  </a:txBody>
                  <a:tcPr/>
                </a:tc>
                <a:extLst>
                  <a:ext uri="{0D108BD9-81ED-4DB2-BD59-A6C34878D82A}">
                    <a16:rowId xmlns:a16="http://schemas.microsoft.com/office/drawing/2014/main" val="1602212932"/>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7762875" algn="r"/>
                        </a:tabLst>
                        <a:defRPr/>
                      </a:pPr>
                      <a:r>
                        <a:rPr kumimoji="0" lang="en-US" sz="2000" b="0" i="0" u="none" strike="noStrike" kern="1200" cap="none" spc="0" normalizeH="0" baseline="0" noProof="0" dirty="0">
                          <a:ln>
                            <a:noFill/>
                          </a:ln>
                          <a:solidFill>
                            <a:prstClr val="black"/>
                          </a:solidFill>
                          <a:effectLst/>
                          <a:uLnTx/>
                          <a:uFillTx/>
                          <a:latin typeface="+mn-lt"/>
                          <a:cs typeface="Arial" charset="0"/>
                          <a:sym typeface="Wingdings" panose="05000000000000000000" pitchFamily="2" charset="2"/>
                        </a:rPr>
                        <a:t>DOE OPA Review and ICR	</a:t>
                      </a:r>
                      <a:endParaRPr kumimoji="0" lang="en-US" sz="2000" b="0" i="0" u="none" strike="noStrike" kern="1200" cap="none" spc="0" normalizeH="0" baseline="0" noProof="0" dirty="0">
                        <a:ln>
                          <a:noFill/>
                        </a:ln>
                        <a:solidFill>
                          <a:prstClr val="black"/>
                        </a:solidFill>
                        <a:effectLst/>
                        <a:uLnTx/>
                        <a:uFillTx/>
                        <a:latin typeface="+mn-lt"/>
                        <a:cs typeface="Arial" charset="0"/>
                      </a:endParaRPr>
                    </a:p>
                  </a:txBody>
                  <a:tcPr/>
                </a:tc>
                <a:tc>
                  <a: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7762875" algn="r"/>
                        </a:tabLst>
                        <a:defRPr/>
                      </a:pPr>
                      <a:r>
                        <a:rPr kumimoji="0" lang="en-US" sz="2000" b="0" i="0" u="none" strike="noStrike" kern="1200" cap="none" spc="0" normalizeH="0" baseline="0" noProof="0" dirty="0">
                          <a:ln>
                            <a:noFill/>
                          </a:ln>
                          <a:solidFill>
                            <a:prstClr val="black"/>
                          </a:solidFill>
                          <a:effectLst/>
                          <a:uLnTx/>
                          <a:uFillTx/>
                          <a:latin typeface="+mn-lt"/>
                          <a:cs typeface="Arial" charset="0"/>
                          <a:sym typeface="Wingdings" panose="05000000000000000000" pitchFamily="2" charset="2"/>
                        </a:rPr>
                        <a:t>January 2023</a:t>
                      </a:r>
                      <a:endParaRPr kumimoji="0" lang="en-US" sz="2000" b="0" i="0" u="none" strike="noStrike" kern="1200" cap="none" spc="0" normalizeH="0" baseline="0" noProof="0" dirty="0">
                        <a:ln>
                          <a:noFill/>
                        </a:ln>
                        <a:solidFill>
                          <a:prstClr val="black"/>
                        </a:solidFill>
                        <a:effectLst/>
                        <a:uLnTx/>
                        <a:uFillTx/>
                        <a:latin typeface="+mn-lt"/>
                        <a:cs typeface="Arial" charset="0"/>
                      </a:endParaRPr>
                    </a:p>
                  </a:txBody>
                  <a:tcPr/>
                </a:tc>
                <a:extLst>
                  <a:ext uri="{0D108BD9-81ED-4DB2-BD59-A6C34878D82A}">
                    <a16:rowId xmlns:a16="http://schemas.microsoft.com/office/drawing/2014/main" val="1874488368"/>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7762875" algn="r"/>
                        </a:tabLst>
                        <a:defRPr/>
                      </a:pPr>
                      <a:r>
                        <a:rPr lang="en-US" sz="2000" b="1" dirty="0">
                          <a:latin typeface="+mn-lt"/>
                        </a:rPr>
                        <a:t>CD-2/3A, Performance Baseline/Long Lead Procurement</a:t>
                      </a:r>
                    </a:p>
                  </a:txBody>
                  <a:tcPr/>
                </a:tc>
                <a:tc>
                  <a: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7762875" algn="r"/>
                        </a:tabLst>
                        <a:defRPr/>
                      </a:pPr>
                      <a:r>
                        <a:rPr lang="en-US" sz="2000" b="1" dirty="0">
                          <a:latin typeface="+mn-lt"/>
                        </a:rPr>
                        <a:t>April 2023</a:t>
                      </a:r>
                      <a:endParaRPr kumimoji="0" lang="en-US" sz="2000" b="1" i="0" u="none" strike="noStrike" kern="1200" cap="none" spc="0" normalizeH="0" baseline="0" noProof="0" dirty="0">
                        <a:ln>
                          <a:noFill/>
                        </a:ln>
                        <a:solidFill>
                          <a:prstClr val="black"/>
                        </a:solidFill>
                        <a:effectLst/>
                        <a:uLnTx/>
                        <a:uFillTx/>
                        <a:latin typeface="+mn-lt"/>
                        <a:cs typeface="Arial" charset="0"/>
                      </a:endParaRPr>
                    </a:p>
                  </a:txBody>
                  <a:tcPr/>
                </a:tc>
                <a:extLst>
                  <a:ext uri="{0D108BD9-81ED-4DB2-BD59-A6C34878D82A}">
                    <a16:rowId xmlns:a16="http://schemas.microsoft.com/office/drawing/2014/main" val="1302889476"/>
                  </a:ext>
                </a:extLst>
              </a:tr>
            </a:tbl>
          </a:graphicData>
        </a:graphic>
      </p:graphicFrame>
    </p:spTree>
    <p:extLst>
      <p:ext uri="{BB962C8B-B14F-4D97-AF65-F5344CB8AC3E}">
        <p14:creationId xmlns:p14="http://schemas.microsoft.com/office/powerpoint/2010/main" val="28229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2474-BDCB-4AB5-9EE7-00E9CE99FB2A}"/>
              </a:ext>
            </a:extLst>
          </p:cNvPr>
          <p:cNvSpPr>
            <a:spLocks noGrp="1"/>
          </p:cNvSpPr>
          <p:nvPr>
            <p:ph type="title"/>
          </p:nvPr>
        </p:nvSpPr>
        <p:spPr>
          <a:xfrm>
            <a:off x="427068" y="237113"/>
            <a:ext cx="5820937" cy="1069391"/>
          </a:xfrm>
        </p:spPr>
        <p:txBody>
          <a:bodyPr/>
          <a:lstStyle/>
          <a:p>
            <a:r>
              <a:rPr lang="en-US" dirty="0"/>
              <a:t>Project Requirements</a:t>
            </a:r>
          </a:p>
        </p:txBody>
      </p:sp>
      <p:sp>
        <p:nvSpPr>
          <p:cNvPr id="3" name="Content Placeholder 2">
            <a:extLst>
              <a:ext uri="{FF2B5EF4-FFF2-40B4-BE49-F238E27FC236}">
                <a16:creationId xmlns:a16="http://schemas.microsoft.com/office/drawing/2014/main" id="{30D59CAD-CD6D-4406-A92A-8FE4489FBFEA}"/>
              </a:ext>
            </a:extLst>
          </p:cNvPr>
          <p:cNvSpPr>
            <a:spLocks noGrp="1"/>
          </p:cNvSpPr>
          <p:nvPr>
            <p:ph idx="1"/>
          </p:nvPr>
        </p:nvSpPr>
        <p:spPr>
          <a:xfrm>
            <a:off x="427068" y="1515071"/>
            <a:ext cx="6728569" cy="4882220"/>
          </a:xfrm>
        </p:spPr>
        <p:txBody>
          <a:bodyPr>
            <a:normAutofit/>
          </a:bodyPr>
          <a:lstStyle/>
          <a:p>
            <a:pPr marL="0" indent="0">
              <a:buNone/>
            </a:pPr>
            <a:r>
              <a:rPr lang="en-US" sz="2000" dirty="0"/>
              <a:t>Project Design Goals</a:t>
            </a:r>
          </a:p>
          <a:p>
            <a:pPr>
              <a:tabLst>
                <a:tab pos="6454775" algn="r"/>
              </a:tabLst>
            </a:pPr>
            <a:r>
              <a:rPr lang="en-US" sz="1800" dirty="0"/>
              <a:t>High Luminosity: L= 10</a:t>
            </a:r>
            <a:r>
              <a:rPr lang="en-US" sz="1800" baseline="30000" dirty="0"/>
              <a:t>33</a:t>
            </a:r>
            <a:r>
              <a:rPr lang="en-US" sz="1800" dirty="0"/>
              <a:t> – 10</a:t>
            </a:r>
            <a:r>
              <a:rPr lang="en-US" sz="1800" baseline="30000" dirty="0"/>
              <a:t>34</a:t>
            </a:r>
            <a:r>
              <a:rPr lang="en-US" sz="1800" dirty="0"/>
              <a:t>cm</a:t>
            </a:r>
            <a:r>
              <a:rPr lang="en-US" sz="1800" baseline="30000" dirty="0"/>
              <a:t>-2</a:t>
            </a:r>
            <a:r>
              <a:rPr lang="en-US" sz="1800" dirty="0"/>
              <a:t>sec</a:t>
            </a:r>
            <a:r>
              <a:rPr lang="en-US" sz="1800" baseline="30000" dirty="0"/>
              <a:t>-1</a:t>
            </a:r>
            <a:r>
              <a:rPr lang="en-US" sz="1800" dirty="0"/>
              <a:t>, 10 – 100 fb</a:t>
            </a:r>
            <a:r>
              <a:rPr lang="en-US" sz="1800" baseline="30000" dirty="0"/>
              <a:t>-1</a:t>
            </a:r>
            <a:r>
              <a:rPr lang="en-US" sz="1800" dirty="0"/>
              <a:t>/year</a:t>
            </a:r>
          </a:p>
          <a:p>
            <a:pPr>
              <a:tabLst>
                <a:tab pos="6454775" algn="r"/>
              </a:tabLst>
            </a:pPr>
            <a:r>
              <a:rPr lang="en-US" sz="1800" dirty="0"/>
              <a:t>Highly Polarized Beams:  70%</a:t>
            </a:r>
          </a:p>
          <a:p>
            <a:pPr>
              <a:tabLst>
                <a:tab pos="6454775" algn="r"/>
              </a:tabLst>
            </a:pPr>
            <a:r>
              <a:rPr lang="en-US" sz="1800" dirty="0"/>
              <a:t>Large Center of Mass Energy Range: E</a:t>
            </a:r>
            <a:r>
              <a:rPr lang="en-US" sz="1800" baseline="-25000" dirty="0"/>
              <a:t>cm</a:t>
            </a:r>
            <a:r>
              <a:rPr lang="en-US" sz="1800" dirty="0"/>
              <a:t> = 20 – 140 GeV</a:t>
            </a:r>
          </a:p>
          <a:p>
            <a:pPr>
              <a:tabLst>
                <a:tab pos="6454775" algn="r"/>
              </a:tabLst>
            </a:pPr>
            <a:r>
              <a:rPr lang="en-US" sz="1800" dirty="0"/>
              <a:t>Large Ion Species Range:  protons – Uranium</a:t>
            </a:r>
          </a:p>
          <a:p>
            <a:pPr>
              <a:tabLst>
                <a:tab pos="6454775" algn="r"/>
              </a:tabLst>
            </a:pPr>
            <a:r>
              <a:rPr lang="en-US" sz="1800" dirty="0"/>
              <a:t>Large Detector Acceptance and Good Background Conditions</a:t>
            </a:r>
          </a:p>
          <a:p>
            <a:pPr>
              <a:tabLst>
                <a:tab pos="6454775" algn="r"/>
              </a:tabLst>
            </a:pPr>
            <a:r>
              <a:rPr lang="en-US" sz="1800" dirty="0"/>
              <a:t>Accommodate a Second Interaction Region (IR)</a:t>
            </a:r>
          </a:p>
          <a:p>
            <a:pPr marL="0" indent="0">
              <a:buNone/>
            </a:pPr>
            <a:endParaRPr lang="en-US" sz="1800" dirty="0"/>
          </a:p>
          <a:p>
            <a:pPr marL="0" indent="0">
              <a:buNone/>
            </a:pPr>
            <a:r>
              <a:rPr lang="en-US" sz="2000" dirty="0"/>
              <a:t>Conceptual design scope and expected performance meets or exceed NSAC Long Range Plan (2015) and the EIC White Paper requirements endorsed by NAS (2018)</a:t>
            </a:r>
          </a:p>
        </p:txBody>
      </p:sp>
      <p:sp>
        <p:nvSpPr>
          <p:cNvPr id="4" name="Slide Number Placeholder 3">
            <a:extLst>
              <a:ext uri="{FF2B5EF4-FFF2-40B4-BE49-F238E27FC236}">
                <a16:creationId xmlns:a16="http://schemas.microsoft.com/office/drawing/2014/main" id="{1E510081-424D-4B32-B391-A2DF3BE2E335}"/>
              </a:ext>
            </a:extLst>
          </p:cNvPr>
          <p:cNvSpPr>
            <a:spLocks noGrp="1"/>
          </p:cNvSpPr>
          <p:nvPr>
            <p:ph type="sldNum" sz="quarter" idx="12"/>
          </p:nvPr>
        </p:nvSpPr>
        <p:spPr/>
        <p:txBody>
          <a:bodyPr/>
          <a:lstStyle/>
          <a:p>
            <a:fld id="{893C5830-40F3-F04E-B2E3-10E6672BA8FF}" type="slidenum">
              <a:rPr lang="en-US" smtClean="0"/>
              <a:pPr/>
              <a:t>5</a:t>
            </a:fld>
            <a:endParaRPr lang="en-US" dirty="0"/>
          </a:p>
        </p:txBody>
      </p:sp>
      <p:pic>
        <p:nvPicPr>
          <p:cNvPr id="5" name="Picture 4">
            <a:extLst>
              <a:ext uri="{FF2B5EF4-FFF2-40B4-BE49-F238E27FC236}">
                <a16:creationId xmlns:a16="http://schemas.microsoft.com/office/drawing/2014/main" id="{2903C379-7B6B-4A6B-B4FF-BC78A9B6BDE7}"/>
              </a:ext>
            </a:extLst>
          </p:cNvPr>
          <p:cNvPicPr>
            <a:picLocks noChangeAspect="1"/>
          </p:cNvPicPr>
          <p:nvPr/>
        </p:nvPicPr>
        <p:blipFill>
          <a:blip r:embed="rId3"/>
          <a:stretch>
            <a:fillRect/>
          </a:stretch>
        </p:blipFill>
        <p:spPr>
          <a:xfrm>
            <a:off x="7130266" y="28546"/>
            <a:ext cx="2014454" cy="2020824"/>
          </a:xfrm>
          <a:prstGeom prst="rect">
            <a:avLst/>
          </a:prstGeom>
          <a:ln>
            <a:noFill/>
          </a:ln>
          <a:effectLst>
            <a:softEdge rad="112500"/>
          </a:effectLst>
        </p:spPr>
      </p:pic>
      <p:pic>
        <p:nvPicPr>
          <p:cNvPr id="6" name="Picture 5">
            <a:extLst>
              <a:ext uri="{FF2B5EF4-FFF2-40B4-BE49-F238E27FC236}">
                <a16:creationId xmlns:a16="http://schemas.microsoft.com/office/drawing/2014/main" id="{5E511349-5D5B-4638-9735-720B689D6733}"/>
              </a:ext>
            </a:extLst>
          </p:cNvPr>
          <p:cNvPicPr>
            <a:picLocks noChangeAspect="1"/>
          </p:cNvPicPr>
          <p:nvPr/>
        </p:nvPicPr>
        <p:blipFill rotWithShape="1">
          <a:blip r:embed="rId4"/>
          <a:srcRect t="4402" b="5563"/>
          <a:stretch/>
        </p:blipFill>
        <p:spPr>
          <a:xfrm>
            <a:off x="7130266" y="2229492"/>
            <a:ext cx="2013734" cy="2020824"/>
          </a:xfrm>
          <a:prstGeom prst="rect">
            <a:avLst/>
          </a:prstGeom>
          <a:ln>
            <a:noFill/>
          </a:ln>
          <a:effectLst>
            <a:softEdge rad="112500"/>
          </a:effectLst>
        </p:spPr>
      </p:pic>
      <p:pic>
        <p:nvPicPr>
          <p:cNvPr id="8" name="Picture 7">
            <a:extLst>
              <a:ext uri="{FF2B5EF4-FFF2-40B4-BE49-F238E27FC236}">
                <a16:creationId xmlns:a16="http://schemas.microsoft.com/office/drawing/2014/main" id="{BA487172-0F49-4921-B2BC-7F8317839822}"/>
              </a:ext>
            </a:extLst>
          </p:cNvPr>
          <p:cNvPicPr>
            <a:picLocks noChangeAspect="1"/>
          </p:cNvPicPr>
          <p:nvPr/>
        </p:nvPicPr>
        <p:blipFill rotWithShape="1">
          <a:blip r:embed="rId5"/>
          <a:srcRect b="18716"/>
          <a:stretch/>
        </p:blipFill>
        <p:spPr>
          <a:xfrm>
            <a:off x="7130266" y="4371854"/>
            <a:ext cx="2013734" cy="2020824"/>
          </a:xfrm>
          <a:prstGeom prst="rect">
            <a:avLst/>
          </a:prstGeom>
          <a:ln>
            <a:noFill/>
          </a:ln>
          <a:effectLst>
            <a:softEdge rad="112500"/>
          </a:effectLst>
        </p:spPr>
      </p:pic>
    </p:spTree>
    <p:extLst>
      <p:ext uri="{BB962C8B-B14F-4D97-AF65-F5344CB8AC3E}">
        <p14:creationId xmlns:p14="http://schemas.microsoft.com/office/powerpoint/2010/main" val="108589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9B6E-280A-4F4B-9063-545222326F75}"/>
              </a:ext>
            </a:extLst>
          </p:cNvPr>
          <p:cNvSpPr>
            <a:spLocks noGrp="1"/>
          </p:cNvSpPr>
          <p:nvPr>
            <p:ph type="title"/>
          </p:nvPr>
        </p:nvSpPr>
        <p:spPr>
          <a:xfrm>
            <a:off x="628649" y="73174"/>
            <a:ext cx="8320950" cy="1325563"/>
          </a:xfrm>
        </p:spPr>
        <p:txBody>
          <a:bodyPr/>
          <a:lstStyle/>
          <a:p>
            <a:r>
              <a:rPr lang="en-US" dirty="0"/>
              <a:t>BNL/TJNAF Special Partnership</a:t>
            </a:r>
          </a:p>
        </p:txBody>
      </p:sp>
      <p:sp>
        <p:nvSpPr>
          <p:cNvPr id="3" name="Content Placeholder 2">
            <a:extLst>
              <a:ext uri="{FF2B5EF4-FFF2-40B4-BE49-F238E27FC236}">
                <a16:creationId xmlns:a16="http://schemas.microsoft.com/office/drawing/2014/main" id="{EF5EBFD0-87B9-4947-926C-1ACFD5ADA2C4}"/>
              </a:ext>
            </a:extLst>
          </p:cNvPr>
          <p:cNvSpPr>
            <a:spLocks noGrp="1"/>
          </p:cNvSpPr>
          <p:nvPr>
            <p:ph idx="1"/>
          </p:nvPr>
        </p:nvSpPr>
        <p:spPr>
          <a:xfrm>
            <a:off x="628648" y="4533566"/>
            <a:ext cx="8248951" cy="1514434"/>
          </a:xfrm>
          <a:solidFill>
            <a:schemeClr val="bg1"/>
          </a:solidFill>
        </p:spPr>
        <p:txBody>
          <a:bodyPr>
            <a:normAutofit/>
          </a:bodyPr>
          <a:lstStyle/>
          <a:p>
            <a:r>
              <a:rPr lang="en-US" sz="2400" dirty="0"/>
              <a:t>BNL/</a:t>
            </a:r>
            <a:r>
              <a:rPr lang="en-US" sz="2400" dirty="0" err="1"/>
              <a:t>JLab</a:t>
            </a:r>
            <a:r>
              <a:rPr lang="en-US" sz="2400" dirty="0"/>
              <a:t> partnership established in early 2020</a:t>
            </a:r>
          </a:p>
          <a:p>
            <a:r>
              <a:rPr lang="en-US" sz="2400" dirty="0"/>
              <a:t>Serve together as hosts for the EIC experimental program</a:t>
            </a:r>
          </a:p>
          <a:p>
            <a:r>
              <a:rPr lang="en-US" sz="2400" dirty="0"/>
              <a:t>Integrated project scope responsibilities recently defined</a:t>
            </a:r>
          </a:p>
        </p:txBody>
      </p:sp>
      <p:pic>
        <p:nvPicPr>
          <p:cNvPr id="6" name="Picture 5" descr="A group of people posing for a photo&#10;&#10;Description automatically generated">
            <a:extLst>
              <a:ext uri="{FF2B5EF4-FFF2-40B4-BE49-F238E27FC236}">
                <a16:creationId xmlns:a16="http://schemas.microsoft.com/office/drawing/2014/main" id="{7DD8386E-E72E-DD44-9697-697B568FE6AB}"/>
              </a:ext>
            </a:extLst>
          </p:cNvPr>
          <p:cNvPicPr>
            <a:picLocks noChangeAspect="1"/>
          </p:cNvPicPr>
          <p:nvPr/>
        </p:nvPicPr>
        <p:blipFill rotWithShape="1">
          <a:blip r:embed="rId2"/>
          <a:srcRect b="16324"/>
          <a:stretch/>
        </p:blipFill>
        <p:spPr>
          <a:xfrm>
            <a:off x="2344972" y="1188835"/>
            <a:ext cx="4888303" cy="3272257"/>
          </a:xfrm>
          <a:prstGeom prst="rect">
            <a:avLst/>
          </a:prstGeom>
        </p:spPr>
      </p:pic>
      <p:sp>
        <p:nvSpPr>
          <p:cNvPr id="5" name="Slide Number Placeholder 3">
            <a:extLst>
              <a:ext uri="{FF2B5EF4-FFF2-40B4-BE49-F238E27FC236}">
                <a16:creationId xmlns:a16="http://schemas.microsoft.com/office/drawing/2014/main" id="{D5B0FC08-CC32-594B-9EC2-C18DD6A2560D}"/>
              </a:ext>
            </a:extLst>
          </p:cNvPr>
          <p:cNvSpPr>
            <a:spLocks noGrp="1"/>
          </p:cNvSpPr>
          <p:nvPr>
            <p:ph type="sldNum" sz="quarter" idx="12"/>
          </p:nvPr>
        </p:nvSpPr>
        <p:spPr>
          <a:xfrm>
            <a:off x="3543300" y="6362006"/>
            <a:ext cx="2057400" cy="365125"/>
          </a:xfrm>
        </p:spPr>
        <p:txBody>
          <a:bodyPr/>
          <a:lstStyle/>
          <a:p>
            <a:fld id="{893C5830-40F3-F04E-B2E3-10E6672BA8FF}" type="slidenum">
              <a:rPr lang="en-US" smtClean="0"/>
              <a:pPr/>
              <a:t>6</a:t>
            </a:fld>
            <a:endParaRPr lang="en-US" dirty="0"/>
          </a:p>
        </p:txBody>
      </p:sp>
    </p:spTree>
    <p:extLst>
      <p:ext uri="{BB962C8B-B14F-4D97-AF65-F5344CB8AC3E}">
        <p14:creationId xmlns:p14="http://schemas.microsoft.com/office/powerpoint/2010/main" val="403050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6B002A-A8E5-4C2D-9653-825CA520A4D7}"/>
              </a:ext>
            </a:extLst>
          </p:cNvPr>
          <p:cNvSpPr>
            <a:spLocks noGrp="1"/>
          </p:cNvSpPr>
          <p:nvPr>
            <p:ph type="sldNum" sz="quarter" idx="12"/>
          </p:nvPr>
        </p:nvSpPr>
        <p:spPr/>
        <p:txBody>
          <a:bodyPr/>
          <a:lstStyle/>
          <a:p>
            <a:fld id="{893C5830-40F3-F04E-B2E3-10E6672BA8FF}" type="slidenum">
              <a:rPr lang="en-US" smtClean="0"/>
              <a:pPr/>
              <a:t>7</a:t>
            </a:fld>
            <a:endParaRPr lang="en-US"/>
          </a:p>
        </p:txBody>
      </p:sp>
      <p:sp>
        <p:nvSpPr>
          <p:cNvPr id="5" name="Title 1">
            <a:extLst>
              <a:ext uri="{FF2B5EF4-FFF2-40B4-BE49-F238E27FC236}">
                <a16:creationId xmlns:a16="http://schemas.microsoft.com/office/drawing/2014/main" id="{49C99A30-F3CB-4CEC-9094-27AAFFF79900}"/>
              </a:ext>
            </a:extLst>
          </p:cNvPr>
          <p:cNvSpPr>
            <a:spLocks noGrp="1"/>
          </p:cNvSpPr>
          <p:nvPr>
            <p:ph type="title"/>
          </p:nvPr>
        </p:nvSpPr>
        <p:spPr>
          <a:xfrm>
            <a:off x="460120" y="327723"/>
            <a:ext cx="7495880" cy="556198"/>
          </a:xfrm>
        </p:spPr>
        <p:txBody>
          <a:bodyPr>
            <a:normAutofit fontScale="90000"/>
          </a:bodyPr>
          <a:lstStyle/>
          <a:p>
            <a:r>
              <a:rPr lang="en-US" sz="4000" dirty="0"/>
              <a:t>TJNAF Roles and Responsibilities</a:t>
            </a:r>
          </a:p>
        </p:txBody>
      </p:sp>
      <p:pic>
        <p:nvPicPr>
          <p:cNvPr id="8" name="Picture 7">
            <a:extLst>
              <a:ext uri="{FF2B5EF4-FFF2-40B4-BE49-F238E27FC236}">
                <a16:creationId xmlns:a16="http://schemas.microsoft.com/office/drawing/2014/main" id="{BCEB9E09-F88E-4A67-82EF-7A589EF8B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2" y="971701"/>
            <a:ext cx="9144000" cy="5162939"/>
          </a:xfrm>
          <a:prstGeom prst="rect">
            <a:avLst/>
          </a:prstGeom>
        </p:spPr>
      </p:pic>
      <p:grpSp>
        <p:nvGrpSpPr>
          <p:cNvPr id="53" name="Group 52">
            <a:extLst>
              <a:ext uri="{FF2B5EF4-FFF2-40B4-BE49-F238E27FC236}">
                <a16:creationId xmlns:a16="http://schemas.microsoft.com/office/drawing/2014/main" id="{0F3355A1-2D57-48D8-8E5B-B59A60AE3A03}"/>
              </a:ext>
            </a:extLst>
          </p:cNvPr>
          <p:cNvGrpSpPr/>
          <p:nvPr/>
        </p:nvGrpSpPr>
        <p:grpSpPr>
          <a:xfrm>
            <a:off x="34124" y="1630577"/>
            <a:ext cx="9069128" cy="4246205"/>
            <a:chOff x="34124" y="1745777"/>
            <a:chExt cx="9069128" cy="4246205"/>
          </a:xfrm>
        </p:grpSpPr>
        <p:grpSp>
          <p:nvGrpSpPr>
            <p:cNvPr id="52" name="Group 51">
              <a:extLst>
                <a:ext uri="{FF2B5EF4-FFF2-40B4-BE49-F238E27FC236}">
                  <a16:creationId xmlns:a16="http://schemas.microsoft.com/office/drawing/2014/main" id="{3E034ADF-159A-47BB-8D9F-A3BBD3965703}"/>
                </a:ext>
              </a:extLst>
            </p:cNvPr>
            <p:cNvGrpSpPr/>
            <p:nvPr/>
          </p:nvGrpSpPr>
          <p:grpSpPr>
            <a:xfrm>
              <a:off x="34124" y="1745777"/>
              <a:ext cx="9069128" cy="4131695"/>
              <a:chOff x="34124" y="1745777"/>
              <a:chExt cx="9069128" cy="4131695"/>
            </a:xfrm>
          </p:grpSpPr>
          <p:grpSp>
            <p:nvGrpSpPr>
              <p:cNvPr id="51" name="Group 50">
                <a:extLst>
                  <a:ext uri="{FF2B5EF4-FFF2-40B4-BE49-F238E27FC236}">
                    <a16:creationId xmlns:a16="http://schemas.microsoft.com/office/drawing/2014/main" id="{6C57D261-C6F0-474B-B7F0-4A990BE5E55C}"/>
                  </a:ext>
                </a:extLst>
              </p:cNvPr>
              <p:cNvGrpSpPr/>
              <p:nvPr/>
            </p:nvGrpSpPr>
            <p:grpSpPr>
              <a:xfrm>
                <a:off x="34124" y="1745777"/>
                <a:ext cx="9069128" cy="4131695"/>
                <a:chOff x="34124" y="1745777"/>
                <a:chExt cx="9069128" cy="4131695"/>
              </a:xfrm>
            </p:grpSpPr>
            <p:grpSp>
              <p:nvGrpSpPr>
                <p:cNvPr id="50" name="Group 49">
                  <a:extLst>
                    <a:ext uri="{FF2B5EF4-FFF2-40B4-BE49-F238E27FC236}">
                      <a16:creationId xmlns:a16="http://schemas.microsoft.com/office/drawing/2014/main" id="{1F66A29E-A2CA-4FB4-985A-A1E6827CC926}"/>
                    </a:ext>
                  </a:extLst>
                </p:cNvPr>
                <p:cNvGrpSpPr/>
                <p:nvPr/>
              </p:nvGrpSpPr>
              <p:grpSpPr>
                <a:xfrm>
                  <a:off x="34124" y="1745777"/>
                  <a:ext cx="9069128" cy="2568521"/>
                  <a:chOff x="34124" y="1745777"/>
                  <a:chExt cx="9069128" cy="2568521"/>
                </a:xfrm>
              </p:grpSpPr>
              <p:grpSp>
                <p:nvGrpSpPr>
                  <p:cNvPr id="49" name="Group 48">
                    <a:extLst>
                      <a:ext uri="{FF2B5EF4-FFF2-40B4-BE49-F238E27FC236}">
                        <a16:creationId xmlns:a16="http://schemas.microsoft.com/office/drawing/2014/main" id="{C6846CF1-9204-4D89-B142-9B59C7CC4C1D}"/>
                      </a:ext>
                    </a:extLst>
                  </p:cNvPr>
                  <p:cNvGrpSpPr/>
                  <p:nvPr/>
                </p:nvGrpSpPr>
                <p:grpSpPr>
                  <a:xfrm>
                    <a:off x="34124" y="1745777"/>
                    <a:ext cx="9069128" cy="1584505"/>
                    <a:chOff x="34124" y="1745777"/>
                    <a:chExt cx="9069128" cy="1584505"/>
                  </a:xfrm>
                </p:grpSpPr>
                <p:sp>
                  <p:nvSpPr>
                    <p:cNvPr id="9" name="Rectangle 8">
                      <a:extLst>
                        <a:ext uri="{FF2B5EF4-FFF2-40B4-BE49-F238E27FC236}">
                          <a16:creationId xmlns:a16="http://schemas.microsoft.com/office/drawing/2014/main" id="{AB125FFD-3CFE-4C8D-90CF-52B2777C4C05}"/>
                        </a:ext>
                      </a:extLst>
                    </p:cNvPr>
                    <p:cNvSpPr/>
                    <p:nvPr/>
                  </p:nvSpPr>
                  <p:spPr>
                    <a:xfrm>
                      <a:off x="3108594" y="1745777"/>
                      <a:ext cx="2123738" cy="103333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2889913D-7F23-44D1-AD2B-E2E1FA3A716F}"/>
                        </a:ext>
                      </a:extLst>
                    </p:cNvPr>
                    <p:cNvSpPr/>
                    <p:nvPr/>
                  </p:nvSpPr>
                  <p:spPr>
                    <a:xfrm>
                      <a:off x="34124" y="2991954"/>
                      <a:ext cx="677295"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080A3208-EB19-483D-8137-2DF987631B80}"/>
                        </a:ext>
                      </a:extLst>
                    </p:cNvPr>
                    <p:cNvSpPr/>
                    <p:nvPr/>
                  </p:nvSpPr>
                  <p:spPr>
                    <a:xfrm>
                      <a:off x="769175" y="2991954"/>
                      <a:ext cx="677296"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B13EEC6D-133F-4CF5-802B-74BB2B5A216C}"/>
                        </a:ext>
                      </a:extLst>
                    </p:cNvPr>
                    <p:cNvSpPr/>
                    <p:nvPr/>
                  </p:nvSpPr>
                  <p:spPr>
                    <a:xfrm>
                      <a:off x="2216567" y="2991954"/>
                      <a:ext cx="676656"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883F77A-611E-4F30-8E3D-FAF9C6937946}"/>
                        </a:ext>
                      </a:extLst>
                    </p:cNvPr>
                    <p:cNvSpPr/>
                    <p:nvPr/>
                  </p:nvSpPr>
                  <p:spPr>
                    <a:xfrm>
                      <a:off x="3665787" y="2982174"/>
                      <a:ext cx="694944"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7EE8963-5191-4C9F-9C79-5E2AD8A6B238}"/>
                        </a:ext>
                      </a:extLst>
                    </p:cNvPr>
                    <p:cNvSpPr/>
                    <p:nvPr/>
                  </p:nvSpPr>
                  <p:spPr>
                    <a:xfrm>
                      <a:off x="5117429" y="2982174"/>
                      <a:ext cx="685800"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8771CC0C-BA94-406F-8BE7-90E8EBC10AFA}"/>
                        </a:ext>
                      </a:extLst>
                    </p:cNvPr>
                    <p:cNvSpPr/>
                    <p:nvPr/>
                  </p:nvSpPr>
                  <p:spPr>
                    <a:xfrm>
                      <a:off x="5864099" y="2982157"/>
                      <a:ext cx="676656"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C5AF58AB-5D8D-4674-B6FA-B10801880CB7}"/>
                        </a:ext>
                      </a:extLst>
                    </p:cNvPr>
                    <p:cNvSpPr/>
                    <p:nvPr/>
                  </p:nvSpPr>
                  <p:spPr>
                    <a:xfrm>
                      <a:off x="6778115" y="2990974"/>
                      <a:ext cx="676656"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48AD3106-A80D-44A0-A5BF-3BC806587335}"/>
                        </a:ext>
                      </a:extLst>
                    </p:cNvPr>
                    <p:cNvSpPr/>
                    <p:nvPr/>
                  </p:nvSpPr>
                  <p:spPr>
                    <a:xfrm>
                      <a:off x="8426596" y="2982157"/>
                      <a:ext cx="676656"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
                <p:nvSpPr>
                  <p:cNvPr id="18" name="Rectangle 17">
                    <a:extLst>
                      <a:ext uri="{FF2B5EF4-FFF2-40B4-BE49-F238E27FC236}">
                        <a16:creationId xmlns:a16="http://schemas.microsoft.com/office/drawing/2014/main" id="{17207A45-5A42-459A-9DF3-B9F0F054EBF2}"/>
                      </a:ext>
                    </a:extLst>
                  </p:cNvPr>
                  <p:cNvSpPr/>
                  <p:nvPr/>
                </p:nvSpPr>
                <p:spPr>
                  <a:xfrm>
                    <a:off x="128403" y="3384341"/>
                    <a:ext cx="548640" cy="290056"/>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3FFF207A-FC38-4C15-AA33-DC0FB09BE699}"/>
                      </a:ext>
                    </a:extLst>
                  </p:cNvPr>
                  <p:cNvSpPr/>
                  <p:nvPr/>
                </p:nvSpPr>
                <p:spPr>
                  <a:xfrm>
                    <a:off x="129596" y="3716882"/>
                    <a:ext cx="548640" cy="256032"/>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3CFF6FBB-289A-47FD-9494-723F18977B10}"/>
                      </a:ext>
                    </a:extLst>
                  </p:cNvPr>
                  <p:cNvSpPr/>
                  <p:nvPr/>
                </p:nvSpPr>
                <p:spPr>
                  <a:xfrm>
                    <a:off x="128403" y="4026076"/>
                    <a:ext cx="548640" cy="275460"/>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9A5A262-7BD3-4AB8-AEBE-607CDA9AD126}"/>
                      </a:ext>
                    </a:extLst>
                  </p:cNvPr>
                  <p:cNvSpPr/>
                  <p:nvPr/>
                </p:nvSpPr>
                <p:spPr>
                  <a:xfrm>
                    <a:off x="858711" y="3387718"/>
                    <a:ext cx="557784"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13D1B6D5-965A-4F7D-B31B-0544DC4E7E84}"/>
                      </a:ext>
                    </a:extLst>
                  </p:cNvPr>
                  <p:cNvSpPr/>
                  <p:nvPr/>
                </p:nvSpPr>
                <p:spPr>
                  <a:xfrm>
                    <a:off x="859393" y="3709464"/>
                    <a:ext cx="548640" cy="290056"/>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0B96577-29B4-44D1-8C8E-04260481F98A}"/>
                      </a:ext>
                    </a:extLst>
                  </p:cNvPr>
                  <p:cNvSpPr/>
                  <p:nvPr/>
                </p:nvSpPr>
                <p:spPr>
                  <a:xfrm>
                    <a:off x="2326341" y="3386399"/>
                    <a:ext cx="548640"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AE221E56-0C49-4A30-B3B6-5D0603E5C47D}"/>
                      </a:ext>
                    </a:extLst>
                  </p:cNvPr>
                  <p:cNvSpPr/>
                  <p:nvPr/>
                </p:nvSpPr>
                <p:spPr>
                  <a:xfrm>
                    <a:off x="2321792" y="4030834"/>
                    <a:ext cx="548640"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sp>
              <p:nvSpPr>
                <p:cNvPr id="25" name="Rectangle 24">
                  <a:extLst>
                    <a:ext uri="{FF2B5EF4-FFF2-40B4-BE49-F238E27FC236}">
                      <a16:creationId xmlns:a16="http://schemas.microsoft.com/office/drawing/2014/main" id="{46F2C88F-0ABE-4887-9900-FD1A96B3646F}"/>
                    </a:ext>
                  </a:extLst>
                </p:cNvPr>
                <p:cNvSpPr/>
                <p:nvPr/>
              </p:nvSpPr>
              <p:spPr>
                <a:xfrm>
                  <a:off x="3774491" y="3386399"/>
                  <a:ext cx="548640"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47963CB5-D828-4C81-A2FB-52F8DB63D635}"/>
                    </a:ext>
                  </a:extLst>
                </p:cNvPr>
                <p:cNvSpPr/>
                <p:nvPr/>
              </p:nvSpPr>
              <p:spPr>
                <a:xfrm>
                  <a:off x="3779040" y="4340553"/>
                  <a:ext cx="548640"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8A18C166-9C25-4641-81BD-4CDD7C53BA92}"/>
                    </a:ext>
                  </a:extLst>
                </p:cNvPr>
                <p:cNvSpPr/>
                <p:nvPr/>
              </p:nvSpPr>
              <p:spPr>
                <a:xfrm>
                  <a:off x="3052397" y="5594008"/>
                  <a:ext cx="548640"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87B88E14-59BA-4C55-91C6-06A45A7C7E8B}"/>
                    </a:ext>
                  </a:extLst>
                </p:cNvPr>
                <p:cNvSpPr/>
                <p:nvPr/>
              </p:nvSpPr>
              <p:spPr>
                <a:xfrm>
                  <a:off x="5154153" y="3360511"/>
                  <a:ext cx="548640" cy="32918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89253A02-DBB8-4D17-8C1A-3F5322E07960}"/>
                    </a:ext>
                  </a:extLst>
                </p:cNvPr>
                <p:cNvSpPr/>
                <p:nvPr/>
              </p:nvSpPr>
              <p:spPr>
                <a:xfrm>
                  <a:off x="5154153" y="3728898"/>
                  <a:ext cx="548640" cy="246888"/>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923A84D0-2FFE-4DEA-8258-88783A402D8B}"/>
                    </a:ext>
                  </a:extLst>
                </p:cNvPr>
                <p:cNvSpPr/>
                <p:nvPr/>
              </p:nvSpPr>
              <p:spPr>
                <a:xfrm>
                  <a:off x="5154153" y="4030625"/>
                  <a:ext cx="548640" cy="246888"/>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B6376CD6-63C0-4639-A73A-3805214E2E37}"/>
                    </a:ext>
                  </a:extLst>
                </p:cNvPr>
                <p:cNvSpPr/>
                <p:nvPr/>
              </p:nvSpPr>
              <p:spPr>
                <a:xfrm>
                  <a:off x="5154153" y="4342217"/>
                  <a:ext cx="548640" cy="246888"/>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6C31B00D-C423-4338-94CF-397D995A902C}"/>
                    </a:ext>
                  </a:extLst>
                </p:cNvPr>
                <p:cNvSpPr/>
                <p:nvPr/>
              </p:nvSpPr>
              <p:spPr>
                <a:xfrm>
                  <a:off x="5154153" y="5612695"/>
                  <a:ext cx="548640"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FBA31A84-5A64-4A5F-BCC4-02D398863574}"/>
                    </a:ext>
                  </a:extLst>
                </p:cNvPr>
                <p:cNvSpPr/>
                <p:nvPr/>
              </p:nvSpPr>
              <p:spPr>
                <a:xfrm>
                  <a:off x="5886009" y="3417132"/>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AD81F981-2BE0-427A-87E0-116746D9E329}"/>
                    </a:ext>
                  </a:extLst>
                </p:cNvPr>
                <p:cNvSpPr/>
                <p:nvPr/>
              </p:nvSpPr>
              <p:spPr>
                <a:xfrm>
                  <a:off x="5886009" y="3724464"/>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8ED96ED8-5927-42E3-9BC1-9143290BAC8D}"/>
                    </a:ext>
                  </a:extLst>
                </p:cNvPr>
                <p:cNvSpPr/>
                <p:nvPr/>
              </p:nvSpPr>
              <p:spPr>
                <a:xfrm>
                  <a:off x="5886009" y="4339433"/>
                  <a:ext cx="557784" cy="274320"/>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sp>
            <p:nvSpPr>
              <p:cNvPr id="36" name="Rectangle 35">
                <a:extLst>
                  <a:ext uri="{FF2B5EF4-FFF2-40B4-BE49-F238E27FC236}">
                    <a16:creationId xmlns:a16="http://schemas.microsoft.com/office/drawing/2014/main" id="{4D632F45-B282-4618-96BF-57239C84E7F7}"/>
                  </a:ext>
                </a:extLst>
              </p:cNvPr>
              <p:cNvSpPr/>
              <p:nvPr/>
            </p:nvSpPr>
            <p:spPr>
              <a:xfrm>
                <a:off x="6513211" y="3393758"/>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82721390-D8A5-4BE7-B587-FFBCA2820A0F}"/>
                  </a:ext>
                </a:extLst>
              </p:cNvPr>
              <p:cNvSpPr/>
              <p:nvPr/>
            </p:nvSpPr>
            <p:spPr>
              <a:xfrm>
                <a:off x="6513211" y="3701127"/>
                <a:ext cx="557784" cy="274320"/>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EBE76646-327D-4BE1-8613-E3F7B2A2AFF2}"/>
                  </a:ext>
                </a:extLst>
              </p:cNvPr>
              <p:cNvSpPr/>
              <p:nvPr/>
            </p:nvSpPr>
            <p:spPr>
              <a:xfrm>
                <a:off x="6513211" y="4032413"/>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DFCE1FE5-2703-4710-B64D-94C76ABB581C}"/>
                  </a:ext>
                </a:extLst>
              </p:cNvPr>
              <p:cNvSpPr/>
              <p:nvPr/>
            </p:nvSpPr>
            <p:spPr>
              <a:xfrm>
                <a:off x="6513211" y="4336901"/>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2BD3608B-B8F9-4FC9-9B4F-59D9DECA81BC}"/>
                  </a:ext>
                </a:extLst>
              </p:cNvPr>
              <p:cNvSpPr/>
              <p:nvPr/>
            </p:nvSpPr>
            <p:spPr>
              <a:xfrm>
                <a:off x="6513211" y="5289756"/>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CA5AD7DE-38A7-4382-8432-4B4C56E42B4E}"/>
                  </a:ext>
                </a:extLst>
              </p:cNvPr>
              <p:cNvSpPr/>
              <p:nvPr/>
            </p:nvSpPr>
            <p:spPr>
              <a:xfrm>
                <a:off x="7175879" y="3393758"/>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5CAD5C6B-8E38-42D7-B3B4-886BE693FCAA}"/>
                  </a:ext>
                </a:extLst>
              </p:cNvPr>
              <p:cNvSpPr/>
              <p:nvPr/>
            </p:nvSpPr>
            <p:spPr>
              <a:xfrm>
                <a:off x="7175879" y="3703173"/>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A7D30487-E286-4114-8AF3-B19C3176A8C1}"/>
                  </a:ext>
                </a:extLst>
              </p:cNvPr>
              <p:cNvSpPr/>
              <p:nvPr/>
            </p:nvSpPr>
            <p:spPr>
              <a:xfrm>
                <a:off x="7175879" y="4350102"/>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60B609BA-A930-4F6A-9059-6DA558B3DD89}"/>
                  </a:ext>
                </a:extLst>
              </p:cNvPr>
              <p:cNvSpPr/>
              <p:nvPr/>
            </p:nvSpPr>
            <p:spPr>
              <a:xfrm>
                <a:off x="7175879" y="4971651"/>
                <a:ext cx="557784" cy="274320"/>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246D9C7E-1D3F-4BF7-A072-9A0938EBD3BE}"/>
                  </a:ext>
                </a:extLst>
              </p:cNvPr>
              <p:cNvSpPr/>
              <p:nvPr/>
            </p:nvSpPr>
            <p:spPr>
              <a:xfrm>
                <a:off x="8463287" y="3398574"/>
                <a:ext cx="557784" cy="274320"/>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id="{DEDB1D22-7544-4A18-ACFE-244771AB3E8A}"/>
                  </a:ext>
                </a:extLst>
              </p:cNvPr>
              <p:cNvSpPr/>
              <p:nvPr/>
            </p:nvSpPr>
            <p:spPr>
              <a:xfrm>
                <a:off x="8463287" y="3721588"/>
                <a:ext cx="557784" cy="256032"/>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C92D69BD-262A-4CA9-B9A6-2F196B09F686}"/>
                  </a:ext>
                </a:extLst>
              </p:cNvPr>
              <p:cNvSpPr/>
              <p:nvPr/>
            </p:nvSpPr>
            <p:spPr>
              <a:xfrm>
                <a:off x="8463287" y="4035406"/>
                <a:ext cx="557784" cy="256032"/>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sp>
          <p:nvSpPr>
            <p:cNvPr id="48" name="TextBox 47">
              <a:extLst>
                <a:ext uri="{FF2B5EF4-FFF2-40B4-BE49-F238E27FC236}">
                  <a16:creationId xmlns:a16="http://schemas.microsoft.com/office/drawing/2014/main" id="{5C3CE593-F4F4-47BE-A9D0-8FC9932D3441}"/>
                </a:ext>
              </a:extLst>
            </p:cNvPr>
            <p:cNvSpPr txBox="1"/>
            <p:nvPr/>
          </p:nvSpPr>
          <p:spPr>
            <a:xfrm>
              <a:off x="82362" y="5437984"/>
              <a:ext cx="2804381" cy="553998"/>
            </a:xfrm>
            <a:prstGeom prst="rect">
              <a:avLst/>
            </a:prstGeom>
            <a:solidFill>
              <a:schemeClr val="bg1"/>
            </a:solidFill>
            <a:ln w="28575">
              <a:solidFill>
                <a:schemeClr val="accent2">
                  <a:lumMod val="75000"/>
                </a:schemeClr>
              </a:solidFill>
            </a:ln>
          </p:spPr>
          <p:txBody>
            <a:bodyPr wrap="square" rtlCol="0">
              <a:spAutoFit/>
            </a:bodyPr>
            <a:lstStyle/>
            <a:p>
              <a:pPr marL="342900" indent="-342900">
                <a:buFont typeface="Arial" panose="020B0604020202020204" pitchFamily="34" charset="0"/>
                <a:buChar char="•"/>
              </a:pPr>
              <a:r>
                <a:rPr lang="en-US" sz="1500" b="1" dirty="0">
                  <a:solidFill>
                    <a:srgbClr val="30519D"/>
                  </a:solidFill>
                </a:rPr>
                <a:t>Responsibilities tied to expertise</a:t>
              </a:r>
            </a:p>
          </p:txBody>
        </p:sp>
      </p:grpSp>
    </p:spTree>
    <p:extLst>
      <p:ext uri="{BB962C8B-B14F-4D97-AF65-F5344CB8AC3E}">
        <p14:creationId xmlns:p14="http://schemas.microsoft.com/office/powerpoint/2010/main" val="81936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C00-5C32-4AA3-BACD-C3C206E522DA}"/>
              </a:ext>
            </a:extLst>
          </p:cNvPr>
          <p:cNvSpPr>
            <a:spLocks noGrp="1"/>
          </p:cNvSpPr>
          <p:nvPr>
            <p:ph type="title"/>
          </p:nvPr>
        </p:nvSpPr>
        <p:spPr/>
        <p:txBody>
          <a:bodyPr/>
          <a:lstStyle/>
          <a:p>
            <a:r>
              <a:rPr lang="en-US" dirty="0"/>
              <a:t>EIC Partnerships</a:t>
            </a:r>
          </a:p>
        </p:txBody>
      </p:sp>
      <p:sp>
        <p:nvSpPr>
          <p:cNvPr id="3" name="Content Placeholder 2">
            <a:extLst>
              <a:ext uri="{FF2B5EF4-FFF2-40B4-BE49-F238E27FC236}">
                <a16:creationId xmlns:a16="http://schemas.microsoft.com/office/drawing/2014/main" id="{518099A9-3B37-44B3-9B40-5D68283629E7}"/>
              </a:ext>
            </a:extLst>
          </p:cNvPr>
          <p:cNvSpPr>
            <a:spLocks noGrp="1"/>
          </p:cNvSpPr>
          <p:nvPr>
            <p:ph idx="1"/>
          </p:nvPr>
        </p:nvSpPr>
        <p:spPr>
          <a:xfrm>
            <a:off x="628650" y="1599594"/>
            <a:ext cx="8094110" cy="4351338"/>
          </a:xfrm>
        </p:spPr>
        <p:txBody>
          <a:bodyPr>
            <a:normAutofit/>
          </a:bodyPr>
          <a:lstStyle/>
          <a:p>
            <a:r>
              <a:rPr lang="en-US" dirty="0"/>
              <a:t>New York State</a:t>
            </a:r>
          </a:p>
          <a:p>
            <a:pPr lvl="1"/>
            <a:r>
              <a:rPr lang="en-US" dirty="0"/>
              <a:t>Empire State Development (ESD) Corporation will provide $100M for EIC infrastructure</a:t>
            </a:r>
          </a:p>
          <a:p>
            <a:pPr lvl="1"/>
            <a:r>
              <a:rPr lang="en-US" dirty="0"/>
              <a:t>Critical path infrastructure work can commence with the availability of the NYS funding</a:t>
            </a:r>
          </a:p>
          <a:p>
            <a:pPr lvl="1"/>
            <a:r>
              <a:rPr lang="en-US" dirty="0"/>
              <a:t>NYS ready to proceed</a:t>
            </a:r>
          </a:p>
          <a:p>
            <a:pPr lvl="1"/>
            <a:r>
              <a:rPr lang="en-US" dirty="0"/>
              <a:t>NYS, BNL, and DOE working together to resolve final details on the ESD grant agreement</a:t>
            </a:r>
          </a:p>
          <a:p>
            <a:pPr lvl="1"/>
            <a:r>
              <a:rPr lang="en-US" dirty="0"/>
              <a:t>Architecture and Engineering contract will be awarded in early 2022</a:t>
            </a:r>
          </a:p>
          <a:p>
            <a:pPr lvl="1"/>
            <a:endParaRPr lang="en-US" dirty="0"/>
          </a:p>
          <a:p>
            <a:pPr lvl="1"/>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97E5A522-44F5-4379-B397-D2918834F703}"/>
              </a:ext>
            </a:extLst>
          </p:cNvPr>
          <p:cNvSpPr>
            <a:spLocks noGrp="1"/>
          </p:cNvSpPr>
          <p:nvPr>
            <p:ph type="sldNum" sz="quarter" idx="12"/>
          </p:nvPr>
        </p:nvSpPr>
        <p:spPr/>
        <p:txBody>
          <a:bodyPr/>
          <a:lstStyle/>
          <a:p>
            <a:fld id="{893C5830-40F3-F04E-B2E3-10E6672BA8FF}" type="slidenum">
              <a:rPr lang="en-US" smtClean="0"/>
              <a:pPr/>
              <a:t>8</a:t>
            </a:fld>
            <a:endParaRPr lang="en-US" dirty="0"/>
          </a:p>
        </p:txBody>
      </p:sp>
    </p:spTree>
    <p:extLst>
      <p:ext uri="{BB962C8B-B14F-4D97-AF65-F5344CB8AC3E}">
        <p14:creationId xmlns:p14="http://schemas.microsoft.com/office/powerpoint/2010/main" val="10789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C00-5C32-4AA3-BACD-C3C206E522DA}"/>
              </a:ext>
            </a:extLst>
          </p:cNvPr>
          <p:cNvSpPr>
            <a:spLocks noGrp="1"/>
          </p:cNvSpPr>
          <p:nvPr>
            <p:ph type="title"/>
          </p:nvPr>
        </p:nvSpPr>
        <p:spPr/>
        <p:txBody>
          <a:bodyPr/>
          <a:lstStyle/>
          <a:p>
            <a:r>
              <a:rPr lang="en-US" dirty="0"/>
              <a:t>EIC Partnerships</a:t>
            </a:r>
          </a:p>
        </p:txBody>
      </p:sp>
      <p:sp>
        <p:nvSpPr>
          <p:cNvPr id="3" name="Content Placeholder 2">
            <a:extLst>
              <a:ext uri="{FF2B5EF4-FFF2-40B4-BE49-F238E27FC236}">
                <a16:creationId xmlns:a16="http://schemas.microsoft.com/office/drawing/2014/main" id="{518099A9-3B37-44B3-9B40-5D68283629E7}"/>
              </a:ext>
            </a:extLst>
          </p:cNvPr>
          <p:cNvSpPr>
            <a:spLocks noGrp="1"/>
          </p:cNvSpPr>
          <p:nvPr>
            <p:ph idx="1"/>
          </p:nvPr>
        </p:nvSpPr>
        <p:spPr>
          <a:xfrm>
            <a:off x="628650" y="1583573"/>
            <a:ext cx="8208504" cy="4618133"/>
          </a:xfrm>
        </p:spPr>
        <p:txBody>
          <a:bodyPr>
            <a:normAutofit/>
          </a:bodyPr>
          <a:lstStyle/>
          <a:p>
            <a:r>
              <a:rPr lang="en-US" dirty="0"/>
              <a:t>International and Domestic Partners</a:t>
            </a:r>
          </a:p>
          <a:p>
            <a:pPr lvl="1">
              <a:lnSpc>
                <a:spcPct val="100000"/>
              </a:lnSpc>
            </a:pPr>
            <a:r>
              <a:rPr lang="en-US" sz="1800" dirty="0"/>
              <a:t>International and domestic partners are being pursued.  Bi-lateral meetings with potential partners are underway to discuss opportunities in the accelerator and experimental areas.</a:t>
            </a:r>
          </a:p>
          <a:p>
            <a:pPr lvl="1"/>
            <a:r>
              <a:rPr lang="en-US" sz="1800" dirty="0"/>
              <a:t>Accelerator Partnership (Assuming ~5% In-kind, pursuing 10% goal).</a:t>
            </a:r>
          </a:p>
          <a:p>
            <a:pPr lvl="2"/>
            <a:r>
              <a:rPr lang="en-US" sz="1800" dirty="0"/>
              <a:t>In-kind contributions to the accelerator design and hardware are being pursued and were discussed at the “EIC Accelerator Partnership Workshop” this week</a:t>
            </a:r>
          </a:p>
          <a:p>
            <a:pPr lvl="2"/>
            <a:r>
              <a:rPr lang="en-US" sz="1800" dirty="0"/>
              <a:t>BNL and TJNAF will also engage U.S. domestic partners</a:t>
            </a:r>
          </a:p>
          <a:p>
            <a:pPr lvl="1"/>
            <a:r>
              <a:rPr lang="en-US" sz="1800" dirty="0"/>
              <a:t>Experimental Program Partnership Activities (Assuming ~30% In-kind)</a:t>
            </a:r>
          </a:p>
          <a:p>
            <a:pPr lvl="2">
              <a:lnSpc>
                <a:spcPct val="120000"/>
              </a:lnSpc>
              <a:spcBef>
                <a:spcPts val="0"/>
              </a:spcBef>
            </a:pPr>
            <a:r>
              <a:rPr lang="en-US" sz="1800" dirty="0"/>
              <a:t>Expressions of Interest (EoI) submitted in 2020</a:t>
            </a:r>
          </a:p>
          <a:p>
            <a:pPr lvl="2">
              <a:lnSpc>
                <a:spcPct val="120000"/>
              </a:lnSpc>
              <a:spcBef>
                <a:spcPts val="0"/>
              </a:spcBef>
            </a:pPr>
            <a:r>
              <a:rPr lang="en-US" sz="1800" dirty="0"/>
              <a:t>Call for Collaboration Proposals for Detector(s) - March 2021</a:t>
            </a:r>
          </a:p>
          <a:p>
            <a:pPr lvl="2">
              <a:lnSpc>
                <a:spcPct val="120000"/>
              </a:lnSpc>
              <a:spcBef>
                <a:spcPts val="0"/>
              </a:spcBef>
            </a:pPr>
            <a:r>
              <a:rPr lang="en-US" sz="1800" dirty="0"/>
              <a:t>Collaboration Proposals Due – December 2021</a:t>
            </a:r>
          </a:p>
          <a:p>
            <a:pPr lvl="2">
              <a:lnSpc>
                <a:spcPct val="120000"/>
              </a:lnSpc>
              <a:spcBef>
                <a:spcPts val="0"/>
              </a:spcBef>
            </a:pPr>
            <a:r>
              <a:rPr lang="en-US" sz="1800" dirty="0"/>
              <a:t>EIC Project Detector Defined – March 2022</a:t>
            </a:r>
          </a:p>
        </p:txBody>
      </p:sp>
      <p:sp>
        <p:nvSpPr>
          <p:cNvPr id="4" name="Slide Number Placeholder 3">
            <a:extLst>
              <a:ext uri="{FF2B5EF4-FFF2-40B4-BE49-F238E27FC236}">
                <a16:creationId xmlns:a16="http://schemas.microsoft.com/office/drawing/2014/main" id="{97E5A522-44F5-4379-B397-D2918834F703}"/>
              </a:ext>
            </a:extLst>
          </p:cNvPr>
          <p:cNvSpPr>
            <a:spLocks noGrp="1"/>
          </p:cNvSpPr>
          <p:nvPr>
            <p:ph type="sldNum" sz="quarter" idx="12"/>
          </p:nvPr>
        </p:nvSpPr>
        <p:spPr/>
        <p:txBody>
          <a:bodyPr/>
          <a:lstStyle/>
          <a:p>
            <a:fld id="{893C5830-40F3-F04E-B2E3-10E6672BA8FF}" type="slidenum">
              <a:rPr lang="en-US" smtClean="0"/>
              <a:pPr/>
              <a:t>9</a:t>
            </a:fld>
            <a:endParaRPr lang="en-US" dirty="0"/>
          </a:p>
        </p:txBody>
      </p:sp>
    </p:spTree>
    <p:extLst>
      <p:ext uri="{BB962C8B-B14F-4D97-AF65-F5344CB8AC3E}">
        <p14:creationId xmlns:p14="http://schemas.microsoft.com/office/powerpoint/2010/main" val="10255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Rev0320" id="{C38FA3BC-D5E8-45AA-9958-C7D74A2F1A4E}" vid="{67C37C4C-5F29-447A-9403-234B2450ED0B}"/>
    </a:ext>
  </a:extLst>
</a:theme>
</file>

<file path=ppt/theme/theme2.xml><?xml version="1.0" encoding="utf-8"?>
<a:theme xmlns:a="http://schemas.openxmlformats.org/drawingml/2006/main" name="Office of Science">
  <a:themeElements>
    <a:clrScheme name="Office of Sc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of Science">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of Sc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of Sci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of Sci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of Sci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of Sci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of Sci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of Sci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of Sci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of Sci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of Sci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of Sci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of Sci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7996275CF5D748A3961CAAB8096D43" ma:contentTypeVersion="8" ma:contentTypeDescription="Create a new document." ma:contentTypeScope="" ma:versionID="99fe8c0f465042c998a28cce58b9bb41">
  <xsd:schema xmlns:xsd="http://www.w3.org/2001/XMLSchema" xmlns:xs="http://www.w3.org/2001/XMLSchema" xmlns:p="http://schemas.microsoft.com/office/2006/metadata/properties" xmlns:ns2="7a474486-ef64-4966-bb4e-3c194cf05e06" targetNamespace="http://schemas.microsoft.com/office/2006/metadata/properties" ma:root="true" ma:fieldsID="ba943696dbccdeeecd5db16b6ecf3982" ns2:_="">
    <xsd:import namespace="7a474486-ef64-4966-bb4e-3c194cf05e06"/>
    <xsd:element name="properties">
      <xsd:complexType>
        <xsd:sequence>
          <xsd:element name="documentManagement">
            <xsd:complexType>
              <xsd:all>
                <xsd:element ref="ns2:_x0023_" minOccurs="0"/>
                <xsd:element ref="ns2:Speaker_x0028_s_x0029_"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74486-ef64-4966-bb4e-3c194cf05e06" elementFormDefault="qualified">
    <xsd:import namespace="http://schemas.microsoft.com/office/2006/documentManagement/types"/>
    <xsd:import namespace="http://schemas.microsoft.com/office/infopath/2007/PartnerControls"/>
    <xsd:element name="_x0023_" ma:index="8" nillable="true" ma:displayName="#" ma:format="Dropdown" ma:internalName="_x0023_" ma:percentage="FALSE">
      <xsd:simpleType>
        <xsd:restriction base="dms:Number"/>
      </xsd:simpleType>
    </xsd:element>
    <xsd:element name="Speaker_x0028_s_x0029_" ma:index="9" nillable="true" ma:displayName="Speaker(s)" ma:format="Dropdown" ma:internalName="Speaker_x0028_s_x0029_">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_x0028_s_x0029_ xmlns="7a474486-ef64-4966-bb4e-3c194cf05e06">J. Yeck</Speaker_x0028_s_x0029_>
    <_x0023_ xmlns="7a474486-ef64-4966-bb4e-3c194cf05e06">1</_x0023_>
  </documentManagement>
</p:properties>
</file>

<file path=customXml/itemProps1.xml><?xml version="1.0" encoding="utf-8"?>
<ds:datastoreItem xmlns:ds="http://schemas.openxmlformats.org/officeDocument/2006/customXml" ds:itemID="{062265F2-8425-47D4-B883-E86218C52976}">
  <ds:schemaRefs>
    <ds:schemaRef ds:uri="http://schemas.microsoft.com/sharepoint/v3/contenttype/forms"/>
  </ds:schemaRefs>
</ds:datastoreItem>
</file>

<file path=customXml/itemProps2.xml><?xml version="1.0" encoding="utf-8"?>
<ds:datastoreItem xmlns:ds="http://schemas.openxmlformats.org/officeDocument/2006/customXml" ds:itemID="{54CE9A42-1541-470F-A6CE-9E36BBBD1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74486-ef64-4966-bb4e-3c194cf05e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BE1C32-E9FB-4546-8A97-5A6C142FF51B}">
  <ds:schemaRefs>
    <ds:schemaRef ds:uri="http://purl.org/dc/dcmitype/"/>
    <ds:schemaRef ds:uri="http://schemas.microsoft.com/office/infopath/2007/PartnerControl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7a474486-ef64-4966-bb4e-3c194cf05e0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4502</TotalTime>
  <Words>2026</Words>
  <Application>Microsoft Macintosh PowerPoint</Application>
  <PresentationFormat>On-screen Show (4:3)</PresentationFormat>
  <Paragraphs>412</Paragraphs>
  <Slides>28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 Narrow</vt:lpstr>
      <vt:lpstr>Calibri</vt:lpstr>
      <vt:lpstr>Cambria Math</vt:lpstr>
      <vt:lpstr>Times New Roman</vt:lpstr>
      <vt:lpstr>Vrinda</vt:lpstr>
      <vt:lpstr>Wingdings</vt:lpstr>
      <vt:lpstr>Office Theme</vt:lpstr>
      <vt:lpstr>Office of Science</vt:lpstr>
      <vt:lpstr>EIC Project Update </vt:lpstr>
      <vt:lpstr>Outline</vt:lpstr>
      <vt:lpstr>DOE Project Planning Process*</vt:lpstr>
      <vt:lpstr>EIC Recent History and Plans </vt:lpstr>
      <vt:lpstr>Project Requirements</vt:lpstr>
      <vt:lpstr>BNL/TJNAF Special Partnership</vt:lpstr>
      <vt:lpstr>TJNAF Roles and Responsibilities</vt:lpstr>
      <vt:lpstr>EIC Partnerships</vt:lpstr>
      <vt:lpstr>EIC Partnerships</vt:lpstr>
      <vt:lpstr>EIC Project Organization</vt:lpstr>
      <vt:lpstr>EIC Project Scope</vt:lpstr>
      <vt:lpstr>PowerPoint Presentation</vt:lpstr>
      <vt:lpstr>Total Project Cost @ CD-1</vt:lpstr>
      <vt:lpstr>DOE Funding Profile</vt:lpstr>
      <vt:lpstr>Reference Schedule</vt:lpstr>
      <vt:lpstr>Reference Schedule</vt:lpstr>
      <vt:lpstr>CD-2/3A Preparation</vt:lpstr>
      <vt:lpstr>DOE Review Charge Questions</vt:lpstr>
      <vt:lpstr>DOE Review Recommendations</vt:lpstr>
      <vt:lpstr>Key Project Challenges</vt:lpstr>
      <vt:lpstr>EIC Governance</vt:lpstr>
      <vt:lpstr>Summary</vt:lpstr>
      <vt:lpstr>Backup Slides</vt:lpstr>
      <vt:lpstr>Project Advisory Committee (PAC)</vt:lpstr>
      <vt:lpstr>Machine Advisory Committee (MAC)</vt:lpstr>
      <vt:lpstr>Detector Advisory Committee (DAC)</vt:lpstr>
      <vt:lpstr>Infrastructure Construction Advisory Committee (ICAC)</vt:lpstr>
      <vt:lpstr>EIC Council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Bowman, Tiffany</dc:creator>
  <cp:lastModifiedBy>jim yeck</cp:lastModifiedBy>
  <cp:revision>90</cp:revision>
  <dcterms:created xsi:type="dcterms:W3CDTF">2020-03-06T15:05:08Z</dcterms:created>
  <dcterms:modified xsi:type="dcterms:W3CDTF">2021-10-28T15:16:23Z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0x010100337996275CF5D748A3961CAAB8096D43</vt:lpwstr>
  </property>
</Properties>
</file>