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2" r:id="rId2"/>
    <p:sldId id="355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82" r:id="rId11"/>
    <p:sldId id="379" r:id="rId12"/>
    <p:sldId id="380" r:id="rId13"/>
    <p:sldId id="383" r:id="rId14"/>
    <p:sldId id="384" r:id="rId15"/>
    <p:sldId id="381" r:id="rId16"/>
    <p:sldId id="385" r:id="rId17"/>
    <p:sldId id="386" r:id="rId18"/>
    <p:sldId id="387" r:id="rId19"/>
    <p:sldId id="360" r:id="rId20"/>
    <p:sldId id="361" r:id="rId21"/>
    <p:sldId id="307" r:id="rId2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amont Emmanuelle" initials="BE" lastIdx="2" clrIdx="0"/>
  <p:cmAuthor id="1" name="Renuka Rajput-Ghoshal" initials="RR" lastIdx="4" clrIdx="1">
    <p:extLst>
      <p:ext uri="{19B8F6BF-5375-455C-9EA6-DF929625EA0E}">
        <p15:presenceInfo xmlns:p15="http://schemas.microsoft.com/office/powerpoint/2012/main" userId="S-1-5-21-1097014734-140981682-1849977318-31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00CC"/>
    <a:srgbClr val="0000FF"/>
    <a:srgbClr val="B2B2B2"/>
    <a:srgbClr val="DC0528"/>
    <a:srgbClr val="003399"/>
    <a:srgbClr val="000099"/>
    <a:srgbClr val="FFFFF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6437" autoAdjust="0"/>
  </p:normalViewPr>
  <p:slideViewPr>
    <p:cSldViewPr snapToGrid="0">
      <p:cViewPr>
        <p:scale>
          <a:sx n="75" d="100"/>
          <a:sy n="75" d="100"/>
        </p:scale>
        <p:origin x="744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84"/>
    </p:cViewPr>
  </p:sorterViewPr>
  <p:notesViewPr>
    <p:cSldViewPr snapToGrid="0">
      <p:cViewPr varScale="1">
        <p:scale>
          <a:sx n="80" d="100"/>
          <a:sy n="80" d="100"/>
        </p:scale>
        <p:origin x="2130" y="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Load</a:t>
            </a:r>
            <a:r>
              <a:rPr lang="fr-FR" baseline="0"/>
              <a:t> line</a:t>
            </a:r>
            <a:endParaRPr lang="fr-FR"/>
          </a:p>
        </c:rich>
      </c:tx>
      <c:layout>
        <c:manualLayout>
          <c:xMode val="edge"/>
          <c:yMode val="edge"/>
          <c:x val="0.43574969021065679"/>
          <c:y val="2.52526918305373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75354164573496"/>
          <c:y val="0.10514080611413547"/>
          <c:w val="0.80004081683914396"/>
          <c:h val="0.74863932942636002"/>
        </c:manualLayout>
      </c:layout>
      <c:scatterChart>
        <c:scatterStyle val="lineMarker"/>
        <c:varyColors val="0"/>
        <c:ser>
          <c:idx val="4"/>
          <c:order val="4"/>
          <c:tx>
            <c:v>Working point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Supra!$A$11</c:f>
              <c:numCache>
                <c:formatCode>0.000</c:formatCode>
                <c:ptCount val="1"/>
                <c:pt idx="0">
                  <c:v>4.4571999999999994</c:v>
                </c:pt>
              </c:numCache>
            </c:numRef>
          </c:xVal>
          <c:yVal>
            <c:numRef>
              <c:f>Supra!$AC$33</c:f>
              <c:numCache>
                <c:formatCode>General</c:formatCode>
                <c:ptCount val="1"/>
                <c:pt idx="0">
                  <c:v>986.79944050300548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0A-4F23-B22D-CF532A428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43488"/>
        <c:axId val="1"/>
      </c:scatterChart>
      <c:scatterChart>
        <c:scatterStyle val="smoothMarker"/>
        <c:varyColors val="0"/>
        <c:ser>
          <c:idx val="0"/>
          <c:order val="0"/>
          <c:tx>
            <c:v>Jc @ 4.2 K</c:v>
          </c:tx>
          <c:spPr>
            <a:ln w="12700">
              <a:solidFill>
                <a:srgbClr val="0000FF"/>
              </a:solidFill>
              <a:prstDash val="dash"/>
            </a:ln>
          </c:spPr>
          <c:marker>
            <c:symbol val="none"/>
          </c:marker>
          <c:xVal>
            <c:numRef>
              <c:f>Supra!$M$32:$M$45</c:f>
              <c:numCache>
                <c:formatCode>General</c:formatCode>
                <c:ptCount val="14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xVal>
          <c:yVal>
            <c:numRef>
              <c:f>Supra!$O$32:$O$45</c:f>
              <c:numCache>
                <c:formatCode>0</c:formatCode>
                <c:ptCount val="14"/>
                <c:pt idx="1">
                  <c:v>9220.1054736864698</c:v>
                </c:pt>
                <c:pt idx="2">
                  <c:v>6203.7885502026893</c:v>
                </c:pt>
                <c:pt idx="3">
                  <c:v>4667.3998177412259</c:v>
                </c:pt>
                <c:pt idx="4">
                  <c:v>3637.4661884825655</c:v>
                </c:pt>
                <c:pt idx="5">
                  <c:v>2855.6636327107954</c:v>
                </c:pt>
                <c:pt idx="6">
                  <c:v>2217.7699633541106</c:v>
                </c:pt>
                <c:pt idx="7">
                  <c:v>1671.4499185514364</c:v>
                </c:pt>
                <c:pt idx="8">
                  <c:v>1185.9851469030295</c:v>
                </c:pt>
                <c:pt idx="9">
                  <c:v>740.01912417537017</c:v>
                </c:pt>
                <c:pt idx="10">
                  <c:v>312.51520179600152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B0A-4F23-B22D-CF532A428534}"/>
            </c:ext>
          </c:extLst>
        </c:ser>
        <c:ser>
          <c:idx val="1"/>
          <c:order val="1"/>
          <c:tx>
            <c:v>Jc @ 4.5 K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Supra!$R$32:$R$45</c:f>
              <c:numCache>
                <c:formatCode>General</c:formatCode>
                <c:ptCount val="14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xVal>
          <c:yVal>
            <c:numRef>
              <c:f>Supra!$T$32:$T$45</c:f>
              <c:numCache>
                <c:formatCode>0</c:formatCode>
                <c:ptCount val="14"/>
                <c:pt idx="1">
                  <c:v>8640.0242136388206</c:v>
                </c:pt>
                <c:pt idx="2">
                  <c:v>5782.2852125970649</c:v>
                </c:pt>
                <c:pt idx="3">
                  <c:v>4320.6808843397321</c:v>
                </c:pt>
                <c:pt idx="4">
                  <c:v>3337.2489982536426</c:v>
                </c:pt>
                <c:pt idx="5">
                  <c:v>2588.0771215977074</c:v>
                </c:pt>
                <c:pt idx="6">
                  <c:v>1974.5336253934595</c:v>
                </c:pt>
                <c:pt idx="7">
                  <c:v>1446.8070841176695</c:v>
                </c:pt>
                <c:pt idx="8">
                  <c:v>975.13029711720355</c:v>
                </c:pt>
                <c:pt idx="9">
                  <c:v>537.35928838820178</c:v>
                </c:pt>
                <c:pt idx="10">
                  <c:v>102.68701569726873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B0A-4F23-B22D-CF532A428534}"/>
            </c:ext>
          </c:extLst>
        </c:ser>
        <c:ser>
          <c:idx val="3"/>
          <c:order val="2"/>
          <c:tx>
            <c:v>Jc @ 6.46 K</c:v>
          </c:tx>
          <c:spPr>
            <a:ln w="12700"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Supra!$W$33:$W$45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Supra!$Y$33:$Y$45</c:f>
              <c:numCache>
                <c:formatCode>0</c:formatCode>
                <c:ptCount val="13"/>
                <c:pt idx="0">
                  <c:v>4523.1251635559593</c:v>
                </c:pt>
                <c:pt idx="1">
                  <c:v>2806.8667580335036</c:v>
                </c:pt>
                <c:pt idx="2">
                  <c:v>1884.9914385805516</c:v>
                </c:pt>
                <c:pt idx="3">
                  <c:v>1235.7480045307573</c:v>
                </c:pt>
                <c:pt idx="4">
                  <c:v>715.97737935754446</c:v>
                </c:pt>
                <c:pt idx="5">
                  <c:v>258.39341488829422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B0A-4F23-B22D-CF532A428534}"/>
            </c:ext>
          </c:extLst>
        </c:ser>
        <c:ser>
          <c:idx val="2"/>
          <c:order val="3"/>
          <c:tx>
            <c:strRef>
              <c:f>Supra!$O$19</c:f>
              <c:strCache>
                <c:ptCount val="1"/>
                <c:pt idx="0">
                  <c:v>Load line</c:v>
                </c:pt>
              </c:strCache>
            </c:strRef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Supra!$O$23:$O$26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4.4571999999999994</c:v>
                </c:pt>
                <c:pt idx="2">
                  <c:v>6.8600000000001504</c:v>
                </c:pt>
                <c:pt idx="3" formatCode="General">
                  <c:v>14</c:v>
                </c:pt>
              </c:numCache>
            </c:numRef>
          </c:xVal>
          <c:yVal>
            <c:numRef>
              <c:f>Supra!$Q$23:$Q$26</c:f>
              <c:numCache>
                <c:formatCode>0</c:formatCode>
                <c:ptCount val="4"/>
                <c:pt idx="0" formatCode="General">
                  <c:v>0</c:v>
                </c:pt>
                <c:pt idx="1">
                  <c:v>986.79944050300548</c:v>
                </c:pt>
                <c:pt idx="2">
                  <c:v>1516.7579372587029</c:v>
                </c:pt>
                <c:pt idx="3">
                  <c:v>3099.5226077003676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B0A-4F23-B22D-CF532A428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43488"/>
        <c:axId val="1"/>
      </c:scatterChart>
      <c:valAx>
        <c:axId val="427043488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000"/>
                  <a:t>Magnetic field [T]</a:t>
                </a:r>
              </a:p>
            </c:rich>
          </c:tx>
          <c:layout>
            <c:manualLayout>
              <c:xMode val="edge"/>
              <c:yMode val="edge"/>
              <c:x val="0.46505827388727017"/>
              <c:y val="0.9338863968818279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3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000"/>
                  <a:t>Current density [A/mm²]</a:t>
                </a:r>
              </a:p>
            </c:rich>
          </c:tx>
          <c:layout>
            <c:manualLayout>
              <c:xMode val="edge"/>
              <c:yMode val="edge"/>
              <c:x val="1.9650063632405641E-2"/>
              <c:y val="0.260146442061993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270434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643934827020328"/>
          <c:y val="4.4092323075213866E-2"/>
          <c:w val="0.28356069180966181"/>
          <c:h val="0.2705804679109728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0.52881</cdr:x>
      <cdr:y>0.52261</cdr:y>
    </cdr:from>
    <cdr:to>
      <cdr:x>0.75543</cdr:x>
      <cdr:y>0.58708</cdr:y>
    </cdr:to>
    <cdr:sp macro="" textlink="">
      <cdr:nvSpPr>
        <cdr:cNvPr id="2" name="Accolade ouvrante 1"/>
        <cdr:cNvSpPr/>
      </cdr:nvSpPr>
      <cdr:spPr>
        <a:xfrm xmlns:a="http://schemas.openxmlformats.org/drawingml/2006/main" rot="4226222">
          <a:off x="2956253" y="1376429"/>
          <a:ext cx="222848" cy="108267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0.58782</cdr:x>
      <cdr:y>0.45833</cdr:y>
    </cdr:from>
    <cdr:to>
      <cdr:x>0.66319</cdr:x>
      <cdr:y>0.52083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808292" y="1584176"/>
          <a:ext cx="360060" cy="216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dirty="0" smtClean="0"/>
            <a:t>35%</a:t>
          </a:r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Saisir</a:t>
            </a:r>
            <a:r>
              <a:rPr lang="fr-FR" baseline="0" dirty="0"/>
              <a:t> les champs « Titre », « P. Nom » et « Date.</a:t>
            </a:r>
          </a:p>
          <a:p>
            <a:r>
              <a:rPr lang="fr-FR" baseline="0" dirty="0"/>
              <a:t>Laisser ou retirer </a:t>
            </a:r>
            <a:r>
              <a:rPr lang="fr-FR" baseline="0"/>
              <a:t>le bandeau.</a:t>
            </a:r>
            <a:r>
              <a:rPr lang="fr-FR" baseline="0" dirty="0"/>
              <a:t/>
            </a:r>
            <a:br>
              <a:rPr lang="fr-FR" baseline="0" dirty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4784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Saisir</a:t>
            </a:r>
            <a:r>
              <a:rPr lang="fr-FR" baseline="0" dirty="0"/>
              <a:t> le champ « Service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17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2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274353" y="5504607"/>
            <a:ext cx="6384619" cy="3499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itchFamily="34" charset="0"/>
              <a:buNone/>
              <a:defRPr sz="1050"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10700412" y="6465733"/>
            <a:ext cx="974009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/>
              <a:t>|</a:t>
            </a:r>
            <a:r>
              <a:rPr lang="fr-FR"/>
              <a:t>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3" y="4394258"/>
            <a:ext cx="1153074" cy="1110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01" y="1256885"/>
            <a:ext cx="10896619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450"/>
              </a:spcAft>
              <a:defRPr cap="none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02500" indent="-202500">
              <a:lnSpc>
                <a:spcPct val="100000"/>
              </a:lnSpc>
              <a:spcAft>
                <a:spcPts val="300"/>
              </a:spcAft>
              <a:buSzPct val="60000"/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270000">
              <a:lnSpc>
                <a:spcPct val="10000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471488" indent="-207169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SzPct val="30000"/>
              <a:defRPr sz="105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472500" indent="0">
              <a:lnSpc>
                <a:spcPct val="100000"/>
              </a:lnSpc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607219" indent="-135731">
              <a:spcBef>
                <a:spcPts val="0"/>
              </a:spcBef>
              <a:defRPr sz="900" baseline="0"/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842805" y="52752"/>
            <a:ext cx="90537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1800" cap="small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68004" y="6465733"/>
            <a:ext cx="34653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666666"/>
                </a:solidFill>
              </a:defRPr>
            </a:lvl1pPr>
          </a:lstStyle>
          <a:p>
            <a:r>
              <a:rPr lang="fr-FR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45423" y="6465733"/>
            <a:ext cx="101919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666666"/>
                </a:solidFill>
              </a:defRPr>
            </a:lvl1pPr>
          </a:lstStyle>
          <a:p>
            <a:r>
              <a:rPr lang="fr-FR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4436535" y="6465733"/>
            <a:ext cx="550897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0" b="0">
                <a:solidFill>
                  <a:srgbClr val="666666"/>
                </a:solidFill>
              </a:defRPr>
            </a:lvl1pPr>
          </a:lstStyle>
          <a:p>
            <a:r>
              <a:rPr lang="fr-FR"/>
              <a:t>Evènement -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er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2385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7405" y="6465733"/>
            <a:ext cx="349108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666666"/>
                </a:solidFill>
              </a:defRPr>
            </a:lvl1pPr>
          </a:lstStyle>
          <a:p>
            <a:r>
              <a:rPr lang="fr-FR"/>
              <a:t>IRFU/Service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22850" y="6465733"/>
            <a:ext cx="1041775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666666"/>
                </a:solidFill>
              </a:defRPr>
            </a:lvl1pPr>
          </a:lstStyle>
          <a:p>
            <a:r>
              <a:rPr lang="fr-FR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4368805" y="6465733"/>
            <a:ext cx="561057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0" b="0">
                <a:solidFill>
                  <a:srgbClr val="666666"/>
                </a:solidFill>
              </a:defRPr>
            </a:lvl1pPr>
          </a:lstStyle>
          <a:p>
            <a:r>
              <a:rPr lang="fr-FR"/>
              <a:t>Evènement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54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511" y="5805576"/>
            <a:ext cx="7778495" cy="1052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69131" y="6202395"/>
            <a:ext cx="2710612" cy="378648"/>
          </a:xfrm>
          <a:prstGeom prst="rect">
            <a:avLst/>
          </a:prstGeom>
        </p:spPr>
        <p:txBody>
          <a:bodyPr tIns="36000" bIns="36000" anchor="t" anchorCtr="0"/>
          <a:lstStyle>
            <a:lvl1pPr algn="l">
              <a:lnSpc>
                <a:spcPts val="900"/>
              </a:lnSpc>
              <a:defRPr sz="60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Service</a:t>
            </a:r>
            <a:br>
              <a:rPr lang="fr-FR" dirty="0"/>
            </a:br>
            <a:endParaRPr lang="fr-FR" dirty="0"/>
          </a:p>
        </p:txBody>
      </p:sp>
      <p:pic>
        <p:nvPicPr>
          <p:cNvPr id="13" name="Image 12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4413510" y="-1"/>
            <a:ext cx="7778495" cy="5805577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>
          <a:xfrm>
            <a:off x="4691729" y="6305910"/>
            <a:ext cx="3953865" cy="324000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r>
              <a:rPr lang="fr-FR">
                <a:solidFill>
                  <a:schemeClr val="bg1"/>
                </a:solidFill>
              </a:rPr>
              <a:t>Tel : +33 1 69 08 xx xx – Fax : +33 1 69 08 xx xx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/>
          <a:p>
            <a:r>
              <a:rPr lang="fr-FR" noProof="0" dirty="0"/>
              <a:t>Report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FDCA1C4-9514-7B4F-976F-D92F7E2966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09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texte.png"/>
          <p:cNvPicPr>
            <a:picLocks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/>
          <a:stretch/>
        </p:blipFill>
        <p:spPr>
          <a:xfrm>
            <a:off x="1105468" y="0"/>
            <a:ext cx="11086531" cy="955548"/>
          </a:xfrm>
          <a:prstGeom prst="rect">
            <a:avLst/>
          </a:prstGeom>
        </p:spPr>
      </p:pic>
      <p:pic>
        <p:nvPicPr>
          <p:cNvPr id="8" name="Image 7" descr="bandeau_texte.png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0"/>
          <a:stretch/>
        </p:blipFill>
        <p:spPr>
          <a:xfrm>
            <a:off x="0" y="0"/>
            <a:ext cx="1105469" cy="955548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7406" y="6465733"/>
            <a:ext cx="2475089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rgbClr val="666666"/>
                </a:solidFill>
              </a:defRPr>
            </a:lvl1pPr>
          </a:lstStyle>
          <a:p>
            <a:r>
              <a:rPr lang="fr-FR"/>
              <a:t>IRFU/Service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44621" y="6465733"/>
            <a:ext cx="908715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666666"/>
                </a:solidFill>
              </a:defRPr>
            </a:lvl1pPr>
          </a:lstStyle>
          <a:p>
            <a:r>
              <a:rPr lang="fr-FR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499556" y="6454466"/>
            <a:ext cx="7123288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0" b="0">
                <a:solidFill>
                  <a:srgbClr val="666666"/>
                </a:solidFill>
              </a:defRPr>
            </a:lvl1pPr>
          </a:lstStyle>
          <a:p>
            <a:r>
              <a:rPr lang="fr-FR"/>
              <a:t>Evènement - Date</a:t>
            </a:r>
            <a:endParaRPr lang="fr-FR" dirty="0"/>
          </a:p>
        </p:txBody>
      </p:sp>
      <p:pic>
        <p:nvPicPr>
          <p:cNvPr id="9" name="Image 8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38330"/>
            <a:ext cx="684000" cy="682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2" r:id="rId3"/>
    <p:sldLayoutId id="2147483673" r:id="rId4"/>
    <p:sldLayoutId id="2147483668" r:id="rId5"/>
    <p:sldLayoutId id="2147483676" r:id="rId6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165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None/>
        <a:defRPr sz="1650" kern="1200" cap="small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0272" indent="-270272" algn="l" defTabSz="685800" rtl="0" eaLnBrk="1" latinLnBrk="0" hangingPunct="1">
        <a:lnSpc>
          <a:spcPts val="1500"/>
        </a:lnSpc>
        <a:spcBef>
          <a:spcPts val="0"/>
        </a:spcBef>
        <a:buSzPct val="90000"/>
        <a:buFontTx/>
        <a:buBlip>
          <a:blip r:embed="rId10"/>
        </a:buBlip>
        <a:defRPr sz="1500" kern="1200" cap="small" baseline="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261938" indent="0" algn="l" defTabSz="685800" rtl="0" eaLnBrk="1" latinLnBrk="0" hangingPunct="1">
        <a:lnSpc>
          <a:spcPts val="1500"/>
        </a:lnSpc>
        <a:spcBef>
          <a:spcPts val="0"/>
        </a:spcBef>
        <a:buSzPct val="36000"/>
        <a:buFont typeface="Arial" pitchFamily="34" charset="0"/>
        <a:buNone/>
        <a:defRPr sz="12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808435" indent="-229791" algn="l" defTabSz="685800" rtl="0" eaLnBrk="1" latinLnBrk="0" hangingPunct="1">
        <a:lnSpc>
          <a:spcPts val="1500"/>
        </a:lnSpc>
        <a:spcBef>
          <a:spcPts val="0"/>
        </a:spcBef>
        <a:buClr>
          <a:srgbClr val="666666"/>
        </a:buClr>
        <a:buSzPct val="36000"/>
        <a:buFontTx/>
        <a:buBlip>
          <a:blip r:embed="rId11"/>
        </a:buBlip>
        <a:defRPr sz="105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804863" indent="0" algn="l" defTabSz="685800" rtl="0" eaLnBrk="1" latinLnBrk="0" hangingPunct="1">
        <a:lnSpc>
          <a:spcPts val="1500"/>
        </a:lnSpc>
        <a:spcBef>
          <a:spcPts val="0"/>
        </a:spcBef>
        <a:buClr>
          <a:srgbClr val="666666"/>
        </a:buClr>
        <a:buFont typeface="Arial" pitchFamily="34" charset="0"/>
        <a:buNone/>
        <a:defRPr sz="105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077516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050" i="1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6.emf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/>
          <p:cNvSpPr txBox="1">
            <a:spLocks/>
          </p:cNvSpPr>
          <p:nvPr/>
        </p:nvSpPr>
        <p:spPr>
          <a:xfrm>
            <a:off x="3785888" y="2098662"/>
            <a:ext cx="7812568" cy="35965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65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612052" y="6372445"/>
            <a:ext cx="2160240" cy="26088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>
                <a:solidFill>
                  <a:srgbClr val="666666"/>
                </a:solidFill>
                <a:latin typeface="+mn-lt"/>
              </a:rPr>
              <a:t>27th OCTOBER </a:t>
            </a:r>
            <a:r>
              <a:rPr lang="en-US" dirty="0">
                <a:solidFill>
                  <a:srgbClr val="666666"/>
                </a:solidFill>
                <a:latin typeface="+mn-lt"/>
              </a:rPr>
              <a:t>2021 </a:t>
            </a:r>
            <a:endParaRPr lang="en-GB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35035" y="2406770"/>
            <a:ext cx="535595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EIC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Solenoidal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Magnet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Design</a:t>
            </a:r>
          </a:p>
          <a:p>
            <a:pPr algn="ctr"/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Progress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218294" y="3514938"/>
            <a:ext cx="1189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>
                <a:solidFill>
                  <a:schemeClr val="bg1">
                    <a:lumMod val="65000"/>
                  </a:schemeClr>
                </a:solidFill>
              </a:rPr>
              <a:t>V.Calvelli</a:t>
            </a:r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2823" y="4992438"/>
            <a:ext cx="7029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>
                <a:solidFill>
                  <a:srgbClr val="B2B2B2"/>
                </a:solidFill>
              </a:rPr>
              <a:t>Contributors</a:t>
            </a:r>
            <a:endParaRPr lang="fr-FR" sz="1400" i="1" dirty="0">
              <a:solidFill>
                <a:srgbClr val="B2B2B2"/>
              </a:solidFill>
            </a:endParaRPr>
          </a:p>
          <a:p>
            <a:r>
              <a:rPr lang="fr-FR" sz="1400" i="1" dirty="0">
                <a:solidFill>
                  <a:srgbClr val="B2B2B2"/>
                </a:solidFill>
              </a:rPr>
              <a:t>CEA : V. </a:t>
            </a:r>
            <a:r>
              <a:rPr lang="fr-FR" sz="1400" i="1" dirty="0" err="1">
                <a:solidFill>
                  <a:srgbClr val="B2B2B2"/>
                </a:solidFill>
              </a:rPr>
              <a:t>Calvelli</a:t>
            </a:r>
            <a:r>
              <a:rPr lang="fr-FR" sz="1400" i="1" dirty="0">
                <a:solidFill>
                  <a:srgbClr val="B2B2B2"/>
                </a:solidFill>
              </a:rPr>
              <a:t>, C. </a:t>
            </a:r>
            <a:r>
              <a:rPr lang="fr-FR" sz="1400" i="1" dirty="0" err="1">
                <a:solidFill>
                  <a:srgbClr val="B2B2B2"/>
                </a:solidFill>
              </a:rPr>
              <a:t>Berriaud</a:t>
            </a:r>
            <a:r>
              <a:rPr lang="fr-FR" sz="1400" i="1" dirty="0">
                <a:solidFill>
                  <a:srgbClr val="B2B2B2"/>
                </a:solidFill>
              </a:rPr>
              <a:t>, </a:t>
            </a:r>
            <a:r>
              <a:rPr lang="fr-FR" sz="1400" i="1" dirty="0" err="1" smtClean="0">
                <a:solidFill>
                  <a:srgbClr val="B2B2B2"/>
                </a:solidFill>
              </a:rPr>
              <a:t>C.Mayri</a:t>
            </a:r>
            <a:r>
              <a:rPr lang="fr-FR" sz="1400" i="1" dirty="0" smtClean="0">
                <a:solidFill>
                  <a:srgbClr val="B2B2B2"/>
                </a:solidFill>
              </a:rPr>
              <a:t>, </a:t>
            </a:r>
            <a:r>
              <a:rPr lang="fr-FR" sz="1400" i="1" dirty="0">
                <a:solidFill>
                  <a:srgbClr val="B2B2B2"/>
                </a:solidFill>
              </a:rPr>
              <a:t>M. </a:t>
            </a:r>
            <a:r>
              <a:rPr lang="fr-FR" sz="1400" i="1" dirty="0" err="1">
                <a:solidFill>
                  <a:srgbClr val="B2B2B2"/>
                </a:solidFill>
              </a:rPr>
              <a:t>Segreti</a:t>
            </a:r>
            <a:r>
              <a:rPr lang="fr-FR" sz="1400" i="1" dirty="0">
                <a:solidFill>
                  <a:srgbClr val="B2B2B2"/>
                </a:solidFill>
              </a:rPr>
              <a:t>, F. </a:t>
            </a:r>
            <a:r>
              <a:rPr lang="fr-FR" sz="1400" i="1" dirty="0" err="1">
                <a:solidFill>
                  <a:srgbClr val="B2B2B2"/>
                </a:solidFill>
              </a:rPr>
              <a:t>Stacchi</a:t>
            </a:r>
            <a:r>
              <a:rPr lang="fr-FR" sz="1400" i="1" dirty="0">
                <a:solidFill>
                  <a:srgbClr val="B2B2B2"/>
                </a:solidFill>
              </a:rPr>
              <a:t>, L. </a:t>
            </a:r>
            <a:r>
              <a:rPr lang="fr-FR" sz="1400" i="1" dirty="0" err="1">
                <a:solidFill>
                  <a:srgbClr val="B2B2B2"/>
                </a:solidFill>
              </a:rPr>
              <a:t>Quettier</a:t>
            </a:r>
            <a:endParaRPr lang="fr-FR" sz="1400" i="1" dirty="0">
              <a:solidFill>
                <a:srgbClr val="B2B2B2"/>
              </a:solidFill>
            </a:endParaRPr>
          </a:p>
          <a:p>
            <a:r>
              <a:rPr lang="fr-FR" sz="1400" i="1" dirty="0">
                <a:solidFill>
                  <a:srgbClr val="B2B2B2"/>
                </a:solidFill>
              </a:rPr>
              <a:t>JLAB : R. Rajput-Ghoshal, R. Fair, </a:t>
            </a:r>
            <a:r>
              <a:rPr lang="fr-FR" sz="1400" i="1" dirty="0" err="1">
                <a:solidFill>
                  <a:srgbClr val="B2B2B2"/>
                </a:solidFill>
              </a:rPr>
              <a:t>G.Probir</a:t>
            </a:r>
            <a:r>
              <a:rPr lang="fr-FR" sz="1400" i="1" dirty="0">
                <a:solidFill>
                  <a:srgbClr val="B2B2B2"/>
                </a:solidFill>
              </a:rPr>
              <a:t>, E. Sun, R. </a:t>
            </a:r>
            <a:r>
              <a:rPr lang="fr-FR" sz="1400" i="1" dirty="0" err="1">
                <a:solidFill>
                  <a:srgbClr val="B2B2B2"/>
                </a:solidFill>
              </a:rPr>
              <a:t>Ent</a:t>
            </a:r>
            <a:r>
              <a:rPr lang="fr-FR" sz="1400" i="1" dirty="0">
                <a:solidFill>
                  <a:srgbClr val="B2B2B2"/>
                </a:solidFill>
              </a:rPr>
              <a:t> </a:t>
            </a:r>
            <a:br>
              <a:rPr lang="fr-FR" sz="1400" i="1" dirty="0">
                <a:solidFill>
                  <a:srgbClr val="B2B2B2"/>
                </a:solidFill>
              </a:rPr>
            </a:br>
            <a:r>
              <a:rPr lang="fr-FR" sz="1400" i="1" dirty="0">
                <a:solidFill>
                  <a:srgbClr val="B2B2B2"/>
                </a:solidFill>
              </a:rPr>
              <a:t>BNL : E. Aschenauer, A. </a:t>
            </a:r>
            <a:r>
              <a:rPr lang="fr-FR" sz="1400" i="1" dirty="0" err="1">
                <a:solidFill>
                  <a:srgbClr val="B2B2B2"/>
                </a:solidFill>
              </a:rPr>
              <a:t>Kiselev</a:t>
            </a:r>
            <a:endParaRPr lang="fr-FR" sz="1400" i="1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err="1"/>
              <a:t>Preliminary</a:t>
            </a:r>
            <a:r>
              <a:rPr lang="fr-FR" sz="2000" dirty="0"/>
              <a:t> CONDUCTOR </a:t>
            </a:r>
            <a:r>
              <a:rPr lang="fr-FR" sz="2000" dirty="0" smtClean="0"/>
              <a:t>DESIGN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1432987" y="1332830"/>
            <a:ext cx="2184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J</a:t>
            </a:r>
            <a:r>
              <a:rPr lang="en-GB" sz="1400" baseline="-25000" dirty="0" smtClean="0"/>
              <a:t>E</a:t>
            </a:r>
            <a:r>
              <a:rPr lang="en-GB" sz="1400" dirty="0" smtClean="0"/>
              <a:t>=I</a:t>
            </a:r>
            <a:r>
              <a:rPr lang="en-GB" sz="1400" baseline="-25000" dirty="0" smtClean="0"/>
              <a:t>op</a:t>
            </a:r>
            <a:r>
              <a:rPr lang="en-GB" sz="1400" dirty="0" smtClean="0"/>
              <a:t>/A</a:t>
            </a:r>
            <a:r>
              <a:rPr lang="en-GB" sz="1400" baseline="-25000" dirty="0" smtClean="0"/>
              <a:t>cond</a:t>
            </a:r>
            <a:r>
              <a:rPr lang="fr-FR" sz="1400" baseline="-25000" dirty="0" smtClean="0"/>
              <a:t> </a:t>
            </a:r>
            <a:r>
              <a:rPr lang="fr-FR" sz="1400" dirty="0" smtClean="0"/>
              <a:t>= 24.7 A/mm</a:t>
            </a:r>
            <a:r>
              <a:rPr lang="fr-FR" sz="1400" baseline="30000" dirty="0" smtClean="0"/>
              <a:t>2</a:t>
            </a:r>
            <a:endParaRPr lang="fr-FR" sz="1400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1804332" y="1722294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A</a:t>
            </a:r>
            <a:r>
              <a:rPr lang="fr-FR" sz="1400" baseline="-25000" dirty="0" smtClean="0"/>
              <a:t>cond </a:t>
            </a:r>
            <a:r>
              <a:rPr lang="fr-FR" sz="1400" dirty="0" smtClean="0"/>
              <a:t>= 389 mm</a:t>
            </a:r>
            <a:r>
              <a:rPr lang="fr-FR" sz="1400" baseline="30000" dirty="0" smtClean="0"/>
              <a:t>2</a:t>
            </a:r>
            <a:endParaRPr lang="fr-FR" sz="1400" baseline="30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73743"/>
            <a:ext cx="3379572" cy="359998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557900" y="3047850"/>
            <a:ext cx="1142291" cy="330791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665702" y="5521107"/>
            <a:ext cx="413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Yield strength @ 4.2K → 110 MPa</a:t>
            </a:r>
          </a:p>
          <a:p>
            <a:pPr algn="ctr"/>
            <a:r>
              <a:rPr lang="en-GB" sz="1400" dirty="0" smtClean="0"/>
              <a:t>(</a:t>
            </a:r>
            <a:r>
              <a:rPr lang="en-GB" sz="1400" i="1" dirty="0"/>
              <a:t>Atlas</a:t>
            </a:r>
            <a:r>
              <a:rPr lang="en-GB" sz="1400" dirty="0"/>
              <a:t>, </a:t>
            </a:r>
            <a:r>
              <a:rPr lang="en-GB" sz="1400" i="1" dirty="0"/>
              <a:t>Mu2e</a:t>
            </a:r>
            <a:r>
              <a:rPr lang="en-GB" sz="1400" dirty="0"/>
              <a:t> conductor Al </a:t>
            </a:r>
            <a:r>
              <a:rPr lang="en-GB" sz="1400" dirty="0" smtClean="0"/>
              <a:t>stabilizer)</a:t>
            </a:r>
            <a:endParaRPr lang="en-GB" sz="1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2582896" cy="38003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316036" y="2501478"/>
            <a:ext cx="24147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Easier to fabricate and wind respect to the old version</a:t>
            </a:r>
          </a:p>
          <a:p>
            <a:endParaRPr lang="en-US" sz="1400" b="1" dirty="0"/>
          </a:p>
          <a:p>
            <a:r>
              <a:rPr lang="en-US" sz="1400" b="1" dirty="0" smtClean="0"/>
              <a:t>4 layers in the solenoids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err="1"/>
              <a:t>Preliminary</a:t>
            </a:r>
            <a:r>
              <a:rPr lang="fr-FR" sz="2000" dirty="0"/>
              <a:t> CONDUCTOR </a:t>
            </a:r>
            <a:r>
              <a:rPr lang="fr-FR" sz="2000" dirty="0" smtClean="0"/>
              <a:t>DESIGN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85443"/>
              </p:ext>
            </p:extLst>
          </p:nvPr>
        </p:nvGraphicFramePr>
        <p:xfrm>
          <a:off x="174157" y="1297357"/>
          <a:ext cx="3246740" cy="14076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3572">
                  <a:extLst>
                    <a:ext uri="{9D8B030D-6E8A-4147-A177-3AD203B41FA5}">
                      <a16:colId xmlns:a16="http://schemas.microsoft.com/office/drawing/2014/main" val="783888624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4063033532"/>
                    </a:ext>
                  </a:extLst>
                </a:gridCol>
                <a:gridCol w="572113">
                  <a:extLst>
                    <a:ext uri="{9D8B030D-6E8A-4147-A177-3AD203B41FA5}">
                      <a16:colId xmlns:a16="http://schemas.microsoft.com/office/drawing/2014/main" val="1868820495"/>
                    </a:ext>
                  </a:extLst>
                </a:gridCol>
              </a:tblGrid>
              <a:tr h="30178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Design input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16624"/>
                  </a:ext>
                </a:extLst>
              </a:tr>
              <a:tr h="271729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K</a:t>
                      </a:r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154336"/>
                  </a:ext>
                </a:extLst>
              </a:tr>
              <a:tr h="276189"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 smtClean="0"/>
                        <a:t>Max field (+</a:t>
                      </a:r>
                      <a:r>
                        <a:rPr lang="en-GB" sz="1200" b="0" baseline="0" noProof="0" dirty="0" smtClean="0"/>
                        <a:t> self field)</a:t>
                      </a:r>
                      <a:r>
                        <a:rPr lang="en-GB" sz="1200" b="0" noProof="0" dirty="0" smtClean="0"/>
                        <a:t> </a:t>
                      </a:r>
                      <a:endParaRPr lang="en-GB" sz="12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4.18+0.3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T</a:t>
                      </a:r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894899"/>
                  </a:ext>
                </a:extLst>
              </a:tr>
              <a:tr h="27618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Margin of load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  <a:endParaRPr lang="en-GB" sz="12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65511"/>
                  </a:ext>
                </a:extLst>
              </a:tr>
              <a:tr h="276189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Dump voltage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293668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94900"/>
              </p:ext>
            </p:extLst>
          </p:nvPr>
        </p:nvGraphicFramePr>
        <p:xfrm>
          <a:off x="3416707" y="1302964"/>
          <a:ext cx="1940266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218">
                  <a:extLst>
                    <a:ext uri="{9D8B030D-6E8A-4147-A177-3AD203B41FA5}">
                      <a16:colId xmlns:a16="http://schemas.microsoft.com/office/drawing/2014/main" val="783888624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4063033532"/>
                    </a:ext>
                  </a:extLst>
                </a:gridCol>
                <a:gridCol w="483893">
                  <a:extLst>
                    <a:ext uri="{9D8B030D-6E8A-4147-A177-3AD203B41FA5}">
                      <a16:colId xmlns:a16="http://schemas.microsoft.com/office/drawing/2014/main" val="1868820495"/>
                    </a:ext>
                  </a:extLst>
                </a:gridCol>
              </a:tblGrid>
              <a:tr h="26543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Cable input</a:t>
                      </a:r>
                      <a:endParaRPr lang="en-GB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16624"/>
                  </a:ext>
                </a:extLst>
              </a:tr>
              <a:tr h="238887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err="1" smtClean="0"/>
                        <a:t>J</a:t>
                      </a:r>
                      <a:r>
                        <a:rPr lang="en-GB" sz="1200" baseline="-25000" noProof="0" dirty="0" err="1" smtClean="0"/>
                        <a:t>c</a:t>
                      </a:r>
                      <a:r>
                        <a:rPr lang="en-GB" sz="1200" baseline="0" noProof="0" dirty="0" smtClean="0"/>
                        <a:t>(T,B)</a:t>
                      </a:r>
                      <a:endParaRPr lang="en-GB" sz="1200" noProof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noProof="0" dirty="0" err="1" smtClean="0"/>
                        <a:t>Bottura</a:t>
                      </a:r>
                      <a:r>
                        <a:rPr lang="en-GB" sz="1200" i="1" noProof="0" dirty="0" smtClean="0"/>
                        <a:t> fit*</a:t>
                      </a:r>
                      <a:endParaRPr lang="en-GB" sz="1200" i="1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154336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N° strands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40 </a:t>
                      </a:r>
                      <a:endParaRPr lang="en-GB" sz="120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894899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Cu/</a:t>
                      </a:r>
                      <a:r>
                        <a:rPr lang="en-GB" sz="1200" noProof="0" dirty="0" err="1" smtClean="0"/>
                        <a:t>Sc</a:t>
                      </a:r>
                      <a:r>
                        <a:rPr lang="en-GB" sz="1200" baseline="0" noProof="0" dirty="0" smtClean="0"/>
                        <a:t> ratio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1.3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65511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RRR Cu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100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80493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19624"/>
              </p:ext>
            </p:extLst>
          </p:nvPr>
        </p:nvGraphicFramePr>
        <p:xfrm>
          <a:off x="174157" y="3167951"/>
          <a:ext cx="3888431" cy="19732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783888624"/>
                    </a:ext>
                  </a:extLst>
                </a:gridCol>
                <a:gridCol w="1216128">
                  <a:extLst>
                    <a:ext uri="{9D8B030D-6E8A-4147-A177-3AD203B41FA5}">
                      <a16:colId xmlns:a16="http://schemas.microsoft.com/office/drawing/2014/main" val="4063033532"/>
                    </a:ext>
                  </a:extLst>
                </a:gridCol>
                <a:gridCol w="800096">
                  <a:extLst>
                    <a:ext uri="{9D8B030D-6E8A-4147-A177-3AD203B41FA5}">
                      <a16:colId xmlns:a16="http://schemas.microsoft.com/office/drawing/2014/main" val="1868820495"/>
                    </a:ext>
                  </a:extLst>
                </a:gridCol>
              </a:tblGrid>
              <a:tr h="20288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Conductor</a:t>
                      </a:r>
                      <a:r>
                        <a:rPr lang="fr-FR" sz="1400" dirty="0" smtClean="0"/>
                        <a:t> output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16624"/>
                  </a:ext>
                </a:extLst>
              </a:tr>
              <a:tr h="296842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I</a:t>
                      </a:r>
                      <a:r>
                        <a:rPr lang="en-GB" sz="1200" baseline="-25000" noProof="0" dirty="0" smtClean="0"/>
                        <a:t>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solidFill>
                            <a:schemeClr val="tx1"/>
                          </a:solidFill>
                        </a:rPr>
                        <a:t>9.6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kA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65511"/>
                  </a:ext>
                </a:extLst>
              </a:tr>
              <a:tr h="182598">
                <a:tc>
                  <a:txBody>
                    <a:bodyPr/>
                    <a:lstStyle/>
                    <a:p>
                      <a:pPr algn="r"/>
                      <a:r>
                        <a:rPr lang="en-GB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GB" sz="1200" kern="1200" baseline="-250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987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A/mm</a:t>
                      </a:r>
                      <a:r>
                        <a:rPr lang="fr-FR" sz="1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2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471080"/>
                  </a:ext>
                </a:extLst>
              </a:tr>
              <a:tr h="182598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Ø</a:t>
                      </a:r>
                      <a:r>
                        <a:rPr lang="en-GB" sz="1200" baseline="-25000" noProof="0" dirty="0" smtClean="0"/>
                        <a:t>st</a:t>
                      </a:r>
                      <a:endParaRPr lang="en-GB" sz="1200" baseline="-25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solidFill>
                            <a:schemeClr val="tx1"/>
                          </a:solidFill>
                        </a:rPr>
                        <a:t>0.84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mm</a:t>
                      </a:r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351612"/>
                  </a:ext>
                </a:extLst>
              </a:tr>
              <a:tr h="182598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Temperature Margin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0" noProof="0" dirty="0" smtClean="0">
                          <a:solidFill>
                            <a:schemeClr val="tx1"/>
                          </a:solidFill>
                        </a:rPr>
                        <a:t>1.96</a:t>
                      </a:r>
                      <a:endParaRPr lang="en-GB" sz="12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K</a:t>
                      </a:r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2192913"/>
                  </a:ext>
                </a:extLst>
              </a:tr>
              <a:tr h="1825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Aspect ratio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300154"/>
                  </a:ext>
                </a:extLst>
              </a:tr>
              <a:tr h="1825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spot </a:t>
                      </a:r>
                      <a:r>
                        <a:rPr lang="fr-F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solidFill>
                            <a:schemeClr val="tx1"/>
                          </a:solidFill>
                        </a:rPr>
                        <a:t>50.5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/>
                        <a:t>K</a:t>
                      </a:r>
                      <a:endParaRPr lang="en-GB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268022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31596"/>
              </p:ext>
            </p:extLst>
          </p:nvPr>
        </p:nvGraphicFramePr>
        <p:xfrm>
          <a:off x="5436096" y="1032520"/>
          <a:ext cx="3355022" cy="167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1305">
                  <a:extLst>
                    <a:ext uri="{9D8B030D-6E8A-4147-A177-3AD203B41FA5}">
                      <a16:colId xmlns:a16="http://schemas.microsoft.com/office/drawing/2014/main" val="783888624"/>
                    </a:ext>
                  </a:extLst>
                </a:gridCol>
                <a:gridCol w="786328">
                  <a:extLst>
                    <a:ext uri="{9D8B030D-6E8A-4147-A177-3AD203B41FA5}">
                      <a16:colId xmlns:a16="http://schemas.microsoft.com/office/drawing/2014/main" val="4063033532"/>
                    </a:ext>
                  </a:extLst>
                </a:gridCol>
                <a:gridCol w="1017389">
                  <a:extLst>
                    <a:ext uri="{9D8B030D-6E8A-4147-A177-3AD203B41FA5}">
                      <a16:colId xmlns:a16="http://schemas.microsoft.com/office/drawing/2014/main" val="1868820495"/>
                    </a:ext>
                  </a:extLst>
                </a:gridCol>
              </a:tblGrid>
              <a:tr h="26543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Stabilizer input</a:t>
                      </a:r>
                      <a:endParaRPr lang="en-GB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16624"/>
                  </a:ext>
                </a:extLst>
              </a:tr>
              <a:tr h="238887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5N AlNi</a:t>
                      </a:r>
                      <a:r>
                        <a:rPr lang="en-GB" sz="1200" baseline="-25000" noProof="0" dirty="0" smtClean="0"/>
                        <a:t>0.1%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Micro-alloying CW 20%</a:t>
                      </a:r>
                      <a:endParaRPr lang="en-GB" sz="12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154336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Current density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smtClean="0"/>
                        <a:t>A/mm²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894899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smtClean="0"/>
                        <a:t>Nb layers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65511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RRR Al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500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80493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algn="r"/>
                      <a:r>
                        <a:rPr lang="en-GB" sz="1200" noProof="0" dirty="0" smtClean="0"/>
                        <a:t>Insulation</a:t>
                      </a:r>
                      <a:r>
                        <a:rPr lang="en-GB" sz="1200" baseline="0" noProof="0" dirty="0" smtClean="0"/>
                        <a:t> thickness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0.5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mm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785226"/>
                  </a:ext>
                </a:extLst>
              </a:tr>
            </a:tbl>
          </a:graphicData>
        </a:graphic>
      </p:graphicFrame>
      <p:sp>
        <p:nvSpPr>
          <p:cNvPr id="18" name="Accolade ouvrante 17"/>
          <p:cNvSpPr/>
          <p:nvPr/>
        </p:nvSpPr>
        <p:spPr>
          <a:xfrm rot="16200000">
            <a:off x="3255916" y="636751"/>
            <a:ext cx="327911" cy="4680522"/>
          </a:xfrm>
          <a:prstGeom prst="leftBrace">
            <a:avLst>
              <a:gd name="adj1" fmla="val 44922"/>
              <a:gd name="adj2" fmla="val 210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43608" y="6064080"/>
            <a:ext cx="262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</a:t>
            </a:r>
            <a:r>
              <a:rPr lang="en-GB" sz="1000" dirty="0" smtClean="0"/>
              <a:t>parameters</a:t>
            </a:r>
            <a:r>
              <a:rPr lang="fr-FR" sz="1000" dirty="0" smtClean="0"/>
              <a:t> for the fit (C.R. Spencer)</a:t>
            </a:r>
            <a:endParaRPr lang="fr-FR" sz="10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88209"/>
              </p:ext>
            </p:extLst>
          </p:nvPr>
        </p:nvGraphicFramePr>
        <p:xfrm>
          <a:off x="1187624" y="5301208"/>
          <a:ext cx="2021075" cy="762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584">
                  <a:extLst>
                    <a:ext uri="{9D8B030D-6E8A-4147-A177-3AD203B41FA5}">
                      <a16:colId xmlns:a16="http://schemas.microsoft.com/office/drawing/2014/main" val="151655596"/>
                    </a:ext>
                  </a:extLst>
                </a:gridCol>
                <a:gridCol w="875799">
                  <a:extLst>
                    <a:ext uri="{9D8B030D-6E8A-4147-A177-3AD203B41FA5}">
                      <a16:colId xmlns:a16="http://schemas.microsoft.com/office/drawing/2014/main" val="1734718196"/>
                    </a:ext>
                  </a:extLst>
                </a:gridCol>
                <a:gridCol w="269477">
                  <a:extLst>
                    <a:ext uri="{9D8B030D-6E8A-4147-A177-3AD203B41FA5}">
                      <a16:colId xmlns:a16="http://schemas.microsoft.com/office/drawing/2014/main" val="1019775294"/>
                    </a:ext>
                  </a:extLst>
                </a:gridCol>
                <a:gridCol w="404215">
                  <a:extLst>
                    <a:ext uri="{9D8B030D-6E8A-4147-A177-3AD203B41FA5}">
                      <a16:colId xmlns:a16="http://schemas.microsoft.com/office/drawing/2014/main" val="1034990363"/>
                    </a:ext>
                  </a:extLst>
                </a:gridCol>
              </a:tblGrid>
              <a:tr h="19071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Bc20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smtClean="0">
                          <a:effectLst/>
                        </a:rPr>
                        <a:t>14.5 [T]</a:t>
                      </a:r>
                      <a:endParaRPr lang="fr-FR" sz="8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α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effectLst/>
                          <a:latin typeface="+mn-lt"/>
                        </a:rPr>
                        <a:t>0.57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8792797"/>
                  </a:ext>
                </a:extLst>
              </a:tr>
              <a:tr h="19071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Tc0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smtClean="0">
                          <a:effectLst/>
                        </a:rPr>
                        <a:t>9.2 [K]</a:t>
                      </a:r>
                      <a:endParaRPr lang="fr-FR" sz="8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β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effectLst/>
                          <a:latin typeface="+mn-lt"/>
                        </a:rPr>
                        <a:t>0.9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3914194"/>
                  </a:ext>
                </a:extLst>
              </a:tr>
              <a:tr h="19071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smtClean="0">
                          <a:effectLst/>
                        </a:rPr>
                        <a:t>1.7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γ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smtClean="0">
                          <a:effectLst/>
                        </a:rPr>
                        <a:t>1.9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9922093"/>
                  </a:ext>
                </a:extLst>
              </a:tr>
              <a:tr h="19071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C0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none" strike="noStrike" dirty="0" smtClean="0">
                          <a:effectLst/>
                        </a:rPr>
                        <a:t>73000 [TA/mm²</a:t>
                      </a:r>
                      <a:r>
                        <a:rPr lang="fr-FR" sz="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]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9493288"/>
                  </a:ext>
                </a:extLst>
              </a:tr>
            </a:tbl>
          </a:graphicData>
        </a:graphic>
      </p:graphicFrame>
      <p:graphicFrame>
        <p:nvGraphicFramePr>
          <p:cNvPr id="21" name="Graphiqu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53318"/>
              </p:ext>
            </p:extLst>
          </p:nvPr>
        </p:nvGraphicFramePr>
        <p:xfrm>
          <a:off x="5308900" y="3085132"/>
          <a:ext cx="47774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163112" y="4336270"/>
            <a:ext cx="191556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35% margin is the same of CMS </a:t>
            </a:r>
            <a:r>
              <a:rPr lang="en-US" sz="1400" b="1" dirty="0" smtClean="0">
                <a:sym typeface="Wingdings" panose="05000000000000000000" pitchFamily="2" charset="2"/>
              </a:rPr>
              <a:t> good for operating safely</a:t>
            </a:r>
            <a:endParaRPr lang="en-US" sz="1400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57" y="1296803"/>
            <a:ext cx="1350495" cy="198706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err="1"/>
              <a:t>Preliminary</a:t>
            </a:r>
            <a:r>
              <a:rPr lang="fr-FR" sz="2000" dirty="0"/>
              <a:t> MECHANICAL </a:t>
            </a:r>
            <a:r>
              <a:rPr lang="fr-FR" sz="2000" dirty="0" smtClean="0"/>
              <a:t>DESIGN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0" y="1275348"/>
            <a:ext cx="3390933" cy="50404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92403" y="1191128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axisymmetric mechanical model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7379735" y="2862864"/>
            <a:ext cx="4967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In red: coils</a:t>
            </a:r>
            <a:r>
              <a:rPr lang="en-US" sz="1400" b="1" dirty="0" smtClean="0">
                <a:solidFill>
                  <a:schemeClr val="accent5"/>
                </a:solidFill>
              </a:rPr>
              <a:t/>
            </a:r>
            <a:br>
              <a:rPr lang="en-US" sz="1400" b="1" dirty="0" smtClean="0">
                <a:solidFill>
                  <a:schemeClr val="accent5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In blue: support structure</a:t>
            </a:r>
          </a:p>
          <a:p>
            <a:r>
              <a:rPr lang="en-US" sz="1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(thickness = 50 mm)</a:t>
            </a: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Boundary condition: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Top of the support structure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is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blocked in z</a:t>
            </a:r>
          </a:p>
          <a:p>
            <a:endParaRPr lang="en-US" sz="1400" b="1" dirty="0">
              <a:sym typeface="Wingdings" panose="05000000000000000000" pitchFamily="2" charset="2"/>
            </a:endParaRPr>
          </a:p>
          <a:p>
            <a:r>
              <a:rPr lang="en-US" sz="1400" b="1" dirty="0" smtClean="0">
                <a:sym typeface="Wingdings" panose="05000000000000000000" pitchFamily="2" charset="2"/>
              </a:rPr>
              <a:t>Contact conditions: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coils/support structure  sliding contact with possible separation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09" y="1927196"/>
            <a:ext cx="2805881" cy="41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err="1"/>
              <a:t>Preliminary</a:t>
            </a:r>
            <a:r>
              <a:rPr lang="fr-FR" sz="2000" dirty="0"/>
              <a:t> MECHANICAL </a:t>
            </a:r>
            <a:r>
              <a:rPr lang="fr-FR" sz="2000" dirty="0" smtClean="0"/>
              <a:t>DESIGN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6624" y="5539856"/>
            <a:ext cx="6326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ym typeface="Wingdings" panose="05000000000000000000" pitchFamily="2" charset="2"/>
              </a:rPr>
              <a:t>Cool down + E</a:t>
            </a:r>
            <a:r>
              <a:rPr lang="en-US" sz="1400" b="1" dirty="0" smtClean="0">
                <a:sym typeface="Wingdings" panose="05000000000000000000" pitchFamily="2" charset="2"/>
              </a:rPr>
              <a:t>nergization (via magnetic forces at each of the conductor nodes)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ym typeface="Wingdings" panose="05000000000000000000" pitchFamily="2" charset="2"/>
              </a:rPr>
              <a:t>+ </a:t>
            </a:r>
            <a:r>
              <a:rPr lang="en-US" sz="1400" b="1" dirty="0"/>
              <a:t>orthotropic </a:t>
            </a:r>
            <a:r>
              <a:rPr lang="en-US" sz="1400" b="1" dirty="0" smtClean="0"/>
              <a:t>conductor </a:t>
            </a:r>
            <a:r>
              <a:rPr lang="en-US" sz="1400" b="1" dirty="0">
                <a:sym typeface="Wingdings" panose="05000000000000000000" pitchFamily="2" charset="2"/>
              </a:rPr>
              <a:t>are taken into </a:t>
            </a:r>
            <a:r>
              <a:rPr lang="en-US" sz="1400" b="1" dirty="0" smtClean="0">
                <a:sym typeface="Wingdings" panose="05000000000000000000" pitchFamily="2" charset="2"/>
              </a:rPr>
              <a:t>account for calculations</a:t>
            </a:r>
            <a:endParaRPr lang="en-US" sz="1400" b="1" dirty="0">
              <a:sym typeface="Wingdings" panose="05000000000000000000" pitchFamily="2" charset="2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20663"/>
              </p:ext>
            </p:extLst>
          </p:nvPr>
        </p:nvGraphicFramePr>
        <p:xfrm>
          <a:off x="7197162" y="3515466"/>
          <a:ext cx="4916827" cy="22860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26649">
                  <a:extLst>
                    <a:ext uri="{9D8B030D-6E8A-4147-A177-3AD203B41FA5}">
                      <a16:colId xmlns:a16="http://schemas.microsoft.com/office/drawing/2014/main" val="1678749512"/>
                    </a:ext>
                  </a:extLst>
                </a:gridCol>
                <a:gridCol w="841233">
                  <a:extLst>
                    <a:ext uri="{9D8B030D-6E8A-4147-A177-3AD203B41FA5}">
                      <a16:colId xmlns:a16="http://schemas.microsoft.com/office/drawing/2014/main" val="1759105680"/>
                    </a:ext>
                  </a:extLst>
                </a:gridCol>
                <a:gridCol w="702120">
                  <a:extLst>
                    <a:ext uri="{9D8B030D-6E8A-4147-A177-3AD203B41FA5}">
                      <a16:colId xmlns:a16="http://schemas.microsoft.com/office/drawing/2014/main" val="3947946266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459161113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3561273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Materials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Young’s modulus (GPa)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Poisson’s ratio n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Integrated thermal shrinkage from</a:t>
                      </a:r>
                    </a:p>
                    <a:p>
                      <a:r>
                        <a:rPr lang="en-US" sz="1200" noProof="0" dirty="0" smtClean="0"/>
                        <a:t>293 K</a:t>
                      </a:r>
                      <a:r>
                        <a:rPr lang="en-US" sz="1200" baseline="0" noProof="0" dirty="0" smtClean="0"/>
                        <a:t> to 4 K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2/3 of the Yield stress for security margin (MPa)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6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Al</a:t>
                      </a:r>
                      <a:r>
                        <a:rPr lang="en-US" sz="1200" baseline="0" noProof="0" dirty="0" smtClean="0"/>
                        <a:t> (conductor stabilizer)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78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0.34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4.15 10</a:t>
                      </a:r>
                      <a:r>
                        <a:rPr lang="en-US" sz="1200" baseline="30000" noProof="0" dirty="0" smtClean="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70</a:t>
                      </a:r>
                      <a:endParaRPr lang="en-US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25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Reinforced Al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baseline="0" noProof="0" dirty="0" smtClean="0"/>
                        <a:t>(support </a:t>
                      </a:r>
                      <a:r>
                        <a:rPr lang="en-US" sz="1200" baseline="0" noProof="0" dirty="0" smtClean="0"/>
                        <a:t>structure)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78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0.34</a:t>
                      </a:r>
                      <a:endParaRPr lang="en-U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4.15 10</a:t>
                      </a:r>
                      <a:r>
                        <a:rPr lang="en-US" sz="1200" baseline="30000" noProof="0" dirty="0" smtClean="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135</a:t>
                      </a:r>
                      <a:endParaRPr lang="en-US" sz="1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86057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675819" y="3161032"/>
            <a:ext cx="2741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Main material properties at 4K</a:t>
            </a:r>
            <a:endParaRPr lang="en-US" sz="14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5983071" y="1296660"/>
            <a:ext cx="3405096" cy="1752654"/>
            <a:chOff x="-2490511" y="2821122"/>
            <a:chExt cx="6430376" cy="3309811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/>
            <a:srcRect l="9226" t="18502" r="42906" b="13450"/>
            <a:stretch/>
          </p:blipFill>
          <p:spPr>
            <a:xfrm>
              <a:off x="1084113" y="2821122"/>
              <a:ext cx="2855752" cy="2867475"/>
            </a:xfrm>
            <a:prstGeom prst="rect">
              <a:avLst/>
            </a:prstGeom>
          </p:spPr>
        </p:pic>
        <p:grpSp>
          <p:nvGrpSpPr>
            <p:cNvPr id="16" name="Groupe 15"/>
            <p:cNvGrpSpPr/>
            <p:nvPr/>
          </p:nvGrpSpPr>
          <p:grpSpPr>
            <a:xfrm>
              <a:off x="-2490511" y="4003228"/>
              <a:ext cx="4533044" cy="2127705"/>
              <a:chOff x="-2105511" y="3383188"/>
              <a:chExt cx="4533044" cy="2127705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483612" y="4288380"/>
                <a:ext cx="1943921" cy="1222513"/>
                <a:chOff x="2416629" y="4451667"/>
                <a:chExt cx="1943921" cy="1222513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>
                  <a:off x="2539093" y="4563836"/>
                  <a:ext cx="1681844" cy="1110344"/>
                  <a:chOff x="6270171" y="4563836"/>
                  <a:chExt cx="1681844" cy="1110344"/>
                </a:xfrm>
              </p:grpSpPr>
              <p:cxnSp>
                <p:nvCxnSpPr>
                  <p:cNvPr id="23" name="Connecteur droit avec flèche 22"/>
                  <p:cNvCxnSpPr/>
                  <p:nvPr/>
                </p:nvCxnSpPr>
                <p:spPr>
                  <a:xfrm flipV="1">
                    <a:off x="7143750" y="5176157"/>
                    <a:ext cx="808265" cy="498023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eur droit avec flèche 23"/>
                  <p:cNvCxnSpPr/>
                  <p:nvPr/>
                </p:nvCxnSpPr>
                <p:spPr>
                  <a:xfrm flipV="1">
                    <a:off x="7143750" y="4563836"/>
                    <a:ext cx="0" cy="1110344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necteur droit avec flèche 24"/>
                  <p:cNvCxnSpPr/>
                  <p:nvPr/>
                </p:nvCxnSpPr>
                <p:spPr>
                  <a:xfrm flipH="1" flipV="1">
                    <a:off x="6270171" y="5176157"/>
                    <a:ext cx="873579" cy="498023"/>
                  </a:xfrm>
                  <a:prstGeom prst="straightConnector1">
                    <a:avLst/>
                  </a:prstGeom>
                  <a:ln w="254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ZoneTexte 19"/>
                <p:cNvSpPr txBox="1"/>
                <p:nvPr/>
              </p:nvSpPr>
              <p:spPr>
                <a:xfrm>
                  <a:off x="4081325" y="5176157"/>
                  <a:ext cx="2792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x</a:t>
                  </a:r>
                  <a:endParaRPr lang="en-US" sz="2000" i="1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2416629" y="5176157"/>
                  <a:ext cx="3755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y</a:t>
                  </a:r>
                  <a:endParaRPr lang="en-US" sz="2000" i="1" dirty="0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3494314" y="4451667"/>
                  <a:ext cx="3224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z</a:t>
                  </a:r>
                  <a:endParaRPr lang="en-US" sz="2000" i="1" dirty="0"/>
                </a:p>
              </p:txBody>
            </p:sp>
          </p:grpSp>
          <p:sp>
            <p:nvSpPr>
              <p:cNvPr id="18" name="ZoneTexte 17"/>
              <p:cNvSpPr txBox="1"/>
              <p:nvPr/>
            </p:nvSpPr>
            <p:spPr>
              <a:xfrm>
                <a:off x="-2105511" y="3383188"/>
                <a:ext cx="3117741" cy="988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Cartesian coordinate system</a:t>
                </a:r>
                <a:endParaRPr lang="en-US" sz="1400" dirty="0"/>
              </a:p>
            </p:txBody>
          </p:sp>
        </p:grpSp>
      </p:grp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54441"/>
              </p:ext>
            </p:extLst>
          </p:nvPr>
        </p:nvGraphicFramePr>
        <p:xfrm>
          <a:off x="353611" y="1651808"/>
          <a:ext cx="5059894" cy="1838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81937">
                  <a:extLst>
                    <a:ext uri="{9D8B030D-6E8A-4147-A177-3AD203B41FA5}">
                      <a16:colId xmlns:a16="http://schemas.microsoft.com/office/drawing/2014/main" val="146220035"/>
                    </a:ext>
                  </a:extLst>
                </a:gridCol>
                <a:gridCol w="1334723">
                  <a:extLst>
                    <a:ext uri="{9D8B030D-6E8A-4147-A177-3AD203B41FA5}">
                      <a16:colId xmlns:a16="http://schemas.microsoft.com/office/drawing/2014/main" val="908563669"/>
                    </a:ext>
                  </a:extLst>
                </a:gridCol>
                <a:gridCol w="943744">
                  <a:extLst>
                    <a:ext uri="{9D8B030D-6E8A-4147-A177-3AD203B41FA5}">
                      <a16:colId xmlns:a16="http://schemas.microsoft.com/office/drawing/2014/main" val="853815381"/>
                    </a:ext>
                  </a:extLst>
                </a:gridCol>
                <a:gridCol w="1199490">
                  <a:extLst>
                    <a:ext uri="{9D8B030D-6E8A-4147-A177-3AD203B41FA5}">
                      <a16:colId xmlns:a16="http://schemas.microsoft.com/office/drawing/2014/main" val="44027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Young’s modulus (GPa)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Poisson’s ratio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Integrated thermal shrinkage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78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Cu/NbTi</a:t>
                      </a:r>
                      <a:r>
                        <a:rPr lang="en-US" sz="1200" baseline="0" noProof="0" dirty="0" smtClean="0"/>
                        <a:t> composite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128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0.35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2.65 10</a:t>
                      </a:r>
                      <a:r>
                        <a:rPr lang="en-US" sz="1200" baseline="30000" noProof="0" dirty="0" smtClean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40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Al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78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0.34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4.15 10</a:t>
                      </a:r>
                      <a:r>
                        <a:rPr lang="en-US" sz="1200" baseline="30000" noProof="0" dirty="0" smtClean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65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Glass epoxy (G-10)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42 (warp)</a:t>
                      </a:r>
                      <a:br>
                        <a:rPr lang="en-US" sz="1200" noProof="0" dirty="0" smtClean="0"/>
                      </a:br>
                      <a:r>
                        <a:rPr lang="en-US" sz="1200" noProof="0" dirty="0" smtClean="0"/>
                        <a:t>20 (normal)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0.25</a:t>
                      </a:r>
                    </a:p>
                    <a:p>
                      <a:r>
                        <a:rPr lang="en-US" sz="1200" noProof="0" dirty="0" smtClean="0"/>
                        <a:t>0.34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2.41 10</a:t>
                      </a:r>
                      <a:r>
                        <a:rPr lang="en-US" sz="1200" baseline="30000" noProof="0" dirty="0" smtClean="0"/>
                        <a:t>-3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7.06 10</a:t>
                      </a:r>
                      <a:r>
                        <a:rPr lang="en-US" sz="1200" baseline="30000" noProof="0" dirty="0" smtClean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42623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48984" y="1296660"/>
            <a:ext cx="3238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Conductor material </a:t>
            </a:r>
            <a:r>
              <a:rPr lang="en-US" sz="1400" b="1" dirty="0" smtClean="0"/>
              <a:t>properties at 4K</a:t>
            </a:r>
            <a:endParaRPr lang="en-US" sz="1400" b="1" dirty="0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56278"/>
              </p:ext>
            </p:extLst>
          </p:nvPr>
        </p:nvGraphicFramePr>
        <p:xfrm>
          <a:off x="366624" y="3812308"/>
          <a:ext cx="6441494" cy="1097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11325">
                  <a:extLst>
                    <a:ext uri="{9D8B030D-6E8A-4147-A177-3AD203B41FA5}">
                      <a16:colId xmlns:a16="http://schemas.microsoft.com/office/drawing/2014/main" val="2667812124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257724739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414069523"/>
                    </a:ext>
                  </a:extLst>
                </a:gridCol>
                <a:gridCol w="1282119">
                  <a:extLst>
                    <a:ext uri="{9D8B030D-6E8A-4147-A177-3AD203B41FA5}">
                      <a16:colId xmlns:a16="http://schemas.microsoft.com/office/drawing/2014/main" val="476689017"/>
                    </a:ext>
                  </a:extLst>
                </a:gridCol>
              </a:tblGrid>
              <a:tr h="479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Young’s moduli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Ex, Ey, 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(GPa)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Poisson’s ratios nxy, nxz,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noProof="0" dirty="0" smtClean="0"/>
                        <a:t>nyx,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noProof="0" dirty="0" smtClean="0"/>
                        <a:t>nyz, nzx,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noProof="0" dirty="0" smtClean="0"/>
                        <a:t>nzy</a:t>
                      </a:r>
                      <a:endParaRPr lang="en-US" sz="1200" noProof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Shear </a:t>
                      </a:r>
                      <a:r>
                        <a:rPr lang="en-US" sz="1200" noProof="0" dirty="0" smtClean="0"/>
                        <a:t>moduli</a:t>
                      </a:r>
                      <a:r>
                        <a:rPr lang="en-US" sz="1200" baseline="0" noProof="0" dirty="0" smtClean="0"/>
                        <a:t> Gxy, Gyz, Gxz</a:t>
                      </a:r>
                      <a:r>
                        <a:rPr lang="en-US" sz="1200" noProof="0" dirty="0" smtClean="0"/>
                        <a:t> (GPa)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Integrated thermal shrinkage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2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72, 73, 78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0.34,</a:t>
                      </a:r>
                      <a:r>
                        <a:rPr lang="en-US" sz="1200" baseline="0" dirty="0" smtClean="0"/>
                        <a:t> 0.33, 0.33, 0.32, 0.35, 0.35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18, 26, 25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4.11 10</a:t>
                      </a:r>
                      <a:r>
                        <a:rPr lang="en-US" sz="1200" baseline="30000" noProof="0" dirty="0" smtClean="0"/>
                        <a:t>-3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04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6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err="1"/>
              <a:t>Preliminary</a:t>
            </a:r>
            <a:r>
              <a:rPr lang="fr-FR" sz="2000" dirty="0"/>
              <a:t> MECHANICAL </a:t>
            </a:r>
            <a:r>
              <a:rPr lang="fr-FR" sz="2000" dirty="0" smtClean="0"/>
              <a:t>DESIGN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1061347" y="1244453"/>
            <a:ext cx="226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Cool down</a:t>
            </a:r>
            <a:endParaRPr lang="en-US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476453" y="3070734"/>
            <a:ext cx="1699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Peak Von Mises stress at 4K</a:t>
            </a:r>
          </a:p>
          <a:p>
            <a:endParaRPr lang="en-US" sz="1200" b="1" dirty="0" smtClean="0">
              <a:solidFill>
                <a:srgbClr val="DC0528"/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10 MPa in coils</a:t>
            </a: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(&lt; spec of 70 MPa)</a:t>
            </a:r>
          </a:p>
          <a:p>
            <a:endParaRPr lang="en-US" sz="1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8 MPa in Al support structure</a:t>
            </a: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(&lt; spec of 135 MPa)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457714" y="3045070"/>
            <a:ext cx="2085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Peak Von Mises stress at energization</a:t>
            </a:r>
          </a:p>
          <a:p>
            <a:endParaRPr lang="en-US" sz="1200" b="1" dirty="0" smtClean="0">
              <a:solidFill>
                <a:srgbClr val="DC0528"/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63 MPa in coils</a:t>
            </a: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(&lt; spec of 70 MPa)</a:t>
            </a:r>
          </a:p>
          <a:p>
            <a:endParaRPr lang="en-US" sz="1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= 73 MPa in Al support structure</a:t>
            </a:r>
          </a:p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(&lt; spec of 135 MPa)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3" y="2185335"/>
            <a:ext cx="2088520" cy="4021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932" y="2116389"/>
            <a:ext cx="1224035" cy="4065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058" y="2081915"/>
            <a:ext cx="2079656" cy="413431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5107" y="2047443"/>
            <a:ext cx="1224797" cy="4134315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8639766" y="1284527"/>
            <a:ext cx="226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Energization</a:t>
            </a:r>
            <a:endParaRPr lang="en-US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4383947" y="1061404"/>
            <a:ext cx="319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50 mm thick reinforced Al support structure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16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smtClean="0"/>
              <a:t>PRELIMINARY CRYOGENICS DESIGN SCHEME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689975" y="4194072"/>
            <a:ext cx="4339082" cy="30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8" name="Rectangle 7"/>
          <p:cNvSpPr/>
          <p:nvPr/>
        </p:nvSpPr>
        <p:spPr>
          <a:xfrm>
            <a:off x="6452872" y="4030468"/>
            <a:ext cx="4620840" cy="549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9598704" y="2808676"/>
            <a:ext cx="175966" cy="1221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" name="Rectangle 9"/>
          <p:cNvSpPr/>
          <p:nvPr/>
        </p:nvSpPr>
        <p:spPr>
          <a:xfrm>
            <a:off x="8287265" y="2136714"/>
            <a:ext cx="1883104" cy="671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1" name="ZoneTexte 10"/>
          <p:cNvSpPr txBox="1"/>
          <p:nvPr/>
        </p:nvSpPr>
        <p:spPr>
          <a:xfrm>
            <a:off x="11055678" y="449903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1680</a:t>
            </a:r>
            <a:endParaRPr lang="fr-FR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055679" y="389966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2100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179024" y="2748024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3000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0151604" y="1952574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4</a:t>
            </a:r>
            <a:r>
              <a:rPr lang="fr-FR" sz="1100" dirty="0" smtClean="0"/>
              <a:t>000</a:t>
            </a:r>
            <a:endParaRPr lang="fr-FR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259007" y="4728151"/>
            <a:ext cx="3042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/>
              <a:t>Magnet</a:t>
            </a:r>
            <a:r>
              <a:rPr lang="fr-FR" sz="1400" b="1" i="1" dirty="0" smtClean="0"/>
              <a:t> + </a:t>
            </a:r>
            <a:r>
              <a:rPr lang="fr-FR" sz="1400" b="1" i="1" dirty="0" err="1" smtClean="0"/>
              <a:t>insulation</a:t>
            </a:r>
            <a:r>
              <a:rPr lang="fr-FR" sz="1400" b="1" i="1" dirty="0" smtClean="0"/>
              <a:t> </a:t>
            </a:r>
          </a:p>
          <a:p>
            <a:r>
              <a:rPr lang="fr-FR" sz="1400" dirty="0" err="1" smtClean="0"/>
              <a:t>Rint</a:t>
            </a:r>
            <a:r>
              <a:rPr lang="fr-FR" sz="1400" dirty="0" smtClean="0"/>
              <a:t> : 1680 mm</a:t>
            </a:r>
          </a:p>
          <a:p>
            <a:r>
              <a:rPr lang="fr-FR" sz="1400" dirty="0" err="1" smtClean="0"/>
              <a:t>Rext</a:t>
            </a:r>
            <a:r>
              <a:rPr lang="fr-FR" sz="1400" dirty="0" smtClean="0"/>
              <a:t> :2100 mm</a:t>
            </a:r>
          </a:p>
          <a:p>
            <a:r>
              <a:rPr lang="fr-FR" sz="1400" dirty="0" smtClean="0"/>
              <a:t>L : 3720 mm</a:t>
            </a:r>
            <a:r>
              <a:rPr lang="fr-FR" sz="1400" dirty="0"/>
              <a:t>	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950161" y="3042300"/>
            <a:ext cx="1585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/>
              <a:t>Chimney</a:t>
            </a:r>
            <a:endParaRPr lang="fr-FR" sz="1400" b="1" i="1" dirty="0" smtClean="0"/>
          </a:p>
          <a:p>
            <a:r>
              <a:rPr lang="fr-FR" sz="1400" dirty="0" smtClean="0"/>
              <a:t>R : 50 mm</a:t>
            </a:r>
          </a:p>
          <a:p>
            <a:r>
              <a:rPr lang="fr-FR" sz="1400" dirty="0" smtClean="0"/>
              <a:t>L : 1100 m</a:t>
            </a:r>
            <a:r>
              <a:rPr lang="fr-FR" sz="1400" dirty="0"/>
              <a:t>	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64292" y="2189570"/>
            <a:ext cx="2122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err="1" smtClean="0"/>
              <a:t>Reservoir</a:t>
            </a:r>
            <a:endParaRPr lang="fr-FR" sz="1400" b="1" i="1" dirty="0" smtClean="0"/>
          </a:p>
          <a:p>
            <a:r>
              <a:rPr lang="fr-FR" sz="1400" dirty="0" smtClean="0"/>
              <a:t>1000 * 500 * 2000 mm</a:t>
            </a:r>
            <a:r>
              <a:rPr lang="fr-FR" sz="1400" baseline="30000" dirty="0" smtClean="0"/>
              <a:t>3</a:t>
            </a:r>
            <a:r>
              <a:rPr lang="fr-FR" sz="1400" dirty="0"/>
              <a:t>	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217962" y="2328069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S=7 m²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774670" y="344225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S=0.35 m²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1100333" y="4194072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S=98 m²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550152" y="1411797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Surfaces</a:t>
            </a:r>
            <a:endParaRPr lang="fr-FR" sz="2000" b="1" dirty="0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51334"/>
              </p:ext>
            </p:extLst>
          </p:nvPr>
        </p:nvGraphicFramePr>
        <p:xfrm>
          <a:off x="460047" y="1577152"/>
          <a:ext cx="4956257" cy="440715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364056">
                  <a:extLst>
                    <a:ext uri="{9D8B030D-6E8A-4147-A177-3AD203B41FA5}">
                      <a16:colId xmlns:a16="http://schemas.microsoft.com/office/drawing/2014/main" val="4057837744"/>
                    </a:ext>
                  </a:extLst>
                </a:gridCol>
                <a:gridCol w="1263968">
                  <a:extLst>
                    <a:ext uri="{9D8B030D-6E8A-4147-A177-3AD203B41FA5}">
                      <a16:colId xmlns:a16="http://schemas.microsoft.com/office/drawing/2014/main" val="1858317143"/>
                    </a:ext>
                  </a:extLst>
                </a:gridCol>
                <a:gridCol w="1328233">
                  <a:extLst>
                    <a:ext uri="{9D8B030D-6E8A-4147-A177-3AD203B41FA5}">
                      <a16:colId xmlns:a16="http://schemas.microsoft.com/office/drawing/2014/main" val="310663037"/>
                    </a:ext>
                  </a:extLst>
                </a:gridCol>
              </a:tblGrid>
              <a:tr h="25068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4.5 K Level</a:t>
                      </a:r>
                    </a:p>
                    <a:p>
                      <a:r>
                        <a:rPr lang="en-US" sz="1000" dirty="0" smtClean="0"/>
                        <a:t>Static</a:t>
                      </a:r>
                      <a:r>
                        <a:rPr lang="en-US" sz="1000" baseline="0" dirty="0" smtClean="0"/>
                        <a:t> / Dynamics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45 K – 80 K Level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Static</a:t>
                      </a:r>
                      <a:r>
                        <a:rPr lang="en-US" sz="1000" baseline="0" dirty="0" smtClean="0"/>
                        <a:t> / Dynamics</a:t>
                      </a: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63494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Radiative</a:t>
                      </a:r>
                      <a:r>
                        <a:rPr lang="en-US" sz="1000" b="1" baseline="0" dirty="0" smtClean="0"/>
                        <a:t> Losses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120706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Radiation</a:t>
                      </a:r>
                      <a:r>
                        <a:rPr lang="en-US" sz="1000" baseline="0" dirty="0" smtClean="0"/>
                        <a:t> on the cold mass (0.3 W/m²)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61266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Radiation</a:t>
                      </a:r>
                      <a:r>
                        <a:rPr lang="en-US" sz="1000" baseline="0" dirty="0" smtClean="0"/>
                        <a:t> on the reservoir (0.1 W/m²)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06391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Radiation on he screens (3 W/m²)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348576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Conductive Losses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68530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Cold mass support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10056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Screen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05148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Piping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Tbd</a:t>
                      </a: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52016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Cryogenics valves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69052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Instrumentation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Tbd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59310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Current leads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Tbd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58809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Electric Losses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33552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Joints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04124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Foucault</a:t>
                      </a:r>
                      <a:r>
                        <a:rPr lang="en-US" sz="1000" baseline="0" dirty="0" smtClean="0"/>
                        <a:t> currents on the mandrel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Tbd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929832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Foucault</a:t>
                      </a:r>
                      <a:r>
                        <a:rPr lang="en-US" sz="1000" baseline="0" dirty="0" smtClean="0"/>
                        <a:t> currents on the screens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Tbd</a:t>
                      </a: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85560"/>
                  </a:ext>
                </a:extLst>
              </a:tr>
              <a:tr h="250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49018"/>
                  </a:ext>
                </a:extLst>
              </a:tr>
            </a:tbl>
          </a:graphicData>
        </a:graphic>
      </p:graphicFrame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en-GB" sz="2000" dirty="0"/>
              <a:t>COLD MASS THERMOSIPHON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grpSp>
        <p:nvGrpSpPr>
          <p:cNvPr id="24" name="Groupe 23"/>
          <p:cNvGrpSpPr/>
          <p:nvPr/>
        </p:nvGrpSpPr>
        <p:grpSpPr>
          <a:xfrm>
            <a:off x="4373723" y="1165461"/>
            <a:ext cx="4436282" cy="5079710"/>
            <a:chOff x="3049981" y="1184909"/>
            <a:chExt cx="4436282" cy="507971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0" r="33416"/>
            <a:stretch/>
          </p:blipFill>
          <p:spPr>
            <a:xfrm>
              <a:off x="5951357" y="1951473"/>
              <a:ext cx="1025025" cy="429442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24070" y="2424259"/>
              <a:ext cx="205714" cy="154286"/>
            </a:xfrm>
            <a:prstGeom prst="rect">
              <a:avLst/>
            </a:prstGeom>
          </p:spPr>
        </p:pic>
        <p:cxnSp>
          <p:nvCxnSpPr>
            <p:cNvPr id="27" name="Connecteur droit 26"/>
            <p:cNvCxnSpPr/>
            <p:nvPr/>
          </p:nvCxnSpPr>
          <p:spPr>
            <a:xfrm>
              <a:off x="3049981" y="4831559"/>
              <a:ext cx="4436282" cy="0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e 27"/>
            <p:cNvGrpSpPr/>
            <p:nvPr/>
          </p:nvGrpSpPr>
          <p:grpSpPr>
            <a:xfrm>
              <a:off x="3575889" y="3533757"/>
              <a:ext cx="3515744" cy="288401"/>
              <a:chOff x="3538848" y="3693226"/>
              <a:chExt cx="4922042" cy="40376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538848" y="3847606"/>
                <a:ext cx="4922042" cy="2493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3657600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4308760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4959920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5611080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6258296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6905512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7548297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8191082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 flipV="1">
              <a:off x="3575889" y="5867856"/>
              <a:ext cx="3515744" cy="288401"/>
              <a:chOff x="3538848" y="3693226"/>
              <a:chExt cx="4922042" cy="40376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538848" y="3847606"/>
                <a:ext cx="4922042" cy="2493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3657600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4308760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4959920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5611080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6258296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6905512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7548297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8191082" y="3693226"/>
                <a:ext cx="142504" cy="1425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sz="1286"/>
              </a:p>
            </p:txBody>
          </p:sp>
        </p:grpSp>
        <p:cxnSp>
          <p:nvCxnSpPr>
            <p:cNvPr id="30" name="Connecteur en angle 29"/>
            <p:cNvCxnSpPr/>
            <p:nvPr/>
          </p:nvCxnSpPr>
          <p:spPr>
            <a:xfrm rot="16200000" flipH="1">
              <a:off x="5156507" y="4122852"/>
              <a:ext cx="3660360" cy="583352"/>
            </a:xfrm>
            <a:prstGeom prst="bentConnector3">
              <a:avLst>
                <a:gd name="adj1" fmla="val 1953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e 30"/>
            <p:cNvGrpSpPr/>
            <p:nvPr/>
          </p:nvGrpSpPr>
          <p:grpSpPr>
            <a:xfrm>
              <a:off x="3711606" y="6156258"/>
              <a:ext cx="3586069" cy="108361"/>
              <a:chOff x="3728852" y="7364727"/>
              <a:chExt cx="5020497" cy="151706"/>
            </a:xfrm>
          </p:grpSpPr>
          <p:cxnSp>
            <p:nvCxnSpPr>
              <p:cNvPr id="52" name="Connecteur droit 51"/>
              <p:cNvCxnSpPr/>
              <p:nvPr/>
            </p:nvCxnSpPr>
            <p:spPr>
              <a:xfrm flipH="1">
                <a:off x="3728852" y="7516433"/>
                <a:ext cx="50204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>
                <a:stCxn id="62" idx="0"/>
              </p:cNvCxnSpPr>
              <p:nvPr/>
            </p:nvCxnSpPr>
            <p:spPr>
              <a:xfrm>
                <a:off x="3728852" y="7364727"/>
                <a:ext cx="0" cy="151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4380012" y="7364727"/>
                <a:ext cx="0" cy="151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5036021" y="7364727"/>
                <a:ext cx="0" cy="151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5682332" y="7364727"/>
                <a:ext cx="0" cy="151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329548" y="7364727"/>
                <a:ext cx="0" cy="151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6976764" y="7364727"/>
                <a:ext cx="0" cy="151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7619549" y="7364727"/>
                <a:ext cx="0" cy="151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8262334" y="7364727"/>
                <a:ext cx="0" cy="151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31"/>
            <p:cNvCxnSpPr/>
            <p:nvPr/>
          </p:nvCxnSpPr>
          <p:spPr>
            <a:xfrm flipH="1">
              <a:off x="3528286" y="3423645"/>
              <a:ext cx="3421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3711605" y="3423645"/>
              <a:ext cx="0" cy="108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176719" y="3423645"/>
              <a:ext cx="0" cy="108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4645297" y="3423645"/>
              <a:ext cx="0" cy="108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5106948" y="3423645"/>
              <a:ext cx="0" cy="108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5569245" y="3423645"/>
              <a:ext cx="0" cy="108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V="1">
              <a:off x="6031542" y="3423645"/>
              <a:ext cx="0" cy="108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6490674" y="3423645"/>
              <a:ext cx="0" cy="108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6949806" y="3423645"/>
              <a:ext cx="0" cy="108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3526043" y="3295085"/>
              <a:ext cx="0" cy="1285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528288" y="3299573"/>
              <a:ext cx="3013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6541569" y="2062728"/>
              <a:ext cx="0" cy="1234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6695011" y="2354672"/>
              <a:ext cx="0" cy="68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24070" y="1686649"/>
              <a:ext cx="205714" cy="154286"/>
            </a:xfrm>
            <a:prstGeom prst="rect">
              <a:avLst/>
            </a:prstGeom>
          </p:spPr>
        </p:pic>
        <p:cxnSp>
          <p:nvCxnSpPr>
            <p:cNvPr id="46" name="Connecteur droit 45"/>
            <p:cNvCxnSpPr/>
            <p:nvPr/>
          </p:nvCxnSpPr>
          <p:spPr>
            <a:xfrm flipV="1">
              <a:off x="6694186" y="1184909"/>
              <a:ext cx="0" cy="5008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6693317" y="1842230"/>
              <a:ext cx="0" cy="137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99823" y="1685805"/>
              <a:ext cx="205714" cy="154286"/>
            </a:xfrm>
            <a:prstGeom prst="rect">
              <a:avLst/>
            </a:prstGeom>
          </p:spPr>
        </p:pic>
        <p:cxnSp>
          <p:nvCxnSpPr>
            <p:cNvPr id="49" name="Connecteur en angle 48"/>
            <p:cNvCxnSpPr/>
            <p:nvPr/>
          </p:nvCxnSpPr>
          <p:spPr>
            <a:xfrm>
              <a:off x="6690763" y="1536910"/>
              <a:ext cx="384527" cy="14846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en angle 49"/>
            <p:cNvCxnSpPr/>
            <p:nvPr/>
          </p:nvCxnSpPr>
          <p:spPr>
            <a:xfrm flipV="1">
              <a:off x="6690763" y="2515640"/>
              <a:ext cx="384527" cy="14846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7075149" y="1842231"/>
              <a:ext cx="0" cy="6734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ZoneTexte 78"/>
          <p:cNvSpPr txBox="1"/>
          <p:nvPr/>
        </p:nvSpPr>
        <p:spPr>
          <a:xfrm>
            <a:off x="189535" y="1228702"/>
            <a:ext cx="4382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2 times 10 pipes over ½ </a:t>
            </a:r>
            <a:r>
              <a:rPr lang="fr-FR" sz="1600" dirty="0" err="1" smtClean="0"/>
              <a:t>perimeter</a:t>
            </a:r>
            <a:endParaRPr lang="fr-FR" sz="1600" dirty="0" smtClean="0"/>
          </a:p>
          <a:p>
            <a:r>
              <a:rPr lang="fr-FR" sz="1600" dirty="0" err="1" smtClean="0"/>
              <a:t>Space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pipes : 400 mm</a:t>
            </a:r>
          </a:p>
          <a:p>
            <a:r>
              <a:rPr lang="fr-FR" sz="1600" dirty="0" smtClean="0">
                <a:latin typeface="Symbol" panose="05050102010706020507" pitchFamily="18" charset="2"/>
              </a:rPr>
              <a:t>D</a:t>
            </a:r>
            <a:r>
              <a:rPr lang="fr-FR" sz="1600" dirty="0"/>
              <a:t>T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mandrel</a:t>
            </a:r>
            <a:r>
              <a:rPr lang="fr-FR" sz="1600" dirty="0" smtClean="0"/>
              <a:t> (Al 5083) </a:t>
            </a:r>
            <a:r>
              <a:rPr lang="fr-FR" sz="1600" dirty="0"/>
              <a:t>(</a:t>
            </a:r>
            <a:r>
              <a:rPr lang="fr-FR" sz="1600" dirty="0" smtClean="0"/>
              <a:t>200 mm) : 16 </a:t>
            </a:r>
            <a:r>
              <a:rPr lang="fr-FR" sz="1600" dirty="0" err="1" smtClean="0"/>
              <a:t>mK</a:t>
            </a:r>
            <a:endParaRPr lang="fr-FR" sz="1600" dirty="0" smtClean="0"/>
          </a:p>
        </p:txBody>
      </p:sp>
      <p:sp>
        <p:nvSpPr>
          <p:cNvPr id="80" name="ZoneTexte 79"/>
          <p:cNvSpPr txBox="1"/>
          <p:nvPr/>
        </p:nvSpPr>
        <p:spPr>
          <a:xfrm>
            <a:off x="8886121" y="2607788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Collector </a:t>
            </a:r>
            <a:r>
              <a:rPr lang="fr-FR" sz="1400" dirty="0" err="1" smtClean="0"/>
              <a:t>diameter</a:t>
            </a:r>
            <a:r>
              <a:rPr lang="fr-FR" sz="1400" dirty="0" smtClean="0"/>
              <a:t>: </a:t>
            </a:r>
            <a:r>
              <a:rPr lang="fr-FR" sz="1400" dirty="0" smtClean="0">
                <a:latin typeface="Symbol" panose="05050102010706020507" pitchFamily="18" charset="2"/>
              </a:rPr>
              <a:t>F = </a:t>
            </a:r>
            <a:r>
              <a:rPr lang="fr-FR" sz="1400" dirty="0" smtClean="0"/>
              <a:t>21.3 x 1.6 mm </a:t>
            </a:r>
          </a:p>
          <a:p>
            <a:r>
              <a:rPr lang="fr-FR" sz="1400" dirty="0" err="1" smtClean="0"/>
              <a:t>Inner</a:t>
            </a:r>
            <a:r>
              <a:rPr lang="fr-FR" sz="1400" dirty="0" smtClean="0"/>
              <a:t> </a:t>
            </a:r>
            <a:r>
              <a:rPr lang="fr-FR" sz="1400" dirty="0" err="1" smtClean="0"/>
              <a:t>diameter</a:t>
            </a:r>
            <a:r>
              <a:rPr lang="fr-FR" sz="1400" dirty="0" smtClean="0"/>
              <a:t> : 8 mm</a:t>
            </a:r>
          </a:p>
          <a:p>
            <a:r>
              <a:rPr lang="fr-FR" sz="1400" dirty="0" smtClean="0"/>
              <a:t>Tank riser : 500 mm</a:t>
            </a:r>
          </a:p>
          <a:p>
            <a:r>
              <a:rPr lang="fr-FR" sz="1400" dirty="0" smtClean="0"/>
              <a:t>Flux in </a:t>
            </a:r>
            <a:r>
              <a:rPr lang="fr-FR" sz="1400" dirty="0" err="1" smtClean="0"/>
              <a:t>every</a:t>
            </a:r>
            <a:r>
              <a:rPr lang="fr-FR" sz="1400" dirty="0" smtClean="0"/>
              <a:t> pipe: ~0,6 g/s</a:t>
            </a: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28" y="2496192"/>
            <a:ext cx="4051863" cy="3188498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en-GB" sz="2000" dirty="0"/>
              <a:t>SCREEN CIRCUIT – EXTERNAL PANELS + FLOOR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sp>
        <p:nvSpPr>
          <p:cNvPr id="82" name="ZoneTexte 81"/>
          <p:cNvSpPr txBox="1"/>
          <p:nvPr/>
        </p:nvSpPr>
        <p:spPr>
          <a:xfrm>
            <a:off x="6232769" y="1382671"/>
            <a:ext cx="4649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 </a:t>
            </a:r>
            <a:r>
              <a:rPr lang="fr-FR" dirty="0" err="1" smtClean="0"/>
              <a:t>loops</a:t>
            </a:r>
            <a:r>
              <a:rPr lang="fr-FR" dirty="0" smtClean="0"/>
              <a:t> </a:t>
            </a:r>
            <a:r>
              <a:rPr lang="fr-FR" dirty="0" err="1" smtClean="0"/>
              <a:t>spaced</a:t>
            </a:r>
            <a:r>
              <a:rPr lang="fr-FR" dirty="0" smtClean="0"/>
              <a:t> by 1.4 m</a:t>
            </a:r>
          </a:p>
          <a:p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/>
              <a:t>T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a 3 mm panel of (Al3003) : ~2.5 K</a:t>
            </a:r>
          </a:p>
        </p:txBody>
      </p:sp>
      <p:grpSp>
        <p:nvGrpSpPr>
          <p:cNvPr id="83" name="Groupe 82"/>
          <p:cNvGrpSpPr/>
          <p:nvPr/>
        </p:nvGrpSpPr>
        <p:grpSpPr>
          <a:xfrm>
            <a:off x="987337" y="1384675"/>
            <a:ext cx="4029163" cy="5061236"/>
            <a:chOff x="578964" y="1384675"/>
            <a:chExt cx="4029163" cy="5061236"/>
          </a:xfrm>
        </p:grpSpPr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45871" y="2903580"/>
              <a:ext cx="576000" cy="432000"/>
            </a:xfrm>
            <a:prstGeom prst="rect">
              <a:avLst/>
            </a:prstGeom>
          </p:spPr>
        </p:pic>
        <p:cxnSp>
          <p:nvCxnSpPr>
            <p:cNvPr id="85" name="Connecteur en angle 84"/>
            <p:cNvCxnSpPr/>
            <p:nvPr/>
          </p:nvCxnSpPr>
          <p:spPr>
            <a:xfrm rot="16200000" flipH="1">
              <a:off x="2482353" y="4322618"/>
              <a:ext cx="3660360" cy="583352"/>
            </a:xfrm>
            <a:prstGeom prst="bentConnector3">
              <a:avLst>
                <a:gd name="adj1" fmla="val 1953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 flipV="1">
              <a:off x="1796746" y="6444474"/>
              <a:ext cx="2811381" cy="1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1796746" y="6033831"/>
              <a:ext cx="0" cy="410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H="1">
              <a:off x="3275392" y="6033831"/>
              <a:ext cx="0" cy="410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H="1">
              <a:off x="1209948" y="3903061"/>
              <a:ext cx="26488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2534394" y="3774500"/>
              <a:ext cx="0" cy="1285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>
              <a:off x="2534394" y="3772883"/>
              <a:ext cx="13330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3867415" y="3378873"/>
              <a:ext cx="0" cy="394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49916" y="1886415"/>
              <a:ext cx="205714" cy="154286"/>
            </a:xfrm>
            <a:prstGeom prst="rect">
              <a:avLst/>
            </a:prstGeom>
          </p:spPr>
        </p:pic>
        <p:cxnSp>
          <p:nvCxnSpPr>
            <p:cNvPr id="94" name="Connecteur droit 93"/>
            <p:cNvCxnSpPr/>
            <p:nvPr/>
          </p:nvCxnSpPr>
          <p:spPr>
            <a:xfrm flipV="1">
              <a:off x="4020032" y="1384675"/>
              <a:ext cx="0" cy="5008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4022242" y="2041996"/>
              <a:ext cx="0" cy="742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e 95"/>
            <p:cNvGrpSpPr/>
            <p:nvPr/>
          </p:nvGrpSpPr>
          <p:grpSpPr>
            <a:xfrm>
              <a:off x="1804238" y="3903061"/>
              <a:ext cx="2687138" cy="2423140"/>
              <a:chOff x="5802134" y="3683847"/>
              <a:chExt cx="2687138" cy="2423140"/>
            </a:xfrm>
          </p:grpSpPr>
          <p:cxnSp>
            <p:nvCxnSpPr>
              <p:cNvPr id="146" name="Connecteur droit 145"/>
              <p:cNvCxnSpPr>
                <a:endCxn id="147" idx="2"/>
              </p:cNvCxnSpPr>
              <p:nvPr/>
            </p:nvCxnSpPr>
            <p:spPr>
              <a:xfrm flipV="1">
                <a:off x="7313993" y="5191624"/>
                <a:ext cx="970984" cy="5373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Arc 146"/>
              <p:cNvSpPr/>
              <p:nvPr/>
            </p:nvSpPr>
            <p:spPr>
              <a:xfrm>
                <a:off x="8151044" y="5020144"/>
                <a:ext cx="182183" cy="182183"/>
              </a:xfrm>
              <a:prstGeom prst="arc">
                <a:avLst>
                  <a:gd name="adj1" fmla="val 703238"/>
                  <a:gd name="adj2" fmla="val 371674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8" name="Connecteur droit 147"/>
              <p:cNvCxnSpPr/>
              <p:nvPr/>
            </p:nvCxnSpPr>
            <p:spPr>
              <a:xfrm flipH="1">
                <a:off x="8326578" y="5035023"/>
                <a:ext cx="38275" cy="107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Arc 148"/>
              <p:cNvSpPr/>
              <p:nvPr/>
            </p:nvSpPr>
            <p:spPr>
              <a:xfrm>
                <a:off x="8183904" y="4899970"/>
                <a:ext cx="188441" cy="188441"/>
              </a:xfrm>
              <a:prstGeom prst="arc">
                <a:avLst>
                  <a:gd name="adj1" fmla="val 13767004"/>
                  <a:gd name="adj2" fmla="val 159124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0" name="Connecteur droit 149"/>
              <p:cNvCxnSpPr>
                <a:stCxn id="151" idx="0"/>
                <a:endCxn id="149" idx="0"/>
              </p:cNvCxnSpPr>
              <p:nvPr/>
            </p:nvCxnSpPr>
            <p:spPr>
              <a:xfrm flipV="1">
                <a:off x="7591406" y="4922598"/>
                <a:ext cx="625465" cy="3578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Arc 150"/>
              <p:cNvSpPr/>
              <p:nvPr/>
            </p:nvSpPr>
            <p:spPr>
              <a:xfrm>
                <a:off x="7404955" y="5088315"/>
                <a:ext cx="221808" cy="221808"/>
              </a:xfrm>
              <a:prstGeom prst="arc">
                <a:avLst>
                  <a:gd name="adj1" fmla="val 2823777"/>
                  <a:gd name="adj2" fmla="val 1085917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2" name="Connecteur droit 151"/>
              <p:cNvCxnSpPr>
                <a:stCxn id="153" idx="0"/>
              </p:cNvCxnSpPr>
              <p:nvPr/>
            </p:nvCxnSpPr>
            <p:spPr>
              <a:xfrm>
                <a:off x="7394437" y="5135226"/>
                <a:ext cx="10518" cy="74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Arc 152"/>
              <p:cNvSpPr/>
              <p:nvPr/>
            </p:nvSpPr>
            <p:spPr>
              <a:xfrm>
                <a:off x="7390872" y="5004843"/>
                <a:ext cx="206915" cy="206915"/>
              </a:xfrm>
              <a:prstGeom prst="arc">
                <a:avLst>
                  <a:gd name="adj1" fmla="val 9894885"/>
                  <a:gd name="adj2" fmla="val 1447485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4" name="Connecteur droit 153"/>
              <p:cNvCxnSpPr/>
              <p:nvPr/>
            </p:nvCxnSpPr>
            <p:spPr>
              <a:xfrm flipV="1">
                <a:off x="7438884" y="4526931"/>
                <a:ext cx="871545" cy="4905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Arc 154"/>
              <p:cNvSpPr/>
              <p:nvPr/>
            </p:nvSpPr>
            <p:spPr>
              <a:xfrm>
                <a:off x="8170095" y="4354190"/>
                <a:ext cx="182183" cy="182183"/>
              </a:xfrm>
              <a:prstGeom prst="arc">
                <a:avLst>
                  <a:gd name="adj1" fmla="val 19716369"/>
                  <a:gd name="adj2" fmla="val 371674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6" name="Connecteur droit 155"/>
              <p:cNvCxnSpPr/>
              <p:nvPr/>
            </p:nvCxnSpPr>
            <p:spPr>
              <a:xfrm>
                <a:off x="8292867" y="4300145"/>
                <a:ext cx="49907" cy="10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Arc 156"/>
              <p:cNvSpPr/>
              <p:nvPr/>
            </p:nvSpPr>
            <p:spPr>
              <a:xfrm>
                <a:off x="8125481" y="4269675"/>
                <a:ext cx="188441" cy="188441"/>
              </a:xfrm>
              <a:prstGeom prst="arc">
                <a:avLst>
                  <a:gd name="adj1" fmla="val 13767004"/>
                  <a:gd name="adj2" fmla="val 193441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8" name="Connecteur droit 157"/>
              <p:cNvCxnSpPr/>
              <p:nvPr/>
            </p:nvCxnSpPr>
            <p:spPr>
              <a:xfrm flipV="1">
                <a:off x="7341990" y="4286910"/>
                <a:ext cx="822417" cy="4474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Arc 158"/>
              <p:cNvSpPr/>
              <p:nvPr/>
            </p:nvSpPr>
            <p:spPr>
              <a:xfrm>
                <a:off x="7195152" y="4486358"/>
                <a:ext cx="221808" cy="253933"/>
              </a:xfrm>
              <a:prstGeom prst="arc">
                <a:avLst>
                  <a:gd name="adj1" fmla="val 4133885"/>
                  <a:gd name="adj2" fmla="val 855503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0" name="Connecteur droit 159"/>
              <p:cNvCxnSpPr>
                <a:endCxn id="159" idx="2"/>
              </p:cNvCxnSpPr>
              <p:nvPr/>
            </p:nvCxnSpPr>
            <p:spPr>
              <a:xfrm>
                <a:off x="7049484" y="4527843"/>
                <a:ext cx="164361" cy="1560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Arc 160"/>
              <p:cNvSpPr/>
              <p:nvPr/>
            </p:nvSpPr>
            <p:spPr>
              <a:xfrm>
                <a:off x="7027748" y="4357638"/>
                <a:ext cx="206915" cy="206915"/>
              </a:xfrm>
              <a:prstGeom prst="arc">
                <a:avLst>
                  <a:gd name="adj1" fmla="val 8326128"/>
                  <a:gd name="adj2" fmla="val 1447485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2" name="Connecteur droit 161"/>
              <p:cNvCxnSpPr/>
              <p:nvPr/>
            </p:nvCxnSpPr>
            <p:spPr>
              <a:xfrm flipV="1">
                <a:off x="7073495" y="4013780"/>
                <a:ext cx="737358" cy="3599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Arc 162"/>
              <p:cNvSpPr/>
              <p:nvPr/>
            </p:nvSpPr>
            <p:spPr>
              <a:xfrm>
                <a:off x="7676105" y="3844527"/>
                <a:ext cx="182183" cy="182183"/>
              </a:xfrm>
              <a:prstGeom prst="arc">
                <a:avLst>
                  <a:gd name="adj1" fmla="val 243584"/>
                  <a:gd name="adj2" fmla="val 371674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4" name="Connecteur droit 163"/>
              <p:cNvCxnSpPr/>
              <p:nvPr/>
            </p:nvCxnSpPr>
            <p:spPr>
              <a:xfrm>
                <a:off x="7855430" y="3683847"/>
                <a:ext cx="0" cy="2693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Arc 164"/>
              <p:cNvSpPr/>
              <p:nvPr/>
            </p:nvSpPr>
            <p:spPr>
              <a:xfrm>
                <a:off x="5802134" y="4452088"/>
                <a:ext cx="1553438" cy="1654899"/>
              </a:xfrm>
              <a:prstGeom prst="arc">
                <a:avLst>
                  <a:gd name="adj1" fmla="val 16200000"/>
                  <a:gd name="adj2" fmla="val 37069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6" name="Arc 165"/>
              <p:cNvSpPr/>
              <p:nvPr/>
            </p:nvSpPr>
            <p:spPr>
              <a:xfrm>
                <a:off x="6935834" y="3877397"/>
                <a:ext cx="1553438" cy="1654899"/>
              </a:xfrm>
              <a:prstGeom prst="arc">
                <a:avLst>
                  <a:gd name="adj1" fmla="val 16200000"/>
                  <a:gd name="adj2" fmla="val 368122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7" name="Connecteur droit 166"/>
              <p:cNvCxnSpPr>
                <a:stCxn id="165" idx="0"/>
                <a:endCxn id="166" idx="0"/>
              </p:cNvCxnSpPr>
              <p:nvPr/>
            </p:nvCxnSpPr>
            <p:spPr>
              <a:xfrm flipV="1">
                <a:off x="6578853" y="3877397"/>
                <a:ext cx="1133700" cy="574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167"/>
              <p:cNvCxnSpPr/>
              <p:nvPr/>
            </p:nvCxnSpPr>
            <p:spPr>
              <a:xfrm flipV="1">
                <a:off x="6974791" y="5417064"/>
                <a:ext cx="1133700" cy="583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Arc 168"/>
              <p:cNvSpPr/>
              <p:nvPr/>
            </p:nvSpPr>
            <p:spPr>
              <a:xfrm>
                <a:off x="7271490" y="5711160"/>
                <a:ext cx="206915" cy="206915"/>
              </a:xfrm>
              <a:prstGeom prst="arc">
                <a:avLst>
                  <a:gd name="adj1" fmla="val 10762713"/>
                  <a:gd name="adj2" fmla="val 1447485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7" name="Groupe 96"/>
            <p:cNvGrpSpPr/>
            <p:nvPr/>
          </p:nvGrpSpPr>
          <p:grpSpPr>
            <a:xfrm flipH="1">
              <a:off x="578964" y="3903061"/>
              <a:ext cx="2687138" cy="2423140"/>
              <a:chOff x="5802134" y="3683847"/>
              <a:chExt cx="2687138" cy="2423140"/>
            </a:xfrm>
          </p:grpSpPr>
          <p:cxnSp>
            <p:nvCxnSpPr>
              <p:cNvPr id="122" name="Connecteur droit 121"/>
              <p:cNvCxnSpPr>
                <a:endCxn id="123" idx="2"/>
              </p:cNvCxnSpPr>
              <p:nvPr/>
            </p:nvCxnSpPr>
            <p:spPr>
              <a:xfrm flipV="1">
                <a:off x="7313993" y="5191624"/>
                <a:ext cx="970984" cy="5373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Arc 122"/>
              <p:cNvSpPr/>
              <p:nvPr/>
            </p:nvSpPr>
            <p:spPr>
              <a:xfrm>
                <a:off x="8151044" y="5020144"/>
                <a:ext cx="182183" cy="182183"/>
              </a:xfrm>
              <a:prstGeom prst="arc">
                <a:avLst>
                  <a:gd name="adj1" fmla="val 703238"/>
                  <a:gd name="adj2" fmla="val 371674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 flipH="1">
                <a:off x="8326578" y="5035023"/>
                <a:ext cx="38275" cy="107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Arc 124"/>
              <p:cNvSpPr/>
              <p:nvPr/>
            </p:nvSpPr>
            <p:spPr>
              <a:xfrm>
                <a:off x="8183904" y="4899970"/>
                <a:ext cx="188441" cy="188441"/>
              </a:xfrm>
              <a:prstGeom prst="arc">
                <a:avLst>
                  <a:gd name="adj1" fmla="val 13767004"/>
                  <a:gd name="adj2" fmla="val 159124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6" name="Connecteur droit 125"/>
              <p:cNvCxnSpPr>
                <a:stCxn id="127" idx="0"/>
                <a:endCxn id="125" idx="0"/>
              </p:cNvCxnSpPr>
              <p:nvPr/>
            </p:nvCxnSpPr>
            <p:spPr>
              <a:xfrm flipV="1">
                <a:off x="7591406" y="4922598"/>
                <a:ext cx="625465" cy="3578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Arc 126"/>
              <p:cNvSpPr/>
              <p:nvPr/>
            </p:nvSpPr>
            <p:spPr>
              <a:xfrm>
                <a:off x="7404955" y="5088315"/>
                <a:ext cx="221808" cy="221808"/>
              </a:xfrm>
              <a:prstGeom prst="arc">
                <a:avLst>
                  <a:gd name="adj1" fmla="val 2823777"/>
                  <a:gd name="adj2" fmla="val 1085917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8" name="Connecteur droit 127"/>
              <p:cNvCxnSpPr>
                <a:stCxn id="129" idx="0"/>
              </p:cNvCxnSpPr>
              <p:nvPr/>
            </p:nvCxnSpPr>
            <p:spPr>
              <a:xfrm>
                <a:off x="7394437" y="5135226"/>
                <a:ext cx="10518" cy="74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Arc 128"/>
              <p:cNvSpPr/>
              <p:nvPr/>
            </p:nvSpPr>
            <p:spPr>
              <a:xfrm>
                <a:off x="7390872" y="5004843"/>
                <a:ext cx="206915" cy="206915"/>
              </a:xfrm>
              <a:prstGeom prst="arc">
                <a:avLst>
                  <a:gd name="adj1" fmla="val 9894885"/>
                  <a:gd name="adj2" fmla="val 1447485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0" name="Connecteur droit 129"/>
              <p:cNvCxnSpPr/>
              <p:nvPr/>
            </p:nvCxnSpPr>
            <p:spPr>
              <a:xfrm flipV="1">
                <a:off x="7438884" y="4526931"/>
                <a:ext cx="871545" cy="4905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130"/>
              <p:cNvSpPr/>
              <p:nvPr/>
            </p:nvSpPr>
            <p:spPr>
              <a:xfrm>
                <a:off x="8170095" y="4354190"/>
                <a:ext cx="182183" cy="182183"/>
              </a:xfrm>
              <a:prstGeom prst="arc">
                <a:avLst>
                  <a:gd name="adj1" fmla="val 19716369"/>
                  <a:gd name="adj2" fmla="val 371674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2" name="Connecteur droit 131"/>
              <p:cNvCxnSpPr/>
              <p:nvPr/>
            </p:nvCxnSpPr>
            <p:spPr>
              <a:xfrm>
                <a:off x="8292867" y="4300145"/>
                <a:ext cx="49907" cy="104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Arc 132"/>
              <p:cNvSpPr/>
              <p:nvPr/>
            </p:nvSpPr>
            <p:spPr>
              <a:xfrm>
                <a:off x="8125481" y="4269675"/>
                <a:ext cx="188441" cy="188441"/>
              </a:xfrm>
              <a:prstGeom prst="arc">
                <a:avLst>
                  <a:gd name="adj1" fmla="val 13767004"/>
                  <a:gd name="adj2" fmla="val 1934418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4" name="Connecteur droit 133"/>
              <p:cNvCxnSpPr/>
              <p:nvPr/>
            </p:nvCxnSpPr>
            <p:spPr>
              <a:xfrm flipV="1">
                <a:off x="7341990" y="4286910"/>
                <a:ext cx="822417" cy="4474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Arc 134"/>
              <p:cNvSpPr/>
              <p:nvPr/>
            </p:nvSpPr>
            <p:spPr>
              <a:xfrm>
                <a:off x="7195152" y="4486358"/>
                <a:ext cx="221808" cy="253933"/>
              </a:xfrm>
              <a:prstGeom prst="arc">
                <a:avLst>
                  <a:gd name="adj1" fmla="val 4133885"/>
                  <a:gd name="adj2" fmla="val 855503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6" name="Connecteur droit 135"/>
              <p:cNvCxnSpPr>
                <a:endCxn id="135" idx="2"/>
              </p:cNvCxnSpPr>
              <p:nvPr/>
            </p:nvCxnSpPr>
            <p:spPr>
              <a:xfrm>
                <a:off x="7049484" y="4527843"/>
                <a:ext cx="164361" cy="1560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Arc 136"/>
              <p:cNvSpPr/>
              <p:nvPr/>
            </p:nvSpPr>
            <p:spPr>
              <a:xfrm>
                <a:off x="7027748" y="4357638"/>
                <a:ext cx="206915" cy="206915"/>
              </a:xfrm>
              <a:prstGeom prst="arc">
                <a:avLst>
                  <a:gd name="adj1" fmla="val 8326128"/>
                  <a:gd name="adj2" fmla="val 1447485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8" name="Connecteur droit 137"/>
              <p:cNvCxnSpPr/>
              <p:nvPr/>
            </p:nvCxnSpPr>
            <p:spPr>
              <a:xfrm flipV="1">
                <a:off x="7073495" y="4013780"/>
                <a:ext cx="737358" cy="3599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Arc 138"/>
              <p:cNvSpPr/>
              <p:nvPr/>
            </p:nvSpPr>
            <p:spPr>
              <a:xfrm>
                <a:off x="7676105" y="3844527"/>
                <a:ext cx="182183" cy="182183"/>
              </a:xfrm>
              <a:prstGeom prst="arc">
                <a:avLst>
                  <a:gd name="adj1" fmla="val 243584"/>
                  <a:gd name="adj2" fmla="val 371674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>
                <a:off x="7855430" y="3683847"/>
                <a:ext cx="0" cy="2693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Arc 140"/>
              <p:cNvSpPr/>
              <p:nvPr/>
            </p:nvSpPr>
            <p:spPr>
              <a:xfrm>
                <a:off x="5802134" y="4452088"/>
                <a:ext cx="1553438" cy="1654899"/>
              </a:xfrm>
              <a:prstGeom prst="arc">
                <a:avLst>
                  <a:gd name="adj1" fmla="val 16200000"/>
                  <a:gd name="adj2" fmla="val 37069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Arc 141"/>
              <p:cNvSpPr/>
              <p:nvPr/>
            </p:nvSpPr>
            <p:spPr>
              <a:xfrm>
                <a:off x="6935834" y="3877397"/>
                <a:ext cx="1553438" cy="1654899"/>
              </a:xfrm>
              <a:prstGeom prst="arc">
                <a:avLst>
                  <a:gd name="adj1" fmla="val 16200000"/>
                  <a:gd name="adj2" fmla="val 368122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3" name="Connecteur droit 142"/>
              <p:cNvCxnSpPr>
                <a:stCxn id="141" idx="0"/>
                <a:endCxn id="142" idx="0"/>
              </p:cNvCxnSpPr>
              <p:nvPr/>
            </p:nvCxnSpPr>
            <p:spPr>
              <a:xfrm flipV="1">
                <a:off x="6578853" y="3877397"/>
                <a:ext cx="1133700" cy="574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flipV="1">
                <a:off x="6974791" y="5417064"/>
                <a:ext cx="1133700" cy="583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Arc 144"/>
              <p:cNvSpPr/>
              <p:nvPr/>
            </p:nvSpPr>
            <p:spPr>
              <a:xfrm>
                <a:off x="7271490" y="5711160"/>
                <a:ext cx="206915" cy="206915"/>
              </a:xfrm>
              <a:prstGeom prst="arc">
                <a:avLst>
                  <a:gd name="adj1" fmla="val 10762713"/>
                  <a:gd name="adj2" fmla="val 1447485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2590035" y="2233221"/>
              <a:ext cx="1335638" cy="482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9" name="Connecteur droit 98"/>
            <p:cNvCxnSpPr>
              <a:stCxn id="100" idx="4"/>
            </p:cNvCxnSpPr>
            <p:nvPr/>
          </p:nvCxnSpPr>
          <p:spPr>
            <a:xfrm>
              <a:off x="3867101" y="2764630"/>
              <a:ext cx="314" cy="83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99"/>
            <p:cNvSpPr/>
            <p:nvPr/>
          </p:nvSpPr>
          <p:spPr>
            <a:xfrm>
              <a:off x="3844241" y="2718911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596202" y="2720771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3347999" y="2724468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3099796" y="2720252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2855583" y="2722169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2592810" y="2718911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3857003" y="2181284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3608964" y="2183144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3360761" y="2186841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3112558" y="2182625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2868345" y="2184542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2605572" y="2181284"/>
              <a:ext cx="45719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>
              <a:off x="3881388" y="1384675"/>
              <a:ext cx="0" cy="796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2636195" y="3859343"/>
              <a:ext cx="217054" cy="91453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217850" y="3860557"/>
              <a:ext cx="217054" cy="91453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2142713" y="3929234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insulators</a:t>
              </a:r>
              <a:endParaRPr lang="fr-FR" sz="1200" dirty="0"/>
            </a:p>
          </p:txBody>
        </p:sp>
        <p:sp>
          <p:nvSpPr>
            <p:cNvPr id="116" name="Arc 115"/>
            <p:cNvSpPr/>
            <p:nvPr/>
          </p:nvSpPr>
          <p:spPr>
            <a:xfrm>
              <a:off x="1893594" y="4808630"/>
              <a:ext cx="1309669" cy="1407949"/>
            </a:xfrm>
            <a:prstGeom prst="arc">
              <a:avLst>
                <a:gd name="adj1" fmla="val 16497331"/>
                <a:gd name="adj2" fmla="val 342319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7" name="Connecteur droit 116"/>
            <p:cNvCxnSpPr>
              <a:endCxn id="165" idx="0"/>
            </p:cNvCxnSpPr>
            <p:nvPr/>
          </p:nvCxnSpPr>
          <p:spPr>
            <a:xfrm flipH="1" flipV="1">
              <a:off x="2580957" y="4671302"/>
              <a:ext cx="20852" cy="144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>
              <a:stCxn id="165" idx="2"/>
              <a:endCxn id="116" idx="2"/>
            </p:cNvCxnSpPr>
            <p:nvPr/>
          </p:nvCxnSpPr>
          <p:spPr>
            <a:xfrm flipH="1" flipV="1">
              <a:off x="2922767" y="6090212"/>
              <a:ext cx="43656" cy="126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Arc 118"/>
            <p:cNvSpPr/>
            <p:nvPr/>
          </p:nvSpPr>
          <p:spPr>
            <a:xfrm flipH="1">
              <a:off x="1866335" y="4808630"/>
              <a:ext cx="1309669" cy="1407949"/>
            </a:xfrm>
            <a:prstGeom prst="arc">
              <a:avLst>
                <a:gd name="adj1" fmla="val 16497331"/>
                <a:gd name="adj2" fmla="val 342319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0" name="Connecteur droit 119"/>
            <p:cNvCxnSpPr/>
            <p:nvPr/>
          </p:nvCxnSpPr>
          <p:spPr>
            <a:xfrm flipV="1">
              <a:off x="2465937" y="4671303"/>
              <a:ext cx="22704" cy="14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>
              <a:endCxn id="119" idx="2"/>
            </p:cNvCxnSpPr>
            <p:nvPr/>
          </p:nvCxnSpPr>
          <p:spPr>
            <a:xfrm flipV="1">
              <a:off x="2103175" y="6090212"/>
              <a:ext cx="43656" cy="126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0" name="Image 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769" y="2048942"/>
            <a:ext cx="5195368" cy="4088347"/>
          </a:xfrm>
          <a:prstGeom prst="rect">
            <a:avLst/>
          </a:prstGeom>
        </p:spPr>
      </p:pic>
      <p:sp>
        <p:nvSpPr>
          <p:cNvPr id="171" name="ZoneTexte 170"/>
          <p:cNvSpPr txBox="1"/>
          <p:nvPr/>
        </p:nvSpPr>
        <p:spPr>
          <a:xfrm>
            <a:off x="201670" y="1627096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260 W to </a:t>
            </a:r>
            <a:r>
              <a:rPr lang="fr-FR" sz="1400" dirty="0" err="1" smtClean="0"/>
              <a:t>extract</a:t>
            </a:r>
            <a:r>
              <a:rPr lang="fr-FR" sz="1400" dirty="0" smtClean="0"/>
              <a:t>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45 et 80 K (15 b)</a:t>
            </a:r>
          </a:p>
          <a:p>
            <a:r>
              <a:rPr lang="fr-FR" sz="1400" dirty="0"/>
              <a:t>	</a:t>
            </a:r>
            <a:r>
              <a:rPr lang="fr-FR" sz="1400" dirty="0" smtClean="0">
                <a:sym typeface="Wingdings" panose="05000000000000000000" pitchFamily="2" charset="2"/>
              </a:rPr>
              <a:t> ~1 g/s</a:t>
            </a:r>
            <a:endParaRPr lang="fr-FR" sz="1400" dirty="0"/>
          </a:p>
        </p:txBody>
      </p:sp>
      <p:pic>
        <p:nvPicPr>
          <p:cNvPr id="172" name="Image 1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en-GB" sz="2000" dirty="0"/>
              <a:t>SCREEN CIRCUIT – INTERNAL PANEL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cxnSp>
        <p:nvCxnSpPr>
          <p:cNvPr id="172" name="Connecteur en angle 171"/>
          <p:cNvCxnSpPr/>
          <p:nvPr/>
        </p:nvCxnSpPr>
        <p:spPr>
          <a:xfrm rot="16200000" flipH="1">
            <a:off x="2692154" y="3741574"/>
            <a:ext cx="3488580" cy="593353"/>
          </a:xfrm>
          <a:prstGeom prst="bentConnector3">
            <a:avLst>
              <a:gd name="adj1" fmla="val 235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 flipH="1">
            <a:off x="2095743" y="5777121"/>
            <a:ext cx="2637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 flipH="1">
            <a:off x="1342684" y="3228040"/>
            <a:ext cx="25079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 flipV="1">
            <a:off x="2526220" y="3099479"/>
            <a:ext cx="0" cy="128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/>
          <p:nvPr/>
        </p:nvCxnSpPr>
        <p:spPr>
          <a:xfrm>
            <a:off x="2526220" y="3097862"/>
            <a:ext cx="13330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 flipV="1">
            <a:off x="3859241" y="2213358"/>
            <a:ext cx="0" cy="8845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Arc 177"/>
          <p:cNvSpPr/>
          <p:nvPr/>
        </p:nvSpPr>
        <p:spPr>
          <a:xfrm flipH="1">
            <a:off x="1704490" y="3996281"/>
            <a:ext cx="1553438" cy="1654899"/>
          </a:xfrm>
          <a:prstGeom prst="arc">
            <a:avLst>
              <a:gd name="adj1" fmla="val 16200000"/>
              <a:gd name="adj2" fmla="val 37069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ZoneTexte 178"/>
          <p:cNvSpPr txBox="1"/>
          <p:nvPr/>
        </p:nvSpPr>
        <p:spPr>
          <a:xfrm>
            <a:off x="5983071" y="1475385"/>
            <a:ext cx="420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Cooling</a:t>
            </a:r>
            <a:r>
              <a:rPr lang="fr-FR" dirty="0" smtClean="0"/>
              <a:t> by conduction </a:t>
            </a:r>
            <a:r>
              <a:rPr lang="fr-FR" dirty="0" err="1" smtClean="0"/>
              <a:t>from</a:t>
            </a:r>
            <a:r>
              <a:rPr lang="fr-FR" dirty="0" smtClean="0"/>
              <a:t> the ends</a:t>
            </a:r>
          </a:p>
          <a:p>
            <a:r>
              <a:rPr lang="fr-FR" dirty="0" smtClean="0">
                <a:latin typeface="Symbol" panose="05050102010706020507" pitchFamily="18" charset="2"/>
              </a:rPr>
              <a:t>D</a:t>
            </a:r>
            <a:r>
              <a:rPr lang="fr-FR" dirty="0"/>
              <a:t>T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a 5 mm (Al1050) panel : ~2 K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628021" y="3184322"/>
            <a:ext cx="217054" cy="9145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Rectangle 180"/>
          <p:cNvSpPr/>
          <p:nvPr/>
        </p:nvSpPr>
        <p:spPr>
          <a:xfrm>
            <a:off x="2209676" y="3185536"/>
            <a:ext cx="217054" cy="9145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ZoneTexte 181"/>
          <p:cNvSpPr txBox="1"/>
          <p:nvPr/>
        </p:nvSpPr>
        <p:spPr>
          <a:xfrm>
            <a:off x="2134539" y="3254213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insulators</a:t>
            </a:r>
            <a:endParaRPr lang="fr-FR" sz="1200" dirty="0"/>
          </a:p>
        </p:txBody>
      </p:sp>
      <p:sp>
        <p:nvSpPr>
          <p:cNvPr id="183" name="Arc 182"/>
          <p:cNvSpPr/>
          <p:nvPr/>
        </p:nvSpPr>
        <p:spPr>
          <a:xfrm flipH="1">
            <a:off x="570790" y="3421590"/>
            <a:ext cx="1553438" cy="1654899"/>
          </a:xfrm>
          <a:prstGeom prst="arc">
            <a:avLst>
              <a:gd name="adj1" fmla="val 16200000"/>
              <a:gd name="adj2" fmla="val 3681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4" name="Connecteur droit 183"/>
          <p:cNvCxnSpPr>
            <a:stCxn id="178" idx="0"/>
            <a:endCxn id="183" idx="0"/>
          </p:cNvCxnSpPr>
          <p:nvPr/>
        </p:nvCxnSpPr>
        <p:spPr>
          <a:xfrm flipH="1" flipV="1">
            <a:off x="1347509" y="3421590"/>
            <a:ext cx="1133700" cy="5746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/>
          <p:nvPr/>
        </p:nvCxnSpPr>
        <p:spPr>
          <a:xfrm flipH="1" flipV="1">
            <a:off x="951571" y="4961257"/>
            <a:ext cx="1133700" cy="5832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>
            <a:off x="2095743" y="5540034"/>
            <a:ext cx="0" cy="23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 flipH="1" flipV="1">
            <a:off x="954483" y="5196201"/>
            <a:ext cx="1148438" cy="57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>
          <a:xfrm>
            <a:off x="954483" y="4961257"/>
            <a:ext cx="0" cy="23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>
            <a:off x="2481209" y="3806900"/>
            <a:ext cx="0" cy="2076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/>
          <p:cNvCxnSpPr/>
          <p:nvPr/>
        </p:nvCxnSpPr>
        <p:spPr>
          <a:xfrm flipH="1" flipV="1">
            <a:off x="1342684" y="3227374"/>
            <a:ext cx="1138525" cy="574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/>
          <p:cNvCxnSpPr>
            <a:stCxn id="183" idx="0"/>
          </p:cNvCxnSpPr>
          <p:nvPr/>
        </p:nvCxnSpPr>
        <p:spPr>
          <a:xfrm flipV="1">
            <a:off x="1347509" y="3225980"/>
            <a:ext cx="0" cy="195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Arc 191"/>
          <p:cNvSpPr/>
          <p:nvPr/>
        </p:nvSpPr>
        <p:spPr>
          <a:xfrm>
            <a:off x="3089270" y="3426342"/>
            <a:ext cx="1553438" cy="1654899"/>
          </a:xfrm>
          <a:prstGeom prst="arc">
            <a:avLst>
              <a:gd name="adj1" fmla="val 16200000"/>
              <a:gd name="adj2" fmla="val 3681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3" name="Connecteur droit 192"/>
          <p:cNvCxnSpPr>
            <a:endCxn id="192" idx="0"/>
          </p:cNvCxnSpPr>
          <p:nvPr/>
        </p:nvCxnSpPr>
        <p:spPr>
          <a:xfrm flipV="1">
            <a:off x="2732289" y="3426342"/>
            <a:ext cx="1133700" cy="5746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 flipV="1">
            <a:off x="3128227" y="4966009"/>
            <a:ext cx="1133700" cy="58326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 flipH="1">
            <a:off x="3117755" y="5546846"/>
            <a:ext cx="0" cy="23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195"/>
          <p:cNvCxnSpPr/>
          <p:nvPr/>
        </p:nvCxnSpPr>
        <p:spPr>
          <a:xfrm flipV="1">
            <a:off x="3110577" y="5200953"/>
            <a:ext cx="1148438" cy="57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 flipH="1">
            <a:off x="4259015" y="4966009"/>
            <a:ext cx="0" cy="23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/>
          <p:nvPr/>
        </p:nvCxnSpPr>
        <p:spPr>
          <a:xfrm flipH="1">
            <a:off x="2732289" y="3811652"/>
            <a:ext cx="0" cy="2076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>
          <a:xfrm flipV="1">
            <a:off x="2732289" y="3232126"/>
            <a:ext cx="1138525" cy="574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>
            <a:stCxn id="192" idx="0"/>
          </p:cNvCxnSpPr>
          <p:nvPr/>
        </p:nvCxnSpPr>
        <p:spPr>
          <a:xfrm flipH="1" flipV="1">
            <a:off x="3865989" y="3230732"/>
            <a:ext cx="0" cy="195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Arc 200"/>
          <p:cNvSpPr/>
          <p:nvPr/>
        </p:nvSpPr>
        <p:spPr>
          <a:xfrm>
            <a:off x="1960232" y="4014549"/>
            <a:ext cx="1553438" cy="1654899"/>
          </a:xfrm>
          <a:prstGeom prst="arc">
            <a:avLst>
              <a:gd name="adj1" fmla="val 16200000"/>
              <a:gd name="adj2" fmla="val 37069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2" name="Imag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400" y="2366345"/>
            <a:ext cx="5196003" cy="4088847"/>
          </a:xfrm>
          <a:prstGeom prst="rect">
            <a:avLst/>
          </a:prstGeom>
        </p:spPr>
      </p:pic>
      <p:sp>
        <p:nvSpPr>
          <p:cNvPr id="203" name="ZoneTexte 202"/>
          <p:cNvSpPr txBox="1"/>
          <p:nvPr/>
        </p:nvSpPr>
        <p:spPr>
          <a:xfrm>
            <a:off x="435732" y="1226659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85 W </a:t>
            </a:r>
            <a:r>
              <a:rPr lang="fr-FR" dirty="0"/>
              <a:t>to </a:t>
            </a:r>
            <a:r>
              <a:rPr lang="fr-FR" dirty="0" err="1"/>
              <a:t>extract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45 et 80 K (15 b)</a:t>
            </a:r>
          </a:p>
          <a:p>
            <a:r>
              <a:rPr lang="fr-FR" dirty="0"/>
              <a:t>	</a:t>
            </a:r>
            <a:r>
              <a:rPr lang="fr-FR" dirty="0" smtClean="0">
                <a:sym typeface="Wingdings" panose="05000000000000000000" pitchFamily="2" charset="2"/>
              </a:rPr>
              <a:t> 0.35 g/s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en-GB" sz="2000" dirty="0" smtClean="0"/>
              <a:t>PRELIMINARY MASS </a:t>
            </a:r>
            <a:r>
              <a:rPr lang="en-GB" sz="2000" dirty="0" smtClean="0"/>
              <a:t>BUDGET AND ASSEMBLY</a:t>
            </a:r>
            <a:endParaRPr lang="en-GB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629633" y="6150604"/>
            <a:ext cx="811441" cy="393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56" dirty="0">
                <a:solidFill>
                  <a:schemeClr val="bg1"/>
                </a:solidFill>
              </a:rPr>
              <a:t>H Cal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50A3B5DA-70B0-4097-BBD3-1C723263B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4" t="3230" r="11275"/>
          <a:stretch/>
        </p:blipFill>
        <p:spPr>
          <a:xfrm>
            <a:off x="704884" y="1869219"/>
            <a:ext cx="6333780" cy="3586092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V="1">
            <a:off x="3048001" y="4804603"/>
            <a:ext cx="101599" cy="1011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718683" y="5894727"/>
            <a:ext cx="54373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err="1"/>
              <a:t>coils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335867" y="1568759"/>
            <a:ext cx="626534" cy="718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59452" y="1114497"/>
            <a:ext cx="283633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/>
              <a:t>Coil</a:t>
            </a:r>
            <a:r>
              <a:rPr lang="fr-FR" sz="1400" dirty="0"/>
              <a:t> former &amp; </a:t>
            </a:r>
            <a:r>
              <a:rPr lang="fr-FR" sz="1400" dirty="0" err="1"/>
              <a:t>mechanical</a:t>
            </a:r>
            <a:r>
              <a:rPr lang="fr-FR" sz="1400" dirty="0"/>
              <a:t> support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617133" y="2455333"/>
            <a:ext cx="855134" cy="953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49286" y="3408652"/>
            <a:ext cx="1486381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Cryostat </a:t>
            </a:r>
            <a:r>
              <a:rPr lang="fr-FR" sz="1400" dirty="0" err="1"/>
              <a:t>with</a:t>
            </a:r>
            <a:endParaRPr lang="fr-FR" sz="1400" dirty="0"/>
          </a:p>
          <a:p>
            <a:r>
              <a:rPr lang="fr-FR" sz="1400" dirty="0"/>
              <a:t>MLI</a:t>
            </a:r>
          </a:p>
          <a:p>
            <a:r>
              <a:rPr lang="fr-FR" sz="1400" dirty="0"/>
              <a:t>Thermal </a:t>
            </a:r>
            <a:r>
              <a:rPr lang="fr-FR" sz="1400" dirty="0" err="1"/>
              <a:t>shields</a:t>
            </a:r>
            <a:endParaRPr lang="fr-FR" sz="1400" dirty="0"/>
          </a:p>
        </p:txBody>
      </p:sp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89563"/>
              </p:ext>
            </p:extLst>
          </p:nvPr>
        </p:nvGraphicFramePr>
        <p:xfrm>
          <a:off x="7494262" y="2455333"/>
          <a:ext cx="2748958" cy="22479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49397">
                  <a:extLst>
                    <a:ext uri="{9D8B030D-6E8A-4147-A177-3AD203B41FA5}">
                      <a16:colId xmlns:a16="http://schemas.microsoft.com/office/drawing/2014/main" val="3606478831"/>
                    </a:ext>
                  </a:extLst>
                </a:gridCol>
                <a:gridCol w="999561">
                  <a:extLst>
                    <a:ext uri="{9D8B030D-6E8A-4147-A177-3AD203B41FA5}">
                      <a16:colId xmlns:a16="http://schemas.microsoft.com/office/drawing/2014/main" val="2678352713"/>
                    </a:ext>
                  </a:extLst>
                </a:gridCol>
              </a:tblGrid>
              <a:tr h="148383">
                <a:tc>
                  <a:txBody>
                    <a:bodyPr/>
                    <a:lstStyle/>
                    <a:p>
                      <a:r>
                        <a:rPr lang="fr-FR" sz="1000" dirty="0" err="1"/>
                        <a:t>Solenoidal</a:t>
                      </a:r>
                      <a:r>
                        <a:rPr lang="fr-FR" sz="1000" dirty="0"/>
                        <a:t> </a:t>
                      </a:r>
                      <a:r>
                        <a:rPr lang="fr-FR" sz="1000" baseline="0" dirty="0"/>
                        <a:t>Configuration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Volume (m</a:t>
                      </a:r>
                      <a:r>
                        <a:rPr lang="fr-FR" sz="1000" baseline="30000" dirty="0"/>
                        <a:t>3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2313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r>
                        <a:rPr lang="fr-FR" sz="1000" dirty="0"/>
                        <a:t>SS*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3.214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16536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Cu (thermal </a:t>
                      </a:r>
                      <a:r>
                        <a:rPr lang="fr-FR" sz="1000" dirty="0" err="1"/>
                        <a:t>shield</a:t>
                      </a:r>
                      <a:r>
                        <a:rPr lang="fr-FR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0.970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190829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MLI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3.183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554332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2.632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77823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637974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/>
                        <a:t>Coil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NbTi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0.2161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922045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/>
                        <a:t>Coil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Insulation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0.8719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14027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/>
                        <a:t>Conductor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baseline="0" dirty="0" err="1" smtClean="0"/>
                        <a:t>Stabilizer</a:t>
                      </a:r>
                      <a:r>
                        <a:rPr lang="fr-FR" sz="1000" baseline="0" dirty="0" smtClean="0"/>
                        <a:t> (Al)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7.2621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736787"/>
                  </a:ext>
                </a:extLst>
              </a:tr>
            </a:tbl>
          </a:graphicData>
        </a:graphic>
      </p:graphicFrame>
      <p:sp>
        <p:nvSpPr>
          <p:cNvPr id="18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279000" y="1282965"/>
            <a:ext cx="3862289" cy="2097039"/>
            <a:chOff x="2109099" y="1547411"/>
            <a:chExt cx="3435232" cy="1865167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2"/>
            <a:srcRect t="7790"/>
            <a:stretch/>
          </p:blipFill>
          <p:spPr>
            <a:xfrm>
              <a:off x="2109099" y="1547411"/>
              <a:ext cx="3435232" cy="1865167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 rot="1117813">
              <a:off x="3106007" y="2324715"/>
              <a:ext cx="381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1"/>
                  </a:solidFill>
                </a:rPr>
                <a:t>CS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 rot="1283126">
              <a:off x="2910349" y="2044983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BS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 rot="1128963">
              <a:off x="3504294" y="2237610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1"/>
                  </a:solidFill>
                </a:rPr>
                <a:t>FS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smtClean="0"/>
              <a:t>Open questions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summer</a:t>
            </a:r>
            <a:r>
              <a:rPr lang="fr-FR" sz="2000" dirty="0" smtClean="0"/>
              <a:t> 2021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2577619" y="6667536"/>
            <a:ext cx="684803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99" dirty="0">
                <a:solidFill>
                  <a:schemeClr val="bg1"/>
                </a:solidFill>
              </a:rPr>
              <a:t>DIRC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20830" y="5890708"/>
            <a:ext cx="256086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b="1" dirty="0">
                <a:solidFill>
                  <a:schemeClr val="bg1"/>
                </a:solidFill>
              </a:rPr>
              <a:t>SOLENOID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3504330" y="1146070"/>
            <a:ext cx="3813857" cy="2501820"/>
            <a:chOff x="6850491" y="1584027"/>
            <a:chExt cx="3445619" cy="2164300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0491" y="1584027"/>
              <a:ext cx="3445619" cy="2164300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 rot="1128963">
              <a:off x="7962841" y="2562535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1"/>
                  </a:solidFill>
                </a:rPr>
                <a:t>FS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 rot="1283126">
              <a:off x="7487082" y="2349188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BS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8088852" y="1413485"/>
            <a:ext cx="3897221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Open questions:</a:t>
            </a:r>
          </a:p>
          <a:p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FF0000"/>
                </a:solidFill>
              </a:rPr>
              <a:t>Which magnet design?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- Solenoidal Configuration</a:t>
            </a:r>
            <a:br>
              <a:rPr lang="en-US" sz="1200" dirty="0" smtClean="0"/>
            </a:br>
            <a:r>
              <a:rPr lang="en-US" sz="1200" dirty="0" smtClean="0"/>
              <a:t>- Helmholtz Configuration</a:t>
            </a:r>
          </a:p>
          <a:p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FF0000"/>
                </a:solidFill>
              </a:rPr>
              <a:t>What kind of conductor?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- </a:t>
            </a:r>
            <a:r>
              <a:rPr lang="en-US" sz="1200" dirty="0" err="1" smtClean="0"/>
              <a:t>NbTi</a:t>
            </a:r>
            <a:r>
              <a:rPr lang="en-US" sz="1200" dirty="0" smtClean="0"/>
              <a:t> Rutherford with Al stabilizer</a:t>
            </a:r>
            <a:br>
              <a:rPr lang="en-US" sz="1200" dirty="0" smtClean="0"/>
            </a:br>
            <a:r>
              <a:rPr lang="en-US" sz="1200" dirty="0" smtClean="0"/>
              <a:t>- </a:t>
            </a:r>
            <a:r>
              <a:rPr lang="en-US" sz="1200" dirty="0" err="1" smtClean="0"/>
              <a:t>NbTi</a:t>
            </a:r>
            <a:r>
              <a:rPr lang="en-US" sz="1200" dirty="0" smtClean="0"/>
              <a:t> Rutherford with Cu stabilizer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FF0000"/>
                </a:solidFill>
              </a:rPr>
              <a:t>What is the impact of the calorimeters?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FF0000"/>
                </a:solidFill>
              </a:rPr>
              <a:t>How to reduce the asymmetrical forces (1.3 MN)? </a:t>
            </a:r>
          </a:p>
        </p:txBody>
      </p:sp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79820"/>
              </p:ext>
            </p:extLst>
          </p:nvPr>
        </p:nvGraphicFramePr>
        <p:xfrm>
          <a:off x="876064" y="3409484"/>
          <a:ext cx="2205688" cy="1950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03668">
                  <a:extLst>
                    <a:ext uri="{9D8B030D-6E8A-4147-A177-3AD203B41FA5}">
                      <a16:colId xmlns:a16="http://schemas.microsoft.com/office/drawing/2014/main" val="3606478831"/>
                    </a:ext>
                  </a:extLst>
                </a:gridCol>
                <a:gridCol w="802020">
                  <a:extLst>
                    <a:ext uri="{9D8B030D-6E8A-4147-A177-3AD203B41FA5}">
                      <a16:colId xmlns:a16="http://schemas.microsoft.com/office/drawing/2014/main" val="2678352713"/>
                    </a:ext>
                  </a:extLst>
                </a:gridCol>
              </a:tblGrid>
              <a:tr h="148383">
                <a:tc>
                  <a:txBody>
                    <a:bodyPr/>
                    <a:lstStyle/>
                    <a:p>
                      <a:r>
                        <a:rPr lang="fr-FR" sz="1000" dirty="0" err="1"/>
                        <a:t>Parameter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2313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B</a:t>
                      </a:r>
                      <a:r>
                        <a:rPr lang="fr-FR" sz="1000" baseline="-25000" dirty="0"/>
                        <a:t>IP </a:t>
                      </a:r>
                      <a:r>
                        <a:rPr lang="fr-FR" sz="1000" baseline="0" dirty="0"/>
                        <a:t>(T)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B050"/>
                          </a:solidFill>
                        </a:rPr>
                        <a:t>3.15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190829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err="1"/>
                        <a:t>B</a:t>
                      </a:r>
                      <a:r>
                        <a:rPr lang="fr-FR" sz="1000" baseline="-25000" dirty="0" err="1"/>
                        <a:t>peak</a:t>
                      </a:r>
                      <a:r>
                        <a:rPr lang="fr-FR" sz="1000" baseline="-25000" dirty="0"/>
                        <a:t> </a:t>
                      </a:r>
                      <a:r>
                        <a:rPr lang="fr-FR" sz="1000" baseline="0" dirty="0"/>
                        <a:t>(T)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554332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/>
                        <a:t>Coil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baseline="0" dirty="0" err="1"/>
                        <a:t>thickness</a:t>
                      </a:r>
                      <a:r>
                        <a:rPr lang="fr-FR" sz="1000" baseline="0" dirty="0"/>
                        <a:t> (mm)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77823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/>
                        <a:t>Energy</a:t>
                      </a:r>
                      <a:r>
                        <a:rPr lang="fr-FR" sz="1000" dirty="0"/>
                        <a:t> (MJ)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183.9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922045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H</a:t>
                      </a:r>
                      <a:r>
                        <a:rPr lang="fr-FR" sz="1000" baseline="0" dirty="0"/>
                        <a:t> TCP 2 </a:t>
                      </a:r>
                      <a:r>
                        <a:rPr lang="fr-FR" sz="10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2"/>
                          </a:solidFill>
                        </a:rPr>
                        <a:t>6.61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14027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H</a:t>
                      </a:r>
                      <a:r>
                        <a:rPr lang="fr-FR" sz="1000" baseline="0" dirty="0"/>
                        <a:t> FLAT</a:t>
                      </a:r>
                      <a:r>
                        <a:rPr lang="fr-FR" sz="1000" dirty="0"/>
                        <a:t> 1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C00000"/>
                          </a:solidFill>
                        </a:rPr>
                        <a:t>25.12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736787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/>
                        <a:t>Projectivity</a:t>
                      </a:r>
                      <a:r>
                        <a:rPr lang="fr-FR" sz="1000" dirty="0"/>
                        <a:t> (T/Amm²)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14.82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704990"/>
                  </a:ext>
                </a:extLst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26807"/>
              </p:ext>
            </p:extLst>
          </p:nvPr>
        </p:nvGraphicFramePr>
        <p:xfrm>
          <a:off x="3921987" y="3409484"/>
          <a:ext cx="2206507" cy="1950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3668">
                  <a:extLst>
                    <a:ext uri="{9D8B030D-6E8A-4147-A177-3AD203B41FA5}">
                      <a16:colId xmlns:a16="http://schemas.microsoft.com/office/drawing/2014/main" val="3606478831"/>
                    </a:ext>
                  </a:extLst>
                </a:gridCol>
                <a:gridCol w="802839">
                  <a:extLst>
                    <a:ext uri="{9D8B030D-6E8A-4147-A177-3AD203B41FA5}">
                      <a16:colId xmlns:a16="http://schemas.microsoft.com/office/drawing/2014/main" val="516149374"/>
                    </a:ext>
                  </a:extLst>
                </a:gridCol>
              </a:tblGrid>
              <a:tr h="122834">
                <a:tc>
                  <a:txBody>
                    <a:bodyPr/>
                    <a:lstStyle/>
                    <a:p>
                      <a:r>
                        <a:rPr lang="fr-FR" sz="1000" dirty="0" err="1"/>
                        <a:t>Parameter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2313"/>
                  </a:ext>
                </a:extLst>
              </a:tr>
              <a:tr h="122834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B</a:t>
                      </a:r>
                      <a:r>
                        <a:rPr lang="fr-FR" sz="1000" baseline="-25000" dirty="0"/>
                        <a:t>IP </a:t>
                      </a:r>
                      <a:r>
                        <a:rPr lang="fr-FR" sz="1000" baseline="0" dirty="0"/>
                        <a:t>(T)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B050"/>
                          </a:solidFill>
                        </a:rPr>
                        <a:t>2.97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190829"/>
                  </a:ext>
                </a:extLst>
              </a:tr>
              <a:tr h="122834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err="1"/>
                        <a:t>B</a:t>
                      </a:r>
                      <a:r>
                        <a:rPr lang="fr-FR" sz="1000" baseline="-25000" dirty="0" err="1"/>
                        <a:t>peak</a:t>
                      </a:r>
                      <a:r>
                        <a:rPr lang="fr-FR" sz="1000" baseline="-25000" dirty="0"/>
                        <a:t> </a:t>
                      </a:r>
                      <a:r>
                        <a:rPr lang="fr-FR" sz="1000" baseline="0" dirty="0"/>
                        <a:t>(T)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554332"/>
                  </a:ext>
                </a:extLst>
              </a:tr>
              <a:tr h="122834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/>
                        <a:t>Coil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baseline="0" dirty="0" err="1"/>
                        <a:t>thickness</a:t>
                      </a:r>
                      <a:r>
                        <a:rPr lang="fr-FR" sz="1000" baseline="0" dirty="0"/>
                        <a:t> (mm)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012145"/>
                  </a:ext>
                </a:extLst>
              </a:tr>
              <a:tr h="122834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/>
                        <a:t>Energy</a:t>
                      </a:r>
                      <a:r>
                        <a:rPr lang="fr-FR" sz="1000" dirty="0"/>
                        <a:t> (MJ)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922045"/>
                  </a:ext>
                </a:extLst>
              </a:tr>
              <a:tr h="122834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H</a:t>
                      </a:r>
                      <a:r>
                        <a:rPr lang="fr-FR" sz="1000" baseline="0" dirty="0"/>
                        <a:t> TCP 2 </a:t>
                      </a:r>
                      <a:r>
                        <a:rPr lang="fr-FR" sz="10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B050"/>
                          </a:solidFill>
                        </a:rPr>
                        <a:t>4.83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14027"/>
                  </a:ext>
                </a:extLst>
              </a:tr>
              <a:tr h="122834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H</a:t>
                      </a:r>
                      <a:r>
                        <a:rPr lang="fr-FR" sz="1000" baseline="0" dirty="0"/>
                        <a:t> FLAT</a:t>
                      </a:r>
                      <a:r>
                        <a:rPr lang="fr-FR" sz="1000" dirty="0"/>
                        <a:t> 1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2"/>
                          </a:solidFill>
                        </a:rPr>
                        <a:t>16.37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736787"/>
                  </a:ext>
                </a:extLst>
              </a:tr>
              <a:tr h="122834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/>
                        <a:t>Projectivity</a:t>
                      </a:r>
                      <a:r>
                        <a:rPr lang="fr-FR" sz="1000" dirty="0"/>
                        <a:t> (T/Amm²)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17.51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704990"/>
                  </a:ext>
                </a:extLst>
              </a:tr>
            </a:tbl>
          </a:graphicData>
        </a:graphic>
      </p:graphicFrame>
      <p:sp>
        <p:nvSpPr>
          <p:cNvPr id="47" name="ZoneTexte 46"/>
          <p:cNvSpPr txBox="1"/>
          <p:nvPr/>
        </p:nvSpPr>
        <p:spPr>
          <a:xfrm>
            <a:off x="4380656" y="5623783"/>
            <a:ext cx="1114704" cy="5770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50" b="1" dirty="0" err="1">
                <a:solidFill>
                  <a:schemeClr val="tx1"/>
                </a:solidFill>
              </a:rPr>
              <a:t>Magnetic</a:t>
            </a:r>
            <a:r>
              <a:rPr lang="fr-FR" sz="1050" b="1" dirty="0">
                <a:solidFill>
                  <a:schemeClr val="tx1"/>
                </a:solidFill>
              </a:rPr>
              <a:t> </a:t>
            </a:r>
            <a:r>
              <a:rPr lang="fr-FR" sz="1050" b="1" dirty="0" err="1">
                <a:solidFill>
                  <a:schemeClr val="tx1"/>
                </a:solidFill>
              </a:rPr>
              <a:t>field</a:t>
            </a:r>
            <a:r>
              <a:rPr lang="fr-FR" sz="1050" b="1" dirty="0">
                <a:solidFill>
                  <a:schemeClr val="tx1"/>
                </a:solidFill>
              </a:rPr>
              <a:t> </a:t>
            </a:r>
            <a:r>
              <a:rPr lang="fr-FR" sz="1050" b="1" dirty="0" err="1">
                <a:solidFill>
                  <a:schemeClr val="tx1"/>
                </a:solidFill>
              </a:rPr>
              <a:t>map</a:t>
            </a:r>
            <a:r>
              <a:rPr lang="fr-FR" sz="1050" b="1" dirty="0">
                <a:solidFill>
                  <a:schemeClr val="tx1"/>
                </a:solidFill>
              </a:rPr>
              <a:t> </a:t>
            </a:r>
            <a:r>
              <a:rPr lang="fr-FR" sz="1050" b="1" dirty="0" err="1">
                <a:solidFill>
                  <a:schemeClr val="tx1"/>
                </a:solidFill>
              </a:rPr>
              <a:t>released</a:t>
            </a:r>
            <a:r>
              <a:rPr lang="fr-FR" sz="1050" b="1" dirty="0">
                <a:solidFill>
                  <a:schemeClr val="tx1"/>
                </a:solidFill>
              </a:rPr>
              <a:t> 28/05/2021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330392" y="5615995"/>
            <a:ext cx="1247227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tx1"/>
                </a:solidFill>
              </a:rPr>
              <a:t>Magnetic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 err="1">
                <a:solidFill>
                  <a:schemeClr val="tx1"/>
                </a:solidFill>
              </a:rPr>
              <a:t>field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 err="1">
                <a:solidFill>
                  <a:schemeClr val="tx1"/>
                </a:solidFill>
              </a:rPr>
              <a:t>map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 err="1">
                <a:solidFill>
                  <a:schemeClr val="tx1"/>
                </a:solidFill>
              </a:rPr>
              <a:t>released</a:t>
            </a:r>
            <a:r>
              <a:rPr lang="fr-FR" sz="1100" b="1" dirty="0">
                <a:solidFill>
                  <a:schemeClr val="tx1"/>
                </a:solidFill>
              </a:rPr>
              <a:t> 07/05/2021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8666613" y="3518951"/>
            <a:ext cx="626076" cy="1400433"/>
            <a:chOff x="8406154" y="3778842"/>
            <a:chExt cx="626076" cy="1400433"/>
          </a:xfrm>
        </p:grpSpPr>
        <p:sp>
          <p:nvSpPr>
            <p:cNvPr id="10" name="Rectangle 9"/>
            <p:cNvSpPr/>
            <p:nvPr/>
          </p:nvSpPr>
          <p:spPr>
            <a:xfrm>
              <a:off x="8406154" y="3778842"/>
              <a:ext cx="626076" cy="14004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35340" y="3806191"/>
              <a:ext cx="568643" cy="134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96332" y="4147662"/>
              <a:ext cx="45719" cy="6572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10142766" y="3518952"/>
            <a:ext cx="626076" cy="1427782"/>
            <a:chOff x="8406154" y="3778842"/>
            <a:chExt cx="626076" cy="1400433"/>
          </a:xfrm>
        </p:grpSpPr>
        <p:sp>
          <p:nvSpPr>
            <p:cNvPr id="50" name="Rectangle 49"/>
            <p:cNvSpPr/>
            <p:nvPr/>
          </p:nvSpPr>
          <p:spPr>
            <a:xfrm>
              <a:off x="8406154" y="3778842"/>
              <a:ext cx="626076" cy="14004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35340" y="3806191"/>
              <a:ext cx="568643" cy="13401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696332" y="4147662"/>
              <a:ext cx="45719" cy="6572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8602594" y="3285284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25.3 tons</a:t>
            </a:r>
            <a:endParaRPr lang="en-US" sz="1100" dirty="0"/>
          </a:p>
        </p:txBody>
      </p:sp>
      <p:sp>
        <p:nvSpPr>
          <p:cNvPr id="54" name="ZoneTexte 53"/>
          <p:cNvSpPr txBox="1"/>
          <p:nvPr/>
        </p:nvSpPr>
        <p:spPr>
          <a:xfrm>
            <a:off x="10060837" y="3267015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73.1 tons</a:t>
            </a:r>
            <a:endParaRPr lang="en-US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199847" y="5047500"/>
            <a:ext cx="2298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Easier to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Lighter &amp; more 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Few producers in the world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01894" y="1079995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Solenoidal configuration</a:t>
            </a:r>
            <a:endParaRPr lang="en-US" sz="1200" i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4448274" y="1087078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Helmholtz configuration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589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0A3B5DA-70B0-4097-BBD3-1C723263B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4" t="3230" r="11275"/>
          <a:stretch/>
        </p:blipFill>
        <p:spPr>
          <a:xfrm>
            <a:off x="6692023" y="1275541"/>
            <a:ext cx="4279867" cy="242319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en-GB" sz="2000" dirty="0" smtClean="0"/>
              <a:t>CONCLUSIONS</a:t>
            </a:r>
            <a:endParaRPr lang="en-GB" sz="2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83794" y="1570072"/>
            <a:ext cx="5150731" cy="3591475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79174" y="2211647"/>
            <a:ext cx="4559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Preliminary Conceptual </a:t>
            </a:r>
            <a:r>
              <a:rPr lang="en-US" b="1" dirty="0" smtClean="0"/>
              <a:t>Designs are OK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 </a:t>
            </a:r>
            <a:r>
              <a:rPr lang="en-US" dirty="0" smtClean="0"/>
              <a:t>major issues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Fringe field </a:t>
            </a:r>
            <a:r>
              <a:rPr lang="en-US" dirty="0" smtClean="0">
                <a:sym typeface="Wingdings" panose="05000000000000000000" pitchFamily="2" charset="2"/>
              </a:rPr>
              <a:t> understand what are the margins respect to the other equipment / experiments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Time to move towards a detailed design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456" y="3797811"/>
            <a:ext cx="6237568" cy="2727471"/>
          </a:xfrm>
          <a:prstGeom prst="rect">
            <a:avLst/>
          </a:prstGeom>
        </p:spPr>
      </p:pic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559808" y="4780511"/>
            <a:ext cx="2553170" cy="700858"/>
          </a:xfrm>
          <a:prstGeom prst="rect">
            <a:avLst/>
          </a:prstGeom>
          <a:noFill/>
        </p:spPr>
        <p:txBody>
          <a:bodyPr wrap="square" lIns="0" tIns="27000" rIns="0" bIns="27000" rtlCol="0">
            <a:spAutoFit/>
          </a:bodyPr>
          <a:lstStyle/>
          <a:p>
            <a:r>
              <a:rPr lang="fr-FR" sz="1050" dirty="0">
                <a:solidFill>
                  <a:schemeClr val="bg2"/>
                </a:solidFill>
              </a:rPr>
              <a:t>Direction de la Recherche Fondamentale</a:t>
            </a:r>
          </a:p>
          <a:p>
            <a:endParaRPr lang="fr-FR" sz="1050" dirty="0">
              <a:solidFill>
                <a:schemeClr val="bg2"/>
              </a:solidFill>
            </a:endParaRPr>
          </a:p>
          <a:p>
            <a:r>
              <a:rPr lang="fr-FR" sz="1050" dirty="0">
                <a:solidFill>
                  <a:schemeClr val="bg2"/>
                </a:solidFill>
              </a:rPr>
              <a:t>Institut de recherche</a:t>
            </a:r>
          </a:p>
          <a:p>
            <a:r>
              <a:rPr lang="fr-FR" sz="1050" dirty="0">
                <a:solidFill>
                  <a:schemeClr val="bg2"/>
                </a:solidFill>
              </a:rPr>
              <a:t>sur les lois fondamentales de l’Univers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9065" y="4780511"/>
            <a:ext cx="398450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Commissariat à l’énergie atomique et aux énergies alternatives</a:t>
            </a:r>
          </a:p>
          <a:p>
            <a:r>
              <a:rPr lang="fr-FR" sz="1050" dirty="0">
                <a:solidFill>
                  <a:schemeClr val="bg1"/>
                </a:solidFill>
              </a:rPr>
              <a:t>Centre de Saclay</a:t>
            </a:r>
            <a:r>
              <a:rPr lang="fr-FR" sz="1050" b="1" dirty="0">
                <a:solidFill>
                  <a:schemeClr val="bg1"/>
                </a:solidFill>
              </a:rPr>
              <a:t> </a:t>
            </a:r>
            <a:r>
              <a:rPr lang="fr-FR" sz="1050" b="1" dirty="0">
                <a:solidFill>
                  <a:schemeClr val="bg2"/>
                </a:solidFill>
              </a:rPr>
              <a:t>|</a:t>
            </a:r>
            <a:r>
              <a:rPr lang="fr-FR" sz="1050" b="1" dirty="0">
                <a:solidFill>
                  <a:schemeClr val="bg1"/>
                </a:solidFill>
              </a:rPr>
              <a:t> </a:t>
            </a:r>
            <a:r>
              <a:rPr lang="fr-FR" sz="1050" dirty="0">
                <a:solidFill>
                  <a:schemeClr val="bg1"/>
                </a:solidFill>
              </a:rPr>
              <a:t>91191 Gif-sur-Yvette Cedex</a:t>
            </a:r>
          </a:p>
          <a:p>
            <a:endParaRPr lang="fr-FR" sz="1050" dirty="0">
              <a:solidFill>
                <a:schemeClr val="bg1"/>
              </a:solidFill>
            </a:endParaRPr>
          </a:p>
          <a:p>
            <a:r>
              <a:rPr lang="fr-FR" sz="1050" dirty="0">
                <a:solidFill>
                  <a:schemeClr val="bg1"/>
                </a:solidFill>
              </a:rPr>
              <a:t>Etablissement public à caractère industriel et commercial </a:t>
            </a:r>
            <a:r>
              <a:rPr lang="fr-FR" sz="1050" b="1" dirty="0">
                <a:solidFill>
                  <a:schemeClr val="bg2"/>
                </a:solidFill>
              </a:rPr>
              <a:t>|</a:t>
            </a:r>
            <a:r>
              <a:rPr lang="fr-FR" sz="1050" dirty="0">
                <a:solidFill>
                  <a:schemeClr val="bg1"/>
                </a:solidFill>
              </a:rPr>
              <a:t> R.C.S Paris B 775 685 019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07" y="3768529"/>
            <a:ext cx="785864" cy="72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256976" y="1692570"/>
            <a:ext cx="3862289" cy="2097039"/>
            <a:chOff x="2109099" y="1547411"/>
            <a:chExt cx="3435232" cy="1865167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2"/>
            <a:srcRect t="7790"/>
            <a:stretch/>
          </p:blipFill>
          <p:spPr>
            <a:xfrm>
              <a:off x="2109099" y="1547411"/>
              <a:ext cx="3435232" cy="1865167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 rot="1117813">
              <a:off x="3106007" y="2324715"/>
              <a:ext cx="381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1"/>
                  </a:solidFill>
                </a:rPr>
                <a:t>CS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 rot="1283126">
              <a:off x="2910349" y="2044983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BS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 rot="1128963">
              <a:off x="3504294" y="2237610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1"/>
                  </a:solidFill>
                </a:rPr>
                <a:t>FS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smtClean="0"/>
              <a:t>ANSWERS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2577619" y="6667536"/>
            <a:ext cx="684803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99" dirty="0">
                <a:solidFill>
                  <a:schemeClr val="bg1"/>
                </a:solidFill>
              </a:rPr>
              <a:t>DIRC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20830" y="5890708"/>
            <a:ext cx="256086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b="1" dirty="0">
                <a:solidFill>
                  <a:schemeClr val="bg1"/>
                </a:solidFill>
              </a:rPr>
              <a:t>SOLENOID</a:t>
            </a:r>
          </a:p>
        </p:txBody>
      </p:sp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62855"/>
              </p:ext>
            </p:extLst>
          </p:nvPr>
        </p:nvGraphicFramePr>
        <p:xfrm>
          <a:off x="854040" y="3819089"/>
          <a:ext cx="2205688" cy="1950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03668">
                  <a:extLst>
                    <a:ext uri="{9D8B030D-6E8A-4147-A177-3AD203B41FA5}">
                      <a16:colId xmlns:a16="http://schemas.microsoft.com/office/drawing/2014/main" val="3606478831"/>
                    </a:ext>
                  </a:extLst>
                </a:gridCol>
                <a:gridCol w="802020">
                  <a:extLst>
                    <a:ext uri="{9D8B030D-6E8A-4147-A177-3AD203B41FA5}">
                      <a16:colId xmlns:a16="http://schemas.microsoft.com/office/drawing/2014/main" val="2678352713"/>
                    </a:ext>
                  </a:extLst>
                </a:gridCol>
              </a:tblGrid>
              <a:tr h="148383">
                <a:tc>
                  <a:txBody>
                    <a:bodyPr/>
                    <a:lstStyle/>
                    <a:p>
                      <a:r>
                        <a:rPr lang="fr-FR" sz="1000" dirty="0" err="1"/>
                        <a:t>Parameter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2313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B</a:t>
                      </a:r>
                      <a:r>
                        <a:rPr lang="fr-FR" sz="1000" baseline="-25000" dirty="0"/>
                        <a:t>IP </a:t>
                      </a:r>
                      <a:r>
                        <a:rPr lang="fr-FR" sz="1000" baseline="0" dirty="0"/>
                        <a:t>(T)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B050"/>
                          </a:solidFill>
                        </a:rPr>
                        <a:t>3.15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190829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err="1"/>
                        <a:t>B</a:t>
                      </a:r>
                      <a:r>
                        <a:rPr lang="fr-FR" sz="1000" baseline="-25000" dirty="0" err="1"/>
                        <a:t>peak</a:t>
                      </a:r>
                      <a:r>
                        <a:rPr lang="fr-FR" sz="1000" baseline="-25000" dirty="0"/>
                        <a:t> </a:t>
                      </a:r>
                      <a:r>
                        <a:rPr lang="fr-FR" sz="1000" baseline="0" dirty="0"/>
                        <a:t>(T)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554332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marL="0" marR="0" lvl="0" indent="0" algn="l" defTabSz="16255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/>
                        <a:t>Coil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baseline="0" dirty="0" err="1"/>
                        <a:t>thickness</a:t>
                      </a:r>
                      <a:r>
                        <a:rPr lang="fr-FR" sz="1000" baseline="0" dirty="0"/>
                        <a:t> (mm)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77823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/>
                        <a:t>Energy</a:t>
                      </a:r>
                      <a:r>
                        <a:rPr lang="fr-FR" sz="1000" dirty="0"/>
                        <a:t> (MJ)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00B050"/>
                          </a:solidFill>
                        </a:rPr>
                        <a:t>183.9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922045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H</a:t>
                      </a:r>
                      <a:r>
                        <a:rPr lang="fr-FR" sz="1000" baseline="0" dirty="0"/>
                        <a:t> TCP 2 </a:t>
                      </a:r>
                      <a:r>
                        <a:rPr lang="fr-FR" sz="10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6.61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14027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H</a:t>
                      </a:r>
                      <a:r>
                        <a:rPr lang="fr-FR" sz="1000" baseline="0" dirty="0"/>
                        <a:t> FLAT</a:t>
                      </a:r>
                      <a:r>
                        <a:rPr lang="fr-FR" sz="1000" dirty="0"/>
                        <a:t> 1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25.12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736787"/>
                  </a:ext>
                </a:extLst>
              </a:tr>
              <a:tr h="148383">
                <a:tc>
                  <a:txBody>
                    <a:bodyPr/>
                    <a:lstStyle/>
                    <a:p>
                      <a:pPr algn="l"/>
                      <a:r>
                        <a:rPr lang="fr-FR" sz="1000" dirty="0" err="1"/>
                        <a:t>Projectivity</a:t>
                      </a:r>
                      <a:r>
                        <a:rPr lang="fr-FR" sz="1000" dirty="0"/>
                        <a:t> (T/Amm²)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14.82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704990"/>
                  </a:ext>
                </a:extLst>
              </a:tr>
            </a:tbl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5113443" y="2939831"/>
            <a:ext cx="626076" cy="1400433"/>
            <a:chOff x="8406154" y="3778842"/>
            <a:chExt cx="626076" cy="1400433"/>
          </a:xfrm>
        </p:grpSpPr>
        <p:sp>
          <p:nvSpPr>
            <p:cNvPr id="10" name="Rectangle 9"/>
            <p:cNvSpPr/>
            <p:nvPr/>
          </p:nvSpPr>
          <p:spPr>
            <a:xfrm>
              <a:off x="8406154" y="3778842"/>
              <a:ext cx="626076" cy="14004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35340" y="3806191"/>
              <a:ext cx="568643" cy="134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96332" y="4147662"/>
              <a:ext cx="45719" cy="6572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079870" y="1489600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Solenoidal configuration</a:t>
            </a:r>
            <a:endParaRPr lang="en-US" sz="1200" i="1" dirty="0"/>
          </a:p>
        </p:txBody>
      </p:sp>
      <p:sp>
        <p:nvSpPr>
          <p:cNvPr id="2" name="Plus 1"/>
          <p:cNvSpPr/>
          <p:nvPr/>
        </p:nvSpPr>
        <p:spPr>
          <a:xfrm>
            <a:off x="3955552" y="3233831"/>
            <a:ext cx="914400" cy="914400"/>
          </a:xfrm>
          <a:prstGeom prst="mathPlus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lus 35"/>
          <p:cNvSpPr/>
          <p:nvPr/>
        </p:nvSpPr>
        <p:spPr>
          <a:xfrm>
            <a:off x="5963520" y="3233831"/>
            <a:ext cx="914400" cy="914400"/>
          </a:xfrm>
          <a:prstGeom prst="mathPlus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Image 3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9749" r="9921" b="7396"/>
          <a:stretch/>
        </p:blipFill>
        <p:spPr bwMode="auto">
          <a:xfrm>
            <a:off x="6857694" y="2399065"/>
            <a:ext cx="5110480" cy="3110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54519" y="1528087"/>
            <a:ext cx="4344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Re-arrangement of the calorimeters material composition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Adjustment of the magnet position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Adjustment of the calorimeters position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54519" y="5710832"/>
            <a:ext cx="4868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To balance the forces between the calorimeters and the magnet 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10" y="1408312"/>
            <a:ext cx="11781894" cy="435299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smtClean="0"/>
              <a:t>SOCRATE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2577619" y="6667536"/>
            <a:ext cx="684803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99" dirty="0">
                <a:solidFill>
                  <a:schemeClr val="bg1"/>
                </a:solidFill>
              </a:rPr>
              <a:t>DIRC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20830" y="5890708"/>
            <a:ext cx="256086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b="1" dirty="0">
                <a:solidFill>
                  <a:schemeClr val="bg1"/>
                </a:solidFill>
              </a:rPr>
              <a:t>SOLENOID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6929" y="5011342"/>
            <a:ext cx="555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lenoidal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oils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with </a:t>
            </a: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utherford </a:t>
            </a:r>
            <a:r>
              <a:rPr lang="en-US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b="1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ble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nb</a:t>
            </a:r>
            <a:r>
              <a:rPr lang="en-US" b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for the </a:t>
            </a: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IC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smtClean="0"/>
              <a:t>THE ENVIRONMENT OF SOCRATE – THE CALORIMETERS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2577619" y="6667536"/>
            <a:ext cx="684803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99" dirty="0">
                <a:solidFill>
                  <a:schemeClr val="bg1"/>
                </a:solidFill>
              </a:rPr>
              <a:t>DIRC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20830" y="5890708"/>
            <a:ext cx="256086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b="1" dirty="0">
                <a:solidFill>
                  <a:schemeClr val="bg1"/>
                </a:solidFill>
              </a:rPr>
              <a:t>SOLENOID</a:t>
            </a:r>
          </a:p>
        </p:txBody>
      </p:sp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9749" r="9921" b="7396"/>
          <a:stretch/>
        </p:blipFill>
        <p:spPr bwMode="auto">
          <a:xfrm>
            <a:off x="2338274" y="1581542"/>
            <a:ext cx="7441832" cy="4519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8904" y="1111444"/>
            <a:ext cx="2374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Respect to the version of July</a:t>
            </a:r>
            <a:endParaRPr lang="en-US" sz="1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5158408" y="3220278"/>
            <a:ext cx="1113183" cy="1490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58407" y="4316895"/>
            <a:ext cx="1113184" cy="17559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7540324" y="5613709"/>
            <a:ext cx="232788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/>
              <a:t>Magnet is shifted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of Z = -25 cm respect to IP</a:t>
            </a:r>
          </a:p>
          <a:p>
            <a:r>
              <a:rPr lang="en-US" sz="1200" dirty="0" smtClean="0"/>
              <a:t>to give more space to the RICH</a:t>
            </a:r>
            <a:endParaRPr lang="en-US" sz="12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864087" y="4593253"/>
            <a:ext cx="1848678" cy="1022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56752" y="2014891"/>
            <a:ext cx="2247731" cy="646331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i="1" dirty="0" smtClean="0"/>
              <a:t>Barrel </a:t>
            </a:r>
            <a:r>
              <a:rPr lang="en-US" sz="1200" b="1" i="1" dirty="0" err="1" smtClean="0"/>
              <a:t>Hcal</a:t>
            </a:r>
            <a:r>
              <a:rPr lang="en-US" sz="1200" b="1" i="1" dirty="0" smtClean="0"/>
              <a:t> is: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Symmetric respect to the IP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50 cm longer</a:t>
            </a:r>
            <a:endParaRPr lang="en-US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504483" y="2272748"/>
            <a:ext cx="2564474" cy="57983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58740" y="1215369"/>
            <a:ext cx="2129686" cy="2769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Total length is now 9500 mm</a:t>
            </a:r>
            <a:endParaRPr lang="en-US" sz="1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9749" r="9921" b="7396"/>
          <a:stretch/>
        </p:blipFill>
        <p:spPr bwMode="auto">
          <a:xfrm>
            <a:off x="2622984" y="1270943"/>
            <a:ext cx="7338137" cy="4433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9488911" y="2248654"/>
            <a:ext cx="2620917" cy="415498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Endcaps </a:t>
            </a:r>
            <a:r>
              <a:rPr lang="en-US" sz="1200" b="1" dirty="0" err="1" smtClean="0"/>
              <a:t>Hcal</a:t>
            </a:r>
            <a:r>
              <a:rPr lang="en-US" sz="1200" b="1" dirty="0" smtClean="0"/>
              <a:t> are made of:</a:t>
            </a:r>
          </a:p>
          <a:p>
            <a:endParaRPr lang="en-US" sz="1200" dirty="0"/>
          </a:p>
          <a:p>
            <a:r>
              <a:rPr lang="en-US" sz="1200" dirty="0"/>
              <a:t>51 layers of 2 cm steel and 50 x 3.5 mm gap,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the gaps are 3 mm scintillator and 0.5 mm air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b="1" dirty="0" smtClean="0"/>
              <a:t>Layers can be made in: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Iron </a:t>
            </a:r>
            <a:r>
              <a:rPr lang="en-US" sz="1200" dirty="0" smtClean="0">
                <a:sym typeface="Wingdings" panose="05000000000000000000" pitchFamily="2" charset="2"/>
              </a:rPr>
              <a:t> impact on the fringe field / forces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ym typeface="Wingdings" panose="05000000000000000000" pitchFamily="2" charset="2"/>
              </a:rPr>
              <a:t>Stainless steel  no magnetic interaction</a:t>
            </a:r>
            <a:endParaRPr lang="en-US" sz="12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smtClean="0"/>
              <a:t>THE ENVIRONMENT OF SOCRATE – THE CALORIMETERS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128499" y="1064165"/>
            <a:ext cx="2374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Respect to the version of July</a:t>
            </a:r>
            <a:endParaRPr lang="en-US" sz="1200" b="1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47637" y="1670130"/>
            <a:ext cx="2563475" cy="304698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Barrel </a:t>
            </a:r>
            <a:r>
              <a:rPr lang="en-US" sz="1200" b="1" dirty="0" err="1" smtClean="0"/>
              <a:t>Hcal</a:t>
            </a:r>
            <a:r>
              <a:rPr lang="en-US" sz="1200" b="1" dirty="0" smtClean="0"/>
              <a:t> has: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2 different structure (Inner / Outer)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sz="1200" dirty="0"/>
          </a:p>
          <a:p>
            <a:pPr marL="171450" indent="-171450">
              <a:buFontTx/>
              <a:buChar char="-"/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8" y="2381124"/>
            <a:ext cx="2411857" cy="1990996"/>
          </a:xfrm>
          <a:prstGeom prst="rect">
            <a:avLst/>
          </a:prstGeom>
        </p:spPr>
      </p:pic>
      <p:pic>
        <p:nvPicPr>
          <p:cNvPr id="20" name="Picture 31" descr="A picture containing fence, gate, metal, rack&#10;&#10;Description automatically generated">
            <a:extLst>
              <a:ext uri="{FF2B5EF4-FFF2-40B4-BE49-F238E27FC236}">
                <a16:creationId xmlns:a16="http://schemas.microsoft.com/office/drawing/2014/main" id="{8462428A-A20E-1347-AD6B-BE6035D1D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892" y="3592066"/>
            <a:ext cx="2258100" cy="15049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34841" y="2746507"/>
            <a:ext cx="1950750" cy="134004"/>
          </a:xfrm>
          <a:prstGeom prst="rect">
            <a:avLst/>
          </a:prstGeom>
          <a:solidFill>
            <a:schemeClr val="bg2">
              <a:lumMod val="50000"/>
              <a:alpha val="68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17662" y="1716687"/>
            <a:ext cx="133863" cy="98732"/>
          </a:xfrm>
          <a:prstGeom prst="rect">
            <a:avLst/>
          </a:prstGeom>
          <a:solidFill>
            <a:schemeClr val="bg2">
              <a:lumMod val="50000"/>
              <a:alpha val="68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6292052" y="2462635"/>
            <a:ext cx="42030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83 %</a:t>
            </a:r>
            <a:endParaRPr lang="en-US" sz="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547234" y="2772789"/>
            <a:ext cx="42030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70 %</a:t>
            </a:r>
            <a:endParaRPr lang="en-US" sz="8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481694" y="2988233"/>
            <a:ext cx="42030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85 %</a:t>
            </a:r>
            <a:endParaRPr lang="en-US" sz="8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228642" y="3592066"/>
            <a:ext cx="42030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85 %</a:t>
            </a:r>
            <a:endParaRPr lang="en-US" sz="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070498" y="1027919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IRON / Volume fraction</a:t>
            </a:r>
            <a:endParaRPr lang="en-US" sz="9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0518537" y="1218053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85 %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518537" y="140852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85 </a:t>
            </a:r>
            <a:r>
              <a:rPr lang="en-US" sz="1000" dirty="0" smtClean="0"/>
              <a:t>%</a:t>
            </a:r>
            <a:endParaRPr lang="en-US" sz="1000" dirty="0"/>
          </a:p>
        </p:txBody>
      </p:sp>
      <p:sp>
        <p:nvSpPr>
          <p:cNvPr id="30" name="Rectangle 29"/>
          <p:cNvSpPr/>
          <p:nvPr/>
        </p:nvSpPr>
        <p:spPr>
          <a:xfrm>
            <a:off x="10320566" y="1608205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83 % / 70 %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518537" y="1821449"/>
            <a:ext cx="4748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83 %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82614" y="5847684"/>
            <a:ext cx="57759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Starting point</a:t>
            </a:r>
          </a:p>
          <a:p>
            <a:r>
              <a:rPr lang="en-US" sz="1400" b="1" dirty="0" smtClean="0"/>
              <a:t>Optimization of the iron in the endcaps to balance the axial forces</a:t>
            </a:r>
            <a:endParaRPr lang="en-US" sz="1400" b="1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smtClean="0"/>
              <a:t>THE ENVIRONMENT OF SOCRATE – THE CALORIMETERS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74" y="1826142"/>
            <a:ext cx="3281031" cy="461020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123906" y="5320359"/>
            <a:ext cx="84510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Flux Plate </a:t>
            </a:r>
          </a:p>
          <a:p>
            <a:r>
              <a:rPr lang="en-US" sz="1000" dirty="0" smtClean="0"/>
              <a:t>(100% iron)</a:t>
            </a:r>
            <a:endParaRPr lang="en-US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1492163" y="4866388"/>
            <a:ext cx="86433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Lepton </a:t>
            </a:r>
            <a:r>
              <a:rPr lang="en-US" sz="1000" dirty="0" err="1" smtClean="0"/>
              <a:t>Hcal</a:t>
            </a:r>
            <a:endParaRPr lang="en-US" sz="1000" dirty="0" smtClean="0"/>
          </a:p>
          <a:p>
            <a:r>
              <a:rPr lang="en-US" sz="1000" dirty="0" smtClean="0"/>
              <a:t>(SS)</a:t>
            </a:r>
            <a:endParaRPr lang="en-US" sz="1000" dirty="0"/>
          </a:p>
        </p:txBody>
      </p:sp>
      <p:sp>
        <p:nvSpPr>
          <p:cNvPr id="35" name="ZoneTexte 34"/>
          <p:cNvSpPr txBox="1"/>
          <p:nvPr/>
        </p:nvSpPr>
        <p:spPr>
          <a:xfrm rot="5400000">
            <a:off x="3144765" y="3734409"/>
            <a:ext cx="880369" cy="2462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Outer Barrel</a:t>
            </a:r>
            <a:endParaRPr lang="en-US" sz="1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2093836" y="2804646"/>
            <a:ext cx="851515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Inner Barrel</a:t>
            </a:r>
            <a:endParaRPr lang="en-US" sz="1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3517604" y="2482314"/>
            <a:ext cx="463588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Filler</a:t>
            </a:r>
            <a:endParaRPr lang="en-US" sz="1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519594" y="1826142"/>
            <a:ext cx="930063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Hadron </a:t>
            </a:r>
            <a:r>
              <a:rPr lang="en-US" sz="1000" dirty="0" err="1" smtClean="0"/>
              <a:t>Hcal</a:t>
            </a:r>
            <a:endParaRPr lang="en-US" sz="1000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182" y="2382873"/>
            <a:ext cx="6868611" cy="3003404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7024314" y="2916083"/>
            <a:ext cx="1096299" cy="2462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Outer Barrel</a:t>
            </a:r>
            <a:endParaRPr lang="en-US" sz="1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8945565" y="3329549"/>
            <a:ext cx="970221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Inner Barrel</a:t>
            </a:r>
            <a:endParaRPr lang="en-US" sz="1000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8223830" y="4955728"/>
            <a:ext cx="203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8148984" y="5066443"/>
            <a:ext cx="1011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25 cm</a:t>
            </a:r>
            <a:endParaRPr lang="en-US" sz="1050" dirty="0"/>
          </a:p>
        </p:txBody>
      </p:sp>
      <p:sp>
        <p:nvSpPr>
          <p:cNvPr id="44" name="ZoneTexte 43"/>
          <p:cNvSpPr txBox="1"/>
          <p:nvPr/>
        </p:nvSpPr>
        <p:spPr>
          <a:xfrm>
            <a:off x="10469460" y="4167537"/>
            <a:ext cx="60382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Hadron </a:t>
            </a:r>
            <a:r>
              <a:rPr lang="en-US" sz="1000" dirty="0" err="1" smtClean="0"/>
              <a:t>Hcal</a:t>
            </a:r>
            <a:endParaRPr lang="en-US" sz="1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5293304" y="5058285"/>
            <a:ext cx="7973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Flux Plate</a:t>
            </a:r>
          </a:p>
          <a:p>
            <a:r>
              <a:rPr lang="en-US" sz="1000" dirty="0" smtClean="0"/>
              <a:t>(25 </a:t>
            </a:r>
            <a:r>
              <a:rPr lang="en-US" sz="1000" dirty="0"/>
              <a:t>c</a:t>
            </a:r>
            <a:r>
              <a:rPr lang="en-US" sz="1000" dirty="0" smtClean="0"/>
              <a:t>m)</a:t>
            </a:r>
            <a:endParaRPr lang="en-US" sz="1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5699213" y="2297279"/>
            <a:ext cx="8998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Lepton </a:t>
            </a:r>
            <a:r>
              <a:rPr lang="en-US" sz="1000" dirty="0" err="1" smtClean="0"/>
              <a:t>Hcal</a:t>
            </a:r>
            <a:r>
              <a:rPr lang="en-US" sz="1000" dirty="0" smtClean="0"/>
              <a:t> (70 </a:t>
            </a:r>
            <a:r>
              <a:rPr lang="en-US" sz="1000" dirty="0"/>
              <a:t>c</a:t>
            </a:r>
            <a:r>
              <a:rPr lang="en-US" sz="1000" dirty="0" smtClean="0"/>
              <a:t>m)</a:t>
            </a:r>
            <a:endParaRPr lang="en-US" sz="1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10192624" y="2759313"/>
            <a:ext cx="553673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Filler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2401419" y="4960858"/>
            <a:ext cx="959270" cy="221001"/>
          </a:xfrm>
          <a:prstGeom prst="rect">
            <a:avLst/>
          </a:prstGeom>
          <a:solidFill>
            <a:srgbClr val="0070C0">
              <a:alpha val="21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199795" y="108162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2D model</a:t>
            </a:r>
            <a:endParaRPr lang="en-US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7540600" y="110557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3D model</a:t>
            </a:r>
            <a:endParaRPr lang="en-US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884413" y="5520414"/>
            <a:ext cx="2616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Only ferromagnetic parts are shown</a:t>
            </a:r>
            <a:endParaRPr lang="en-US" sz="1200" i="1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478571" y="4955728"/>
            <a:ext cx="213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5699213" y="2804646"/>
            <a:ext cx="391425" cy="3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>
            <a:off x="2093836" y="1081628"/>
            <a:ext cx="1794876" cy="4616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à coins arrondis 50"/>
          <p:cNvSpPr/>
          <p:nvPr/>
        </p:nvSpPr>
        <p:spPr>
          <a:xfrm>
            <a:off x="7427992" y="1081628"/>
            <a:ext cx="1794876" cy="4616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err="1" smtClean="0"/>
              <a:t>Preliminary</a:t>
            </a:r>
            <a:r>
              <a:rPr lang="fr-FR" sz="2000" dirty="0" smtClean="0"/>
              <a:t> MAGNETIC </a:t>
            </a:r>
            <a:r>
              <a:rPr lang="fr-FR" sz="2000" dirty="0" smtClean="0"/>
              <a:t>RESULTS &amp; DESIGN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13184"/>
              </p:ext>
            </p:extLst>
          </p:nvPr>
        </p:nvGraphicFramePr>
        <p:xfrm>
          <a:off x="8064954" y="2145007"/>
          <a:ext cx="3622787" cy="26822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81405">
                  <a:extLst>
                    <a:ext uri="{9D8B030D-6E8A-4147-A177-3AD203B41FA5}">
                      <a16:colId xmlns:a16="http://schemas.microsoft.com/office/drawing/2014/main" val="1454563767"/>
                    </a:ext>
                  </a:extLst>
                </a:gridCol>
                <a:gridCol w="814126">
                  <a:extLst>
                    <a:ext uri="{9D8B030D-6E8A-4147-A177-3AD203B41FA5}">
                      <a16:colId xmlns:a16="http://schemas.microsoft.com/office/drawing/2014/main" val="3216756768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1969485683"/>
                    </a:ext>
                  </a:extLst>
                </a:gridCol>
                <a:gridCol w="814126">
                  <a:extLst>
                    <a:ext uri="{9D8B030D-6E8A-4147-A177-3AD203B41FA5}">
                      <a16:colId xmlns:a16="http://schemas.microsoft.com/office/drawing/2014/main" val="2262778530"/>
                    </a:ext>
                  </a:extLst>
                </a:gridCol>
              </a:tblGrid>
              <a:tr h="2376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Parameter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Value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Old version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Units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06524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r>
                        <a:rPr lang="en-US" sz="1000" baseline="-25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3.02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3.13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944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4.19+0.27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4.35+0.27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5581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Energy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175.5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183.9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MJ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201467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 @ Z = -5.6 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29401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 @ Z = 7.2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94815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B @ R = 3.4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86005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 TPC 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6.61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15490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 FLAT</a:t>
                      </a:r>
                      <a:r>
                        <a:rPr lang="en-US" sz="1000" baseline="0" dirty="0" smtClean="0"/>
                        <a:t> 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27.5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25.12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999062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Proj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10.4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T/Amm²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089432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Fz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13500</a:t>
                      </a:r>
                      <a:endParaRPr lang="en-US" sz="1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kN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98786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06" y="1742742"/>
            <a:ext cx="5799260" cy="23358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0272" r="51020" b="23385"/>
          <a:stretch/>
        </p:blipFill>
        <p:spPr>
          <a:xfrm rot="16200000">
            <a:off x="1429249" y="3951632"/>
            <a:ext cx="859319" cy="19715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r="71844"/>
          <a:stretch/>
        </p:blipFill>
        <p:spPr>
          <a:xfrm rot="16200000">
            <a:off x="3904404" y="4024950"/>
            <a:ext cx="649359" cy="17654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472" y="1067541"/>
            <a:ext cx="1005602" cy="531632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620864" y="2678378"/>
            <a:ext cx="495759" cy="4645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855904" y="3172858"/>
            <a:ext cx="220337" cy="133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694568" y="5382474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4.45 T</a:t>
            </a:r>
            <a:endParaRPr lang="en-US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4945390" y="5147098"/>
            <a:ext cx="166440" cy="280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62918" y="6455192"/>
            <a:ext cx="908715" cy="324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15683" y="127372"/>
            <a:ext cx="9334776" cy="720000"/>
          </a:xfrm>
          <a:noFill/>
        </p:spPr>
        <p:txBody>
          <a:bodyPr/>
          <a:lstStyle/>
          <a:p>
            <a:r>
              <a:rPr lang="fr-FR" sz="2000" dirty="0" err="1" smtClean="0"/>
              <a:t>Iron</a:t>
            </a:r>
            <a:r>
              <a:rPr lang="fr-FR" sz="2000" dirty="0" smtClean="0"/>
              <a:t> </a:t>
            </a:r>
            <a:r>
              <a:rPr lang="fr-FR" sz="2000" dirty="0" smtClean="0"/>
              <a:t>saturation &amp; </a:t>
            </a:r>
            <a:r>
              <a:rPr lang="fr-FR" sz="2000" dirty="0" err="1" smtClean="0"/>
              <a:t>fringe</a:t>
            </a:r>
            <a:r>
              <a:rPr lang="fr-FR" sz="2000" dirty="0" smtClean="0"/>
              <a:t> </a:t>
            </a:r>
            <a:r>
              <a:rPr lang="fr-FR" sz="2000" dirty="0" err="1" smtClean="0"/>
              <a:t>field</a:t>
            </a:r>
            <a:endParaRPr lang="en-GB" sz="2000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481694" y="6412038"/>
            <a:ext cx="4844224" cy="3472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7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ATHENA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-detector </a:t>
            </a:r>
            <a:r>
              <a:rPr lang="fr-FR" dirty="0" err="1"/>
              <a:t>concept&amp;integration</a:t>
            </a:r>
            <a:r>
              <a:rPr lang="fr-FR" dirty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-group – </a:t>
            </a:r>
            <a:r>
              <a:rPr lang="fr-FR" dirty="0" err="1"/>
              <a:t>October</a:t>
            </a:r>
            <a:r>
              <a:rPr lang="fr-FR" dirty="0"/>
              <a:t>, 27 2021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43" y="1570983"/>
            <a:ext cx="10196375" cy="4679197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H="1">
            <a:off x="6621865" y="1688123"/>
            <a:ext cx="2401555" cy="57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163899" y="1403230"/>
            <a:ext cx="276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Barrel is saturating </a:t>
            </a:r>
            <a:r>
              <a:rPr lang="en-US" dirty="0" smtClean="0">
                <a:sym typeface="Wingdings" panose="05000000000000000000" pitchFamily="2" charset="2"/>
              </a:rPr>
              <a:t> fringe field outside the magnet comes from here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24" y="6495669"/>
            <a:ext cx="714892" cy="264127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9023420" y="1287379"/>
            <a:ext cx="3044254" cy="1155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701928" y="4955951"/>
            <a:ext cx="532149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No more margins in dimensions </a:t>
            </a:r>
            <a:r>
              <a:rPr lang="en-US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</a:p>
          <a:p>
            <a:r>
              <a:rPr lang="en-US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Check with the other equipment / experiments possible solutions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16207</TotalTime>
  <Words>1794</Words>
  <Application>Microsoft Office PowerPoint</Application>
  <PresentationFormat>Grand écran</PresentationFormat>
  <Paragraphs>548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Verdana</vt:lpstr>
      <vt:lpstr>Wingdings</vt:lpstr>
      <vt:lpstr>Exemple_powerpoint_Irfu</vt:lpstr>
      <vt:lpstr>Présentation PowerPoint</vt:lpstr>
      <vt:lpstr>Open questions from summer 2021</vt:lpstr>
      <vt:lpstr>ANSWERS</vt:lpstr>
      <vt:lpstr>SOCRATE</vt:lpstr>
      <vt:lpstr>THE ENVIRONMENT OF SOCRATE – THE CALORIMETERS</vt:lpstr>
      <vt:lpstr>THE ENVIRONMENT OF SOCRATE – THE CALORIMETERS</vt:lpstr>
      <vt:lpstr>THE ENVIRONMENT OF SOCRATE – THE CALORIMETERS</vt:lpstr>
      <vt:lpstr>Preliminary MAGNETIC RESULTS &amp; DESIGN</vt:lpstr>
      <vt:lpstr>Iron saturation &amp; fringe field</vt:lpstr>
      <vt:lpstr>Preliminary CONDUCTOR DESIGN</vt:lpstr>
      <vt:lpstr>Preliminary CONDUCTOR DESIGN</vt:lpstr>
      <vt:lpstr>Preliminary MECHANICAL DESIGN</vt:lpstr>
      <vt:lpstr>Preliminary MECHANICAL DESIGN</vt:lpstr>
      <vt:lpstr>Preliminary MECHANICAL DESIGN</vt:lpstr>
      <vt:lpstr>PRELIMINARY CRYOGENICS DESIGN SCHEME</vt:lpstr>
      <vt:lpstr>COLD MASS THERMOSIPHON</vt:lpstr>
      <vt:lpstr>SCREEN CIRCUIT – EXTERNAL PANELS + FLOOR</vt:lpstr>
      <vt:lpstr>SCREEN CIRCUIT – INTERNAL PANEL</vt:lpstr>
      <vt:lpstr>PRELIMINARY MASS BUDGET AND ASSEMBLY</vt:lpstr>
      <vt:lpstr>CONCLUSIONS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Nqce</dc:title>
  <dc:creator>Bougamont Emmanuelle</dc:creator>
  <cp:lastModifiedBy>CALVELLI Valerio</cp:lastModifiedBy>
  <cp:revision>684</cp:revision>
  <cp:lastPrinted>2013-09-04T15:41:21Z</cp:lastPrinted>
  <dcterms:created xsi:type="dcterms:W3CDTF">2012-10-13T15:33:03Z</dcterms:created>
  <dcterms:modified xsi:type="dcterms:W3CDTF">2021-10-27T12:21:39Z</dcterms:modified>
</cp:coreProperties>
</file>