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14"/>
  </p:notesMasterIdLst>
  <p:sldIdLst>
    <p:sldId id="316" r:id="rId5"/>
    <p:sldId id="2295" r:id="rId6"/>
    <p:sldId id="2293" r:id="rId7"/>
    <p:sldId id="2283" r:id="rId8"/>
    <p:sldId id="2296" r:id="rId9"/>
    <p:sldId id="2297" r:id="rId10"/>
    <p:sldId id="2294" r:id="rId11"/>
    <p:sldId id="2267" r:id="rId12"/>
    <p:sldId id="3740" r:id="rId13"/>
  </p:sldIdLst>
  <p:sldSz cx="9144000" cy="6858000" type="screen4x3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76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32FF"/>
    <a:srgbClr val="FF40FF"/>
    <a:srgbClr val="00FA00"/>
    <a:srgbClr val="FF9300"/>
    <a:srgbClr val="00FDFF"/>
    <a:srgbClr val="30519D"/>
    <a:srgbClr val="2440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593" autoAdjust="0"/>
    <p:restoredTop sz="94646"/>
  </p:normalViewPr>
  <p:slideViewPr>
    <p:cSldViewPr snapToGrid="0" snapToObjects="1">
      <p:cViewPr>
        <p:scale>
          <a:sx n="290" d="100"/>
          <a:sy n="290" d="100"/>
        </p:scale>
        <p:origin x="536" y="-1360"/>
      </p:cViewPr>
      <p:guideLst>
        <p:guide orient="horz" pos="2376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ECFAD0DF-F63F-4951-88B8-7E7D2CB1BA02}" type="datetimeFigureOut">
              <a:rPr lang="en-US" smtClean="0"/>
              <a:t>10/27/21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97000" y="1154113"/>
            <a:ext cx="4156075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444861"/>
            <a:ext cx="5560060" cy="3636705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58010FB5-4D6F-42F5-A809-7A1093A9D77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31422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010FB5-4D6F-42F5-A809-7A1093A9D77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8778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56185" y="2790092"/>
            <a:ext cx="4741984" cy="1774948"/>
          </a:xfrm>
        </p:spPr>
        <p:txBody>
          <a:bodyPr anchor="b">
            <a:normAutofit/>
          </a:bodyPr>
          <a:lstStyle>
            <a:lvl1pPr algn="r">
              <a:defRPr sz="44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56185" y="4642339"/>
            <a:ext cx="4741984" cy="580292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7886700" cy="853440"/>
          </a:xfrm>
        </p:spPr>
        <p:txBody>
          <a:bodyPr>
            <a:normAutofit/>
          </a:bodyPr>
          <a:lstStyle>
            <a:lvl1pPr>
              <a:defRPr sz="4000">
                <a:solidFill>
                  <a:srgbClr val="30519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53441"/>
            <a:ext cx="9144000" cy="5604510"/>
          </a:xfrm>
        </p:spPr>
        <p:txBody>
          <a:bodyPr/>
          <a:lstStyle>
            <a:lvl1pPr marL="228600" indent="-228600">
              <a:buClr>
                <a:srgbClr val="0432FF"/>
              </a:buClr>
              <a:buFont typeface="Wingdings" pitchFamily="2" charset="2"/>
              <a:buChar char="q"/>
              <a:defRPr>
                <a:latin typeface="Arial" charset="0"/>
                <a:ea typeface="Arial" charset="0"/>
                <a:cs typeface="Arial" charset="0"/>
              </a:defRPr>
            </a:lvl1pPr>
            <a:lvl2pPr marL="685800" indent="-228600">
              <a:buClr>
                <a:srgbClr val="0432FF"/>
              </a:buClr>
              <a:buFont typeface="Wingdings" pitchFamily="2" charset="2"/>
              <a:buChar char="q"/>
              <a:defRPr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buClr>
                <a:srgbClr val="0432FF"/>
              </a:buClr>
              <a:buFont typeface="Wingdings" pitchFamily="2" charset="2"/>
              <a:buChar char="q"/>
              <a:defRPr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buClr>
                <a:srgbClr val="0432FF"/>
              </a:buClr>
              <a:buFont typeface="Wingdings" pitchFamily="2" charset="2"/>
              <a:buChar char="q"/>
              <a:defRPr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buClr>
                <a:srgbClr val="0432FF"/>
              </a:buClr>
              <a:buFont typeface="Wingdings" pitchFamily="2" charset="2"/>
              <a:buChar char="q"/>
              <a:defRPr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057400" cy="365125"/>
          </a:xfrm>
        </p:spPr>
        <p:txBody>
          <a:bodyPr/>
          <a:lstStyle/>
          <a:p>
            <a:fld id="{9B1E31D4-8276-3047-9FDB-8A7E8BDFF8C6}" type="datetime1">
              <a:rPr lang="en-US" smtClean="0"/>
              <a:t>10/27/21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57951"/>
            <a:ext cx="30861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48012" y="6457951"/>
            <a:ext cx="2057400" cy="365125"/>
          </a:xfrm>
        </p:spPr>
        <p:txBody>
          <a:bodyPr/>
          <a:lstStyle/>
          <a:p>
            <a:fld id="{893C5830-40F3-F04E-B2E3-10E6672BA8F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7886700" cy="83312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20320" y="6458586"/>
            <a:ext cx="2057400" cy="365125"/>
          </a:xfrm>
        </p:spPr>
        <p:txBody>
          <a:bodyPr/>
          <a:lstStyle/>
          <a:p>
            <a:fld id="{136B89AC-9976-4444-B371-EAF887339FC2}" type="datetime1">
              <a:rPr lang="en-US" smtClean="0"/>
              <a:t>10/27/21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457951"/>
            <a:ext cx="30861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58172" y="6447791"/>
            <a:ext cx="2057400" cy="365125"/>
          </a:xfrm>
        </p:spPr>
        <p:txBody>
          <a:bodyPr/>
          <a:lstStyle/>
          <a:p>
            <a:fld id="{893C5830-40F3-F04E-B2E3-10E6672BA8F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0160" y="6472555"/>
            <a:ext cx="2057400" cy="365125"/>
          </a:xfrm>
        </p:spPr>
        <p:txBody>
          <a:bodyPr/>
          <a:lstStyle/>
          <a:p>
            <a:fld id="{9C66EC12-D044-374C-8876-DF244F8A2A8D}" type="datetime1">
              <a:rPr lang="en-US" smtClean="0"/>
              <a:t>10/27/21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447791"/>
            <a:ext cx="30861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68332" y="6447791"/>
            <a:ext cx="2057400" cy="365125"/>
          </a:xfrm>
        </p:spPr>
        <p:txBody>
          <a:bodyPr/>
          <a:lstStyle/>
          <a:p>
            <a:fld id="{893C5830-40F3-F04E-B2E3-10E6672BA8F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548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68E7FF7F-BE31-C647-A562-618BA3FFAA8B}" type="datetime1">
              <a:rPr lang="en-US" smtClean="0"/>
              <a:t>10/27/21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212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893C5830-40F3-F04E-B2E3-10E6672BA8F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7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360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6" r:id="rId3"/>
    <p:sldLayoutId id="2147483667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30519D"/>
          </a:solidFill>
          <a:latin typeface="Arial" charset="0"/>
          <a:ea typeface="Arial" charset="0"/>
          <a:cs typeface="Arial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79644" y="1941816"/>
            <a:ext cx="7281822" cy="829638"/>
          </a:xfrm>
        </p:spPr>
        <p:txBody>
          <a:bodyPr>
            <a:noAutofit/>
          </a:bodyPr>
          <a:lstStyle/>
          <a:p>
            <a:r>
              <a:rPr lang="en-US" dirty="0"/>
              <a:t>Schedule Input </a:t>
            </a:r>
            <a:br>
              <a:rPr lang="en-US" dirty="0"/>
            </a:br>
            <a:r>
              <a:rPr lang="en-US" dirty="0"/>
              <a:t>Important for Costing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68200" y="3295932"/>
            <a:ext cx="5016482" cy="2193201"/>
          </a:xfrm>
        </p:spPr>
        <p:txBody>
          <a:bodyPr>
            <a:noAutofit/>
          </a:bodyPr>
          <a:lstStyle/>
          <a:p>
            <a:r>
              <a:rPr lang="en-US" dirty="0"/>
              <a:t>E.C. </a:t>
            </a:r>
            <a:r>
              <a:rPr lang="en-US" dirty="0" err="1"/>
              <a:t>Aschenauer</a:t>
            </a:r>
            <a:r>
              <a:rPr lang="en-US" dirty="0"/>
              <a:t> (BNL)</a:t>
            </a:r>
          </a:p>
          <a:p>
            <a:r>
              <a:rPr lang="en-US" dirty="0"/>
              <a:t>Co-Associate Director for the Experimental Program</a:t>
            </a:r>
          </a:p>
          <a:p>
            <a:endParaRPr lang="en-US" sz="1200" dirty="0"/>
          </a:p>
          <a:p>
            <a:r>
              <a:rPr lang="en-US" sz="1600" dirty="0"/>
              <a:t>October 26, 2021</a:t>
            </a:r>
          </a:p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7006613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91EB09-D7C8-0B49-BE9A-7E9540C5BA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Latest Schedule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E500D54-4E49-914B-A2C8-0B47C67004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t>2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A755B41-C202-4B4D-BC82-35169A6704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685800"/>
            <a:ext cx="7772400" cy="5486400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7D513A9A-3F9E-D644-8071-335697B57E18}"/>
              </a:ext>
            </a:extLst>
          </p:cNvPr>
          <p:cNvSpPr/>
          <p:nvPr/>
        </p:nvSpPr>
        <p:spPr>
          <a:xfrm>
            <a:off x="6624415" y="1602153"/>
            <a:ext cx="982825" cy="601785"/>
          </a:xfrm>
          <a:prstGeom prst="ellipse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0E0ACBF-80A4-B742-8519-B8E9A2CACD01}"/>
              </a:ext>
            </a:extLst>
          </p:cNvPr>
          <p:cNvSpPr txBox="1"/>
          <p:nvPr/>
        </p:nvSpPr>
        <p:spPr>
          <a:xfrm>
            <a:off x="6801670" y="2116814"/>
            <a:ext cx="6283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KPPs</a:t>
            </a:r>
          </a:p>
        </p:txBody>
      </p:sp>
    </p:spTree>
    <p:extLst>
      <p:ext uri="{BB962C8B-B14F-4D97-AF65-F5344CB8AC3E}">
        <p14:creationId xmlns:p14="http://schemas.microsoft.com/office/powerpoint/2010/main" val="22735575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5ACA60-369D-DD45-8E18-04E606795C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KPPs for Detector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F16E34-2DAD-9048-89AE-24B578DA2B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 err="1"/>
              <a:t>PreOps</a:t>
            </a:r>
            <a:r>
              <a:rPr lang="en-US" dirty="0"/>
              <a:t> activities aligned with achieving KPPs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A2EF14-F3F0-2A43-A132-4077D820F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t>3</a:t>
            </a:fld>
            <a:endParaRPr lang="en-US" dirty="0"/>
          </a:p>
        </p:txBody>
      </p:sp>
      <p:graphicFrame>
        <p:nvGraphicFramePr>
          <p:cNvPr id="6" name="Table 4">
            <a:extLst>
              <a:ext uri="{FF2B5EF4-FFF2-40B4-BE49-F238E27FC236}">
                <a16:creationId xmlns:a16="http://schemas.microsoft.com/office/drawing/2014/main" id="{06EE9BEE-F657-694D-84B9-12B297D408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8280578"/>
              </p:ext>
            </p:extLst>
          </p:nvPr>
        </p:nvGraphicFramePr>
        <p:xfrm>
          <a:off x="376237" y="1547552"/>
          <a:ext cx="8391526" cy="9753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729752">
                  <a:extLst>
                    <a:ext uri="{9D8B030D-6E8A-4147-A177-3AD203B41FA5}">
                      <a16:colId xmlns:a16="http://schemas.microsoft.com/office/drawing/2014/main" val="125213972"/>
                    </a:ext>
                  </a:extLst>
                </a:gridCol>
                <a:gridCol w="1628502">
                  <a:extLst>
                    <a:ext uri="{9D8B030D-6E8A-4147-A177-3AD203B41FA5}">
                      <a16:colId xmlns:a16="http://schemas.microsoft.com/office/drawing/2014/main" val="1573299714"/>
                    </a:ext>
                  </a:extLst>
                </a:gridCol>
                <a:gridCol w="2151018">
                  <a:extLst>
                    <a:ext uri="{9D8B030D-6E8A-4147-A177-3AD203B41FA5}">
                      <a16:colId xmlns:a16="http://schemas.microsoft.com/office/drawing/2014/main" val="981026413"/>
                    </a:ext>
                  </a:extLst>
                </a:gridCol>
                <a:gridCol w="2290354">
                  <a:extLst>
                    <a:ext uri="{9D8B030D-6E8A-4147-A177-3AD203B41FA5}">
                      <a16:colId xmlns:a16="http://schemas.microsoft.com/office/drawing/2014/main" val="2307179795"/>
                    </a:ext>
                  </a:extLst>
                </a:gridCol>
                <a:gridCol w="1591900">
                  <a:extLst>
                    <a:ext uri="{9D8B030D-6E8A-4147-A177-3AD203B41FA5}">
                      <a16:colId xmlns:a16="http://schemas.microsoft.com/office/drawing/2014/main" val="9622543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KPP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Performance Measure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Threshold</a:t>
                      </a:r>
                    </a:p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KPP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Objective</a:t>
                      </a:r>
                    </a:p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KPP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Ultimate</a:t>
                      </a:r>
                    </a:p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PP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94852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DET-4a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Detector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Detector subsystem</a:t>
                      </a:r>
                      <a:r>
                        <a:rPr lang="en-US" sz="1200" b="0" i="0" u="none" strike="noStrike" baseline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200" b="1" i="0" u="none" strike="noStrike" baseline="0" dirty="0">
                          <a:solidFill>
                            <a:srgbClr val="0066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component testing complete</a:t>
                      </a:r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. </a:t>
                      </a:r>
                      <a:endParaRPr lang="en-US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485" marR="12485" marT="124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Detector subsystems constructed</a:t>
                      </a:r>
                      <a:r>
                        <a:rPr lang="en-US" sz="1200" b="0" i="0" u="none" strike="noStrike" baseline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 and </a:t>
                      </a:r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tested with cosmic rays. </a:t>
                      </a:r>
                      <a:endParaRPr lang="en-US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Same as Objective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40297312"/>
                  </a:ext>
                </a:extLst>
              </a:tr>
            </a:tbl>
          </a:graphicData>
        </a:graphic>
      </p:graphicFrame>
      <p:graphicFrame>
        <p:nvGraphicFramePr>
          <p:cNvPr id="7" name="Table 4">
            <a:extLst>
              <a:ext uri="{FF2B5EF4-FFF2-40B4-BE49-F238E27FC236}">
                <a16:creationId xmlns:a16="http://schemas.microsoft.com/office/drawing/2014/main" id="{D30228C1-133E-1A43-A5B1-0588CBD474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7349968"/>
              </p:ext>
            </p:extLst>
          </p:nvPr>
        </p:nvGraphicFramePr>
        <p:xfrm>
          <a:off x="376237" y="3511214"/>
          <a:ext cx="8391526" cy="15240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703626">
                  <a:extLst>
                    <a:ext uri="{9D8B030D-6E8A-4147-A177-3AD203B41FA5}">
                      <a16:colId xmlns:a16="http://schemas.microsoft.com/office/drawing/2014/main" val="125213972"/>
                    </a:ext>
                  </a:extLst>
                </a:gridCol>
                <a:gridCol w="1149531">
                  <a:extLst>
                    <a:ext uri="{9D8B030D-6E8A-4147-A177-3AD203B41FA5}">
                      <a16:colId xmlns:a16="http://schemas.microsoft.com/office/drawing/2014/main" val="1573299714"/>
                    </a:ext>
                  </a:extLst>
                </a:gridCol>
                <a:gridCol w="2316480">
                  <a:extLst>
                    <a:ext uri="{9D8B030D-6E8A-4147-A177-3AD203B41FA5}">
                      <a16:colId xmlns:a16="http://schemas.microsoft.com/office/drawing/2014/main" val="981026413"/>
                    </a:ext>
                  </a:extLst>
                </a:gridCol>
                <a:gridCol w="2368732">
                  <a:extLst>
                    <a:ext uri="{9D8B030D-6E8A-4147-A177-3AD203B41FA5}">
                      <a16:colId xmlns:a16="http://schemas.microsoft.com/office/drawing/2014/main" val="2307179795"/>
                    </a:ext>
                  </a:extLst>
                </a:gridCol>
                <a:gridCol w="1853157">
                  <a:extLst>
                    <a:ext uri="{9D8B030D-6E8A-4147-A177-3AD203B41FA5}">
                      <a16:colId xmlns:a16="http://schemas.microsoft.com/office/drawing/2014/main" val="9622543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KPP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Performance Measure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Threshold</a:t>
                      </a:r>
                    </a:p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KPP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Objective</a:t>
                      </a:r>
                    </a:p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KPP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Ultimate</a:t>
                      </a:r>
                    </a:p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PP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94852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DET-4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Detector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Detector installed </a:t>
                      </a:r>
                      <a:r>
                        <a:rPr lang="en-US" sz="1200" b="1" i="0" u="none" strike="noStrike" dirty="0">
                          <a:solidFill>
                            <a:srgbClr val="0066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and ready for beam operations</a:t>
                      </a: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. 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485" marR="12485" marT="124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Inelastic scattering events in e-p and e-A collisions measured in Detector. 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rgbClr val="0066FF"/>
                          </a:solidFill>
                        </a:rPr>
                        <a:t>Inclusive, semi-inclusive, and exclusive events</a:t>
                      </a:r>
                      <a:r>
                        <a:rPr lang="en-US" sz="1200" b="1" baseline="0" dirty="0">
                          <a:solidFill>
                            <a:srgbClr val="0066FF"/>
                          </a:solidFill>
                        </a:rPr>
                        <a:t> measured as the basis for 3D maps of subatomic quark-gluon structure.</a:t>
                      </a:r>
                      <a:endParaRPr lang="en-US" sz="1200" b="1" dirty="0">
                        <a:solidFill>
                          <a:srgbClr val="0066FF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40297312"/>
                  </a:ext>
                </a:extLst>
              </a:tr>
            </a:tbl>
          </a:graphicData>
        </a:graphic>
      </p:graphicFrame>
      <p:sp>
        <p:nvSpPr>
          <p:cNvPr id="8" name="Curved Right Arrow 7">
            <a:extLst>
              <a:ext uri="{FF2B5EF4-FFF2-40B4-BE49-F238E27FC236}">
                <a16:creationId xmlns:a16="http://schemas.microsoft.com/office/drawing/2014/main" id="{B847A00F-5175-C141-8FA3-1491C84F89DC}"/>
              </a:ext>
            </a:extLst>
          </p:cNvPr>
          <p:cNvSpPr/>
          <p:nvPr/>
        </p:nvSpPr>
        <p:spPr bwMode="auto">
          <a:xfrm>
            <a:off x="590683" y="2612279"/>
            <a:ext cx="585761" cy="487910"/>
          </a:xfrm>
          <a:prstGeom prst="curvedRightArrow">
            <a:avLst/>
          </a:prstGeom>
          <a:gradFill flip="none" rotWithShape="1">
            <a:gsLst>
              <a:gs pos="0">
                <a:srgbClr val="0000FF"/>
              </a:gs>
              <a:gs pos="100000">
                <a:srgbClr val="0000FF"/>
              </a:gs>
              <a:gs pos="50000">
                <a:schemeClr val="bg1"/>
              </a:gs>
            </a:gsLst>
            <a:lin ang="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7ED7AC9-D037-324C-8C54-5EF15C09F4BE}"/>
              </a:ext>
            </a:extLst>
          </p:cNvPr>
          <p:cNvSpPr txBox="1"/>
          <p:nvPr/>
        </p:nvSpPr>
        <p:spPr>
          <a:xfrm>
            <a:off x="1176444" y="2676823"/>
            <a:ext cx="7172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Detector sits as a whole in the assembly hall and gets tested with cosmic 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5D68154-A82D-B546-9A7C-A594E6CE4DBC}"/>
              </a:ext>
            </a:extLst>
          </p:cNvPr>
          <p:cNvSpPr txBox="1"/>
          <p:nvPr/>
        </p:nvSpPr>
        <p:spPr>
          <a:xfrm>
            <a:off x="1007640" y="5266097"/>
            <a:ext cx="6330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Detector is moved into the collision hall to take first collision data</a:t>
            </a:r>
          </a:p>
        </p:txBody>
      </p:sp>
      <p:sp>
        <p:nvSpPr>
          <p:cNvPr id="14" name="Curved Right Arrow 13">
            <a:extLst>
              <a:ext uri="{FF2B5EF4-FFF2-40B4-BE49-F238E27FC236}">
                <a16:creationId xmlns:a16="http://schemas.microsoft.com/office/drawing/2014/main" id="{0DE96700-1573-7945-BDF8-DB7495AEAA6E}"/>
              </a:ext>
            </a:extLst>
          </p:cNvPr>
          <p:cNvSpPr/>
          <p:nvPr/>
        </p:nvSpPr>
        <p:spPr bwMode="auto">
          <a:xfrm>
            <a:off x="417319" y="5202284"/>
            <a:ext cx="585761" cy="487910"/>
          </a:xfrm>
          <a:prstGeom prst="curvedRightArrow">
            <a:avLst/>
          </a:prstGeom>
          <a:gradFill flip="none" rotWithShape="1">
            <a:gsLst>
              <a:gs pos="0">
                <a:srgbClr val="0000FF"/>
              </a:gs>
              <a:gs pos="100000">
                <a:srgbClr val="0000FF"/>
              </a:gs>
              <a:gs pos="50000">
                <a:schemeClr val="bg1"/>
              </a:gs>
            </a:gsLst>
            <a:lin ang="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175364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47969CD-008F-D843-91CF-84E2D53649E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8563" t="32196" r="16435" b="12283"/>
          <a:stretch/>
        </p:blipFill>
        <p:spPr>
          <a:xfrm>
            <a:off x="144587" y="741115"/>
            <a:ext cx="2426879" cy="5064303"/>
          </a:xfrm>
          <a:prstGeom prst="rect">
            <a:avLst/>
          </a:prstGeom>
        </p:spPr>
      </p:pic>
      <p:sp>
        <p:nvSpPr>
          <p:cNvPr id="5" name="Title 7">
            <a:extLst>
              <a:ext uri="{FF2B5EF4-FFF2-40B4-BE49-F238E27FC236}">
                <a16:creationId xmlns:a16="http://schemas.microsoft.com/office/drawing/2014/main" id="{85075EF3-5158-4598-9B3E-4737B7D34A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4669"/>
          </a:xfrm>
        </p:spPr>
        <p:txBody>
          <a:bodyPr>
            <a:noAutofit/>
          </a:bodyPr>
          <a:lstStyle/>
          <a:p>
            <a:r>
              <a:rPr lang="en-US" dirty="0"/>
              <a:t>WBS 6.10.12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D13A5E-75FB-4E00-9A69-E3B1CC0428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t>4</a:t>
            </a:fld>
            <a:endParaRPr lang="en-US" dirty="0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FF7CD661-3C96-1B44-89CB-C89C1BB79BDD}"/>
              </a:ext>
            </a:extLst>
          </p:cNvPr>
          <p:cNvSpPr/>
          <p:nvPr/>
        </p:nvSpPr>
        <p:spPr>
          <a:xfrm>
            <a:off x="1251656" y="4080516"/>
            <a:ext cx="1258091" cy="509765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EB46BA8-2841-3F4E-8DEB-D143499D251E}"/>
              </a:ext>
            </a:extLst>
          </p:cNvPr>
          <p:cNvSpPr txBox="1"/>
          <p:nvPr/>
        </p:nvSpPr>
        <p:spPr>
          <a:xfrm>
            <a:off x="2755331" y="692523"/>
            <a:ext cx="60606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432FF"/>
                </a:solidFill>
              </a:rPr>
              <a:t>Scope:</a:t>
            </a:r>
          </a:p>
          <a:p>
            <a:r>
              <a:rPr lang="en-US" dirty="0"/>
              <a:t>This WBS covers all activities to commissions the detector first with cosmic and then with beam to be ready for data taking. </a:t>
            </a:r>
            <a:endParaRPr lang="en-US" sz="1600" dirty="0">
              <a:effectLst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BD5262C-2F23-6D49-B65F-CEBFBC2FD7D7}"/>
              </a:ext>
            </a:extLst>
          </p:cNvPr>
          <p:cNvSpPr txBox="1"/>
          <p:nvPr/>
        </p:nvSpPr>
        <p:spPr>
          <a:xfrm>
            <a:off x="2721478" y="1703110"/>
            <a:ext cx="624408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432FF"/>
                </a:solidFill>
              </a:rPr>
              <a:t>Big Picture:</a:t>
            </a:r>
          </a:p>
          <a:p>
            <a:endParaRPr lang="en-US" sz="1200" b="1" dirty="0">
              <a:solidFill>
                <a:srgbClr val="0432FF"/>
              </a:solidFill>
            </a:endParaRPr>
          </a:p>
          <a:p>
            <a:pPr marL="285750" lvl="0" indent="-285750">
              <a:buClr>
                <a:srgbClr val="0432FF"/>
              </a:buClr>
              <a:buFont typeface="Wingdings" pitchFamily="2" charset="2"/>
              <a:buChar char="Ø"/>
            </a:pPr>
            <a:r>
              <a:rPr lang="en-US" dirty="0"/>
              <a:t>Magnet and sub-detector system tests in FY28 and FY29</a:t>
            </a:r>
          </a:p>
          <a:p>
            <a:pPr marL="742950" lvl="1" indent="-285750">
              <a:buClr>
                <a:srgbClr val="0432FF"/>
              </a:buClr>
              <a:buFont typeface="Wingdings" pitchFamily="2" charset="2"/>
              <a:buChar char="Ø"/>
            </a:pPr>
            <a:r>
              <a:rPr lang="en-US" dirty="0"/>
              <a:t>location assembly hall </a:t>
            </a:r>
            <a:r>
              <a:rPr lang="en-US"/>
              <a:t>and wide-angle </a:t>
            </a:r>
            <a:r>
              <a:rPr lang="en-US" dirty="0"/>
              <a:t>hall</a:t>
            </a:r>
          </a:p>
          <a:p>
            <a:pPr marL="285750" lvl="0" indent="-285750">
              <a:buClr>
                <a:srgbClr val="0432FF"/>
              </a:buClr>
              <a:buFont typeface="Wingdings" pitchFamily="2" charset="2"/>
              <a:buChar char="Ø"/>
            </a:pPr>
            <a:r>
              <a:rPr lang="en-US" dirty="0"/>
              <a:t>Full system cosmic test in FY29/FY30, and ramp-up to in-beam tests</a:t>
            </a:r>
          </a:p>
          <a:p>
            <a:pPr marL="742950" lvl="1" indent="-285750">
              <a:buClr>
                <a:srgbClr val="0432FF"/>
              </a:buClr>
              <a:buFont typeface="Wingdings" pitchFamily="2" charset="2"/>
              <a:buChar char="Ø"/>
            </a:pPr>
            <a:r>
              <a:rPr lang="en-US" dirty="0"/>
              <a:t>location assembly hall</a:t>
            </a:r>
          </a:p>
          <a:p>
            <a:pPr marL="742950" lvl="1" indent="-285750">
              <a:buClr>
                <a:srgbClr val="0432FF"/>
              </a:buClr>
              <a:buFont typeface="Wingdings" pitchFamily="2" charset="2"/>
              <a:buChar char="Ø"/>
            </a:pPr>
            <a:r>
              <a:rPr lang="en-US" dirty="0"/>
              <a:t>after accelerator has finished first beam commissioning detector is rolled into collision hall</a:t>
            </a:r>
          </a:p>
          <a:p>
            <a:pPr marL="285750" lvl="0" indent="-285750">
              <a:buClr>
                <a:srgbClr val="0432FF"/>
              </a:buClr>
              <a:buFont typeface="Wingdings" pitchFamily="2" charset="2"/>
              <a:buChar char="Ø"/>
            </a:pPr>
            <a:r>
              <a:rPr lang="en-US" dirty="0"/>
              <a:t>Beam commissioning in FY30/FY31.</a:t>
            </a:r>
          </a:p>
          <a:p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BC6E9AE-8862-494C-8207-9062841F28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59759" y="4487655"/>
            <a:ext cx="6244082" cy="1997688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30FAC8FB-AD29-1C48-934B-343FED4E233D}"/>
              </a:ext>
            </a:extLst>
          </p:cNvPr>
          <p:cNvSpPr/>
          <p:nvPr/>
        </p:nvSpPr>
        <p:spPr>
          <a:xfrm>
            <a:off x="6715845" y="5971324"/>
            <a:ext cx="783772" cy="27886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8B13B56-CE57-864D-B624-5DC5DC4392B3}"/>
              </a:ext>
            </a:extLst>
          </p:cNvPr>
          <p:cNvSpPr txBox="1"/>
          <p:nvPr/>
        </p:nvSpPr>
        <p:spPr>
          <a:xfrm>
            <a:off x="3016588" y="6183098"/>
            <a:ext cx="46585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Period of Pre-Ops interleafed with installation</a:t>
            </a:r>
          </a:p>
        </p:txBody>
      </p:sp>
    </p:spTree>
    <p:extLst>
      <p:ext uri="{BB962C8B-B14F-4D97-AF65-F5344CB8AC3E}">
        <p14:creationId xmlns:p14="http://schemas.microsoft.com/office/powerpoint/2010/main" val="23585015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1E25F8-64B6-854D-B121-524B31DCB6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7886700" cy="683878"/>
          </a:xfrm>
        </p:spPr>
        <p:txBody>
          <a:bodyPr/>
          <a:lstStyle/>
          <a:p>
            <a:r>
              <a:rPr lang="en-US" dirty="0"/>
              <a:t>Installation Sequence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B295C0-09D2-9340-AF42-A245E7F36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t>5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3B9BF8F-3A25-F941-B38F-A243DAF47AEB}"/>
              </a:ext>
            </a:extLst>
          </p:cNvPr>
          <p:cNvSpPr txBox="1"/>
          <p:nvPr/>
        </p:nvSpPr>
        <p:spPr>
          <a:xfrm>
            <a:off x="1907347" y="2175106"/>
            <a:ext cx="28805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In parallel endcap </a:t>
            </a:r>
            <a:r>
              <a:rPr lang="en-US" sz="1600" dirty="0" err="1"/>
              <a:t>HCals</a:t>
            </a:r>
            <a:r>
              <a:rPr lang="en-US" sz="1600" dirty="0"/>
              <a:t> + </a:t>
            </a:r>
            <a:r>
              <a:rPr lang="en-US" sz="1600" dirty="0" err="1"/>
              <a:t>hECAL</a:t>
            </a:r>
            <a:endParaRPr lang="en-US" sz="1600" dirty="0"/>
          </a:p>
        </p:txBody>
      </p:sp>
      <p:graphicFrame>
        <p:nvGraphicFramePr>
          <p:cNvPr id="6" name="Table 4">
            <a:extLst>
              <a:ext uri="{FF2B5EF4-FFF2-40B4-BE49-F238E27FC236}">
                <a16:creationId xmlns:a16="http://schemas.microsoft.com/office/drawing/2014/main" id="{D493CD89-0C68-2141-9F10-B85A87271D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14476"/>
              </p:ext>
            </p:extLst>
          </p:nvPr>
        </p:nvGraphicFramePr>
        <p:xfrm>
          <a:off x="252779" y="5146993"/>
          <a:ext cx="8391526" cy="14935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703626">
                  <a:extLst>
                    <a:ext uri="{9D8B030D-6E8A-4147-A177-3AD203B41FA5}">
                      <a16:colId xmlns:a16="http://schemas.microsoft.com/office/drawing/2014/main" val="125213972"/>
                    </a:ext>
                  </a:extLst>
                </a:gridCol>
                <a:gridCol w="1149531">
                  <a:extLst>
                    <a:ext uri="{9D8B030D-6E8A-4147-A177-3AD203B41FA5}">
                      <a16:colId xmlns:a16="http://schemas.microsoft.com/office/drawing/2014/main" val="1573299714"/>
                    </a:ext>
                  </a:extLst>
                </a:gridCol>
                <a:gridCol w="2316480">
                  <a:extLst>
                    <a:ext uri="{9D8B030D-6E8A-4147-A177-3AD203B41FA5}">
                      <a16:colId xmlns:a16="http://schemas.microsoft.com/office/drawing/2014/main" val="981026413"/>
                    </a:ext>
                  </a:extLst>
                </a:gridCol>
                <a:gridCol w="2368732">
                  <a:extLst>
                    <a:ext uri="{9D8B030D-6E8A-4147-A177-3AD203B41FA5}">
                      <a16:colId xmlns:a16="http://schemas.microsoft.com/office/drawing/2014/main" val="2307179795"/>
                    </a:ext>
                  </a:extLst>
                </a:gridCol>
                <a:gridCol w="1853157">
                  <a:extLst>
                    <a:ext uri="{9D8B030D-6E8A-4147-A177-3AD203B41FA5}">
                      <a16:colId xmlns:a16="http://schemas.microsoft.com/office/drawing/2014/main" val="9622543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KPP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Performance Measure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Threshold</a:t>
                      </a:r>
                    </a:p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KPP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Objective</a:t>
                      </a:r>
                    </a:p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KPP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Ultimate</a:t>
                      </a:r>
                    </a:p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PP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94852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POL-4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Polarization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Hadron beam polarization of &gt; 50% and electron beam polarization of      &gt; 40% measured at </a:t>
                      </a:r>
                      <a:r>
                        <a:rPr lang="en-US" sz="10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E</a:t>
                      </a:r>
                      <a:r>
                        <a:rPr lang="en-US" sz="1000" b="0" i="0" u="none" strike="noStrike" baseline="-250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cm</a:t>
                      </a:r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= 100 GeV. 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485" marR="12485" marT="124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Hadron beam polarization of &gt; 60% and electron beam polarization of      &gt; 50% measured at </a:t>
                      </a:r>
                      <a:r>
                        <a:rPr lang="en-US" sz="10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E</a:t>
                      </a:r>
                      <a:r>
                        <a:rPr lang="en-US" sz="1000" b="0" i="0" u="none" strike="noStrike" baseline="-250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cm</a:t>
                      </a:r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= 100 GeV. 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Hadron and electron beam polarization of ~70% measured at </a:t>
                      </a:r>
                      <a:r>
                        <a:rPr lang="en-US" sz="10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E</a:t>
                      </a:r>
                      <a:r>
                        <a:rPr lang="en-US" sz="1000" b="0" i="0" u="none" strike="noStrike" baseline="-250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cm</a:t>
                      </a:r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= 100 GeV. 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647865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LUM-4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Luminosity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Luminosity for e-p collisions measured up to </a:t>
                      </a:r>
                      <a:r>
                        <a:rPr lang="en-US" sz="1000" b="1" i="0" u="none" strike="noStrike" dirty="0">
                          <a:solidFill>
                            <a:srgbClr val="0066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1.0</a:t>
                      </a:r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x10</a:t>
                      </a:r>
                      <a:r>
                        <a:rPr lang="en-US" sz="1000" b="0" i="0" u="none" strike="noStrike" baseline="30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32</a:t>
                      </a:r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cm</a:t>
                      </a:r>
                      <a:r>
                        <a:rPr lang="en-US" sz="1000" b="0" i="0" u="none" strike="noStrike" baseline="30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-2</a:t>
                      </a:r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s</a:t>
                      </a:r>
                      <a:r>
                        <a:rPr lang="en-US" sz="1000" b="0" i="0" u="none" strike="noStrike" baseline="30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-1</a:t>
                      </a:r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. 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485" marR="12485" marT="124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Luminosity for e-p collisions measured up to 1.0x10</a:t>
                      </a:r>
                      <a:r>
                        <a:rPr lang="en-US" sz="1000" b="0" i="0" u="none" strike="noStrike" baseline="30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33</a:t>
                      </a:r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cm</a:t>
                      </a:r>
                      <a:r>
                        <a:rPr lang="en-US" sz="1000" b="0" i="0" u="none" strike="noStrike" baseline="30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-2</a:t>
                      </a:r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s</a:t>
                      </a:r>
                      <a:r>
                        <a:rPr lang="en-US" sz="1000" b="0" i="0" u="none" strike="noStrike" baseline="30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-1</a:t>
                      </a:r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. 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Luminosity for e-p collisions measured up to </a:t>
                      </a:r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~10</a:t>
                      </a:r>
                      <a:r>
                        <a:rPr lang="en-US" sz="1000" b="0" i="0" u="none" strike="noStrike" baseline="30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33</a:t>
                      </a:r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- 10</a:t>
                      </a:r>
                      <a:r>
                        <a:rPr lang="en-US" sz="1000" b="0" i="0" u="none" strike="noStrike" baseline="30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34</a:t>
                      </a:r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000" b="0" i="0" u="none" strike="noStrike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cm</a:t>
                      </a:r>
                      <a:r>
                        <a:rPr lang="en-US" sz="1000" b="0" i="0" u="none" strike="noStrike" baseline="30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-2</a:t>
                      </a:r>
                      <a:r>
                        <a:rPr lang="en-US" sz="1000" b="0" i="0" u="none" strike="noStrike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s</a:t>
                      </a:r>
                      <a:r>
                        <a:rPr lang="en-US" sz="1000" b="0" i="0" u="none" strike="noStrike" baseline="30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-1</a:t>
                      </a:r>
                      <a:r>
                        <a:rPr lang="en-US" sz="1000" b="0" i="0" u="none" strike="noStrike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. </a:t>
                      </a:r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50020898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07824C1B-2C38-D044-AD47-17A744F934A4}"/>
              </a:ext>
            </a:extLst>
          </p:cNvPr>
          <p:cNvSpPr txBox="1"/>
          <p:nvPr/>
        </p:nvSpPr>
        <p:spPr>
          <a:xfrm>
            <a:off x="284039" y="5251938"/>
            <a:ext cx="6383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CD-4</a:t>
            </a:r>
          </a:p>
        </p:txBody>
      </p:sp>
      <p:pic>
        <p:nvPicPr>
          <p:cNvPr id="14" name="Picture 2" descr="/var/folders/88/4yywdmbx463b9wnzk2b_cr5c0000gn/T/com.microsoft.Powerpoint/WebArchiveCopyPasteTempFiles/AAAAAElFTkSuQmCC">
            <a:extLst>
              <a:ext uri="{FF2B5EF4-FFF2-40B4-BE49-F238E27FC236}">
                <a16:creationId xmlns:a16="http://schemas.microsoft.com/office/drawing/2014/main" id="{99B25FA9-EA39-D149-B3CB-9238C23E78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3926" y="1142340"/>
            <a:ext cx="5062599" cy="2964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B8355F61-0EBC-D540-A6B4-EC1D64B71E0D}"/>
              </a:ext>
            </a:extLst>
          </p:cNvPr>
          <p:cNvCxnSpPr>
            <a:cxnSpLocks/>
          </p:cNvCxnSpPr>
          <p:nvPr/>
        </p:nvCxnSpPr>
        <p:spPr>
          <a:xfrm flipH="1">
            <a:off x="4407370" y="3196847"/>
            <a:ext cx="967840" cy="332540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BB2E64E6-76A0-B74C-B20F-E5CE93751BA7}"/>
              </a:ext>
            </a:extLst>
          </p:cNvPr>
          <p:cNvSpPr txBox="1"/>
          <p:nvPr/>
        </p:nvSpPr>
        <p:spPr>
          <a:xfrm rot="20445982">
            <a:off x="4585037" y="3316975"/>
            <a:ext cx="71686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Electrons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868FB0CA-CEB3-EA43-B696-0E87636262D9}"/>
              </a:ext>
            </a:extLst>
          </p:cNvPr>
          <p:cNvCxnSpPr>
            <a:cxnSpLocks/>
          </p:cNvCxnSpPr>
          <p:nvPr/>
        </p:nvCxnSpPr>
        <p:spPr>
          <a:xfrm flipV="1">
            <a:off x="8082783" y="2496853"/>
            <a:ext cx="71679" cy="266637"/>
          </a:xfrm>
          <a:prstGeom prst="straightConnector1">
            <a:avLst/>
          </a:prstGeom>
          <a:ln w="127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64C48C9F-6989-E046-87CD-FA929CE1A8D1}"/>
              </a:ext>
            </a:extLst>
          </p:cNvPr>
          <p:cNvSpPr txBox="1"/>
          <p:nvPr/>
        </p:nvSpPr>
        <p:spPr>
          <a:xfrm>
            <a:off x="7854996" y="2700690"/>
            <a:ext cx="45557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000" dirty="0">
                <a:solidFill>
                  <a:schemeClr val="bg1"/>
                </a:solidFill>
                <a:latin typeface="+mj-lt"/>
              </a:rPr>
              <a:t>RCS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69981B86-1950-3C48-A782-7ABF06BC2820}"/>
              </a:ext>
            </a:extLst>
          </p:cNvPr>
          <p:cNvCxnSpPr>
            <a:cxnSpLocks/>
          </p:cNvCxnSpPr>
          <p:nvPr/>
        </p:nvCxnSpPr>
        <p:spPr>
          <a:xfrm flipV="1">
            <a:off x="8082783" y="1760748"/>
            <a:ext cx="907453" cy="272348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966A4925-C6E8-1F4C-9D5C-3B0433892F69}"/>
              </a:ext>
            </a:extLst>
          </p:cNvPr>
          <p:cNvSpPr txBox="1"/>
          <p:nvPr/>
        </p:nvSpPr>
        <p:spPr>
          <a:xfrm rot="20505727">
            <a:off x="8202924" y="1858964"/>
            <a:ext cx="66717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Hadrons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CCAD9B-3C83-1246-9FD3-D18E31EB48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683879"/>
            <a:ext cx="9144000" cy="56045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dirty="0">
                <a:solidFill>
                  <a:srgbClr val="0432FF"/>
                </a:solidFill>
              </a:rPr>
              <a:t>Principles for Installation:</a:t>
            </a:r>
          </a:p>
          <a:p>
            <a:pPr marL="0">
              <a:lnSpc>
                <a:spcPct val="100000"/>
              </a:lnSpc>
              <a:spcBef>
                <a:spcPts val="0"/>
              </a:spcBef>
            </a:pPr>
            <a:r>
              <a:rPr lang="en-US" sz="1800" dirty="0"/>
              <a:t> Barrel: subdetectors are installed from outside in in the barrel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/>
              <a:t>     Endcaps: from the inside out</a:t>
            </a:r>
          </a:p>
          <a:p>
            <a:r>
              <a:rPr lang="en-US" sz="1800" dirty="0"/>
              <a:t> Installation sequence</a:t>
            </a:r>
          </a:p>
          <a:p>
            <a:pPr lvl="1"/>
            <a:r>
              <a:rPr lang="en-US" sz="1600" dirty="0"/>
              <a:t>the lower half of the barrel </a:t>
            </a:r>
            <a:r>
              <a:rPr lang="en-US" sz="1600" dirty="0" err="1"/>
              <a:t>HCal</a:t>
            </a:r>
            <a:r>
              <a:rPr lang="en-US" sz="1600" dirty="0"/>
              <a:t> </a:t>
            </a:r>
          </a:p>
          <a:p>
            <a:pPr lvl="1"/>
            <a:r>
              <a:rPr lang="en-US" sz="1600" dirty="0"/>
              <a:t>solenoid</a:t>
            </a:r>
          </a:p>
          <a:p>
            <a:pPr lvl="1"/>
            <a:r>
              <a:rPr lang="en-US" sz="1600" dirty="0"/>
              <a:t>upper half of of the barrel </a:t>
            </a:r>
            <a:r>
              <a:rPr lang="en-US" sz="1600" dirty="0" err="1"/>
              <a:t>HCal</a:t>
            </a:r>
            <a:r>
              <a:rPr lang="en-US" sz="1600" dirty="0"/>
              <a:t> </a:t>
            </a:r>
          </a:p>
          <a:p>
            <a:pPr lvl="1"/>
            <a:r>
              <a:rPr lang="en-US" sz="1600" dirty="0"/>
              <a:t>inner barrel </a:t>
            </a:r>
            <a:r>
              <a:rPr lang="en-US" sz="1600" dirty="0" err="1"/>
              <a:t>ecal</a:t>
            </a:r>
            <a:endParaRPr lang="en-US" sz="1600" dirty="0"/>
          </a:p>
          <a:p>
            <a:pPr lvl="1"/>
            <a:r>
              <a:rPr lang="en-US" sz="1600" dirty="0"/>
              <a:t>DIRC</a:t>
            </a:r>
          </a:p>
          <a:p>
            <a:pPr lvl="1"/>
            <a:r>
              <a:rPr lang="en-US" sz="1600" dirty="0"/>
              <a:t>barrel tracking </a:t>
            </a:r>
          </a:p>
          <a:p>
            <a:pPr lvl="1"/>
            <a:r>
              <a:rPr lang="en-US" sz="1600" dirty="0"/>
              <a:t>endcap tracking</a:t>
            </a:r>
          </a:p>
          <a:p>
            <a:pPr lvl="1"/>
            <a:r>
              <a:rPr lang="en-US" sz="1600" dirty="0" err="1"/>
              <a:t>aRICH</a:t>
            </a:r>
            <a:r>
              <a:rPr lang="en-US" sz="1600" dirty="0"/>
              <a:t> + </a:t>
            </a:r>
            <a:r>
              <a:rPr lang="en-US" sz="1600" dirty="0" err="1"/>
              <a:t>dRICH</a:t>
            </a:r>
            <a:r>
              <a:rPr lang="en-US" sz="1600" dirty="0"/>
              <a:t> and GEM tracker behind </a:t>
            </a:r>
            <a:r>
              <a:rPr lang="en-US" sz="1600" dirty="0" err="1"/>
              <a:t>dRICH</a:t>
            </a:r>
            <a:endParaRPr lang="en-US" sz="1600" dirty="0"/>
          </a:p>
          <a:p>
            <a:pPr lvl="1"/>
            <a:r>
              <a:rPr lang="en-US" sz="1600" dirty="0"/>
              <a:t>electron endcap </a:t>
            </a:r>
            <a:r>
              <a:rPr lang="en-US" sz="1600" dirty="0" err="1"/>
              <a:t>ECal</a:t>
            </a:r>
            <a:endParaRPr lang="en-US" sz="1600" dirty="0"/>
          </a:p>
          <a:p>
            <a:r>
              <a:rPr lang="en-US" sz="1800" dirty="0"/>
              <a:t> Everything along the beam lines is independent</a:t>
            </a:r>
          </a:p>
          <a:p>
            <a:pPr lvl="1"/>
            <a:r>
              <a:rPr lang="en-US" sz="1400" dirty="0"/>
              <a:t>luminosity detector and polarimeters need to be fully ready by CD-4A </a:t>
            </a:r>
          </a:p>
          <a:p>
            <a:pPr lvl="1"/>
            <a:endParaRPr lang="en-US" sz="1400" dirty="0"/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0971375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5C5682-76A6-2447-ABE5-E27349C930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3T Magnet Schedule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BF9CE6C-95B6-5743-9034-2D2D1A50FD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t>6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DFE2EBD-1409-D946-A416-0DDCE84DB5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33121"/>
            <a:ext cx="9144256" cy="5278510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1976A6FD-E735-A346-8E3D-C9A525928F91}"/>
              </a:ext>
            </a:extLst>
          </p:cNvPr>
          <p:cNvSpPr/>
          <p:nvPr/>
        </p:nvSpPr>
        <p:spPr>
          <a:xfrm>
            <a:off x="6475511" y="4984638"/>
            <a:ext cx="847503" cy="276837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6125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hart, timeline&#10;&#10;Description automatically generated">
            <a:extLst>
              <a:ext uri="{FF2B5EF4-FFF2-40B4-BE49-F238E27FC236}">
                <a16:creationId xmlns:a16="http://schemas.microsoft.com/office/drawing/2014/main" id="{A6CB6F79-B544-214B-A84E-A27153F3A3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05731"/>
            <a:ext cx="9144000" cy="340131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AC421A2-962D-3940-9FF4-65AB9B84AD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Detailed Installation Planning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CD58824-502E-0F40-8F92-E40F77A9D6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t>7</a:t>
            </a:fld>
            <a:endParaRPr lang="en-US" dirty="0"/>
          </a:p>
        </p:txBody>
      </p:sp>
      <p:sp>
        <p:nvSpPr>
          <p:cNvPr id="14" name="Curved Right Arrow 13">
            <a:extLst>
              <a:ext uri="{FF2B5EF4-FFF2-40B4-BE49-F238E27FC236}">
                <a16:creationId xmlns:a16="http://schemas.microsoft.com/office/drawing/2014/main" id="{009EE051-D9D3-C249-A0E4-158DC3AC180B}"/>
              </a:ext>
            </a:extLst>
          </p:cNvPr>
          <p:cNvSpPr/>
          <p:nvPr/>
        </p:nvSpPr>
        <p:spPr bwMode="auto">
          <a:xfrm>
            <a:off x="254226" y="4889508"/>
            <a:ext cx="585761" cy="487910"/>
          </a:xfrm>
          <a:prstGeom prst="curvedRightArrow">
            <a:avLst/>
          </a:prstGeom>
          <a:gradFill flip="none" rotWithShape="1">
            <a:gsLst>
              <a:gs pos="0">
                <a:srgbClr val="0000FF"/>
              </a:gs>
              <a:gs pos="100000">
                <a:srgbClr val="0000FF"/>
              </a:gs>
              <a:gs pos="50000">
                <a:schemeClr val="bg1"/>
              </a:gs>
            </a:gsLst>
            <a:lin ang="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4C55071-59D9-DE4C-AC85-9D1C3CD400A5}"/>
              </a:ext>
            </a:extLst>
          </p:cNvPr>
          <p:cNvSpPr txBox="1"/>
          <p:nvPr/>
        </p:nvSpPr>
        <p:spPr>
          <a:xfrm>
            <a:off x="839987" y="4889508"/>
            <a:ext cx="79727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It is critical to integrate this installation order and planning into the costing exercise</a:t>
            </a:r>
          </a:p>
          <a:p>
            <a:r>
              <a:rPr lang="en-US" dirty="0"/>
              <a:t>through the start date and duration of the different activities for the subdetectors. 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1A23D8C-7412-C44A-BE41-F9E7B3A4C20A}"/>
              </a:ext>
            </a:extLst>
          </p:cNvPr>
          <p:cNvSpPr txBox="1"/>
          <p:nvPr/>
        </p:nvSpPr>
        <p:spPr>
          <a:xfrm>
            <a:off x="254226" y="4307046"/>
            <a:ext cx="121773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Tracker (MPGD, Si)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36FA7E3-7B4E-474A-A1DA-D5BE2FF519A9}"/>
              </a:ext>
            </a:extLst>
          </p:cNvPr>
          <p:cNvSpPr txBox="1"/>
          <p:nvPr/>
        </p:nvSpPr>
        <p:spPr>
          <a:xfrm>
            <a:off x="611066" y="3461817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411C57A-521B-1547-ACA9-FA066A7C7F15}"/>
              </a:ext>
            </a:extLst>
          </p:cNvPr>
          <p:cNvSpPr txBox="1"/>
          <p:nvPr/>
        </p:nvSpPr>
        <p:spPr>
          <a:xfrm>
            <a:off x="152401" y="4254154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6321983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7577F23-D0A7-9E48-8160-CE00418844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308" y="2791630"/>
            <a:ext cx="9052560" cy="2637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0211E89-43FB-7A41-A582-E0625A0F30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8841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3">
            <a:extLst>
              <a:ext uri="{FF2B5EF4-FFF2-40B4-BE49-F238E27FC236}">
                <a16:creationId xmlns:a16="http://schemas.microsoft.com/office/drawing/2014/main" id="{7047B308-C8AD-4CDF-B416-B465E32B66E0}"/>
              </a:ext>
            </a:extLst>
          </p:cNvPr>
          <p:cNvSpPr txBox="1">
            <a:spLocks/>
          </p:cNvSpPr>
          <p:nvPr/>
        </p:nvSpPr>
        <p:spPr>
          <a:xfrm>
            <a:off x="0" y="2283"/>
            <a:ext cx="9144000" cy="5846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1" kern="1200">
                <a:solidFill>
                  <a:srgbClr val="1200B4"/>
                </a:solidFill>
                <a:effectLst>
                  <a:reflection stA="50000" endPos="50000" dist="5080" dir="5400000" sy="-100000" algn="bl" rotWithShape="0"/>
                </a:effectLst>
                <a:latin typeface="Comic Sans MS"/>
                <a:ea typeface="Arial" charset="0"/>
                <a:cs typeface="Comic Sans M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Arial"/>
              </a:rPr>
              <a:t>Schedule – what do the CD milestones mean?</a:t>
            </a:r>
            <a:endParaRPr kumimoji="0" lang="en-US" sz="2800" b="1" i="1" u="none" strike="noStrike" kern="1200" cap="none" spc="0" normalizeH="0" baseline="0" noProof="0" dirty="0">
              <a:ln>
                <a:noFill/>
              </a:ln>
              <a:solidFill>
                <a:srgbClr val="1200B4"/>
              </a:solidFill>
              <a:effectLst>
                <a:reflection stA="50000" endPos="50000" dist="5080" dir="5400000" sy="-100000" algn="bl" rotWithShape="0"/>
              </a:effectLst>
              <a:uLnTx/>
              <a:uFillTx/>
              <a:latin typeface="Arial"/>
            </a:endParaRPr>
          </a:p>
        </p:txBody>
      </p:sp>
      <p:sp>
        <p:nvSpPr>
          <p:cNvPr id="16" name="Slide Number Placeholder 1">
            <a:extLst>
              <a:ext uri="{FF2B5EF4-FFF2-40B4-BE49-F238E27FC236}">
                <a16:creationId xmlns:a16="http://schemas.microsoft.com/office/drawing/2014/main" id="{1EAF894A-94BF-4288-A127-8788CF3A7E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592567"/>
            <a:ext cx="2057400" cy="260515"/>
          </a:xfrm>
        </p:spPr>
        <p:txBody>
          <a:bodyPr/>
          <a:lstStyle/>
          <a:p>
            <a:pPr algn="l"/>
            <a:fld id="{87034D8C-3CB4-402A-BC46-2AB14C0FE90A}" type="slidenum">
              <a:rPr lang="en-US" smtClean="0">
                <a:latin typeface="+mj-lt"/>
              </a:rPr>
              <a:pPr algn="l"/>
              <a:t>9</a:t>
            </a:fld>
            <a:endParaRPr lang="en-US">
              <a:latin typeface="+mj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91571B2-32B2-4DBB-BE65-1C64CBE59188}"/>
              </a:ext>
            </a:extLst>
          </p:cNvPr>
          <p:cNvSpPr txBox="1"/>
          <p:nvPr/>
        </p:nvSpPr>
        <p:spPr>
          <a:xfrm>
            <a:off x="0" y="586952"/>
            <a:ext cx="9144000" cy="51233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1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CD-0 – Approve mission need</a:t>
            </a:r>
            <a:r>
              <a:rPr lang="en-US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this documents that a scientific goal or a new capability, requiring material investment exists.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1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CD-1 – Approve Alternative Selection and Cost Range</a:t>
            </a:r>
            <a:r>
              <a:rPr lang="en-US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serves as a determination that the selected alternative and approach is optimized to meet the mission need defined at CD-0. What is perhaps most relevant is that CD-1 allows for release of Project Engineering and Design (PED) funds, which means the next phases of design of accelerator and detector can begin.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1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CD-2 – Approve Performance Baseline</a:t>
            </a:r>
            <a:r>
              <a:rPr lang="en-US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CD-2 is an approval of the preliminary design of the project and the baseline scope, cost, and schedule. What is most relevant is that CD-2 means there is now a definitive plan that the project will be measured against in cost, schedule and technical performance. 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1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CD-3 – Approve Start of Construction</a:t>
            </a:r>
            <a:r>
              <a:rPr lang="en-US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CD-3 is an approval of the project’s final design and authorizes release of funds for construction. What is most relevant is that projects can now proceed with construction related procurements and activities. CD-3 is sometimes split in CD-3A in a tailored approach </a:t>
            </a: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 approve start construction for long-lead procurements.</a:t>
            </a:r>
            <a:endParaRPr lang="en-US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1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CD-4 – Approve Start of Operations or Project Completion</a:t>
            </a:r>
            <a:r>
              <a:rPr lang="en-US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CD-4 provides recognition that the project’s objectives have been met. CD-4 is sometimes split in CD-4A that allows, after agreed-upon criteria for technical success have been met, for transition into operations, and CD-4B that provides the formal closeout of the project.</a:t>
            </a:r>
          </a:p>
        </p:txBody>
      </p:sp>
    </p:spTree>
    <p:extLst>
      <p:ext uri="{BB962C8B-B14F-4D97-AF65-F5344CB8AC3E}">
        <p14:creationId xmlns:p14="http://schemas.microsoft.com/office/powerpoint/2010/main" val="31123617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P-BNL-TJNAF March 11 Meeting DRAFTv3.pptx" id="{46AF6D6A-4294-4B22-94CD-AA52460A2916}" vid="{4162AC15-BCCC-4400-91DD-5CAEFA6AE18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B3E9687CE548E4DA1C8773772419D36" ma:contentTypeVersion="7" ma:contentTypeDescription="Create a new document." ma:contentTypeScope="" ma:versionID="caeed0291fe529241b519acfa731700f">
  <xsd:schema xmlns:xsd="http://www.w3.org/2001/XMLSchema" xmlns:xs="http://www.w3.org/2001/XMLSchema" xmlns:p="http://schemas.microsoft.com/office/2006/metadata/properties" xmlns:ns2="aad1003e-fd88-4380-b992-9add10eecdf6" targetNamespace="http://schemas.microsoft.com/office/2006/metadata/properties" ma:root="true" ma:fieldsID="c558bf0f9275c3b6f62a00bd57001bcb" ns2:_="">
    <xsd:import namespace="aad1003e-fd88-4380-b992-9add10eecdf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Presenter_x0028_s_x0029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d1003e-fd88-4380-b992-9add10eecdf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Presenter_x0028_s_x0029_" ma:index="10" nillable="true" ma:displayName="Presenter(s)" ma:format="Dropdown" ma:internalName="Presenter_x0028_s_x0029_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#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resenter_x0028_s_x0029_ xmlns="aad1003e-fd88-4380-b992-9add10eecdf6">R. Ent/A. Aschenauer</Presenter_x0028_s_x0029_>
  </documentManagement>
</p:properties>
</file>

<file path=customXml/itemProps1.xml><?xml version="1.0" encoding="utf-8"?>
<ds:datastoreItem xmlns:ds="http://schemas.openxmlformats.org/officeDocument/2006/customXml" ds:itemID="{9DF5CC8D-D5D4-46AE-BC87-A9F5EE92E87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55E9264-0ECA-448E-831F-801441E3FB4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ad1003e-fd88-4380-b992-9add10eecdf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DE98C05-5760-4FD2-B85E-2A9CB1A90B2B}">
  <ds:schemaRefs>
    <ds:schemaRef ds:uri="b4b929e9-23cf-4f7e-9760-c4a5469a94ae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  <ds:schemaRef ds:uri="aad1003e-fd88-4380-b992-9add10eecdf6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NP-BNL-TJNAF March 11 Meeting Templatev2</Template>
  <TotalTime>7198</TotalTime>
  <Words>748</Words>
  <Application>Microsoft Macintosh PowerPoint</Application>
  <PresentationFormat>On-screen Show (4:3)</PresentationFormat>
  <Paragraphs>110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Symbol</vt:lpstr>
      <vt:lpstr>Wingdings</vt:lpstr>
      <vt:lpstr>Office Theme</vt:lpstr>
      <vt:lpstr>Schedule Input  Important for Costing</vt:lpstr>
      <vt:lpstr>Latest Schedule</vt:lpstr>
      <vt:lpstr>KPPs for Detector</vt:lpstr>
      <vt:lpstr>WBS 6.10.12</vt:lpstr>
      <vt:lpstr>Installation Sequence</vt:lpstr>
      <vt:lpstr>3T Magnet Schedule</vt:lpstr>
      <vt:lpstr>Detailed Installation Planning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01</dc:title>
  <dc:creator>Hatton, Diane</dc:creator>
  <cp:lastModifiedBy>Elke-Caroline Aschenauer</cp:lastModifiedBy>
  <cp:revision>619</cp:revision>
  <cp:lastPrinted>2021-01-13T03:37:55Z</cp:lastPrinted>
  <dcterms:created xsi:type="dcterms:W3CDTF">2020-03-08T15:15:52Z</dcterms:created>
  <dcterms:modified xsi:type="dcterms:W3CDTF">2021-10-27T18:05:26Z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0x010100CB3E9687CE548E4DA1C8773772419D36</vt:lpwstr>
  </property>
  <property fmtid="{D5CDD505-2E9C-101B-9397-08002B2CF9AE}" pid="3" name="Order">
    <vt:r8>16800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ComplianceAssetId">
    <vt:lpwstr/>
  </property>
  <property fmtid="{D5CDD505-2E9C-101B-9397-08002B2CF9AE}" pid="7" name="TemplateUrl">
    <vt:lpwstr/>
  </property>
</Properties>
</file>