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046DC-94D7-459F-9FD2-8B802C770D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F13AEB-7823-4BB2-B462-961D514586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987565-BFD8-4759-9B09-5002F08A49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F785-D000-4D76-B1AB-F81A50015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23D74A-EC5F-4E31-B96C-8AD357997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923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C1116-C626-42FD-95C6-495A7E41C2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439068-CDB8-4A7B-879B-CB5C0A315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5C8D51-EE03-4C3D-B85D-DDDDAA78D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FFFED-FA62-43E6-97EE-0B27811718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3557A-E743-4C25-9D17-C286EDB0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144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0B8DA3E-9CD8-4B90-8F3E-D534A8780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8E148F-571A-4853-90E4-967F0FFE8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90CC0-1D6B-4BB6-B0EC-8159E4EC0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CE59E4-59BB-481E-8D81-73C4B96D0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47446-D5F0-455A-8DAD-82F82022A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20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40F68-509D-41BD-9450-B2A31D255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5B6F8C-8688-4781-A586-5EAB16A0B1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08B2F4-5F24-4B50-82E2-B809D89FB0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54ED37-929A-428D-B16A-B0AE60B2D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FA902B-C599-4DD5-9FD3-637918A2A5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94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DE7A8F-7C76-4656-99C3-1046062CE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A1D963-3A89-4F2A-ADAC-36C5BFF8B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F0B28-954C-44AD-8BD0-4986423811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4D83CD-ED59-46BD-82D1-BC477420F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268B1-E9AB-4426-B17A-6C47FA4C4D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486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79F363-DCAF-4AB6-B62D-1C8720F6B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CEEF46-B2C5-40F2-B676-2F21D8D93E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6F1124-BAE7-4B8E-8626-7ACB9C1939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03107-DAC8-43E9-9DEF-A7C20CB1F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D68F5A-F7F7-4F7C-9F0E-8D4F2B9BC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9CCC41-73F3-43A5-ACB2-D1A363945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902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AB3E2-CE0F-48EC-A9AA-2273F39E4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A38700-0DD0-4830-BD3B-70ABF17A49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D0579B-5524-460C-8503-E9F23AB261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F69574-B397-4E41-BFB2-B3AA68AEAD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A518A4-71E8-49C7-913C-FC99F23842C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C3CBF4-4D4B-44EF-A629-B6E041FB0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CD4316-C354-4BCC-BD5E-0D33BD84D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8CA582-41EB-4549-A28E-F3F0268381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2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0675E-1EE9-49B7-8046-E90383A03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A5671B0-AF0D-4A6F-8172-B965F06C0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60EF8F-13EF-43AB-A26A-4B3A23F05E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27884B-130B-4353-A09B-EBE2BA265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620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4722F6-B3DC-4DB4-BBE9-B90FF51FF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596C997-A064-4646-82D0-00A73049E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A87BC1D-16A3-4FA6-B76B-2B5898DCA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41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0252E-E078-4AFF-85BC-0757BCD10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38D99-F59D-49F6-9DC7-DCFD679B95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C2D43-F72F-429E-8787-3AC70FFE3D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C2EABB-0E4E-4E56-A551-9811A15B6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68D23C-3457-4503-AB5D-88CDB8711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B73CD7-3324-4A94-AC14-D4D803F4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0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CAEAC6-2D20-4381-BACF-5B9EB5F9F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C38C0C-A8E5-497A-A5A2-83924CF20E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886CD1-F4BE-46CE-BC6C-8D23A6706F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16D2AA-EA7F-4997-96A4-23CFFD2A9B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8795D7-99E3-4C13-B300-7F8DAE0394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15B1EC-6CC7-4B6B-8A6D-D8A350B9E0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649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B08CF-8F92-4160-920F-AA2837067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F7515C-7FCE-4576-86B6-5798CEF78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49395-CA45-4B53-9648-9357EBD8A8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AD6A15-5B0E-44C7-81A8-EB269335D9FC}" type="datetimeFigureOut">
              <a:rPr lang="en-US" smtClean="0"/>
              <a:t>10/25/2021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A2D0A-F305-4CF7-994A-9A9D27026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C883DD-C5C2-4672-9BFD-2ED853B8B3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AA3BD2-3C7F-486A-AFE4-532C6FE2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689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D71D-9F34-4C99-983A-BE748CD9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773597"/>
          </a:xfrm>
        </p:spPr>
        <p:txBody>
          <a:bodyPr/>
          <a:lstStyle/>
          <a:p>
            <a:r>
              <a:rPr lang="en-US" dirty="0"/>
              <a:t>Outline of ATHENA PID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E6B87-A3DF-4F3A-82CA-5FBD9ABB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92" y="791852"/>
            <a:ext cx="10515600" cy="5900239"/>
          </a:xfrm>
        </p:spPr>
        <p:txBody>
          <a:bodyPr>
            <a:normAutofit/>
          </a:bodyPr>
          <a:lstStyle/>
          <a:p>
            <a:r>
              <a:rPr lang="en-US" dirty="0"/>
              <a:t>Four pages allowed</a:t>
            </a:r>
          </a:p>
          <a:p>
            <a:pPr lvl="1"/>
            <a:r>
              <a:rPr lang="en-US" dirty="0"/>
              <a:t>Four main sections:</a:t>
            </a:r>
          </a:p>
          <a:p>
            <a:pPr lvl="2"/>
            <a:r>
              <a:rPr lang="en-US" dirty="0" err="1"/>
              <a:t>dRICH</a:t>
            </a:r>
            <a:endParaRPr lang="en-US" dirty="0"/>
          </a:p>
          <a:p>
            <a:pPr lvl="2"/>
            <a:r>
              <a:rPr lang="en-US" dirty="0"/>
              <a:t>DIRC</a:t>
            </a:r>
          </a:p>
          <a:p>
            <a:pPr lvl="3"/>
            <a:r>
              <a:rPr lang="en-US" dirty="0"/>
              <a:t>Main issue manpower:  working with Dmitry.</a:t>
            </a:r>
          </a:p>
          <a:p>
            <a:pPr lvl="3"/>
            <a:r>
              <a:rPr lang="en-US" dirty="0"/>
              <a:t>Delay remains.</a:t>
            </a:r>
          </a:p>
          <a:p>
            <a:pPr lvl="2"/>
            <a:r>
              <a:rPr lang="en-US" dirty="0"/>
              <a:t>Barrel-TOF</a:t>
            </a:r>
          </a:p>
          <a:p>
            <a:pPr lvl="2"/>
            <a:r>
              <a:rPr lang="en-US" dirty="0" err="1"/>
              <a:t>eRICH</a:t>
            </a:r>
            <a:endParaRPr lang="en-US" dirty="0"/>
          </a:p>
          <a:p>
            <a:pPr lvl="1"/>
            <a:r>
              <a:rPr lang="en-US" dirty="0"/>
              <a:t>Honorable mention:  </a:t>
            </a:r>
          </a:p>
          <a:p>
            <a:pPr lvl="2"/>
            <a:r>
              <a:rPr lang="en-US" dirty="0"/>
              <a:t>Two sentences on GridPIX </a:t>
            </a:r>
            <a:r>
              <a:rPr lang="en-US" dirty="0">
                <a:sym typeface="Wingdings" panose="05000000000000000000" pitchFamily="2" charset="2"/>
              </a:rPr>
              <a:t> Supplemental material?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Listing within the R&amp;D</a:t>
            </a:r>
          </a:p>
          <a:p>
            <a:pPr lvl="2"/>
            <a:r>
              <a:rPr lang="en-US" dirty="0">
                <a:sym typeface="Wingdings" panose="05000000000000000000" pitchFamily="2" charset="2"/>
              </a:rPr>
              <a:t>Risk and Mitigation of the TOF.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2816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0F101B9-CF70-4029-BDA1-AB20371C8EAA}"/>
              </a:ext>
            </a:extLst>
          </p:cNvPr>
          <p:cNvSpPr/>
          <p:nvPr/>
        </p:nvSpPr>
        <p:spPr>
          <a:xfrm>
            <a:off x="2608976" y="1602297"/>
            <a:ext cx="2390863" cy="166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DD4HEP “Beauty”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086EC6-5B08-471D-93A1-1FDCEDB4370D}"/>
              </a:ext>
            </a:extLst>
          </p:cNvPr>
          <p:cNvSpPr/>
          <p:nvPr/>
        </p:nvSpPr>
        <p:spPr>
          <a:xfrm>
            <a:off x="5395519" y="1602297"/>
            <a:ext cx="2390863" cy="16610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DD4HEP “Performance”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21F5EA-748F-4134-AD33-431205E453DF}"/>
              </a:ext>
            </a:extLst>
          </p:cNvPr>
          <p:cNvSpPr txBox="1"/>
          <p:nvPr/>
        </p:nvSpPr>
        <p:spPr>
          <a:xfrm>
            <a:off x="1681992" y="944182"/>
            <a:ext cx="18539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Prototype:</a:t>
            </a:r>
          </a:p>
        </p:txBody>
      </p:sp>
    </p:spTree>
    <p:extLst>
      <p:ext uri="{BB962C8B-B14F-4D97-AF65-F5344CB8AC3E}">
        <p14:creationId xmlns:p14="http://schemas.microsoft.com/office/powerpoint/2010/main" val="39577914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D71D-9F34-4C99-983A-BE748CD9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773597"/>
          </a:xfrm>
        </p:spPr>
        <p:txBody>
          <a:bodyPr/>
          <a:lstStyle/>
          <a:p>
            <a:r>
              <a:rPr lang="en-US" dirty="0"/>
              <a:t>Outline of ATHENA PID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E6B87-A3DF-4F3A-82CA-5FBD9ABB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92" y="791852"/>
            <a:ext cx="10515600" cy="5900239"/>
          </a:xfrm>
        </p:spPr>
        <p:txBody>
          <a:bodyPr>
            <a:normAutofit/>
          </a:bodyPr>
          <a:lstStyle/>
          <a:p>
            <a:r>
              <a:rPr lang="en-US" dirty="0"/>
              <a:t>Four pages allowed</a:t>
            </a:r>
          </a:p>
          <a:p>
            <a:pPr lvl="1"/>
            <a:r>
              <a:rPr lang="en-US" dirty="0"/>
              <a:t>Four main sections:</a:t>
            </a:r>
          </a:p>
          <a:p>
            <a:pPr lvl="2"/>
            <a:r>
              <a:rPr lang="en-US" dirty="0" err="1"/>
              <a:t>dRICH</a:t>
            </a:r>
            <a:endParaRPr lang="en-US" dirty="0"/>
          </a:p>
          <a:p>
            <a:pPr lvl="3"/>
            <a:r>
              <a:rPr lang="en-US" dirty="0"/>
              <a:t>Alex, Chandra, Chris worked on validation work.  </a:t>
            </a:r>
          </a:p>
          <a:p>
            <a:pPr lvl="3"/>
            <a:r>
              <a:rPr lang="en-US" dirty="0"/>
              <a:t>“Juggler” plugin  (private code for indirect ray tracing).</a:t>
            </a:r>
          </a:p>
          <a:p>
            <a:pPr lvl="4"/>
            <a:r>
              <a:rPr lang="en-US" dirty="0"/>
              <a:t>Performance from standalone transfers to main code.</a:t>
            </a:r>
          </a:p>
          <a:p>
            <a:pPr lvl="4"/>
            <a:r>
              <a:rPr lang="en-US" dirty="0"/>
              <a:t>Extraction of validation data.</a:t>
            </a:r>
          </a:p>
          <a:p>
            <a:pPr lvl="3"/>
            <a:r>
              <a:rPr lang="en-US" dirty="0"/>
              <a:t>Nice pictures good.</a:t>
            </a:r>
          </a:p>
          <a:p>
            <a:pPr lvl="3"/>
            <a:r>
              <a:rPr lang="en-US" dirty="0"/>
              <a:t>Performance will be plotted (hopefully good).</a:t>
            </a:r>
          </a:p>
          <a:p>
            <a:pPr lvl="3"/>
            <a:r>
              <a:rPr lang="en-US" dirty="0"/>
              <a:t>Rapid advancement.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6245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D71D-9F34-4C99-983A-BE748CD9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773597"/>
          </a:xfrm>
        </p:spPr>
        <p:txBody>
          <a:bodyPr/>
          <a:lstStyle/>
          <a:p>
            <a:r>
              <a:rPr lang="en-US" dirty="0"/>
              <a:t>Outline of ATHENA PID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E6B87-A3DF-4F3A-82CA-5FBD9ABB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92" y="791852"/>
            <a:ext cx="10515600" cy="5900239"/>
          </a:xfrm>
        </p:spPr>
        <p:txBody>
          <a:bodyPr>
            <a:normAutofit/>
          </a:bodyPr>
          <a:lstStyle/>
          <a:p>
            <a:r>
              <a:rPr lang="en-US" dirty="0"/>
              <a:t>Four pages allowed</a:t>
            </a:r>
          </a:p>
          <a:p>
            <a:pPr lvl="2"/>
            <a:r>
              <a:rPr lang="en-US" dirty="0"/>
              <a:t>DIRC</a:t>
            </a:r>
          </a:p>
          <a:p>
            <a:pPr lvl="3"/>
            <a:r>
              <a:rPr lang="en-US" dirty="0"/>
              <a:t>Main issue manpower:  working with Dmitry.</a:t>
            </a:r>
          </a:p>
          <a:p>
            <a:pPr lvl="3"/>
            <a:r>
              <a:rPr lang="en-US" dirty="0"/>
              <a:t>Delay remains.</a:t>
            </a:r>
          </a:p>
          <a:p>
            <a:pPr lvl="3"/>
            <a:r>
              <a:rPr lang="en-US" dirty="0"/>
              <a:t>Requires core group to run simulations.</a:t>
            </a:r>
          </a:p>
          <a:p>
            <a:pPr lvl="3"/>
            <a:r>
              <a:rPr lang="en-US" dirty="0"/>
              <a:t>Experts validate the results.</a:t>
            </a:r>
          </a:p>
          <a:p>
            <a:pPr lvl="3"/>
            <a:r>
              <a:rPr lang="en-US" dirty="0"/>
              <a:t>Status:</a:t>
            </a:r>
          </a:p>
          <a:p>
            <a:pPr lvl="4"/>
            <a:r>
              <a:rPr lang="en-US" dirty="0"/>
              <a:t>Some remaining overlaps need to be fixed.</a:t>
            </a:r>
          </a:p>
          <a:p>
            <a:pPr lvl="4"/>
            <a:r>
              <a:rPr lang="en-US" u="sng" dirty="0"/>
              <a:t>Standalone simulations can be made in the short term.</a:t>
            </a:r>
          </a:p>
          <a:p>
            <a:pPr lvl="5"/>
            <a:r>
              <a:rPr lang="en-US" u="sng" dirty="0"/>
              <a:t>Caution:  Non-magnetic field simulations.</a:t>
            </a:r>
          </a:p>
          <a:p>
            <a:pPr lvl="4"/>
            <a:r>
              <a:rPr lang="en-US" dirty="0"/>
              <a:t>Additional communication to validate geometrical constants.</a:t>
            </a:r>
          </a:p>
          <a:p>
            <a:pPr lvl="3"/>
            <a:r>
              <a:rPr lang="en-US" dirty="0"/>
              <a:t>Validation procedure (non-magnetic):</a:t>
            </a:r>
          </a:p>
          <a:p>
            <a:pPr lvl="4"/>
            <a:r>
              <a:rPr lang="en-US" dirty="0"/>
              <a:t>Standalone set of “test particles” available.</a:t>
            </a:r>
          </a:p>
          <a:p>
            <a:pPr lvl="4"/>
            <a:r>
              <a:rPr lang="en-US" dirty="0"/>
              <a:t>New hits (</a:t>
            </a:r>
            <a:r>
              <a:rPr lang="en-US" dirty="0">
                <a:solidFill>
                  <a:srgbClr val="0070C0"/>
                </a:solidFill>
              </a:rPr>
              <a:t>in familiar format</a:t>
            </a:r>
            <a:r>
              <a:rPr lang="en-US" dirty="0"/>
              <a:t>) for the same condition available.</a:t>
            </a:r>
          </a:p>
          <a:p>
            <a:pPr lvl="4"/>
            <a:r>
              <a:rPr lang="en-US" dirty="0"/>
              <a:t>Validation then requires one week.</a:t>
            </a:r>
          </a:p>
          <a:p>
            <a:pPr lvl="3"/>
            <a:r>
              <a:rPr lang="en-US" dirty="0"/>
              <a:t>ATHENA </a:t>
            </a:r>
            <a:r>
              <a:rPr lang="en-US" dirty="0">
                <a:sym typeface="Wingdings" panose="05000000000000000000" pitchFamily="2" charset="2"/>
              </a:rPr>
              <a:t> “Familiar” format.</a:t>
            </a:r>
          </a:p>
          <a:p>
            <a:pPr lvl="4"/>
            <a:r>
              <a:rPr lang="en-US" dirty="0">
                <a:sym typeface="Wingdings" panose="05000000000000000000" pitchFamily="2" charset="2"/>
              </a:rPr>
              <a:t>Requires format familiarity from both sides  Dmitry</a:t>
            </a:r>
          </a:p>
          <a:p>
            <a:pPr lvl="3"/>
            <a:r>
              <a:rPr lang="en-US" dirty="0">
                <a:sym typeface="Wingdings" panose="05000000000000000000" pitchFamily="2" charset="2"/>
              </a:rPr>
              <a:t>What is the tracking angular resolution at the DIRC radius?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571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D71D-9F34-4C99-983A-BE748CD9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773597"/>
          </a:xfrm>
        </p:spPr>
        <p:txBody>
          <a:bodyPr/>
          <a:lstStyle/>
          <a:p>
            <a:r>
              <a:rPr lang="en-US" dirty="0"/>
              <a:t>Outline of ATHENA PID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E6B87-A3DF-4F3A-82CA-5FBD9ABB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92" y="791852"/>
            <a:ext cx="10515600" cy="5900239"/>
          </a:xfrm>
        </p:spPr>
        <p:txBody>
          <a:bodyPr>
            <a:normAutofit/>
          </a:bodyPr>
          <a:lstStyle/>
          <a:p>
            <a:r>
              <a:rPr lang="en-US" dirty="0"/>
              <a:t>Four pages allowed</a:t>
            </a:r>
          </a:p>
          <a:p>
            <a:pPr lvl="1"/>
            <a:r>
              <a:rPr lang="en-US" dirty="0"/>
              <a:t>Four main sections:</a:t>
            </a:r>
          </a:p>
          <a:p>
            <a:pPr lvl="2"/>
            <a:r>
              <a:rPr lang="en-US" dirty="0"/>
              <a:t>Barrel-TOF</a:t>
            </a:r>
          </a:p>
          <a:p>
            <a:pPr lvl="3"/>
            <a:r>
              <a:rPr lang="en-US" dirty="0"/>
              <a:t>DD4HEP “parameterized” response is available.</a:t>
            </a:r>
          </a:p>
          <a:p>
            <a:pPr lvl="3"/>
            <a:r>
              <a:rPr lang="en-US" dirty="0"/>
              <a:t>Provide full chain in two weeks.</a:t>
            </a:r>
          </a:p>
          <a:p>
            <a:pPr lvl="3"/>
            <a:r>
              <a:rPr lang="en-US" dirty="0"/>
              <a:t>Status of simulation:</a:t>
            </a:r>
          </a:p>
          <a:p>
            <a:pPr lvl="4"/>
            <a:r>
              <a:rPr lang="en-US" dirty="0"/>
              <a:t>No supports or services.</a:t>
            </a:r>
          </a:p>
          <a:p>
            <a:pPr lvl="4"/>
            <a:r>
              <a:rPr lang="en-US" dirty="0"/>
              <a:t>Increase an aluminum cone and/or carbon fiber cone thickness.</a:t>
            </a:r>
          </a:p>
          <a:p>
            <a:pPr lvl="3"/>
            <a:r>
              <a:rPr lang="en-US" dirty="0"/>
              <a:t>Will provide the thickness … report in one week’s time.</a:t>
            </a:r>
          </a:p>
          <a:p>
            <a:pPr lvl="2"/>
            <a:r>
              <a:rPr lang="en-US" dirty="0"/>
              <a:t>Endcap TOF as upgrade option:</a:t>
            </a:r>
          </a:p>
          <a:p>
            <a:pPr lvl="3"/>
            <a:r>
              <a:rPr lang="en-US" dirty="0"/>
              <a:t>What is needed?</a:t>
            </a:r>
          </a:p>
          <a:p>
            <a:pPr lvl="3"/>
            <a:r>
              <a:rPr lang="en-US" dirty="0"/>
              <a:t>Supplemental material less limited than main text.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3611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72D71D-9F34-4C99-983A-BE748CD9F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773597"/>
          </a:xfrm>
        </p:spPr>
        <p:txBody>
          <a:bodyPr/>
          <a:lstStyle/>
          <a:p>
            <a:r>
              <a:rPr lang="en-US" dirty="0"/>
              <a:t>Outline of ATHENA PID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E6B87-A3DF-4F3A-82CA-5FBD9ABB7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2592" y="791852"/>
            <a:ext cx="10515600" cy="5900239"/>
          </a:xfrm>
        </p:spPr>
        <p:txBody>
          <a:bodyPr>
            <a:normAutofit/>
          </a:bodyPr>
          <a:lstStyle/>
          <a:p>
            <a:r>
              <a:rPr lang="en-US" dirty="0"/>
              <a:t>Four pages allowed</a:t>
            </a:r>
          </a:p>
          <a:p>
            <a:pPr lvl="1"/>
            <a:r>
              <a:rPr lang="en-US" dirty="0"/>
              <a:t>Four main sections:</a:t>
            </a:r>
          </a:p>
          <a:p>
            <a:pPr lvl="2"/>
            <a:r>
              <a:rPr lang="en-US" dirty="0" err="1"/>
              <a:t>pfRICH</a:t>
            </a:r>
            <a:endParaRPr lang="en-US" dirty="0"/>
          </a:p>
          <a:p>
            <a:pPr lvl="3"/>
            <a:r>
              <a:rPr lang="en-US" dirty="0"/>
              <a:t>Alex, Chandra, Chris worked on validation work.  </a:t>
            </a:r>
          </a:p>
          <a:p>
            <a:pPr lvl="3"/>
            <a:r>
              <a:rPr lang="en-US" dirty="0"/>
              <a:t>“Juggler” plugin  (private code for indirect ray tracing).</a:t>
            </a:r>
          </a:p>
          <a:p>
            <a:pPr lvl="4"/>
            <a:r>
              <a:rPr lang="en-US" dirty="0"/>
              <a:t>Performance from standalone transfers to main code.</a:t>
            </a:r>
          </a:p>
          <a:p>
            <a:pPr lvl="4"/>
            <a:r>
              <a:rPr lang="en-US" dirty="0"/>
              <a:t>Extraction of validation data.</a:t>
            </a:r>
          </a:p>
          <a:p>
            <a:pPr lvl="3"/>
            <a:r>
              <a:rPr lang="en-US" dirty="0"/>
              <a:t>Nice pictures good.</a:t>
            </a:r>
          </a:p>
          <a:p>
            <a:pPr lvl="3"/>
            <a:r>
              <a:rPr lang="en-US" dirty="0"/>
              <a:t>Performance will be plotted (hopefully good).</a:t>
            </a:r>
          </a:p>
          <a:p>
            <a:pPr lvl="3"/>
            <a:r>
              <a:rPr lang="en-US" dirty="0"/>
              <a:t>Rapid advancement.</a:t>
            </a:r>
          </a:p>
          <a:p>
            <a:pPr lvl="3"/>
            <a:r>
              <a:rPr lang="en-US" dirty="0"/>
              <a:t>Desire a material scan:</a:t>
            </a:r>
          </a:p>
          <a:p>
            <a:pPr lvl="4"/>
            <a:r>
              <a:rPr lang="en-US" dirty="0"/>
              <a:t>Question:  How did we determine this?</a:t>
            </a:r>
          </a:p>
          <a:p>
            <a:pPr lvl="5"/>
            <a:r>
              <a:rPr lang="en-US" dirty="0"/>
              <a:t>Presently:  Pulled out of a hat.  (1 cm aluminum)  </a:t>
            </a:r>
          </a:p>
          <a:p>
            <a:pPr lvl="5"/>
            <a:r>
              <a:rPr lang="en-US" dirty="0">
                <a:sym typeface="Wingdings" panose="05000000000000000000" pitchFamily="2" charset="2"/>
              </a:rPr>
              <a:t>Better:  annealing include various high test constraints; cooling includes SS thin-walled tubing; a more conservative hat yields  1.5 cm</a:t>
            </a:r>
          </a:p>
          <a:p>
            <a:pPr lvl="6"/>
            <a:r>
              <a:rPr lang="en-US" dirty="0">
                <a:sym typeface="Wingdings" panose="05000000000000000000" pitchFamily="2" charset="2"/>
              </a:rPr>
              <a:t>0.5 at sensor</a:t>
            </a:r>
          </a:p>
          <a:p>
            <a:pPr lvl="6"/>
            <a:r>
              <a:rPr lang="en-US" dirty="0">
                <a:sym typeface="Wingdings" panose="05000000000000000000" pitchFamily="2" charset="2"/>
              </a:rPr>
              <a:t>1 cm fully behind.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648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442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Outline of ATHENA PID</vt:lpstr>
      <vt:lpstr>PowerPoint Presentation</vt:lpstr>
      <vt:lpstr>Outline of ATHENA PID</vt:lpstr>
      <vt:lpstr>Outline of ATHENA PID</vt:lpstr>
      <vt:lpstr>Outline of ATHENA PID</vt:lpstr>
      <vt:lpstr>Outline of ATHENA PID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 of ATHENA PID</dc:title>
  <dc:creator>Thomas Hemmick</dc:creator>
  <cp:lastModifiedBy>Thomas Hemmick</cp:lastModifiedBy>
  <cp:revision>2</cp:revision>
  <dcterms:created xsi:type="dcterms:W3CDTF">2021-10-25T15:57:02Z</dcterms:created>
  <dcterms:modified xsi:type="dcterms:W3CDTF">2021-10-25T17:11:31Z</dcterms:modified>
</cp:coreProperties>
</file>