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0" r:id="rId3"/>
    <p:sldId id="257" r:id="rId4"/>
    <p:sldId id="258" r:id="rId5"/>
    <p:sldId id="259"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1" autoAdjust="0"/>
    <p:restoredTop sz="94660"/>
  </p:normalViewPr>
  <p:slideViewPr>
    <p:cSldViewPr snapToGrid="0">
      <p:cViewPr varScale="1">
        <p:scale>
          <a:sx n="150" d="100"/>
          <a:sy n="150" d="100"/>
        </p:scale>
        <p:origin x="144" y="16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BDEDB4-5D55-4384-AE82-47ADFB399A55}" type="datetimeFigureOut">
              <a:rPr lang="en-US" smtClean="0"/>
              <a:t>11/5/2021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4BCA9E-3D31-4736-8E92-FF46E32B7087}" type="slidenum">
              <a:rPr lang="en-US" smtClean="0"/>
              <a:t>‹#›</a:t>
            </a:fld>
            <a:endParaRPr lang="en-US"/>
          </a:p>
        </p:txBody>
      </p:sp>
    </p:spTree>
    <p:extLst>
      <p:ext uri="{BB962C8B-B14F-4D97-AF65-F5344CB8AC3E}">
        <p14:creationId xmlns:p14="http://schemas.microsoft.com/office/powerpoint/2010/main" val="946590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789C39-705C-4450-9B93-4433C51A5823}" type="datetime1">
              <a:rPr lang="en-US" smtClean="0"/>
              <a:t>11/5/2021</a:t>
            </a:fld>
            <a:endParaRPr lang="en-US"/>
          </a:p>
        </p:txBody>
      </p:sp>
      <p:sp>
        <p:nvSpPr>
          <p:cNvPr id="5" name="Footer Placeholder 4"/>
          <p:cNvSpPr>
            <a:spLocks noGrp="1"/>
          </p:cNvSpPr>
          <p:nvPr>
            <p:ph type="ftr" sz="quarter" idx="11"/>
          </p:nvPr>
        </p:nvSpPr>
        <p:spPr/>
        <p:txBody>
          <a:bodyPr/>
          <a:lstStyle/>
          <a:p>
            <a:r>
              <a:rPr lang="en-US" smtClean="0"/>
              <a:t>EICSC cost estimates - 2021_11_08 -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2277194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4A56A5-F9B6-4F23-8414-BD1675E70F1E}" type="datetime1">
              <a:rPr lang="en-US" smtClean="0"/>
              <a:t>11/5/2021</a:t>
            </a:fld>
            <a:endParaRPr lang="en-US"/>
          </a:p>
        </p:txBody>
      </p:sp>
      <p:sp>
        <p:nvSpPr>
          <p:cNvPr id="5" name="Footer Placeholder 4"/>
          <p:cNvSpPr>
            <a:spLocks noGrp="1"/>
          </p:cNvSpPr>
          <p:nvPr>
            <p:ph type="ftr" sz="quarter" idx="11"/>
          </p:nvPr>
        </p:nvSpPr>
        <p:spPr/>
        <p:txBody>
          <a:bodyPr/>
          <a:lstStyle/>
          <a:p>
            <a:r>
              <a:rPr lang="en-US" smtClean="0"/>
              <a:t>EICSC cost estimates - 2021_11_08 -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423479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E28C10-68BB-4E43-9093-1A900C1D95F0}" type="datetime1">
              <a:rPr lang="en-US" smtClean="0"/>
              <a:t>11/5/2021</a:t>
            </a:fld>
            <a:endParaRPr lang="en-US"/>
          </a:p>
        </p:txBody>
      </p:sp>
      <p:sp>
        <p:nvSpPr>
          <p:cNvPr id="5" name="Footer Placeholder 4"/>
          <p:cNvSpPr>
            <a:spLocks noGrp="1"/>
          </p:cNvSpPr>
          <p:nvPr>
            <p:ph type="ftr" sz="quarter" idx="11"/>
          </p:nvPr>
        </p:nvSpPr>
        <p:spPr/>
        <p:txBody>
          <a:bodyPr/>
          <a:lstStyle/>
          <a:p>
            <a:r>
              <a:rPr lang="en-US" smtClean="0"/>
              <a:t>EICSC cost estimates - 2021_11_08 -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2789325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0441D4-147D-4198-80F2-3B4BB3D620AB}" type="datetime1">
              <a:rPr lang="en-US" smtClean="0"/>
              <a:t>11/5/2021</a:t>
            </a:fld>
            <a:endParaRPr lang="en-US"/>
          </a:p>
        </p:txBody>
      </p:sp>
      <p:sp>
        <p:nvSpPr>
          <p:cNvPr id="5" name="Footer Placeholder 4"/>
          <p:cNvSpPr>
            <a:spLocks noGrp="1"/>
          </p:cNvSpPr>
          <p:nvPr>
            <p:ph type="ftr" sz="quarter" idx="11"/>
          </p:nvPr>
        </p:nvSpPr>
        <p:spPr/>
        <p:txBody>
          <a:bodyPr/>
          <a:lstStyle/>
          <a:p>
            <a:r>
              <a:rPr lang="en-US" smtClean="0"/>
              <a:t>EICSC cost estimates - 2021_11_08 -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3423156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E686A25-66C7-4AC7-8B8F-F2242F26C7A7}" type="datetime1">
              <a:rPr lang="en-US" smtClean="0"/>
              <a:t>11/5/2021</a:t>
            </a:fld>
            <a:endParaRPr lang="en-US"/>
          </a:p>
        </p:txBody>
      </p:sp>
      <p:sp>
        <p:nvSpPr>
          <p:cNvPr id="5" name="Footer Placeholder 4"/>
          <p:cNvSpPr>
            <a:spLocks noGrp="1"/>
          </p:cNvSpPr>
          <p:nvPr>
            <p:ph type="ftr" sz="quarter" idx="11"/>
          </p:nvPr>
        </p:nvSpPr>
        <p:spPr/>
        <p:txBody>
          <a:bodyPr/>
          <a:lstStyle/>
          <a:p>
            <a:r>
              <a:rPr lang="en-US" smtClean="0"/>
              <a:t>EICSC cost estimates - 2021_11_08 -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126945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2B85B7-85B5-4D3F-93EB-2516ADE15089}" type="datetime1">
              <a:rPr lang="en-US" smtClean="0"/>
              <a:t>11/5/2021</a:t>
            </a:fld>
            <a:endParaRPr lang="en-US"/>
          </a:p>
        </p:txBody>
      </p:sp>
      <p:sp>
        <p:nvSpPr>
          <p:cNvPr id="6" name="Footer Placeholder 5"/>
          <p:cNvSpPr>
            <a:spLocks noGrp="1"/>
          </p:cNvSpPr>
          <p:nvPr>
            <p:ph type="ftr" sz="quarter" idx="11"/>
          </p:nvPr>
        </p:nvSpPr>
        <p:spPr/>
        <p:txBody>
          <a:bodyPr/>
          <a:lstStyle/>
          <a:p>
            <a:r>
              <a:rPr lang="en-US" smtClean="0"/>
              <a:t>EICSC cost estimates - 2021_11_08 - LG</a:t>
            </a:r>
            <a:endParaRPr lang="en-US"/>
          </a:p>
        </p:txBody>
      </p:sp>
      <p:sp>
        <p:nvSpPr>
          <p:cNvPr id="7" name="Slide Number Placeholder 6"/>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1196991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74F22D-9F30-4DB0-B55B-4877188274A0}" type="datetime1">
              <a:rPr lang="en-US" smtClean="0"/>
              <a:t>11/5/2021</a:t>
            </a:fld>
            <a:endParaRPr lang="en-US"/>
          </a:p>
        </p:txBody>
      </p:sp>
      <p:sp>
        <p:nvSpPr>
          <p:cNvPr id="8" name="Footer Placeholder 7"/>
          <p:cNvSpPr>
            <a:spLocks noGrp="1"/>
          </p:cNvSpPr>
          <p:nvPr>
            <p:ph type="ftr" sz="quarter" idx="11"/>
          </p:nvPr>
        </p:nvSpPr>
        <p:spPr/>
        <p:txBody>
          <a:bodyPr/>
          <a:lstStyle/>
          <a:p>
            <a:r>
              <a:rPr lang="en-US" smtClean="0"/>
              <a:t>EICSC cost estimates - 2021_11_08 - LG</a:t>
            </a:r>
            <a:endParaRPr lang="en-US"/>
          </a:p>
        </p:txBody>
      </p:sp>
      <p:sp>
        <p:nvSpPr>
          <p:cNvPr id="9" name="Slide Number Placeholder 8"/>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2144249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FDE2E9-C0DA-4344-8ECE-D434B1586A3B}" type="datetime1">
              <a:rPr lang="en-US" smtClean="0"/>
              <a:t>11/5/2021</a:t>
            </a:fld>
            <a:endParaRPr lang="en-US"/>
          </a:p>
        </p:txBody>
      </p:sp>
      <p:sp>
        <p:nvSpPr>
          <p:cNvPr id="4" name="Footer Placeholder 3"/>
          <p:cNvSpPr>
            <a:spLocks noGrp="1"/>
          </p:cNvSpPr>
          <p:nvPr>
            <p:ph type="ftr" sz="quarter" idx="11"/>
          </p:nvPr>
        </p:nvSpPr>
        <p:spPr/>
        <p:txBody>
          <a:bodyPr/>
          <a:lstStyle/>
          <a:p>
            <a:r>
              <a:rPr lang="en-US" smtClean="0"/>
              <a:t>EICSC cost estimates - 2021_11_08 - LG</a:t>
            </a:r>
            <a:endParaRPr lang="en-US"/>
          </a:p>
        </p:txBody>
      </p:sp>
      <p:sp>
        <p:nvSpPr>
          <p:cNvPr id="5" name="Slide Number Placeholder 4"/>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4255237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363F93-F643-42CD-821E-4345731617DB}" type="datetime1">
              <a:rPr lang="en-US" smtClean="0"/>
              <a:t>11/5/2021</a:t>
            </a:fld>
            <a:endParaRPr lang="en-US"/>
          </a:p>
        </p:txBody>
      </p:sp>
      <p:sp>
        <p:nvSpPr>
          <p:cNvPr id="3" name="Footer Placeholder 2"/>
          <p:cNvSpPr>
            <a:spLocks noGrp="1"/>
          </p:cNvSpPr>
          <p:nvPr>
            <p:ph type="ftr" sz="quarter" idx="11"/>
          </p:nvPr>
        </p:nvSpPr>
        <p:spPr/>
        <p:txBody>
          <a:bodyPr/>
          <a:lstStyle/>
          <a:p>
            <a:r>
              <a:rPr lang="en-US" smtClean="0"/>
              <a:t>EICSC cost estimates - 2021_11_08 - LG</a:t>
            </a:r>
            <a:endParaRPr lang="en-US"/>
          </a:p>
        </p:txBody>
      </p:sp>
      <p:sp>
        <p:nvSpPr>
          <p:cNvPr id="4" name="Slide Number Placeholder 3"/>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3751452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CA5611A-81D0-49AF-A36D-FD857D794C62}" type="datetime1">
              <a:rPr lang="en-US" smtClean="0"/>
              <a:t>11/5/2021</a:t>
            </a:fld>
            <a:endParaRPr lang="en-US"/>
          </a:p>
        </p:txBody>
      </p:sp>
      <p:sp>
        <p:nvSpPr>
          <p:cNvPr id="6" name="Footer Placeholder 5"/>
          <p:cNvSpPr>
            <a:spLocks noGrp="1"/>
          </p:cNvSpPr>
          <p:nvPr>
            <p:ph type="ftr" sz="quarter" idx="11"/>
          </p:nvPr>
        </p:nvSpPr>
        <p:spPr/>
        <p:txBody>
          <a:bodyPr/>
          <a:lstStyle/>
          <a:p>
            <a:r>
              <a:rPr lang="en-US" smtClean="0"/>
              <a:t>EICSC cost estimates - 2021_11_08 - LG</a:t>
            </a:r>
            <a:endParaRPr lang="en-US"/>
          </a:p>
        </p:txBody>
      </p:sp>
      <p:sp>
        <p:nvSpPr>
          <p:cNvPr id="7" name="Slide Number Placeholder 6"/>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4212349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8560075-C05B-456E-9C1B-02E1A6BBE2ED}" type="datetime1">
              <a:rPr lang="en-US" smtClean="0"/>
              <a:t>11/5/2021</a:t>
            </a:fld>
            <a:endParaRPr lang="en-US"/>
          </a:p>
        </p:txBody>
      </p:sp>
      <p:sp>
        <p:nvSpPr>
          <p:cNvPr id="6" name="Footer Placeholder 5"/>
          <p:cNvSpPr>
            <a:spLocks noGrp="1"/>
          </p:cNvSpPr>
          <p:nvPr>
            <p:ph type="ftr" sz="quarter" idx="11"/>
          </p:nvPr>
        </p:nvSpPr>
        <p:spPr/>
        <p:txBody>
          <a:bodyPr/>
          <a:lstStyle/>
          <a:p>
            <a:r>
              <a:rPr lang="en-US" smtClean="0"/>
              <a:t>EICSC cost estimates - 2021_11_08 - LG</a:t>
            </a:r>
            <a:endParaRPr lang="en-US"/>
          </a:p>
        </p:txBody>
      </p:sp>
      <p:sp>
        <p:nvSpPr>
          <p:cNvPr id="7" name="Slide Number Placeholder 6"/>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599664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F3292A-CC51-4C55-BA56-53B7FF33C63B}" type="datetime1">
              <a:rPr lang="en-US" smtClean="0"/>
              <a:t>11/5/2021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EICSC cost estimates - 2021_11_08 - LG</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26B51B-979E-4346-AF9F-21EB454D869D}" type="slidenum">
              <a:rPr lang="en-US" smtClean="0"/>
              <a:t>‹#›</a:t>
            </a:fld>
            <a:endParaRPr lang="en-US"/>
          </a:p>
        </p:txBody>
      </p:sp>
    </p:spTree>
    <p:extLst>
      <p:ext uri="{BB962C8B-B14F-4D97-AF65-F5344CB8AC3E}">
        <p14:creationId xmlns:p14="http://schemas.microsoft.com/office/powerpoint/2010/main" val="134663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drive.google.com/drive/folders/1FnKxdKmx12GPCRavtxmuQLwkLokao9Qp?usp=sharin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54421" y="1848457"/>
            <a:ext cx="7083157" cy="830997"/>
          </a:xfrm>
          <a:prstGeom prst="rect">
            <a:avLst/>
          </a:prstGeom>
          <a:noFill/>
        </p:spPr>
        <p:txBody>
          <a:bodyPr wrap="none" rtlCol="0">
            <a:spAutoFit/>
          </a:bodyPr>
          <a:lstStyle/>
          <a:p>
            <a:pPr algn="ctr"/>
            <a:r>
              <a:rPr lang="en-US" sz="2400" dirty="0" smtClean="0"/>
              <a:t>Cost </a:t>
            </a:r>
            <a:r>
              <a:rPr lang="en-US" sz="2400" dirty="0" smtClean="0"/>
              <a:t>and Schedule estimates</a:t>
            </a:r>
          </a:p>
          <a:p>
            <a:pPr algn="ctr"/>
            <a:r>
              <a:rPr lang="en-US" sz="2400" dirty="0" smtClean="0"/>
              <a:t>In support of the EICSC silicon tracking detector models</a:t>
            </a:r>
            <a:endParaRPr lang="en-US" sz="2400" dirty="0"/>
          </a:p>
        </p:txBody>
      </p:sp>
      <p:sp>
        <p:nvSpPr>
          <p:cNvPr id="5" name="Footer Placeholder 4"/>
          <p:cNvSpPr>
            <a:spLocks noGrp="1"/>
          </p:cNvSpPr>
          <p:nvPr>
            <p:ph type="ftr" sz="quarter" idx="11"/>
          </p:nvPr>
        </p:nvSpPr>
        <p:spPr/>
        <p:txBody>
          <a:bodyPr/>
          <a:lstStyle/>
          <a:p>
            <a:r>
              <a:rPr lang="en-US" smtClean="0"/>
              <a:t>EICSC cost estimates - 2021_11_08 -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1</a:t>
            </a:fld>
            <a:endParaRPr lang="en-US"/>
          </a:p>
        </p:txBody>
      </p:sp>
      <p:sp>
        <p:nvSpPr>
          <p:cNvPr id="7" name="TextBox 6"/>
          <p:cNvSpPr txBox="1"/>
          <p:nvPr/>
        </p:nvSpPr>
        <p:spPr>
          <a:xfrm>
            <a:off x="1134534" y="4037163"/>
            <a:ext cx="10364478" cy="1200329"/>
          </a:xfrm>
          <a:prstGeom prst="rect">
            <a:avLst/>
          </a:prstGeom>
          <a:noFill/>
        </p:spPr>
        <p:txBody>
          <a:bodyPr wrap="square" rtlCol="0">
            <a:spAutoFit/>
          </a:bodyPr>
          <a:lstStyle/>
          <a:p>
            <a:r>
              <a:rPr lang="en-US" dirty="0" smtClean="0"/>
              <a:t>The document images provided In these slides are obviously too small to read </a:t>
            </a:r>
            <a:r>
              <a:rPr lang="en-US" dirty="0" smtClean="0"/>
              <a:t>easily. The full original files can be found at:  </a:t>
            </a:r>
            <a:r>
              <a:rPr lang="en-US" altLang="en-US" dirty="0">
                <a:solidFill>
                  <a:srgbClr val="1155CC"/>
                </a:solidFill>
                <a:latin typeface="Arial" panose="020B0604020202020204" pitchFamily="34" charset="0"/>
                <a:cs typeface="Arial" panose="020B0604020202020204" pitchFamily="34" charset="0"/>
                <a:hlinkClick r:id="rId2"/>
              </a:rPr>
              <a:t>https://drive.google.com/drive/folders/1FnKxdKmx12GPCRavtxmuQLwkLokao9Qp?usp=sharing</a:t>
            </a:r>
            <a:r>
              <a:rPr lang="en-US" altLang="en-US" dirty="0"/>
              <a:t> </a:t>
            </a:r>
            <a:endParaRPr lang="en-US" altLang="en-US" dirty="0">
              <a:latin typeface="Arial" panose="020B0604020202020204" pitchFamily="34" charset="0"/>
            </a:endParaRPr>
          </a:p>
          <a:p>
            <a:endParaRPr lang="en-US" dirty="0"/>
          </a:p>
        </p:txBody>
      </p:sp>
    </p:spTree>
    <p:extLst>
      <p:ext uri="{BB962C8B-B14F-4D97-AF65-F5344CB8AC3E}">
        <p14:creationId xmlns:p14="http://schemas.microsoft.com/office/powerpoint/2010/main" val="33330130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7116" y="187377"/>
            <a:ext cx="5520422" cy="461665"/>
          </a:xfrm>
          <a:prstGeom prst="rect">
            <a:avLst/>
          </a:prstGeom>
          <a:noFill/>
        </p:spPr>
        <p:txBody>
          <a:bodyPr wrap="none" rtlCol="0">
            <a:spAutoFit/>
          </a:bodyPr>
          <a:lstStyle/>
          <a:p>
            <a:r>
              <a:rPr lang="en-US" sz="2400" u="sng" dirty="0" smtClean="0"/>
              <a:t>What has been generated – Cost estimates</a:t>
            </a:r>
            <a:endParaRPr lang="en-US" sz="2400" u="sng" dirty="0"/>
          </a:p>
        </p:txBody>
      </p:sp>
      <p:sp>
        <p:nvSpPr>
          <p:cNvPr id="3" name="TextBox 2"/>
          <p:cNvSpPr txBox="1"/>
          <p:nvPr/>
        </p:nvSpPr>
        <p:spPr>
          <a:xfrm>
            <a:off x="1082969" y="812165"/>
            <a:ext cx="9346367" cy="5909310"/>
          </a:xfrm>
          <a:prstGeom prst="rect">
            <a:avLst/>
          </a:prstGeom>
          <a:noFill/>
        </p:spPr>
        <p:txBody>
          <a:bodyPr wrap="square" rtlCol="0">
            <a:spAutoFit/>
          </a:bodyPr>
          <a:lstStyle/>
          <a:p>
            <a:r>
              <a:rPr lang="en-US" b="1" dirty="0" smtClean="0"/>
              <a:t>Four </a:t>
            </a:r>
            <a:r>
              <a:rPr lang="en-US" b="1" dirty="0" smtClean="0"/>
              <a:t>DRAFT cost </a:t>
            </a:r>
            <a:r>
              <a:rPr lang="en-US" b="1" dirty="0" smtClean="0"/>
              <a:t>estimates for detector construction</a:t>
            </a:r>
            <a:endParaRPr lang="en-US" b="1" dirty="0" smtClean="0"/>
          </a:p>
          <a:p>
            <a:pPr marL="285750" indent="-285750">
              <a:buFont typeface="Arial" panose="020B0604020202020204" pitchFamily="34" charset="0"/>
              <a:buChar char="•"/>
            </a:pPr>
            <a:r>
              <a:rPr lang="en-US" dirty="0" smtClean="0"/>
              <a:t>All-silicon model as per YR</a:t>
            </a:r>
          </a:p>
          <a:p>
            <a:pPr marL="285750" indent="-285750">
              <a:buFont typeface="Arial" panose="020B0604020202020204" pitchFamily="34" charset="0"/>
              <a:buChar char="•"/>
            </a:pPr>
            <a:r>
              <a:rPr lang="en-US" dirty="0" smtClean="0"/>
              <a:t>Hybrid base (all-silicon with the outer layers removed and the appropriate changes propagated through the rest of the estimate) to be used as a basis for hybrid configurations</a:t>
            </a:r>
            <a:r>
              <a:rPr lang="en-US" dirty="0" smtClean="0"/>
              <a:t>.</a:t>
            </a:r>
          </a:p>
          <a:p>
            <a:pPr marL="285750" indent="-285750">
              <a:buFont typeface="Arial" panose="020B0604020202020204" pitchFamily="34" charset="0"/>
              <a:buChar char="•"/>
            </a:pPr>
            <a:r>
              <a:rPr lang="en-US" dirty="0" smtClean="0"/>
              <a:t>All silicon model with 3 </a:t>
            </a:r>
            <a:r>
              <a:rPr lang="en-US" dirty="0" err="1" smtClean="0"/>
              <a:t>vertexing</a:t>
            </a:r>
            <a:r>
              <a:rPr lang="en-US" dirty="0" smtClean="0"/>
              <a:t> layers (27cm active length).</a:t>
            </a:r>
          </a:p>
          <a:p>
            <a:pPr marL="285750" indent="-285750">
              <a:buFont typeface="Arial" panose="020B0604020202020204" pitchFamily="34" charset="0"/>
              <a:buChar char="•"/>
            </a:pPr>
            <a:r>
              <a:rPr lang="en-US" dirty="0" smtClean="0"/>
              <a:t>Hybrid base as above but with 3 </a:t>
            </a:r>
            <a:r>
              <a:rPr lang="en-US" dirty="0" err="1" smtClean="0"/>
              <a:t>vertexing</a:t>
            </a:r>
            <a:r>
              <a:rPr lang="en-US" dirty="0"/>
              <a:t> layers (27cm active length</a:t>
            </a:r>
            <a:r>
              <a:rPr lang="en-US" dirty="0" smtClean="0"/>
              <a:t>).</a:t>
            </a:r>
            <a:endParaRPr lang="en-US" dirty="0" smtClean="0"/>
          </a:p>
          <a:p>
            <a:endParaRPr lang="en-US" dirty="0"/>
          </a:p>
          <a:p>
            <a:r>
              <a:rPr lang="en-US" b="1" dirty="0" smtClean="0"/>
              <a:t>Attributes</a:t>
            </a:r>
          </a:p>
          <a:p>
            <a:pPr marL="285750" indent="-285750">
              <a:buFont typeface="Arial" panose="020B0604020202020204" pitchFamily="34" charset="0"/>
              <a:buChar char="•"/>
            </a:pPr>
            <a:r>
              <a:rPr lang="en-US" dirty="0" smtClean="0"/>
              <a:t>These are full bottom-up cost estimates in excel format broken out into simple labor categories and materials.</a:t>
            </a:r>
          </a:p>
          <a:p>
            <a:pPr marL="285750" indent="-285750">
              <a:buFont typeface="Arial" panose="020B0604020202020204" pitchFamily="34" charset="0"/>
              <a:buChar char="•"/>
            </a:pPr>
            <a:r>
              <a:rPr lang="en-US" dirty="0" smtClean="0"/>
              <a:t>Caveats</a:t>
            </a:r>
            <a:r>
              <a:rPr lang="en-US" dirty="0" smtClean="0"/>
              <a:t>, explanations and assumptions are shown in the comments and introductory table cells.</a:t>
            </a:r>
          </a:p>
          <a:p>
            <a:pPr marL="285750" indent="-285750">
              <a:buFont typeface="Arial" panose="020B0604020202020204" pitchFamily="34" charset="0"/>
              <a:buChar char="•"/>
            </a:pPr>
            <a:r>
              <a:rPr lang="en-US" dirty="0" smtClean="0"/>
              <a:t>These estimates are being provided as input for the proto-collaboration internal cost estimation process.</a:t>
            </a:r>
          </a:p>
          <a:p>
            <a:pPr marL="285750" indent="-285750">
              <a:buFont typeface="Arial" panose="020B0604020202020204" pitchFamily="34" charset="0"/>
              <a:buChar char="•"/>
            </a:pPr>
            <a:r>
              <a:rPr lang="en-US" dirty="0" smtClean="0"/>
              <a:t>These estimated are not fully “scrubbed”, but as our state of knowledge about the final configuration is not yet well developed, they are, in my opinion, the best level of estimation appropriate to this stage of the project</a:t>
            </a:r>
            <a:r>
              <a:rPr lang="en-US" dirty="0" smtClean="0"/>
              <a:t>. Please use the appropriate version with the latest date (currently 2021_10_19) in the cost estimates folder as we are “scrubbing” the cost estimates continuously and making improvements.</a:t>
            </a:r>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EICSC cost estimates - 2021_11_08 - LG</a:t>
            </a:r>
            <a:endParaRPr lang="en-US"/>
          </a:p>
        </p:txBody>
      </p:sp>
      <p:sp>
        <p:nvSpPr>
          <p:cNvPr id="5" name="Slide Number Placeholder 4"/>
          <p:cNvSpPr>
            <a:spLocks noGrp="1"/>
          </p:cNvSpPr>
          <p:nvPr>
            <p:ph type="sldNum" sz="quarter" idx="12"/>
          </p:nvPr>
        </p:nvSpPr>
        <p:spPr/>
        <p:txBody>
          <a:bodyPr/>
          <a:lstStyle/>
          <a:p>
            <a:fld id="{5926B51B-979E-4346-AF9F-21EB454D869D}" type="slidenum">
              <a:rPr lang="en-US" smtClean="0"/>
              <a:t>2</a:t>
            </a:fld>
            <a:endParaRPr lang="en-US"/>
          </a:p>
        </p:txBody>
      </p:sp>
    </p:spTree>
    <p:extLst>
      <p:ext uri="{BB962C8B-B14F-4D97-AF65-F5344CB8AC3E}">
        <p14:creationId xmlns:p14="http://schemas.microsoft.com/office/powerpoint/2010/main" val="480876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539319" y="787114"/>
            <a:ext cx="6320132" cy="5134001"/>
          </a:xfrm>
          <a:prstGeom prst="rect">
            <a:avLst/>
          </a:prstGeom>
        </p:spPr>
      </p:pic>
      <p:sp>
        <p:nvSpPr>
          <p:cNvPr id="4" name="Footer Placeholder 3"/>
          <p:cNvSpPr>
            <a:spLocks noGrp="1"/>
          </p:cNvSpPr>
          <p:nvPr>
            <p:ph type="ftr" sz="quarter" idx="11"/>
          </p:nvPr>
        </p:nvSpPr>
        <p:spPr/>
        <p:txBody>
          <a:bodyPr/>
          <a:lstStyle/>
          <a:p>
            <a:r>
              <a:rPr lang="en-US" smtClean="0"/>
              <a:t>EICSC cost estimates - 2021_11_08 - LG</a:t>
            </a:r>
            <a:endParaRPr lang="en-US"/>
          </a:p>
        </p:txBody>
      </p:sp>
      <p:sp>
        <p:nvSpPr>
          <p:cNvPr id="5" name="Slide Number Placeholder 4"/>
          <p:cNvSpPr>
            <a:spLocks noGrp="1"/>
          </p:cNvSpPr>
          <p:nvPr>
            <p:ph type="sldNum" sz="quarter" idx="12"/>
          </p:nvPr>
        </p:nvSpPr>
        <p:spPr/>
        <p:txBody>
          <a:bodyPr/>
          <a:lstStyle/>
          <a:p>
            <a:fld id="{5926B51B-979E-4346-AF9F-21EB454D869D}" type="slidenum">
              <a:rPr lang="en-US" smtClean="0"/>
              <a:t>3</a:t>
            </a:fld>
            <a:endParaRPr lang="en-US"/>
          </a:p>
        </p:txBody>
      </p:sp>
      <p:sp>
        <p:nvSpPr>
          <p:cNvPr id="6" name="TextBox 5"/>
          <p:cNvSpPr txBox="1"/>
          <p:nvPr/>
        </p:nvSpPr>
        <p:spPr>
          <a:xfrm>
            <a:off x="4394829" y="172387"/>
            <a:ext cx="3402342" cy="461665"/>
          </a:xfrm>
          <a:prstGeom prst="rect">
            <a:avLst/>
          </a:prstGeom>
          <a:noFill/>
        </p:spPr>
        <p:txBody>
          <a:bodyPr wrap="none" rtlCol="0">
            <a:spAutoFit/>
          </a:bodyPr>
          <a:lstStyle/>
          <a:p>
            <a:r>
              <a:rPr lang="en-US" sz="2400" u="sng" dirty="0" smtClean="0"/>
              <a:t>Cost estimates - Structure</a:t>
            </a:r>
            <a:endParaRPr lang="en-US" sz="2400" u="sng" dirty="0"/>
          </a:p>
        </p:txBody>
      </p:sp>
      <p:sp>
        <p:nvSpPr>
          <p:cNvPr id="8" name="TextBox 7"/>
          <p:cNvSpPr txBox="1"/>
          <p:nvPr/>
        </p:nvSpPr>
        <p:spPr>
          <a:xfrm>
            <a:off x="7097844" y="884621"/>
            <a:ext cx="4796852" cy="5262979"/>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These are large documents (all-silicon is 448 lines)</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The upper level WBS elements are chosen to be localized detector elements to facilitate the easy removal or increase in numbers to match a configuration requested by a proto-collaboration.</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Each of the major subsystem task (</a:t>
            </a:r>
            <a:r>
              <a:rPr lang="en-US" sz="1600" dirty="0" smtClean="0">
                <a:solidFill>
                  <a:srgbClr val="FF0000"/>
                </a:solidFill>
              </a:rPr>
              <a:t>red</a:t>
            </a:r>
            <a:r>
              <a:rPr lang="en-US" sz="1600" dirty="0" smtClean="0"/>
              <a:t>) has a rollup row (</a:t>
            </a:r>
            <a:r>
              <a:rPr lang="en-US" sz="1600" dirty="0" smtClean="0">
                <a:solidFill>
                  <a:srgbClr val="00B0F0"/>
                </a:solidFill>
              </a:rPr>
              <a:t>blue</a:t>
            </a:r>
            <a:r>
              <a:rPr lang="en-US" sz="1600" dirty="0" smtClean="0"/>
              <a:t>) that gives a total for the tasks in that category (</a:t>
            </a:r>
            <a:r>
              <a:rPr lang="en-US" sz="1600" b="1" dirty="0" smtClean="0"/>
              <a:t>bold</a:t>
            </a:r>
            <a:r>
              <a:rPr lang="en-US" sz="1600" dirty="0" smtClean="0"/>
              <a:t>)</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It is intended that these sub-task rollups be used as a set of task summaries to represent the full estimate if desired.</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These rollups are summed at the end of the table to provide the full cost estimate.</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All estimates in todays dollars (no escalation) and todays exchange rates.</a:t>
            </a:r>
          </a:p>
          <a:p>
            <a:pPr marL="285750" indent="-285750">
              <a:buFont typeface="Arial" panose="020B0604020202020204" pitchFamily="34" charset="0"/>
              <a:buChar char="•"/>
            </a:pPr>
            <a:endParaRPr lang="en-US" sz="1600" dirty="0"/>
          </a:p>
        </p:txBody>
      </p:sp>
      <p:sp>
        <p:nvSpPr>
          <p:cNvPr id="9" name="Oval 8"/>
          <p:cNvSpPr/>
          <p:nvPr/>
        </p:nvSpPr>
        <p:spPr>
          <a:xfrm>
            <a:off x="649051" y="941094"/>
            <a:ext cx="4219731" cy="187377"/>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49051" y="2699121"/>
            <a:ext cx="4219731" cy="187377"/>
          </a:xfrm>
          <a:prstGeom prst="ellipse">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46645" y="2886498"/>
            <a:ext cx="4219731" cy="187377"/>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697935" y="5775670"/>
            <a:ext cx="4219731" cy="187377"/>
          </a:xfrm>
          <a:prstGeom prst="ellipse">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1619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EICSC cost estimates - 2021_11_08 - LG</a:t>
            </a:r>
            <a:endParaRPr lang="en-US"/>
          </a:p>
        </p:txBody>
      </p:sp>
      <p:sp>
        <p:nvSpPr>
          <p:cNvPr id="3" name="Slide Number Placeholder 2"/>
          <p:cNvSpPr>
            <a:spLocks noGrp="1"/>
          </p:cNvSpPr>
          <p:nvPr>
            <p:ph type="sldNum" sz="quarter" idx="12"/>
          </p:nvPr>
        </p:nvSpPr>
        <p:spPr/>
        <p:txBody>
          <a:bodyPr/>
          <a:lstStyle/>
          <a:p>
            <a:fld id="{5926B51B-979E-4346-AF9F-21EB454D869D}" type="slidenum">
              <a:rPr lang="en-US" smtClean="0"/>
              <a:t>4</a:t>
            </a:fld>
            <a:endParaRPr lang="en-US"/>
          </a:p>
        </p:txBody>
      </p:sp>
      <p:sp>
        <p:nvSpPr>
          <p:cNvPr id="4" name="TextBox 3"/>
          <p:cNvSpPr txBox="1"/>
          <p:nvPr/>
        </p:nvSpPr>
        <p:spPr>
          <a:xfrm>
            <a:off x="2704623" y="163761"/>
            <a:ext cx="6782754" cy="461665"/>
          </a:xfrm>
          <a:prstGeom prst="rect">
            <a:avLst/>
          </a:prstGeom>
          <a:noFill/>
        </p:spPr>
        <p:txBody>
          <a:bodyPr wrap="none" rtlCol="0">
            <a:spAutoFit/>
          </a:bodyPr>
          <a:lstStyle/>
          <a:p>
            <a:r>
              <a:rPr lang="en-US" sz="2400" u="sng" dirty="0" smtClean="0"/>
              <a:t>Cost estimates – Summary, Comments and questions</a:t>
            </a:r>
            <a:endParaRPr lang="en-US" sz="2400" u="sng" dirty="0"/>
          </a:p>
        </p:txBody>
      </p:sp>
      <p:sp>
        <p:nvSpPr>
          <p:cNvPr id="5" name="TextBox 4"/>
          <p:cNvSpPr txBox="1"/>
          <p:nvPr/>
        </p:nvSpPr>
        <p:spPr>
          <a:xfrm>
            <a:off x="1388853" y="1009289"/>
            <a:ext cx="9816860" cy="4247317"/>
          </a:xfrm>
          <a:prstGeom prst="rect">
            <a:avLst/>
          </a:prstGeom>
          <a:noFill/>
        </p:spPr>
        <p:txBody>
          <a:bodyPr wrap="square" rtlCol="0">
            <a:spAutoFit/>
          </a:bodyPr>
          <a:lstStyle/>
          <a:p>
            <a:pPr marL="285750" indent="-285750">
              <a:buFont typeface="Arial" panose="020B0604020202020204" pitchFamily="34" charset="0"/>
              <a:buChar char="•"/>
            </a:pPr>
            <a:r>
              <a:rPr lang="en-US" dirty="0" smtClean="0"/>
              <a:t>Some items listed in the cost estimates may belong in other WBS. E.g. power supplies and travel may be covered in an integration WBS. These items may be deducted from the cost estimate as presented.</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design of the spreadsheet is intended to make the scaling (in quantity) and addition/removal of components as easy as possible within a reasonable creation time.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Scaling up or down with disc or stave sizes in not recommended without a reanalysis of the feasibility, mechanics and propagation of material changes into the simulations. As one can see from the difference between the hybrid and the all-silicon estimates, simple scaling by area for silicon tracking detector costs is not accurate.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It appears that this met the needs of the proto-collaborations, we have made individualized changes as requests have come in.</a:t>
            </a: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2383943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EICSC cost estimates - 2021_11_08 - LG</a:t>
            </a:r>
            <a:endParaRPr lang="en-US"/>
          </a:p>
        </p:txBody>
      </p:sp>
      <p:sp>
        <p:nvSpPr>
          <p:cNvPr id="3" name="Slide Number Placeholder 2"/>
          <p:cNvSpPr>
            <a:spLocks noGrp="1"/>
          </p:cNvSpPr>
          <p:nvPr>
            <p:ph type="sldNum" sz="quarter" idx="12"/>
          </p:nvPr>
        </p:nvSpPr>
        <p:spPr/>
        <p:txBody>
          <a:bodyPr/>
          <a:lstStyle/>
          <a:p>
            <a:fld id="{5926B51B-979E-4346-AF9F-21EB454D869D}" type="slidenum">
              <a:rPr lang="en-US" smtClean="0"/>
              <a:t>5</a:t>
            </a:fld>
            <a:endParaRPr lang="en-US"/>
          </a:p>
        </p:txBody>
      </p:sp>
      <p:sp>
        <p:nvSpPr>
          <p:cNvPr id="4" name="TextBox 3"/>
          <p:cNvSpPr txBox="1"/>
          <p:nvPr/>
        </p:nvSpPr>
        <p:spPr>
          <a:xfrm>
            <a:off x="4798240" y="146508"/>
            <a:ext cx="2595519" cy="461665"/>
          </a:xfrm>
          <a:prstGeom prst="rect">
            <a:avLst/>
          </a:prstGeom>
          <a:noFill/>
        </p:spPr>
        <p:txBody>
          <a:bodyPr wrap="none" rtlCol="0">
            <a:spAutoFit/>
          </a:bodyPr>
          <a:lstStyle/>
          <a:p>
            <a:r>
              <a:rPr lang="en-US" sz="2400" u="sng" dirty="0" smtClean="0"/>
              <a:t>Schedule estimates</a:t>
            </a:r>
            <a:endParaRPr lang="en-US" sz="2400" u="sng" dirty="0"/>
          </a:p>
        </p:txBody>
      </p:sp>
      <p:sp>
        <p:nvSpPr>
          <p:cNvPr id="5" name="TextBox 4"/>
          <p:cNvSpPr txBox="1"/>
          <p:nvPr/>
        </p:nvSpPr>
        <p:spPr>
          <a:xfrm>
            <a:off x="1052423" y="974785"/>
            <a:ext cx="10774393" cy="5078313"/>
          </a:xfrm>
          <a:prstGeom prst="rect">
            <a:avLst/>
          </a:prstGeom>
          <a:noFill/>
        </p:spPr>
        <p:txBody>
          <a:bodyPr wrap="square" rtlCol="0">
            <a:spAutoFit/>
          </a:bodyPr>
          <a:lstStyle/>
          <a:p>
            <a:pPr marL="285750" indent="-285750">
              <a:buFont typeface="Arial" panose="020B0604020202020204" pitchFamily="34" charset="0"/>
              <a:buChar char="•"/>
            </a:pPr>
            <a:r>
              <a:rPr lang="en-US" dirty="0" smtClean="0"/>
              <a:t>The rollup task lines of the all-silicon cost estimate were transferred into a MS project document as tasks.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durations of these tasks were estimated by me. They are not a simple convolution of the hours in the task lines but rather an experience based estimation.</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Simple dependencies are added to give a reasonable approximation of what can be expected.</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This is NOT a resource loaded schedule, which is the only real way to answer questions about labor force needs in a timeframe or assess true in-rollup task dependencies</a:t>
            </a:r>
            <a:r>
              <a:rPr lang="en-US" dirty="0" smtClean="0"/>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This technically driven schedule represents a best estimate minimum time possible for construction without resource constraints. The actual construction time will be longer.</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results are consistent with previous experience.</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This estimate </a:t>
            </a:r>
            <a:r>
              <a:rPr lang="en-US" dirty="0" smtClean="0"/>
              <a:t>is available as </a:t>
            </a:r>
            <a:r>
              <a:rPr lang="en-US" dirty="0" smtClean="0"/>
              <a:t>an .</a:t>
            </a:r>
            <a:r>
              <a:rPr lang="en-US" dirty="0" err="1" smtClean="0"/>
              <a:t>mpp</a:t>
            </a:r>
            <a:r>
              <a:rPr lang="en-US" dirty="0"/>
              <a:t> </a:t>
            </a:r>
            <a:r>
              <a:rPr lang="en-US" dirty="0" smtClean="0"/>
              <a:t>file.</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If the hybrid design is selected, it can likely be fabricated in less time, but this is not explicitly explored.</a:t>
            </a:r>
            <a:endParaRPr lang="en-US" dirty="0"/>
          </a:p>
        </p:txBody>
      </p:sp>
    </p:spTree>
    <p:extLst>
      <p:ext uri="{BB962C8B-B14F-4D97-AF65-F5344CB8AC3E}">
        <p14:creationId xmlns:p14="http://schemas.microsoft.com/office/powerpoint/2010/main" val="2424445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EICSC cost estimates - 2021_11_08 - LG</a:t>
            </a:r>
            <a:endParaRPr lang="en-US"/>
          </a:p>
        </p:txBody>
      </p:sp>
      <p:sp>
        <p:nvSpPr>
          <p:cNvPr id="3" name="Slide Number Placeholder 2"/>
          <p:cNvSpPr>
            <a:spLocks noGrp="1"/>
          </p:cNvSpPr>
          <p:nvPr>
            <p:ph type="sldNum" sz="quarter" idx="12"/>
          </p:nvPr>
        </p:nvSpPr>
        <p:spPr/>
        <p:txBody>
          <a:bodyPr/>
          <a:lstStyle/>
          <a:p>
            <a:fld id="{5926B51B-979E-4346-AF9F-21EB454D869D}" type="slidenum">
              <a:rPr lang="en-US" smtClean="0"/>
              <a:t>6</a:t>
            </a:fld>
            <a:endParaRPr lang="en-US"/>
          </a:p>
        </p:txBody>
      </p:sp>
      <p:pic>
        <p:nvPicPr>
          <p:cNvPr id="4" name="Picture 3"/>
          <p:cNvPicPr>
            <a:picLocks noChangeAspect="1"/>
          </p:cNvPicPr>
          <p:nvPr/>
        </p:nvPicPr>
        <p:blipFill>
          <a:blip r:embed="rId2"/>
          <a:stretch>
            <a:fillRect/>
          </a:stretch>
        </p:blipFill>
        <p:spPr>
          <a:xfrm>
            <a:off x="406627" y="345057"/>
            <a:ext cx="5617006" cy="5883215"/>
          </a:xfrm>
          <a:prstGeom prst="rect">
            <a:avLst/>
          </a:prstGeom>
        </p:spPr>
      </p:pic>
      <p:sp>
        <p:nvSpPr>
          <p:cNvPr id="5" name="TextBox 4"/>
          <p:cNvSpPr txBox="1"/>
          <p:nvPr/>
        </p:nvSpPr>
        <p:spPr>
          <a:xfrm>
            <a:off x="6616461" y="1078302"/>
            <a:ext cx="5011947" cy="4801314"/>
          </a:xfrm>
          <a:prstGeom prst="rect">
            <a:avLst/>
          </a:prstGeom>
          <a:noFill/>
        </p:spPr>
        <p:txBody>
          <a:bodyPr wrap="square" rtlCol="0">
            <a:spAutoFit/>
          </a:bodyPr>
          <a:lstStyle/>
          <a:p>
            <a:pPr marL="285750" indent="-285750">
              <a:buFont typeface="Arial" panose="020B0604020202020204" pitchFamily="34" charset="0"/>
              <a:buChar char="•"/>
            </a:pPr>
            <a:r>
              <a:rPr lang="en-US" dirty="0" smtClean="0"/>
              <a:t>Start time is arbitrary, but listed as October 1, 2024 in this estimate.</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a:t>
            </a:r>
            <a:r>
              <a:rPr lang="en-US" dirty="0" smtClean="0"/>
              <a:t>unconstrained construction </a:t>
            </a:r>
            <a:r>
              <a:rPr lang="en-US" dirty="0" smtClean="0"/>
              <a:t>project completes in ~2.5 years.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This is roughly consistent with other construction projects of this complexity and technology.</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There is, of course, no slack estimates or contingency in this formulation.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Future exercises with a resource loaded schedule doing resource leveling </a:t>
            </a:r>
            <a:r>
              <a:rPr lang="en-US" dirty="0" smtClean="0"/>
              <a:t>will </a:t>
            </a:r>
            <a:r>
              <a:rPr lang="en-US" dirty="0" smtClean="0"/>
              <a:t>extend the timeframe, but this is outside of the scope of this estimate.</a:t>
            </a:r>
            <a:endParaRPr lang="en-US" dirty="0"/>
          </a:p>
        </p:txBody>
      </p:sp>
      <p:sp>
        <p:nvSpPr>
          <p:cNvPr id="6" name="TextBox 5"/>
          <p:cNvSpPr txBox="1"/>
          <p:nvPr/>
        </p:nvSpPr>
        <p:spPr>
          <a:xfrm>
            <a:off x="5928300" y="50186"/>
            <a:ext cx="2595519" cy="461665"/>
          </a:xfrm>
          <a:prstGeom prst="rect">
            <a:avLst/>
          </a:prstGeom>
          <a:noFill/>
        </p:spPr>
        <p:txBody>
          <a:bodyPr wrap="none" rtlCol="0">
            <a:spAutoFit/>
          </a:bodyPr>
          <a:lstStyle/>
          <a:p>
            <a:r>
              <a:rPr lang="en-US" sz="2400" u="sng" dirty="0" smtClean="0"/>
              <a:t>Schedule estimates</a:t>
            </a:r>
            <a:endParaRPr lang="en-US" sz="2400" u="sng" dirty="0"/>
          </a:p>
        </p:txBody>
      </p:sp>
    </p:spTree>
    <p:extLst>
      <p:ext uri="{BB962C8B-B14F-4D97-AF65-F5344CB8AC3E}">
        <p14:creationId xmlns:p14="http://schemas.microsoft.com/office/powerpoint/2010/main" val="3482961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EICSC cost estimates - 2021_11_08 - LG</a:t>
            </a:r>
            <a:endParaRPr lang="en-US"/>
          </a:p>
        </p:txBody>
      </p:sp>
      <p:sp>
        <p:nvSpPr>
          <p:cNvPr id="3" name="Slide Number Placeholder 2"/>
          <p:cNvSpPr>
            <a:spLocks noGrp="1"/>
          </p:cNvSpPr>
          <p:nvPr>
            <p:ph type="sldNum" sz="quarter" idx="12"/>
          </p:nvPr>
        </p:nvSpPr>
        <p:spPr/>
        <p:txBody>
          <a:bodyPr/>
          <a:lstStyle/>
          <a:p>
            <a:fld id="{5926B51B-979E-4346-AF9F-21EB454D869D}" type="slidenum">
              <a:rPr lang="en-US" smtClean="0"/>
              <a:t>7</a:t>
            </a:fld>
            <a:endParaRPr lang="en-US"/>
          </a:p>
        </p:txBody>
      </p:sp>
      <p:sp>
        <p:nvSpPr>
          <p:cNvPr id="4" name="TextBox 3"/>
          <p:cNvSpPr txBox="1"/>
          <p:nvPr/>
        </p:nvSpPr>
        <p:spPr>
          <a:xfrm>
            <a:off x="4499556" y="175050"/>
            <a:ext cx="2727478" cy="461665"/>
          </a:xfrm>
          <a:prstGeom prst="rect">
            <a:avLst/>
          </a:prstGeom>
          <a:noFill/>
        </p:spPr>
        <p:txBody>
          <a:bodyPr wrap="none" rtlCol="0">
            <a:spAutoFit/>
          </a:bodyPr>
          <a:lstStyle/>
          <a:p>
            <a:r>
              <a:rPr lang="en-US" sz="2400" u="sng" dirty="0" smtClean="0"/>
              <a:t>R&amp;D cost estimation</a:t>
            </a:r>
            <a:endParaRPr lang="en-US" sz="2400" u="sng" dirty="0"/>
          </a:p>
        </p:txBody>
      </p:sp>
      <p:sp>
        <p:nvSpPr>
          <p:cNvPr id="6" name="TextBox 5"/>
          <p:cNvSpPr txBox="1"/>
          <p:nvPr/>
        </p:nvSpPr>
        <p:spPr>
          <a:xfrm>
            <a:off x="467425" y="826730"/>
            <a:ext cx="10924823" cy="1200329"/>
          </a:xfrm>
          <a:prstGeom prst="rect">
            <a:avLst/>
          </a:prstGeom>
          <a:noFill/>
        </p:spPr>
        <p:txBody>
          <a:bodyPr wrap="square" rtlCol="0">
            <a:spAutoFit/>
          </a:bodyPr>
          <a:lstStyle/>
          <a:p>
            <a:r>
              <a:rPr lang="en-US" dirty="0" smtClean="0"/>
              <a:t>The previous estimates cover the construction phase, which may be of different amounts depending on the detector configuration shown.</a:t>
            </a:r>
          </a:p>
          <a:p>
            <a:r>
              <a:rPr lang="en-US" dirty="0" smtClean="0"/>
              <a:t>The R&amp;D needed to develop sensors and detector components are common for all configurations and have been estimated in draft form to bring the silicon development to CD-3 level of readiness.</a:t>
            </a:r>
            <a:endParaRPr lang="en-US" dirty="0"/>
          </a:p>
        </p:txBody>
      </p:sp>
      <p:pic>
        <p:nvPicPr>
          <p:cNvPr id="7" name="Picture 6"/>
          <p:cNvPicPr>
            <a:picLocks noChangeAspect="1"/>
          </p:cNvPicPr>
          <p:nvPr/>
        </p:nvPicPr>
        <p:blipFill>
          <a:blip r:embed="rId2"/>
          <a:stretch>
            <a:fillRect/>
          </a:stretch>
        </p:blipFill>
        <p:spPr>
          <a:xfrm>
            <a:off x="532693" y="2278091"/>
            <a:ext cx="4043183" cy="3535399"/>
          </a:xfrm>
          <a:prstGeom prst="rect">
            <a:avLst/>
          </a:prstGeom>
          <a:ln>
            <a:solidFill>
              <a:schemeClr val="tx1"/>
            </a:solidFill>
          </a:ln>
        </p:spPr>
      </p:pic>
      <p:sp>
        <p:nvSpPr>
          <p:cNvPr id="8" name="TextBox 7"/>
          <p:cNvSpPr txBox="1"/>
          <p:nvPr/>
        </p:nvSpPr>
        <p:spPr>
          <a:xfrm>
            <a:off x="5041900" y="2730500"/>
            <a:ext cx="6635750" cy="2308324"/>
          </a:xfrm>
          <a:prstGeom prst="rect">
            <a:avLst/>
          </a:prstGeom>
          <a:noFill/>
        </p:spPr>
        <p:txBody>
          <a:bodyPr wrap="square" rtlCol="0">
            <a:spAutoFit/>
          </a:bodyPr>
          <a:lstStyle/>
          <a:p>
            <a:pPr marL="285750" indent="-285750">
              <a:buFont typeface="Arial" panose="020B0604020202020204" pitchFamily="34" charset="0"/>
              <a:buChar char="•"/>
            </a:pPr>
            <a:r>
              <a:rPr lang="en-US" dirty="0" smtClean="0"/>
              <a:t>This estimate is available at the linked folder shown before.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However, as the estimate is the same for all proto-collaborations, the entry of this information into the project spreadsheets will be common.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It is suggested that this be done once and used by all proto-collaborations as a common element of the proposals.</a:t>
            </a:r>
            <a:endParaRPr lang="en-US" dirty="0"/>
          </a:p>
        </p:txBody>
      </p:sp>
    </p:spTree>
    <p:extLst>
      <p:ext uri="{BB962C8B-B14F-4D97-AF65-F5344CB8AC3E}">
        <p14:creationId xmlns:p14="http://schemas.microsoft.com/office/powerpoint/2010/main" val="31616880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5694</TotalTime>
  <Words>938</Words>
  <Application>Microsoft Office PowerPoint</Application>
  <PresentationFormat>Widescreen</PresentationFormat>
  <Paragraphs>83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dc:creator>
  <cp:lastModifiedBy>leo</cp:lastModifiedBy>
  <cp:revision>31</cp:revision>
  <dcterms:created xsi:type="dcterms:W3CDTF">2021-09-25T01:02:16Z</dcterms:created>
  <dcterms:modified xsi:type="dcterms:W3CDTF">2021-11-06T03:01:39Z</dcterms:modified>
</cp:coreProperties>
</file>