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09" r:id="rId2"/>
    <p:sldId id="308" r:id="rId3"/>
    <p:sldId id="310" r:id="rId4"/>
    <p:sldId id="311" r:id="rId5"/>
    <p:sldId id="312" r:id="rId6"/>
    <p:sldId id="313" r:id="rId7"/>
    <p:sldId id="314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7" autoAdjust="0"/>
    <p:restoredTop sz="96405" autoAdjust="0"/>
  </p:normalViewPr>
  <p:slideViewPr>
    <p:cSldViewPr snapToGrid="0" snapToObjects="1">
      <p:cViewPr varScale="1">
        <p:scale>
          <a:sx n="205" d="100"/>
          <a:sy n="205" d="100"/>
        </p:scale>
        <p:origin x="2528" y="1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11/5/21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web.jlab.org/~jfast/EI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EIC Silicon CAD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Jim Fast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216081B-01AB-3F4B-B133-1A27279E9A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784" b="5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Built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4415671"/>
          </a:xfrm>
        </p:spPr>
        <p:txBody>
          <a:bodyPr>
            <a:normAutofit/>
          </a:bodyPr>
          <a:lstStyle/>
          <a:p>
            <a:r>
              <a:rPr lang="en-US" dirty="0"/>
              <a:t>All silicon tracker from Yellow Report “V0” Release</a:t>
            </a:r>
          </a:p>
          <a:p>
            <a:pPr lvl="1"/>
            <a:r>
              <a:rPr lang="en-US" dirty="0"/>
              <a:t>Only barrel silicon detailed</a:t>
            </a:r>
          </a:p>
          <a:p>
            <a:r>
              <a:rPr lang="en-US" dirty="0"/>
              <a:t>ATHENA Hybrid tracker (latest geometry)</a:t>
            </a:r>
          </a:p>
          <a:p>
            <a:pPr lvl="1"/>
            <a:r>
              <a:rPr lang="en-US" dirty="0"/>
              <a:t>Barrel and disks detailed</a:t>
            </a:r>
          </a:p>
          <a:p>
            <a:r>
              <a:rPr lang="en-US" dirty="0"/>
              <a:t>ECCE Hybrid Tracker (working on adjustment to latest quasi-projective geometry)</a:t>
            </a:r>
          </a:p>
          <a:p>
            <a:pPr lvl="1"/>
            <a:r>
              <a:rPr lang="en-US" dirty="0"/>
              <a:t>Need to incorporate detailed disks – can utilize work done for ATHENA version</a:t>
            </a:r>
          </a:p>
          <a:p>
            <a:r>
              <a:rPr lang="en-US" dirty="0"/>
              <a:t>Need geometry data from CORE to build model specific to them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Ideas for future consideration (CAD concepts posted for those interested)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Integrated barrel-disk or “step” concept (for future consideration)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Vertex + sagitta layers same length and get innermost disk much further in towards IP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Curved staves for sagitta and outer layers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AA0EE-7B65-CD4C-8DED-215E8A250A14}"/>
              </a:ext>
            </a:extLst>
          </p:cNvPr>
          <p:cNvSpPr txBox="1"/>
          <p:nvPr/>
        </p:nvSpPr>
        <p:spPr>
          <a:xfrm>
            <a:off x="1708147" y="5389684"/>
            <a:ext cx="857006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Working model files, STEP, etc. are available at </a:t>
            </a:r>
            <a:r>
              <a:rPr lang="en-US" dirty="0">
                <a:hlinkClick r:id="rId2"/>
              </a:rPr>
              <a:t>https://userweb.jlab.org/~jfast/EIC/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Plan for release of Version 0 for collaboration-specific hybrid layouts in near future</a:t>
            </a:r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silicon tracker from Yellow Report “V0” Release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22635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Vertex/barrel layers are fairly detailed</a:t>
            </a:r>
          </a:p>
          <a:p>
            <a:pPr lvl="1"/>
            <a:r>
              <a:rPr lang="en-US" dirty="0"/>
              <a:t>individual silicon dice, signal cable connectors an cabling, DC-DC converters</a:t>
            </a:r>
          </a:p>
          <a:p>
            <a:pPr lvl="1"/>
            <a:r>
              <a:rPr lang="en-US" dirty="0"/>
              <a:t>Cable routing biased toward hadron direction</a:t>
            </a:r>
          </a:p>
          <a:p>
            <a:r>
              <a:rPr lang="en-US" dirty="0"/>
              <a:t>Disks are representative volumes – no details</a:t>
            </a:r>
          </a:p>
          <a:p>
            <a:r>
              <a:rPr lang="en-US" dirty="0"/>
              <a:t>Carbon fiber structures</a:t>
            </a:r>
          </a:p>
          <a:p>
            <a:pPr lvl="1"/>
            <a:r>
              <a:rPr lang="en-US" dirty="0"/>
              <a:t>Vertex support, Outer layer supports, Cylinder to enclose tracker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05C14-5560-1941-BC0D-54811F934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65" b="38440"/>
          <a:stretch/>
        </p:blipFill>
        <p:spPr>
          <a:xfrm>
            <a:off x="823713" y="3369182"/>
            <a:ext cx="10462193" cy="29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8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F054-CD0A-A049-AB03-77C5686B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ATHENA Hybrid tracker (latest geometry)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E00BF-CFD5-FD40-B649-0F71DC73A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model with all of the silicon fully detailed out at sensor level</a:t>
            </a:r>
          </a:p>
          <a:p>
            <a:r>
              <a:rPr lang="en-US" dirty="0"/>
              <a:t>Barrel supports and service routing path sorted out fairly well</a:t>
            </a:r>
          </a:p>
          <a:p>
            <a:pPr lvl="1"/>
            <a:r>
              <a:rPr lang="en-US" dirty="0"/>
              <a:t>Biased towards routing out hadron end</a:t>
            </a:r>
          </a:p>
          <a:p>
            <a:r>
              <a:rPr lang="en-US" dirty="0"/>
              <a:t>Many details remain undone</a:t>
            </a:r>
          </a:p>
          <a:p>
            <a:pPr lvl="1"/>
            <a:r>
              <a:rPr lang="en-US" dirty="0"/>
              <a:t>Cooling</a:t>
            </a:r>
          </a:p>
          <a:p>
            <a:pPr lvl="1"/>
            <a:r>
              <a:rPr lang="en-US" dirty="0"/>
              <a:t>Power cables (LV and bias voltage) an connectors</a:t>
            </a:r>
          </a:p>
          <a:p>
            <a:pPr lvl="1"/>
            <a:r>
              <a:rPr lang="en-US" dirty="0"/>
              <a:t>Disk mechanical supports</a:t>
            </a:r>
          </a:p>
          <a:p>
            <a:pPr lvl="1"/>
            <a:r>
              <a:rPr lang="en-US" dirty="0"/>
              <a:t>Disk cabling</a:t>
            </a:r>
          </a:p>
          <a:p>
            <a:pPr lvl="1"/>
            <a:r>
              <a:rPr lang="en-US" dirty="0"/>
              <a:t>Realistic layout of end of flex interconnects</a:t>
            </a:r>
            <a:br>
              <a:rPr lang="en-US" dirty="0"/>
            </a:br>
            <a:r>
              <a:rPr lang="en-US" dirty="0"/>
              <a:t>filter circuits and DC-DC converters</a:t>
            </a:r>
          </a:p>
          <a:p>
            <a:r>
              <a:rPr lang="en-US" dirty="0"/>
              <a:t>Representative models of MPGD included</a:t>
            </a:r>
          </a:p>
          <a:p>
            <a:pPr lvl="1"/>
            <a:r>
              <a:rPr lang="en-US" dirty="0"/>
              <a:t>Needed to envision services paths</a:t>
            </a:r>
          </a:p>
          <a:p>
            <a:pPr lvl="1"/>
            <a:r>
              <a:rPr lang="en-US" dirty="0"/>
              <a:t>Silicon support needs to couple to support </a:t>
            </a:r>
            <a:br>
              <a:rPr lang="en-US" dirty="0"/>
            </a:br>
            <a:r>
              <a:rPr lang="en-US" dirty="0"/>
              <a:t>for MPGDs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7A647-8DEA-EE4E-8716-A9C8881C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F04BE-B17D-9F4B-A595-0937D91C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AE80B-9356-B745-B10C-E241460CA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8999"/>
            <a:ext cx="6096000" cy="3143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FEF827-BA2F-CE48-96B9-A454E80C9B63}"/>
              </a:ext>
            </a:extLst>
          </p:cNvPr>
          <p:cNvSpPr txBox="1"/>
          <p:nvPr/>
        </p:nvSpPr>
        <p:spPr>
          <a:xfrm>
            <a:off x="7086600" y="3059667"/>
            <a:ext cx="4114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Projective cone at 36.4 degrees (eta=1.1)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3000B-F49E-8341-99FD-5CBF57065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07" t="17164" r="27449" b="30310"/>
          <a:stretch/>
        </p:blipFill>
        <p:spPr>
          <a:xfrm>
            <a:off x="9144000" y="344142"/>
            <a:ext cx="2694562" cy="24774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7664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F054-CD0A-A049-AB03-77C5686B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ECCE Hybrid tracker (latest geometry)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E00BF-CFD5-FD40-B649-0F71DC73A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construction….</a:t>
            </a:r>
          </a:p>
          <a:p>
            <a:r>
              <a:rPr lang="en-US" dirty="0"/>
              <a:t>Barrel (vertex + sagitta) layers are done</a:t>
            </a:r>
          </a:p>
          <a:p>
            <a:r>
              <a:rPr lang="en-US" dirty="0"/>
              <a:t>Disks need to be detailed and fit in to structure</a:t>
            </a:r>
          </a:p>
          <a:p>
            <a:r>
              <a:rPr lang="en-US" dirty="0"/>
              <a:t>Cabling, cooling etc. all needs to be done or updated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7A647-8DEA-EE4E-8716-A9C8881C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EIC Silicon CAD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F04BE-B17D-9F4B-A595-0937D91C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FEF827-BA2F-CE48-96B9-A454E80C9B63}"/>
              </a:ext>
            </a:extLst>
          </p:cNvPr>
          <p:cNvSpPr txBox="1"/>
          <p:nvPr/>
        </p:nvSpPr>
        <p:spPr>
          <a:xfrm>
            <a:off x="1723460" y="3008596"/>
            <a:ext cx="4114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Projective cone at 25.5 degrees (eta=1.5)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499C70-5E36-EA49-93F9-73DB7C5E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174" y="841894"/>
            <a:ext cx="4490392" cy="5505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22582F-3CC7-284A-A549-FC7C4C1A9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59" y="3377928"/>
            <a:ext cx="6057002" cy="31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9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F054-CD0A-A049-AB03-77C5686B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barrel-disk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E00BF-CFD5-FD40-B649-0F71DC73A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465580" cy="5381694"/>
          </a:xfrm>
        </p:spPr>
        <p:txBody>
          <a:bodyPr/>
          <a:lstStyle/>
          <a:p>
            <a:r>
              <a:rPr lang="en-US" dirty="0"/>
              <a:t>D0 tracker had series of barrels with disks on ends – interleaved disks and barrels</a:t>
            </a:r>
          </a:p>
          <a:p>
            <a:pPr lvl="1"/>
            <a:r>
              <a:rPr lang="en-US" dirty="0"/>
              <a:t>Needed to cover long interaction region out to high eta</a:t>
            </a:r>
          </a:p>
          <a:p>
            <a:r>
              <a:rPr lang="en-US" dirty="0"/>
              <a:t>My thought</a:t>
            </a:r>
          </a:p>
          <a:p>
            <a:pPr lvl="1"/>
            <a:r>
              <a:rPr lang="en-US" dirty="0"/>
              <a:t>Simplify barrel to all same length (vertex + sagitta); ease assembly of vertex and inner disks?</a:t>
            </a:r>
          </a:p>
          <a:p>
            <a:pPr lvl="1"/>
            <a:r>
              <a:rPr lang="en-US" dirty="0"/>
              <a:t>One small disk at Z=180 + stave-lets (shown) to fill in eta region sagitta layers covered</a:t>
            </a:r>
          </a:p>
          <a:p>
            <a:pPr lvl="1"/>
            <a:r>
              <a:rPr lang="en-US" dirty="0"/>
              <a:t>Alternative is two closely space “sagitta” disks at small Z (~180-190 mm)</a:t>
            </a:r>
          </a:p>
          <a:p>
            <a:r>
              <a:rPr lang="en-US" dirty="0"/>
              <a:t>ECCE looked at this quickly</a:t>
            </a:r>
          </a:p>
          <a:p>
            <a:pPr lvl="1"/>
            <a:r>
              <a:rPr lang="en-US" dirty="0"/>
              <a:t>Used quite a lot of material following structure</a:t>
            </a:r>
          </a:p>
          <a:p>
            <a:pPr lvl="1"/>
            <a:r>
              <a:rPr lang="en-US" dirty="0"/>
              <a:t>Significant performance hit for 0.5&lt;eta&lt;1.5</a:t>
            </a:r>
          </a:p>
          <a:p>
            <a:r>
              <a:rPr lang="en-US" dirty="0"/>
              <a:t>I’ve abandoned this idea for now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7A647-8DEA-EE4E-8716-A9C8881C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EIC Silicon CAD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F04BE-B17D-9F4B-A595-0937D91C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1EFDE-49D2-954E-9CAE-E90F76384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440" y="3429000"/>
            <a:ext cx="5351667" cy="2746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5C28C9-704A-A145-B8CD-961C8B01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7851"/>
            <a:ext cx="5643269" cy="1699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BB71B-2768-F148-8AC2-D00E43126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009" y="4339927"/>
            <a:ext cx="2332862" cy="13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167E-E9D3-8A4A-AB42-93DFC16C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disks – quite a detailed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168FF-716B-FE40-A6BC-6A4124BC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27012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Tiling disks with unit cell size derived from vertex layer constraints (one unit sensor size)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Start with fitting as tightly as reasonably possible around beam pipe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Work outward in strips in “stitching” direction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Again, determined by barrel layout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Need to run to all the way to the edge to route services</a:t>
            </a:r>
            <a:br>
              <a:rPr lang="en-US" sz="1800" dirty="0"/>
            </a:br>
            <a:r>
              <a:rPr lang="en-US" sz="1800" dirty="0"/>
              <a:t>along “staves” in the disks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Some very long elements and od shapes in disks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Post-proposals some careful thought needs to go in to the</a:t>
            </a:r>
            <a:br>
              <a:rPr lang="en-US" sz="1800" dirty="0"/>
            </a:br>
            <a:r>
              <a:rPr lang="en-US" sz="1800" dirty="0"/>
              <a:t>number and size of dice from the silicon wafers and the added</a:t>
            </a:r>
            <a:br>
              <a:rPr lang="en-US" sz="1800" dirty="0"/>
            </a:br>
            <a:r>
              <a:rPr lang="en-US" sz="1800" dirty="0"/>
              <a:t>complexity for handling/testing jigs and fixtures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BAE1C-72FF-0D4C-84BD-194D8D7B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18177-C723-6843-AC40-91D92EA4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CA81A-F886-0A41-B5C0-82A47907C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37" y="4031530"/>
            <a:ext cx="2897875" cy="2377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6D0BE2-4EC7-3447-9ADF-7FCEF33E1D56}"/>
              </a:ext>
            </a:extLst>
          </p:cNvPr>
          <p:cNvSpPr txBox="1"/>
          <p:nvPr/>
        </p:nvSpPr>
        <p:spPr>
          <a:xfrm>
            <a:off x="494271" y="3664763"/>
            <a:ext cx="650845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Fitting around beam pipe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FC9E7-78E0-2647-BEF3-5FDC82F3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47" y="4031530"/>
            <a:ext cx="2897875" cy="2377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BFE586-EF6E-AA49-9ACA-CABDEDF212C4}"/>
              </a:ext>
            </a:extLst>
          </p:cNvPr>
          <p:cNvSpPr txBox="1"/>
          <p:nvPr/>
        </p:nvSpPr>
        <p:spPr>
          <a:xfrm>
            <a:off x="1338619" y="4028965"/>
            <a:ext cx="120917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e-direction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541CA-6B66-C845-BD4B-C6DA801492EF}"/>
              </a:ext>
            </a:extLst>
          </p:cNvPr>
          <p:cNvSpPr txBox="1"/>
          <p:nvPr/>
        </p:nvSpPr>
        <p:spPr>
          <a:xfrm>
            <a:off x="5027948" y="4031530"/>
            <a:ext cx="12155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h-direction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84752C-A962-0B4C-8646-409B9E581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416" y="2575973"/>
            <a:ext cx="4119279" cy="38329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925008-99C6-6943-A23D-EE1820B253F4}"/>
              </a:ext>
            </a:extLst>
          </p:cNvPr>
          <p:cNvSpPr txBox="1"/>
          <p:nvPr/>
        </p:nvSpPr>
        <p:spPr>
          <a:xfrm>
            <a:off x="8719233" y="2206641"/>
            <a:ext cx="18856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Disk 4, h-direction</a:t>
            </a:r>
          </a:p>
        </p:txBody>
      </p:sp>
    </p:spTree>
    <p:extLst>
      <p:ext uri="{BB962C8B-B14F-4D97-AF65-F5344CB8AC3E}">
        <p14:creationId xmlns:p14="http://schemas.microsoft.com/office/powerpoint/2010/main" val="268404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F71D-BD43-C245-8701-F93F8DDC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C61B-0A3F-534C-8A7D-487FDA32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Mature CAD models developed to inform simulations and costing</a:t>
            </a:r>
          </a:p>
          <a:p>
            <a:pPr lvl="1"/>
            <a:r>
              <a:rPr lang="en-US" dirty="0"/>
              <a:t>Evolved from YR All Silicon to ECCE and ATHENA hybrid design concepts</a:t>
            </a:r>
          </a:p>
          <a:p>
            <a:pPr lvl="1"/>
            <a:r>
              <a:rPr lang="en-US" dirty="0"/>
              <a:t>Need to create CORE-specific model</a:t>
            </a:r>
          </a:p>
          <a:p>
            <a:r>
              <a:rPr lang="en-US" dirty="0"/>
              <a:t>Trackers constrained to be built from same unit cell (reticle) size</a:t>
            </a:r>
          </a:p>
          <a:p>
            <a:pPr lvl="1"/>
            <a:r>
              <a:rPr lang="en-US" dirty="0"/>
              <a:t>Assume a single, dedicate EIC reticle and sensor wafer layout will be designed</a:t>
            </a:r>
          </a:p>
          <a:p>
            <a:pPr lvl="1"/>
            <a:r>
              <a:rPr lang="en-US" dirty="0"/>
              <a:t>Paying attention to fitting sensors on wafers and yield implications for larger area devices</a:t>
            </a:r>
          </a:p>
          <a:p>
            <a:r>
              <a:rPr lang="en-US" dirty="0"/>
              <a:t>Simulations geometries updated to accommodate manufacturing constraints</a:t>
            </a:r>
          </a:p>
          <a:p>
            <a:pPr lvl="1"/>
            <a:r>
              <a:rPr lang="en-US" dirty="0"/>
              <a:t>Good feedback loops between simulators, CAD designs and cost models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E0CCF-90A6-2247-AF23-49BC1A23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 Silicon CAD Update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26F67-F3FC-AA49-937B-5C3C6ED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FFAC4-0FA6-C346-88B4-5CC875CE0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65" b="38440"/>
          <a:stretch/>
        </p:blipFill>
        <p:spPr>
          <a:xfrm>
            <a:off x="2069413" y="4128581"/>
            <a:ext cx="7847536" cy="22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7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CC784B80-5F8F-1E49-9161-3AD28586069F}" vid="{5F15DD8F-F25F-C940-B4CB-859AC45AAC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713</Words>
  <Application>Microsoft Macintosh PowerPoint</Application>
  <PresentationFormat>Widescreen</PresentationFormat>
  <Paragraphs>90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PingFangSC-Regular</vt:lpstr>
      <vt:lpstr>.PingFangSC-Regular</vt:lpstr>
      <vt:lpstr>Arial</vt:lpstr>
      <vt:lpstr>Calibri</vt:lpstr>
      <vt:lpstr>Office Theme</vt:lpstr>
      <vt:lpstr>EIC Silicon CAD Update</vt:lpstr>
      <vt:lpstr>Models Built</vt:lpstr>
      <vt:lpstr>All silicon tracker from Yellow Report “V0” Release</vt:lpstr>
      <vt:lpstr>ATHENA Hybrid tracker (latest geometry)</vt:lpstr>
      <vt:lpstr>ECCE Hybrid tracker (latest geometry)</vt:lpstr>
      <vt:lpstr>Integrated barrel-disk concept</vt:lpstr>
      <vt:lpstr>Tiling disks – quite a detailed effort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Silicon CAD Update</dc:title>
  <dc:creator>James Fast</dc:creator>
  <cp:lastModifiedBy>James Fast</cp:lastModifiedBy>
  <cp:revision>6</cp:revision>
  <dcterms:created xsi:type="dcterms:W3CDTF">2021-11-05T11:24:05Z</dcterms:created>
  <dcterms:modified xsi:type="dcterms:W3CDTF">2021-11-05T18:40:27Z</dcterms:modified>
</cp:coreProperties>
</file>