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b7a9b67a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b7a9b67a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cbbdbe38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cbbdbe38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bbc3d6e2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bbc3d6e2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cbbdbe38c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cbbdbe38c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0150" y="90139"/>
            <a:ext cx="741000" cy="92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icweb.phy.anl.gov/EIC/eicd/-/blob/master/eic_data.yaml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6" Type="http://schemas.openxmlformats.org/officeDocument/2006/relationships/hyperlink" Target="https://eicweb.phy.anl.gov/EIC/juggler" TargetMode="External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zoom.us/j/93744567735" TargetMode="External"/><Relationship Id="rId4" Type="http://schemas.openxmlformats.org/officeDocument/2006/relationships/hyperlink" Target="https://eicweb.phy.anl.gov/EIC/benchmarks/physics_benchmarks/-/issues" TargetMode="External"/><Relationship Id="rId5" Type="http://schemas.openxmlformats.org/officeDocument/2006/relationships/image" Target="../media/image3.jpg"/><Relationship Id="rId6" Type="http://schemas.openxmlformats.org/officeDocument/2006/relationships/hyperlink" Target="mailto:eic-ip6-software-I@lists.bnl.gov" TargetMode="External"/><Relationship Id="rId7" Type="http://schemas.openxmlformats.org/officeDocument/2006/relationships/hyperlink" Target="https://eic.phy.anl.gov/tutorials/eic_tutorial/getting-started/quickstart" TargetMode="External"/><Relationship Id="rId8" Type="http://schemas.openxmlformats.org/officeDocument/2006/relationships/hyperlink" Target="http://eicweb.phy.anl.gov/containers/eic_contain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5165100" y="2349700"/>
            <a:ext cx="3978900" cy="11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380">
                <a:solidFill>
                  <a:schemeClr val="dk2"/>
                </a:solidFill>
              </a:rPr>
              <a:t>Simulation &amp; Reconstruction Status</a:t>
            </a:r>
            <a:br>
              <a:rPr i="1" lang="en" sz="1380">
                <a:solidFill>
                  <a:schemeClr val="dk2"/>
                </a:solidFill>
              </a:rPr>
            </a:br>
            <a:r>
              <a:rPr i="1" lang="en" sz="1380">
                <a:solidFill>
                  <a:schemeClr val="dk2"/>
                </a:solidFill>
              </a:rPr>
              <a:t>ATHENA COLLABORATION MEETING</a:t>
            </a:r>
            <a:br>
              <a:rPr i="1" lang="en" sz="1380">
                <a:solidFill>
                  <a:schemeClr val="dk2"/>
                </a:solidFill>
              </a:rPr>
            </a:br>
            <a:r>
              <a:rPr i="1" lang="en" sz="1380">
                <a:solidFill>
                  <a:schemeClr val="dk2"/>
                </a:solidFill>
              </a:rPr>
              <a:t>Friday</a:t>
            </a:r>
            <a:r>
              <a:rPr i="1" lang="en" sz="1380">
                <a:solidFill>
                  <a:schemeClr val="dk2"/>
                </a:solidFill>
              </a:rPr>
              <a:t> 2021-09-17</a:t>
            </a:r>
            <a:endParaRPr i="1" sz="1380">
              <a:solidFill>
                <a:schemeClr val="dk2"/>
              </a:solidFill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5665100" y="3661325"/>
            <a:ext cx="32745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en" sz="1040"/>
              <a:t>The Software and Computing WG Conveners:</a:t>
            </a:r>
            <a:br>
              <a:rPr lang="en" sz="1040"/>
            </a:br>
            <a:r>
              <a:rPr lang="en" sz="1040"/>
              <a:t>Andrea Bressan (University of Trieste and INFN) , </a:t>
            </a:r>
            <a:br>
              <a:rPr lang="en" sz="1040"/>
            </a:br>
            <a:r>
              <a:rPr lang="en" sz="1040"/>
              <a:t>Dmitry Romanov (Jefferson lab) , </a:t>
            </a:r>
            <a:br>
              <a:rPr lang="en" sz="1040"/>
            </a:br>
            <a:r>
              <a:rPr lang="en" sz="1040"/>
              <a:t>Sylvester Joosten (Argonne National Laboratory) , </a:t>
            </a:r>
            <a:br>
              <a:rPr lang="en" sz="1040"/>
            </a:br>
            <a:r>
              <a:rPr lang="en" sz="1040"/>
              <a:t>Whitney Armstrong (Argonne National Laboratory) , </a:t>
            </a:r>
            <a:br>
              <a:rPr lang="en" sz="1040"/>
            </a:br>
            <a:r>
              <a:rPr lang="en" sz="1040"/>
              <a:t>Wouter Deconinck (The University of Manitoba)</a:t>
            </a:r>
            <a:endParaRPr sz="1040"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988"/>
            <a:ext cx="5399200" cy="42275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0125" y="458000"/>
            <a:ext cx="1384450" cy="17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status</a:t>
            </a:r>
            <a:endParaRPr/>
          </a:p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001" y="1017725"/>
            <a:ext cx="5330000" cy="40391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0" y="941025"/>
            <a:ext cx="3723900" cy="410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“Canyonlands” geometry</a:t>
            </a:r>
            <a:endParaRPr b="1" sz="10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✅ Central calorimetry ready for proposal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❌ Optimize ECAL/HCAL acceptance? (near beampipe and corner of BHCAL blocking PECAL)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✅ Hybrid tracker version 2.0 fully functional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🚧 Iterative changes to geometry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❌ Integrate first BECAL silicon layer into tracking geometry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✅ Forward/backward RICH fully functional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🚧 2-mirror design for dRICH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🚧 better pfRICH services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✅ 12-sided “Fake-DIRC”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❌ Fix geometric overlaps in DIRC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✅ Realistic central beampipe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❌ Beampipe needs 50cm extension in forward direction.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✅ B0 tracker/preshower ready for proposal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✅ Forward beamline, including RPs and OMDs ready for proposal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🚧</a:t>
            </a:r>
            <a:r>
              <a:rPr b="1" lang="en" sz="1100">
                <a:solidFill>
                  <a:schemeClr val="dk1"/>
                </a:solidFill>
              </a:rPr>
              <a:t> </a:t>
            </a:r>
            <a:r>
              <a:rPr lang="en" sz="1100">
                <a:solidFill>
                  <a:schemeClr val="dk1"/>
                </a:solidFill>
              </a:rPr>
              <a:t>Detect beam energy setup in HepMC file to automatically set FF magnets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🚧 ZDC redesign almost complete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770625" y="0"/>
            <a:ext cx="3136800" cy="6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LEGEND:</a:t>
            </a:r>
            <a:endParaRPr b="1"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✅ : done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🚧 : ongoing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❌ : task not allocated to anyone or not fully defined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849" y="-14076"/>
            <a:ext cx="1527550" cy="50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79684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Reconstruction status</a:t>
            </a:r>
            <a:endParaRPr/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0" y="1161225"/>
            <a:ext cx="4265100" cy="350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Status</a:t>
            </a:r>
            <a:endParaRPr b="1" sz="10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>
                <a:solidFill>
                  <a:schemeClr val="dk1"/>
                </a:solidFill>
              </a:rPr>
              <a:t>✅ ECAL reconstruction ready</a:t>
            </a:r>
            <a:endParaRPr sz="11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100">
                <a:solidFill>
                  <a:schemeClr val="dk1"/>
                </a:solidFill>
              </a:rPr>
              <a:t>🚧 Validate calorimetry digitization for BECAL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✅ Tracking with ACTS working well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🚧 Validation + fine-tuning material effects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❌ Add B0 (after proposal deadline)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🚧 Realistic vertexing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✅ Neutral particle reconstruction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🚧 Realistic PID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✅ Truth PID for all particles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🚧 IRT for dRICH/pfRICH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❌ DIRC reconstruction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❌ e/π separation using calorimetry+PID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✅ Inclusive kinematic reconstruction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🚧 Tune algorithms</a:t>
            </a:r>
            <a:endParaRPr sz="11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>
                <a:solidFill>
                  <a:schemeClr val="dk1"/>
                </a:solidFill>
              </a:rPr>
              <a:t>🚧 FF reconstruction</a:t>
            </a:r>
            <a:endParaRPr sz="11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100">
                <a:solidFill>
                  <a:schemeClr val="dk1"/>
                </a:solidFill>
              </a:rPr>
              <a:t>✅ Fast FF reconstruction</a:t>
            </a:r>
            <a:endParaRPr sz="11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100">
                <a:solidFill>
                  <a:schemeClr val="dk1"/>
                </a:solidFill>
              </a:rPr>
              <a:t>✅ RP/OMD proton reconstruction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🚧 ZDC reconstruction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014950" y="125525"/>
            <a:ext cx="4185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https://eicweb.phy.anl.gov/EIC/eicd/-/blob/master/eic_data.yaml</a:t>
            </a:r>
            <a:endParaRPr sz="700"/>
          </a:p>
        </p:txBody>
      </p:sp>
      <p:sp>
        <p:nvSpPr>
          <p:cNvPr id="89" name="Google Shape;89;p15"/>
          <p:cNvSpPr txBox="1"/>
          <p:nvPr/>
        </p:nvSpPr>
        <p:spPr>
          <a:xfrm>
            <a:off x="4770625" y="0"/>
            <a:ext cx="3136800" cy="6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LEGEND:</a:t>
            </a:r>
            <a:endParaRPr b="1"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✅ : done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🚧 : ongoing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</a:pPr>
            <a:r>
              <a:rPr lang="en" sz="800">
                <a:solidFill>
                  <a:schemeClr val="dk1"/>
                </a:solidFill>
              </a:rPr>
              <a:t>❌ : task not allocated to anyone or not fully defined</a:t>
            </a:r>
            <a:endParaRPr b="1" sz="800">
              <a:solidFill>
                <a:schemeClr val="dk1"/>
              </a:solidFill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75" y="65425"/>
            <a:ext cx="350175" cy="350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13925" y="363750"/>
            <a:ext cx="706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JUGGLER</a:t>
            </a:r>
            <a:endParaRPr sz="600"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770" y="65420"/>
            <a:ext cx="350175" cy="3501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626450" y="363750"/>
            <a:ext cx="706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GAUDI</a:t>
            </a:r>
            <a:endParaRPr sz="600"/>
          </a:p>
        </p:txBody>
      </p:sp>
      <p:sp>
        <p:nvSpPr>
          <p:cNvPr id="94" name="Google Shape;94;p15"/>
          <p:cNvSpPr txBox="1"/>
          <p:nvPr/>
        </p:nvSpPr>
        <p:spPr>
          <a:xfrm>
            <a:off x="1014950" y="259063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6"/>
              </a:rPr>
              <a:t>https://eicweb.phy.anl.gov/EIC/juggler</a:t>
            </a:r>
            <a:endParaRPr sz="700"/>
          </a:p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6949" y="1285625"/>
            <a:ext cx="3958251" cy="300678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4955600" y="4292425"/>
            <a:ext cx="3321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Full simulation/reconstruction DIS events with electron method (Jacquet-Blondel and double-angle also available)</a:t>
            </a:r>
            <a:br>
              <a:rPr lang="en" sz="700"/>
            </a:br>
            <a:r>
              <a:rPr lang="en" sz="700"/>
              <a:t>Implementation and results courtesy of Barak Schmookler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Computing and Support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4123700" y="1211550"/>
            <a:ext cx="4843800" cy="23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Large production running right now!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#software-helpdesk</a:t>
            </a:r>
            <a:r>
              <a:rPr lang="en"/>
              <a:t> </a:t>
            </a:r>
            <a:r>
              <a:rPr b="1" lang="en"/>
              <a:t>office hours</a:t>
            </a:r>
            <a:r>
              <a:rPr lang="en"/>
              <a:t> </a:t>
            </a:r>
            <a:r>
              <a:rPr b="1" lang="en"/>
              <a:t>every week: Mo-We-Fr at 2:00pm EDT</a:t>
            </a:r>
            <a:br>
              <a:rPr b="1"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https://zoom.us/j/93744567735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 case of questions/issues, you can reach us at Slack (</a:t>
            </a:r>
            <a:r>
              <a:rPr b="1" lang="en"/>
              <a:t>#software-helpdesk</a:t>
            </a:r>
            <a:r>
              <a:rPr lang="en"/>
              <a:t>), or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creating an issue on eicweb</a:t>
            </a:r>
            <a:r>
              <a:rPr lang="en"/>
              <a:t>.</a:t>
            </a:r>
            <a:endParaRPr/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201" y="1211562"/>
            <a:ext cx="3248850" cy="204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438188" y="44412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eic-ip6-software-I@lists.bnl.gov</a:t>
            </a:r>
            <a:r>
              <a:rPr lang="en">
                <a:solidFill>
                  <a:schemeClr val="dk1"/>
                </a:solidFill>
              </a:rPr>
              <a:t>  </a:t>
            </a:r>
            <a:r>
              <a:rPr b="1" lang="en">
                <a:solidFill>
                  <a:schemeClr val="dk1"/>
                </a:solidFill>
              </a:rPr>
              <a:t>#software-helpdesk</a:t>
            </a:r>
            <a:r>
              <a:rPr lang="en">
                <a:solidFill>
                  <a:schemeClr val="dk1"/>
                </a:solidFill>
              </a:rPr>
              <a:t> on Slack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438200" y="4062925"/>
            <a:ext cx="235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Full simulation tutorials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438201" y="3447325"/>
            <a:ext cx="3055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started:</a:t>
            </a:r>
            <a:br>
              <a:rPr lang="en"/>
            </a:br>
            <a:r>
              <a:rPr b="1" lang="en" sz="11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8"/>
              </a:rPr>
              <a:t>curl -L get.athena-eic.org | bash</a:t>
            </a:r>
            <a:endParaRPr b="1" sz="11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