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15" r:id="rId2"/>
    <p:sldId id="1016" r:id="rId3"/>
    <p:sldId id="1017" r:id="rId4"/>
    <p:sldId id="1018" r:id="rId5"/>
    <p:sldId id="1033" r:id="rId6"/>
    <p:sldId id="1034" r:id="rId7"/>
    <p:sldId id="969" r:id="rId8"/>
    <p:sldId id="851" r:id="rId9"/>
    <p:sldId id="1019" r:id="rId10"/>
    <p:sldId id="1020" r:id="rId11"/>
    <p:sldId id="1021" r:id="rId12"/>
    <p:sldId id="1022" r:id="rId13"/>
    <p:sldId id="1023" r:id="rId14"/>
    <p:sldId id="1024" r:id="rId15"/>
    <p:sldId id="1025" r:id="rId16"/>
    <p:sldId id="1026" r:id="rId17"/>
    <p:sldId id="1027" r:id="rId18"/>
    <p:sldId id="1028" r:id="rId19"/>
    <p:sldId id="1029" r:id="rId20"/>
    <p:sldId id="1030" r:id="rId21"/>
    <p:sldId id="1031" r:id="rId22"/>
    <p:sldId id="1032" r:id="rId23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5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8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920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052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108001"/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6" autoAdjust="0"/>
    <p:restoredTop sz="99805" autoAdjust="0"/>
  </p:normalViewPr>
  <p:slideViewPr>
    <p:cSldViewPr>
      <p:cViewPr>
        <p:scale>
          <a:sx n="130" d="100"/>
          <a:sy n="130" d="100"/>
        </p:scale>
        <p:origin x="-1216" y="-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11/18/21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11/18/21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8500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15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9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20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15"/>
            <a:ext cx="2895600" cy="207169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3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6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93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222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33" y="8399"/>
            <a:ext cx="8328991" cy="57418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sPHENIX MIE Project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91863"/>
              </p:ext>
            </p:extLst>
          </p:nvPr>
        </p:nvGraphicFramePr>
        <p:xfrm>
          <a:off x="304801" y="666752"/>
          <a:ext cx="8600000" cy="93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622853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1606378">
                  <a:extLst>
                    <a:ext uri="{9D8B030D-6E8A-4147-A177-3AD203B41FA5}">
                      <a16:colId xmlns="" xmlns:a16="http://schemas.microsoft.com/office/drawing/2014/main" val="2906043885"/>
                    </a:ext>
                  </a:extLst>
                </a:gridCol>
                <a:gridCol w="2891482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864972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699915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Last CD Achieved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$27.0M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PD-2/3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88.2%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10/31/2021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1.02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0.90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42329" y="1428753"/>
            <a:ext cx="8836242" cy="3714748"/>
          </a:xfrm>
          <a:prstGeom prst="rect">
            <a:avLst/>
          </a:prstGeom>
          <a:solidFill>
            <a:schemeClr val="bg1"/>
          </a:solidFill>
        </p:spPr>
        <p:txBody>
          <a:bodyPr vert="horz" lIns="91418" tIns="45709" rIns="91418" bIns="45709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/>
              <a:t>Scope</a:t>
            </a:r>
          </a:p>
          <a:p>
            <a:pPr lvl="1"/>
            <a:r>
              <a:rPr lang="en-US" sz="3300" dirty="0"/>
              <a:t>Detector systems produced, tested and ready for installation: </a:t>
            </a:r>
            <a:r>
              <a:rPr lang="en-US" sz="33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marL="0" indent="0">
              <a:buNone/>
            </a:pPr>
            <a:r>
              <a:rPr lang="en-US" sz="3700" b="1" dirty="0"/>
              <a:t>Not in scope</a:t>
            </a:r>
          </a:p>
          <a:p>
            <a:pPr lvl="1"/>
            <a:r>
              <a:rPr lang="en-US" sz="3300" dirty="0"/>
              <a:t>SC-Magnet, Bldg/Det Infrastructure, Installation and System Commissioning  </a:t>
            </a:r>
          </a:p>
          <a:p>
            <a:pPr marL="0" indent="0">
              <a:buNone/>
            </a:pPr>
            <a:r>
              <a:rPr lang="en-US" sz="3800" b="1" dirty="0"/>
              <a:t>Schedule</a:t>
            </a:r>
          </a:p>
          <a:p>
            <a:pPr lvl="1"/>
            <a:r>
              <a:rPr lang="en-US" sz="2900" dirty="0"/>
              <a:t>CD-0 received Sept 2016</a:t>
            </a:r>
          </a:p>
          <a:p>
            <a:pPr lvl="1"/>
            <a:r>
              <a:rPr lang="en-US" sz="2900" dirty="0"/>
              <a:t>CD-1/3A received Aug 2018</a:t>
            </a:r>
          </a:p>
          <a:p>
            <a:pPr lvl="1"/>
            <a:r>
              <a:rPr lang="en-US" sz="2900" dirty="0"/>
              <a:t>PD-2/3  received Sept 2019</a:t>
            </a:r>
            <a:endParaRPr lang="en-US" sz="2900" b="1" dirty="0"/>
          </a:p>
          <a:p>
            <a:pPr lvl="1"/>
            <a:r>
              <a:rPr lang="en-US" sz="2900" b="1" dirty="0"/>
              <a:t>Early completion based on Sept status end of March 2022</a:t>
            </a:r>
          </a:p>
          <a:p>
            <a:pPr lvl="1"/>
            <a:r>
              <a:rPr lang="en-US" sz="2900" dirty="0"/>
              <a:t>PD-4 Dec </a:t>
            </a:r>
            <a:r>
              <a:rPr lang="en-US" sz="2900" dirty="0" smtClean="0"/>
              <a:t>2022</a:t>
            </a:r>
          </a:p>
          <a:p>
            <a:pPr lvl="1"/>
            <a:endParaRPr lang="en-US" sz="2900" dirty="0"/>
          </a:p>
          <a:p>
            <a:pPr marL="0" indent="0">
              <a:buNone/>
            </a:pPr>
            <a:r>
              <a:rPr lang="en-US" sz="3800" b="1" dirty="0"/>
              <a:t>Cost</a:t>
            </a:r>
          </a:p>
          <a:p>
            <a:pPr lvl="1"/>
            <a:r>
              <a:rPr lang="en-US" sz="3300" b="1" dirty="0"/>
              <a:t>$27.0M AY TPC  </a:t>
            </a:r>
            <a:r>
              <a:rPr lang="en-US" sz="3300" b="1" dirty="0" smtClean="0"/>
              <a:t>54.2% </a:t>
            </a:r>
            <a:r>
              <a:rPr lang="en-US" sz="3300" b="1" dirty="0"/>
              <a:t>contingency on an ETC of $</a:t>
            </a:r>
            <a:r>
              <a:rPr lang="en-US" sz="3300" b="1" dirty="0" smtClean="0"/>
              <a:t>3.96M</a:t>
            </a:r>
            <a:endParaRPr lang="en-US" sz="33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D8087AA-C3CB-4551-9C02-D93B3CA1CF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8077" y="2851638"/>
            <a:ext cx="2931696" cy="584776"/>
          </a:xfrm>
          <a:prstGeom prst="rect">
            <a:avLst/>
          </a:prstGeom>
          <a:solidFill>
            <a:srgbClr val="008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99.3% </a:t>
            </a:r>
            <a:r>
              <a:rPr lang="en-US" sz="1600" b="1" dirty="0">
                <a:solidFill>
                  <a:schemeClr val="bg1"/>
                </a:solidFill>
              </a:rPr>
              <a:t>Costed &amp; Committed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Commitments = </a:t>
            </a:r>
            <a:r>
              <a:rPr lang="en-US" sz="1600" b="1" dirty="0" smtClean="0">
                <a:solidFill>
                  <a:schemeClr val="bg1"/>
                </a:solidFill>
              </a:rPr>
              <a:t>$</a:t>
            </a:r>
            <a:r>
              <a:rPr lang="en-US" sz="1600" b="1" dirty="0" smtClean="0">
                <a:solidFill>
                  <a:schemeClr val="bg1"/>
                </a:solidFill>
              </a:rPr>
              <a:t>3.267</a:t>
            </a:r>
            <a:r>
              <a:rPr lang="en-US" sz="1600" b="1" dirty="0" smtClean="0">
                <a:solidFill>
                  <a:schemeClr val="bg1"/>
                </a:solidFill>
              </a:rPr>
              <a:t>M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21-09-08 at 12.54.06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63" y="2806227"/>
            <a:ext cx="2432538" cy="20017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62643" y="4943035"/>
            <a:ext cx="21336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1100" smtClean="0"/>
              <a:t>11/18/21</a:t>
            </a:r>
            <a:endParaRPr lang="en-US" alt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71031" y="4914915"/>
            <a:ext cx="2895600" cy="20716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100" smtClean="0"/>
              <a:t>PMG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B6B827-06D9-4D2E-9694-15B7473264A1}"/>
              </a:ext>
            </a:extLst>
          </p:cNvPr>
          <p:cNvSpPr txBox="1"/>
          <p:nvPr/>
        </p:nvSpPr>
        <p:spPr>
          <a:xfrm>
            <a:off x="1616979" y="4188050"/>
            <a:ext cx="4342755" cy="307777"/>
          </a:xfrm>
          <a:prstGeom prst="rect">
            <a:avLst/>
          </a:prstGeom>
          <a:solidFill>
            <a:srgbClr val="0F80FF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 months float between </a:t>
            </a:r>
            <a:r>
              <a:rPr lang="en-US" sz="1400" b="1" dirty="0" smtClean="0">
                <a:solidFill>
                  <a:schemeClr val="bg1"/>
                </a:solidFill>
              </a:rPr>
              <a:t>MIE Early </a:t>
            </a:r>
            <a:r>
              <a:rPr lang="en-US" sz="1400" b="1" dirty="0">
                <a:solidFill>
                  <a:schemeClr val="bg1"/>
                </a:solidFill>
              </a:rPr>
              <a:t>Completion and PD-4</a:t>
            </a:r>
          </a:p>
        </p:txBody>
      </p:sp>
    </p:spTree>
    <p:extLst>
      <p:ext uri="{BB962C8B-B14F-4D97-AF65-F5344CB8AC3E}">
        <p14:creationId xmlns:p14="http://schemas.microsoft.com/office/powerpoint/2010/main" val="404868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EEDCB5-7425-4F95-80BD-6800A494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07"/>
            <a:ext cx="9144000" cy="4160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039781" y="4126096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039781" y="4244893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039781" y="4374917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6990309" y="3714750"/>
            <a:ext cx="1886595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750" dirty="0"/>
              <a:t>*Highlights in table above takes variance $ into consideration, not just Indices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BC9F6491-7C19-44C3-B9D8-0064F367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4781550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2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36149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1.03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74690"/>
              </p:ext>
            </p:extLst>
          </p:nvPr>
        </p:nvGraphicFramePr>
        <p:xfrm>
          <a:off x="4779170" y="3275523"/>
          <a:ext cx="2431884" cy="111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$25,253,149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$22,045,806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$21,383,852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0516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B44467-2FFC-4B16-9486-8796274BB846}"/>
              </a:ext>
            </a:extLst>
          </p:cNvPr>
          <p:cNvCxnSpPr/>
          <p:nvPr/>
        </p:nvCxnSpPr>
        <p:spPr>
          <a:xfrm>
            <a:off x="363955" y="490851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Footer Placeholder 2">
            <a:extLst>
              <a:ext uri="{FF2B5EF4-FFF2-40B4-BE49-F238E27FC236}">
                <a16:creationId xmlns="" xmlns:a16="http://schemas.microsoft.com/office/drawing/2014/main" id="{F65CA21E-1AAC-4F53-B810-43BBD7CA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6E4B31-168E-4353-B0D0-71E5CB5C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8"/>
            <a:ext cx="9144000" cy="2264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38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484686-40BF-413B-8ECC-C35EB37AC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66"/>
            <a:ext cx="9144000" cy="3392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8" y="67202"/>
            <a:ext cx="8229600" cy="409873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7149420" y="3535055"/>
            <a:ext cx="1886595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r>
              <a:rPr lang="en-US" sz="750" dirty="0"/>
              <a:t>*Highlights in table above takes variance $ into consideration, not just Indices</a:t>
            </a:r>
          </a:p>
          <a:p>
            <a:endParaRPr lang="en-US" sz="75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200900" y="396988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200900" y="4086760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200900" y="4193795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4DEBCEE-64AC-4883-911D-6C8B25D8385E}"/>
              </a:ext>
            </a:extLst>
          </p:cNvPr>
          <p:cNvCxnSpPr/>
          <p:nvPr/>
        </p:nvCxnSpPr>
        <p:spPr>
          <a:xfrm>
            <a:off x="305854" y="477074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F289F0CC-CC89-4D29-89AB-39F3D430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6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2730F8C-314B-4DE9-9F5B-B6AB0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510" y="4900545"/>
            <a:ext cx="1768979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479117-3C8B-4E62-AF3B-0EC83B93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4757"/>
            <a:ext cx="8278380" cy="44011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59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816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70B067-67E8-41BA-BE06-21ADFCBF3854}"/>
              </a:ext>
            </a:extLst>
          </p:cNvPr>
          <p:cNvCxnSpPr/>
          <p:nvPr/>
        </p:nvCxnSpPr>
        <p:spPr>
          <a:xfrm>
            <a:off x="366358" y="551688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B3EFBABC-14F0-4AEB-8BB0-200481F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779" y="4963113"/>
            <a:ext cx="6716993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CFFD2C-56EC-4EC0-A083-58E135B2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83"/>
            <a:ext cx="9144000" cy="34385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7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7"/>
            <a:ext cx="8229600" cy="409873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94A588E-76FC-46B8-915D-9551A95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72F9F7B0-A663-43BB-98BB-A7F0DA1D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729"/>
            <a:ext cx="9144000" cy="34340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942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34309"/>
          </a:xfrm>
        </p:spPr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EA95CDE-3397-44D4-BD4F-72BE3296D1EE}"/>
              </a:ext>
            </a:extLst>
          </p:cNvPr>
          <p:cNvCxnSpPr/>
          <p:nvPr/>
        </p:nvCxnSpPr>
        <p:spPr>
          <a:xfrm>
            <a:off x="198522" y="45932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93681FF0-27A1-4A83-A9ED-B229082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3390" y="4982748"/>
            <a:ext cx="2059536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="" xmlns:a16="http://schemas.microsoft.com/office/drawing/2014/main" id="{E5DAC6C9-AB64-459C-8A9F-935A70C0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3" y="526774"/>
            <a:ext cx="8229600" cy="46113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51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148875-9830-4005-9075-C7A1D289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45" y="4749641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86B5F2BE-730E-4EFA-91BC-D8428350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794"/>
            <a:ext cx="8534400" cy="3871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305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12"/>
            <a:ext cx="8686800" cy="546497"/>
          </a:xfrm>
        </p:spPr>
        <p:txBody>
          <a:bodyPr/>
          <a:lstStyle/>
          <a:p>
            <a:r>
              <a:rPr lang="en-US" sz="2400" dirty="0"/>
              <a:t>Baseline/Contingency Log and ETC adjustment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2C8243-708D-482A-A30D-09AC54D6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9398" y="4813486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426CAD29-F18D-48B5-AB85-1164CE16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25"/>
            <a:ext cx="9144000" cy="2245965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5469890E-1407-45F4-B5E3-16D2DAC0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89688"/>
              </p:ext>
            </p:extLst>
          </p:nvPr>
        </p:nvGraphicFramePr>
        <p:xfrm>
          <a:off x="1942089" y="3054071"/>
          <a:ext cx="4406269" cy="152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63">
                  <a:extLst>
                    <a:ext uri="{9D8B030D-6E8A-4147-A177-3AD203B41FA5}">
                      <a16:colId xmlns="" xmlns:a16="http://schemas.microsoft.com/office/drawing/2014/main" val="3390971189"/>
                    </a:ext>
                  </a:extLst>
                </a:gridCol>
                <a:gridCol w="1201964">
                  <a:extLst>
                    <a:ext uri="{9D8B030D-6E8A-4147-A177-3AD203B41FA5}">
                      <a16:colId xmlns="" xmlns:a16="http://schemas.microsoft.com/office/drawing/2014/main" val="3356385298"/>
                    </a:ext>
                  </a:extLst>
                </a:gridCol>
                <a:gridCol w="961571">
                  <a:extLst>
                    <a:ext uri="{9D8B030D-6E8A-4147-A177-3AD203B41FA5}">
                      <a16:colId xmlns="" xmlns:a16="http://schemas.microsoft.com/office/drawing/2014/main" val="1144594892"/>
                    </a:ext>
                  </a:extLst>
                </a:gridCol>
                <a:gridCol w="961571">
                  <a:extLst>
                    <a:ext uri="{9D8B030D-6E8A-4147-A177-3AD203B41FA5}">
                      <a16:colId xmlns="" xmlns:a16="http://schemas.microsoft.com/office/drawing/2014/main" val="1813027792"/>
                    </a:ext>
                  </a:extLst>
                </a:gridCol>
              </a:tblGrid>
              <a:tr h="1943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ETC Adjustments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66003477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Control Account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Aug’21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Sep’21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Oct’21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508260019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1.02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$326,377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$556,377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$716,238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4121604446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1.05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$22,833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$22,833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$219,343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329925008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1.06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$79,352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$79,352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$26,259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715006769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1.07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$25,705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$25,705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$16,041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758843042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Total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$454,267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$684,267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$977,880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67860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71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70AD2A-EA14-43B0-A898-782F8E026DEA}"/>
              </a:ext>
            </a:extLst>
          </p:cNvPr>
          <p:cNvCxnSpPr/>
          <p:nvPr/>
        </p:nvCxnSpPr>
        <p:spPr>
          <a:xfrm>
            <a:off x="275516" y="477892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87F027-F700-4C12-AA18-519652B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5366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="" xmlns:a16="http://schemas.microsoft.com/office/drawing/2014/main" id="{A5F2216F-57D3-4414-8E15-B1E8352EA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67928"/>
            <a:ext cx="8039100" cy="40076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35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471310"/>
          </a:xfrm>
        </p:spPr>
        <p:txBody>
          <a:bodyPr>
            <a:noAutofit/>
          </a:bodyPr>
          <a:lstStyle/>
          <a:p>
            <a:r>
              <a:rPr lang="en-US" sz="3200" b="0" dirty="0"/>
              <a:t>   BNL 1008 Infrastructure &amp; Facility Upgrade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329" y="1352550"/>
            <a:ext cx="8884209" cy="3735283"/>
          </a:xfrm>
          <a:prstGeom prst="rect">
            <a:avLst/>
          </a:prstGeom>
          <a:solidFill>
            <a:srgbClr val="FFFFFF"/>
          </a:solidFill>
        </p:spPr>
        <p:txBody>
          <a:bodyPr vert="horz" lIns="91434" tIns="45717" rIns="91434" bIns="45717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Scope</a:t>
            </a:r>
          </a:p>
          <a:p>
            <a:pPr lvl="1"/>
            <a:r>
              <a:rPr lang="en-US" sz="1600" dirty="0">
                <a:solidFill>
                  <a:srgbClr val="0080FF"/>
                </a:solidFill>
              </a:rPr>
              <a:t>SC-Magnet support including the Flux Return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Cryogenics</a:t>
            </a:r>
            <a:r>
              <a:rPr lang="en-US" sz="1600" dirty="0"/>
              <a:t> into Bldg 1008, </a:t>
            </a:r>
            <a:r>
              <a:rPr lang="en-US" sz="1600" dirty="0">
                <a:solidFill>
                  <a:srgbClr val="0080FF"/>
                </a:solidFill>
              </a:rPr>
              <a:t>Detector Carriage/Cradle</a:t>
            </a:r>
            <a:r>
              <a:rPr lang="en-US" sz="1600" dirty="0"/>
              <a:t>, other </a:t>
            </a:r>
            <a:r>
              <a:rPr lang="en-US" sz="1600" dirty="0">
                <a:solidFill>
                  <a:srgbClr val="0080FF"/>
                </a:solidFill>
              </a:rPr>
              <a:t>Bldg 1008 Infrastructure </a:t>
            </a:r>
            <a:r>
              <a:rPr lang="en-US" sz="1600" dirty="0"/>
              <a:t>improvements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>
                <a:solidFill>
                  <a:srgbClr val="0080FF"/>
                </a:solidFill>
              </a:rPr>
              <a:t>Installation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Integration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F80FF"/>
                </a:solidFill>
              </a:rPr>
              <a:t>and </a:t>
            </a:r>
            <a:r>
              <a:rPr lang="en-US" sz="1600" dirty="0">
                <a:solidFill>
                  <a:srgbClr val="0080FF"/>
                </a:solidFill>
              </a:rPr>
              <a:t>Commissioning of each Subsystem  </a:t>
            </a:r>
            <a:r>
              <a:rPr lang="en-US" sz="1600" dirty="0"/>
              <a:t>is part of the scope</a:t>
            </a:r>
          </a:p>
          <a:p>
            <a:pPr marL="0" indent="0">
              <a:buNone/>
            </a:pPr>
            <a:r>
              <a:rPr lang="en-US" sz="1700" b="1" dirty="0"/>
              <a:t>Not in Scope</a:t>
            </a:r>
          </a:p>
          <a:p>
            <a:pPr lvl="1"/>
            <a:r>
              <a:rPr lang="en-US" sz="1600" dirty="0"/>
              <a:t>PreOps prior to RHIC collisions</a:t>
            </a:r>
          </a:p>
          <a:p>
            <a:pPr marL="0" indent="0">
              <a:buNone/>
            </a:pPr>
            <a:r>
              <a:rPr lang="en-US" sz="1700" b="1" dirty="0"/>
              <a:t>Schedule</a:t>
            </a:r>
          </a:p>
          <a:p>
            <a:pPr lvl="1"/>
            <a:r>
              <a:rPr lang="en-US" sz="1600" dirty="0"/>
              <a:t>sPHENIX Ready for Operations (Early Completion)  11/22/22</a:t>
            </a:r>
          </a:p>
          <a:p>
            <a:pPr lvl="1"/>
            <a:r>
              <a:rPr lang="en-US" sz="1600" dirty="0"/>
              <a:t>First RHIC run of sPHENIX Feb 1, 2023  </a:t>
            </a:r>
          </a:p>
          <a:p>
            <a:pPr lvl="1"/>
            <a:r>
              <a:rPr lang="en-US" sz="1600" dirty="0"/>
              <a:t>2.5 months float in schedule between sPHENIX ORR and </a:t>
            </a:r>
          </a:p>
          <a:p>
            <a:pPr marL="457200" lvl="1" indent="0">
              <a:buNone/>
            </a:pPr>
            <a:r>
              <a:rPr lang="en-US" sz="1600" dirty="0"/>
              <a:t>    nominal start of RHIC 2023 run.</a:t>
            </a:r>
          </a:p>
          <a:p>
            <a:pPr marL="0" indent="0">
              <a:buNone/>
            </a:pPr>
            <a:r>
              <a:rPr lang="en-US" sz="1800" b="1" dirty="0"/>
              <a:t>Cost</a:t>
            </a:r>
          </a:p>
          <a:p>
            <a:pPr lvl="1"/>
            <a:r>
              <a:rPr lang="en-US" sz="1600" b="1" dirty="0"/>
              <a:t>$33.4 M AY  Total Project Cost  with </a:t>
            </a:r>
            <a:r>
              <a:rPr lang="en-US" sz="1600" b="1" dirty="0" smtClean="0"/>
              <a:t>16.1% </a:t>
            </a:r>
            <a:r>
              <a:rPr lang="en-US" sz="1600" b="1" dirty="0"/>
              <a:t>contingency on ETC of $</a:t>
            </a:r>
            <a:r>
              <a:rPr lang="en-US" sz="1600" b="1" dirty="0" smtClean="0"/>
              <a:t>10.27M </a:t>
            </a:r>
            <a:endParaRPr lang="en-US" sz="1600" b="1" dirty="0"/>
          </a:p>
          <a:p>
            <a:pPr marL="457166" lvl="1" indent="0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457166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0774" y="4980333"/>
            <a:ext cx="1683815" cy="140038"/>
          </a:xfrm>
          <a:prstGeom prst="rect">
            <a:avLst/>
          </a:prstGeom>
        </p:spPr>
        <p:txBody>
          <a:bodyPr/>
          <a:lstStyle/>
          <a:p>
            <a:fld id="{D96174C5-6044-42D1-B178-7EA7F4E8CD1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80115"/>
              </p:ext>
            </p:extLst>
          </p:nvPr>
        </p:nvGraphicFramePr>
        <p:xfrm>
          <a:off x="268672" y="590552"/>
          <a:ext cx="8832836" cy="93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9022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490170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3274468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570337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338839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 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$33.4</a:t>
                      </a:r>
                      <a:r>
                        <a:rPr lang="en-US" sz="1400" baseline="0" dirty="0"/>
                        <a:t>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69.4%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10/31/</a:t>
                      </a:r>
                      <a:r>
                        <a:rPr lang="en-US" sz="1400" dirty="0"/>
                        <a:t>2021</a:t>
                      </a:r>
                    </a:p>
                  </a:txBody>
                  <a:tcPr marT="34290" marB="34290"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0.87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5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941570"/>
            <a:ext cx="2133600" cy="171450"/>
          </a:xfrm>
          <a:prstGeom prst="rect">
            <a:avLst/>
          </a:prstGeom>
        </p:spPr>
        <p:txBody>
          <a:bodyPr anchor="t"/>
          <a:lstStyle/>
          <a:p>
            <a:pPr algn="ctr">
              <a:defRPr/>
            </a:pPr>
            <a:r>
              <a:rPr lang="en-US" altLang="en-US" sz="1100" smtClean="0"/>
              <a:t>11/18/21</a:t>
            </a:r>
            <a:endParaRPr lang="en-US" alt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71031" y="4914915"/>
            <a:ext cx="2895600" cy="20716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100" smtClean="0"/>
              <a:t>PMG</a:t>
            </a:r>
            <a:endParaRPr lang="en-US" sz="1100" dirty="0"/>
          </a:p>
        </p:txBody>
      </p:sp>
      <p:pic>
        <p:nvPicPr>
          <p:cNvPr id="8" name="Picture 7" descr="Screen Shot 2021-09-08 at 12.54.06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1" t="3420" r="1260" b="4253"/>
          <a:stretch/>
        </p:blipFill>
        <p:spPr>
          <a:xfrm>
            <a:off x="6711464" y="2715846"/>
            <a:ext cx="2393461" cy="1914769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02477" y="2410172"/>
            <a:ext cx="3205480" cy="584776"/>
          </a:xfrm>
          <a:prstGeom prst="rect">
            <a:avLst/>
          </a:prstGeom>
          <a:solidFill>
            <a:srgbClr val="0080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80.6</a:t>
            </a:r>
            <a:r>
              <a:rPr lang="en-US" sz="1600" b="1" dirty="0" smtClean="0">
                <a:solidFill>
                  <a:schemeClr val="bg1"/>
                </a:solidFill>
              </a:rPr>
              <a:t>% </a:t>
            </a:r>
            <a:r>
              <a:rPr lang="en-US" sz="1600" b="1" dirty="0">
                <a:solidFill>
                  <a:schemeClr val="bg1"/>
                </a:solidFill>
              </a:rPr>
              <a:t>Costed and Committed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Commitments = $</a:t>
            </a:r>
            <a:r>
              <a:rPr lang="en-US" sz="1600" b="1" dirty="0" smtClean="0">
                <a:solidFill>
                  <a:schemeClr val="bg1"/>
                </a:solidFill>
              </a:rPr>
              <a:t>4.21M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6E9BEB-6B90-4EF2-9821-7B759E85111E}"/>
              </a:ext>
            </a:extLst>
          </p:cNvPr>
          <p:cNvSpPr txBox="1"/>
          <p:nvPr/>
        </p:nvSpPr>
        <p:spPr>
          <a:xfrm>
            <a:off x="928734" y="4321373"/>
            <a:ext cx="5395866" cy="307777"/>
          </a:xfrm>
          <a:prstGeom prst="rect">
            <a:avLst/>
          </a:prstGeom>
          <a:solidFill>
            <a:srgbClr val="0F80FF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2.5 months of float between I&amp;F Early Completion and RHIC Run-2023</a:t>
            </a:r>
          </a:p>
        </p:txBody>
      </p:sp>
    </p:spTree>
    <p:extLst>
      <p:ext uri="{BB962C8B-B14F-4D97-AF65-F5344CB8AC3E}">
        <p14:creationId xmlns:p14="http://schemas.microsoft.com/office/powerpoint/2010/main" val="27167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76901"/>
          </a:xfrm>
        </p:spPr>
        <p:txBody>
          <a:bodyPr/>
          <a:lstStyle/>
          <a:p>
            <a:r>
              <a:rPr lang="en-US" sz="2000" dirty="0"/>
              <a:t>Baseline/Contingency Log and ETC adjustment Log – 2.X</a:t>
            </a:r>
            <a:r>
              <a:rPr lang="en-US" sz="2100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A62159B-AE89-4D4E-8F10-C625480F9557}"/>
              </a:ext>
            </a:extLst>
          </p:cNvPr>
          <p:cNvCxnSpPr/>
          <p:nvPr/>
        </p:nvCxnSpPr>
        <p:spPr>
          <a:xfrm>
            <a:off x="432197" y="501912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805D0B-EDE5-417B-92AB-1036AFCB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="" xmlns:a16="http://schemas.microsoft.com/office/drawing/2014/main" id="{2BCB1284-ADE5-4D7C-95CF-AC0B85CD5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0659"/>
              </p:ext>
            </p:extLst>
          </p:nvPr>
        </p:nvGraphicFramePr>
        <p:xfrm>
          <a:off x="3154262" y="3287813"/>
          <a:ext cx="2589471" cy="142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87">
                  <a:extLst>
                    <a:ext uri="{9D8B030D-6E8A-4147-A177-3AD203B41FA5}">
                      <a16:colId xmlns="" xmlns:a16="http://schemas.microsoft.com/office/drawing/2014/main" val="3390971189"/>
                    </a:ext>
                  </a:extLst>
                </a:gridCol>
                <a:gridCol w="834692">
                  <a:extLst>
                    <a:ext uri="{9D8B030D-6E8A-4147-A177-3AD203B41FA5}">
                      <a16:colId xmlns="" xmlns:a16="http://schemas.microsoft.com/office/drawing/2014/main" val="1144594892"/>
                    </a:ext>
                  </a:extLst>
                </a:gridCol>
                <a:gridCol w="834692">
                  <a:extLst>
                    <a:ext uri="{9D8B030D-6E8A-4147-A177-3AD203B41FA5}">
                      <a16:colId xmlns="" xmlns:a16="http://schemas.microsoft.com/office/drawing/2014/main" val="227815110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ETC Adjustments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08219665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800" dirty="0"/>
                        <a:t>Control Account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Sep’21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Oct’21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508260019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2.3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$90,775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$70,349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4121604446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2.4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 $70,160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$350,388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329925008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2.5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$73,413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356010135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r>
                        <a:rPr lang="en-US" sz="800" dirty="0"/>
                        <a:t>Total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$160,935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$494,150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0151294"/>
                  </a:ext>
                </a:extLst>
              </a:tr>
            </a:tbl>
          </a:graphicData>
        </a:graphic>
      </p:graphicFrame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EEC9AEF3-D1F2-4FEF-90EF-4822EF6E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12"/>
            <a:ext cx="9144000" cy="26617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84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94F4F5-EA43-470D-9854-EF41C371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574" y="4885050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14C8B7C5-082C-4251-89B0-4A0AB9363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97"/>
            <a:ext cx="9144000" cy="42837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21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977F58-3A10-434C-99AC-50338FB7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7387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9FC693-CC6A-4357-8BE6-DD884FF29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422"/>
            <a:ext cx="9144000" cy="25106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3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54" y="666752"/>
            <a:ext cx="7186532" cy="27432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1300" b="1" dirty="0"/>
              <a:t>sPHENIX Assembly continues in the 1008 Assembly Hall. SC-Magnet installed on detector w/ successful </a:t>
            </a:r>
            <a:r>
              <a:rPr lang="en-US" sz="1300" b="1" dirty="0" err="1"/>
              <a:t>HiPot</a:t>
            </a:r>
            <a:r>
              <a:rPr lang="en-US" sz="1300" b="1" dirty="0"/>
              <a:t> test (No shorts).</a:t>
            </a:r>
          </a:p>
          <a:p>
            <a:r>
              <a:rPr lang="en-US" sz="1300" b="1" dirty="0"/>
              <a:t>The Outer HCAL Sectors are complete. </a:t>
            </a:r>
            <a:r>
              <a:rPr lang="en-US" sz="1300" dirty="0"/>
              <a:t> All sectors burned-in and ready to install.  </a:t>
            </a:r>
          </a:p>
          <a:p>
            <a:r>
              <a:rPr lang="en-US" sz="1300" b="1" dirty="0"/>
              <a:t>Inner HCal mechanical sectors 100% complete.  </a:t>
            </a:r>
            <a:endParaRPr lang="en-US" sz="1300" b="1" dirty="0">
              <a:cs typeface="Calibri" panose="020F0502020204030204" pitchFamily="34" charset="0"/>
            </a:endParaRPr>
          </a:p>
          <a:p>
            <a:r>
              <a:rPr lang="en-US" sz="1300" b="1" dirty="0"/>
              <a:t>EMCal</a:t>
            </a:r>
            <a:r>
              <a:rPr lang="en-US" sz="1300" dirty="0"/>
              <a:t> </a:t>
            </a:r>
            <a:r>
              <a:rPr lang="en-US" sz="1300" b="1" dirty="0"/>
              <a:t>blocks 95% complete at UIUC</a:t>
            </a:r>
            <a:r>
              <a:rPr lang="en-US" sz="1300" dirty="0"/>
              <a:t>. </a:t>
            </a:r>
            <a:r>
              <a:rPr lang="en-US" sz="1300" b="1" dirty="0" smtClean="0"/>
              <a:t>EMCal  </a:t>
            </a:r>
            <a:r>
              <a:rPr lang="en-US" sz="1300" b="1" dirty="0"/>
              <a:t>Sectors 67% </a:t>
            </a:r>
            <a:r>
              <a:rPr lang="en-US" sz="1300" b="1" dirty="0" smtClean="0"/>
              <a:t> complete </a:t>
            </a:r>
            <a:r>
              <a:rPr lang="en-US" sz="1300" b="1" dirty="0"/>
              <a:t>at BNL.  </a:t>
            </a:r>
            <a:endParaRPr lang="en-US" sz="1300" dirty="0"/>
          </a:p>
          <a:p>
            <a:r>
              <a:rPr lang="en-US" sz="1300" b="1" dirty="0"/>
              <a:t>All TPC ASICs complete, tested and at BNL</a:t>
            </a:r>
            <a:r>
              <a:rPr lang="en-US" sz="1300" dirty="0"/>
              <a:t>. </a:t>
            </a:r>
            <a:r>
              <a:rPr lang="en-US" sz="1300" b="1" dirty="0"/>
              <a:t>Assembly house has begun building 700 TPC Fee </a:t>
            </a:r>
            <a:r>
              <a:rPr lang="en-US" sz="1300" b="1" dirty="0" smtClean="0"/>
              <a:t>boards</a:t>
            </a:r>
            <a:r>
              <a:rPr lang="en-US" sz="1300" dirty="0" smtClean="0"/>
              <a:t>. </a:t>
            </a:r>
            <a:r>
              <a:rPr lang="en-US" sz="1300" dirty="0"/>
              <a:t>F</a:t>
            </a:r>
            <a:r>
              <a:rPr lang="en-US" sz="1300" dirty="0" smtClean="0"/>
              <a:t>irst </a:t>
            </a:r>
            <a:r>
              <a:rPr lang="en-US" sz="1300" dirty="0"/>
              <a:t>article Fee boards good</a:t>
            </a:r>
            <a:r>
              <a:rPr lang="en-US" sz="1300" b="1" dirty="0"/>
              <a:t>.</a:t>
            </a:r>
            <a:r>
              <a:rPr lang="en-US" sz="1300" dirty="0"/>
              <a:t> </a:t>
            </a:r>
            <a:r>
              <a:rPr lang="en-US" sz="1300" b="1" dirty="0"/>
              <a:t>All FELIX boards assembled</a:t>
            </a:r>
            <a:r>
              <a:rPr lang="en-US" sz="1300" dirty="0"/>
              <a:t> and ready to test.</a:t>
            </a:r>
          </a:p>
          <a:p>
            <a:r>
              <a:rPr lang="en-US" sz="1300" b="1" dirty="0"/>
              <a:t>All EMCal and OHCal on-detector electronics received at BNL</a:t>
            </a:r>
            <a:r>
              <a:rPr lang="en-US" sz="1300" dirty="0"/>
              <a:t>.  Calorimeter digitizer components  continue to arrive at Columbia University </a:t>
            </a:r>
            <a:r>
              <a:rPr lang="en-US" sz="1300" b="1" dirty="0"/>
              <a:t>(95% received to date)</a:t>
            </a:r>
          </a:p>
          <a:p>
            <a:r>
              <a:rPr lang="en-US" sz="1300" b="1" dirty="0"/>
              <a:t>All GEM framing for TPC </a:t>
            </a:r>
            <a:r>
              <a:rPr lang="en-US" sz="1300" dirty="0"/>
              <a:t>at WSU, WIS, Vanderbilt, Temple</a:t>
            </a:r>
            <a:r>
              <a:rPr lang="en-US" sz="1300" b="1" dirty="0"/>
              <a:t>. Quad-GEM module assembly 70% complete at SBU</a:t>
            </a:r>
          </a:p>
          <a:p>
            <a:r>
              <a:rPr lang="en-US" sz="1300" dirty="0"/>
              <a:t>Major DAQ/Trigger orders: </a:t>
            </a:r>
            <a:r>
              <a:rPr lang="en-US" sz="1300" b="1" dirty="0"/>
              <a:t>Large switch, DAQ computers and Buffer Boxes are delivered to BNL</a:t>
            </a:r>
            <a:r>
              <a:rPr lang="en-US" sz="1300" dirty="0"/>
              <a:t>.</a:t>
            </a:r>
            <a:endParaRPr lang="en-US" sz="1300" b="1" dirty="0"/>
          </a:p>
          <a:p>
            <a:pPr marL="0" indent="0">
              <a:buNone/>
            </a:pPr>
            <a:endParaRPr lang="en-US" sz="14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6" y="33581"/>
            <a:ext cx="9113157" cy="546497"/>
          </a:xfrm>
        </p:spPr>
        <p:txBody>
          <a:bodyPr>
            <a:normAutofit fontScale="90000"/>
          </a:bodyPr>
          <a:lstStyle/>
          <a:p>
            <a:r>
              <a:rPr lang="en-US" sz="3200" b="0" dirty="0"/>
              <a:t>  sPHENIX MIE Status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3" name="Picture 12" descr="Screen Shot 2021-06-21 at 11.36.30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119" y="47518"/>
            <a:ext cx="1701880" cy="2189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8683" y="0"/>
            <a:ext cx="17153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/>
              <a:t>Outer HCal sectors going through final testing/burn-in</a:t>
            </a:r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1220879" y="3891681"/>
            <a:ext cx="2465307" cy="246221"/>
          </a:xfrm>
          <a:prstGeom prst="rect">
            <a:avLst/>
          </a:prstGeom>
          <a:solidFill>
            <a:srgbClr val="C5F3FF"/>
          </a:solidFill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TPC Outer field cage at SBU    </a:t>
            </a:r>
          </a:p>
        </p:txBody>
      </p:sp>
      <p:pic>
        <p:nvPicPr>
          <p:cNvPr id="4" name="Picture 3" descr="Screen Shot 2021-08-26 at 11.07.4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19" y="2253499"/>
            <a:ext cx="1720590" cy="1306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6D3613-D6D7-4FCA-BBCC-570669B9B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5" y="3577446"/>
            <a:ext cx="4087724" cy="15473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0800000" flipV="1">
            <a:off x="918037" y="3577446"/>
            <a:ext cx="2465307" cy="246221"/>
          </a:xfrm>
          <a:prstGeom prst="rect">
            <a:avLst/>
          </a:prstGeom>
          <a:solidFill>
            <a:srgbClr val="C5F3FF"/>
          </a:solidFill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TPC Quad-GEM modules at SBU    </a:t>
            </a:r>
          </a:p>
        </p:txBody>
      </p:sp>
      <p:pic>
        <p:nvPicPr>
          <p:cNvPr id="21" name="Picture 20" descr="A picture containing outdoor, building&#10;&#10;Description automatically generated">
            <a:extLst>
              <a:ext uri="{FF2B5EF4-FFF2-40B4-BE49-F238E27FC236}">
                <a16:creationId xmlns="" xmlns:a16="http://schemas.microsoft.com/office/drawing/2014/main" id="{7387CFAF-7085-4D15-9576-D20DB0AD9C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924" y="3577447"/>
            <a:ext cx="2859049" cy="1547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0800000" flipV="1">
            <a:off x="6719299" y="3551697"/>
            <a:ext cx="2038002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All IHCal sectors at BNL    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1096" y="2266213"/>
            <a:ext cx="1711615" cy="23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900" b="1" kern="1200" dirty="0"/>
              <a:t>EMCal block fab @ UIUC</a:t>
            </a:r>
          </a:p>
        </p:txBody>
      </p:sp>
      <p:pic>
        <p:nvPicPr>
          <p:cNvPr id="24" name="Picture 23" descr="A couple of people sitting at a table with laptops on it&#10;&#10;Description automatically generated with medium confidenc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440" y="3577447"/>
            <a:ext cx="2311946" cy="1566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06441" y="4684991"/>
            <a:ext cx="22044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F8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Students testing EMCal preamps @ Lehigh Univ </a:t>
            </a:r>
            <a:endParaRPr lang="en-US" sz="9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6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4" y="1"/>
            <a:ext cx="8807241" cy="546497"/>
          </a:xfrm>
        </p:spPr>
        <p:txBody>
          <a:bodyPr>
            <a:noAutofit/>
          </a:bodyPr>
          <a:lstStyle/>
          <a:p>
            <a:r>
              <a:rPr lang="en-US" sz="2500" dirty="0"/>
              <a:t> </a:t>
            </a:r>
            <a:r>
              <a:rPr lang="en-US" sz="2800" b="0" dirty="0"/>
              <a:t>1008 Infrastructure and Facility Upgrade 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819150"/>
            <a:ext cx="7804666" cy="42481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108001"/>
                </a:solidFill>
              </a:rPr>
              <a:t>Carriage/Cradle assembled in 1008  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XY Carriage tables, Carriage Hydraulics installed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SC- Magnet  installed in 1008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EMCal Installation fixture completed at SBU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IR track reinforcement complete.  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Large Support Rings fabbed, </a:t>
            </a:r>
            <a:r>
              <a:rPr lang="en-US" sz="1400" dirty="0"/>
              <a:t>assembly started at BNL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LHe cryo components part delivered </a:t>
            </a:r>
            <a:r>
              <a:rPr lang="en-US" sz="1400" dirty="0"/>
              <a:t>installation</a:t>
            </a:r>
            <a:r>
              <a:rPr lang="en-US" sz="1400" b="1" dirty="0"/>
              <a:t> </a:t>
            </a:r>
            <a:r>
              <a:rPr lang="en-US" sz="1400" dirty="0"/>
              <a:t>begun</a:t>
            </a:r>
          </a:p>
          <a:p>
            <a:r>
              <a:rPr lang="en-US" sz="1400" b="1" dirty="0">
                <a:solidFill>
                  <a:srgbClr val="108001"/>
                </a:solidFill>
              </a:rPr>
              <a:t>LN2 &amp; warm piping part delivered </a:t>
            </a:r>
            <a:r>
              <a:rPr lang="en-US" sz="1400" dirty="0"/>
              <a:t>installation begun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Magnet flux return Pole tip/end cap </a:t>
            </a:r>
            <a:r>
              <a:rPr lang="en-US" sz="1400" dirty="0"/>
              <a:t>in production</a:t>
            </a:r>
            <a:endParaRPr lang="en-US" sz="1400" dirty="0">
              <a:solidFill>
                <a:srgbClr val="0080FF"/>
              </a:solidFill>
            </a:endParaRPr>
          </a:p>
          <a:p>
            <a:r>
              <a:rPr lang="en-US" sz="1400" b="1" dirty="0"/>
              <a:t>sPHENIX Beam Pipe</a:t>
            </a:r>
            <a:r>
              <a:rPr lang="en-US" sz="1400" dirty="0"/>
              <a:t> at vendor for modification. </a:t>
            </a:r>
            <a:r>
              <a:rPr lang="en-US" sz="1400" dirty="0">
                <a:solidFill>
                  <a:srgbClr val="0080FF"/>
                </a:solidFill>
              </a:rPr>
              <a:t> </a:t>
            </a:r>
            <a:endParaRPr lang="en-US" sz="1400" dirty="0"/>
          </a:p>
          <a:p>
            <a:r>
              <a:rPr lang="en-US" sz="1400" b="1" dirty="0"/>
              <a:t>Rack Platform </a:t>
            </a:r>
            <a:r>
              <a:rPr lang="en-US" sz="1400" dirty="0"/>
              <a:t>in production at vendor</a:t>
            </a:r>
          </a:p>
          <a:p>
            <a:r>
              <a:rPr lang="en-US" sz="1400" dirty="0"/>
              <a:t>90% of </a:t>
            </a:r>
            <a:r>
              <a:rPr lang="en-US" sz="1400" b="1" dirty="0"/>
              <a:t>IHCal assembly installations </a:t>
            </a:r>
            <a:r>
              <a:rPr lang="en-US" sz="1400" dirty="0"/>
              <a:t>fixtures awarded and in fab. Remaining 10% submitted to BNL PPM.</a:t>
            </a:r>
          </a:p>
          <a:p>
            <a:r>
              <a:rPr lang="en-US" sz="1400" b="1" dirty="0">
                <a:effectLst>
                  <a:outerShdw sx="0" sy="0">
                    <a:srgbClr val="000000"/>
                  </a:outerShdw>
                </a:effectLst>
              </a:rPr>
              <a:t>The sPHENIX group </a:t>
            </a:r>
            <a:r>
              <a:rPr lang="en-US" sz="1400" b="1" dirty="0" smtClean="0">
                <a:effectLst>
                  <a:outerShdw sx="0" sy="0">
                    <a:srgbClr val="000000"/>
                  </a:outerShdw>
                </a:effectLst>
              </a:rPr>
              <a:t>was </a:t>
            </a:r>
            <a:r>
              <a:rPr lang="en-US" sz="1400" b="1" dirty="0">
                <a:effectLst>
                  <a:outerShdw sx="0" sy="0">
                    <a:srgbClr val="000000"/>
                  </a:outerShdw>
                </a:effectLst>
              </a:rPr>
              <a:t>part of the CAD Safety stand down in October. </a:t>
            </a:r>
            <a:r>
              <a:rPr lang="en-US" sz="1400" b="1" dirty="0" smtClean="0">
                <a:effectLst>
                  <a:outerShdw sx="0" sy="0">
                    <a:srgbClr val="000000"/>
                  </a:outerShdw>
                </a:effectLst>
              </a:rPr>
              <a:t>All installation, assembly and contractor work paused for that day to reassess safety approach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/>
          <a:lstStyle/>
          <a:p>
            <a:fld id="{4B932B3A-BA38-40C7-ADEE-2A1902CEB265}" type="slidenum">
              <a:rPr lang="en-US" altLang="en-US" sz="1100" smtClean="0">
                <a:latin typeface="Calibri"/>
                <a:cs typeface="Calibri"/>
              </a:rPr>
              <a:pPr/>
              <a:t>4</a:t>
            </a:fld>
            <a:endParaRPr lang="en-US" altLang="en-US" sz="1100" dirty="0">
              <a:latin typeface="Calibri"/>
              <a:cs typeface="Calibri"/>
            </a:endParaRPr>
          </a:p>
        </p:txBody>
      </p:sp>
      <p:pic>
        <p:nvPicPr>
          <p:cNvPr id="8" name="Picture 7" descr="Screen Shot 2021-10-13 at 9.57.1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666751"/>
            <a:ext cx="4025148" cy="29991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8261" y="4924086"/>
            <a:ext cx="2133600" cy="171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1100" smtClean="0">
                <a:latin typeface="Calibri"/>
                <a:cs typeface="Calibri"/>
              </a:rPr>
              <a:t>11/18/21</a:t>
            </a:r>
            <a:endParaRPr lang="en-US" altLang="en-US" sz="110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71031" y="4914915"/>
            <a:ext cx="2895600" cy="20716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100" smtClean="0">
                <a:latin typeface="Calibri"/>
                <a:cs typeface="Calibri"/>
              </a:rPr>
              <a:t>PMG</a:t>
            </a:r>
            <a:endParaRPr lang="en-US"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4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0000"/>
                </a:solidFill>
                <a:latin typeface="+mn-lt"/>
                <a:ea typeface="MS PGothic" charset="0"/>
              </a:rPr>
              <a:t> Threshold &amp; Objective KPP’s</a:t>
            </a:r>
            <a:endParaRPr lang="en-US" sz="48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11/18/21</a:t>
            </a:r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5" y="647015"/>
            <a:ext cx="3781425" cy="4278095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KPP’s </a:t>
            </a:r>
            <a:r>
              <a:rPr lang="en-US" sz="2400" dirty="0" smtClean="0"/>
              <a:t> were approved by </a:t>
            </a:r>
            <a:r>
              <a:rPr lang="en-US" sz="2400" dirty="0" smtClean="0"/>
              <a:t>DOE &amp; BNL after the PD-2/3 Review May 2019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individual L2 components of sPHENIX are the MIE deliverables.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</a:t>
            </a:r>
            <a:r>
              <a:rPr lang="en-US" dirty="0"/>
              <a:t>is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part of the MIE and </a:t>
            </a:r>
            <a:r>
              <a:rPr lang="en-US" b="1" dirty="0"/>
              <a:t>not</a:t>
            </a:r>
            <a:r>
              <a:rPr lang="en-US" dirty="0"/>
              <a:t> a deliverable.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KPP’s are determined using bench tests, LED/Pulser/laser tests, and cosmics. Beam </a:t>
            </a:r>
            <a:r>
              <a:rPr lang="en-US" dirty="0"/>
              <a:t>collisions are not needed to satisfy the KPP’s.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Screen Shot 2018-02-21 at 12.19.3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3555" r="2506" b="9942"/>
          <a:stretch/>
        </p:blipFill>
        <p:spPr>
          <a:xfrm>
            <a:off x="3893079" y="733425"/>
            <a:ext cx="5174721" cy="4105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059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Demonstrating the KPP’s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458200" cy="3927876"/>
          </a:xfrm>
        </p:spPr>
        <p:txBody>
          <a:bodyPr/>
          <a:lstStyle/>
          <a:p>
            <a:r>
              <a:rPr lang="en-US" sz="1600" dirty="0" smtClean="0"/>
              <a:t>No beam necessary to demonstrate KPP’s</a:t>
            </a:r>
          </a:p>
          <a:p>
            <a:r>
              <a:rPr lang="en-US" sz="1600" dirty="0" smtClean="0"/>
              <a:t>Everything is done w/ bench tests, laser, </a:t>
            </a:r>
            <a:r>
              <a:rPr lang="en-US" sz="1600" dirty="0" err="1" smtClean="0"/>
              <a:t>pulser</a:t>
            </a:r>
            <a:r>
              <a:rPr lang="en-US" sz="1600" dirty="0" smtClean="0"/>
              <a:t>, cosmic rays.</a:t>
            </a:r>
          </a:p>
          <a:p>
            <a:r>
              <a:rPr lang="en-US" sz="1600" dirty="0" smtClean="0">
                <a:solidFill>
                  <a:srgbClr val="0080FF"/>
                </a:solidFill>
              </a:rPr>
              <a:t>% Good Live channels are being/have been measured for each EMCal, HCal sector and TPC quad GEM module as the sectors/GEM modules are being built. Live channel percentage  ~ 99%.</a:t>
            </a:r>
          </a:p>
          <a:p>
            <a:r>
              <a:rPr lang="en-US" sz="1600" dirty="0" smtClean="0"/>
              <a:t>TPC single hit efficiency will require the TPC to be assembled with gas, HV and taking cosmic rays.</a:t>
            </a:r>
          </a:p>
          <a:p>
            <a:r>
              <a:rPr lang="en-US" sz="1600" dirty="0" smtClean="0">
                <a:solidFill>
                  <a:srgbClr val="0080FF"/>
                </a:solidFill>
              </a:rPr>
              <a:t>TPC cross talk will be demonstrated with TPC Fee bench tests.</a:t>
            </a:r>
          </a:p>
          <a:p>
            <a:r>
              <a:rPr lang="en-US" sz="1600" dirty="0" smtClean="0"/>
              <a:t>TPC Ion back flow will be measured with x-ray test of all GEM modules at SBU.</a:t>
            </a:r>
          </a:p>
          <a:p>
            <a:r>
              <a:rPr lang="en-US" sz="1600" dirty="0" smtClean="0">
                <a:solidFill>
                  <a:srgbClr val="0080FF"/>
                </a:solidFill>
              </a:rPr>
              <a:t>EMCal/HCal absolute energy </a:t>
            </a:r>
            <a:r>
              <a:rPr lang="en-US" sz="1600" dirty="0" err="1" smtClean="0">
                <a:solidFill>
                  <a:srgbClr val="0080FF"/>
                </a:solidFill>
              </a:rPr>
              <a:t>precalibration</a:t>
            </a:r>
            <a:r>
              <a:rPr lang="en-US" sz="1600" dirty="0" smtClean="0">
                <a:solidFill>
                  <a:srgbClr val="0080FF"/>
                </a:solidFill>
              </a:rPr>
              <a:t> is a demonstration using bench test data that each sectors can be tuned using bias adjustments to an energy response w/ an RMS of 35%/20% respectively. </a:t>
            </a:r>
            <a:r>
              <a:rPr lang="en-US" sz="1600" b="1" i="1" dirty="0" smtClean="0">
                <a:solidFill>
                  <a:srgbClr val="0080FF"/>
                </a:solidFill>
              </a:rPr>
              <a:t>This is not an energy normalization which will require beam to perform.</a:t>
            </a:r>
          </a:p>
          <a:p>
            <a:r>
              <a:rPr lang="en-US" sz="1600" dirty="0" smtClean="0">
                <a:solidFill>
                  <a:srgbClr val="0080FF"/>
                </a:solidFill>
              </a:rPr>
              <a:t>MBD timing resolution has already been demonstrated with bench tests</a:t>
            </a:r>
          </a:p>
          <a:p>
            <a:r>
              <a:rPr lang="en-US" sz="1600" dirty="0" smtClean="0"/>
              <a:t>The DAQ/Trigger event rate (trigger rate with good live time) and DAQ/Trigger data taking rate (bandwidth, data logging) can be demonstrated using our slice test set up in 1008.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1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8" y="633864"/>
            <a:ext cx="9079262" cy="44865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400" b="1" dirty="0"/>
              <a:t>sPHENIX </a:t>
            </a:r>
            <a:r>
              <a:rPr lang="en-US" sz="1400" b="1" dirty="0" smtClean="0"/>
              <a:t>Installation continues to make good progress in sPHENIX Assembly Hall (Bldg 1008)</a:t>
            </a:r>
          </a:p>
          <a:p>
            <a:pPr lvl="1"/>
            <a:r>
              <a:rPr lang="en-US" sz="1400" dirty="0" smtClean="0"/>
              <a:t>SC-Magnet successfully installed into sPHENIX  in October.</a:t>
            </a:r>
          </a:p>
          <a:p>
            <a:pPr lvl="1"/>
            <a:r>
              <a:rPr lang="en-US" sz="1400" dirty="0" smtClean="0"/>
              <a:t>Major 2021 shutdown tasks for sPHENIX successfully completed  </a:t>
            </a:r>
            <a:endParaRPr lang="en-US" sz="1400" b="1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sPHENIX CPI continues to be very good at 1.02. The SPI is </a:t>
            </a:r>
            <a:r>
              <a:rPr lang="en-US" sz="1400" dirty="0" smtClean="0"/>
              <a:t>0.90 </a:t>
            </a:r>
            <a:r>
              <a:rPr lang="en-US" sz="1400" dirty="0"/>
              <a:t>improving as orders arrive.  </a:t>
            </a:r>
            <a:r>
              <a:rPr lang="en-US" sz="1400" dirty="0" smtClean="0"/>
              <a:t>The MIE is </a:t>
            </a:r>
            <a:r>
              <a:rPr lang="en-US" sz="1400" dirty="0" smtClean="0"/>
              <a:t>99.3% </a:t>
            </a:r>
            <a:r>
              <a:rPr lang="en-US" sz="1400" dirty="0" smtClean="0"/>
              <a:t>Costed and committed. Contingency </a:t>
            </a:r>
            <a:r>
              <a:rPr lang="en-US" sz="1400" dirty="0" smtClean="0"/>
              <a:t>54.2%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1008 I&amp;F CPI good at </a:t>
            </a:r>
            <a:r>
              <a:rPr lang="en-US" sz="1400" dirty="0" smtClean="0"/>
              <a:t>1.03</a:t>
            </a:r>
            <a:r>
              <a:rPr lang="en-US" sz="1400" dirty="0" smtClean="0"/>
              <a:t>. </a:t>
            </a:r>
            <a:r>
              <a:rPr lang="en-US" sz="1400" dirty="0" smtClean="0"/>
              <a:t>The SPI improving at </a:t>
            </a:r>
            <a:r>
              <a:rPr lang="en-US" sz="1400" dirty="0" smtClean="0"/>
              <a:t>0.87. </a:t>
            </a:r>
            <a:r>
              <a:rPr lang="en-US" sz="1400" dirty="0" smtClean="0"/>
              <a:t>I&amp;F is </a:t>
            </a:r>
            <a:r>
              <a:rPr lang="en-US" sz="1400" dirty="0" smtClean="0"/>
              <a:t>80.6</a:t>
            </a:r>
            <a:r>
              <a:rPr lang="en-US" sz="1400" dirty="0" smtClean="0"/>
              <a:t>% </a:t>
            </a:r>
            <a:r>
              <a:rPr lang="en-US" sz="1400" dirty="0" smtClean="0"/>
              <a:t>Costed and Committed. </a:t>
            </a:r>
            <a:r>
              <a:rPr lang="en-US" sz="1400" dirty="0" smtClean="0"/>
              <a:t>16.1% </a:t>
            </a:r>
            <a:r>
              <a:rPr lang="en-US" sz="1400" dirty="0" smtClean="0"/>
              <a:t>contingency.</a:t>
            </a:r>
            <a:endParaRPr lang="en-US" sz="1400" dirty="0"/>
          </a:p>
          <a:p>
            <a:r>
              <a:rPr lang="en-US" sz="1400" dirty="0"/>
              <a:t>Construction is proceeding on sPHENIX final detector components at a wide variety of sites.</a:t>
            </a:r>
          </a:p>
          <a:p>
            <a:r>
              <a:rPr lang="en-US" sz="1400" dirty="0"/>
              <a:t>Continued great progress in sPHENIX factories: </a:t>
            </a:r>
            <a:r>
              <a:rPr lang="en-US" sz="1400" b="1" dirty="0">
                <a:solidFill>
                  <a:srgbClr val="000000"/>
                </a:solidFill>
              </a:rPr>
              <a:t>OHCal sectors complete</a:t>
            </a:r>
            <a:r>
              <a:rPr lang="en-US" sz="1400" dirty="0"/>
              <a:t>,  </a:t>
            </a:r>
            <a:r>
              <a:rPr lang="en-US" sz="1400" b="1" dirty="0" smtClean="0">
                <a:solidFill>
                  <a:srgbClr val="000000"/>
                </a:solidFill>
              </a:rPr>
              <a:t>95% </a:t>
            </a:r>
            <a:r>
              <a:rPr lang="en-US" sz="1400" b="1" dirty="0">
                <a:solidFill>
                  <a:srgbClr val="000000"/>
                </a:solidFill>
              </a:rPr>
              <a:t>of EMCal </a:t>
            </a:r>
            <a:r>
              <a:rPr lang="en-US" sz="1400" b="1" dirty="0" smtClean="0">
                <a:solidFill>
                  <a:srgbClr val="000000"/>
                </a:solidFill>
              </a:rPr>
              <a:t>blocks </a:t>
            </a:r>
            <a:r>
              <a:rPr lang="en-US" sz="1400" dirty="0"/>
              <a:t>and </a:t>
            </a:r>
            <a:r>
              <a:rPr lang="en-US" sz="1400" b="1" dirty="0" smtClean="0"/>
              <a:t>67% </a:t>
            </a:r>
            <a:r>
              <a:rPr lang="en-US" sz="1400" b="1" dirty="0"/>
              <a:t>EMCal sectors complete</a:t>
            </a:r>
            <a:r>
              <a:rPr lang="en-US" sz="1400" dirty="0"/>
              <a:t>. </a:t>
            </a:r>
            <a:r>
              <a:rPr lang="en-US" sz="1400" b="1" dirty="0" smtClean="0"/>
              <a:t>Assembly of TPC Fee production boards started. </a:t>
            </a:r>
            <a:r>
              <a:rPr lang="en-US" sz="1400" dirty="0" smtClean="0"/>
              <a:t> TPC quad-GEM fab </a:t>
            </a:r>
            <a:r>
              <a:rPr lang="en-US" sz="1400" dirty="0" smtClean="0"/>
              <a:t>started &gt; 70% complete. </a:t>
            </a:r>
            <a:r>
              <a:rPr lang="en-US" sz="1400" b="1" dirty="0" smtClean="0"/>
              <a:t>All MVTX staves complete and half barrel construction begun at LBNL</a:t>
            </a:r>
            <a:r>
              <a:rPr lang="en-US" sz="1400" dirty="0" smtClean="0"/>
              <a:t>. Electronic</a:t>
            </a:r>
            <a:r>
              <a:rPr lang="en-US" sz="1400" dirty="0"/>
              <a:t>, DAQ/Trigger, </a:t>
            </a:r>
            <a:r>
              <a:rPr lang="en-US" sz="1400" dirty="0" smtClean="0"/>
              <a:t>MBD, INTT, IHCal </a:t>
            </a:r>
            <a:r>
              <a:rPr lang="en-US" sz="1400" dirty="0"/>
              <a:t>all making good progress</a:t>
            </a:r>
            <a:r>
              <a:rPr lang="en-US" sz="1400" dirty="0" smtClean="0"/>
              <a:t>.</a:t>
            </a:r>
          </a:p>
          <a:p>
            <a:r>
              <a:rPr lang="en-US" sz="1400" b="1" dirty="0"/>
              <a:t>Concern remains about </a:t>
            </a:r>
            <a:r>
              <a:rPr lang="en-US" sz="1400" b="1" dirty="0" smtClean="0"/>
              <a:t>maintaining </a:t>
            </a:r>
            <a:r>
              <a:rPr lang="en-US" sz="1400" b="1" dirty="0"/>
              <a:t>staffing levels, particularly our need for </a:t>
            </a:r>
            <a:r>
              <a:rPr lang="en-US" sz="1400" b="1" dirty="0" err="1"/>
              <a:t>mech</a:t>
            </a:r>
            <a:r>
              <a:rPr lang="en-US" sz="1400" b="1" dirty="0"/>
              <a:t> and electrical techs at BNL</a:t>
            </a:r>
            <a:r>
              <a:rPr lang="en-US" sz="1400" b="1" dirty="0" smtClean="0"/>
              <a:t>.</a:t>
            </a:r>
          </a:p>
          <a:p>
            <a:pPr lvl="1"/>
            <a:r>
              <a:rPr lang="en-US" sz="1400" b="0" dirty="0" smtClean="0"/>
              <a:t> Recent availability of techs make us optimistic we will be able to cover our needs.</a:t>
            </a:r>
            <a:endParaRPr lang="en-US" sz="1400" b="0" dirty="0" smtClean="0"/>
          </a:p>
          <a:p>
            <a:r>
              <a:rPr lang="en-US" sz="1400" b="1" dirty="0"/>
              <a:t>C</a:t>
            </a:r>
            <a:r>
              <a:rPr lang="en-US" sz="1400" b="1" dirty="0" smtClean="0"/>
              <a:t>oncern </a:t>
            </a:r>
            <a:r>
              <a:rPr lang="en-US" sz="1400" b="1" dirty="0"/>
              <a:t>about delivery dates for electrical and electronic components. </a:t>
            </a:r>
            <a:r>
              <a:rPr lang="en-US" sz="1400" b="1" dirty="0" smtClean="0"/>
              <a:t>Concern about availability of epoxy. Delays </a:t>
            </a:r>
            <a:r>
              <a:rPr lang="en-US" sz="1400" b="1" dirty="0"/>
              <a:t>may pushback the Early Completion date </a:t>
            </a:r>
            <a:r>
              <a:rPr lang="en-US" sz="1400" b="1" dirty="0" smtClean="0"/>
              <a:t>of MIE but </a:t>
            </a:r>
            <a:r>
              <a:rPr lang="en-US" sz="1400" b="1" dirty="0" smtClean="0"/>
              <a:t>will not </a:t>
            </a:r>
            <a:r>
              <a:rPr lang="en-US" sz="1400" b="1" dirty="0"/>
              <a:t>affect the PD-4 date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01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49641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1.02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89415"/>
              </p:ext>
            </p:extLst>
          </p:nvPr>
        </p:nvGraphicFramePr>
        <p:xfrm>
          <a:off x="5048294" y="3225146"/>
          <a:ext cx="2748171" cy="125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05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$24,470,691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$21,916,150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$21,419,152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="" xmlns:a16="http://schemas.microsoft.com/office/drawing/2014/main" id="{E0F9F878-5B26-4649-8D53-8DAA42B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80" y="4963113"/>
            <a:ext cx="7899495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C63843-8B42-4D80-B8F7-8EC9B192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83"/>
            <a:ext cx="9144000" cy="22586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70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134122</TotalTime>
  <Words>1753</Words>
  <Application>Microsoft Macintosh PowerPoint</Application>
  <PresentationFormat>On-screen Show (16:9)</PresentationFormat>
  <Paragraphs>287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sPHENIX MIE Project</vt:lpstr>
      <vt:lpstr>   BNL 1008 Infrastructure &amp; Facility Upgrade  </vt:lpstr>
      <vt:lpstr>  sPHENIX MIE Status  </vt:lpstr>
      <vt:lpstr> 1008 Infrastructure and Facility Upgrade  Status</vt:lpstr>
      <vt:lpstr> Threshold &amp; Objective KPP’s</vt:lpstr>
      <vt:lpstr>Demonstrating the KPP’s</vt:lpstr>
      <vt:lpstr>Summary</vt:lpstr>
      <vt:lpstr>Back Up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Milestones Status – sPHENIX MIE</vt:lpstr>
      <vt:lpstr>Milestones Status – 1008 Infra and Facility Upgrade</vt:lpstr>
      <vt:lpstr>Summary Schedule – sPHENIX MIE</vt:lpstr>
      <vt:lpstr>Summary Schedule – sPHENIX MIE and 1008 Infra and Facility Upgrade</vt:lpstr>
      <vt:lpstr>EAC and Contingency Profile – sPHENIX MIE</vt:lpstr>
      <vt:lpstr>Baseline/Contingency Log and ETC adjustment Log - MIE</vt:lpstr>
      <vt:lpstr>EAC and Contingency Profile – 1008 Infra and Facility Upgrade </vt:lpstr>
      <vt:lpstr>Baseline/Contingency Log and ETC adjustment Log – 2.X </vt:lpstr>
      <vt:lpstr>Critical Path (1x, 2x and 3x Combined)</vt:lpstr>
      <vt:lpstr>Critical Path (1x, 2x and 3x Combined)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1264</cp:revision>
  <cp:lastPrinted>2017-10-23T16:33:50Z</cp:lastPrinted>
  <dcterms:created xsi:type="dcterms:W3CDTF">2015-10-24T00:32:43Z</dcterms:created>
  <dcterms:modified xsi:type="dcterms:W3CDTF">2021-11-18T06:23:21Z</dcterms:modified>
</cp:coreProperties>
</file>