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6985000" cy="92837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11/17/2021</a:t>
            </a:fld>
            <a:endParaRPr lang="en-US" altLang="en-US" dirty="0"/>
          </a:p>
        </p:txBody>
      </p:sp>
      <p:sp>
        <p:nvSpPr>
          <p:cNvPr id="4" name="Footer Placeholder 3"/>
          <p:cNvSpPr>
            <a:spLocks noGrp="1"/>
          </p:cNvSpPr>
          <p:nvPr>
            <p:ph type="ftr" sz="quarter" idx="2"/>
          </p:nvPr>
        </p:nvSpPr>
        <p:spPr>
          <a:xfrm>
            <a:off x="0" y="8818563"/>
            <a:ext cx="3027363" cy="463550"/>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56050" y="0"/>
            <a:ext cx="3027363" cy="463550"/>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11/17/2021</a:t>
            </a:fld>
            <a:endParaRPr lang="en-US" altLang="en-US" dirty="0"/>
          </a:p>
        </p:txBody>
      </p:sp>
      <p:sp>
        <p:nvSpPr>
          <p:cNvPr id="4" name="Slide Image Placeholder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98500" y="4410075"/>
            <a:ext cx="5588000" cy="4176713"/>
          </a:xfrm>
          <a:prstGeom prst="rect">
            <a:avLst/>
          </a:prstGeom>
        </p:spPr>
        <p:txBody>
          <a:bodyPr vert="horz" lIns="92958" tIns="46479" rIns="92958" bIns="464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18563"/>
            <a:ext cx="3027363" cy="463550"/>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56050" y="8818563"/>
            <a:ext cx="3027363" cy="463550"/>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November 18, 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November 18, 2021</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September 2021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November 18, 2021</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November 18, 2021</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$2.983M as of October 2021 (11% of $27M total)</a:t>
            </a:r>
          </a:p>
          <a:p>
            <a:pPr lvl="1"/>
            <a:r>
              <a:rPr lang="en-US" dirty="0"/>
              <a:t>15% of this BCWR consists of Baseline M&amp;S orders yet to be placed</a:t>
            </a:r>
          </a:p>
          <a:p>
            <a:pPr marL="457200" lvl="1" indent="0">
              <a:buNone/>
            </a:pPr>
            <a:endParaRPr lang="en-US" dirty="0"/>
          </a:p>
          <a:p>
            <a:r>
              <a:rPr lang="en-US" dirty="0"/>
              <a:t>I&amp;F BCWR is $9.781M as of October 2021 (29% of $33.4M total)</a:t>
            </a:r>
          </a:p>
          <a:p>
            <a:pPr lvl="1"/>
            <a:r>
              <a:rPr lang="en-US" dirty="0"/>
              <a:t>Of this BCWR, some $3.833M is for M&amp;S (12% of $33.4M total)</a:t>
            </a:r>
          </a:p>
          <a:p>
            <a:pPr lvl="1"/>
            <a:r>
              <a:rPr lang="en-US" dirty="0"/>
              <a:t>23% of this latter amount consists of Baseline M&amp;S orders yet to be placed</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7" name="Picture 6">
            <a:extLst>
              <a:ext uri="{FF2B5EF4-FFF2-40B4-BE49-F238E27FC236}">
                <a16:creationId xmlns:a16="http://schemas.microsoft.com/office/drawing/2014/main" id="{2918E9C5-6B9B-48DF-9DFF-F74D53495548}"/>
              </a:ext>
            </a:extLst>
          </p:cNvPr>
          <p:cNvPicPr>
            <a:picLocks noChangeAspect="1"/>
          </p:cNvPicPr>
          <p:nvPr/>
        </p:nvPicPr>
        <p:blipFill>
          <a:blip r:embed="rId2"/>
          <a:stretch>
            <a:fillRect/>
          </a:stretch>
        </p:blipFill>
        <p:spPr>
          <a:xfrm>
            <a:off x="221464" y="900019"/>
            <a:ext cx="8709185" cy="3579117"/>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7" name="Picture 6">
            <a:extLst>
              <a:ext uri="{FF2B5EF4-FFF2-40B4-BE49-F238E27FC236}">
                <a16:creationId xmlns:a16="http://schemas.microsoft.com/office/drawing/2014/main" id="{19C17907-7CF5-4F57-B360-153F0364BC73}"/>
              </a:ext>
            </a:extLst>
          </p:cNvPr>
          <p:cNvPicPr>
            <a:picLocks noChangeAspect="1"/>
          </p:cNvPicPr>
          <p:nvPr/>
        </p:nvPicPr>
        <p:blipFill>
          <a:blip r:embed="rId2"/>
          <a:stretch>
            <a:fillRect/>
          </a:stretch>
        </p:blipFill>
        <p:spPr>
          <a:xfrm>
            <a:off x="288130" y="912702"/>
            <a:ext cx="8571706" cy="3673588"/>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3" name="Picture 2">
            <a:extLst>
              <a:ext uri="{FF2B5EF4-FFF2-40B4-BE49-F238E27FC236}">
                <a16:creationId xmlns:a16="http://schemas.microsoft.com/office/drawing/2014/main" id="{0D2D2EB0-C750-46BB-A007-010B15E67F0F}"/>
              </a:ext>
            </a:extLst>
          </p:cNvPr>
          <p:cNvPicPr>
            <a:picLocks noChangeAspect="1"/>
          </p:cNvPicPr>
          <p:nvPr/>
        </p:nvPicPr>
        <p:blipFill>
          <a:blip r:embed="rId2"/>
          <a:stretch>
            <a:fillRect/>
          </a:stretch>
        </p:blipFill>
        <p:spPr>
          <a:xfrm>
            <a:off x="164312" y="635037"/>
            <a:ext cx="8858250" cy="4209239"/>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8" name="Picture 7">
            <a:extLst>
              <a:ext uri="{FF2B5EF4-FFF2-40B4-BE49-F238E27FC236}">
                <a16:creationId xmlns:a16="http://schemas.microsoft.com/office/drawing/2014/main" id="{FF1D1E2A-92A5-4F52-BBFC-05E681FC1D19}"/>
              </a:ext>
            </a:extLst>
          </p:cNvPr>
          <p:cNvPicPr>
            <a:picLocks noChangeAspect="1"/>
          </p:cNvPicPr>
          <p:nvPr/>
        </p:nvPicPr>
        <p:blipFill>
          <a:blip r:embed="rId2"/>
          <a:stretch>
            <a:fillRect/>
          </a:stretch>
        </p:blipFill>
        <p:spPr>
          <a:xfrm>
            <a:off x="157168" y="650605"/>
            <a:ext cx="8815388" cy="4169160"/>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3" name="Picture 2">
            <a:extLst>
              <a:ext uri="{FF2B5EF4-FFF2-40B4-BE49-F238E27FC236}">
                <a16:creationId xmlns:a16="http://schemas.microsoft.com/office/drawing/2014/main" id="{942269A7-B849-496A-86C9-0763A6FDB8AC}"/>
              </a:ext>
            </a:extLst>
          </p:cNvPr>
          <p:cNvPicPr>
            <a:picLocks noChangeAspect="1"/>
          </p:cNvPicPr>
          <p:nvPr/>
        </p:nvPicPr>
        <p:blipFill>
          <a:blip r:embed="rId3"/>
          <a:stretch>
            <a:fillRect/>
          </a:stretch>
        </p:blipFill>
        <p:spPr>
          <a:xfrm>
            <a:off x="586740" y="1398270"/>
            <a:ext cx="7970520" cy="234696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sp>
        <p:nvSpPr>
          <p:cNvPr id="8" name="Content Placeholder 7">
            <a:extLst>
              <a:ext uri="{FF2B5EF4-FFF2-40B4-BE49-F238E27FC236}">
                <a16:creationId xmlns:a16="http://schemas.microsoft.com/office/drawing/2014/main" id="{91CACF73-A197-4216-87F1-E9E654FA8851}"/>
              </a:ext>
            </a:extLst>
          </p:cNvPr>
          <p:cNvSpPr>
            <a:spLocks noGrp="1"/>
          </p:cNvSpPr>
          <p:nvPr>
            <p:ph idx="1"/>
          </p:nvPr>
        </p:nvSpPr>
        <p:spPr/>
        <p:txBody>
          <a:bodyPr/>
          <a:lstStyle/>
          <a:p>
            <a:endParaRPr lang="en-US"/>
          </a:p>
        </p:txBody>
      </p:sp>
      <p:pic>
        <p:nvPicPr>
          <p:cNvPr id="9" name="Picture 8">
            <a:extLst>
              <a:ext uri="{FF2B5EF4-FFF2-40B4-BE49-F238E27FC236}">
                <a16:creationId xmlns:a16="http://schemas.microsoft.com/office/drawing/2014/main" id="{4A443578-5416-4DA3-B38F-2C73AE694E01}"/>
              </a:ext>
            </a:extLst>
          </p:cNvPr>
          <p:cNvPicPr>
            <a:picLocks noChangeAspect="1"/>
          </p:cNvPicPr>
          <p:nvPr/>
        </p:nvPicPr>
        <p:blipFill>
          <a:blip r:embed="rId3"/>
          <a:stretch>
            <a:fillRect/>
          </a:stretch>
        </p:blipFill>
        <p:spPr>
          <a:xfrm>
            <a:off x="403860" y="655324"/>
            <a:ext cx="8336280" cy="41757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12957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p:txBody>
          <a:bodyPr/>
          <a:lstStyle/>
          <a:p>
            <a:r>
              <a:rPr lang="en-US" dirty="0"/>
              <a:t>We have two known must-have additions in the MIE</a:t>
            </a:r>
          </a:p>
          <a:p>
            <a:pPr lvl="1"/>
            <a:r>
              <a:rPr lang="en-US" dirty="0"/>
              <a:t>JACK board needed as an ancillary board for the TPC FEE</a:t>
            </a:r>
          </a:p>
          <a:p>
            <a:pPr lvl="1"/>
            <a:r>
              <a:rPr lang="en-US" dirty="0"/>
              <a:t>Diffuse &amp; Line Laser support items – optics, fiber links, controls</a:t>
            </a:r>
          </a:p>
          <a:p>
            <a:r>
              <a:rPr lang="en-US" dirty="0"/>
              <a:t>We have presently no known additions for the I&amp;F</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two reviews held earlier this year, updated through July</a:t>
            </a:r>
          </a:p>
          <a:p>
            <a:pPr lvl="1"/>
            <a:r>
              <a:rPr lang="en-US" dirty="0"/>
              <a:t>MIE review in July (Risk Table was updated through May 2021)</a:t>
            </a:r>
          </a:p>
          <a:p>
            <a:pPr lvl="1"/>
            <a:r>
              <a:rPr lang="en-US" dirty="0"/>
              <a:t>I&amp;F review in April (Risk Table was updated through February 2021)</a:t>
            </a:r>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 to ordered status</a:t>
            </a:r>
          </a:p>
          <a:p>
            <a:r>
              <a:rPr lang="en-US" dirty="0"/>
              <a:t>For the MIE we have mostly M&amp;S elements, with the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a:t>
            </a:r>
            <a:r>
              <a:rPr lang="en-US" dirty="0" err="1"/>
              <a:t>procurement.s</a:t>
            </a:r>
            <a:r>
              <a:rPr lang="en-US" dirty="0"/>
              <a:t> using best price information – </a:t>
            </a:r>
            <a:r>
              <a:rPr lang="en-US" dirty="0" err="1"/>
              <a:t>c.f</a:t>
            </a:r>
            <a:r>
              <a:rPr lang="en-US" dirty="0"/>
              <a:t> diffuse lasers for MIE</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positive for labor, so again taking CPI=1.0 is conservative</a:t>
            </a:r>
          </a:p>
          <a:p>
            <a:pPr lvl="1"/>
            <a:r>
              <a:rPr lang="en-US" sz="1800" dirty="0"/>
              <a:t>The Infrastructure WBS 2.4 has CPI=0.60 which traces chiefly to overruns on concrete track reinforcement and beam-pipe refurbishment</a:t>
            </a:r>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November 18, 2021</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2884</TotalTime>
  <Words>987</Words>
  <Application>Microsoft Office PowerPoint</Application>
  <PresentationFormat>On-screen Show (16:9)</PresentationFormat>
  <Paragraphs>119</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September 2021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34</cp:revision>
  <cp:lastPrinted>2015-10-28T19:08:40Z</cp:lastPrinted>
  <dcterms:created xsi:type="dcterms:W3CDTF">2015-10-24T00:32:43Z</dcterms:created>
  <dcterms:modified xsi:type="dcterms:W3CDTF">2021-11-17T21:43:01Z</dcterms:modified>
</cp:coreProperties>
</file>