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8" r:id="rId12"/>
    <p:sldId id="271" r:id="rId13"/>
    <p:sldId id="272" r:id="rId14"/>
    <p:sldId id="273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1F60-D2FF-4BAB-9D18-D645A62016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sPHENIX TPC Module QA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48209-22CF-48AF-86B6-8A9CB21E7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TK Hemmick</a:t>
            </a:r>
          </a:p>
        </p:txBody>
      </p:sp>
    </p:spTree>
    <p:extLst>
      <p:ext uri="{BB962C8B-B14F-4D97-AF65-F5344CB8AC3E}">
        <p14:creationId xmlns:p14="http://schemas.microsoft.com/office/powerpoint/2010/main" val="821890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E0D0-CAA8-4DAD-92B9-1CF0309BC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9083"/>
          </a:xfrm>
        </p:spPr>
        <p:txBody>
          <a:bodyPr>
            <a:normAutofit fontScale="90000"/>
          </a:bodyPr>
          <a:lstStyle/>
          <a:p>
            <a:r>
              <a:rPr lang="en-US" dirty="0"/>
              <a:t>Nitty Gritty Details:  Xray Box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B0572-9D8F-4754-A88C-3407AD49D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4253109"/>
            <a:ext cx="7191066" cy="2420224"/>
          </a:xfrm>
        </p:spPr>
        <p:txBody>
          <a:bodyPr/>
          <a:lstStyle/>
          <a:p>
            <a:r>
              <a:rPr lang="en-US" dirty="0"/>
              <a:t>Xray Gun mounted to X-Y translational stage</a:t>
            </a:r>
          </a:p>
          <a:p>
            <a:r>
              <a:rPr lang="en-US" dirty="0"/>
              <a:t>Module installation:</a:t>
            </a:r>
          </a:p>
          <a:p>
            <a:pPr lvl="1"/>
            <a:r>
              <a:rPr lang="en-US" dirty="0"/>
              <a:t>Connect Gas.</a:t>
            </a:r>
          </a:p>
          <a:p>
            <a:pPr lvl="1"/>
            <a:r>
              <a:rPr lang="en-US" dirty="0"/>
              <a:t>Connect HV</a:t>
            </a:r>
          </a:p>
          <a:p>
            <a:pPr lvl="1"/>
            <a:r>
              <a:rPr lang="en-US" dirty="0"/>
              <a:t>Connect pad-charge collection boards.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C102DF-AA73-4AE6-9557-235FD17C7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600" y="734254"/>
            <a:ext cx="2489270" cy="3317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323E46-2C94-46C0-B992-A8D92148F1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4" t="20895" r="39260" b="42197"/>
          <a:stretch/>
        </p:blipFill>
        <p:spPr>
          <a:xfrm>
            <a:off x="7418894" y="712186"/>
            <a:ext cx="4572001" cy="60530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A0904F-1D29-4854-8913-E18051D1BDB4}"/>
              </a:ext>
            </a:extLst>
          </p:cNvPr>
          <p:cNvSpPr txBox="1"/>
          <p:nvPr/>
        </p:nvSpPr>
        <p:spPr>
          <a:xfrm>
            <a:off x="7684176" y="4370664"/>
            <a:ext cx="8595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PORE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6C1462-21FE-4334-8791-681A195A4113}"/>
              </a:ext>
            </a:extLst>
          </p:cNvPr>
          <p:cNvCxnSpPr>
            <a:stCxn id="16" idx="0"/>
          </p:cNvCxnSpPr>
          <p:nvPr/>
        </p:nvCxnSpPr>
        <p:spPr>
          <a:xfrm flipV="1">
            <a:off x="8113942" y="3738733"/>
            <a:ext cx="132436" cy="63193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8AA6FF4-2403-497F-AB4D-F58E32B5CD53}"/>
              </a:ext>
            </a:extLst>
          </p:cNvPr>
          <p:cNvSpPr txBox="1"/>
          <p:nvPr/>
        </p:nvSpPr>
        <p:spPr>
          <a:xfrm>
            <a:off x="9704894" y="6304001"/>
            <a:ext cx="14794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High Voltage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E9B3D8-FF98-439E-9CD4-C66326DAE0DB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0142290" y="5679347"/>
            <a:ext cx="302326" cy="6246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87BD1A8-D164-4242-824E-6EA11169BFFD}"/>
              </a:ext>
            </a:extLst>
          </p:cNvPr>
          <p:cNvSpPr txBox="1"/>
          <p:nvPr/>
        </p:nvSpPr>
        <p:spPr>
          <a:xfrm>
            <a:off x="7571889" y="6320973"/>
            <a:ext cx="19143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Door Interlock(s)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01269E8-4B3E-4825-BCEB-47550250B476}"/>
              </a:ext>
            </a:extLst>
          </p:cNvPr>
          <p:cNvCxnSpPr/>
          <p:nvPr/>
        </p:nvCxnSpPr>
        <p:spPr>
          <a:xfrm flipH="1" flipV="1">
            <a:off x="8113941" y="5991674"/>
            <a:ext cx="429766" cy="31232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9D81D25-26A0-4762-BEDD-A1DC3CA1B40B}"/>
              </a:ext>
            </a:extLst>
          </p:cNvPr>
          <p:cNvSpPr txBox="1"/>
          <p:nvPr/>
        </p:nvSpPr>
        <p:spPr>
          <a:xfrm>
            <a:off x="7841756" y="816638"/>
            <a:ext cx="24516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Pad Charge Collection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9F946A5-B23E-4D51-972D-CDDD6216B563}"/>
              </a:ext>
            </a:extLst>
          </p:cNvPr>
          <p:cNvCxnSpPr/>
          <p:nvPr/>
        </p:nvCxnSpPr>
        <p:spPr>
          <a:xfrm>
            <a:off x="9051721" y="1140256"/>
            <a:ext cx="243281" cy="58457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378414E9-AC60-4808-B7CE-114A9C841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58" y="734254"/>
            <a:ext cx="2489270" cy="33178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D4496E0-8AEC-4D05-ADC1-07D46542A950}"/>
              </a:ext>
            </a:extLst>
          </p:cNvPr>
          <p:cNvSpPr txBox="1"/>
          <p:nvPr/>
        </p:nvSpPr>
        <p:spPr>
          <a:xfrm>
            <a:off x="4668756" y="3598607"/>
            <a:ext cx="16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Module Install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584BA2-3DBC-4F65-966A-39E80324190E}"/>
              </a:ext>
            </a:extLst>
          </p:cNvPr>
          <p:cNvSpPr txBox="1"/>
          <p:nvPr/>
        </p:nvSpPr>
        <p:spPr>
          <a:xfrm>
            <a:off x="1393005" y="3598607"/>
            <a:ext cx="11160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Xray Gun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C8B1BD5-6E82-4389-90D7-263F714433BC}"/>
              </a:ext>
            </a:extLst>
          </p:cNvPr>
          <p:cNvCxnSpPr>
            <a:stCxn id="34" idx="0"/>
          </p:cNvCxnSpPr>
          <p:nvPr/>
        </p:nvCxnSpPr>
        <p:spPr>
          <a:xfrm flipH="1" flipV="1">
            <a:off x="1951010" y="2768367"/>
            <a:ext cx="1" cy="8302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318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E0D0-CAA8-4DAD-92B9-1CF0309BC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9083"/>
          </a:xfrm>
        </p:spPr>
        <p:txBody>
          <a:bodyPr>
            <a:normAutofit fontScale="90000"/>
          </a:bodyPr>
          <a:lstStyle/>
          <a:p>
            <a:r>
              <a:rPr lang="en-US" dirty="0"/>
              <a:t>Nitty Gritty Details:  Xray Box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B0572-9D8F-4754-A88C-3407AD49D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43" y="5011185"/>
            <a:ext cx="7191066" cy="1278253"/>
          </a:xfrm>
        </p:spPr>
        <p:txBody>
          <a:bodyPr/>
          <a:lstStyle/>
          <a:p>
            <a:r>
              <a:rPr lang="en-US" dirty="0"/>
              <a:t>Xray panel has HARDWARE readout of settings (trust but verify)</a:t>
            </a:r>
          </a:p>
          <a:p>
            <a:r>
              <a:rPr lang="en-US" dirty="0"/>
              <a:t>Xray panel has human-actuated interlock (allow or crash)</a:t>
            </a:r>
          </a:p>
          <a:p>
            <a:r>
              <a:rPr lang="en-US" dirty="0"/>
              <a:t>Standard “Zagreb” 12-channel </a:t>
            </a:r>
            <a:r>
              <a:rPr lang="en-US" dirty="0" err="1"/>
              <a:t>pAmmeter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0C8D8E1-DB05-49A7-9C25-1CA2AF96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20" y="795221"/>
            <a:ext cx="2852257" cy="38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6FEEB1-3CDC-4016-A20E-D94B8C760259}"/>
              </a:ext>
            </a:extLst>
          </p:cNvPr>
          <p:cNvSpPr txBox="1"/>
          <p:nvPr/>
        </p:nvSpPr>
        <p:spPr>
          <a:xfrm>
            <a:off x="2676088" y="3994991"/>
            <a:ext cx="4716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052E3D-F365-4708-991F-E02213E5AF38}"/>
              </a:ext>
            </a:extLst>
          </p:cNvPr>
          <p:cNvSpPr txBox="1"/>
          <p:nvPr/>
        </p:nvSpPr>
        <p:spPr>
          <a:xfrm>
            <a:off x="2736209" y="3464496"/>
            <a:ext cx="5597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NIM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E34AE1-62F8-4879-A01D-91357F7621B3}"/>
              </a:ext>
            </a:extLst>
          </p:cNvPr>
          <p:cNvSpPr txBox="1"/>
          <p:nvPr/>
        </p:nvSpPr>
        <p:spPr>
          <a:xfrm>
            <a:off x="2791512" y="3014583"/>
            <a:ext cx="4491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pA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B1D26B-98A1-4825-91D1-7DB6159EAFF7}"/>
              </a:ext>
            </a:extLst>
          </p:cNvPr>
          <p:cNvSpPr txBox="1"/>
          <p:nvPr/>
        </p:nvSpPr>
        <p:spPr>
          <a:xfrm>
            <a:off x="2509376" y="2448302"/>
            <a:ext cx="6383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Xray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FF396-718B-4AE1-8A50-DA89401F0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009" y="897608"/>
            <a:ext cx="4405897" cy="5872439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D58E737-911E-4A39-BC2B-C068A6DE2075}"/>
              </a:ext>
            </a:extLst>
          </p:cNvPr>
          <p:cNvSpPr txBox="1">
            <a:spLocks/>
          </p:cNvSpPr>
          <p:nvPr/>
        </p:nvSpPr>
        <p:spPr>
          <a:xfrm>
            <a:off x="4532992" y="897608"/>
            <a:ext cx="3783877" cy="27935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Venerable “Klaus’ Gas System”</a:t>
            </a:r>
          </a:p>
          <a:p>
            <a:pPr lvl="1"/>
            <a:r>
              <a:rPr lang="en-US" dirty="0"/>
              <a:t>Computer control all flows/</a:t>
            </a:r>
          </a:p>
          <a:p>
            <a:pPr lvl="1"/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and H</a:t>
            </a:r>
            <a:r>
              <a:rPr lang="en-US" baseline="-25000" dirty="0"/>
              <a:t>2</a:t>
            </a:r>
            <a:r>
              <a:rPr lang="en-US" dirty="0"/>
              <a:t>O readings</a:t>
            </a:r>
          </a:p>
          <a:p>
            <a:pPr lvl="1"/>
            <a:r>
              <a:rPr lang="en-US" dirty="0"/>
              <a:t>Pressure Reading</a:t>
            </a:r>
          </a:p>
          <a:p>
            <a:pPr lvl="1"/>
            <a:r>
              <a:rPr lang="en-US" dirty="0"/>
              <a:t>Temperature Reading</a:t>
            </a:r>
          </a:p>
          <a:p>
            <a:r>
              <a:rPr lang="en-US" dirty="0"/>
              <a:t>Used as pass-through here.</a:t>
            </a:r>
          </a:p>
          <a:p>
            <a:r>
              <a:rPr lang="en-US" dirty="0"/>
              <a:t>Used recirculating on TPC.</a:t>
            </a:r>
          </a:p>
        </p:txBody>
      </p:sp>
    </p:spTree>
    <p:extLst>
      <p:ext uri="{BB962C8B-B14F-4D97-AF65-F5344CB8AC3E}">
        <p14:creationId xmlns:p14="http://schemas.microsoft.com/office/powerpoint/2010/main" val="3358247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E0D0-CAA8-4DAD-92B9-1CF0309BC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9083"/>
          </a:xfrm>
        </p:spPr>
        <p:txBody>
          <a:bodyPr>
            <a:normAutofit/>
          </a:bodyPr>
          <a:lstStyle/>
          <a:p>
            <a:r>
              <a:rPr lang="en-US" dirty="0"/>
              <a:t>Nitty Gritty Details:  Control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B0572-9D8F-4754-A88C-3407AD49D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66" y="4986018"/>
            <a:ext cx="7191066" cy="1456727"/>
          </a:xfrm>
        </p:spPr>
        <p:txBody>
          <a:bodyPr>
            <a:normAutofit/>
          </a:bodyPr>
          <a:lstStyle/>
          <a:p>
            <a:r>
              <a:rPr lang="en-US" dirty="0"/>
              <a:t>Purschke Philosophy:</a:t>
            </a:r>
          </a:p>
          <a:p>
            <a:pPr lvl="1"/>
            <a:r>
              <a:rPr lang="en-US" dirty="0"/>
              <a:t>All actions are prompt level shell commands</a:t>
            </a:r>
          </a:p>
          <a:p>
            <a:pPr lvl="1"/>
            <a:r>
              <a:rPr lang="en-US" dirty="0"/>
              <a:t>Stateless GUI (</a:t>
            </a:r>
            <a:r>
              <a:rPr lang="en-US" dirty="0" err="1"/>
              <a:t>Tcl</a:t>
            </a:r>
            <a:r>
              <a:rPr lang="en-US" dirty="0"/>
              <a:t>/Tk) submits shell commands (buttons) and</a:t>
            </a:r>
            <a:br>
              <a:rPr lang="en-US" dirty="0"/>
            </a:br>
            <a:r>
              <a:rPr lang="en-US" dirty="0"/>
              <a:t>monitors status (labels)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C4439F-E55F-40D4-B654-4CDD51D95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66" y="715852"/>
            <a:ext cx="10395752" cy="4146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9D54C1-C6AB-4B81-AC8A-A4C54A042EDF}"/>
              </a:ext>
            </a:extLst>
          </p:cNvPr>
          <p:cNvSpPr txBox="1"/>
          <p:nvPr/>
        </p:nvSpPr>
        <p:spPr>
          <a:xfrm>
            <a:off x="8229600" y="5022531"/>
            <a:ext cx="3844322" cy="175432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X-ray controls:  </a:t>
            </a:r>
            <a:r>
              <a:rPr lang="en-US" dirty="0" err="1"/>
              <a:t>Zhenia</a:t>
            </a:r>
            <a:r>
              <a:rPr lang="en-US" dirty="0"/>
              <a:t> </a:t>
            </a:r>
            <a:r>
              <a:rPr lang="en-US" dirty="0" err="1"/>
              <a:t>Shulga</a:t>
            </a:r>
            <a:endParaRPr lang="en-US" dirty="0"/>
          </a:p>
          <a:p>
            <a:r>
              <a:rPr lang="en-US" dirty="0"/>
              <a:t>Gas Flow controls: </a:t>
            </a:r>
            <a:r>
              <a:rPr lang="en-US" dirty="0" err="1"/>
              <a:t>Zhenia</a:t>
            </a:r>
            <a:r>
              <a:rPr lang="en-US" dirty="0"/>
              <a:t> </a:t>
            </a:r>
            <a:r>
              <a:rPr lang="en-US" dirty="0" err="1"/>
              <a:t>Shulga</a:t>
            </a:r>
            <a:endParaRPr lang="en-US" dirty="0"/>
          </a:p>
          <a:p>
            <a:r>
              <a:rPr lang="en-US" dirty="0"/>
              <a:t>High Voltage controls:  Sara Kurdi</a:t>
            </a:r>
          </a:p>
          <a:p>
            <a:r>
              <a:rPr lang="en-US" dirty="0"/>
              <a:t>Motor Controls:  Luke </a:t>
            </a:r>
            <a:r>
              <a:rPr lang="en-US" dirty="0" err="1"/>
              <a:t>Legnosky</a:t>
            </a:r>
            <a:endParaRPr lang="en-US" dirty="0"/>
          </a:p>
          <a:p>
            <a:r>
              <a:rPr lang="en-US" dirty="0" err="1"/>
              <a:t>pAmmeter</a:t>
            </a:r>
            <a:r>
              <a:rPr lang="en-US" dirty="0"/>
              <a:t> Controls:  </a:t>
            </a:r>
            <a:r>
              <a:rPr lang="en-US" dirty="0" err="1"/>
              <a:t>Zhenia</a:t>
            </a:r>
            <a:r>
              <a:rPr lang="en-US" dirty="0"/>
              <a:t> </a:t>
            </a:r>
            <a:r>
              <a:rPr lang="en-US" dirty="0" err="1"/>
              <a:t>Shulga</a:t>
            </a:r>
            <a:endParaRPr lang="en-US" dirty="0"/>
          </a:p>
          <a:p>
            <a:r>
              <a:rPr lang="en-US" dirty="0"/>
              <a:t>Stateless GUI:  TKH</a:t>
            </a:r>
          </a:p>
        </p:txBody>
      </p:sp>
    </p:spTree>
    <p:extLst>
      <p:ext uri="{BB962C8B-B14F-4D97-AF65-F5344CB8AC3E}">
        <p14:creationId xmlns:p14="http://schemas.microsoft.com/office/powerpoint/2010/main" val="450411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E0D0-CAA8-4DAD-92B9-1CF0309BC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9083"/>
          </a:xfrm>
        </p:spPr>
        <p:txBody>
          <a:bodyPr>
            <a:normAutofit/>
          </a:bodyPr>
          <a:lstStyle/>
          <a:p>
            <a:r>
              <a:rPr lang="en-US" dirty="0"/>
              <a:t>Nitty Gritty Details:  In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B0572-9D8F-4754-A88C-3407AD49D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057" y="4423955"/>
            <a:ext cx="6176090" cy="1456727"/>
          </a:xfrm>
        </p:spPr>
        <p:txBody>
          <a:bodyPr>
            <a:normAutofit/>
          </a:bodyPr>
          <a:lstStyle/>
          <a:p>
            <a:r>
              <a:rPr lang="en-US" dirty="0"/>
              <a:t>Just coming alive now.</a:t>
            </a:r>
          </a:p>
          <a:p>
            <a:r>
              <a:rPr lang="en-US" dirty="0"/>
              <a:t>Quick scan (X-ray aperture too big &amp; too far back)</a:t>
            </a:r>
          </a:p>
          <a:p>
            <a:r>
              <a:rPr lang="en-US" dirty="0"/>
              <a:t>3 hour “bombardment”…no issues.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F6157-6C9E-4BDE-9B27-57AA6BFB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452" y="699083"/>
            <a:ext cx="457078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F02149-2121-4C9F-B8C6-1639D3B86A61}"/>
              </a:ext>
            </a:extLst>
          </p:cNvPr>
          <p:cNvSpPr txBox="1"/>
          <p:nvPr/>
        </p:nvSpPr>
        <p:spPr>
          <a:xfrm>
            <a:off x="2115853" y="3687661"/>
            <a:ext cx="29626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Xrays</a:t>
            </a:r>
            <a:r>
              <a:rPr lang="en-US" dirty="0"/>
              <a:t> from 32-ganged pads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9B1F3D-81AC-4DD6-B613-33955EE8C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147" y="584657"/>
            <a:ext cx="5168601" cy="3514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C2E47A-D93D-4556-80E4-308A03CFF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877" y="3984879"/>
            <a:ext cx="5079474" cy="28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97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6584B-0F47-4698-BF1B-6CF50DB4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808139"/>
          </a:xfrm>
        </p:spPr>
        <p:txBody>
          <a:bodyPr>
            <a:normAutofit/>
          </a:bodyPr>
          <a:lstStyle/>
          <a:p>
            <a:r>
              <a:rPr lang="en-US" dirty="0"/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EFB2D-E651-42B5-BDDF-995FEE236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27" y="4219560"/>
            <a:ext cx="9273970" cy="247206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Routine module testing begins after Thanksgiving.</a:t>
            </a:r>
          </a:p>
          <a:p>
            <a:pPr lvl="1"/>
            <a:r>
              <a:rPr lang="en-US" dirty="0"/>
              <a:t>System working, but still needs code development, database interface, pass/fail analysis code…</a:t>
            </a:r>
          </a:p>
          <a:p>
            <a:r>
              <a:rPr lang="en-US" dirty="0"/>
              <a:t>Installation of modules into the TPC will proceed in parallel with the Xray characterization of the modules throughout January 2022.</a:t>
            </a:r>
          </a:p>
          <a:p>
            <a:r>
              <a:rPr lang="en-US" dirty="0"/>
              <a:t>For the Xray testing, we assume 2 modules per day 5 days per week from a fully dedicated crew</a:t>
            </a:r>
            <a:br>
              <a:rPr lang="en-US" dirty="0"/>
            </a:br>
            <a:r>
              <a:rPr lang="en-US" dirty="0"/>
              <a:t>(Luke </a:t>
            </a:r>
            <a:r>
              <a:rPr lang="en-US" dirty="0" err="1"/>
              <a:t>Legnosky</a:t>
            </a:r>
            <a:r>
              <a:rPr lang="en-US" dirty="0"/>
              <a:t>, Chris Reynolds, Sara Kurdi)</a:t>
            </a:r>
          </a:p>
          <a:p>
            <a:r>
              <a:rPr lang="en-US" dirty="0"/>
              <a:t>Schedule lag can be compensated using weekends (working well for Assembly crew)</a:t>
            </a:r>
          </a:p>
          <a:p>
            <a:r>
              <a:rPr lang="en-US" dirty="0"/>
              <a:t>10 days float for on-time module installation by February 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4B476-75A9-4D3E-A840-20AB4DEDD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6" y="869004"/>
            <a:ext cx="4868146" cy="299300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BCEBE91-76D4-4338-A27D-BAE725419897}"/>
              </a:ext>
            </a:extLst>
          </p:cNvPr>
          <p:cNvCxnSpPr/>
          <p:nvPr/>
        </p:nvCxnSpPr>
        <p:spPr>
          <a:xfrm>
            <a:off x="4038600" y="1845578"/>
            <a:ext cx="936072" cy="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4DCB549-015D-4BFA-B2A4-5DF157A7B9CB}"/>
              </a:ext>
            </a:extLst>
          </p:cNvPr>
          <p:cNvSpPr txBox="1"/>
          <p:nvPr/>
        </p:nvSpPr>
        <p:spPr>
          <a:xfrm>
            <a:off x="4198955" y="1922459"/>
            <a:ext cx="615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float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9C8D6-9B7F-4481-BFF2-C6AAACBF7115}"/>
              </a:ext>
            </a:extLst>
          </p:cNvPr>
          <p:cNvSpPr txBox="1"/>
          <p:nvPr/>
        </p:nvSpPr>
        <p:spPr>
          <a:xfrm>
            <a:off x="2617119" y="1467273"/>
            <a:ext cx="7248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FF00"/>
                </a:solidFill>
              </a:rPr>
              <a:t>Thanksgiving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772ED0-FE2F-42AE-820E-005305DB115C}"/>
              </a:ext>
            </a:extLst>
          </p:cNvPr>
          <p:cNvCxnSpPr/>
          <p:nvPr/>
        </p:nvCxnSpPr>
        <p:spPr>
          <a:xfrm>
            <a:off x="2576164" y="1730129"/>
            <a:ext cx="75501" cy="10413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Brace 9">
            <a:extLst>
              <a:ext uri="{FF2B5EF4-FFF2-40B4-BE49-F238E27FC236}">
                <a16:creationId xmlns:a16="http://schemas.microsoft.com/office/drawing/2014/main" id="{46062929-BF87-4B0E-AC41-0C9156BDF0BB}"/>
              </a:ext>
            </a:extLst>
          </p:cNvPr>
          <p:cNvSpPr/>
          <p:nvPr/>
        </p:nvSpPr>
        <p:spPr>
          <a:xfrm>
            <a:off x="1576387" y="3071813"/>
            <a:ext cx="79248" cy="180975"/>
          </a:xfrm>
          <a:prstGeom prst="rightBrac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6CA02-EE0D-46EB-98F2-4B6DE4EB0623}"/>
              </a:ext>
            </a:extLst>
          </p:cNvPr>
          <p:cNvSpPr txBox="1"/>
          <p:nvPr/>
        </p:nvSpPr>
        <p:spPr>
          <a:xfrm>
            <a:off x="1628373" y="3023800"/>
            <a:ext cx="111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 modules/day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AA9C2830-5A11-4267-B3F8-0E160880ACBD}"/>
              </a:ext>
            </a:extLst>
          </p:cNvPr>
          <p:cNvSpPr/>
          <p:nvPr/>
        </p:nvSpPr>
        <p:spPr>
          <a:xfrm>
            <a:off x="1814513" y="2890838"/>
            <a:ext cx="61530" cy="180975"/>
          </a:xfrm>
          <a:prstGeom prst="rightBrac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8F00BE-BF4A-4FCA-B357-263AF3A692E8}"/>
              </a:ext>
            </a:extLst>
          </p:cNvPr>
          <p:cNvSpPr txBox="1"/>
          <p:nvPr/>
        </p:nvSpPr>
        <p:spPr>
          <a:xfrm>
            <a:off x="1841775" y="2834102"/>
            <a:ext cx="111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 modules/day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5DADF4-A8C7-4CA6-B206-2D9F3CA51107}"/>
              </a:ext>
            </a:extLst>
          </p:cNvPr>
          <p:cNvSpPr/>
          <p:nvPr/>
        </p:nvSpPr>
        <p:spPr>
          <a:xfrm>
            <a:off x="2257327" y="2192077"/>
            <a:ext cx="109057" cy="1258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1E8F0-611D-41F7-BB7D-2E154BC6203B}"/>
              </a:ext>
            </a:extLst>
          </p:cNvPr>
          <p:cNvSpPr txBox="1"/>
          <p:nvPr/>
        </p:nvSpPr>
        <p:spPr>
          <a:xfrm>
            <a:off x="2175493" y="1596581"/>
            <a:ext cx="4619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FF00"/>
                </a:solidFill>
              </a:rPr>
              <a:t>Today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426BEFF-BA14-43D4-9161-4C48B1C09BCD}"/>
              </a:ext>
            </a:extLst>
          </p:cNvPr>
          <p:cNvSpPr/>
          <p:nvPr/>
        </p:nvSpPr>
        <p:spPr>
          <a:xfrm>
            <a:off x="2744704" y="1812025"/>
            <a:ext cx="109057" cy="1258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B58E8F-40E2-4BDC-B107-001F4C1DC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228" y="808139"/>
            <a:ext cx="4989399" cy="308897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F4A5D7-659D-407B-A6BD-DE376B1D7035}"/>
              </a:ext>
            </a:extLst>
          </p:cNvPr>
          <p:cNvCxnSpPr/>
          <p:nvPr/>
        </p:nvCxnSpPr>
        <p:spPr>
          <a:xfrm>
            <a:off x="9492842" y="1467273"/>
            <a:ext cx="936072" cy="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6A91A09-ABC1-47C0-89D0-2A5C7EF38050}"/>
              </a:ext>
            </a:extLst>
          </p:cNvPr>
          <p:cNvSpPr txBox="1"/>
          <p:nvPr/>
        </p:nvSpPr>
        <p:spPr>
          <a:xfrm>
            <a:off x="9653197" y="1519637"/>
            <a:ext cx="615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float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6E35C3-6BCD-4D8A-843E-37252E5F6BA1}"/>
              </a:ext>
            </a:extLst>
          </p:cNvPr>
          <p:cNvSpPr txBox="1"/>
          <p:nvPr/>
        </p:nvSpPr>
        <p:spPr>
          <a:xfrm>
            <a:off x="7296959" y="1704303"/>
            <a:ext cx="6335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FF00"/>
                </a:solidFill>
              </a:rPr>
              <a:t>Christmas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E3C6CD-5ADC-47BE-9205-6EF218C17A5A}"/>
              </a:ext>
            </a:extLst>
          </p:cNvPr>
          <p:cNvSpPr txBox="1"/>
          <p:nvPr/>
        </p:nvSpPr>
        <p:spPr>
          <a:xfrm>
            <a:off x="7824249" y="1488859"/>
            <a:ext cx="7040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FF00"/>
                </a:solidFill>
              </a:rPr>
              <a:t>New Year’s</a:t>
            </a:r>
          </a:p>
        </p:txBody>
      </p:sp>
    </p:spTree>
    <p:extLst>
      <p:ext uri="{BB962C8B-B14F-4D97-AF65-F5344CB8AC3E}">
        <p14:creationId xmlns:p14="http://schemas.microsoft.com/office/powerpoint/2010/main" val="3803705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9D35D-1D37-4005-8FF6-88A2F103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1586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85CAF-ABBA-4A2E-BBF4-7F607FF61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833" y="715861"/>
            <a:ext cx="8596668" cy="5830348"/>
          </a:xfrm>
        </p:spPr>
        <p:txBody>
          <a:bodyPr>
            <a:normAutofit/>
          </a:bodyPr>
          <a:lstStyle/>
          <a:p>
            <a:r>
              <a:rPr lang="en-US" dirty="0"/>
              <a:t>QA at the factory (complete, largest source of failure is single GEMs):</a:t>
            </a:r>
          </a:p>
          <a:p>
            <a:pPr lvl="1"/>
            <a:r>
              <a:rPr lang="en-US" dirty="0"/>
              <a:t>High voltage stability of individual GEM foils.</a:t>
            </a:r>
          </a:p>
          <a:p>
            <a:r>
              <a:rPr lang="en-US" dirty="0"/>
              <a:t>QA at Assembly (3 GEMS out of 240 failed…not used):</a:t>
            </a:r>
          </a:p>
          <a:p>
            <a:pPr lvl="1"/>
            <a:r>
              <a:rPr lang="en-US" dirty="0"/>
              <a:t>Connectivity, stripe-by-stripe</a:t>
            </a:r>
          </a:p>
          <a:p>
            <a:pPr lvl="1"/>
            <a:r>
              <a:rPr lang="en-US" dirty="0"/>
              <a:t>Overstressed in air.</a:t>
            </a:r>
          </a:p>
          <a:p>
            <a:r>
              <a:rPr lang="en-US" dirty="0"/>
              <a:t>QA in Xray box (starting up…refining procedure…)</a:t>
            </a:r>
          </a:p>
          <a:p>
            <a:pPr lvl="1"/>
            <a:r>
              <a:rPr lang="en-US" dirty="0"/>
              <a:t>GEM-by-GEM and gap-by-gap on working gas.</a:t>
            </a:r>
          </a:p>
          <a:p>
            <a:pPr lvl="1"/>
            <a:r>
              <a:rPr lang="en-US" dirty="0"/>
              <a:t>Gain map.</a:t>
            </a:r>
          </a:p>
          <a:p>
            <a:pPr lvl="1"/>
            <a:r>
              <a:rPr lang="en-US" dirty="0"/>
              <a:t>IBF Map.</a:t>
            </a:r>
          </a:p>
          <a:p>
            <a:pPr lvl="1"/>
            <a:r>
              <a:rPr lang="en-US" dirty="0"/>
              <a:t>Stress test (40 </a:t>
            </a:r>
            <a:r>
              <a:rPr lang="en-US" dirty="0" err="1"/>
              <a:t>nA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QA in the TPC (Spring)</a:t>
            </a:r>
          </a:p>
          <a:p>
            <a:pPr lvl="1"/>
            <a:r>
              <a:rPr lang="en-US" dirty="0"/>
              <a:t>Recirculation flow.</a:t>
            </a:r>
          </a:p>
          <a:p>
            <a:pPr lvl="1"/>
            <a:r>
              <a:rPr lang="en-US" dirty="0"/>
              <a:t>Sector-by-sector </a:t>
            </a:r>
            <a:r>
              <a:rPr lang="en-US" dirty="0" err="1"/>
              <a:t>cosmics</a:t>
            </a:r>
            <a:r>
              <a:rPr lang="en-US" dirty="0"/>
              <a:t> (</a:t>
            </a:r>
            <a:r>
              <a:rPr lang="en-US" dirty="0" err="1"/>
              <a:t>ain’t</a:t>
            </a:r>
            <a:r>
              <a:rPr lang="en-US" dirty="0"/>
              <a:t> streaming readout grand!)</a:t>
            </a:r>
          </a:p>
          <a:p>
            <a:pPr lvl="1"/>
            <a:r>
              <a:rPr lang="en-US" dirty="0"/>
              <a:t>Demonstrate KPP (live channels, efficiency, …)</a:t>
            </a:r>
          </a:p>
          <a:p>
            <a:pPr lvl="1"/>
            <a:r>
              <a:rPr lang="en-US" dirty="0"/>
              <a:t>Deliver July 2022</a:t>
            </a:r>
          </a:p>
        </p:txBody>
      </p:sp>
    </p:spTree>
    <p:extLst>
      <p:ext uri="{BB962C8B-B14F-4D97-AF65-F5344CB8AC3E}">
        <p14:creationId xmlns:p14="http://schemas.microsoft.com/office/powerpoint/2010/main" val="1064846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55B1E-62FB-43BE-86D2-A555175C7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Standard Operating Procedure Document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708EF-82FE-48DF-B931-FFFA3F87A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255" y="3301024"/>
            <a:ext cx="9146174" cy="34895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sPHENIX SOP for Module Assembly draft was written </a:t>
            </a:r>
            <a:br>
              <a:rPr lang="en-US" dirty="0"/>
            </a:br>
            <a:r>
              <a:rPr lang="en-US" dirty="0"/>
              <a:t>by Dick Majka and Nikolai Smirnov</a:t>
            </a:r>
          </a:p>
          <a:p>
            <a:pPr lvl="1"/>
            <a:r>
              <a:rPr lang="en-US" dirty="0"/>
              <a:t>Basically a copy of the ALICE document for the IROC manufacture.</a:t>
            </a:r>
          </a:p>
          <a:p>
            <a:pPr lvl="1"/>
            <a:r>
              <a:rPr lang="en-US" dirty="0"/>
              <a:t>Adjustments made to radiation load test criterion</a:t>
            </a:r>
          </a:p>
          <a:p>
            <a:r>
              <a:rPr lang="en-US" dirty="0"/>
              <a:t>Initially Yale was to perform the testing using the ALICE apparatus.</a:t>
            </a:r>
          </a:p>
          <a:p>
            <a:pPr lvl="1"/>
            <a:r>
              <a:rPr lang="en-US" dirty="0"/>
              <a:t>This agreement fell through.</a:t>
            </a:r>
          </a:p>
          <a:p>
            <a:pPr lvl="1"/>
            <a:r>
              <a:rPr lang="en-US" dirty="0"/>
              <a:t>SBU built a “philosophical duplicate” of the Yale system.</a:t>
            </a:r>
          </a:p>
          <a:p>
            <a:pPr lvl="1"/>
            <a:r>
              <a:rPr lang="en-US" dirty="0"/>
              <a:t>Procedures are criterion are basically identical except:</a:t>
            </a:r>
          </a:p>
          <a:p>
            <a:pPr lvl="2"/>
            <a:r>
              <a:rPr lang="en-US" dirty="0"/>
              <a:t>Different brands of components.</a:t>
            </a:r>
          </a:p>
          <a:p>
            <a:pPr lvl="2"/>
            <a:r>
              <a:rPr lang="en-US" dirty="0"/>
              <a:t>Different software running the show.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59AA85-D02E-437C-8E87-7A33EB5D5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29" y="660400"/>
            <a:ext cx="4025713" cy="2334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EB8007-E07B-42E1-983D-AF9368D1E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928" y="581177"/>
            <a:ext cx="5482874" cy="31533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6DC8C3-6B78-41D5-8F19-0EADDD7DE368}"/>
              </a:ext>
            </a:extLst>
          </p:cNvPr>
          <p:cNvSpPr txBox="1"/>
          <p:nvPr/>
        </p:nvSpPr>
        <p:spPr>
          <a:xfrm>
            <a:off x="7881435" y="4711721"/>
            <a:ext cx="4027513" cy="175432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sPHENIX changes to ALICE Procedure: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30000" dirty="0"/>
              <a:t>55</a:t>
            </a:r>
            <a:r>
              <a:rPr lang="en-US" dirty="0"/>
              <a:t>Fe test is skipped.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sPHENIX doesn’t use </a:t>
            </a:r>
            <a:r>
              <a:rPr lang="en-US" dirty="0" err="1"/>
              <a:t>dE</a:t>
            </a:r>
            <a:r>
              <a:rPr lang="en-US" dirty="0"/>
              <a:t>/dx.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Handling of </a:t>
            </a:r>
            <a:r>
              <a:rPr lang="en-US" baseline="30000" dirty="0"/>
              <a:t>55</a:t>
            </a:r>
            <a:r>
              <a:rPr lang="en-US" dirty="0"/>
              <a:t>Fe not worth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Stability test scaled to 40 </a:t>
            </a:r>
            <a:r>
              <a:rPr lang="en-US" dirty="0" err="1"/>
              <a:t>nA</a:t>
            </a:r>
            <a:r>
              <a:rPr lang="en-US" dirty="0"/>
              <a:t>/cm</a:t>
            </a:r>
            <a:r>
              <a:rPr lang="en-US" baseline="30000" dirty="0"/>
              <a:t>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See next slide.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85AFA9-2DA9-4E72-BAD4-2F3C9C36263F}"/>
              </a:ext>
            </a:extLst>
          </p:cNvPr>
          <p:cNvCxnSpPr>
            <a:cxnSpLocks/>
          </p:cNvCxnSpPr>
          <p:nvPr/>
        </p:nvCxnSpPr>
        <p:spPr>
          <a:xfrm>
            <a:off x="6636391" y="2089195"/>
            <a:ext cx="4915948" cy="6043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B18DC6-74E9-4488-9C9C-A5CF386406EC}"/>
              </a:ext>
            </a:extLst>
          </p:cNvPr>
          <p:cNvCxnSpPr>
            <a:cxnSpLocks/>
          </p:cNvCxnSpPr>
          <p:nvPr/>
        </p:nvCxnSpPr>
        <p:spPr>
          <a:xfrm flipH="1">
            <a:off x="6636391" y="2089195"/>
            <a:ext cx="4915948" cy="6043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791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5AE0A-FFEB-4DCD-A733-E0FF0B90C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1299"/>
          </a:xfrm>
        </p:spPr>
        <p:txBody>
          <a:bodyPr/>
          <a:lstStyle/>
          <a:p>
            <a:r>
              <a:rPr lang="en-US" dirty="0"/>
              <a:t>Radiation Load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724C7-2B5C-45D1-891F-234607471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1369" y="4559685"/>
            <a:ext cx="4460137" cy="2247901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sPHENIX specification:</a:t>
            </a:r>
          </a:p>
          <a:p>
            <a:pPr lvl="1"/>
            <a:r>
              <a:rPr lang="en-US" dirty="0"/>
              <a:t>40 </a:t>
            </a:r>
            <a:r>
              <a:rPr lang="en-US" dirty="0" err="1"/>
              <a:t>nA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for 6 hours</a:t>
            </a:r>
          </a:p>
          <a:p>
            <a:pPr lvl="1"/>
            <a:r>
              <a:rPr lang="en-US" dirty="0"/>
              <a:t>R1 = 12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A; R2 = 21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A; R3 = 29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A</a:t>
            </a:r>
          </a:p>
          <a:p>
            <a:r>
              <a:rPr lang="en-US" dirty="0"/>
              <a:t>Experience:</a:t>
            </a:r>
          </a:p>
          <a:p>
            <a:pPr lvl="1"/>
            <a:r>
              <a:rPr lang="en-US" dirty="0"/>
              <a:t>Sounds extreme</a:t>
            </a:r>
          </a:p>
          <a:p>
            <a:pPr lvl="1"/>
            <a:r>
              <a:rPr lang="en-US" dirty="0"/>
              <a:t>Not really troublesome in experience.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3D60D8-1CDB-435C-B963-2AA47BD4B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141" y="376041"/>
            <a:ext cx="5856075" cy="3052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71C28B-B8D2-458E-943A-100041FD3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661" y="3490618"/>
            <a:ext cx="5514458" cy="10074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F7C562-BEF6-4160-B73A-E3801B7FC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84" y="1761338"/>
            <a:ext cx="5762625" cy="23622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0A2BDF4-81CA-4A4F-81D5-F13DEAA86BD6}"/>
              </a:ext>
            </a:extLst>
          </p:cNvPr>
          <p:cNvSpPr txBox="1">
            <a:spLocks/>
          </p:cNvSpPr>
          <p:nvPr/>
        </p:nvSpPr>
        <p:spPr>
          <a:xfrm>
            <a:off x="953578" y="4559685"/>
            <a:ext cx="4460137" cy="22479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ALICE specification:</a:t>
            </a:r>
          </a:p>
          <a:p>
            <a:pPr lvl="1"/>
            <a:r>
              <a:rPr lang="en-US" dirty="0"/>
              <a:t>10 </a:t>
            </a:r>
            <a:r>
              <a:rPr lang="en-US" dirty="0" err="1"/>
              <a:t>nA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for 6 hours</a:t>
            </a:r>
          </a:p>
          <a:p>
            <a:pPr lvl="1"/>
            <a:r>
              <a:rPr lang="en-US" dirty="0"/>
              <a:t>IROC = 17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A</a:t>
            </a:r>
          </a:p>
          <a:p>
            <a:r>
              <a:rPr lang="en-US" dirty="0"/>
              <a:t>Experience:</a:t>
            </a:r>
          </a:p>
          <a:p>
            <a:pPr lvl="1"/>
            <a:r>
              <a:rPr lang="en-US" dirty="0"/>
              <a:t>Sounds extreme</a:t>
            </a:r>
          </a:p>
          <a:p>
            <a:pPr lvl="1"/>
            <a:r>
              <a:rPr lang="en-US" dirty="0"/>
              <a:t>Not really troublesome in experience.</a:t>
            </a:r>
          </a:p>
        </p:txBody>
      </p:sp>
    </p:spTree>
    <p:extLst>
      <p:ext uri="{BB962C8B-B14F-4D97-AF65-F5344CB8AC3E}">
        <p14:creationId xmlns:p14="http://schemas.microsoft.com/office/powerpoint/2010/main" val="2279989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E0D0-CAA8-4DAD-92B9-1CF0309BC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9083"/>
          </a:xfrm>
        </p:spPr>
        <p:txBody>
          <a:bodyPr/>
          <a:lstStyle/>
          <a:p>
            <a:r>
              <a:rPr lang="en-US" dirty="0"/>
              <a:t>Nitty Gritty Details:  GEM Trimming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B0572-9D8F-4754-A88C-3407AD49D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3" y="4545219"/>
            <a:ext cx="9928934" cy="1519696"/>
          </a:xfrm>
        </p:spPr>
        <p:txBody>
          <a:bodyPr/>
          <a:lstStyle/>
          <a:p>
            <a:r>
              <a:rPr lang="en-US" dirty="0"/>
              <a:t>Every GEM is barcoded and has a status from the factories (WSU, WIS, Temple, Vanderbilt) and has a status recorded in the database with regard to all factory tests.</a:t>
            </a:r>
          </a:p>
          <a:p>
            <a:r>
              <a:rPr lang="en-US" dirty="0"/>
              <a:t>Only Green &amp; Yellow (e.g. visually marred not affecting performance) are trimmed.</a:t>
            </a:r>
          </a:p>
          <a:p>
            <a:r>
              <a:rPr lang="en-US" dirty="0"/>
              <a:t>NOTE:  GEMs only handled on clean TABLE inside clean room (better than best clean room)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A6B741-E9A9-4458-A68C-F1F2DA339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3" y="699083"/>
            <a:ext cx="4760537" cy="357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96742C-F937-4827-8250-F3B1D6E31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009" y="699083"/>
            <a:ext cx="6469317" cy="3147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6464F6-D14D-4E58-A0C0-AE95B862BAFA}"/>
              </a:ext>
            </a:extLst>
          </p:cNvPr>
          <p:cNvSpPr txBox="1"/>
          <p:nvPr/>
        </p:nvSpPr>
        <p:spPr>
          <a:xfrm>
            <a:off x="7484882" y="3544478"/>
            <a:ext cx="369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Database (courtesy Peter </a:t>
            </a:r>
            <a:r>
              <a:rPr lang="en-US" dirty="0" err="1"/>
              <a:t>Glaesel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CAACC-5F66-435C-BC63-A9E98DACAA0F}"/>
              </a:ext>
            </a:extLst>
          </p:cNvPr>
          <p:cNvSpPr txBox="1"/>
          <p:nvPr/>
        </p:nvSpPr>
        <p:spPr>
          <a:xfrm>
            <a:off x="3852623" y="1280344"/>
            <a:ext cx="11112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Bar Code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696DE23-0B58-47EB-AD4A-E29F9B38B5B8}"/>
              </a:ext>
            </a:extLst>
          </p:cNvPr>
          <p:cNvCxnSpPr/>
          <p:nvPr/>
        </p:nvCxnSpPr>
        <p:spPr>
          <a:xfrm flipH="1">
            <a:off x="3263317" y="1468073"/>
            <a:ext cx="562063" cy="11828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772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E0D0-CAA8-4DAD-92B9-1CF0309BC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9083"/>
          </a:xfrm>
        </p:spPr>
        <p:txBody>
          <a:bodyPr/>
          <a:lstStyle/>
          <a:p>
            <a:r>
              <a:rPr lang="en-US" dirty="0"/>
              <a:t>Nitty Gritty Details:  Resistor Potting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B0572-9D8F-4754-A88C-3407AD49D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3" y="4075436"/>
            <a:ext cx="9928934" cy="2178558"/>
          </a:xfrm>
        </p:spPr>
        <p:txBody>
          <a:bodyPr/>
          <a:lstStyle/>
          <a:p>
            <a:r>
              <a:rPr lang="en-US" dirty="0"/>
              <a:t>ALICE experience revealed a weak point:  Sharp exposed solder points.</a:t>
            </a:r>
          </a:p>
          <a:p>
            <a:r>
              <a:rPr lang="en-US" dirty="0"/>
              <a:t>sPHENIX design eliminates those solder points using “tails”</a:t>
            </a:r>
          </a:p>
          <a:p>
            <a:pPr lvl="1"/>
            <a:r>
              <a:rPr lang="en-US" dirty="0"/>
              <a:t>Distance to next gap retained.</a:t>
            </a:r>
          </a:p>
          <a:p>
            <a:pPr lvl="1"/>
            <a:r>
              <a:rPr lang="en-US" dirty="0"/>
              <a:t>Only exposed voltage is CERN-mounted inside “frame pocket”</a:t>
            </a:r>
          </a:p>
          <a:p>
            <a:pPr lvl="1"/>
            <a:r>
              <a:rPr lang="en-US" dirty="0"/>
              <a:t>Fully potted to completely eliminate all exposed voltage.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696DE23-0B58-47EB-AD4A-E29F9B38B5B8}"/>
              </a:ext>
            </a:extLst>
          </p:cNvPr>
          <p:cNvCxnSpPr/>
          <p:nvPr/>
        </p:nvCxnSpPr>
        <p:spPr>
          <a:xfrm flipH="1">
            <a:off x="3263317" y="1468073"/>
            <a:ext cx="562063" cy="11828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2278A5A-5624-4B40-8B93-5B4F9DBF2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93" y="604006"/>
            <a:ext cx="4321973" cy="32423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E75759-ED50-4ACE-8B5C-894C6C654F1B}"/>
              </a:ext>
            </a:extLst>
          </p:cNvPr>
          <p:cNvSpPr txBox="1"/>
          <p:nvPr/>
        </p:nvSpPr>
        <p:spPr>
          <a:xfrm>
            <a:off x="2154281" y="3401736"/>
            <a:ext cx="25907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Syringe injection at 45</a:t>
            </a:r>
            <a:r>
              <a:rPr lang="en-US" baseline="30000" dirty="0"/>
              <a:t>o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2C228A-9A41-43AD-AB8C-544F0BE68F2A}"/>
              </a:ext>
            </a:extLst>
          </p:cNvPr>
          <p:cNvCxnSpPr/>
          <p:nvPr/>
        </p:nvCxnSpPr>
        <p:spPr>
          <a:xfrm flipH="1" flipV="1">
            <a:off x="2508308" y="2202593"/>
            <a:ext cx="939567" cy="121731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2F6EBD4-2216-4EAB-AC75-59D845A59AAE}"/>
              </a:ext>
            </a:extLst>
          </p:cNvPr>
          <p:cNvSpPr txBox="1"/>
          <p:nvPr/>
        </p:nvSpPr>
        <p:spPr>
          <a:xfrm>
            <a:off x="3305262" y="666601"/>
            <a:ext cx="14718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Cured at 90</a:t>
            </a:r>
            <a:r>
              <a:rPr lang="en-US" baseline="30000" dirty="0"/>
              <a:t>o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E54788-4D7C-466D-9606-01466439EBF5}"/>
              </a:ext>
            </a:extLst>
          </p:cNvPr>
          <p:cNvCxnSpPr/>
          <p:nvPr/>
        </p:nvCxnSpPr>
        <p:spPr>
          <a:xfrm flipH="1">
            <a:off x="3322040" y="1040235"/>
            <a:ext cx="704676" cy="60228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B7B17A2-A7EC-4309-BA07-54C8AAFB9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289" y="654017"/>
            <a:ext cx="6494503" cy="3149695"/>
          </a:xfrm>
          <a:prstGeom prst="rect">
            <a:avLst/>
          </a:prstGeom>
        </p:spPr>
      </p:pic>
      <p:sp>
        <p:nvSpPr>
          <p:cNvPr id="17" name="Right Brace 16">
            <a:extLst>
              <a:ext uri="{FF2B5EF4-FFF2-40B4-BE49-F238E27FC236}">
                <a16:creationId xmlns:a16="http://schemas.microsoft.com/office/drawing/2014/main" id="{B059FC18-835C-475A-A89C-B796952F2EDB}"/>
              </a:ext>
            </a:extLst>
          </p:cNvPr>
          <p:cNvSpPr/>
          <p:nvPr/>
        </p:nvSpPr>
        <p:spPr>
          <a:xfrm rot="16378601">
            <a:off x="7929921" y="-86727"/>
            <a:ext cx="700092" cy="4846487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F26C3E-0AB1-4D26-898A-4CEEDED6B55C}"/>
              </a:ext>
            </a:extLst>
          </p:cNvPr>
          <p:cNvSpPr txBox="1"/>
          <p:nvPr/>
        </p:nvSpPr>
        <p:spPr>
          <a:xfrm rot="158952">
            <a:off x="7846995" y="1561215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Sealed</a:t>
            </a:r>
          </a:p>
        </p:txBody>
      </p:sp>
    </p:spTree>
    <p:extLst>
      <p:ext uri="{BB962C8B-B14F-4D97-AF65-F5344CB8AC3E}">
        <p14:creationId xmlns:p14="http://schemas.microsoft.com/office/powerpoint/2010/main" val="2756151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E0D0-CAA8-4DAD-92B9-1CF0309BC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9083"/>
          </a:xfrm>
        </p:spPr>
        <p:txBody>
          <a:bodyPr/>
          <a:lstStyle/>
          <a:p>
            <a:r>
              <a:rPr lang="en-US" dirty="0"/>
              <a:t>Nitty Gritty Details:  Continuity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B0572-9D8F-4754-A88C-3407AD49D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47" y="3608660"/>
            <a:ext cx="7191066" cy="3249340"/>
          </a:xfrm>
        </p:spPr>
        <p:txBody>
          <a:bodyPr/>
          <a:lstStyle/>
          <a:p>
            <a:r>
              <a:rPr lang="en-US" dirty="0"/>
              <a:t>Each GEM is stacked onto the pad plane.</a:t>
            </a:r>
          </a:p>
          <a:p>
            <a:r>
              <a:rPr lang="en-US" dirty="0"/>
              <a:t>100 Volts is applied to the pad plane:</a:t>
            </a:r>
          </a:p>
          <a:p>
            <a:pPr lvl="1"/>
            <a:r>
              <a:rPr lang="en-US" dirty="0"/>
              <a:t>Each stripe has 20 M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dirty="0"/>
              <a:t> current limiting resistor.</a:t>
            </a:r>
          </a:p>
          <a:p>
            <a:pPr lvl="1"/>
            <a:r>
              <a:rPr lang="en-US" dirty="0"/>
              <a:t> Voltmeter has 10 M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dirty="0"/>
              <a:t> input resistance.</a:t>
            </a:r>
          </a:p>
          <a:p>
            <a:pPr lvl="1"/>
            <a:r>
              <a:rPr lang="en-US" dirty="0"/>
              <a:t>33 Volts expected on each stripe</a:t>
            </a:r>
          </a:p>
          <a:p>
            <a:pPr lvl="2"/>
            <a:r>
              <a:rPr lang="en-US" dirty="0"/>
              <a:t>Can reveal disconnect at resistor.  (3 GEMs out of 240 failed)</a:t>
            </a:r>
          </a:p>
          <a:p>
            <a:pPr lvl="2"/>
            <a:r>
              <a:rPr lang="en-US" dirty="0"/>
              <a:t>Can reveal break in HV trace to tail. (zero failures so far)</a:t>
            </a:r>
          </a:p>
          <a:p>
            <a:pPr lvl="2"/>
            <a:r>
              <a:rPr lang="en-US" dirty="0"/>
              <a:t>Can reveal shorts to neighbor.  (zero failures so far).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D960E-1FF7-4ABC-8084-572481B0D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94" r="20420" b="44954"/>
          <a:stretch/>
        </p:blipFill>
        <p:spPr>
          <a:xfrm>
            <a:off x="258482" y="897622"/>
            <a:ext cx="7274831" cy="2424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2C6EA6-F94F-4F6A-AAFE-B951C73C54D2}"/>
              </a:ext>
            </a:extLst>
          </p:cNvPr>
          <p:cNvSpPr txBox="1"/>
          <p:nvPr/>
        </p:nvSpPr>
        <p:spPr>
          <a:xfrm>
            <a:off x="6224631" y="1452479"/>
            <a:ext cx="11155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100 Volts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1CFE4C-429A-49A8-A0E7-4596BBFB5807}"/>
              </a:ext>
            </a:extLst>
          </p:cNvPr>
          <p:cNvCxnSpPr/>
          <p:nvPr/>
        </p:nvCxnSpPr>
        <p:spPr>
          <a:xfrm flipH="1">
            <a:off x="6451134" y="1820411"/>
            <a:ext cx="327171" cy="50333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144B3C3-1826-433D-B81E-21AB88D7E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04"/>
          <a:stretch/>
        </p:blipFill>
        <p:spPr>
          <a:xfrm>
            <a:off x="7873478" y="897622"/>
            <a:ext cx="4142393" cy="45216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5198A5-2920-4AD3-89F1-18A727D21998}"/>
              </a:ext>
            </a:extLst>
          </p:cNvPr>
          <p:cNvSpPr txBox="1"/>
          <p:nvPr/>
        </p:nvSpPr>
        <p:spPr>
          <a:xfrm>
            <a:off x="7996107" y="1109606"/>
            <a:ext cx="9937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33 Volts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05216C-50D6-4718-A561-DE1DCEC5F54D}"/>
              </a:ext>
            </a:extLst>
          </p:cNvPr>
          <p:cNvSpPr txBox="1"/>
          <p:nvPr/>
        </p:nvSpPr>
        <p:spPr>
          <a:xfrm>
            <a:off x="7996107" y="4656752"/>
            <a:ext cx="14911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Test Probe</a:t>
            </a:r>
            <a:br>
              <a:rPr lang="en-US" dirty="0"/>
            </a:br>
            <a:r>
              <a:rPr lang="en-US" dirty="0"/>
              <a:t>Access Holes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CF68E7B-B5FC-4A89-90BB-CE79F3C3888B}"/>
              </a:ext>
            </a:extLst>
          </p:cNvPr>
          <p:cNvCxnSpPr>
            <a:stCxn id="20" idx="0"/>
          </p:cNvCxnSpPr>
          <p:nvPr/>
        </p:nvCxnSpPr>
        <p:spPr>
          <a:xfrm flipV="1">
            <a:off x="8741664" y="3876897"/>
            <a:ext cx="435892" cy="77985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1D62ED5-D184-4B8A-9162-B07BB2BE80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40" r="38044" b="4832"/>
          <a:stretch/>
        </p:blipFill>
        <p:spPr>
          <a:xfrm>
            <a:off x="6637994" y="3431496"/>
            <a:ext cx="1065402" cy="198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4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E0D0-CAA8-4DAD-92B9-1CF0309BC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9083"/>
          </a:xfrm>
        </p:spPr>
        <p:txBody>
          <a:bodyPr/>
          <a:lstStyle/>
          <a:p>
            <a:r>
              <a:rPr lang="en-US" dirty="0"/>
              <a:t>Nitty Gritty Details:  Air HV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B0572-9D8F-4754-A88C-3407AD49D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47" y="4437776"/>
            <a:ext cx="7191066" cy="2420224"/>
          </a:xfrm>
        </p:spPr>
        <p:txBody>
          <a:bodyPr/>
          <a:lstStyle/>
          <a:p>
            <a:r>
              <a:rPr lang="en-US" dirty="0"/>
              <a:t>Over-stress each individual GEM</a:t>
            </a:r>
          </a:p>
          <a:p>
            <a:pPr lvl="1"/>
            <a:r>
              <a:rPr lang="en-US" dirty="0"/>
              <a:t>MAKE it fail now, if it every will.</a:t>
            </a:r>
          </a:p>
          <a:p>
            <a:pPr lvl="1"/>
            <a:r>
              <a:rPr lang="en-US" dirty="0"/>
              <a:t>Started at 525 Volts in air, upgraded to 535 volts in air.</a:t>
            </a:r>
          </a:p>
          <a:p>
            <a:pPr lvl="2"/>
            <a:r>
              <a:rPr lang="en-US" dirty="0"/>
              <a:t>NOTE:  SBU clean room has lots of fans and is HOT.</a:t>
            </a:r>
          </a:p>
          <a:p>
            <a:pPr lvl="2"/>
            <a:r>
              <a:rPr lang="en-US" dirty="0"/>
              <a:t>Humidity always 35% even when the rest of the lab is muggy.</a:t>
            </a:r>
          </a:p>
          <a:p>
            <a:pPr lvl="1"/>
            <a:r>
              <a:rPr lang="en-US" dirty="0"/>
              <a:t>If any activity is seen, send to 555 V, leave it there (try to kill it)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1CFE4C-429A-49A8-A0E7-4596BBFB5807}"/>
              </a:ext>
            </a:extLst>
          </p:cNvPr>
          <p:cNvCxnSpPr/>
          <p:nvPr/>
        </p:nvCxnSpPr>
        <p:spPr>
          <a:xfrm flipH="1">
            <a:off x="6451134" y="1820411"/>
            <a:ext cx="327171" cy="50333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ABB9742-9568-4F42-8F41-15517D7A7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9" t="14312" r="32084" b="14373"/>
          <a:stretch/>
        </p:blipFill>
        <p:spPr>
          <a:xfrm>
            <a:off x="1023457" y="794157"/>
            <a:ext cx="2032956" cy="35485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173913-AC02-4038-9183-37388392F428}"/>
              </a:ext>
            </a:extLst>
          </p:cNvPr>
          <p:cNvSpPr/>
          <p:nvPr/>
        </p:nvSpPr>
        <p:spPr>
          <a:xfrm>
            <a:off x="1317072" y="2813109"/>
            <a:ext cx="268447" cy="1230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6A2C62-00F0-4795-9458-55567A9CC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015" b="19694"/>
          <a:stretch/>
        </p:blipFill>
        <p:spPr>
          <a:xfrm>
            <a:off x="3506556" y="913350"/>
            <a:ext cx="6407141" cy="30137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5FEC6-B79A-4D7E-8B10-63292AE406B4}"/>
              </a:ext>
            </a:extLst>
          </p:cNvPr>
          <p:cNvSpPr txBox="1"/>
          <p:nvPr/>
        </p:nvSpPr>
        <p:spPr>
          <a:xfrm>
            <a:off x="4210082" y="3429000"/>
            <a:ext cx="50000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Slice away bar code if &amp; only if GEM passes HV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5FB42F-97D1-4257-8C0D-01D389689717}"/>
              </a:ext>
            </a:extLst>
          </p:cNvPr>
          <p:cNvCxnSpPr/>
          <p:nvPr/>
        </p:nvCxnSpPr>
        <p:spPr>
          <a:xfrm flipH="1" flipV="1">
            <a:off x="4035105" y="2994870"/>
            <a:ext cx="151001" cy="63756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804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E0D0-CAA8-4DAD-92B9-1CF0309BC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9083"/>
          </a:xfrm>
        </p:spPr>
        <p:txBody>
          <a:bodyPr/>
          <a:lstStyle/>
          <a:p>
            <a:r>
              <a:rPr lang="en-US" dirty="0"/>
              <a:t>Nitty Gritty Details:  Tail Potting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B0572-9D8F-4754-A88C-3407AD49D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112" y="4437775"/>
            <a:ext cx="7191066" cy="2420224"/>
          </a:xfrm>
        </p:spPr>
        <p:txBody>
          <a:bodyPr/>
          <a:lstStyle/>
          <a:p>
            <a:r>
              <a:rPr lang="en-US" dirty="0"/>
              <a:t>HV tail exist the detector via small slot in the strongback.</a:t>
            </a:r>
          </a:p>
          <a:p>
            <a:r>
              <a:rPr lang="en-US" dirty="0"/>
              <a:t>Potting for gas seal.</a:t>
            </a:r>
          </a:p>
          <a:p>
            <a:r>
              <a:rPr lang="en-US" dirty="0"/>
              <a:t>After cure, final test can be performed for GEM-by-GEM</a:t>
            </a:r>
          </a:p>
          <a:p>
            <a:pPr lvl="1"/>
            <a:r>
              <a:rPr lang="en-US" dirty="0"/>
              <a:t>This test has been replaced during the Xray box testing…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6D25D76-38B7-4E5C-A557-792258B72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55" y="841934"/>
            <a:ext cx="4602388" cy="345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5A364E4-3C52-4651-9C96-4B68F04D1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934" y="841935"/>
            <a:ext cx="4602388" cy="345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05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E0D0-CAA8-4DAD-92B9-1CF0309BC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9083"/>
          </a:xfrm>
        </p:spPr>
        <p:txBody>
          <a:bodyPr>
            <a:normAutofit/>
          </a:bodyPr>
          <a:lstStyle/>
          <a:p>
            <a:r>
              <a:rPr lang="en-US" dirty="0"/>
              <a:t>Nitty Gritty Details:  Xray Gas Enclosure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B0572-9D8F-4754-A88C-3407AD49D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4253109"/>
            <a:ext cx="7191066" cy="2420224"/>
          </a:xfrm>
        </p:spPr>
        <p:txBody>
          <a:bodyPr/>
          <a:lstStyle/>
          <a:p>
            <a:r>
              <a:rPr lang="en-US" dirty="0"/>
              <a:t>The Xray test box has two potential planes:</a:t>
            </a:r>
          </a:p>
          <a:p>
            <a:pPr lvl="1"/>
            <a:r>
              <a:rPr lang="en-US" dirty="0"/>
              <a:t>Al-mylar sheet collects positive ions for IBF mapping.</a:t>
            </a:r>
          </a:p>
          <a:p>
            <a:pPr lvl="1"/>
            <a:r>
              <a:rPr lang="en-US" dirty="0"/>
              <a:t>Open “mask” extends top GEM potential to smooth the field.</a:t>
            </a:r>
          </a:p>
          <a:p>
            <a:r>
              <a:rPr lang="en-US" dirty="0"/>
              <a:t>Module bolts to back plate and “window assembly” seals.</a:t>
            </a:r>
          </a:p>
          <a:p>
            <a:pPr lvl="1"/>
            <a:r>
              <a:rPr lang="en-US" dirty="0"/>
              <a:t>Dove-tail O-ring grooves so O-rings never fall.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94798-4164-4B2B-AF5F-575DFC767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71" y="699082"/>
            <a:ext cx="4545642" cy="3410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472F9-DE05-4FEB-B90B-ADFE2560A301}"/>
              </a:ext>
            </a:extLst>
          </p:cNvPr>
          <p:cNvSpPr txBox="1"/>
          <p:nvPr/>
        </p:nvSpPr>
        <p:spPr>
          <a:xfrm>
            <a:off x="3282172" y="842969"/>
            <a:ext cx="161294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IBF Collection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CE9A65-9983-4C58-97CF-90950D575FC8}"/>
              </a:ext>
            </a:extLst>
          </p:cNvPr>
          <p:cNvCxnSpPr/>
          <p:nvPr/>
        </p:nvCxnSpPr>
        <p:spPr>
          <a:xfrm flipH="1">
            <a:off x="3523376" y="1216404"/>
            <a:ext cx="528507" cy="93956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503C757-F46B-4DA7-A5D1-579556450C0D}"/>
              </a:ext>
            </a:extLst>
          </p:cNvPr>
          <p:cNvSpPr txBox="1"/>
          <p:nvPr/>
        </p:nvSpPr>
        <p:spPr>
          <a:xfrm>
            <a:off x="2599725" y="3059668"/>
            <a:ext cx="9236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“Mask”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58D4C-6F95-4C1E-B4FF-F732CE381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462" y="628421"/>
            <a:ext cx="4925819" cy="3695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BBF4C4-4DDE-4A4F-89D3-1A24BB0E7877}"/>
              </a:ext>
            </a:extLst>
          </p:cNvPr>
          <p:cNvSpPr txBox="1"/>
          <p:nvPr/>
        </p:nvSpPr>
        <p:spPr>
          <a:xfrm>
            <a:off x="6060396" y="3292567"/>
            <a:ext cx="22230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Module “raised” to ease bolt insertion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9BE170-721B-45F1-9646-6B4E1BC575C0}"/>
              </a:ext>
            </a:extLst>
          </p:cNvPr>
          <p:cNvSpPr txBox="1"/>
          <p:nvPr/>
        </p:nvSpPr>
        <p:spPr>
          <a:xfrm>
            <a:off x="8389838" y="3292567"/>
            <a:ext cx="22230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Box top alignment pins ensure safety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59A373-E595-456C-A54D-9B88E84FC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8389" y="4000165"/>
            <a:ext cx="2062316" cy="27487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4F6ECE-55F5-4812-8D60-30F32770C591}"/>
              </a:ext>
            </a:extLst>
          </p:cNvPr>
          <p:cNvSpPr txBox="1"/>
          <p:nvPr/>
        </p:nvSpPr>
        <p:spPr>
          <a:xfrm>
            <a:off x="7619450" y="4778050"/>
            <a:ext cx="222308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Sealed box suitable for travel to non-clean environment</a:t>
            </a:r>
          </a:p>
        </p:txBody>
      </p:sp>
    </p:spTree>
    <p:extLst>
      <p:ext uri="{BB962C8B-B14F-4D97-AF65-F5344CB8AC3E}">
        <p14:creationId xmlns:p14="http://schemas.microsoft.com/office/powerpoint/2010/main" val="45657090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146</TotalTime>
  <Words>1093</Words>
  <Application>Microsoft Office PowerPoint</Application>
  <PresentationFormat>Widescreen</PresentationFormat>
  <Paragraphs>155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Symbol</vt:lpstr>
      <vt:lpstr>Trebuchet MS</vt:lpstr>
      <vt:lpstr>Wingdings 3</vt:lpstr>
      <vt:lpstr>Facet</vt:lpstr>
      <vt:lpstr>sPHENIX TPC Module QA</vt:lpstr>
      <vt:lpstr>Standard Operating Procedure Document</vt:lpstr>
      <vt:lpstr>Radiation Load Test</vt:lpstr>
      <vt:lpstr>Nitty Gritty Details:  GEM Trimming</vt:lpstr>
      <vt:lpstr>Nitty Gritty Details:  Resistor Potting</vt:lpstr>
      <vt:lpstr>Nitty Gritty Details:  Continuity Test</vt:lpstr>
      <vt:lpstr>Nitty Gritty Details:  Air HV test</vt:lpstr>
      <vt:lpstr>Nitty Gritty Details:  Tail Potting</vt:lpstr>
      <vt:lpstr>Nitty Gritty Details:  Xray Gas Enclosure</vt:lpstr>
      <vt:lpstr>Nitty Gritty Details:  Xray Box Installation</vt:lpstr>
      <vt:lpstr>Nitty Gritty Details:  Xray Box Installation</vt:lpstr>
      <vt:lpstr>Nitty Gritty Details:  Control Software</vt:lpstr>
      <vt:lpstr>Nitty Gritty Details:  In Operation</vt:lpstr>
      <vt:lpstr>Schedule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TPC Module QA</dc:title>
  <dc:creator>Thomas Hemmick</dc:creator>
  <cp:lastModifiedBy>Thomas Hemmick</cp:lastModifiedBy>
  <cp:revision>2</cp:revision>
  <dcterms:created xsi:type="dcterms:W3CDTF">2021-11-18T10:13:57Z</dcterms:created>
  <dcterms:modified xsi:type="dcterms:W3CDTF">2021-11-18T12:40:06Z</dcterms:modified>
</cp:coreProperties>
</file>