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2" r:id="rId1"/>
    <p:sldMasterId id="2147484869" r:id="rId2"/>
    <p:sldMasterId id="2147484857" r:id="rId3"/>
    <p:sldMasterId id="2147484844" r:id="rId4"/>
  </p:sldMasterIdLst>
  <p:notesMasterIdLst>
    <p:notesMasterId r:id="rId27"/>
  </p:notesMasterIdLst>
  <p:handoutMasterIdLst>
    <p:handoutMasterId r:id="rId28"/>
  </p:handoutMasterIdLst>
  <p:sldIdLst>
    <p:sldId id="974" r:id="rId5"/>
    <p:sldId id="976" r:id="rId6"/>
    <p:sldId id="984" r:id="rId7"/>
    <p:sldId id="991" r:id="rId8"/>
    <p:sldId id="961" r:id="rId9"/>
    <p:sldId id="832" r:id="rId10"/>
    <p:sldId id="837" r:id="rId11"/>
    <p:sldId id="856" r:id="rId12"/>
    <p:sldId id="927" r:id="rId13"/>
    <p:sldId id="911" r:id="rId14"/>
    <p:sldId id="904" r:id="rId15"/>
    <p:sldId id="903" r:id="rId16"/>
    <p:sldId id="929" r:id="rId17"/>
    <p:sldId id="977" r:id="rId18"/>
    <p:sldId id="985" r:id="rId19"/>
    <p:sldId id="986" r:id="rId20"/>
    <p:sldId id="978" r:id="rId21"/>
    <p:sldId id="989" r:id="rId22"/>
    <p:sldId id="992" r:id="rId23"/>
    <p:sldId id="987" r:id="rId24"/>
    <p:sldId id="938" r:id="rId25"/>
    <p:sldId id="988" r:id="rId2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0">
          <p15:clr>
            <a:srgbClr val="A4A3A4"/>
          </p15:clr>
        </p15:guide>
        <p15:guide id="2" pos="2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4029"/>
    <a:srgbClr val="FF66FF"/>
    <a:srgbClr val="44880B"/>
    <a:srgbClr val="0000FF"/>
    <a:srgbClr val="7030A0"/>
    <a:srgbClr val="5FBD02"/>
    <a:srgbClr val="0041D0"/>
    <a:srgbClr val="723A27"/>
    <a:srgbClr val="8E0000"/>
    <a:srgbClr val="306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5"/>
    <p:restoredTop sz="86330" autoAdjust="0"/>
  </p:normalViewPr>
  <p:slideViewPr>
    <p:cSldViewPr snapToGrid="0">
      <p:cViewPr varScale="1">
        <p:scale>
          <a:sx n="163" d="100"/>
          <a:sy n="163" d="100"/>
        </p:scale>
        <p:origin x="3312" y="128"/>
      </p:cViewPr>
      <p:guideLst>
        <p:guide orient="horz" pos="2080"/>
        <p:guide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5632F7-BA3A-324E-9B96-C727AA1DC918}" type="datetimeFigureOut">
              <a:rPr lang="en-US"/>
              <a:pPr>
                <a:defRPr/>
              </a:pPr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1FE786E-97E2-9A43-BA37-43420DBF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1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fld id="{D27CE8A7-619D-534E-9935-E4373F7F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4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ABBD915A-DD8B-6145-8D84-B09A57F522BC}" type="slidenum">
              <a:rPr lang="en-US" sz="1200" u="none"/>
              <a:pPr algn="r"/>
              <a:t>1</a:t>
            </a:fld>
            <a:endParaRPr lang="en-US" sz="1200" u="none" dirty="0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3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0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B31E-38A4-7446-A685-B0F63B6AC888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B31E-38A4-7446-A685-B0F63B6AC888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9"/>
          <p:cNvSpPr>
            <a:spLocks noChangeArrowheads="1"/>
          </p:cNvSpPr>
          <p:nvPr/>
        </p:nvSpPr>
        <p:spPr bwMode="auto">
          <a:xfrm>
            <a:off x="-2454275" y="-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E31F6E-44D7-254D-B84D-C27A96A26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36" y="6356349"/>
            <a:ext cx="3619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Nuclear Shape Observables and Methods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(21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 Century View of the Nuclear Structure)</a:t>
            </a: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2C6E52-0808-E14E-B774-4CAC6178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2634" y="6356350"/>
            <a:ext cx="113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fld id="{4542DC93-8D34-A54C-B122-B27802C39695}" type="slidenum">
              <a:rPr lang="en-US" smtClean="0"/>
              <a:pPr/>
              <a:t>‹#›</a:t>
            </a:fld>
            <a:r>
              <a:rPr lang="en-US"/>
              <a:t> of 20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E8F91A-2BA0-AB45-8DAA-03136F0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1558" y="6356350"/>
            <a:ext cx="3113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u="none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r>
              <a:rPr lang="en-US"/>
              <a:t>RBRC Collaboration – Isobar Science</a:t>
            </a:r>
          </a:p>
          <a:p>
            <a:r>
              <a:rPr lang="en-US"/>
              <a:t>BNL Virtual Meeting / 01/25-28/2022 </a:t>
            </a:r>
          </a:p>
        </p:txBody>
      </p:sp>
    </p:spTree>
    <p:extLst>
      <p:ext uri="{BB962C8B-B14F-4D97-AF65-F5344CB8AC3E}">
        <p14:creationId xmlns:p14="http://schemas.microsoft.com/office/powerpoint/2010/main" val="7084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D697-AF7E-564B-B138-0D1E26FC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D020E-130D-6E4A-ACC1-F57A1D04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F2B8D-570C-404B-897A-2FFA6144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DA691-0E87-5240-8668-14171132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9C109-0D77-974B-B0AF-EF0A7924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09167-62A9-1F47-B6F5-337A2215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AE291-1239-B64B-9263-0B5C4E9C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8E83-2CA0-084B-AB30-8ECBF895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5EC2-9F67-2340-88AB-EF40E99A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4D293-DD22-B248-8326-932226CD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64ED8-E1E0-EC40-8DC3-E774596E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ED4DD-6EAB-F34E-841C-4A274087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71303-47AF-6C47-9699-A36ACCEA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BF0F-F23D-D042-A2E2-9EECA630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0EC19-E9B4-764A-9C38-12A801691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1EC92-85B7-3B48-8FD6-0C5D8B061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5FC17-A436-9C4D-9D82-B78B6214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FCD35-FE74-7A4D-9B1B-ADA30B55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86EB-E078-3D4E-82D8-994C0595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8B8A-9AEC-6749-83F6-D1366B52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608C5-A437-4547-9F7F-E4DFCFFB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EEF8A-2110-A144-BF01-023183EF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A328B-288D-F343-BB8C-B0CB3B01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D0E4-38B6-C24A-B1CE-C3EDC03B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C8EF8-5326-7E43-BF12-F1C2BFE2A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43D96-73AA-6247-9FF9-CB0D1DC73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0E74-DE81-574D-920C-68E74A91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5EA4-B89C-9E49-9C79-7E9DE1C8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621C-C8DD-7F42-8D8A-9A25ADC3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4175-C4B9-E240-87FD-DA296EEF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E4839-6411-8B40-BE89-A7640A3F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5A9D-A6E2-9C4C-9A74-70EFB96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4493-0612-AA4D-8875-1EB1C6FE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0A33E-9DCA-1D40-830C-6389C97A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2AA6-CD37-F341-A5CB-78B18235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D9E7-155B-F045-9229-0B983148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7BE9-4E18-B44E-AD08-7B8C0EA0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B104-2A11-464A-85DE-46D889DF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A4DB4-0C08-654F-B165-C8974DC0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DA34-C014-F444-9662-9DE42B6A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8B79A-E60E-624A-80FE-3A53D638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8B6AD-C714-5744-97FE-F0075548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52C-507D-BB4A-889A-DF6D7F48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5BAD-A057-5E4D-BC9A-1694ED5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0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2BD0-B0B5-714D-8D76-4351BFF2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1985-550C-7A42-AA86-0FBF52FE7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4D82D-3AC8-2B4B-AE4A-3DBDB509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FDEA2-4A75-664A-8535-DFCE1AA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F74A-115B-C141-BA6D-899AB9E3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FB6A3-030A-D44B-A2A5-CC41CFE6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0"/>
            <a:ext cx="8234362" cy="814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828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77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5D05-C27D-B542-95C8-52D8BDF1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68FBD-0E82-6449-B29B-C3CD60E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74B5C-97BC-7146-A8F0-FF6A34C9A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1BCC9-0015-B148-9C9F-AA21FD351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EF71B-1614-B948-8EF8-579E8793D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26E31-C1A3-6B41-AADB-96E40F24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09E7B-ADF2-4344-B9BA-B64E4192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11F2B-B7F7-1B4B-99F9-CCDF3C4C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3F74-9F2D-1547-8764-2D29878A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249A8-5F18-BE48-9912-B852897A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668F5-07CC-CB4B-A63A-9210DBE9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C6C6F-0D0D-9F4A-80EE-9E376C50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8307A-D0EC-C947-9866-EAC86DA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E025B-2553-5E40-BEBD-888CA709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4CAC6-43D5-AD44-80DE-1C07B65E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FD6F-A449-A84F-9A74-295865B7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69AD-CAAB-2E4C-BDD1-2B4979688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6A4F8-29CC-724E-AD22-C372E673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C6C8B-EDB5-2446-B583-ADDDD637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1BCE4-DE18-EA4A-BE07-4D27CE72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C1C0-DA1B-024F-8B05-0BF6F893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3D5F-E764-874B-9CC2-DA4D1D39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E665F-0876-9345-A4AA-84649F62E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6B13B-E395-4146-993E-171D8101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5F92-B60B-3740-A93B-E0DDFDA3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9E260-AA1F-F34B-82B6-0DB2287C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36C82-5F94-EF42-852F-6B1FA000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1172-08A3-2048-9EC0-F35BBD7B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4E2B3-12CD-B44B-8384-15F64614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34BB2-041E-B24E-A92D-D723BF14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F8EE-EBA9-EC43-A9AF-12A63383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0552-5C93-0741-97B6-3043E54D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5B0D2-F3BC-6448-83DB-2C0DE4E54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F43B9-52A6-A246-B382-5C329AD8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8D50-BBD1-0840-962C-CFFD8768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E73-06FF-2647-979F-C8EAC0F884A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277D-86F4-DE4A-AD9C-E8730878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7DB9-AF07-4443-A569-E966BF57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2F5A-20C7-8F40-A083-623977D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2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7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549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7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961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1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4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038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219200"/>
            <a:ext cx="4038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6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4E73-A91A-2A4A-AD41-E2C9117A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F50AD-48CE-9D4F-AFF0-E5A2DE8AD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4AEE6-EB07-0344-B8EE-84F6DC75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2760-3DC7-7E4F-926F-232E3F76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8E2A-D142-9547-A533-34956FC4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5FA6-4F8A-8D46-A287-E011D145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48FD-019D-434B-8FE2-5F5CFC64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87F8-C644-B84B-9026-9BD821E1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BB67-F5B4-084C-9C8F-214C2BEC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CCA3-05A7-F14B-BBED-728EA8A9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ACE3-147E-874E-B597-E9FE2A6A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7321E-48C1-6141-80D0-8ADA2384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4DDD8-F9DE-6A4F-B4CF-0C7D0E2F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AE4C-697B-094F-A2C8-61678FD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20A5E-3562-B649-A94C-2E70BB3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A7F9-2E75-3445-B3DB-2512BBF1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CD90-70B8-B149-8929-9CA8B8A9F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AAA70-F989-304F-93B0-214427F36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B66A-D270-8245-8C44-0051B6B0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2D420-8B5B-B34C-A116-3788C330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63C1-CEBC-624D-B58F-A816ECEE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C994-D1D8-5542-AF6F-E92B1AB1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A07BE-E656-6B49-8E92-F52EF8B0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9F70E-A5A2-2F44-BBEC-8D5F037FD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98945-E8F2-E84D-B90C-C27A1A258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DC194-41EA-C54D-9C66-C3FF982CB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7F524-C99A-DF4B-8500-5A442CCB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569D4-EE1A-C142-97A0-F5E43D0A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F2D55-3085-AC4B-9C76-D2A2A601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76"/>
          <p:cNvSpPr>
            <a:spLocks noChangeArrowheads="1"/>
          </p:cNvSpPr>
          <p:nvPr/>
        </p:nvSpPr>
        <p:spPr bwMode="auto">
          <a:xfrm>
            <a:off x="-2987675" y="-104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AD0D637-2D35-7540-9E34-57B64A3B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36" y="6356349"/>
            <a:ext cx="3619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Nuclear Shape Observables and Methods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(21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 Century View of the Nuclear Structure)</a:t>
            </a: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BD53C80-6F76-5746-8124-D1C8611BA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2634" y="6356350"/>
            <a:ext cx="113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fld id="{4542DC93-8D34-A54C-B122-B27802C39695}" type="slidenum">
              <a:rPr lang="en-US" smtClean="0"/>
              <a:pPr/>
              <a:t>‹#›</a:t>
            </a:fld>
            <a:r>
              <a:rPr lang="en-US"/>
              <a:t> of 20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77884B-22D5-C54E-880A-FA1B3F5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1558" y="6356350"/>
            <a:ext cx="3113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u="none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r>
              <a:rPr lang="en-US"/>
              <a:t>RBRC Collaboration – Isobar Science</a:t>
            </a:r>
          </a:p>
          <a:p>
            <a:r>
              <a:rPr lang="en-US"/>
              <a:t>BNL Virtual Meeting / 01/25-28/2022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33" r:id="rId2"/>
    <p:sldLayoutId id="2147484838" r:id="rId3"/>
    <p:sldLayoutId id="214748485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lang="en-US" sz="1100" b="1">
          <a:solidFill>
            <a:schemeClr val="tx1"/>
          </a:solidFill>
          <a:latin typeface="+mn-lt"/>
          <a:ea typeface="+mn-ea"/>
          <a:cs typeface="+mn-cs"/>
        </a:defRPr>
      </a:lvl1pPr>
      <a:lvl2pPr marL="965200" indent="-3857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800">
          <a:solidFill>
            <a:schemeClr val="tx1"/>
          </a:solidFill>
          <a:latin typeface="+mn-lt"/>
          <a:ea typeface="+mn-ea"/>
        </a:defRPr>
      </a:lvl2pPr>
      <a:lvl3pPr marL="1411288" indent="-33178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400">
          <a:solidFill>
            <a:schemeClr val="tx1"/>
          </a:solidFill>
          <a:latin typeface="+mn-lt"/>
          <a:ea typeface="+mn-ea"/>
        </a:defRPr>
      </a:lvl3pPr>
      <a:lvl4pPr marL="1822450" indent="-2968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000">
          <a:solidFill>
            <a:schemeClr val="tx1"/>
          </a:solidFill>
          <a:latin typeface="+mn-lt"/>
          <a:ea typeface="+mn-ea"/>
        </a:defRPr>
      </a:lvl4pPr>
      <a:lvl5pPr marL="2216150" indent="-279400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000">
          <a:solidFill>
            <a:schemeClr val="tx1"/>
          </a:solidFill>
          <a:latin typeface="+mn-lt"/>
          <a:ea typeface="+mn-ea"/>
        </a:defRPr>
      </a:lvl5pPr>
      <a:lvl6pPr marL="26733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6pPr>
      <a:lvl7pPr marL="31305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7pPr>
      <a:lvl8pPr marL="35877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8pPr>
      <a:lvl9pPr marL="40449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7B9EC-7EC9-BB49-858F-BFD29664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BDBFE-CDBF-C544-B162-1DFC5E67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37D6-8304-EE4E-8941-AD56D7EE1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F3DA-C75F-1F4F-8E40-3F7D03136C94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2244-A0FA-1D41-BECD-9F183A617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DE4C-8578-1E4C-9B0C-9F12E3AE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96A1-CD67-254C-B258-F069DBD13F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F3E822-348C-3D4E-B64B-4C8DBE7CC53C}"/>
              </a:ext>
            </a:extLst>
          </p:cNvPr>
          <p:cNvSpPr txBox="1">
            <a:spLocks/>
          </p:cNvSpPr>
          <p:nvPr userDrawn="1"/>
        </p:nvSpPr>
        <p:spPr>
          <a:xfrm>
            <a:off x="608036" y="6356349"/>
            <a:ext cx="3619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u="sng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Nuclear Shape Observables and Methods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(21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 Century View of the Nuclear Structure)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3238A7-BAD1-0840-8CF9-46331BF32255}"/>
              </a:ext>
            </a:extLst>
          </p:cNvPr>
          <p:cNvSpPr txBox="1">
            <a:spLocks/>
          </p:cNvSpPr>
          <p:nvPr userDrawn="1"/>
        </p:nvSpPr>
        <p:spPr>
          <a:xfrm>
            <a:off x="4232634" y="6356350"/>
            <a:ext cx="113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u="sng" kern="1200">
                <a:solidFill>
                  <a:srgbClr val="723A27"/>
                </a:solidFill>
                <a:latin typeface="Chalkboard SE" panose="03050602040202020205" pitchFamily="66" charset="77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542DC93-8D34-A54C-B122-B27802C39695}" type="slidenum">
              <a:rPr lang="en-US" smtClean="0"/>
              <a:pPr/>
              <a:t>‹#›</a:t>
            </a:fld>
            <a:r>
              <a:rPr lang="en-US"/>
              <a:t> of 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0733A7-D0FC-0644-80EE-08894E72BF62}"/>
              </a:ext>
            </a:extLst>
          </p:cNvPr>
          <p:cNvSpPr txBox="1">
            <a:spLocks/>
          </p:cNvSpPr>
          <p:nvPr userDrawn="1"/>
        </p:nvSpPr>
        <p:spPr>
          <a:xfrm>
            <a:off x="5401558" y="6356350"/>
            <a:ext cx="3113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0" u="none" kern="1200">
                <a:solidFill>
                  <a:srgbClr val="723A27"/>
                </a:solidFill>
                <a:latin typeface="Chalkboard SE" panose="03050602040202020205" pitchFamily="66" charset="77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u="sng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RBRC Collaboration – Isobar Science</a:t>
            </a:r>
          </a:p>
          <a:p>
            <a:r>
              <a:rPr lang="en-US"/>
              <a:t>BNL Virtual Meeting / 01/25-28/2022 </a:t>
            </a:r>
          </a:p>
        </p:txBody>
      </p:sp>
    </p:spTree>
    <p:extLst>
      <p:ext uri="{BB962C8B-B14F-4D97-AF65-F5344CB8AC3E}">
        <p14:creationId xmlns:p14="http://schemas.microsoft.com/office/powerpoint/2010/main" val="27178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B4EDF-A1AA-7E47-A1F1-23F9F446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7FF2-D49F-1945-9310-1F369F581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91F9-C473-2B45-B9E6-959468F5A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36" y="6356349"/>
            <a:ext cx="3619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Nuclear Shape Observables and Methods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(21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 Century View of the Nuclear Structure)</a:t>
            </a:r>
            <a:r>
              <a:rPr lang="en-US" sz="12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9EF4-F952-D74F-A693-8BE7E94B0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2634" y="6356350"/>
            <a:ext cx="1135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fld id="{4542DC93-8D34-A54C-B122-B27802C39695}" type="slidenum">
              <a:rPr lang="en-US" smtClean="0"/>
              <a:pPr/>
              <a:t>‹#›</a:t>
            </a:fld>
            <a:r>
              <a:rPr lang="en-US"/>
              <a:t> of 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6DFA-92EA-F24D-92E8-FE9DAB1D7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1558" y="6356350"/>
            <a:ext cx="3113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u="none">
                <a:solidFill>
                  <a:srgbClr val="723A27"/>
                </a:solidFill>
                <a:latin typeface="Chalkboard SE" panose="03050602040202020205" pitchFamily="66" charset="77"/>
              </a:defRPr>
            </a:lvl1pPr>
          </a:lstStyle>
          <a:p>
            <a:r>
              <a:rPr lang="en-US"/>
              <a:t>RBRC Collaboration – Isobar Science</a:t>
            </a:r>
          </a:p>
          <a:p>
            <a:r>
              <a:rPr lang="en-US"/>
              <a:t>BNL Virtual Meeting / 01/25-28/2022 </a:t>
            </a:r>
          </a:p>
        </p:txBody>
      </p:sp>
    </p:spTree>
    <p:extLst>
      <p:ext uri="{BB962C8B-B14F-4D97-AF65-F5344CB8AC3E}">
        <p14:creationId xmlns:p14="http://schemas.microsoft.com/office/powerpoint/2010/main" val="24871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381-C926-844D-9EBE-7488D9A761C4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38.emf"/><Relationship Id="rId12" Type="http://schemas.openxmlformats.org/officeDocument/2006/relationships/image" Target="../media/image14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36.jpeg"/><Relationship Id="rId9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.png"/><Relationship Id="rId3" Type="http://schemas.openxmlformats.org/officeDocument/2006/relationships/image" Target="../media/image53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2.jpeg"/><Relationship Id="rId5" Type="http://schemas.openxmlformats.org/officeDocument/2006/relationships/image" Target="../media/image55.png"/><Relationship Id="rId10" Type="http://schemas.openxmlformats.org/officeDocument/2006/relationships/image" Target="../media/image420.png"/><Relationship Id="rId4" Type="http://schemas.openxmlformats.org/officeDocument/2006/relationships/image" Target="../media/image54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1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12.jpe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hyperlink" Target="http://johnthemathguy.blogspot.com/2013/01/what-color-is-re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7500">
              <a:srgbClr val="7D8496"/>
            </a:gs>
            <a:gs pos="26500">
              <a:srgbClr val="E6E6E6"/>
            </a:gs>
            <a:gs pos="34000">
              <a:srgbClr val="7D8496"/>
            </a:gs>
            <a:gs pos="46500">
              <a:srgbClr val="E6E6E6"/>
            </a:gs>
            <a:gs pos="50000">
              <a:srgbClr val="FFFFFF"/>
            </a:gs>
            <a:gs pos="53500">
              <a:srgbClr val="E6E6E6"/>
            </a:gs>
            <a:gs pos="66000">
              <a:srgbClr val="7D8496"/>
            </a:gs>
            <a:gs pos="73500">
              <a:srgbClr val="E6E6E6"/>
            </a:gs>
            <a:gs pos="925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Box 4112"/>
          <p:cNvSpPr txBox="1"/>
          <p:nvPr/>
        </p:nvSpPr>
        <p:spPr>
          <a:xfrm>
            <a:off x="11620500" y="304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14" name="TextBox 4113"/>
          <p:cNvSpPr txBox="1"/>
          <p:nvPr/>
        </p:nvSpPr>
        <p:spPr>
          <a:xfrm>
            <a:off x="11341100" y="38481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7E68AACD-8AC8-014C-B2F0-1B7B85FB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6019206"/>
            <a:ext cx="9144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u="none" dirty="0">
                <a:solidFill>
                  <a:srgbClr val="7D4029"/>
                </a:solidFill>
                <a:latin typeface="Times New Roman" charset="0"/>
              </a:rPr>
              <a:t>PIs: Jerry P. Draayer, Kristina D. Launey, Tomas Dytrych, Feng Pan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u="none" dirty="0">
                <a:solidFill>
                  <a:srgbClr val="7D4029"/>
                </a:solidFill>
                <a:latin typeface="Times New Roman" charset="0"/>
              </a:rPr>
              <a:t>GAs: </a:t>
            </a:r>
            <a:r>
              <a:rPr lang="en-US" b="1" u="none" dirty="0">
                <a:solidFill>
                  <a:srgbClr val="7D4029"/>
                </a:solidFill>
                <a:latin typeface="Times New Roman Bold" charset="0"/>
              </a:rPr>
              <a:t>David S. Kekejian &amp; Grigor Sargsyan</a:t>
            </a:r>
            <a:endParaRPr kumimoji="1" lang="en-US" b="1" u="none" dirty="0">
              <a:solidFill>
                <a:srgbClr val="7D4029"/>
              </a:solidFill>
              <a:latin typeface="Times New Roman" charset="0"/>
            </a:endParaRPr>
          </a:p>
          <a:p>
            <a:pPr algn="ctr" eaLnBrk="1" hangingPunct="1">
              <a:lnSpc>
                <a:spcPct val="20000"/>
              </a:lnSpc>
              <a:spcBef>
                <a:spcPts val="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dirty="0">
                <a:solidFill>
                  <a:srgbClr val="7D4029"/>
                </a:solidFill>
                <a:latin typeface="Times New Roman" charset="0"/>
              </a:rPr>
              <a:t>__________________________________________________</a:t>
            </a:r>
          </a:p>
          <a:p>
            <a:pPr algn="ctr" eaLnBrk="1" hangingPunct="1">
              <a:spcBef>
                <a:spcPts val="4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sz="1400" b="1" u="none" dirty="0">
                <a:solidFill>
                  <a:srgbClr val="7D4029"/>
                </a:solidFill>
                <a:latin typeface="Times New Roman" charset="0"/>
              </a:rPr>
              <a:t>U.S. NSF &amp; DOE + LSU &amp; SURA/JLab Sponsored Research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F658FA-FD3D-0947-A027-76623E84E4E9}"/>
              </a:ext>
            </a:extLst>
          </p:cNvPr>
          <p:cNvGrpSpPr/>
          <p:nvPr/>
        </p:nvGrpSpPr>
        <p:grpSpPr>
          <a:xfrm>
            <a:off x="4310311" y="5474961"/>
            <a:ext cx="4792379" cy="584775"/>
            <a:chOff x="4181061" y="5092753"/>
            <a:chExt cx="4792379" cy="58477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CCD1B9D-C2A2-DD4E-BE4F-3EDCAC1864D3}"/>
                </a:ext>
              </a:extLst>
            </p:cNvPr>
            <p:cNvSpPr txBox="1"/>
            <p:nvPr/>
          </p:nvSpPr>
          <p:spPr>
            <a:xfrm>
              <a:off x="5145235" y="5092753"/>
              <a:ext cx="3828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Where </a:t>
              </a:r>
              <a:r>
                <a:rPr lang="en-US" b="1" u="none" dirty="0">
                  <a:solidFill>
                    <a:srgbClr val="FF0000"/>
                  </a:solidFill>
                  <a:latin typeface="Chalkboard"/>
                  <a:cs typeface="Chalkboard"/>
                </a:rPr>
                <a:t>LSM </a:t>
              </a:r>
              <a:r>
                <a:rPr lang="en-US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/ </a:t>
              </a:r>
              <a:r>
                <a:rPr lang="en-US" b="1" u="none" dirty="0">
                  <a:solidFill>
                    <a:srgbClr val="FF0000"/>
                  </a:solidFill>
                  <a:latin typeface="Chalkboard"/>
                  <a:cs typeface="Chalkboard"/>
                </a:rPr>
                <a:t>LE-NP</a:t>
              </a:r>
              <a:r>
                <a:rPr lang="en-US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 (</a:t>
              </a:r>
              <a:r>
                <a:rPr lang="en-US" b="1" u="none" dirty="0">
                  <a:solidFill>
                    <a:srgbClr val="723A27"/>
                  </a:solidFill>
                  <a:latin typeface="Chalkboard"/>
                  <a:cs typeface="Chalkboard"/>
                </a:rPr>
                <a:t>QED</a:t>
              </a:r>
              <a:r>
                <a:rPr lang="en-US" sz="1400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) &amp;  </a:t>
              </a:r>
            </a:p>
            <a:p>
              <a:pPr algn="ctr"/>
              <a:r>
                <a:rPr lang="en-US" b="1" u="none" dirty="0">
                  <a:solidFill>
                    <a:srgbClr val="00B050"/>
                  </a:solidFill>
                  <a:latin typeface="Chalkboard"/>
                  <a:cs typeface="Chalkboard"/>
                </a:rPr>
                <a:t>FSW / HE-NP</a:t>
              </a:r>
              <a:r>
                <a:rPr lang="en-US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 (</a:t>
              </a:r>
              <a:r>
                <a:rPr lang="en-US" b="1" u="none" dirty="0">
                  <a:solidFill>
                    <a:srgbClr val="0070C0"/>
                  </a:solidFill>
                  <a:latin typeface="Chalkboard"/>
                  <a:cs typeface="Chalkboard"/>
                </a:rPr>
                <a:t>Q</a:t>
              </a:r>
              <a:r>
                <a:rPr lang="en-US" b="1" u="none" dirty="0">
                  <a:solidFill>
                    <a:srgbClr val="FF0000"/>
                  </a:solidFill>
                  <a:latin typeface="Chalkboard"/>
                  <a:cs typeface="Chalkboard"/>
                </a:rPr>
                <a:t>C</a:t>
              </a:r>
              <a:r>
                <a:rPr lang="en-US" b="1" u="none" dirty="0">
                  <a:solidFill>
                    <a:srgbClr val="00B050"/>
                  </a:solidFill>
                  <a:latin typeface="Chalkboard"/>
                  <a:cs typeface="Chalkboard"/>
                </a:rPr>
                <a:t>D</a:t>
              </a:r>
              <a:r>
                <a:rPr lang="en-US" b="1" u="none" dirty="0">
                  <a:solidFill>
                    <a:srgbClr val="723A27"/>
                  </a:solidFill>
                  <a:latin typeface="Chalkboard"/>
                  <a:cs typeface="Chalkboard"/>
                </a:rPr>
                <a:t>) “Meet”!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5B754F7-523B-2F43-BA2D-564BB6A923EE}"/>
                </a:ext>
              </a:extLst>
            </p:cNvPr>
            <p:cNvGrpSpPr/>
            <p:nvPr/>
          </p:nvGrpSpPr>
          <p:grpSpPr>
            <a:xfrm>
              <a:off x="4181061" y="5403749"/>
              <a:ext cx="1402167" cy="1"/>
              <a:chOff x="3888958" y="6170732"/>
              <a:chExt cx="1402179" cy="1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AA00011-AB90-2E48-AA23-5294B4C772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714175" y="6170732"/>
                <a:ext cx="576962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C01A35-49D1-2F46-9A1B-0BBE7215BA41}"/>
                  </a:ext>
                </a:extLst>
              </p:cNvPr>
              <p:cNvCxnSpPr/>
              <p:nvPr/>
            </p:nvCxnSpPr>
            <p:spPr bwMode="auto">
              <a:xfrm>
                <a:off x="3888958" y="6170732"/>
                <a:ext cx="73660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3F0845D-1D6E-D54F-AA8A-B837B2E07548}"/>
              </a:ext>
            </a:extLst>
          </p:cNvPr>
          <p:cNvSpPr txBox="1"/>
          <p:nvPr/>
        </p:nvSpPr>
        <p:spPr>
          <a:xfrm>
            <a:off x="1" y="-50460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Nuclear Shape Observables and Methods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- 21</a:t>
            </a:r>
            <a:r>
              <a:rPr lang="en-US" b="1" u="none" baseline="30000" dirty="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 Century View of the Nuclear Structure -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(Ab Initio SM Studies: From No-Core to Symplectic Symmetry with Roots in Effective Field Theory)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b="1" u="none" dirty="0">
              <a:solidFill>
                <a:srgbClr val="723A27"/>
              </a:solidFill>
              <a:latin typeface="Chalkboard SE" panose="03050602040202020205" pitchFamily="66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7B3306-227F-5F46-ABC5-1FCB6435E810}"/>
              </a:ext>
            </a:extLst>
          </p:cNvPr>
          <p:cNvGrpSpPr/>
          <p:nvPr/>
        </p:nvGrpSpPr>
        <p:grpSpPr>
          <a:xfrm>
            <a:off x="188903" y="877540"/>
            <a:ext cx="4020748" cy="5106427"/>
            <a:chOff x="188903" y="668899"/>
            <a:chExt cx="4020748" cy="510642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CE4359C-6495-114E-8EA4-E5A15C030B1E}"/>
                </a:ext>
              </a:extLst>
            </p:cNvPr>
            <p:cNvGrpSpPr/>
            <p:nvPr/>
          </p:nvGrpSpPr>
          <p:grpSpPr>
            <a:xfrm>
              <a:off x="206903" y="1142999"/>
              <a:ext cx="4002748" cy="4632327"/>
              <a:chOff x="232303" y="881065"/>
              <a:chExt cx="4162146" cy="4868862"/>
            </a:xfrm>
          </p:grpSpPr>
          <p:pic>
            <p:nvPicPr>
              <p:cNvPr id="99" name="Picture 6" descr="shells">
                <a:extLst>
                  <a:ext uri="{FF2B5EF4-FFF2-40B4-BE49-F238E27FC236}">
                    <a16:creationId xmlns:a16="http://schemas.microsoft.com/office/drawing/2014/main" id="{41C377EB-BAF7-B446-A4B4-81D9BD300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 amt="5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9"/>
              <a:stretch/>
            </p:blipFill>
            <p:spPr>
              <a:xfrm>
                <a:off x="232303" y="881065"/>
                <a:ext cx="3657600" cy="4673600"/>
              </a:xfrm>
              <a:prstGeom prst="rect">
                <a:avLst/>
              </a:prstGeom>
              <a:noFill/>
            </p:spPr>
          </p:pic>
          <p:sp>
            <p:nvSpPr>
              <p:cNvPr id="100" name="TextBox 4">
                <a:extLst>
                  <a:ext uri="{FF2B5EF4-FFF2-40B4-BE49-F238E27FC236}">
                    <a16:creationId xmlns:a16="http://schemas.microsoft.com/office/drawing/2014/main" id="{121CBD09-739D-8B45-998B-5BEBDECB2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181" y="4481338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20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4E236D20-2821-FB4B-8847-6B093561B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181" y="5234386"/>
                <a:ext cx="431800" cy="338138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103" name="TextBox 23">
                <a:extLst>
                  <a:ext uri="{FF2B5EF4-FFF2-40B4-BE49-F238E27FC236}">
                    <a16:creationId xmlns:a16="http://schemas.microsoft.com/office/drawing/2014/main" id="{31B2DB24-3FB0-4349-BAEA-00163E693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119" y="4852105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8</a:t>
                </a:r>
              </a:p>
            </p:txBody>
          </p:sp>
          <p:sp>
            <p:nvSpPr>
              <p:cNvPr id="104" name="TextBox 24">
                <a:extLst>
                  <a:ext uri="{FF2B5EF4-FFF2-40B4-BE49-F238E27FC236}">
                    <a16:creationId xmlns:a16="http://schemas.microsoft.com/office/drawing/2014/main" id="{4D6DDCDB-807C-3743-9FBA-242B82F17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3653" y="4093749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28</a:t>
                </a:r>
              </a:p>
            </p:txBody>
          </p:sp>
          <p:sp>
            <p:nvSpPr>
              <p:cNvPr id="105" name="TextBox 25">
                <a:extLst>
                  <a:ext uri="{FF2B5EF4-FFF2-40B4-BE49-F238E27FC236}">
                    <a16:creationId xmlns:a16="http://schemas.microsoft.com/office/drawing/2014/main" id="{79212DF1-9930-A247-89CE-BFFADB58A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119" y="3708074"/>
                <a:ext cx="431800" cy="338137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50</a:t>
                </a:r>
              </a:p>
            </p:txBody>
          </p:sp>
          <p:sp>
            <p:nvSpPr>
              <p:cNvPr id="106" name="TextBox 26">
                <a:extLst>
                  <a:ext uri="{FF2B5EF4-FFF2-40B4-BE49-F238E27FC236}">
                    <a16:creationId xmlns:a16="http://schemas.microsoft.com/office/drawing/2014/main" id="{6087B9A6-F4E1-F346-B960-2BCEBAB38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649" y="3315706"/>
                <a:ext cx="431800" cy="338138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82</a:t>
                </a: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38274D70-0D2E-044C-A224-9E1FCB56DB5A}"/>
                  </a:ext>
                </a:extLst>
              </p:cNvPr>
              <p:cNvGrpSpPr/>
              <p:nvPr/>
            </p:nvGrpSpPr>
            <p:grpSpPr>
              <a:xfrm>
                <a:off x="679978" y="2070100"/>
                <a:ext cx="2625725" cy="3679827"/>
                <a:chOff x="1130828" y="1479552"/>
                <a:chExt cx="2625725" cy="3152775"/>
              </a:xfrm>
            </p:grpSpPr>
            <p:sp>
              <p:nvSpPr>
                <p:cNvPr id="132" name="Oval 6">
                  <a:extLst>
                    <a:ext uri="{FF2B5EF4-FFF2-40B4-BE49-F238E27FC236}">
                      <a16:creationId xmlns:a16="http://schemas.microsoft.com/office/drawing/2014/main" id="{F7F6259F-5DC1-4143-A407-0E138A4DAA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32012" y="4216402"/>
                  <a:ext cx="598487" cy="317500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7">
                  <a:extLst>
                    <a:ext uri="{FF2B5EF4-FFF2-40B4-BE49-F238E27FC236}">
                      <a16:creationId xmlns:a16="http://schemas.microsoft.com/office/drawing/2014/main" id="{224D831E-61D2-3240-B709-D7EBB64025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976437" y="3841752"/>
                  <a:ext cx="933450" cy="474663"/>
                </a:xfrm>
                <a:prstGeom prst="ellipse">
                  <a:avLst/>
                </a:prstGeom>
                <a:solidFill>
                  <a:schemeClr val="tx2">
                    <a:alpha val="57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">
                  <a:extLst>
                    <a:ext uri="{FF2B5EF4-FFF2-40B4-BE49-F238E27FC236}">
                      <a16:creationId xmlns:a16="http://schemas.microsoft.com/office/drawing/2014/main" id="{A6BD39FC-6DC3-AE41-862B-3E10F70EEF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6574" y="3433765"/>
                  <a:ext cx="1265238" cy="593725"/>
                </a:xfrm>
                <a:prstGeom prst="ellipse">
                  <a:avLst/>
                </a:prstGeom>
                <a:solidFill>
                  <a:schemeClr val="tx2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5" name="Oval 9">
                  <a:extLst>
                    <a:ext uri="{FF2B5EF4-FFF2-40B4-BE49-F238E27FC236}">
                      <a16:creationId xmlns:a16="http://schemas.microsoft.com/office/drawing/2014/main" id="{3BB22299-CC3D-CD46-8E17-E1CA31EBB6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43591" y="2839506"/>
                  <a:ext cx="1601788" cy="752475"/>
                </a:xfrm>
                <a:prstGeom prst="ellipse">
                  <a:avLst/>
                </a:prstGeom>
                <a:solidFill>
                  <a:schemeClr val="folHlink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6" name="Oval 10">
                  <a:extLst>
                    <a:ext uri="{FF2B5EF4-FFF2-40B4-BE49-F238E27FC236}">
                      <a16:creationId xmlns:a16="http://schemas.microsoft.com/office/drawing/2014/main" id="{C5165CB8-DEB2-514F-9627-D43C6F8371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94896" y="2288113"/>
                  <a:ext cx="1893887" cy="876300"/>
                </a:xfrm>
                <a:prstGeom prst="ellipse">
                  <a:avLst/>
                </a:prstGeom>
                <a:solidFill>
                  <a:schemeClr val="folHlink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7" name="Group 2">
                  <a:extLst>
                    <a:ext uri="{FF2B5EF4-FFF2-40B4-BE49-F238E27FC236}">
                      <a16:creationId xmlns:a16="http://schemas.microsoft.com/office/drawing/2014/main" id="{14E5A86C-5FC7-984C-A5F6-13B60ED398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828" y="1479552"/>
                  <a:ext cx="2625725" cy="3152775"/>
                  <a:chOff x="2075" y="1727"/>
                  <a:chExt cx="1534" cy="1799"/>
                </a:xfrm>
              </p:grpSpPr>
              <p:sp>
                <p:nvSpPr>
                  <p:cNvPr id="141" name="Freeform 3">
                    <a:extLst>
                      <a:ext uri="{FF2B5EF4-FFF2-40B4-BE49-F238E27FC236}">
                        <a16:creationId xmlns:a16="http://schemas.microsoft.com/office/drawing/2014/main" id="{416DDD04-0459-8543-BB02-8081E3701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1" y="1727"/>
                    <a:ext cx="768" cy="1799"/>
                  </a:xfrm>
                  <a:custGeom>
                    <a:avLst/>
                    <a:gdLst>
                      <a:gd name="T0" fmla="*/ 0 w 567"/>
                      <a:gd name="T1" fmla="*/ 1114 h 1114"/>
                      <a:gd name="T2" fmla="*/ 127 w 567"/>
                      <a:gd name="T3" fmla="*/ 1047 h 1114"/>
                      <a:gd name="T4" fmla="*/ 300 w 567"/>
                      <a:gd name="T5" fmla="*/ 740 h 1114"/>
                      <a:gd name="T6" fmla="*/ 567 w 567"/>
                      <a:gd name="T7" fmla="*/ 0 h 1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7" h="1114">
                        <a:moveTo>
                          <a:pt x="0" y="1114"/>
                        </a:moveTo>
                        <a:cubicBezTo>
                          <a:pt x="38" y="1111"/>
                          <a:pt x="77" y="1109"/>
                          <a:pt x="127" y="1047"/>
                        </a:cubicBezTo>
                        <a:cubicBezTo>
                          <a:pt x="177" y="985"/>
                          <a:pt x="227" y="914"/>
                          <a:pt x="300" y="740"/>
                        </a:cubicBezTo>
                        <a:cubicBezTo>
                          <a:pt x="373" y="566"/>
                          <a:pt x="470" y="283"/>
                          <a:pt x="56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42" name="Freeform 4">
                    <a:extLst>
                      <a:ext uri="{FF2B5EF4-FFF2-40B4-BE49-F238E27FC236}">
                        <a16:creationId xmlns:a16="http://schemas.microsoft.com/office/drawing/2014/main" id="{06919215-6182-9A42-B725-FC6F2ECF6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075" y="1727"/>
                    <a:ext cx="768" cy="1799"/>
                  </a:xfrm>
                  <a:custGeom>
                    <a:avLst/>
                    <a:gdLst>
                      <a:gd name="T0" fmla="*/ 0 w 567"/>
                      <a:gd name="T1" fmla="*/ 1114 h 1114"/>
                      <a:gd name="T2" fmla="*/ 127 w 567"/>
                      <a:gd name="T3" fmla="*/ 1047 h 1114"/>
                      <a:gd name="T4" fmla="*/ 300 w 567"/>
                      <a:gd name="T5" fmla="*/ 740 h 1114"/>
                      <a:gd name="T6" fmla="*/ 567 w 567"/>
                      <a:gd name="T7" fmla="*/ 0 h 1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7" h="1114">
                        <a:moveTo>
                          <a:pt x="0" y="1114"/>
                        </a:moveTo>
                        <a:cubicBezTo>
                          <a:pt x="38" y="1111"/>
                          <a:pt x="77" y="1109"/>
                          <a:pt x="127" y="1047"/>
                        </a:cubicBezTo>
                        <a:cubicBezTo>
                          <a:pt x="177" y="985"/>
                          <a:pt x="227" y="914"/>
                          <a:pt x="300" y="740"/>
                        </a:cubicBezTo>
                        <a:cubicBezTo>
                          <a:pt x="373" y="566"/>
                          <a:pt x="470" y="283"/>
                          <a:pt x="56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38" name="Line 27">
                  <a:extLst>
                    <a:ext uri="{FF2B5EF4-FFF2-40B4-BE49-F238E27FC236}">
                      <a16:creationId xmlns:a16="http://schemas.microsoft.com/office/drawing/2014/main" id="{CEC91FA7-C325-8044-A7F4-52DA6E7E3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962" y="4395790"/>
                  <a:ext cx="639762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9" name="Line 28">
                  <a:extLst>
                    <a:ext uri="{FF2B5EF4-FFF2-40B4-BE49-F238E27FC236}">
                      <a16:creationId xmlns:a16="http://schemas.microsoft.com/office/drawing/2014/main" id="{BB34BCB9-851B-4C4E-B0AC-C476A9B01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4687" y="4087815"/>
                  <a:ext cx="960437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40" name="Line 28">
                  <a:extLst>
                    <a:ext uri="{FF2B5EF4-FFF2-40B4-BE49-F238E27FC236}">
                      <a16:creationId xmlns:a16="http://schemas.microsoft.com/office/drawing/2014/main" id="{F7CFFCCF-3815-C544-BE64-3CA4457F3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82234" y="3714748"/>
                  <a:ext cx="1314450" cy="12701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4962237-A0E4-DA49-869A-FF8D25B0D3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53684" y="5358804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786972A-CEBF-B04C-9C03-CB3DD901C9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18758" y="543680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0E44EED-B002-5647-8A96-5552711C39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4302" y="5355101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B08C3E1-B60F-C346-8F57-B8054BEE93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2449" y="5432571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72F9FCA-9BAD-7848-9AB7-D59E9BAD72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1660" y="4998971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FFEAFAF-1CC3-8E4E-B53F-8B7BD93FD3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33614" y="5111154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A67AEC1-25E5-3B4E-91C8-1326B94655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5410" y="5003205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F611911-F5A3-ED4F-886E-DF604A0A27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54717" y="5111684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C4DB5A7-359E-744E-922B-BC2804361C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6698" y="4999502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FF25226-5869-0946-BE56-AE38D248CC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91772" y="5107980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0C11115-DA76-3743-81E8-54EC13B708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00301" y="49984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D212891-F167-CA44-8889-631496C1B6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63789" y="51063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6FF67E5-30C1-AC48-B1BE-22AF959AC0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2164" y="5003736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1270F4F-5F8B-7A4C-BE1C-F532D02E94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31471" y="5107981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FEDA802-786B-D048-BA20-883C932FFC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3069" y="49984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65FFE7-2CF7-EC49-8A94-C07363749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03489" y="51063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87DB6B3-A2B5-464E-B6DD-14AD300DAB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90803" y="45285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01B873C-6072-F645-822F-7420FC9D2A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0479" y="46364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1573B2C-2E60-EA42-B23A-28CA4E25D7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49949" y="4537538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9CE38F3-F116-6E4F-8998-52836FD81C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16622" y="4650779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11FAA34-5422-7C43-9BA8-A529E91DEC99}"/>
                  </a:ext>
                </a:extLst>
              </p:cNvPr>
              <p:cNvGrpSpPr/>
              <p:nvPr/>
            </p:nvGrpSpPr>
            <p:grpSpPr>
              <a:xfrm>
                <a:off x="1627594" y="2578156"/>
                <a:ext cx="751539" cy="342845"/>
                <a:chOff x="2046694" y="2540056"/>
                <a:chExt cx="751539" cy="342845"/>
              </a:xfrm>
            </p:grpSpPr>
            <p:sp>
              <p:nvSpPr>
                <p:cNvPr id="130" name="Rounded Rectangle 129">
                  <a:extLst>
                    <a:ext uri="{FF2B5EF4-FFF2-40B4-BE49-F238E27FC236}">
                      <a16:creationId xmlns:a16="http://schemas.microsoft.com/office/drawing/2014/main" id="{CBF600DB-0AAA-FB46-BAF8-C5A5043D07DB}"/>
                    </a:ext>
                  </a:extLst>
                </p:cNvPr>
                <p:cNvSpPr/>
                <p:nvPr/>
              </p:nvSpPr>
              <p:spPr bwMode="auto">
                <a:xfrm>
                  <a:off x="2046694" y="2564846"/>
                  <a:ext cx="751539" cy="318055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EB73D16-6FD8-9842-8358-0F52888A9049}"/>
                    </a:ext>
                  </a:extLst>
                </p:cNvPr>
                <p:cNvSpPr/>
                <p:nvPr/>
              </p:nvSpPr>
              <p:spPr>
                <a:xfrm>
                  <a:off x="2141120" y="2540056"/>
                  <a:ext cx="56070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u="none" baseline="30000" dirty="0">
                      <a:solidFill>
                        <a:schemeClr val="bg2">
                          <a:lumMod val="75000"/>
                        </a:schemeClr>
                      </a:solidFill>
                    </a:rPr>
                    <a:t>20</a:t>
                  </a:r>
                  <a:r>
                    <a:rPr lang="en-US" u="none" dirty="0">
                      <a:solidFill>
                        <a:schemeClr val="bg2">
                          <a:lumMod val="75000"/>
                        </a:schemeClr>
                      </a:solidFill>
                    </a:rPr>
                    <a:t>Ne</a:t>
                  </a: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C3B0E80-E6E1-4140-B1EC-D335E65B0666}"/>
                  </a:ext>
                </a:extLst>
              </p:cNvPr>
              <p:cNvSpPr txBox="1"/>
              <p:nvPr/>
            </p:nvSpPr>
            <p:spPr>
              <a:xfrm>
                <a:off x="694668" y="1627957"/>
                <a:ext cx="3096514" cy="38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none" dirty="0">
                    <a:solidFill>
                      <a:srgbClr val="FF0000"/>
                    </a:solidFill>
                    <a:latin typeface="Chalkboard"/>
                    <a:cs typeface="Chalkboard"/>
                  </a:rPr>
                  <a:t>L</a:t>
                </a:r>
                <a:r>
                  <a:rPr lang="en-US" sz="1800" b="1" u="none" dirty="0">
                    <a:solidFill>
                      <a:schemeClr val="bg2">
                        <a:lumMod val="75000"/>
                      </a:schemeClr>
                    </a:solidFill>
                    <a:latin typeface="Chalkboard"/>
                    <a:cs typeface="Chalkboard"/>
                  </a:rPr>
                  <a:t>egacy </a:t>
                </a:r>
                <a:r>
                  <a:rPr lang="en-US" sz="1800" b="1" u="none" dirty="0">
                    <a:solidFill>
                      <a:srgbClr val="FF0000"/>
                    </a:solidFill>
                    <a:latin typeface="Chalkboard"/>
                    <a:cs typeface="Chalkboard"/>
                  </a:rPr>
                  <a:t>S</a:t>
                </a:r>
                <a:r>
                  <a:rPr lang="en-US" sz="1800" b="1" u="none" dirty="0">
                    <a:solidFill>
                      <a:schemeClr val="bg2">
                        <a:lumMod val="75000"/>
                      </a:schemeClr>
                    </a:solidFill>
                    <a:latin typeface="Chalkboard"/>
                    <a:cs typeface="Chalkboard"/>
                  </a:rPr>
                  <a:t>hell </a:t>
                </a:r>
                <a:r>
                  <a:rPr lang="en-US" sz="1800" b="1" u="none" dirty="0">
                    <a:solidFill>
                      <a:srgbClr val="FF0000"/>
                    </a:solidFill>
                    <a:latin typeface="Chalkboard"/>
                    <a:cs typeface="Chalkboard"/>
                  </a:rPr>
                  <a:t>M</a:t>
                </a:r>
                <a:r>
                  <a:rPr lang="en-US" sz="1800" b="1" u="none" dirty="0">
                    <a:solidFill>
                      <a:schemeClr val="bg2">
                        <a:lumMod val="75000"/>
                      </a:schemeClr>
                    </a:solidFill>
                    <a:latin typeface="Chalkboard"/>
                    <a:cs typeface="Chalkboard"/>
                  </a:rPr>
                  <a:t>odel ...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039570-DFCC-9540-947E-C5B3694ABC2E}"/>
                </a:ext>
              </a:extLst>
            </p:cNvPr>
            <p:cNvSpPr txBox="1"/>
            <p:nvPr/>
          </p:nvSpPr>
          <p:spPr>
            <a:xfrm>
              <a:off x="188903" y="668899"/>
              <a:ext cx="353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Low-Energy (QED) Discoveries!</a:t>
              </a:r>
              <a:endParaRPr lang="en-US" sz="1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4DD61-50D1-4D41-9F8D-0E5A625A28B8}"/>
              </a:ext>
            </a:extLst>
          </p:cNvPr>
          <p:cNvGrpSpPr/>
          <p:nvPr/>
        </p:nvGrpSpPr>
        <p:grpSpPr>
          <a:xfrm>
            <a:off x="5524500" y="878073"/>
            <a:ext cx="3599684" cy="4642098"/>
            <a:chOff x="5524500" y="878073"/>
            <a:chExt cx="3599684" cy="4642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64DC4-026C-964A-B45F-CF975091D214}"/>
                </a:ext>
              </a:extLst>
            </p:cNvPr>
            <p:cNvGrpSpPr/>
            <p:nvPr/>
          </p:nvGrpSpPr>
          <p:grpSpPr>
            <a:xfrm>
              <a:off x="5524500" y="1348157"/>
              <a:ext cx="3563481" cy="4172014"/>
              <a:chOff x="5524500" y="1139516"/>
              <a:chExt cx="3563481" cy="4172014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F6DE875C-CD16-C04B-B36F-E08D9C9B4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2969" y="1139516"/>
                <a:ext cx="3372458" cy="2578228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872B830-B006-C647-A61A-F9261375AC01}"/>
                  </a:ext>
                </a:extLst>
              </p:cNvPr>
              <p:cNvSpPr txBox="1"/>
              <p:nvPr/>
            </p:nvSpPr>
            <p:spPr>
              <a:xfrm>
                <a:off x="6287372" y="3711092"/>
                <a:ext cx="280060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>
                    <a:solidFill>
                      <a:srgbClr val="800000"/>
                    </a:solidFill>
                  </a:rPr>
                  <a:t>Two forces – </a:t>
                </a:r>
                <a:r>
                  <a:rPr lang="en-US" sz="1400" b="1" u="none" dirty="0">
                    <a:solidFill>
                      <a:srgbClr val="FF0000"/>
                    </a:solidFill>
                  </a:rPr>
                  <a:t>strong color force for hadrons </a:t>
                </a:r>
                <a:r>
                  <a:rPr lang="en-US" sz="1400" b="1" u="none" dirty="0">
                    <a:solidFill>
                      <a:srgbClr val="800000"/>
                    </a:solidFill>
                  </a:rPr>
                  <a:t>and the </a:t>
                </a:r>
                <a:r>
                  <a:rPr lang="en-US" sz="1400" b="1" u="none" dirty="0">
                    <a:solidFill>
                      <a:srgbClr val="008000"/>
                    </a:solidFill>
                  </a:rPr>
                  <a:t>electromagnetic force for nuclei</a:t>
                </a:r>
                <a:r>
                  <a:rPr lang="en-US" sz="1400" b="1" u="none" dirty="0">
                    <a:solidFill>
                      <a:srgbClr val="800000"/>
                    </a:solidFill>
                  </a:rPr>
                  <a:t> are responsible for the structure of hadronic clusters (atomic nuclei) – understanding this ‘how’ and ‘why’ question is a </a:t>
                </a:r>
                <a:r>
                  <a:rPr lang="en-US" sz="1400" b="1" i="1" u="none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1400" b="1" i="1" u="none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1400" b="1" i="1" u="none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Century Grand Challenge!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7E99C-C4EA-6F4F-8BFC-E9B6F8B5005E}"/>
                  </a:ext>
                </a:extLst>
              </p:cNvPr>
              <p:cNvSpPr txBox="1"/>
              <p:nvPr/>
            </p:nvSpPr>
            <p:spPr>
              <a:xfrm>
                <a:off x="5524500" y="2102575"/>
                <a:ext cx="284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... </a:t>
                </a:r>
                <a:r>
                  <a:rPr lang="en-US" sz="1800" b="1" u="none" dirty="0">
                    <a:solidFill>
                      <a:srgbClr val="00B050"/>
                    </a:solidFill>
                    <a:latin typeface="Chalkboard"/>
                    <a:cs typeface="Chalkboard"/>
                  </a:rPr>
                  <a:t>F</a:t>
                </a:r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emto-</a:t>
                </a:r>
                <a:r>
                  <a:rPr lang="en-US" sz="1800" b="1" u="none" dirty="0">
                    <a:solidFill>
                      <a:srgbClr val="00B050"/>
                    </a:solidFill>
                    <a:latin typeface="Chalkboard"/>
                    <a:cs typeface="Chalkboard"/>
                  </a:rPr>
                  <a:t>S</a:t>
                </a:r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cience </a:t>
                </a:r>
                <a:r>
                  <a:rPr lang="en-US" sz="1800" b="1" u="none" dirty="0">
                    <a:solidFill>
                      <a:srgbClr val="00B050"/>
                    </a:solidFill>
                    <a:latin typeface="Chalkboard"/>
                    <a:cs typeface="Chalkboard"/>
                  </a:rPr>
                  <a:t>W</a:t>
                </a:r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orld</a:t>
                </a: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6A22BFF-B755-0D4E-A335-6E89027E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798" y="4457700"/>
                <a:ext cx="663385" cy="596182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B8FD26-A815-AF4C-99E9-32BD769B447F}"/>
                </a:ext>
              </a:extLst>
            </p:cNvPr>
            <p:cNvSpPr txBox="1"/>
            <p:nvPr/>
          </p:nvSpPr>
          <p:spPr>
            <a:xfrm>
              <a:off x="5529610" y="878073"/>
              <a:ext cx="3594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High-Energy (QCD) Challenges?</a:t>
              </a:r>
              <a:endParaRPr lang="en-US" sz="1800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DF645D8-3372-1441-8373-D99882563118}"/>
              </a:ext>
            </a:extLst>
          </p:cNvPr>
          <p:cNvSpPr txBox="1"/>
          <p:nvPr/>
        </p:nvSpPr>
        <p:spPr>
          <a:xfrm>
            <a:off x="4154852" y="2219370"/>
            <a:ext cx="1133644" cy="639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400" b="1" u="none" dirty="0">
                <a:solidFill>
                  <a:srgbClr val="7D4029"/>
                </a:solidFill>
              </a:rPr>
              <a:t>21</a:t>
            </a:r>
            <a:r>
              <a:rPr lang="en-US" sz="1400" b="1" u="none" baseline="30000" dirty="0">
                <a:solidFill>
                  <a:srgbClr val="7D4029"/>
                </a:solidFill>
              </a:rPr>
              <a:t>st</a:t>
            </a:r>
            <a:r>
              <a:rPr lang="en-US" sz="1400" b="1" u="none" dirty="0">
                <a:solidFill>
                  <a:srgbClr val="7D4029"/>
                </a:solidFill>
              </a:rPr>
              <a:t> Century</a:t>
            </a:r>
          </a:p>
          <a:p>
            <a:pPr algn="ctr">
              <a:lnSpc>
                <a:spcPts val="2200"/>
              </a:lnSpc>
            </a:pPr>
            <a:r>
              <a:rPr lang="en-US" sz="1400" b="1" u="none" dirty="0">
                <a:solidFill>
                  <a:srgbClr val="7D4029"/>
                </a:solidFill>
              </a:rPr>
              <a:t>Cross Over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44E5AF-DC22-3841-B19F-1DA861C4B894}"/>
              </a:ext>
            </a:extLst>
          </p:cNvPr>
          <p:cNvSpPr txBox="1"/>
          <p:nvPr/>
        </p:nvSpPr>
        <p:spPr>
          <a:xfrm>
            <a:off x="3843880" y="1175476"/>
            <a:ext cx="1655903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none" dirty="0">
                <a:solidFill>
                  <a:srgbClr val="7D4029"/>
                </a:solidFill>
                <a:latin typeface="Chalkboard"/>
                <a:cs typeface="Chalkboard"/>
              </a:rPr>
              <a:t>RBRC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u="none" dirty="0">
                <a:solidFill>
                  <a:srgbClr val="7D4029"/>
                </a:solidFill>
                <a:latin typeface="Chalkboard"/>
                <a:cs typeface="Chalkboard"/>
              </a:rPr>
              <a:t>Isobar Science</a:t>
            </a:r>
          </a:p>
          <a:p>
            <a:pPr algn="ctr">
              <a:lnSpc>
                <a:spcPts val="1600"/>
              </a:lnSpc>
            </a:pPr>
            <a:r>
              <a:rPr lang="en-US" sz="1200" b="1" u="none" dirty="0">
                <a:solidFill>
                  <a:srgbClr val="7D4029"/>
                </a:solidFill>
                <a:latin typeface="Chalkboard"/>
                <a:cs typeface="Chalkboard"/>
              </a:rPr>
              <a:t>(01/25-28/2022)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8848BB-A866-1849-A04D-7975D4C6936B}"/>
              </a:ext>
            </a:extLst>
          </p:cNvPr>
          <p:cNvSpPr/>
          <p:nvPr/>
        </p:nvSpPr>
        <p:spPr bwMode="auto">
          <a:xfrm>
            <a:off x="3894546" y="1157585"/>
            <a:ext cx="1588764" cy="914400"/>
          </a:xfrm>
          <a:prstGeom prst="roundRect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CAD6FA4-8169-9242-9C47-7FB55E5C2A0F}"/>
              </a:ext>
            </a:extLst>
          </p:cNvPr>
          <p:cNvCxnSpPr>
            <a:cxnSpLocks/>
          </p:cNvCxnSpPr>
          <p:nvPr/>
        </p:nvCxnSpPr>
        <p:spPr bwMode="auto">
          <a:xfrm>
            <a:off x="4675850" y="2054966"/>
            <a:ext cx="0" cy="1854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EDCCD377-7698-9142-B80E-5FC5728BC29A}"/>
              </a:ext>
            </a:extLst>
          </p:cNvPr>
          <p:cNvCxnSpPr>
            <a:cxnSpLocks/>
          </p:cNvCxnSpPr>
          <p:nvPr/>
        </p:nvCxnSpPr>
        <p:spPr bwMode="auto">
          <a:xfrm>
            <a:off x="3433287" y="2301320"/>
            <a:ext cx="2126327" cy="245195"/>
          </a:xfrm>
          <a:prstGeom prst="bentConnector3">
            <a:avLst>
              <a:gd name="adj1" fmla="val 16795"/>
            </a:avLst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454628-488E-F840-ABD4-4AB7D9D02A02}"/>
              </a:ext>
            </a:extLst>
          </p:cNvPr>
          <p:cNvCxnSpPr/>
          <p:nvPr/>
        </p:nvCxnSpPr>
        <p:spPr bwMode="auto">
          <a:xfrm>
            <a:off x="188903" y="894663"/>
            <a:ext cx="87665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E02588C-A21F-C74F-8ABE-BD2FA8B78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0" y="1339741"/>
            <a:ext cx="63500" cy="76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3377ED-EEB7-614D-B64E-0F42F7B9CF31}"/>
              </a:ext>
            </a:extLst>
          </p:cNvPr>
          <p:cNvGrpSpPr/>
          <p:nvPr/>
        </p:nvGrpSpPr>
        <p:grpSpPr>
          <a:xfrm>
            <a:off x="4040724" y="2983886"/>
            <a:ext cx="1264758" cy="684380"/>
            <a:chOff x="3737974" y="3546484"/>
            <a:chExt cx="1120902" cy="61078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40ACF2-8582-854C-9ABE-DB6B245EB2EB}"/>
                </a:ext>
              </a:extLst>
            </p:cNvPr>
            <p:cNvSpPr/>
            <p:nvPr/>
          </p:nvSpPr>
          <p:spPr bwMode="auto">
            <a:xfrm>
              <a:off x="3737974" y="3546484"/>
              <a:ext cx="1120902" cy="600316"/>
            </a:xfrm>
            <a:prstGeom prst="ellipse">
              <a:avLst/>
            </a:prstGeom>
            <a:noFill/>
            <a:ln w="28575" cap="flat" cmpd="sng" algn="ctr">
              <a:solidFill>
                <a:srgbClr val="723A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u="none" dirty="0">
                <a:solidFill>
                  <a:srgbClr val="723A27"/>
                </a:solidFill>
                <a:latin typeface="Chalkboard SE" panose="03050602040202020205" pitchFamily="66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A3BD36-714B-B24B-8D36-EC9FFF681CA8}"/>
                </a:ext>
              </a:extLst>
            </p:cNvPr>
            <p:cNvSpPr txBox="1"/>
            <p:nvPr/>
          </p:nvSpPr>
          <p:spPr>
            <a:xfrm>
              <a:off x="3826464" y="3607909"/>
              <a:ext cx="962808" cy="54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none" dirty="0">
                  <a:solidFill>
                    <a:srgbClr val="C00000"/>
                  </a:solidFill>
                  <a:latin typeface="Chalkboard SE" panose="03050602040202020205" pitchFamily="66" charset="77"/>
                </a:rPr>
                <a:t>RHIC </a:t>
              </a:r>
              <a:r>
                <a:rPr lang="en-US" sz="11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&amp;</a:t>
              </a:r>
              <a:r>
                <a:rPr lang="en-US" sz="1100" b="1" u="none" dirty="0">
                  <a:solidFill>
                    <a:srgbClr val="C00000"/>
                  </a:solidFill>
                  <a:latin typeface="Chalkboard SE" panose="03050602040202020205" pitchFamily="66" charset="77"/>
                </a:rPr>
                <a:t> </a:t>
              </a:r>
              <a:r>
                <a:rPr lang="en-US" sz="1100" b="1" u="none" dirty="0">
                  <a:solidFill>
                    <a:srgbClr val="0000FF"/>
                  </a:solidFill>
                  <a:latin typeface="Chalkboard SE" panose="03050602040202020205" pitchFamily="66" charset="77"/>
                </a:rPr>
                <a:t>JLab</a:t>
              </a:r>
            </a:p>
            <a:p>
              <a:pPr algn="ctr"/>
              <a:r>
                <a:rPr lang="en-US" sz="11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race to the</a:t>
              </a:r>
            </a:p>
            <a:p>
              <a:pPr algn="ctr"/>
              <a:r>
                <a:rPr lang="en-US" sz="1200" b="1" u="none" dirty="0">
                  <a:solidFill>
                    <a:srgbClr val="C0000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690EC7-AF3C-E84A-A765-565D4BBB09A1}"/>
              </a:ext>
            </a:extLst>
          </p:cNvPr>
          <p:cNvCxnSpPr>
            <a:cxnSpLocks/>
          </p:cNvCxnSpPr>
          <p:nvPr/>
        </p:nvCxnSpPr>
        <p:spPr bwMode="auto">
          <a:xfrm>
            <a:off x="4673270" y="2804039"/>
            <a:ext cx="0" cy="1854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6A98C75-82A5-F143-B19A-663CCA7FC22E}"/>
              </a:ext>
            </a:extLst>
          </p:cNvPr>
          <p:cNvCxnSpPr>
            <a:cxnSpLocks/>
          </p:cNvCxnSpPr>
          <p:nvPr/>
        </p:nvCxnSpPr>
        <p:spPr bwMode="auto">
          <a:xfrm>
            <a:off x="4677538" y="3664167"/>
            <a:ext cx="0" cy="2036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AE3E4-A574-6845-B722-5061A5F5E22F}"/>
              </a:ext>
            </a:extLst>
          </p:cNvPr>
          <p:cNvGrpSpPr/>
          <p:nvPr/>
        </p:nvGrpSpPr>
        <p:grpSpPr>
          <a:xfrm>
            <a:off x="5554460" y="3977808"/>
            <a:ext cx="663639" cy="642712"/>
            <a:chOff x="9581295" y="1752530"/>
            <a:chExt cx="663639" cy="6427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3D0166-9DD6-1A46-B152-D6EA082EE47C}"/>
                </a:ext>
              </a:extLst>
            </p:cNvPr>
            <p:cNvSpPr/>
            <p:nvPr/>
          </p:nvSpPr>
          <p:spPr bwMode="auto">
            <a:xfrm>
              <a:off x="9591711" y="1752530"/>
              <a:ext cx="620437" cy="642712"/>
            </a:xfrm>
            <a:prstGeom prst="ellipse">
              <a:avLst/>
            </a:prstGeom>
            <a:noFill/>
            <a:ln w="28575" cap="flat" cmpd="sng" algn="ctr">
              <a:solidFill>
                <a:srgbClr val="4488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B856A3C-17F7-CB4C-A668-E958797B2CDA}"/>
                </a:ext>
              </a:extLst>
            </p:cNvPr>
            <p:cNvSpPr txBox="1"/>
            <p:nvPr/>
          </p:nvSpPr>
          <p:spPr>
            <a:xfrm rot="1630411">
              <a:off x="9581295" y="1772857"/>
              <a:ext cx="6636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u="none" dirty="0">
                  <a:solidFill>
                    <a:srgbClr val="3366FF"/>
                  </a:solidFill>
                </a:rPr>
                <a:t>- Q</a:t>
              </a:r>
              <a:r>
                <a:rPr lang="en-US" sz="800" b="1" u="none" dirty="0">
                  <a:solidFill>
                    <a:srgbClr val="FF0000"/>
                  </a:solidFill>
                </a:rPr>
                <a:t>C</a:t>
              </a:r>
              <a:r>
                <a:rPr lang="en-US" sz="800" b="1" u="none" dirty="0">
                  <a:solidFill>
                    <a:srgbClr val="008000"/>
                  </a:solidFill>
                </a:rPr>
                <a:t>D</a:t>
              </a:r>
              <a:r>
                <a:rPr lang="en-US" sz="800" b="1" u="none" dirty="0">
                  <a:solidFill>
                    <a:srgbClr val="FF0000"/>
                  </a:solidFill>
                </a:rPr>
                <a:t> </a:t>
              </a:r>
              <a:r>
                <a:rPr lang="en-US" sz="800" b="1" u="none" dirty="0"/>
                <a:t>- </a:t>
              </a:r>
              <a:r>
                <a:rPr lang="en-US" sz="800" b="1" u="none" dirty="0">
                  <a:solidFill>
                    <a:srgbClr val="0000FF"/>
                  </a:solidFill>
                </a:rPr>
                <a:t>Q</a:t>
              </a:r>
              <a:r>
                <a:rPr lang="en-US" sz="800" b="1" u="none" dirty="0"/>
                <a:t>uantum </a:t>
              </a:r>
            </a:p>
            <a:p>
              <a:pPr algn="ctr"/>
              <a:r>
                <a:rPr lang="en-US" sz="800" b="1" u="none" dirty="0">
                  <a:solidFill>
                    <a:srgbClr val="FF0000"/>
                  </a:solidFill>
                </a:rPr>
                <a:t>C</a:t>
              </a:r>
              <a:r>
                <a:rPr lang="en-US" sz="800" b="1" u="none" dirty="0"/>
                <a:t>hromo</a:t>
              </a:r>
            </a:p>
            <a:p>
              <a:pPr algn="ctr"/>
              <a:r>
                <a:rPr lang="en-US" sz="800" b="1" u="none" dirty="0">
                  <a:solidFill>
                    <a:srgbClr val="008000"/>
                  </a:solidFill>
                </a:rPr>
                <a:t>D</a:t>
              </a:r>
              <a:r>
                <a:rPr lang="en-US" sz="800" b="1" u="none" dirty="0"/>
                <a:t>ynamics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47806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4563" y="643394"/>
            <a:ext cx="6599537" cy="3143476"/>
            <a:chOff x="2091263" y="559396"/>
            <a:chExt cx="6607180" cy="32589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559" r="8474"/>
            <a:stretch/>
          </p:blipFill>
          <p:spPr>
            <a:xfrm>
              <a:off x="8246532" y="559396"/>
              <a:ext cx="451911" cy="232239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091263" y="645808"/>
              <a:ext cx="2982493" cy="3172541"/>
              <a:chOff x="1" y="1382412"/>
              <a:chExt cx="2982493" cy="317254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l="2834" t="6699" r="18837" b="4631"/>
              <a:stretch/>
            </p:blipFill>
            <p:spPr>
              <a:xfrm rot="16200000">
                <a:off x="257341" y="1400460"/>
                <a:ext cx="2743202" cy="270710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261530" y="4216399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x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292156" y="2405795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z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47763" y="653763"/>
              <a:ext cx="2682090" cy="3164581"/>
              <a:chOff x="4436564" y="2025371"/>
              <a:chExt cx="2682090" cy="3164581"/>
            </a:xfrm>
          </p:grpSpPr>
          <p:sp>
            <p:nvSpPr>
              <p:cNvPr id="23" name="TextBox 22"/>
              <p:cNvSpPr txBox="1"/>
              <p:nvPr/>
            </p:nvSpPr>
            <p:spPr>
              <a:xfrm rot="16200000">
                <a:off x="4525380" y="3369733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>
                    <a:latin typeface="Times"/>
                    <a:cs typeface="Times"/>
                  </a:rPr>
                  <a:t>x</a:t>
                </a:r>
                <a:r>
                  <a:rPr lang="en-US" sz="1600" b="0" i="0">
                    <a:latin typeface="Times"/>
                    <a:cs typeface="Times"/>
                  </a:rPr>
                  <a:t> [</a:t>
                </a:r>
                <a:r>
                  <a:rPr lang="en-US" sz="1600" b="0" i="0" err="1">
                    <a:latin typeface="Times"/>
                    <a:cs typeface="Times"/>
                  </a:rPr>
                  <a:t>fm</a:t>
                </a:r>
                <a:r>
                  <a:rPr lang="en-US" sz="1600" b="0" i="0">
                    <a:latin typeface="Times"/>
                    <a:cs typeface="Times"/>
                  </a:rPr>
                  <a:t>]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/>
              <a:srcRect l="3518" t="6401" r="21667" b="3309"/>
              <a:stretch/>
            </p:blipFill>
            <p:spPr>
              <a:xfrm rot="16200000">
                <a:off x="4406009" y="2055926"/>
                <a:ext cx="2743200" cy="268209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376330" y="4851398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x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7332133" y="1414522"/>
              <a:ext cx="165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u="none">
                  <a:latin typeface="Times"/>
                  <a:cs typeface="Times"/>
                </a:rPr>
                <a:t>Density</a:t>
              </a:r>
              <a:r>
                <a:rPr lang="en-US" sz="1600" b="0" u="none">
                  <a:latin typeface="Times"/>
                  <a:cs typeface="Times"/>
                </a:rPr>
                <a:t> </a:t>
              </a:r>
              <a:r>
                <a:rPr lang="en-US" sz="1600" b="0" i="0" u="none">
                  <a:latin typeface="Times"/>
                  <a:cs typeface="Times"/>
                </a:rPr>
                <a:t>[</a:t>
              </a:r>
              <a:r>
                <a:rPr lang="en-US" sz="1600" b="0" i="0" u="none" err="1">
                  <a:latin typeface="Times"/>
                  <a:cs typeface="Times"/>
                </a:rPr>
                <a:t>fm</a:t>
              </a:r>
              <a:r>
                <a:rPr lang="en-US" sz="1600" b="0" i="0" u="none" baseline="30000">
                  <a:latin typeface="Times"/>
                  <a:cs typeface="Times"/>
                </a:rPr>
                <a:t>–3</a:t>
              </a:r>
              <a:r>
                <a:rPr lang="en-US" sz="1600" b="0" i="0" u="none">
                  <a:latin typeface="Times"/>
                  <a:cs typeface="Times"/>
                </a:rPr>
                <a:t>]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1957" y="2811028"/>
            <a:ext cx="7264946" cy="2871975"/>
            <a:chOff x="1118657" y="2996228"/>
            <a:chExt cx="7264946" cy="2871975"/>
          </a:xfrm>
        </p:grpSpPr>
        <p:grpSp>
          <p:nvGrpSpPr>
            <p:cNvPr id="5" name="Group 4"/>
            <p:cNvGrpSpPr/>
            <p:nvPr/>
          </p:nvGrpSpPr>
          <p:grpSpPr>
            <a:xfrm>
              <a:off x="1118657" y="2996228"/>
              <a:ext cx="7264946" cy="2871975"/>
              <a:chOff x="1118657" y="2996228"/>
              <a:chExt cx="7264946" cy="2871975"/>
            </a:xfrm>
          </p:grpSpPr>
          <p:pic>
            <p:nvPicPr>
              <p:cNvPr id="7" name="Chart 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18657" y="2996228"/>
                <a:ext cx="6864350" cy="282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7823215" y="4514318"/>
                <a:ext cx="560388" cy="69249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b="0" i="0" u="none"/>
                  <a:t>4</a:t>
                </a:r>
                <a:r>
                  <a:rPr lang="en-US" sz="2000" b="0" i="0" u="none" baseline="30000"/>
                  <a:t>+</a:t>
                </a:r>
              </a:p>
              <a:p>
                <a:pPr algn="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b="0" i="0" u="none"/>
                  <a:t>2</a:t>
                </a:r>
                <a:r>
                  <a:rPr lang="en-US" sz="2000" b="0" i="0" u="none" baseline="30000"/>
                  <a:t>+</a:t>
                </a:r>
                <a:endParaRPr lang="en-US" sz="2000" u="none"/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auto">
              <a:xfrm>
                <a:off x="3184523" y="3751804"/>
                <a:ext cx="1311275" cy="457200"/>
              </a:xfrm>
              <a:prstGeom prst="wedgeRoundRectCallout">
                <a:avLst>
                  <a:gd name="adj1" fmla="val -66384"/>
                  <a:gd name="adj2" fmla="val 64237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 w="12700">
                <a:noFill/>
                <a:miter lim="800000"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0" i="0">
                    <a:latin typeface="Chalkboard"/>
                    <a:cs typeface="Chalkboard"/>
                  </a:rPr>
                  <a:t>Hoyle state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3513678" y="5621982"/>
                <a:ext cx="2844798" cy="24622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 type="none" w="med" len="lg"/>
              </a:ln>
            </p:spPr>
            <p:txBody>
              <a:bodyPr wrap="square" t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i="0" u="none">
                    <a:solidFill>
                      <a:srgbClr val="723A27"/>
                    </a:solidFill>
                    <a:latin typeface="Arial"/>
                    <a:cs typeface="Arial"/>
                  </a:rPr>
                  <a:t>model space (major shells)</a:t>
                </a:r>
              </a:p>
            </p:txBody>
          </p:sp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>
                <a:off x="5868455" y="3751804"/>
                <a:ext cx="1311275" cy="457200"/>
              </a:xfrm>
              <a:prstGeom prst="wedgeRoundRectCallout">
                <a:avLst>
                  <a:gd name="adj1" fmla="val 16909"/>
                  <a:gd name="adj2" fmla="val 104977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 w="12700">
                <a:noFill/>
                <a:miter lim="800000"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0" i="0">
                    <a:latin typeface="Chalkboard"/>
                    <a:cs typeface="Chalkboard"/>
                  </a:rPr>
                  <a:t>Hoyle state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88667" y="3039533"/>
                <a:ext cx="651933" cy="389467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7493002" y="4615409"/>
                <a:ext cx="560388" cy="5386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sz="2000" b="0" i="0" u="none"/>
                  <a:t>0</a:t>
                </a:r>
                <a:r>
                  <a:rPr lang="en-US" sz="2000" b="0" i="0" u="none" baseline="30000"/>
                  <a:t>+</a:t>
                </a:r>
              </a:p>
              <a:p>
                <a:pPr algn="r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sz="2000" b="0" i="0" u="none"/>
                  <a:t>0</a:t>
                </a:r>
                <a:r>
                  <a:rPr lang="en-US" sz="2000" b="0" i="0" u="none" baseline="30000"/>
                  <a:t>+</a:t>
                </a:r>
                <a:endParaRPr lang="en-US" sz="2000" u="none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953000" y="5461000"/>
              <a:ext cx="228600" cy="152400"/>
            </a:xfrm>
            <a:prstGeom prst="rect">
              <a:avLst/>
            </a:prstGeom>
            <a:solidFill>
              <a:srgbClr val="FFFFFF"/>
            </a:solidFill>
            <a:ln w="127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3BB1B5-03D9-5C45-88CE-3B0BB4AD2948}"/>
              </a:ext>
            </a:extLst>
          </p:cNvPr>
          <p:cNvGrpSpPr/>
          <p:nvPr/>
        </p:nvGrpSpPr>
        <p:grpSpPr>
          <a:xfrm>
            <a:off x="1064437" y="5419734"/>
            <a:ext cx="3204287" cy="757314"/>
            <a:chOff x="1064437" y="5350284"/>
            <a:chExt cx="3204287" cy="757314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064437" y="5707488"/>
              <a:ext cx="3204287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none">
                  <a:solidFill>
                    <a:srgbClr val="723A27"/>
                  </a:solidFill>
                  <a:latin typeface="Chalkboard"/>
                  <a:cs typeface="Chalkboard"/>
                </a:rPr>
                <a:t>Standard ab initio NCSM</a:t>
              </a:r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 rot="16200000" flipV="1">
              <a:off x="2389619" y="5405582"/>
              <a:ext cx="397933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>
                <a:alpha val="42000"/>
              </a:schemeClr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accent1">
                  <a:alpha val="75000"/>
                </a:schemeClr>
              </a:outerShdw>
            </a:effec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F9F67D-26C9-1648-90E5-919ECF70B08E}"/>
              </a:ext>
            </a:extLst>
          </p:cNvPr>
          <p:cNvGrpSpPr/>
          <p:nvPr/>
        </p:nvGrpSpPr>
        <p:grpSpPr>
          <a:xfrm>
            <a:off x="4393612" y="5428199"/>
            <a:ext cx="4014432" cy="764089"/>
            <a:chOff x="4393612" y="5358749"/>
            <a:chExt cx="4014432" cy="764089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4393612" y="5722728"/>
              <a:ext cx="4014432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none">
                  <a:solidFill>
                    <a:srgbClr val="800000"/>
                  </a:solidFill>
                  <a:latin typeface="Chalkboard"/>
                  <a:cs typeface="Chalkboard"/>
                </a:rPr>
                <a:t>(</a:t>
              </a:r>
              <a:r>
                <a:rPr lang="en-US" sz="2000" b="1" u="none">
                  <a:solidFill>
                    <a:srgbClr val="723A27"/>
                  </a:solidFill>
                  <a:latin typeface="Chalkboard"/>
                  <a:cs typeface="Chalkboard"/>
                </a:rPr>
                <a:t>Band-Head Mixing &amp; </a:t>
              </a:r>
              <a:r>
                <a:rPr lang="en-US" sz="2000" b="1" u="none" err="1">
                  <a:solidFill>
                    <a:srgbClr val="723A27"/>
                  </a:solidFill>
                  <a:latin typeface="Chalkboard"/>
                  <a:cs typeface="Chalkboard"/>
                </a:rPr>
                <a:t>NC</a:t>
              </a:r>
              <a:r>
                <a:rPr lang="en-US" sz="2000" b="1" u="none" err="1">
                  <a:solidFill>
                    <a:srgbClr val="00B050"/>
                  </a:solidFill>
                  <a:latin typeface="Chalkboard"/>
                  <a:cs typeface="Chalkboard"/>
                </a:rPr>
                <a:t>Sp</a:t>
              </a:r>
              <a:r>
                <a:rPr lang="en-US" sz="2000" b="1" u="none" err="1">
                  <a:solidFill>
                    <a:srgbClr val="723A27"/>
                  </a:solidFill>
                  <a:latin typeface="Chalkboard"/>
                  <a:cs typeface="Chalkboard"/>
                </a:rPr>
                <a:t>SM</a:t>
              </a:r>
              <a:r>
                <a:rPr lang="en-US" sz="2000" b="1" u="none">
                  <a:solidFill>
                    <a:srgbClr val="800000"/>
                  </a:solidFill>
                  <a:latin typeface="Chalkboard"/>
                  <a:cs typeface="Chalkboard"/>
                </a:rPr>
                <a:t>)</a:t>
              </a:r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 rot="16200000" flipV="1">
              <a:off x="6216205" y="5409814"/>
              <a:ext cx="389467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>
                <a:alpha val="42000"/>
              </a:schemeClr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accent1">
                  <a:alpha val="75000"/>
                </a:schemeClr>
              </a:outerShdw>
            </a:effec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7913" y="3658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>
                <a:solidFill>
                  <a:srgbClr val="FF0000"/>
                </a:solidFill>
                <a:latin typeface="Chalkboard SE" panose="03050602040202020205" pitchFamily="66" charset="77"/>
              </a:rPr>
              <a:t>(Now with spin-orbit mixing added at band-head level!)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BFC16A-A454-C54D-A8B9-4207C473CDAD}"/>
              </a:ext>
            </a:extLst>
          </p:cNvPr>
          <p:cNvSpPr txBox="1"/>
          <p:nvPr/>
        </p:nvSpPr>
        <p:spPr>
          <a:xfrm>
            <a:off x="-27913" y="-24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- Cluster 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A1E59-B05D-B748-88E0-D876BBF9652E}"/>
              </a:ext>
            </a:extLst>
          </p:cNvPr>
          <p:cNvSpPr txBox="1"/>
          <p:nvPr/>
        </p:nvSpPr>
        <p:spPr>
          <a:xfrm>
            <a:off x="1291473" y="6107598"/>
            <a:ext cx="6675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(Hybrid-Theory: Full Space up to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N</a:t>
            </a:r>
            <a:r>
              <a:rPr lang="en-US" sz="1400" b="1" u="none" baseline="-25000" err="1">
                <a:solidFill>
                  <a:srgbClr val="723A27"/>
                </a:solidFill>
                <a:latin typeface="Chalkboard SE" panose="03050602040202020205" pitchFamily="66" charset="77"/>
              </a:rPr>
              <a:t>nmax</a:t>
            </a:r>
            <a:r>
              <a:rPr lang="en-US" sz="1400" b="1" u="none" baseline="-25000">
                <a:solidFill>
                  <a:srgbClr val="723A27"/>
                </a:solidFill>
                <a:latin typeface="Chalkboard SE" panose="03050602040202020205" pitchFamily="66" charset="77"/>
              </a:rPr>
              <a:t>↓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&amp; NC</a:t>
            </a:r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Sp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M extended up to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N</a:t>
            </a:r>
            <a:r>
              <a:rPr lang="en-US" sz="1400" b="1" u="none" baseline="-25000" err="1">
                <a:solidFill>
                  <a:srgbClr val="723A27"/>
                </a:solidFill>
                <a:latin typeface="Chalkboard SE" panose="03050602040202020205" pitchFamily="66" charset="77"/>
              </a:rPr>
              <a:t>nmax</a:t>
            </a:r>
            <a:r>
              <a:rPr lang="en-US" sz="1400" b="1" u="none" baseline="-25000">
                <a:solidFill>
                  <a:srgbClr val="723A27"/>
                </a:solidFill>
                <a:latin typeface="Chalkboard SE" panose="03050602040202020205" pitchFamily="66" charset="77"/>
              </a:rPr>
              <a:t>↑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)</a:t>
            </a:r>
            <a:endParaRPr lang="en-US" sz="1400" b="1" u="none" baseline="-25000">
              <a:solidFill>
                <a:srgbClr val="723A27"/>
              </a:solidFill>
              <a:latin typeface="Chalkboard SE" panose="03050602040202020205" pitchFamily="66" charset="77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851314-C58E-B446-84E2-F76A4EE695F4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2E6BC45-2574-DB41-A3FC-C6F266E45FAA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1" name="Date Placeholder 3">
              <a:extLst>
                <a:ext uri="{FF2B5EF4-FFF2-40B4-BE49-F238E27FC236}">
                  <a16:creationId xmlns:a16="http://schemas.microsoft.com/office/drawing/2014/main" id="{0B7BB81F-3A4A-C04B-AAD3-D049677003AA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72" name="Footer Placeholder 4">
              <a:extLst>
                <a:ext uri="{FF2B5EF4-FFF2-40B4-BE49-F238E27FC236}">
                  <a16:creationId xmlns:a16="http://schemas.microsoft.com/office/drawing/2014/main" id="{32A1F1E7-2371-2B46-8814-1B8027A7BA3E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10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73" name="Slide Number Placeholder 5">
              <a:extLst>
                <a:ext uri="{FF2B5EF4-FFF2-40B4-BE49-F238E27FC236}">
                  <a16:creationId xmlns:a16="http://schemas.microsoft.com/office/drawing/2014/main" id="{49250861-2C3A-954E-93AC-F64396D981DC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3849123-91B4-5E44-9BB0-F88C8A74FF33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D71ED18-E93D-0144-A9C7-97EF153F1E6D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3309D49-FB22-5E4E-894B-A5E436186297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77" name="Picture 170" descr="ProcessVerticle">
                <a:extLst>
                  <a:ext uri="{FF2B5EF4-FFF2-40B4-BE49-F238E27FC236}">
                    <a16:creationId xmlns:a16="http://schemas.microsoft.com/office/drawing/2014/main" id="{130B40D8-C35D-7D43-9467-2FD7DD52BCD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Arc 167">
                <a:extLst>
                  <a:ext uri="{FF2B5EF4-FFF2-40B4-BE49-F238E27FC236}">
                    <a16:creationId xmlns:a16="http://schemas.microsoft.com/office/drawing/2014/main" id="{4CEB6FEC-083F-6146-ADF4-2BE356AE0B4D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79" name="Line 166">
                <a:extLst>
                  <a:ext uri="{FF2B5EF4-FFF2-40B4-BE49-F238E27FC236}">
                    <a16:creationId xmlns:a16="http://schemas.microsoft.com/office/drawing/2014/main" id="{28138A36-F0C6-EC41-9588-2F63C0654F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5B13A1C-FF88-F647-B67D-18588E791004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F6D5CB8B-5404-0245-859C-0894232C0B1F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CB7EED1E-1A11-F049-B2C0-A561F5ED8D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839B30BA-DA76-C941-8D96-CC8965FE5A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5B12AFE1-A6D0-EE45-A82F-5A0C3A6B3500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Arc 167">
                <a:extLst>
                  <a:ext uri="{FF2B5EF4-FFF2-40B4-BE49-F238E27FC236}">
                    <a16:creationId xmlns:a16="http://schemas.microsoft.com/office/drawing/2014/main" id="{5B40FFD1-65B0-6F47-8E75-5DA602C344F4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07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2499" y="837235"/>
            <a:ext cx="7327901" cy="5398465"/>
            <a:chOff x="0" y="333717"/>
            <a:chExt cx="9151191" cy="6524284"/>
          </a:xfrm>
        </p:grpSpPr>
        <p:pic>
          <p:nvPicPr>
            <p:cNvPr id="5" name="Picture 4" descr="Screen Shot 2016-05-09 at 4.40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766" y="519062"/>
              <a:ext cx="5487425" cy="2629671"/>
            </a:xfrm>
            <a:prstGeom prst="rect">
              <a:avLst/>
            </a:prstGeom>
          </p:spPr>
        </p:pic>
        <p:pic>
          <p:nvPicPr>
            <p:cNvPr id="6" name="Picture 5" descr="Screen Shot 2016-05-09 at 4.43.2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223" y="3556079"/>
              <a:ext cx="4489777" cy="3301922"/>
            </a:xfrm>
            <a:prstGeom prst="rect">
              <a:avLst/>
            </a:prstGeom>
          </p:spPr>
        </p:pic>
        <p:pic>
          <p:nvPicPr>
            <p:cNvPr id="7" name="Picture 6" descr="Screen Shot 2016-05-09 at 4.41.2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3" y="1010012"/>
              <a:ext cx="3350971" cy="21387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4356" y="333717"/>
              <a:ext cx="2602449" cy="652173"/>
            </a:xfrm>
            <a:prstGeom prst="rect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u="none">
                  <a:solidFill>
                    <a:schemeClr val="bg2">
                      <a:lumMod val="75000"/>
                    </a:schemeClr>
                  </a:solidFill>
                  <a:latin typeface="Chalkboard SE" panose="03050602040202020205" pitchFamily="66" charset="77"/>
                </a:rPr>
                <a:t>Ne-20: grey arrow is gamma used</a:t>
              </a:r>
            </a:p>
          </p:txBody>
        </p:sp>
        <p:pic>
          <p:nvPicPr>
            <p:cNvPr id="9" name="Picture 8" descr="Screen Shot 2016-05-09 at 4.58.2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2261"/>
              <a:ext cx="4654223" cy="323573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8EF897-E06E-1A43-941C-DA394E85A6BA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Medium Mass Nuclei (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Gegory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 Tobin / REU Student)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1A416-BA6A-174C-BA0C-9CFC2A6AE9AD}"/>
              </a:ext>
            </a:extLst>
          </p:cNvPr>
          <p:cNvSpPr txBox="1"/>
          <p:nvPr/>
        </p:nvSpPr>
        <p:spPr>
          <a:xfrm>
            <a:off x="4598903" y="617367"/>
            <a:ext cx="3129318" cy="30777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Almost “Laptop” Level Calculations</a:t>
            </a:r>
            <a:r>
              <a:rPr lang="en-US" sz="1400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1BC077-DBA9-EA41-938E-6B73C492346C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2B85A4-22EB-6F49-9635-226437561E2C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1" name="Date Placeholder 3">
              <a:extLst>
                <a:ext uri="{FF2B5EF4-FFF2-40B4-BE49-F238E27FC236}">
                  <a16:creationId xmlns:a16="http://schemas.microsoft.com/office/drawing/2014/main" id="{CD92A778-8EC5-D94B-BFE2-4B38B6B938C5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32" name="Footer Placeholder 4">
              <a:extLst>
                <a:ext uri="{FF2B5EF4-FFF2-40B4-BE49-F238E27FC236}">
                  <a16:creationId xmlns:a16="http://schemas.microsoft.com/office/drawing/2014/main" id="{50258048-5EBB-A044-8E55-8E5C43145F22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11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33" name="Slide Number Placeholder 5">
              <a:extLst>
                <a:ext uri="{FF2B5EF4-FFF2-40B4-BE49-F238E27FC236}">
                  <a16:creationId xmlns:a16="http://schemas.microsoft.com/office/drawing/2014/main" id="{BCF057F8-65D1-764A-8DE5-1B8461AE1146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2BC647-DFF8-A641-BBAF-B6FCF9187734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60FD9A-17A0-F24F-B19F-664FD87A9B6F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E045DD-796C-CA48-9CE2-98E9BFF8A06D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37" name="Picture 170" descr="ProcessVerticle">
                <a:extLst>
                  <a:ext uri="{FF2B5EF4-FFF2-40B4-BE49-F238E27FC236}">
                    <a16:creationId xmlns:a16="http://schemas.microsoft.com/office/drawing/2014/main" id="{F8300AA4-4F5E-9142-848E-215B7FD3BA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Arc 167">
                <a:extLst>
                  <a:ext uri="{FF2B5EF4-FFF2-40B4-BE49-F238E27FC236}">
                    <a16:creationId xmlns:a16="http://schemas.microsoft.com/office/drawing/2014/main" id="{F9384F55-32A1-DC49-B63E-14C4DCBFA98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39" name="Line 166">
                <a:extLst>
                  <a:ext uri="{FF2B5EF4-FFF2-40B4-BE49-F238E27FC236}">
                    <a16:creationId xmlns:a16="http://schemas.microsoft.com/office/drawing/2014/main" id="{FE453B0E-14EB-AE46-AFE8-D1ACA917F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9C3E378-33B6-DD4F-9607-499C3BA74E96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3EBF920-A8C6-6643-BFD4-3D680CF1C399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B6A8A857-5A10-DF46-8BED-0FE263B1A9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B777EF42-F1F7-1740-9CD7-5404B2365B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57A881B-07A5-DB4D-93F5-3498D1E848C5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167">
                <a:extLst>
                  <a:ext uri="{FF2B5EF4-FFF2-40B4-BE49-F238E27FC236}">
                    <a16:creationId xmlns:a16="http://schemas.microsoft.com/office/drawing/2014/main" id="{19A4FFAC-A537-6D4E-9A2C-07B9DB01CE21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86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" y="3487004"/>
            <a:ext cx="2633728" cy="19037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92" y="1135749"/>
            <a:ext cx="1480186" cy="22485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63" name="Group 30"/>
          <p:cNvGrpSpPr>
            <a:grpSpLocks/>
          </p:cNvGrpSpPr>
          <p:nvPr/>
        </p:nvGrpSpPr>
        <p:grpSpPr bwMode="auto">
          <a:xfrm>
            <a:off x="4554537" y="1160108"/>
            <a:ext cx="4589463" cy="2649538"/>
            <a:chOff x="2560" y="2090"/>
            <a:chExt cx="2891" cy="1669"/>
          </a:xfrm>
        </p:grpSpPr>
        <p:pic>
          <p:nvPicPr>
            <p:cNvPr id="8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8000"/>
                      </a14:imgEffect>
                      <a14:imgEffect>
                        <a14:saturation sat="70000"/>
                      </a14:imgEffect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" t="5350" r="1658"/>
            <a:stretch/>
          </p:blipFill>
          <p:spPr bwMode="auto">
            <a:xfrm>
              <a:off x="2560" y="2090"/>
              <a:ext cx="2891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14"/>
            <p:cNvSpPr txBox="1">
              <a:spLocks noChangeArrowheads="1"/>
            </p:cNvSpPr>
            <p:nvPr/>
          </p:nvSpPr>
          <p:spPr bwMode="auto">
            <a:xfrm>
              <a:off x="3038" y="3532"/>
              <a:ext cx="2197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i="0">
                  <a:solidFill>
                    <a:schemeClr val="bg1"/>
                  </a:solidFill>
                  <a:latin typeface="Chalkboard"/>
                  <a:cs typeface="Chalkboard"/>
                </a:rPr>
                <a:t>… nuclei… elements… stars…</a:t>
              </a:r>
            </a:p>
          </p:txBody>
        </p:sp>
      </p:grpSp>
      <p:sp>
        <p:nvSpPr>
          <p:cNvPr id="64" name="Oval 63"/>
          <p:cNvSpPr/>
          <p:nvPr/>
        </p:nvSpPr>
        <p:spPr>
          <a:xfrm rot="3089556">
            <a:off x="4761791" y="3300243"/>
            <a:ext cx="349073" cy="40499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3143985">
            <a:off x="4873418" y="2629280"/>
            <a:ext cx="732022" cy="1218498"/>
          </a:xfrm>
          <a:prstGeom prst="ellipse">
            <a:avLst/>
          </a:prstGeom>
          <a:solidFill>
            <a:srgbClr val="FF6600">
              <a:alpha val="43000"/>
            </a:srgbClr>
          </a:solidFill>
          <a:ln w="28575" cmpd="sng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2" y="877519"/>
            <a:ext cx="1519716" cy="23073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71" name="Straight Arrow Connector 70"/>
          <p:cNvCxnSpPr>
            <a:stCxn id="68" idx="3"/>
          </p:cNvCxnSpPr>
          <p:nvPr/>
        </p:nvCxnSpPr>
        <p:spPr bwMode="auto">
          <a:xfrm>
            <a:off x="1854203" y="670013"/>
            <a:ext cx="3344330" cy="2434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70" idx="3"/>
          </p:cNvCxnSpPr>
          <p:nvPr/>
        </p:nvCxnSpPr>
        <p:spPr bwMode="auto">
          <a:xfrm flipV="1">
            <a:off x="2764367" y="3243950"/>
            <a:ext cx="2264833" cy="4952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26" y="3032284"/>
            <a:ext cx="1583266" cy="24131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3234258" y="703943"/>
            <a:ext cx="651943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22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M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g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5377" y="3277807"/>
            <a:ext cx="584214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32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5" y="3475764"/>
            <a:ext cx="1522610" cy="23003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7" name="TextBox 76"/>
          <p:cNvSpPr txBox="1"/>
          <p:nvPr/>
        </p:nvSpPr>
        <p:spPr>
          <a:xfrm>
            <a:off x="6379634" y="4615543"/>
            <a:ext cx="660400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24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cxnSp>
        <p:nvCxnSpPr>
          <p:cNvPr id="78" name="Straight Arrow Connector 77"/>
          <p:cNvCxnSpPr>
            <a:stCxn id="75" idx="1"/>
          </p:cNvCxnSpPr>
          <p:nvPr/>
        </p:nvCxnSpPr>
        <p:spPr bwMode="auto">
          <a:xfrm flipH="1" flipV="1">
            <a:off x="5621867" y="3231250"/>
            <a:ext cx="2023510" cy="2158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869267" y="877517"/>
            <a:ext cx="1413933" cy="2133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5308600" y="3222783"/>
            <a:ext cx="1117600" cy="14054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312512" y="5529685"/>
            <a:ext cx="4543063" cy="584775"/>
          </a:xfrm>
          <a:prstGeom prst="rect">
            <a:avLst/>
          </a:prstGeom>
          <a:noFill/>
          <a:ln w="28575">
            <a:solidFill>
              <a:srgbClr val="723A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Ab initio description (converged selected spaces) (</a:t>
            </a:r>
            <a:r>
              <a:rPr lang="en-US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NNLO</a:t>
            </a:r>
            <a:r>
              <a:rPr lang="en-US" b="1" u="none" baseline="-25000" err="1">
                <a:solidFill>
                  <a:srgbClr val="723A27"/>
                </a:solidFill>
                <a:latin typeface="Chalkboard SE" panose="03050602040202020205" pitchFamily="66" charset="77"/>
              </a:rPr>
              <a:t>opt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, </a:t>
            </a:r>
            <a:r>
              <a:rPr lang="en-US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ħΩ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=15 MeV, 13 HO shells)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074334" y="3578384"/>
            <a:ext cx="550333" cy="338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09133" y="894450"/>
            <a:ext cx="499533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46400" y="1173851"/>
            <a:ext cx="381001" cy="237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44593" y="500736"/>
            <a:ext cx="609610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24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S</a:t>
            </a:r>
            <a:r>
              <a:rPr lang="en-US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i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603067" y="3095785"/>
            <a:ext cx="533400" cy="228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969000" y="3519117"/>
            <a:ext cx="482600" cy="2116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C93BC7-30C7-CA46-9EEB-4D6DE0B91A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7920"/>
          <a:stretch/>
        </p:blipFill>
        <p:spPr>
          <a:xfrm>
            <a:off x="3161649" y="3942450"/>
            <a:ext cx="1738781" cy="146050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2175921" y="3569913"/>
            <a:ext cx="58844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20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8000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3321" y="4065213"/>
            <a:ext cx="58844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19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090" y="532177"/>
            <a:ext cx="3193888" cy="584775"/>
          </a:xfrm>
          <a:prstGeom prst="rect">
            <a:avLst/>
          </a:prstGeom>
          <a:noFill/>
          <a:ln w="28575">
            <a:solidFill>
              <a:srgbClr val="723A2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Selected (pre-thesis) Examples</a:t>
            </a:r>
          </a:p>
          <a:p>
            <a:pPr algn="ctr"/>
            <a:r>
              <a:rPr lang="en-US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(Now onto Beta Decay)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787900" y="3256650"/>
            <a:ext cx="406400" cy="96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D547637-D339-854C-9680-63241534EA4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Further sd-shell Results (Robert Baker - GS)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3CC28D-FCBA-6F45-A378-AC0C4A1192FE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23A2CB8-2793-5646-B050-BE94E236512E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0" name="Date Placeholder 3">
              <a:extLst>
                <a:ext uri="{FF2B5EF4-FFF2-40B4-BE49-F238E27FC236}">
                  <a16:creationId xmlns:a16="http://schemas.microsoft.com/office/drawing/2014/main" id="{3AADEAC6-3E9B-274B-B8D8-F57C7E4B5CAD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61" name="Footer Placeholder 4">
              <a:extLst>
                <a:ext uri="{FF2B5EF4-FFF2-40B4-BE49-F238E27FC236}">
                  <a16:creationId xmlns:a16="http://schemas.microsoft.com/office/drawing/2014/main" id="{403665BF-5671-7E4B-9DCC-B70A1E5662B7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12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66" name="Slide Number Placeholder 5">
              <a:extLst>
                <a:ext uri="{FF2B5EF4-FFF2-40B4-BE49-F238E27FC236}">
                  <a16:creationId xmlns:a16="http://schemas.microsoft.com/office/drawing/2014/main" id="{9E25BC58-DD4D-B942-A50C-C309D1AACF66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D16115-F2A6-9C4E-9FAB-4620CD3EE0A0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0274953-BD42-5544-98A4-7501E4EA3E93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BF8F2C7-8E06-9843-B450-F01A90C27AC0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87" name="Picture 170" descr="ProcessVerticle">
                <a:extLst>
                  <a:ext uri="{FF2B5EF4-FFF2-40B4-BE49-F238E27FC236}">
                    <a16:creationId xmlns:a16="http://schemas.microsoft.com/office/drawing/2014/main" id="{631B46C8-F3B7-D64B-A0CD-A1704758F94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Arc 167">
                <a:extLst>
                  <a:ext uri="{FF2B5EF4-FFF2-40B4-BE49-F238E27FC236}">
                    <a16:creationId xmlns:a16="http://schemas.microsoft.com/office/drawing/2014/main" id="{F31B4AEA-A438-B641-AA62-6660273913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89" name="Line 166">
                <a:extLst>
                  <a:ext uri="{FF2B5EF4-FFF2-40B4-BE49-F238E27FC236}">
                    <a16:creationId xmlns:a16="http://schemas.microsoft.com/office/drawing/2014/main" id="{20111F43-1B42-2143-A0D3-37C40BBAE4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415E4B9-8266-4642-B06B-A04AA0FDF27D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452B98E1-26E8-5E42-B1D2-471AA2E4F573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A13EE10F-05F3-E548-8759-45D06D3136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BD40DA95-5BF7-9B40-A811-24F140DEA1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F04857A-6021-DA42-A1FA-2BCC950AA146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Arc 167">
                <a:extLst>
                  <a:ext uri="{FF2B5EF4-FFF2-40B4-BE49-F238E27FC236}">
                    <a16:creationId xmlns:a16="http://schemas.microsoft.com/office/drawing/2014/main" id="{F720F667-C87F-2C49-8F7A-0D605893C8C1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14301" y="1893404"/>
            <a:ext cx="4039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8 shells, N2LOopt </a:t>
            </a:r>
          </a:p>
          <a:p>
            <a:pPr algn="ctr"/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0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+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</a:t>
            </a: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SA-NCSM (selected): ........................ </a:t>
            </a:r>
            <a:r>
              <a:rPr lang="is-I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966,152 </a:t>
            </a:r>
            <a:endParaRPr lang="en-US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Complete model space: ....... </a:t>
            </a:r>
            <a:r>
              <a:rPr lang="cs-CZ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3,162,511,819 </a:t>
            </a:r>
            <a:r>
              <a:rPr lang="en-US" sz="16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2000" b="1" i="0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SA-NCSM (selected): ................... </a:t>
            </a:r>
            <a:r>
              <a:rPr lang="is-I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3,055,554  </a:t>
            </a:r>
            <a:endParaRPr lang="en-US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Complete model space</a:t>
            </a:r>
            <a:r>
              <a:rPr lang="en-US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: .....</a:t>
            </a:r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</a:t>
            </a:r>
            <a:r>
              <a:rPr lang="fi-FI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14,522,234,982 </a:t>
            </a:r>
            <a:r>
              <a:rPr lang="cs-CZ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</a:t>
            </a:r>
            <a:endParaRPr lang="en-US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1337" y="1929295"/>
            <a:ext cx="43056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</a:t>
            </a:r>
            <a:r>
              <a:rPr lang="en-US" sz="18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8 shells, N2LOo</a:t>
            </a:r>
            <a:r>
              <a:rPr lang="en-US" sz="18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pt </a:t>
            </a:r>
          </a:p>
          <a:p>
            <a:pPr algn="ctr"/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0</a:t>
            </a:r>
            <a:r>
              <a:rPr lang="en-US" b="1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pPr algn="ctr"/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  </a:t>
            </a:r>
            <a:r>
              <a:rPr lang="en-US" sz="160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SA-NCSM (selected): ......................... </a:t>
            </a:r>
            <a:r>
              <a:rPr lang="fi-FI" sz="160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602,493 </a:t>
            </a:r>
          </a:p>
          <a:p>
            <a:pPr algn="r"/>
            <a:r>
              <a:rPr lang="en-US" sz="160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Complete model space: ..... </a:t>
            </a:r>
            <a:r>
              <a:rPr lang="is-IS" sz="160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24,694,678,414 </a:t>
            </a:r>
            <a:endParaRPr lang="en-US" sz="160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en-US" sz="16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2000" b="1" i="0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pPr algn="r"/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SA-NCSM (selected): .....................  </a:t>
            </a:r>
            <a:r>
              <a:rPr lang="cs-CZ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1,178,834 </a:t>
            </a:r>
          </a:p>
          <a:p>
            <a:pPr algn="r"/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Complete model space: ....  </a:t>
            </a:r>
            <a:r>
              <a:rPr lang="is-I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113,920,316,658 </a:t>
            </a:r>
            <a:endParaRPr lang="en-US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5584" y="4227133"/>
            <a:ext cx="2960924" cy="1846659"/>
          </a:xfrm>
          <a:prstGeom prst="rect">
            <a:avLst/>
          </a:prstGeom>
          <a:noFill/>
          <a:ln w="28575">
            <a:solidFill>
              <a:srgbClr val="723A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48</a:t>
            </a:r>
            <a:r>
              <a:rPr lang="en-US" sz="18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Ti, Q(2</a:t>
            </a:r>
            <a:r>
              <a:rPr lang="en-US" sz="1800" b="1" i="0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+</a:t>
            </a:r>
            <a:r>
              <a:rPr lang="en-US" sz="18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) [e</a:t>
            </a:r>
            <a:r>
              <a:rPr lang="en-US" sz="1800" b="1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18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fm</a:t>
            </a:r>
            <a:r>
              <a:rPr lang="en-US" sz="1800" b="1" i="0" u="none" baseline="30000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18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]</a:t>
            </a: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--------------------------</a:t>
            </a: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Experiment ..................... -17.7</a:t>
            </a:r>
          </a:p>
          <a:p>
            <a:endParaRPr lang="en-US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  <a:p>
            <a:r>
              <a:rPr lang="en-US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8 shells ............................ </a:t>
            </a:r>
            <a:r>
              <a:rPr lang="sk-SK" sz="1600" b="0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-19.3</a:t>
            </a:r>
          </a:p>
          <a:p>
            <a:endParaRPr lang="sk-SK" sz="1600" b="0" i="0" u="none">
              <a:solidFill>
                <a:srgbClr val="723A27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sk-SK" sz="16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(no </a:t>
            </a:r>
            <a:r>
              <a:rPr lang="sk-SK" sz="1600" b="1" i="0" u="none" err="1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effective</a:t>
            </a:r>
            <a:r>
              <a:rPr lang="sk-SK" sz="16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 </a:t>
            </a:r>
            <a:r>
              <a:rPr lang="sk-SK" sz="1600" b="1" i="0" u="none" err="1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charges</a:t>
            </a:r>
            <a:r>
              <a:rPr lang="sk-SK" sz="1600" b="1" i="0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)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93" y="3911600"/>
            <a:ext cx="3238081" cy="2518508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3216355" y="897199"/>
            <a:ext cx="3005665" cy="998553"/>
            <a:chOff x="4360332" y="4679845"/>
            <a:chExt cx="3005665" cy="998553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/>
            <a:srcRect l="4755" r="10847" b="18717"/>
            <a:stretch/>
          </p:blipFill>
          <p:spPr>
            <a:xfrm>
              <a:off x="4445001" y="4695873"/>
              <a:ext cx="2404533" cy="790527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6687819" y="4679845"/>
              <a:ext cx="6781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Ca </a:t>
              </a:r>
            </a:p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Sc </a:t>
              </a:r>
            </a:p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Ti </a:t>
              </a:r>
              <a:r>
                <a:rPr lang="en-US" sz="1800" b="0" i="0">
                  <a:solidFill>
                    <a:srgbClr val="800000"/>
                  </a:solidFill>
                  <a:latin typeface="Chalkboard"/>
                  <a:cs typeface="Chalkboard"/>
                </a:rPr>
                <a:t> </a:t>
              </a:r>
              <a:endParaRPr lang="en-US" sz="1800" i="0">
                <a:solidFill>
                  <a:srgbClr val="800000"/>
                </a:solidFill>
              </a:endParaRP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4605338" y="5424482"/>
              <a:ext cx="222726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kumimoji="1" lang="en-US" sz="1400" b="1" i="0" u="none">
                  <a:solidFill>
                    <a:srgbClr val="723A27"/>
                  </a:solidFill>
                  <a:latin typeface="Chalkboard"/>
                  <a:cs typeface="Chalkboard"/>
                </a:rPr>
                <a:t>Neutrinoless </a:t>
              </a:r>
              <a:r>
                <a:rPr kumimoji="1" lang="en-US" sz="1400" b="1" i="0" u="none">
                  <a:solidFill>
                    <a:srgbClr val="723A27"/>
                  </a:solidFill>
                  <a:latin typeface="Lucida Grande"/>
                  <a:ea typeface="Lucida Grande"/>
                  <a:cs typeface="Lucida Grande"/>
                </a:rPr>
                <a:t>ββ</a:t>
              </a:r>
              <a:r>
                <a:rPr kumimoji="1" lang="en-US" sz="1400" b="1" i="0" u="none">
                  <a:solidFill>
                    <a:srgbClr val="723A27"/>
                  </a:solidFill>
                  <a:latin typeface="Chalkboard"/>
                  <a:cs typeface="Chalkboard"/>
                </a:rPr>
                <a:t> decay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0332" y="4690533"/>
              <a:ext cx="2878666" cy="982133"/>
            </a:xfrm>
            <a:prstGeom prst="rect">
              <a:avLst/>
            </a:prstGeom>
            <a:ln w="28575" cmpd="sng">
              <a:solidFill>
                <a:srgbClr val="723A27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2000" y="114300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baseline="30000">
                <a:solidFill>
                  <a:srgbClr val="723A27"/>
                </a:solidFill>
              </a:rPr>
              <a:t>48</a:t>
            </a:r>
            <a:r>
              <a:rPr lang="en-US" sz="2400" b="1" u="none">
                <a:solidFill>
                  <a:srgbClr val="723A27"/>
                </a:solidFill>
              </a:rPr>
              <a:t>Ti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62100" y="110490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baseline="30000">
                <a:solidFill>
                  <a:srgbClr val="723A27"/>
                </a:solidFill>
              </a:rPr>
              <a:t>48</a:t>
            </a:r>
            <a:r>
              <a:rPr lang="en-US" sz="2400" b="1" u="none">
                <a:solidFill>
                  <a:srgbClr val="723A27"/>
                </a:solidFill>
              </a:rPr>
              <a:t>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E662F-78B8-D54B-B073-21683788E19C}"/>
              </a:ext>
            </a:extLst>
          </p:cNvPr>
          <p:cNvSpPr txBox="1"/>
          <p:nvPr/>
        </p:nvSpPr>
        <p:spPr>
          <a:xfrm>
            <a:off x="-1908" y="66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Plus fp-shell Results (Grigor Sargsyan - GS)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2AEEA38-9BB7-A74C-859A-B7037E5934F1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78FF40-DF8D-3140-A48B-4797D7C9FD32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4" name="Date Placeholder 3">
              <a:extLst>
                <a:ext uri="{FF2B5EF4-FFF2-40B4-BE49-F238E27FC236}">
                  <a16:creationId xmlns:a16="http://schemas.microsoft.com/office/drawing/2014/main" id="{F5384A92-F6C9-BA42-9F45-A3475F16A542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6" name="Footer Placeholder 4">
              <a:extLst>
                <a:ext uri="{FF2B5EF4-FFF2-40B4-BE49-F238E27FC236}">
                  <a16:creationId xmlns:a16="http://schemas.microsoft.com/office/drawing/2014/main" id="{BCD704FD-CC88-2C41-85C0-3953A6624570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13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57" name="Slide Number Placeholder 5">
              <a:extLst>
                <a:ext uri="{FF2B5EF4-FFF2-40B4-BE49-F238E27FC236}">
                  <a16:creationId xmlns:a16="http://schemas.microsoft.com/office/drawing/2014/main" id="{7680FAE1-A767-4448-BCBF-AB8C3B87B9AC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09B0326-9D3C-9344-AFE8-D2D7C017F67D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2FBCF5-1A96-2B41-87FD-192D8B021B56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F2A8D00-8611-914C-A689-6AE0235ABA28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62" name="Picture 170" descr="ProcessVerticle">
                <a:extLst>
                  <a:ext uri="{FF2B5EF4-FFF2-40B4-BE49-F238E27FC236}">
                    <a16:creationId xmlns:a16="http://schemas.microsoft.com/office/drawing/2014/main" id="{677311F6-EC47-C84F-B285-211100A5A1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Arc 167">
                <a:extLst>
                  <a:ext uri="{FF2B5EF4-FFF2-40B4-BE49-F238E27FC236}">
                    <a16:creationId xmlns:a16="http://schemas.microsoft.com/office/drawing/2014/main" id="{0107C0EA-7A89-C848-B607-83201DC7E138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64" name="Line 166">
                <a:extLst>
                  <a:ext uri="{FF2B5EF4-FFF2-40B4-BE49-F238E27FC236}">
                    <a16:creationId xmlns:a16="http://schemas.microsoft.com/office/drawing/2014/main" id="{870845E2-8311-1D46-84C4-01CFDEDEF4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BCF15B5-8FC5-B943-A5C6-41979FA4ACFD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D69A979C-D1CB-C14D-BD72-6512A3B678B2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E39D154E-FC89-2B4E-9760-3319EC3D3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FDF8CB5A-AF18-A74C-B14B-B0F5765F36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B6E6245-B0F3-3142-BFBB-F8BF1A4F5AA8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Arc 167">
                <a:extLst>
                  <a:ext uri="{FF2B5EF4-FFF2-40B4-BE49-F238E27FC236}">
                    <a16:creationId xmlns:a16="http://schemas.microsoft.com/office/drawing/2014/main" id="{2D25542E-D3F4-F849-BCEC-0A342951D4C5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3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1BC639-5A6A-6147-AEC6-C08D29E098B2}"/>
              </a:ext>
            </a:extLst>
          </p:cNvPr>
          <p:cNvSpPr txBox="1"/>
          <p:nvPr/>
        </p:nvSpPr>
        <p:spPr>
          <a:xfrm>
            <a:off x="0" y="378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Constructing an Effective Field Theory (David Kekejian - 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3DD24DE1-E358-AC48-A11B-E4688368BEE5}"/>
                  </a:ext>
                </a:extLst>
              </p:cNvPr>
              <p:cNvSpPr txBox="1"/>
              <p:nvPr/>
            </p:nvSpPr>
            <p:spPr>
              <a:xfrm>
                <a:off x="974035" y="1976293"/>
                <a:ext cx="7467245" cy="7073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  <m:limLow>
                        <m:limLow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lim>
                      </m:limLow>
                      <m:sSubSup>
                        <m:sSub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|2</m:t>
                              </m:r>
                              <m:sSup>
                                <m:sSupPr>
                                  <m:ctrlP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sSup>
                            <m:sSup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  <m:limLow>
                        <m:limLow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lim>
                      </m:limLow>
                      <m:sSubSup>
                        <m:sSub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|2</m:t>
                              </m:r>
                              <m:sSup>
                                <m:sSupPr>
                                  <m:ctrlP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sSup>
                            <m:sSup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sz="2000" u="none"/>
              </a:p>
            </p:txBody>
          </p:sp>
        </mc:Choice>
        <mc:Fallback xmlns="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3DD24DE1-E358-AC48-A11B-E4688368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5" y="1976293"/>
                <a:ext cx="7467245" cy="707373"/>
              </a:xfrm>
              <a:prstGeom prst="rect">
                <a:avLst/>
              </a:prstGeom>
              <a:blipFill>
                <a:blip r:embed="rId3"/>
                <a:stretch>
                  <a:fillRect b="-1228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446E10A-E164-F941-822A-3D61915FCD40}"/>
              </a:ext>
            </a:extLst>
          </p:cNvPr>
          <p:cNvGrpSpPr/>
          <p:nvPr/>
        </p:nvGrpSpPr>
        <p:grpSpPr>
          <a:xfrm>
            <a:off x="-268320" y="2927372"/>
            <a:ext cx="9167286" cy="2150162"/>
            <a:chOff x="-268320" y="2927372"/>
            <a:chExt cx="9167286" cy="2150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Equation">
                  <a:extLst>
                    <a:ext uri="{FF2B5EF4-FFF2-40B4-BE49-F238E27FC236}">
                      <a16:creationId xmlns:a16="http://schemas.microsoft.com/office/drawing/2014/main" id="{338A4892-E031-6743-A3A0-9EC49D31F4F9}"/>
                    </a:ext>
                  </a:extLst>
                </p:cNvPr>
                <p:cNvSpPr txBox="1"/>
                <p:nvPr/>
              </p:nvSpPr>
              <p:spPr>
                <a:xfrm>
                  <a:off x="2674178" y="2927372"/>
                  <a:ext cx="4219104" cy="58240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+1)!</m:t>
                            </m:r>
                          </m:den>
                        </m:f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ar-AE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Equation">
                  <a:extLst>
                    <a:ext uri="{FF2B5EF4-FFF2-40B4-BE49-F238E27FC236}">
                      <a16:creationId xmlns:a16="http://schemas.microsoft.com/office/drawing/2014/main" id="{338A4892-E031-6743-A3A0-9EC49D31F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178" y="2927372"/>
                  <a:ext cx="4219104" cy="582404"/>
                </a:xfrm>
                <a:prstGeom prst="rect">
                  <a:avLst/>
                </a:prstGeom>
                <a:blipFill>
                  <a:blip r:embed="rId4"/>
                  <a:stretch>
                    <a:fillRect l="-300" r="-3303" b="-1702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Equation">
                  <a:extLst>
                    <a:ext uri="{FF2B5EF4-FFF2-40B4-BE49-F238E27FC236}">
                      <a16:creationId xmlns:a16="http://schemas.microsoft.com/office/drawing/2014/main" id="{F8DD6979-537B-5A44-B79D-3DE283CB529A}"/>
                    </a:ext>
                  </a:extLst>
                </p:cNvPr>
                <p:cNvSpPr txBox="1"/>
                <p:nvPr/>
              </p:nvSpPr>
              <p:spPr>
                <a:xfrm>
                  <a:off x="570872" y="3580817"/>
                  <a:ext cx="8002255" cy="58240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+1)!</m:t>
                            </m:r>
                          </m:den>
                        </m:f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limUpp>
                          <m:limUp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lim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</m:lim>
                        </m:limUp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limUpp>
                              <m:limUp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lim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</m:lim>
                            </m:limUpp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((2</m:t>
                        </m:r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limUpp>
                          <m:limUp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lim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</m:lim>
                        </m:limUp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limUpp>
                              <m:limUp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lim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</m:lim>
                            </m:limUpp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AE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Equation">
                  <a:extLst>
                    <a:ext uri="{FF2B5EF4-FFF2-40B4-BE49-F238E27FC236}">
                      <a16:creationId xmlns:a16="http://schemas.microsoft.com/office/drawing/2014/main" id="{F8DD6979-537B-5A44-B79D-3DE283CB5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72" y="3580817"/>
                  <a:ext cx="8002255" cy="582404"/>
                </a:xfrm>
                <a:prstGeom prst="rect">
                  <a:avLst/>
                </a:prstGeom>
                <a:blipFill>
                  <a:blip r:embed="rId5"/>
                  <a:stretch>
                    <a:fillRect l="-159" r="-1905" b="-1702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">
                  <a:extLst>
                    <a:ext uri="{FF2B5EF4-FFF2-40B4-BE49-F238E27FC236}">
                      <a16:creationId xmlns:a16="http://schemas.microsoft.com/office/drawing/2014/main" id="{E480A726-7BC7-1945-B77B-3A61D5A8BB00}"/>
                    </a:ext>
                  </a:extLst>
                </p:cNvPr>
                <p:cNvSpPr txBox="1"/>
                <p:nvPr/>
              </p:nvSpPr>
              <p:spPr>
                <a:xfrm>
                  <a:off x="-268320" y="4077620"/>
                  <a:ext cx="9167286" cy="99991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lIns="65023" tIns="65023" rIns="65023" bIns="65023" anchor="ctr">
                  <a:normAutofit/>
                </a:bodyPr>
                <a:lstStyle>
                  <a:lvl1pPr>
                    <a:spcBef>
                      <a:spcPts val="4200"/>
                    </a:spcBef>
                    <a:defRPr sz="32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180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∼(</m:t>
                        </m:r>
                        <m:f>
                          <m:f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lang="ar-AE" sz="180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l-GR" sz="180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×(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ar-AE" sz="180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𝑔𝑄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ar-AE" sz="1800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">
                  <a:extLst>
                    <a:ext uri="{FF2B5EF4-FFF2-40B4-BE49-F238E27FC236}">
                      <a16:creationId xmlns:a16="http://schemas.microsoft.com/office/drawing/2014/main" id="{E480A726-7BC7-1945-B77B-3A61D5A8B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8320" y="4077620"/>
                  <a:ext cx="9167286" cy="9999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Symplectic symmetry emerges naturally from a quantum effective field theory!">
            <a:extLst>
              <a:ext uri="{FF2B5EF4-FFF2-40B4-BE49-F238E27FC236}">
                <a16:creationId xmlns:a16="http://schemas.microsoft.com/office/drawing/2014/main" id="{0DC212C1-2C27-CF45-AA4A-D567F714DC56}"/>
              </a:ext>
            </a:extLst>
          </p:cNvPr>
          <p:cNvSpPr txBox="1"/>
          <p:nvPr/>
        </p:nvSpPr>
        <p:spPr>
          <a:xfrm>
            <a:off x="185200" y="5732224"/>
            <a:ext cx="887403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rPr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Symplectic symmetry </a:t>
            </a:r>
            <a:r>
              <a:rPr sz="1800" b="1" u="none">
                <a:solidFill>
                  <a:srgbClr val="FF0000"/>
                </a:solidFill>
                <a:latin typeface="Chalkboard SE" panose="03050602040202020205" pitchFamily="66" charset="77"/>
              </a:rPr>
              <a:t>emerges naturally </a:t>
            </a:r>
            <a:r>
              <a:rPr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from </a:t>
            </a:r>
            <a:r>
              <a:rPr lang="en-US"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a </a:t>
            </a:r>
            <a:r>
              <a:rPr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quantum effective field theory!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616089-CD95-A243-8ADC-D9D08A3D91D1}"/>
              </a:ext>
            </a:extLst>
          </p:cNvPr>
          <p:cNvGrpSpPr/>
          <p:nvPr/>
        </p:nvGrpSpPr>
        <p:grpSpPr>
          <a:xfrm>
            <a:off x="244694" y="539824"/>
            <a:ext cx="8686948" cy="1116224"/>
            <a:chOff x="288236" y="539824"/>
            <a:chExt cx="8686948" cy="11162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0A6D8B-04A9-7C4B-99C6-50EDE3EE07D6}"/>
                </a:ext>
              </a:extLst>
            </p:cNvPr>
            <p:cNvGrpSpPr/>
            <p:nvPr/>
          </p:nvGrpSpPr>
          <p:grpSpPr>
            <a:xfrm>
              <a:off x="288236" y="935942"/>
              <a:ext cx="8676860" cy="720106"/>
              <a:chOff x="168968" y="979934"/>
              <a:chExt cx="8676860" cy="720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">
                    <a:extLst>
                      <a:ext uri="{FF2B5EF4-FFF2-40B4-BE49-F238E27FC236}">
                        <a16:creationId xmlns:a16="http://schemas.microsoft.com/office/drawing/2014/main" id="{C75802F4-3E5D-3F47-A9A3-397682B82546}"/>
                      </a:ext>
                    </a:extLst>
                  </p:cNvPr>
                  <p:cNvSpPr txBox="1"/>
                  <p:nvPr/>
                </p:nvSpPr>
                <p:spPr>
                  <a:xfrm>
                    <a:off x="168968" y="1003853"/>
                    <a:ext cx="8676860" cy="69618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lIns="65023" tIns="65023" rIns="65023" bIns="65023" anchor="ctr">
                    <a:normAutofit fontScale="92500"/>
                  </a:bodyPr>
                  <a:lstStyle/>
                  <a:p>
                    <a:pPr defTabSz="490727">
                      <a:defRPr sz="2016"/>
                    </a:pPr>
                    <a14:m>
                      <m:oMath xmlns:m="http://schemas.openxmlformats.org/officeDocument/2006/math">
                        <m:r>
                          <a:rPr lang="ar-AE" sz="24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ar-AE" sz="24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ar-AE" u="none"/>
                      <a:t>             </a:t>
                    </a:r>
                    <a:r>
                      <a:rPr lang="en-US" u="none"/>
                      <a:t>  </a:t>
                    </a:r>
                    <a:r>
                      <a:rPr lang="ar-AE" u="none">
                        <a:solidFill>
                          <a:srgbClr val="FF2600"/>
                        </a:solidFill>
                      </a:rPr>
                      <a:t> </a:t>
                    </a:r>
                    <a:r>
                      <a:rPr lang="ar-AE" u="none"/>
                      <a:t> </a:t>
                    </a:r>
                    <a:r>
                      <a:rPr lang="en-US" u="none"/>
                      <a:t>       </a:t>
                    </a:r>
                    <a:r>
                      <a:rPr lang="ar-AE" u="none"/>
                      <a:t> </a:t>
                    </a:r>
                    <a14:m>
                      <m:oMath xmlns:m="http://schemas.openxmlformats.org/officeDocument/2006/math">
                        <m:r>
                          <a:rPr lang="ar-AE" sz="2200" b="1" i="0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200" b="1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  <m:sSub>
                          <m:sSub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2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2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sz="2200" u="none"/>
                  </a:p>
                </p:txBody>
              </p:sp>
            </mc:Choice>
            <mc:Fallback xmlns="">
              <p:sp>
                <p:nvSpPr>
                  <p:cNvPr id="16" name="Rectangle">
                    <a:extLst>
                      <a:ext uri="{FF2B5EF4-FFF2-40B4-BE49-F238E27FC236}">
                        <a16:creationId xmlns:a16="http://schemas.microsoft.com/office/drawing/2014/main" id="{C75802F4-3E5D-3F47-A9A3-397682B825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968" y="1003853"/>
                    <a:ext cx="8676860" cy="6961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92" b="-3509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131397D2-660E-3447-9276-96EA874803F8}"/>
                  </a:ext>
                </a:extLst>
              </p:cNvPr>
              <p:cNvSpPr/>
              <p:nvPr/>
            </p:nvSpPr>
            <p:spPr>
              <a:xfrm>
                <a:off x="3712718" y="1309224"/>
                <a:ext cx="2285896" cy="1"/>
              </a:xfrm>
              <a:prstGeom prst="line">
                <a:avLst/>
              </a:prstGeom>
              <a:ln w="28575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" name="Canonical Quantization">
                <a:extLst>
                  <a:ext uri="{FF2B5EF4-FFF2-40B4-BE49-F238E27FC236}">
                    <a16:creationId xmlns:a16="http://schemas.microsoft.com/office/drawing/2014/main" id="{CBA02D26-41DB-FD4D-9B5C-4B6169AFA551}"/>
                  </a:ext>
                </a:extLst>
              </p:cNvPr>
              <p:cNvSpPr txBox="1"/>
              <p:nvPr/>
            </p:nvSpPr>
            <p:spPr>
              <a:xfrm>
                <a:off x="3469857" y="979934"/>
                <a:ext cx="2678098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defRPr sz="1800" b="0"/>
                </a:pPr>
                <a:r>
                  <a:rPr lang="en-US"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c</a:t>
                </a:r>
                <a:r>
                  <a:rPr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anonical </a:t>
                </a:r>
                <a:endParaRPr lang="en-US" sz="1800" b="1" u="none">
                  <a:solidFill>
                    <a:srgbClr val="FF0000"/>
                  </a:solidFill>
                  <a:latin typeface="Chalkboard SE" panose="03050602040202020205" pitchFamily="66" charset="77"/>
                </a:endParaRPr>
              </a:p>
              <a:p>
                <a:pPr algn="ctr">
                  <a:defRPr sz="1800" b="0"/>
                </a:pPr>
                <a:r>
                  <a:rPr lang="en-US"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quantization</a:t>
                </a:r>
                <a:r>
                  <a:rPr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  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D1050B-A96B-1340-89AA-8B691705D8D5}"/>
                </a:ext>
              </a:extLst>
            </p:cNvPr>
            <p:cNvSpPr txBox="1"/>
            <p:nvPr/>
          </p:nvSpPr>
          <p:spPr>
            <a:xfrm>
              <a:off x="570872" y="555449"/>
              <a:ext cx="3024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Generic (Scalar) Field Theory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E53A93-C75D-8F47-BEBE-3B1CB625F5D5}"/>
                </a:ext>
              </a:extLst>
            </p:cNvPr>
            <p:cNvSpPr txBox="1"/>
            <p:nvPr/>
          </p:nvSpPr>
          <p:spPr>
            <a:xfrm>
              <a:off x="5831054" y="539824"/>
              <a:ext cx="3144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Quantum (Scalar) Field Theory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3B9B8B-B0B5-C44D-8EE4-48BD0FFF1EEB}"/>
              </a:ext>
            </a:extLst>
          </p:cNvPr>
          <p:cNvGrpSpPr/>
          <p:nvPr/>
        </p:nvGrpSpPr>
        <p:grpSpPr>
          <a:xfrm>
            <a:off x="1106422" y="4794273"/>
            <a:ext cx="2798209" cy="849644"/>
            <a:chOff x="1106422" y="4779759"/>
            <a:chExt cx="2798209" cy="8496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63DFA0-4225-F34B-95F5-323AEA0221E0}"/>
                </a:ext>
              </a:extLst>
            </p:cNvPr>
            <p:cNvGrpSpPr/>
            <p:nvPr/>
          </p:nvGrpSpPr>
          <p:grpSpPr>
            <a:xfrm>
              <a:off x="1106422" y="4992616"/>
              <a:ext cx="2798209" cy="636787"/>
              <a:chOff x="1106422" y="4992616"/>
              <a:chExt cx="2798209" cy="636787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26CD9CFC-CF98-40A8-81FE-9BDFC40B7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9790" y="4992616"/>
                <a:ext cx="1234841" cy="625245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FE4BA18-7ABC-F747-96B7-859649BDFD59}"/>
                  </a:ext>
                </a:extLst>
              </p:cNvPr>
              <p:cNvGrpSpPr/>
              <p:nvPr/>
            </p:nvGrpSpPr>
            <p:grpSpPr>
              <a:xfrm>
                <a:off x="1106422" y="5053394"/>
                <a:ext cx="1563368" cy="576009"/>
                <a:chOff x="1106422" y="5024366"/>
                <a:chExt cx="1563368" cy="57600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5FB7279-CE00-A54B-A5FC-8B186EFD31EE}"/>
                    </a:ext>
                  </a:extLst>
                </p:cNvPr>
                <p:cNvSpPr txBox="1"/>
                <p:nvPr/>
              </p:nvSpPr>
              <p:spPr>
                <a:xfrm>
                  <a:off x="1251872" y="5055291"/>
                  <a:ext cx="13215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u="none">
                      <a:latin typeface="Chalkboard SE" panose="03050602040202020205" pitchFamily="66" charset="77"/>
                    </a:rPr>
                    <a:t>Parameter #1</a:t>
                  </a:r>
                </a:p>
                <a:p>
                  <a:pPr algn="ctr"/>
                  <a:r>
                    <a:rPr lang="en-US" sz="1400" u="none">
                      <a:latin typeface="Chalkboard SE" panose="03050602040202020205" pitchFamily="66" charset="77"/>
                    </a:rPr>
                    <a:t>(Sets Scale)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F98EEE6-8FFA-DE45-B727-8CE0BD67185D}"/>
                    </a:ext>
                  </a:extLst>
                </p:cNvPr>
                <p:cNvSpPr/>
                <p:nvPr/>
              </p:nvSpPr>
              <p:spPr bwMode="auto">
                <a:xfrm>
                  <a:off x="1106422" y="5024366"/>
                  <a:ext cx="1563368" cy="576009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922CD1-D677-924C-9EDC-D8D072F468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40937" y="4779759"/>
              <a:ext cx="226470" cy="3254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F45DCE-5704-DC42-9827-FBDF99B74D16}"/>
              </a:ext>
            </a:extLst>
          </p:cNvPr>
          <p:cNvGrpSpPr/>
          <p:nvPr/>
        </p:nvGrpSpPr>
        <p:grpSpPr>
          <a:xfrm>
            <a:off x="5376653" y="4800173"/>
            <a:ext cx="2753866" cy="845299"/>
            <a:chOff x="5376653" y="4800173"/>
            <a:chExt cx="2753866" cy="845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Equation">
                  <a:extLst>
                    <a:ext uri="{FF2B5EF4-FFF2-40B4-BE49-F238E27FC236}">
                      <a16:creationId xmlns:a16="http://schemas.microsoft.com/office/drawing/2014/main" id="{C89090EC-863C-6343-8767-09E28CDB7F9D}"/>
                    </a:ext>
                  </a:extLst>
                </p:cNvPr>
                <p:cNvSpPr txBox="1"/>
                <p:nvPr/>
              </p:nvSpPr>
              <p:spPr>
                <a:xfrm>
                  <a:off x="5376653" y="5005609"/>
                  <a:ext cx="1077032" cy="559353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ar-AE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ar-AE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u="none"/>
                </a:p>
              </p:txBody>
            </p:sp>
          </mc:Choice>
          <mc:Fallback xmlns="">
            <p:sp>
              <p:nvSpPr>
                <p:cNvPr id="28" name="Equation">
                  <a:extLst>
                    <a:ext uri="{FF2B5EF4-FFF2-40B4-BE49-F238E27FC236}">
                      <a16:creationId xmlns:a16="http://schemas.microsoft.com/office/drawing/2014/main" id="{C89090EC-863C-6343-8767-09E28CDB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653" y="5005609"/>
                  <a:ext cx="1077032" cy="559353"/>
                </a:xfrm>
                <a:prstGeom prst="rect">
                  <a:avLst/>
                </a:prstGeom>
                <a:blipFill>
                  <a:blip r:embed="rId10"/>
                  <a:stretch>
                    <a:fillRect l="-2326" b="-13333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436308-5FD5-5C4C-888C-8D3B2AA497D7}"/>
                </a:ext>
              </a:extLst>
            </p:cNvPr>
            <p:cNvGrpSpPr/>
            <p:nvPr/>
          </p:nvGrpSpPr>
          <p:grpSpPr>
            <a:xfrm>
              <a:off x="6567937" y="5089679"/>
              <a:ext cx="1562582" cy="555793"/>
              <a:chOff x="7101766" y="5053394"/>
              <a:chExt cx="1562582" cy="55579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DFBD57-257D-084F-82F1-1DC6BFEDFC93}"/>
                  </a:ext>
                </a:extLst>
              </p:cNvPr>
              <p:cNvSpPr txBox="1"/>
              <p:nvPr/>
            </p:nvSpPr>
            <p:spPr>
              <a:xfrm>
                <a:off x="7206333" y="5067264"/>
                <a:ext cx="1371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u="none">
                    <a:latin typeface="Chalkboard SE" panose="03050602040202020205" pitchFamily="66" charset="77"/>
                  </a:rPr>
                  <a:t>Parameter #2</a:t>
                </a:r>
              </a:p>
              <a:p>
                <a:pPr algn="ctr"/>
                <a:r>
                  <a:rPr lang="en-US" sz="1400" u="none">
                    <a:latin typeface="Chalkboard SE" panose="03050602040202020205" pitchFamily="66" charset="77"/>
                  </a:rPr>
                  <a:t>(Q Strength)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B2DFA2-CBD8-F34B-81B4-BBD444FA13FC}"/>
                  </a:ext>
                </a:extLst>
              </p:cNvPr>
              <p:cNvSpPr/>
              <p:nvPr/>
            </p:nvSpPr>
            <p:spPr bwMode="auto">
              <a:xfrm>
                <a:off x="7101766" y="5053394"/>
                <a:ext cx="1562582" cy="55579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8ECC539-22F2-DE4F-8DB7-A03F53E2953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731930" y="4800173"/>
              <a:ext cx="226470" cy="3254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C24E1B-1A01-6749-B807-ABEDC3C53394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BD1401-09B3-3142-8186-AD363613875B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6" name="Date Placeholder 3">
              <a:extLst>
                <a:ext uri="{FF2B5EF4-FFF2-40B4-BE49-F238E27FC236}">
                  <a16:creationId xmlns:a16="http://schemas.microsoft.com/office/drawing/2014/main" id="{1E134726-2E61-E64C-A411-FD8649399B92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7" name="Footer Placeholder 4">
              <a:extLst>
                <a:ext uri="{FF2B5EF4-FFF2-40B4-BE49-F238E27FC236}">
                  <a16:creationId xmlns:a16="http://schemas.microsoft.com/office/drawing/2014/main" id="{4D28C836-9E9E-204E-8727-F7B450B724B7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14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58" name="Slide Number Placeholder 5">
              <a:extLst>
                <a:ext uri="{FF2B5EF4-FFF2-40B4-BE49-F238E27FC236}">
                  <a16:creationId xmlns:a16="http://schemas.microsoft.com/office/drawing/2014/main" id="{E48634E5-D7A4-AD49-95DA-DF61AB229209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3B6F939-1D79-3649-B7C4-BA34C65C9D2C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2D43EB-CB18-1643-AF42-BE30ADA8E2F0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52CB4E-7E15-6441-B377-C3803D1B771D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62" name="Picture 170" descr="ProcessVerticle">
                <a:extLst>
                  <a:ext uri="{FF2B5EF4-FFF2-40B4-BE49-F238E27FC236}">
                    <a16:creationId xmlns:a16="http://schemas.microsoft.com/office/drawing/2014/main" id="{43D2F5FF-2421-D948-84E4-947B5E9B117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Arc 167">
                <a:extLst>
                  <a:ext uri="{FF2B5EF4-FFF2-40B4-BE49-F238E27FC236}">
                    <a16:creationId xmlns:a16="http://schemas.microsoft.com/office/drawing/2014/main" id="{2B531D4C-2A23-DE42-8F88-B24A68E5A715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64" name="Line 166">
                <a:extLst>
                  <a:ext uri="{FF2B5EF4-FFF2-40B4-BE49-F238E27FC236}">
                    <a16:creationId xmlns:a16="http://schemas.microsoft.com/office/drawing/2014/main" id="{B0DDCCDE-A7C3-F64D-9C65-07B235563C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13A599F-6DB4-3644-8A54-02D7DC1B71B4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6B0A6884-EE0A-3447-BA10-EFA84363F2FC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C8FBD684-38A4-D949-844B-90712DC51A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495BC554-C90A-BD4A-AFCA-E547E36901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B944B05-8EFE-594B-958E-A8D5E7551247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Arc 167">
                <a:extLst>
                  <a:ext uri="{FF2B5EF4-FFF2-40B4-BE49-F238E27FC236}">
                    <a16:creationId xmlns:a16="http://schemas.microsoft.com/office/drawing/2014/main" id="{7BC6FB03-2A1A-0D4E-BB8B-200C0FCBA9C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82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385C24-C67F-E143-992E-01DC15965992}"/>
              </a:ext>
            </a:extLst>
          </p:cNvPr>
          <p:cNvGrpSpPr/>
          <p:nvPr/>
        </p:nvGrpSpPr>
        <p:grpSpPr>
          <a:xfrm>
            <a:off x="833377" y="752356"/>
            <a:ext cx="7666807" cy="5314499"/>
            <a:chOff x="740806" y="1052631"/>
            <a:chExt cx="7886700" cy="5697129"/>
          </a:xfrm>
        </p:grpSpPr>
        <p:pic>
          <p:nvPicPr>
            <p:cNvPr id="5" name="Picture 5" descr="Box and whisker chart&#10;&#10;Description automatically generated">
              <a:extLst>
                <a:ext uri="{FF2B5EF4-FFF2-40B4-BE49-F238E27FC236}">
                  <a16:creationId xmlns:a16="http://schemas.microsoft.com/office/drawing/2014/main" id="{56D6942D-7352-4033-B32B-B67CE61A2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06" y="1052631"/>
              <a:ext cx="7886700" cy="56971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86512A-C30C-5B49-AE73-5BC3FC9B2462}"/>
                </a:ext>
              </a:extLst>
            </p:cNvPr>
            <p:cNvSpPr/>
            <p:nvPr/>
          </p:nvSpPr>
          <p:spPr bwMode="auto">
            <a:xfrm>
              <a:off x="3761772" y="1052631"/>
              <a:ext cx="2626744" cy="3385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CCCC16-9F2A-42A6-809C-99B0F3E9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" y="82403"/>
            <a:ext cx="9131670" cy="831997"/>
          </a:xfrm>
        </p:spPr>
        <p:txBody>
          <a:bodyPr lIns="91440" tIns="45720" rIns="91440" bIns="45720" anchor="t"/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  <a:t>Results for </a:t>
            </a:r>
            <a:r>
              <a:rPr lang="en-US" sz="2400" b="1" baseline="30000">
                <a:latin typeface="Chalkboard SE" panose="03050602040202020205" pitchFamily="66" charset="77"/>
                <a:ea typeface="+mj-lt"/>
                <a:cs typeface="+mj-lt"/>
              </a:rPr>
              <a:t>12</a:t>
            </a:r>
            <a: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  <a:t>C using Sp-EFT</a:t>
            </a:r>
            <a:b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</a:br>
            <a:r>
              <a:rPr lang="en-US" sz="1800" b="1" baseline="30000">
                <a:latin typeface="Chalkboard SE" panose="03050602040202020205" pitchFamily="66" charset="77"/>
                <a:ea typeface="+mj-lt"/>
                <a:cs typeface="+mj-lt"/>
              </a:rPr>
              <a:t>12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C (04) </a:t>
            </a:r>
            <a:r>
              <a:rPr lang="en-US" sz="1800" b="1" err="1">
                <a:latin typeface="Chalkboard SE" panose="03050602040202020205" pitchFamily="66" charset="77"/>
                <a:ea typeface="+mj-lt"/>
                <a:cs typeface="+mj-lt"/>
              </a:rPr>
              <a:t>N</a:t>
            </a:r>
            <a:r>
              <a:rPr lang="en-US" sz="1800" b="1" baseline="-25000" err="1">
                <a:latin typeface="Chalkboard SE" panose="03050602040202020205" pitchFamily="66" charset="77"/>
                <a:ea typeface="+mj-lt"/>
                <a:cs typeface="+mj-lt"/>
              </a:rPr>
              <a:t>max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 = 14 (Up to 2</a:t>
            </a:r>
            <a:r>
              <a:rPr lang="en-US" sz="1800" b="1" baseline="30000">
                <a:latin typeface="Chalkboard SE" panose="03050602040202020205" pitchFamily="66" charset="77"/>
                <a:ea typeface="+mj-lt"/>
                <a:cs typeface="+mj-lt"/>
              </a:rPr>
              <a:t>nd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 Order)</a:t>
            </a:r>
            <a:endParaRPr lang="en-US" sz="1800" b="1">
              <a:solidFill>
                <a:srgbClr val="7D4029"/>
              </a:solidFill>
              <a:latin typeface="Chalkboar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3CE3DA-FE8B-134F-9279-034F7A93FD85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ED3284-8F2B-2140-8E04-BD768B66976C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Date Placeholder 3">
              <a:extLst>
                <a:ext uri="{FF2B5EF4-FFF2-40B4-BE49-F238E27FC236}">
                  <a16:creationId xmlns:a16="http://schemas.microsoft.com/office/drawing/2014/main" id="{34DB1EAC-75DE-304D-8276-A4C1E59CB55C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27" name="Footer Placeholder 4">
              <a:extLst>
                <a:ext uri="{FF2B5EF4-FFF2-40B4-BE49-F238E27FC236}">
                  <a16:creationId xmlns:a16="http://schemas.microsoft.com/office/drawing/2014/main" id="{EF07D959-CCA3-CC41-BEA1-4A81A727B64D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15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28" name="Slide Number Placeholder 5">
              <a:extLst>
                <a:ext uri="{FF2B5EF4-FFF2-40B4-BE49-F238E27FC236}">
                  <a16:creationId xmlns:a16="http://schemas.microsoft.com/office/drawing/2014/main" id="{3519209E-C831-1A4A-9D08-D3FF7F5FF89E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D95BCC-9160-5B4D-A0A9-50EF6B38C1B3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67549D-46ED-8D4F-8122-1B186C73E4C4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A4B6D4-F2D1-5547-B48B-60E8309C1719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32" name="Picture 170" descr="ProcessVerticle">
                <a:extLst>
                  <a:ext uri="{FF2B5EF4-FFF2-40B4-BE49-F238E27FC236}">
                    <a16:creationId xmlns:a16="http://schemas.microsoft.com/office/drawing/2014/main" id="{BF8937A4-D4A1-6540-866F-9FACC168ABB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rc 167">
                <a:extLst>
                  <a:ext uri="{FF2B5EF4-FFF2-40B4-BE49-F238E27FC236}">
                    <a16:creationId xmlns:a16="http://schemas.microsoft.com/office/drawing/2014/main" id="{5683A555-424E-4D49-821F-AD4497D5CFC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34" name="Line 166">
                <a:extLst>
                  <a:ext uri="{FF2B5EF4-FFF2-40B4-BE49-F238E27FC236}">
                    <a16:creationId xmlns:a16="http://schemas.microsoft.com/office/drawing/2014/main" id="{86DE6B81-7EBC-2A45-BC23-4F30BD87E6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50B4138-4093-3D42-9A74-737046005573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4C8CB88-DE58-DB4E-AE4B-06C4D2BC006E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7819EC1-90C6-9B4B-8AE3-95E0D729DF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A9237C13-A427-D84E-A35D-C58062A8D9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B54EC4C-4196-A949-9645-E42B450BA30A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Arc 167">
                <a:extLst>
                  <a:ext uri="{FF2B5EF4-FFF2-40B4-BE49-F238E27FC236}">
                    <a16:creationId xmlns:a16="http://schemas.microsoft.com/office/drawing/2014/main" id="{BF790A7F-D9A5-9248-B9A2-66B845E83F93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48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D204-935E-41A9-9A3E-C5D8D5B1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" y="43542"/>
            <a:ext cx="9137011" cy="885372"/>
          </a:xfrm>
        </p:spPr>
        <p:txBody>
          <a:bodyPr lIns="91440" tIns="45720" rIns="91440" bIns="45720" anchor="t"/>
          <a:lstStyle/>
          <a:p>
            <a: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  <a:t>Results for </a:t>
            </a:r>
            <a:r>
              <a:rPr lang="en-US" sz="2400" b="1" baseline="30000">
                <a:latin typeface="Chalkboard SE" panose="03050602040202020205" pitchFamily="66" charset="77"/>
                <a:ea typeface="+mj-lt"/>
                <a:cs typeface="+mj-lt"/>
              </a:rPr>
              <a:t>20</a:t>
            </a:r>
            <a: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  <a:t>Ne using Sp-EFT</a:t>
            </a:r>
            <a:br>
              <a:rPr lang="en-US" sz="2400" b="1">
                <a:latin typeface="Chalkboard SE" panose="03050602040202020205" pitchFamily="66" charset="77"/>
                <a:ea typeface="+mj-lt"/>
                <a:cs typeface="+mj-lt"/>
              </a:rPr>
            </a:br>
            <a:r>
              <a:rPr lang="en-US" sz="1800" b="1" baseline="30000">
                <a:latin typeface="Chalkboard SE" panose="03050602040202020205" pitchFamily="66" charset="77"/>
                <a:ea typeface="+mj-lt"/>
                <a:cs typeface="+mj-lt"/>
              </a:rPr>
              <a:t>20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Ne (80) </a:t>
            </a:r>
            <a:r>
              <a:rPr lang="en-US" sz="1800" b="1" err="1">
                <a:latin typeface="Chalkboard SE" panose="03050602040202020205" pitchFamily="66" charset="77"/>
                <a:ea typeface="+mj-lt"/>
                <a:cs typeface="+mj-lt"/>
              </a:rPr>
              <a:t>N</a:t>
            </a:r>
            <a:r>
              <a:rPr lang="en-US" sz="1800" b="1" baseline="-25000" err="1">
                <a:latin typeface="Chalkboard SE" panose="03050602040202020205" pitchFamily="66" charset="77"/>
                <a:ea typeface="+mj-lt"/>
                <a:cs typeface="+mj-lt"/>
              </a:rPr>
              <a:t>max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 = 14 (Up to 2</a:t>
            </a:r>
            <a:r>
              <a:rPr lang="en-US" sz="1800" b="1" baseline="30000">
                <a:latin typeface="Chalkboard SE" panose="03050602040202020205" pitchFamily="66" charset="77"/>
                <a:ea typeface="+mj-lt"/>
                <a:cs typeface="+mj-lt"/>
              </a:rPr>
              <a:t>nd</a:t>
            </a:r>
            <a:r>
              <a:rPr lang="en-US" sz="1800" b="1">
                <a:latin typeface="Chalkboard SE" panose="03050602040202020205" pitchFamily="66" charset="77"/>
                <a:ea typeface="+mj-lt"/>
                <a:cs typeface="+mj-lt"/>
              </a:rPr>
              <a:t> Order)</a:t>
            </a:r>
            <a:endParaRPr lang="en-US" sz="1800" b="1">
              <a:latin typeface="Chalkboard SE" panose="03050602040202020205" pitchFamily="66" charset="77"/>
            </a:endParaRPr>
          </a:p>
        </p:txBody>
      </p:sp>
      <p:pic>
        <p:nvPicPr>
          <p:cNvPr id="4" name="Picture 4" descr="Schematic, box and whisker chart&#10;&#10;Description automatically generated">
            <a:extLst>
              <a:ext uri="{FF2B5EF4-FFF2-40B4-BE49-F238E27FC236}">
                <a16:creationId xmlns:a16="http://schemas.microsoft.com/office/drawing/2014/main" id="{D0EC56E5-A8FE-4A30-B45A-8A9A8E494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247" y="958624"/>
            <a:ext cx="7579804" cy="530726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CA870B-76CE-C645-A9FD-AC0D640D4F24}"/>
              </a:ext>
            </a:extLst>
          </p:cNvPr>
          <p:cNvSpPr/>
          <p:nvPr/>
        </p:nvSpPr>
        <p:spPr bwMode="auto">
          <a:xfrm>
            <a:off x="3345084" y="958624"/>
            <a:ext cx="2731625" cy="279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1DC39B-C1A9-324A-9E8E-2AAF62B22664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68F98D-D436-DF42-A9F1-839031C4EBEB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Date Placeholder 3">
              <a:extLst>
                <a:ext uri="{FF2B5EF4-FFF2-40B4-BE49-F238E27FC236}">
                  <a16:creationId xmlns:a16="http://schemas.microsoft.com/office/drawing/2014/main" id="{C0716AD1-6016-5C41-B99B-14348499CDB2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26" name="Footer Placeholder 4">
              <a:extLst>
                <a:ext uri="{FF2B5EF4-FFF2-40B4-BE49-F238E27FC236}">
                  <a16:creationId xmlns:a16="http://schemas.microsoft.com/office/drawing/2014/main" id="{4FB74430-C8E0-6B42-897B-21D1AB3261F6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16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27" name="Slide Number Placeholder 5">
              <a:extLst>
                <a:ext uri="{FF2B5EF4-FFF2-40B4-BE49-F238E27FC236}">
                  <a16:creationId xmlns:a16="http://schemas.microsoft.com/office/drawing/2014/main" id="{35B508F8-BED8-C946-9280-5B1970E63509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3A5B9A8-0C90-3749-9828-867583C42634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83EB0A-F1DE-984C-AC82-C639EE79D36C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2B5524-0CBE-F243-BC5B-3F15B324AF35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31" name="Picture 170" descr="ProcessVerticle">
                <a:extLst>
                  <a:ext uri="{FF2B5EF4-FFF2-40B4-BE49-F238E27FC236}">
                    <a16:creationId xmlns:a16="http://schemas.microsoft.com/office/drawing/2014/main" id="{AFAF71BB-F3F5-7F4C-9DEC-2CF2082177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rc 167">
                <a:extLst>
                  <a:ext uri="{FF2B5EF4-FFF2-40B4-BE49-F238E27FC236}">
                    <a16:creationId xmlns:a16="http://schemas.microsoft.com/office/drawing/2014/main" id="{881BC713-6088-F646-AFB7-42DDC4E24D9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33" name="Line 166">
                <a:extLst>
                  <a:ext uri="{FF2B5EF4-FFF2-40B4-BE49-F238E27FC236}">
                    <a16:creationId xmlns:a16="http://schemas.microsoft.com/office/drawing/2014/main" id="{6BCE86EA-67BC-9B41-AE8D-6F66A7D5B5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058BEB1-0985-ED4D-9F26-89EFB6646611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350632AC-3E7A-604E-9220-EA3165FC6324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6DD6F8CC-0277-614A-BE0B-8574435B4A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8C0A493E-AD98-F14F-B667-8C3DE7FC96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934E24D-26C6-C649-8B94-CFBBC4A7C8EC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Arc 167">
                <a:extLst>
                  <a:ext uri="{FF2B5EF4-FFF2-40B4-BE49-F238E27FC236}">
                    <a16:creationId xmlns:a16="http://schemas.microsoft.com/office/drawing/2014/main" id="{2A0F1222-6EE2-BD43-A852-26F7EADA49A1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8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DA1B6-4738-FD4A-93A8-7B4051A6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895" y="4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… Here’s the Deal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4BFFE-36D3-6944-A4D3-E52852684445}"/>
              </a:ext>
            </a:extLst>
          </p:cNvPr>
          <p:cNvSpPr txBox="1"/>
          <p:nvPr/>
        </p:nvSpPr>
        <p:spPr>
          <a:xfrm>
            <a:off x="5416826" y="479933"/>
            <a:ext cx="316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Particle (HE-QCD) Challenges?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E8511-5372-4946-82A7-D0C6398745B4}"/>
              </a:ext>
            </a:extLst>
          </p:cNvPr>
          <p:cNvSpPr txBox="1"/>
          <p:nvPr/>
        </p:nvSpPr>
        <p:spPr>
          <a:xfrm>
            <a:off x="450420" y="475044"/>
            <a:ext cx="3160644" cy="3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Nuclear (LE-QED) Discoveries!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56C3F3-072D-B841-BBBD-C6A0AB69A7D9}"/>
              </a:ext>
            </a:extLst>
          </p:cNvPr>
          <p:cNvGrpSpPr/>
          <p:nvPr/>
        </p:nvGrpSpPr>
        <p:grpSpPr>
          <a:xfrm>
            <a:off x="1361128" y="1260159"/>
            <a:ext cx="1032654" cy="3270328"/>
            <a:chOff x="1361128" y="1366221"/>
            <a:chExt cx="1032654" cy="3270328"/>
          </a:xfrm>
        </p:grpSpPr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534674FB-C596-F648-A9FD-D0A67C2A3BF9}"/>
                </a:ext>
              </a:extLst>
            </p:cNvPr>
            <p:cNvSpPr/>
            <p:nvPr/>
          </p:nvSpPr>
          <p:spPr bwMode="auto">
            <a:xfrm>
              <a:off x="1764500" y="1366221"/>
              <a:ext cx="225910" cy="32703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881470-86FA-1843-96D3-7ADF5D7325FC}"/>
                </a:ext>
              </a:extLst>
            </p:cNvPr>
            <p:cNvSpPr txBox="1"/>
            <p:nvPr/>
          </p:nvSpPr>
          <p:spPr>
            <a:xfrm>
              <a:off x="1361128" y="2538804"/>
              <a:ext cx="10326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- 100 - </a:t>
              </a:r>
            </a:p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Years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623B2-0664-924B-9260-2CC41C91740A}"/>
              </a:ext>
            </a:extLst>
          </p:cNvPr>
          <p:cNvGrpSpPr/>
          <p:nvPr/>
        </p:nvGrpSpPr>
        <p:grpSpPr>
          <a:xfrm>
            <a:off x="6266166" y="1249401"/>
            <a:ext cx="1032655" cy="3270328"/>
            <a:chOff x="1361127" y="1366221"/>
            <a:chExt cx="1032655" cy="3270328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BF760E22-9A34-DF41-AE61-FF5ADF32648D}"/>
                </a:ext>
              </a:extLst>
            </p:cNvPr>
            <p:cNvSpPr/>
            <p:nvPr/>
          </p:nvSpPr>
          <p:spPr bwMode="auto">
            <a:xfrm>
              <a:off x="1764500" y="1366221"/>
              <a:ext cx="225910" cy="32703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D25BA5-DDBC-074C-9C49-8E4FE6905C27}"/>
                </a:ext>
              </a:extLst>
            </p:cNvPr>
            <p:cNvSpPr txBox="1"/>
            <p:nvPr/>
          </p:nvSpPr>
          <p:spPr>
            <a:xfrm>
              <a:off x="1361127" y="2538804"/>
              <a:ext cx="103265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- 100 - </a:t>
              </a:r>
            </a:p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Years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17C0DB-081F-E342-9464-8F2605710E5F}"/>
              </a:ext>
            </a:extLst>
          </p:cNvPr>
          <p:cNvSpPr txBox="1"/>
          <p:nvPr/>
        </p:nvSpPr>
        <p:spPr>
          <a:xfrm>
            <a:off x="2515011" y="815790"/>
            <a:ext cx="380424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20</a:t>
            </a:r>
            <a:r>
              <a:rPr lang="en-US" b="1" u="none" baseline="3000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th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Century Subatomic Physics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-----------------------------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Great Minds and Creative Models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Numerous Prestigious Awards Won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Major New Facilities Commissioned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Simplicity within Complexity Thrives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Analytic Solutions Highly Regarded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</a:t>
            </a:r>
          </a:p>
          <a:p>
            <a:pPr algn="ctr"/>
            <a:endParaRPr lang="en-US" sz="2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Physics Changed Technology</a:t>
            </a:r>
          </a:p>
          <a:p>
            <a:pPr algn="ctr"/>
            <a:r>
              <a:rPr lang="en-US" b="1" u="none">
                <a:solidFill>
                  <a:srgbClr val="FF66FF"/>
                </a:solidFill>
                <a:latin typeface="Chalkboard SE" panose="03050602040202020205" pitchFamily="66" charset="77"/>
              </a:rPr>
              <a:t>1990s – HPC/ERA – 2010s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Technology Changed Physics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</a:t>
            </a:r>
            <a:endParaRPr lang="en-US" u="none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21</a:t>
            </a:r>
            <a:r>
              <a:rPr lang="en-US" b="1" u="none" baseline="3000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Century Subatomic Physics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-----------------------------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Bigger Computers! -&gt; Better Results?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                                      </a:t>
            </a: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7EA120-9E21-EA48-852E-5664B014CAB8}"/>
              </a:ext>
            </a:extLst>
          </p:cNvPr>
          <p:cNvSpPr txBox="1"/>
          <p:nvPr/>
        </p:nvSpPr>
        <p:spPr>
          <a:xfrm>
            <a:off x="1494933" y="4691191"/>
            <a:ext cx="56241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&lt;-- NCSM &amp; SA-NCSM                  Lattice QCD --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sym typeface="Wingdings" pitchFamily="2" charset="2"/>
              </a:rPr>
              <a:t>&gt;</a:t>
            </a:r>
          </a:p>
          <a:p>
            <a:pPr algn="ctr"/>
            <a:endParaRPr lang="en-US" sz="8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&lt;-- NC</a:t>
            </a:r>
            <a:r>
              <a:rPr lang="en-US" b="1" u="none">
                <a:solidFill>
                  <a:srgbClr val="00B050"/>
                </a:solidFill>
                <a:latin typeface="Chalkboard SE" panose="03050602040202020205" pitchFamily="66" charset="77"/>
              </a:rPr>
              <a:t>Sp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M &amp; </a:t>
            </a:r>
            <a:r>
              <a:rPr lang="en-US" b="1" u="none">
                <a:solidFill>
                  <a:srgbClr val="00B050"/>
                </a:solidFill>
                <a:latin typeface="Chalkboard SE" panose="03050602040202020205" pitchFamily="66" charset="77"/>
              </a:rPr>
              <a:t>Sp-</a:t>
            </a:r>
            <a:r>
              <a:rPr lang="en-US" b="1" u="none">
                <a:solidFill>
                  <a:srgbClr val="723A27"/>
                </a:solidFill>
                <a:latin typeface="Chalkboard SE" panose="03050602040202020205" pitchFamily="66" charset="77"/>
              </a:rPr>
              <a:t>E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FT                Continuum QCD --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sym typeface="Wingdings" pitchFamily="2" charset="2"/>
              </a:rPr>
              <a:t>&gt;</a:t>
            </a:r>
          </a:p>
          <a:p>
            <a:pPr algn="ctr"/>
            <a:endParaRPr lang="en-US" sz="12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Simpler Picture! -&gt; Clearer Results?  </a:t>
            </a: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166763-C169-4F45-B13B-64124BBDAC5E}"/>
              </a:ext>
            </a:extLst>
          </p:cNvPr>
          <p:cNvSpPr/>
          <p:nvPr/>
        </p:nvSpPr>
        <p:spPr>
          <a:xfrm>
            <a:off x="1903322" y="5359534"/>
            <a:ext cx="4669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none">
                <a:solidFill>
                  <a:srgbClr val="FF66FF"/>
                </a:solidFill>
                <a:latin typeface="Chalkboard SE" panose="03050602040202020205" pitchFamily="66" charset="77"/>
              </a:rPr>
              <a:t>Partial Symmetries Expose Coherent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7EDB-FE31-0340-8C13-D08452697EE8}"/>
              </a:ext>
            </a:extLst>
          </p:cNvPr>
          <p:cNvSpPr txBox="1"/>
          <p:nvPr/>
        </p:nvSpPr>
        <p:spPr>
          <a:xfrm>
            <a:off x="461995" y="6002659"/>
            <a:ext cx="821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Collaboration Essential: Lunch (5 years back) at JLab:  “Are the nucleons deformed (round)?”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37450-E0A8-6D4F-813B-1F6FD3356C9B}"/>
              </a:ext>
            </a:extLst>
          </p:cNvPr>
          <p:cNvGrpSpPr/>
          <p:nvPr/>
        </p:nvGrpSpPr>
        <p:grpSpPr>
          <a:xfrm>
            <a:off x="3960308" y="4679639"/>
            <a:ext cx="1073595" cy="678626"/>
            <a:chOff x="3568430" y="4679639"/>
            <a:chExt cx="1073595" cy="6786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E93ACF-67BC-4646-BD70-D193C9715988}"/>
                </a:ext>
              </a:extLst>
            </p:cNvPr>
            <p:cNvSpPr txBox="1"/>
            <p:nvPr/>
          </p:nvSpPr>
          <p:spPr>
            <a:xfrm>
              <a:off x="3579170" y="4786031"/>
              <a:ext cx="1062855" cy="55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u="none">
                  <a:solidFill>
                    <a:srgbClr val="FF66FF"/>
                  </a:solidFill>
                  <a:latin typeface="Chalkboard SE" panose="03050602040202020205" pitchFamily="66" charset="77"/>
                </a:rPr>
                <a:t>Deformation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u="none">
                  <a:solidFill>
                    <a:srgbClr val="FF66FF"/>
                  </a:solidFill>
                  <a:latin typeface="Chalkboard SE" panose="03050602040202020205" pitchFamily="66" charset="77"/>
                </a:rPr>
                <a:t>&amp;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u="none">
                  <a:solidFill>
                    <a:srgbClr val="FF66FF"/>
                  </a:solidFill>
                  <a:latin typeface="Chalkboard SE" panose="03050602040202020205" pitchFamily="66" charset="77"/>
                </a:rPr>
                <a:t>Dynamics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B2BC2A-60B9-BE44-8990-4CD8A7AB2267}"/>
                </a:ext>
              </a:extLst>
            </p:cNvPr>
            <p:cNvSpPr/>
            <p:nvPr/>
          </p:nvSpPr>
          <p:spPr bwMode="auto">
            <a:xfrm>
              <a:off x="3568430" y="4679639"/>
              <a:ext cx="1062855" cy="678626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10F255A-84CF-A142-B929-AE12B00C49E9}"/>
              </a:ext>
            </a:extLst>
          </p:cNvPr>
          <p:cNvSpPr/>
          <p:nvPr/>
        </p:nvSpPr>
        <p:spPr bwMode="auto">
          <a:xfrm>
            <a:off x="2858947" y="2812648"/>
            <a:ext cx="3067292" cy="78707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2650BD-9139-E640-AC7C-1E53D739A629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A6EE51-F36B-424D-BCC1-F81061868122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8" name="Date Placeholder 3">
              <a:extLst>
                <a:ext uri="{FF2B5EF4-FFF2-40B4-BE49-F238E27FC236}">
                  <a16:creationId xmlns:a16="http://schemas.microsoft.com/office/drawing/2014/main" id="{0231709D-3DCC-5744-BB99-C0335F520C2E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49" name="Footer Placeholder 4">
              <a:extLst>
                <a:ext uri="{FF2B5EF4-FFF2-40B4-BE49-F238E27FC236}">
                  <a16:creationId xmlns:a16="http://schemas.microsoft.com/office/drawing/2014/main" id="{1DCAC26F-39D9-9D4D-BB7C-0CB58714A20E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>
                  <a:solidFill>
                    <a:srgbClr val="7D4029"/>
                  </a:solidFill>
                </a:rPr>
                <a:pPr/>
                <a:t>17</a:t>
              </a:fld>
              <a:r>
                <a:rPr lang="en-US" sz="1400" b="1" u="none" dirty="0">
                  <a:solidFill>
                    <a:srgbClr val="7D4029"/>
                  </a:solidFill>
                </a:rPr>
                <a:t> of 18</a:t>
              </a:r>
            </a:p>
          </p:txBody>
        </p:sp>
        <p:sp>
          <p:nvSpPr>
            <p:cNvPr id="50" name="Slide Number Placeholder 5">
              <a:extLst>
                <a:ext uri="{FF2B5EF4-FFF2-40B4-BE49-F238E27FC236}">
                  <a16:creationId xmlns:a16="http://schemas.microsoft.com/office/drawing/2014/main" id="{5CC71FBD-DEF1-4D4D-9375-B450021AE1CD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D7E1CF-F170-CB44-AECC-5AABAC926D1A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AD32D5-7E31-954D-8976-3FE4A0DAA757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DE61C8D-7162-7A4F-8913-F071B9BE58AC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54" name="Picture 170" descr="ProcessVerticle">
                <a:extLst>
                  <a:ext uri="{FF2B5EF4-FFF2-40B4-BE49-F238E27FC236}">
                    <a16:creationId xmlns:a16="http://schemas.microsoft.com/office/drawing/2014/main" id="{38B24C3A-9A22-0048-A4FA-4D714D3C564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Arc 167">
                <a:extLst>
                  <a:ext uri="{FF2B5EF4-FFF2-40B4-BE49-F238E27FC236}">
                    <a16:creationId xmlns:a16="http://schemas.microsoft.com/office/drawing/2014/main" id="{12484542-3F15-4345-8D0F-CF91B66C0705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56" name="Line 166">
                <a:extLst>
                  <a:ext uri="{FF2B5EF4-FFF2-40B4-BE49-F238E27FC236}">
                    <a16:creationId xmlns:a16="http://schemas.microsoft.com/office/drawing/2014/main" id="{66C86A83-E1BD-B54E-B24A-B9AFF8FD6E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FEC1577-F275-084B-86AB-A5C4960FD9E7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CBD8D04-0BB8-5341-B1EC-823616F30E4B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C343727A-85C7-B744-A9E2-DFC516898D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FF2776DB-61AD-C147-9DD3-72ACE2626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CCE4822-7686-B140-A3F7-ADFBD7326A07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Arc 167">
                <a:extLst>
                  <a:ext uri="{FF2B5EF4-FFF2-40B4-BE49-F238E27FC236}">
                    <a16:creationId xmlns:a16="http://schemas.microsoft.com/office/drawing/2014/main" id="{D683A319-7363-4E42-B788-22B27826BD28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1C2B8E8-5BAE-434A-8DA6-84822905CC74}"/>
              </a:ext>
            </a:extLst>
          </p:cNvPr>
          <p:cNvSpPr txBox="1"/>
          <p:nvPr/>
        </p:nvSpPr>
        <p:spPr>
          <a:xfrm>
            <a:off x="7649102" y="2087952"/>
            <a:ext cx="1037599" cy="17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Eugene Wigner</a:t>
            </a:r>
          </a:p>
          <a:p>
            <a:pPr algn="ctr"/>
            <a:endParaRPr lang="en-US" sz="1200" b="1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 dirty="0">
              <a:solidFill>
                <a:srgbClr val="FF0000"/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? 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Simplicity within Complexity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5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2" grpId="0"/>
      <p:bldP spid="2" grpId="0"/>
      <p:bldP spid="7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596FF-58FF-C74F-9867-8EC92FD67095}"/>
              </a:ext>
            </a:extLst>
          </p:cNvPr>
          <p:cNvSpPr txBox="1"/>
          <p:nvPr/>
        </p:nvSpPr>
        <p:spPr>
          <a:xfrm>
            <a:off x="3" y="1258648"/>
            <a:ext cx="914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 Historical Highlights - 1940s / 2020s –</a:t>
            </a:r>
          </a:p>
          <a:p>
            <a:pPr algn="ctr"/>
            <a:endParaRPr lang="en-US" sz="2400" b="1" u="none" dirty="0">
              <a:solidFill>
                <a:srgbClr val="723A27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24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 Deformation Dominance / Symplectic Symmetry –</a:t>
            </a:r>
          </a:p>
          <a:p>
            <a:pPr algn="ctr"/>
            <a:endParaRPr lang="en-US" sz="2400" b="1" u="none" dirty="0">
              <a:solidFill>
                <a:srgbClr val="723A27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2400" b="1" u="none" dirty="0">
                <a:solidFill>
                  <a:srgbClr val="FF0000"/>
                </a:solidFill>
                <a:latin typeface="Chalkboard SE" panose="03050602040202020205" pitchFamily="66" charset="77"/>
              </a:rPr>
              <a:t>– Symmetry Adapted No-Core Shell Model / SA-NCSM –</a:t>
            </a:r>
          </a:p>
          <a:p>
            <a:pPr algn="ctr"/>
            <a:endParaRPr lang="en-US" sz="2400" b="1" u="none" dirty="0">
              <a:solidFill>
                <a:srgbClr val="723A27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2400" b="1" u="none" dirty="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– Some First - Early Confirming Results / </a:t>
            </a:r>
            <a:r>
              <a:rPr lang="en-US" sz="2400" b="1" u="none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6</a:t>
            </a:r>
            <a:r>
              <a:rPr lang="en-US" sz="2400" b="1" u="none" dirty="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Li &amp; </a:t>
            </a:r>
            <a:r>
              <a:rPr lang="en-US" sz="2400" b="1" u="none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12</a:t>
            </a:r>
            <a:r>
              <a:rPr lang="en-US" sz="2400" b="1" u="none" dirty="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C + –</a:t>
            </a:r>
          </a:p>
          <a:p>
            <a:pPr algn="ctr"/>
            <a:endParaRPr lang="en-US" sz="2400" b="1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2400" b="1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– New: Symplectic Effective Field Theory / Sp-EFT –</a:t>
            </a:r>
          </a:p>
          <a:p>
            <a:pPr algn="ctr"/>
            <a:endParaRPr lang="en-US" sz="2400" b="1" u="none" dirty="0">
              <a:solidFill>
                <a:srgbClr val="C00000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2400" b="1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– Fundamental   cross-cutting   Foundational –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6A97E8-7764-034E-9D92-234C71D3ECA6}"/>
              </a:ext>
            </a:extLst>
          </p:cNvPr>
          <p:cNvCxnSpPr/>
          <p:nvPr/>
        </p:nvCxnSpPr>
        <p:spPr bwMode="auto">
          <a:xfrm>
            <a:off x="188738" y="994046"/>
            <a:ext cx="87665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C91142D-14EB-0C48-ABDD-CAB6D271E960}"/>
              </a:ext>
            </a:extLst>
          </p:cNvPr>
          <p:cNvSpPr/>
          <p:nvPr/>
        </p:nvSpPr>
        <p:spPr bwMode="auto">
          <a:xfrm flipH="1">
            <a:off x="3368233" y="4852972"/>
            <a:ext cx="2361236" cy="647063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6F52E-7A5B-7848-85E7-26AB1EBFEFBE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8DAB00-3F69-BE4C-AEED-2C09E60C887F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Date Placeholder 3">
              <a:extLst>
                <a:ext uri="{FF2B5EF4-FFF2-40B4-BE49-F238E27FC236}">
                  <a16:creationId xmlns:a16="http://schemas.microsoft.com/office/drawing/2014/main" id="{791E7AA7-BEE1-E94A-8677-916B3A232AFB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2" name="Footer Placeholder 4">
              <a:extLst>
                <a:ext uri="{FF2B5EF4-FFF2-40B4-BE49-F238E27FC236}">
                  <a16:creationId xmlns:a16="http://schemas.microsoft.com/office/drawing/2014/main" id="{979884A4-811E-DE42-90AA-08F8556C07F3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18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53" name="Slide Number Placeholder 5">
              <a:extLst>
                <a:ext uri="{FF2B5EF4-FFF2-40B4-BE49-F238E27FC236}">
                  <a16:creationId xmlns:a16="http://schemas.microsoft.com/office/drawing/2014/main" id="{2D3E2265-1729-8C4E-9B17-BDE3D9375FE2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/>
                <a:t>RBRC Collaboration – Isobar Science</a:t>
              </a:r>
            </a:p>
            <a:p>
              <a:pPr algn="ctr"/>
              <a:r>
                <a:rPr lang="en-US" dirty="0"/>
                <a:t>BNL Virtual Meeting / 01/25-28/2022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47147C3-30A7-DC46-852F-9FA1B40C47C5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717C61-AEA3-F945-A103-911EA78A59AA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 dirty="0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0FBE41C-113F-704A-BE91-E9551BB386AC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57" name="Picture 170" descr="ProcessVerticle">
                <a:extLst>
                  <a:ext uri="{FF2B5EF4-FFF2-40B4-BE49-F238E27FC236}">
                    <a16:creationId xmlns:a16="http://schemas.microsoft.com/office/drawing/2014/main" id="{4885DD53-FE2A-A84A-A713-A5E7327E842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Arc 167">
                <a:extLst>
                  <a:ext uri="{FF2B5EF4-FFF2-40B4-BE49-F238E27FC236}">
                    <a16:creationId xmlns:a16="http://schemas.microsoft.com/office/drawing/2014/main" id="{901570EA-D417-4348-A74E-5DAA84EBF8A2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59" name="Line 166">
                <a:extLst>
                  <a:ext uri="{FF2B5EF4-FFF2-40B4-BE49-F238E27FC236}">
                    <a16:creationId xmlns:a16="http://schemas.microsoft.com/office/drawing/2014/main" id="{346508D3-5135-614F-AB2F-446B623158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83FD32A-673F-9E47-9AAD-E1A6BE716C3B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E0FADDF7-FDB8-484E-BFFA-152C0076BD52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02C8DC1-2375-E246-B0A7-3FECF1664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AD140ECD-327D-D747-9471-3C1AB52E0E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2ECB95B-D807-6446-9C15-1EA268BF420F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1" name="Arc 167">
                <a:extLst>
                  <a:ext uri="{FF2B5EF4-FFF2-40B4-BE49-F238E27FC236}">
                    <a16:creationId xmlns:a16="http://schemas.microsoft.com/office/drawing/2014/main" id="{6276F09F-48AF-1641-94F6-B631CA3CD4C7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9C2F7AB-3D02-334B-A70E-482BD621A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200" y="5773579"/>
            <a:ext cx="5288915" cy="3016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1F6925-F6ED-3745-9C3D-731A2AB7CB20}"/>
              </a:ext>
            </a:extLst>
          </p:cNvPr>
          <p:cNvSpPr txBox="1"/>
          <p:nvPr/>
        </p:nvSpPr>
        <p:spPr>
          <a:xfrm>
            <a:off x="23182" y="10693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Subatomic Physics from 10,000 Feet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(Digging Ever Deeper exploiting High Performance Computing)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3D2F9-3E18-8C4A-9D99-14DA4A3B3747}"/>
              </a:ext>
            </a:extLst>
          </p:cNvPr>
          <p:cNvSpPr/>
          <p:nvPr/>
        </p:nvSpPr>
        <p:spPr bwMode="auto">
          <a:xfrm>
            <a:off x="1780248" y="5704885"/>
            <a:ext cx="5437848" cy="428878"/>
          </a:xfrm>
          <a:prstGeom prst="rect">
            <a:avLst/>
          </a:prstGeom>
          <a:noFill/>
          <a:ln w="38100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CE535C-04FB-0542-9978-4555F38918ED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D1647A-11B0-EA4F-946D-ED504F47AFE0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" name="Date Placeholder 3">
              <a:extLst>
                <a:ext uri="{FF2B5EF4-FFF2-40B4-BE49-F238E27FC236}">
                  <a16:creationId xmlns:a16="http://schemas.microsoft.com/office/drawing/2014/main" id="{8BA11616-F16F-0A49-A0D1-5FBEACFA32A9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" name="Footer Placeholder 4">
              <a:extLst>
                <a:ext uri="{FF2B5EF4-FFF2-40B4-BE49-F238E27FC236}">
                  <a16:creationId xmlns:a16="http://schemas.microsoft.com/office/drawing/2014/main" id="{67ED33F6-3C17-3843-A950-1F8758AF436C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19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6" name="Slide Number Placeholder 5">
              <a:extLst>
                <a:ext uri="{FF2B5EF4-FFF2-40B4-BE49-F238E27FC236}">
                  <a16:creationId xmlns:a16="http://schemas.microsoft.com/office/drawing/2014/main" id="{1771326A-A7EA-1141-B56A-90C8FAEF1168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C82674-4F52-9548-B14A-0BC92B25BDDA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0F98BD-C749-9D45-9F73-285CC3544C2D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C06F1A-DE61-BF4F-984E-0CC23B4E4327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10" name="Picture 170" descr="ProcessVerticle">
                <a:extLst>
                  <a:ext uri="{FF2B5EF4-FFF2-40B4-BE49-F238E27FC236}">
                    <a16:creationId xmlns:a16="http://schemas.microsoft.com/office/drawing/2014/main" id="{83580E26-D5D4-CA46-BC04-B720FFEE5C6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rc 167">
                <a:extLst>
                  <a:ext uri="{FF2B5EF4-FFF2-40B4-BE49-F238E27FC236}">
                    <a16:creationId xmlns:a16="http://schemas.microsoft.com/office/drawing/2014/main" id="{967C8F5C-B91E-2648-8D55-7A637DD9587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ECA279AF-7490-CB42-AECB-82DA4E8A13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70E50B-4A8C-DD42-B002-2BF811A82E49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3CB89D7-B9BE-DB42-819D-027532058F56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908383B2-9D87-0247-83F5-776AAE353C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D4BC17CD-5A01-3D4C-966D-9C8A503C20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316C35C-7B15-DD4C-BA13-54389C9197B0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Arc 167">
                <a:extLst>
                  <a:ext uri="{FF2B5EF4-FFF2-40B4-BE49-F238E27FC236}">
                    <a16:creationId xmlns:a16="http://schemas.microsoft.com/office/drawing/2014/main" id="{997EED1C-2DE2-604A-97E1-1B8B00217B20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8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FD27283-86D1-394D-9D79-F9A683A1CE98}"/>
              </a:ext>
            </a:extLst>
          </p:cNvPr>
          <p:cNvGrpSpPr/>
          <p:nvPr/>
        </p:nvGrpSpPr>
        <p:grpSpPr>
          <a:xfrm>
            <a:off x="4822958" y="1617270"/>
            <a:ext cx="4410553" cy="3572383"/>
            <a:chOff x="4822958" y="1617270"/>
            <a:chExt cx="4410553" cy="35723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E91C23-DE1D-C848-9F28-F9AC5EFC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120" y="3222710"/>
              <a:ext cx="698431" cy="8975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001EE6A-9C94-9C4F-9182-D346F939F507}"/>
                </a:ext>
              </a:extLst>
            </p:cNvPr>
            <p:cNvGrpSpPr/>
            <p:nvPr/>
          </p:nvGrpSpPr>
          <p:grpSpPr>
            <a:xfrm>
              <a:off x="4822958" y="1617270"/>
              <a:ext cx="4410553" cy="3572383"/>
              <a:chOff x="4822958" y="1617270"/>
              <a:chExt cx="4410553" cy="368946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6FB5847-5A12-1D4B-B7FD-56DDFE87784F}"/>
                  </a:ext>
                </a:extLst>
              </p:cNvPr>
              <p:cNvGrpSpPr/>
              <p:nvPr/>
            </p:nvGrpSpPr>
            <p:grpSpPr>
              <a:xfrm>
                <a:off x="4988102" y="1617270"/>
                <a:ext cx="1803925" cy="1782890"/>
                <a:chOff x="4452067" y="4368236"/>
                <a:chExt cx="2383555" cy="1824931"/>
              </a:xfrm>
            </p:grpSpPr>
            <p:pic>
              <p:nvPicPr>
                <p:cNvPr id="29" name="Content Placeholder 6">
                  <a:extLst>
                    <a:ext uri="{FF2B5EF4-FFF2-40B4-BE49-F238E27FC236}">
                      <a16:creationId xmlns:a16="http://schemas.microsoft.com/office/drawing/2014/main" id="{DE832F2E-11A9-8B40-8A67-F66CC281B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2067" y="4669311"/>
                  <a:ext cx="2383555" cy="1523856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BBA8B9E-6AB3-3340-A38F-99411430AC44}"/>
                    </a:ext>
                  </a:extLst>
                </p:cNvPr>
                <p:cNvSpPr/>
                <p:nvPr/>
              </p:nvSpPr>
              <p:spPr bwMode="auto">
                <a:xfrm>
                  <a:off x="4452068" y="4368236"/>
                  <a:ext cx="2135596" cy="8796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pic>
            <p:nvPicPr>
              <p:cNvPr id="28" name="Picture 27" descr="MillenniumPrize.gif">
                <a:extLst>
                  <a:ext uri="{FF2B5EF4-FFF2-40B4-BE49-F238E27FC236}">
                    <a16:creationId xmlns:a16="http://schemas.microsoft.com/office/drawing/2014/main" id="{7487915B-3325-C942-864E-BA61AE6AC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911063">
                <a:off x="5203658" y="3460287"/>
                <a:ext cx="706317" cy="7633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A36833-991F-114A-AE17-6A692283FFA7}"/>
                  </a:ext>
                </a:extLst>
              </p:cNvPr>
              <p:cNvGrpSpPr/>
              <p:nvPr/>
            </p:nvGrpSpPr>
            <p:grpSpPr>
              <a:xfrm>
                <a:off x="7202387" y="2543070"/>
                <a:ext cx="2031124" cy="2763662"/>
                <a:chOff x="7223811" y="2915648"/>
                <a:chExt cx="1847136" cy="2643208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1397B3A4-5465-9646-8E4C-D6C30DD775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3811" y="3182294"/>
                  <a:ext cx="1760416" cy="2376562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35CB3B8-E3E7-0F41-B6A1-DEDF19A172C9}"/>
                    </a:ext>
                  </a:extLst>
                </p:cNvPr>
                <p:cNvSpPr txBox="1"/>
                <p:nvPr/>
              </p:nvSpPr>
              <p:spPr>
                <a:xfrm>
                  <a:off x="7459711" y="2915648"/>
                  <a:ext cx="1611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none" dirty="0">
                      <a:solidFill>
                        <a:srgbClr val="00B050"/>
                      </a:solidFill>
                      <a:latin typeface="American Typewriter Condensed" panose="02090606020004020304" pitchFamily="18" charset="77"/>
                    </a:rPr>
                    <a:t>Standard Model?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633D3E-DFA3-CC4A-A337-CFC95A69F9D2}"/>
                  </a:ext>
                </a:extLst>
              </p:cNvPr>
              <p:cNvSpPr txBox="1"/>
              <p:nvPr/>
            </p:nvSpPr>
            <p:spPr>
              <a:xfrm>
                <a:off x="4822958" y="4280110"/>
                <a:ext cx="2361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u="none" dirty="0">
                    <a:solidFill>
                      <a:srgbClr val="00B050"/>
                    </a:solidFill>
                    <a:effectLst>
                      <a:reflection blurRad="6350" stA="55000" endA="50" endPos="85000" dist="29997" dir="5400000" sy="-100000" algn="bl" rotWithShape="0"/>
                    </a:effectLst>
                    <a:latin typeface="American Typewriter" panose="02090604020004020304" pitchFamily="18" charset="77"/>
                  </a:rPr>
                  <a:t>Show me Something Mister!</a:t>
                </a:r>
              </a:p>
              <a:p>
                <a:pPr algn="ctr"/>
                <a:r>
                  <a:rPr lang="en-GB" sz="1200" b="1" u="none" dirty="0">
                    <a:solidFill>
                      <a:srgbClr val="00B050"/>
                    </a:solidFill>
                    <a:effectLst>
                      <a:reflection blurRad="6350" stA="55000" endA="50" endPos="85000" dist="29997" dir="5400000" sy="-100000" algn="bl" rotWithShape="0"/>
                    </a:effectLst>
                    <a:latin typeface="American Typewriter" panose="02090604020004020304" pitchFamily="18" charset="77"/>
                  </a:rPr>
                  <a:t>Where’s the Mass, Man?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305F18-966C-9946-871B-A8A28BA41FCC}"/>
                </a:ext>
              </a:extLst>
            </p:cNvPr>
            <p:cNvSpPr txBox="1"/>
            <p:nvPr/>
          </p:nvSpPr>
          <p:spPr>
            <a:xfrm rot="154195">
              <a:off x="6032239" y="4070551"/>
              <a:ext cx="639919" cy="2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u="none" dirty="0">
                  <a:solidFill>
                    <a:srgbClr val="FE6A01"/>
                  </a:solidFill>
                  <a:latin typeface="Chalkboard SE" panose="03050602040202020205" pitchFamily="66" charset="77"/>
                </a:rPr>
                <a:t>Higgs?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A0E7DDB-948A-3D4F-9F12-FC16F3509A0A}"/>
              </a:ext>
            </a:extLst>
          </p:cNvPr>
          <p:cNvGrpSpPr/>
          <p:nvPr/>
        </p:nvGrpSpPr>
        <p:grpSpPr>
          <a:xfrm>
            <a:off x="5102366" y="611793"/>
            <a:ext cx="3689359" cy="1963154"/>
            <a:chOff x="5102366" y="611793"/>
            <a:chExt cx="3689359" cy="19631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116E6A-144E-574A-A604-949A5DF7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366" y="1041254"/>
              <a:ext cx="3689359" cy="14374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35239B-C30E-9848-9A98-670839EA8ECF}"/>
                </a:ext>
              </a:extLst>
            </p:cNvPr>
            <p:cNvSpPr/>
            <p:nvPr/>
          </p:nvSpPr>
          <p:spPr bwMode="auto">
            <a:xfrm>
              <a:off x="5102366" y="1061844"/>
              <a:ext cx="2562738" cy="15131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8FB9AD-670A-BA41-A389-DAF4D966CBE2}"/>
                </a:ext>
              </a:extLst>
            </p:cNvPr>
            <p:cNvSpPr txBox="1"/>
            <p:nvPr/>
          </p:nvSpPr>
          <p:spPr>
            <a:xfrm>
              <a:off x="5440999" y="611793"/>
              <a:ext cx="3160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>
                  <a:solidFill>
                    <a:srgbClr val="7D4029"/>
                  </a:solidFill>
                  <a:latin typeface="Chalkboard"/>
                </a:rPr>
                <a:t>Particle</a:t>
              </a:r>
              <a:r>
                <a:rPr lang="en-US" b="1" u="none" dirty="0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 (HE-QCD) Challenges?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20C5C6-3C93-AB49-8783-9C9FBE5ACC87}"/>
              </a:ext>
            </a:extLst>
          </p:cNvPr>
          <p:cNvSpPr txBox="1"/>
          <p:nvPr/>
        </p:nvSpPr>
        <p:spPr>
          <a:xfrm rot="5400000">
            <a:off x="6882031" y="176865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none" dirty="0"/>
              <a:t>...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70A534-3A11-2F42-ADC2-0D5FA261CE76}"/>
              </a:ext>
            </a:extLst>
          </p:cNvPr>
          <p:cNvGrpSpPr/>
          <p:nvPr/>
        </p:nvGrpSpPr>
        <p:grpSpPr>
          <a:xfrm>
            <a:off x="6604366" y="1069040"/>
            <a:ext cx="833910" cy="1468670"/>
            <a:chOff x="6604366" y="1069040"/>
            <a:chExt cx="833910" cy="14686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5F6A37-3090-C447-BEE7-BBC292923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4366" y="1069040"/>
              <a:ext cx="833910" cy="8257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C51B31-F822-5044-88B8-698CEB70DC32}"/>
                </a:ext>
              </a:extLst>
            </p:cNvPr>
            <p:cNvSpPr txBox="1"/>
            <p:nvPr/>
          </p:nvSpPr>
          <p:spPr>
            <a:xfrm>
              <a:off x="6874983" y="1675936"/>
              <a:ext cx="30008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00" b="1" u="none" dirty="0"/>
            </a:p>
            <a:p>
              <a:endParaRPr lang="en-US" sz="800" b="1" u="none" dirty="0"/>
            </a:p>
            <a:p>
              <a:endParaRPr lang="en-US" b="1" u="none" dirty="0"/>
            </a:p>
            <a:p>
              <a:r>
                <a:rPr lang="en-US" sz="1800" b="1" u="none" dirty="0"/>
                <a:t>?</a:t>
              </a:r>
            </a:p>
          </p:txBody>
        </p:sp>
      </p:grp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994A012-490F-3540-80BD-FF6C65F4EE1E}"/>
              </a:ext>
            </a:extLst>
          </p:cNvPr>
          <p:cNvCxnSpPr>
            <a:cxnSpLocks/>
            <a:stCxn id="52" idx="3"/>
          </p:cNvCxnSpPr>
          <p:nvPr/>
        </p:nvCxnSpPr>
        <p:spPr bwMode="auto">
          <a:xfrm>
            <a:off x="3116479" y="5140468"/>
            <a:ext cx="1652689" cy="255879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27D968E-9062-5042-A9B5-FC971C6A14F9}"/>
              </a:ext>
            </a:extLst>
          </p:cNvPr>
          <p:cNvSpPr txBox="1"/>
          <p:nvPr/>
        </p:nvSpPr>
        <p:spPr>
          <a:xfrm>
            <a:off x="3658754" y="2618302"/>
            <a:ext cx="1326958" cy="154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Eugene Wigner</a:t>
            </a:r>
          </a:p>
          <a:p>
            <a:pPr algn="ctr"/>
            <a:endParaRPr lang="en-US" sz="1200" b="1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 dirty="0">
              <a:solidFill>
                <a:srgbClr val="FF0000"/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? 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Simplicity within Complexity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FF0016"/>
                </a:solidFill>
                <a:latin typeface="Chalkboard SE" panose="03050602040202020205" pitchFamily="66" charset="77"/>
              </a:rPr>
              <a:t>?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B678FB-803D-244D-B34D-47DF8EA7FE15}"/>
              </a:ext>
            </a:extLst>
          </p:cNvPr>
          <p:cNvGrpSpPr/>
          <p:nvPr/>
        </p:nvGrpSpPr>
        <p:grpSpPr>
          <a:xfrm>
            <a:off x="3706918" y="1029805"/>
            <a:ext cx="1197688" cy="1454491"/>
            <a:chOff x="3626191" y="1033667"/>
            <a:chExt cx="1103245" cy="1432706"/>
          </a:xfrm>
        </p:grpSpPr>
        <p:pic>
          <p:nvPicPr>
            <p:cNvPr id="23554" name="Picture 2" descr="Eugene Wigner | American physicist | Britannica">
              <a:extLst>
                <a:ext uri="{FF2B5EF4-FFF2-40B4-BE49-F238E27FC236}">
                  <a16:creationId xmlns:a16="http://schemas.microsoft.com/office/drawing/2014/main" id="{A92838F2-7A8E-CA47-B206-E0EC0144F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91" y="1037735"/>
              <a:ext cx="1103245" cy="141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885FA3-1910-5448-8F67-00834E930564}"/>
                </a:ext>
              </a:extLst>
            </p:cNvPr>
            <p:cNvSpPr/>
            <p:nvPr/>
          </p:nvSpPr>
          <p:spPr bwMode="auto">
            <a:xfrm>
              <a:off x="3633508" y="1033667"/>
              <a:ext cx="1083187" cy="143270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6C201D92-06F5-B443-AE44-B0AE378CC48F}"/>
              </a:ext>
            </a:extLst>
          </p:cNvPr>
          <p:cNvSpPr/>
          <p:nvPr/>
        </p:nvSpPr>
        <p:spPr bwMode="auto">
          <a:xfrm>
            <a:off x="3869215" y="3296668"/>
            <a:ext cx="919469" cy="863404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F143BD-85D0-6647-8482-DDD111ECF01C}"/>
              </a:ext>
            </a:extLst>
          </p:cNvPr>
          <p:cNvSpPr/>
          <p:nvPr/>
        </p:nvSpPr>
        <p:spPr bwMode="auto">
          <a:xfrm>
            <a:off x="7561803" y="4953688"/>
            <a:ext cx="919469" cy="863404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59557-B049-7E43-822E-7D888B39CA1A}"/>
              </a:ext>
            </a:extLst>
          </p:cNvPr>
          <p:cNvSpPr txBox="1"/>
          <p:nvPr/>
        </p:nvSpPr>
        <p:spPr>
          <a:xfrm>
            <a:off x="-1761275" y="5068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D7BE16-2AA8-3C4A-8C9D-0C2E4AD949D2}"/>
              </a:ext>
            </a:extLst>
          </p:cNvPr>
          <p:cNvSpPr/>
          <p:nvPr/>
        </p:nvSpPr>
        <p:spPr>
          <a:xfrm>
            <a:off x="293825" y="5262067"/>
            <a:ext cx="3254245" cy="64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u="none" dirty="0">
                <a:solidFill>
                  <a:srgbClr val="00B050"/>
                </a:solidFill>
                <a:latin typeface="Chalkboard SE" panose="03050602040202020205" pitchFamily="66" charset="77"/>
              </a:rPr>
              <a:t>No-Core Shell Model (NCSM)</a:t>
            </a:r>
          </a:p>
          <a:p>
            <a:pPr algn="ctr">
              <a:lnSpc>
                <a:spcPts val="1400"/>
              </a:lnSpc>
            </a:pPr>
            <a:r>
              <a:rPr lang="en-US" sz="1400" b="1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Non-compact Symplectic Model</a:t>
            </a:r>
          </a:p>
          <a:p>
            <a:pPr algn="ctr">
              <a:lnSpc>
                <a:spcPts val="1400"/>
              </a:lnSpc>
            </a:pPr>
            <a:r>
              <a:rPr lang="en-US" sz="1400" b="1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Symplectic Symmetry &amp; EFT Roots*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186758-2F20-1847-BB0B-2429B6A2C983}"/>
              </a:ext>
            </a:extLst>
          </p:cNvPr>
          <p:cNvSpPr txBox="1"/>
          <p:nvPr/>
        </p:nvSpPr>
        <p:spPr>
          <a:xfrm>
            <a:off x="753332" y="4951313"/>
            <a:ext cx="2363147" cy="378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"/>
              </a:lnSpc>
            </a:pPr>
            <a:endParaRPr lang="en-US" sz="900" u="none" dirty="0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800"/>
              </a:lnSpc>
            </a:pPr>
            <a:endParaRPr lang="en-US" b="1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800"/>
              </a:lnSpc>
            </a:pPr>
            <a:r>
              <a:rPr lang="en-US" b="1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1990s – HPC – 2000s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5527623-AA62-874B-9262-6E641795D5A3}"/>
              </a:ext>
            </a:extLst>
          </p:cNvPr>
          <p:cNvGrpSpPr/>
          <p:nvPr/>
        </p:nvGrpSpPr>
        <p:grpSpPr>
          <a:xfrm>
            <a:off x="95034" y="3314647"/>
            <a:ext cx="3467326" cy="1785297"/>
            <a:chOff x="95034" y="3314647"/>
            <a:chExt cx="3467326" cy="17852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5C2B00-A7A2-364C-8424-F6F7A0BF4C7C}"/>
                </a:ext>
              </a:extLst>
            </p:cNvPr>
            <p:cNvSpPr txBox="1"/>
            <p:nvPr/>
          </p:nvSpPr>
          <p:spPr>
            <a:xfrm>
              <a:off x="308116" y="3314647"/>
              <a:ext cx="3254244" cy="178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"/>
                </a:lnSpc>
                <a:spcAft>
                  <a:spcPts val="600"/>
                </a:spcAft>
              </a:pPr>
              <a:r>
                <a:rPr lang="en-US" sz="1400" b="1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Numerous Follow-on Developments:</a:t>
              </a:r>
              <a:endParaRPr lang="en-US" sz="1400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endParaRP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Single-particle Models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SP plus Pairing Modes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Many-body Approaches 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bg2">
                      <a:lumMod val="75000"/>
                    </a:schemeClr>
                  </a:solidFill>
                  <a:latin typeface="Chalkboard SE" panose="03050602040202020205" pitchFamily="66" charset="77"/>
                </a:rPr>
                <a:t>Collective Models (BH</a:t>
              </a: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)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Geometrical Theories 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Quasi-particle Models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Algebraic Approaches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Effective Interactions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D0B5F0D-FE0C-8B49-90C3-DF24E26430E4}"/>
                </a:ext>
              </a:extLst>
            </p:cNvPr>
            <p:cNvGrpSpPr/>
            <p:nvPr/>
          </p:nvGrpSpPr>
          <p:grpSpPr>
            <a:xfrm>
              <a:off x="95034" y="3799599"/>
              <a:ext cx="904415" cy="1178926"/>
              <a:chOff x="95034" y="3799599"/>
              <a:chExt cx="904415" cy="1178926"/>
            </a:xfrm>
          </p:grpSpPr>
          <p:sp>
            <p:nvSpPr>
              <p:cNvPr id="45" name="Right Arrow 44">
                <a:extLst>
                  <a:ext uri="{FF2B5EF4-FFF2-40B4-BE49-F238E27FC236}">
                    <a16:creationId xmlns:a16="http://schemas.microsoft.com/office/drawing/2014/main" id="{A38658C1-9015-054F-91D9-F2F4C2595295}"/>
                  </a:ext>
                </a:extLst>
              </p:cNvPr>
              <p:cNvSpPr/>
              <p:nvPr/>
            </p:nvSpPr>
            <p:spPr bwMode="auto">
              <a:xfrm rot="5400000">
                <a:off x="-64537" y="4306654"/>
                <a:ext cx="1178926" cy="164815"/>
              </a:xfrm>
              <a:prstGeom prst="rightArrow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sng" strike="noStrike" cap="none" normalizeH="0" baseline="0" dirty="0"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2D6DC-3338-BE4C-846D-0BD415508821}"/>
                  </a:ext>
                </a:extLst>
              </p:cNvPr>
              <p:cNvSpPr txBox="1"/>
              <p:nvPr/>
            </p:nvSpPr>
            <p:spPr>
              <a:xfrm>
                <a:off x="95034" y="4076277"/>
                <a:ext cx="90441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u="none" dirty="0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- 50 - </a:t>
                </a:r>
              </a:p>
              <a:p>
                <a:pPr algn="ctr"/>
                <a:r>
                  <a:rPr lang="en-US" b="1" u="none" dirty="0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Years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5812210-1431-0243-AF60-1D6C7FB27DCC}"/>
              </a:ext>
            </a:extLst>
          </p:cNvPr>
          <p:cNvSpPr txBox="1"/>
          <p:nvPr/>
        </p:nvSpPr>
        <p:spPr>
          <a:xfrm>
            <a:off x="0" y="452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>
                <a:solidFill>
                  <a:srgbClr val="7D4029"/>
                </a:solidFill>
                <a:latin typeface="Chalkboard"/>
                <a:cs typeface="Chalkboard"/>
              </a:rPr>
              <a:t>Historical Perspectives / Subatomic Physics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EB6B9E-F3BF-B24D-94C9-9F0C73C88D6B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4AF5131-6F8C-7249-AB1E-9A3A817A2F9A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0" name="Date Placeholder 3">
              <a:extLst>
                <a:ext uri="{FF2B5EF4-FFF2-40B4-BE49-F238E27FC236}">
                  <a16:creationId xmlns:a16="http://schemas.microsoft.com/office/drawing/2014/main" id="{FA1577BE-BB18-274F-94D3-68D1ECB037CF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101" name="Footer Placeholder 4">
              <a:extLst>
                <a:ext uri="{FF2B5EF4-FFF2-40B4-BE49-F238E27FC236}">
                  <a16:creationId xmlns:a16="http://schemas.microsoft.com/office/drawing/2014/main" id="{1D7564A7-5EC1-0047-8A2A-E657628ABF19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2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102" name="Slide Number Placeholder 5">
              <a:extLst>
                <a:ext uri="{FF2B5EF4-FFF2-40B4-BE49-F238E27FC236}">
                  <a16:creationId xmlns:a16="http://schemas.microsoft.com/office/drawing/2014/main" id="{66E93CD2-C64D-DE41-9AD0-51157876600A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/>
                <a:t>RBRC Collaboration – Isobar Science</a:t>
              </a:r>
            </a:p>
            <a:p>
              <a:pPr algn="ctr"/>
              <a:r>
                <a:rPr lang="en-US" dirty="0"/>
                <a:t>BNL Virtual Meeting / 01/25-28/2022 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5A81575-4B27-534A-BE9A-0F9ED602FF00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34C022-AA58-E047-9341-D48EB83F9A61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 dirty="0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6F27173-C996-D749-B0A7-20438A47E83B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106" name="Picture 170" descr="ProcessVerticle">
                <a:extLst>
                  <a:ext uri="{FF2B5EF4-FFF2-40B4-BE49-F238E27FC236}">
                    <a16:creationId xmlns:a16="http://schemas.microsoft.com/office/drawing/2014/main" id="{32083395-8D39-1745-BA90-51DB58087E2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Arc 167">
                <a:extLst>
                  <a:ext uri="{FF2B5EF4-FFF2-40B4-BE49-F238E27FC236}">
                    <a16:creationId xmlns:a16="http://schemas.microsoft.com/office/drawing/2014/main" id="{4AEFCF89-ECF3-604A-9206-C83F23EF371E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108" name="Line 166">
                <a:extLst>
                  <a:ext uri="{FF2B5EF4-FFF2-40B4-BE49-F238E27FC236}">
                    <a16:creationId xmlns:a16="http://schemas.microsoft.com/office/drawing/2014/main" id="{21F8446F-6FBA-9E45-B443-E1B075A5E0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D9F6187-B824-294F-89F0-4D3F5626C9E1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E35E0A9-07BA-6E41-A08D-8E0919E7B0BA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F4721605-5BCC-C445-803E-7A8B06B817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921C1F32-6DFB-2F44-AE36-57FEAC8105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D5A39002-03D1-9842-8A1E-E576A3CCD183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0" name="Arc 167">
                <a:extLst>
                  <a:ext uri="{FF2B5EF4-FFF2-40B4-BE49-F238E27FC236}">
                    <a16:creationId xmlns:a16="http://schemas.microsoft.com/office/drawing/2014/main" id="{493BC01A-D8C9-1C41-B791-D177C4AD03D0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3BE169-7AED-704F-B7C9-FEAE748E7F51}"/>
              </a:ext>
            </a:extLst>
          </p:cNvPr>
          <p:cNvGrpSpPr/>
          <p:nvPr/>
        </p:nvGrpSpPr>
        <p:grpSpPr>
          <a:xfrm>
            <a:off x="123851" y="589248"/>
            <a:ext cx="3627782" cy="2652512"/>
            <a:chOff x="91483" y="605432"/>
            <a:chExt cx="3627782" cy="265251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58E0550-AAE4-EA47-8642-5721C3CABAB6}"/>
                </a:ext>
              </a:extLst>
            </p:cNvPr>
            <p:cNvGrpSpPr/>
            <p:nvPr/>
          </p:nvGrpSpPr>
          <p:grpSpPr>
            <a:xfrm>
              <a:off x="91483" y="605432"/>
              <a:ext cx="3627782" cy="2652512"/>
              <a:chOff x="79514" y="582623"/>
              <a:chExt cx="3627782" cy="26759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F1E8D74-6728-B34C-9869-797075F9E15A}"/>
                  </a:ext>
                </a:extLst>
              </p:cNvPr>
              <p:cNvGrpSpPr/>
              <p:nvPr/>
            </p:nvGrpSpPr>
            <p:grpSpPr>
              <a:xfrm>
                <a:off x="79514" y="1033667"/>
                <a:ext cx="3627782" cy="2224933"/>
                <a:chOff x="-92838" y="1323217"/>
                <a:chExt cx="3525915" cy="1960787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204775D-E223-CF48-AAF5-8555B37A0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777" y="1323217"/>
                  <a:ext cx="1001030" cy="1280835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77BFD7C-96EB-3F40-BFBC-DFAF158CC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66204" y="1323217"/>
                  <a:ext cx="905641" cy="1280835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F81FBD-93E9-0F44-817F-BCFAF3CE354F}"/>
                    </a:ext>
                  </a:extLst>
                </p:cNvPr>
                <p:cNvSpPr txBox="1"/>
                <p:nvPr/>
              </p:nvSpPr>
              <p:spPr>
                <a:xfrm>
                  <a:off x="-92838" y="2693893"/>
                  <a:ext cx="3525915" cy="590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400" b="1" u="none" dirty="0">
                      <a:solidFill>
                        <a:schemeClr val="accent6">
                          <a:lumMod val="50000"/>
                        </a:schemeClr>
                      </a:solidFill>
                      <a:latin typeface="Chalkboard SE" panose="03050602040202020205" pitchFamily="66" charset="77"/>
                    </a:rPr>
                    <a:t>Maria Goeppert Mayer &amp; Hans Jansen</a:t>
                  </a:r>
                  <a:r>
                    <a:rPr lang="en-US" sz="1200" b="1" u="none" dirty="0">
                      <a:solidFill>
                        <a:schemeClr val="accent6">
                          <a:lumMod val="50000"/>
                        </a:schemeClr>
                      </a:solidFill>
                      <a:latin typeface="Chalkboard SE" panose="03050602040202020205" pitchFamily="66" charset="77"/>
                    </a:rPr>
                    <a:t> </a:t>
                  </a:r>
                </a:p>
                <a:p>
                  <a:pPr algn="ctr">
                    <a:lnSpc>
                      <a:spcPts val="1500"/>
                    </a:lnSpc>
                  </a:pPr>
                  <a:r>
                    <a:rPr lang="en-US" sz="1200" u="none" dirty="0">
                      <a:solidFill>
                        <a:schemeClr val="accent6">
                          <a:lumMod val="50000"/>
                        </a:schemeClr>
                      </a:solidFill>
                      <a:latin typeface="Chalkboard SE" panose="03050602040202020205" pitchFamily="66" charset="77"/>
                    </a:rPr>
                    <a:t>Won Nobel Prize (1963) “...for their discoveries (late 1940s) concerning nuclear shell structure</a:t>
                  </a:r>
                  <a:r>
                    <a:rPr lang="en-US" sz="1400" u="none" dirty="0">
                      <a:solidFill>
                        <a:schemeClr val="accent6">
                          <a:lumMod val="50000"/>
                        </a:schemeClr>
                      </a:solidFill>
                      <a:latin typeface="Chalkboard SE" panose="03050602040202020205" pitchFamily="66" charset="77"/>
                    </a:rPr>
                    <a:t>” 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AA2BFD-6153-7240-B6C2-663C02FB329C}"/>
                  </a:ext>
                </a:extLst>
              </p:cNvPr>
              <p:cNvSpPr txBox="1"/>
              <p:nvPr/>
            </p:nvSpPr>
            <p:spPr>
              <a:xfrm>
                <a:off x="450420" y="582623"/>
                <a:ext cx="31606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none" dirty="0">
                    <a:solidFill>
                      <a:srgbClr val="7D4029"/>
                    </a:solidFill>
                    <a:latin typeface="Chalkboard"/>
                  </a:rPr>
                  <a:t>Nuclear (LE-QED) Discoveries!</a:t>
                </a:r>
                <a:endParaRPr lang="en-US" dirty="0">
                  <a:solidFill>
                    <a:srgbClr val="7D4029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2E70BE-0EAF-C545-8A5E-2F62394283E7}"/>
                </a:ext>
              </a:extLst>
            </p:cNvPr>
            <p:cNvGrpSpPr/>
            <p:nvPr/>
          </p:nvGrpSpPr>
          <p:grpSpPr>
            <a:xfrm>
              <a:off x="1503410" y="1004065"/>
              <a:ext cx="833910" cy="1476714"/>
              <a:chOff x="1503410" y="1028341"/>
              <a:chExt cx="833910" cy="147671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60FD901-7F8E-254A-9414-8F5B31C564F1}"/>
                  </a:ext>
                </a:extLst>
              </p:cNvPr>
              <p:cNvGrpSpPr/>
              <p:nvPr/>
            </p:nvGrpSpPr>
            <p:grpSpPr>
              <a:xfrm>
                <a:off x="1744344" y="1028341"/>
                <a:ext cx="584775" cy="923529"/>
                <a:chOff x="1744344" y="1028341"/>
                <a:chExt cx="584775" cy="923529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162EE52-2F5F-7144-A6AA-FCDFCB21A025}"/>
                    </a:ext>
                  </a:extLst>
                </p:cNvPr>
                <p:cNvSpPr txBox="1"/>
                <p:nvPr/>
              </p:nvSpPr>
              <p:spPr>
                <a:xfrm rot="5400000">
                  <a:off x="1667699" y="1290449"/>
                  <a:ext cx="73806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u="none" dirty="0"/>
                    <a:t>...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06DB531-F383-A047-9B0C-D48D92E3B494}"/>
                    </a:ext>
                  </a:extLst>
                </p:cNvPr>
                <p:cNvSpPr txBox="1"/>
                <p:nvPr/>
              </p:nvSpPr>
              <p:spPr>
                <a:xfrm>
                  <a:off x="1791205" y="1028341"/>
                  <a:ext cx="276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u="none" dirty="0"/>
                    <a:t>?</a:t>
                  </a:r>
                </a:p>
              </p:txBody>
            </p: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CB77763-C889-3B4D-AF17-6E0CE42EE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3410" y="1679305"/>
                <a:ext cx="833910" cy="825750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EA634D-06FB-2D42-9539-30539C2DCE4F}"/>
                </a:ext>
              </a:extLst>
            </p:cNvPr>
            <p:cNvSpPr/>
            <p:nvPr/>
          </p:nvSpPr>
          <p:spPr bwMode="auto">
            <a:xfrm>
              <a:off x="329783" y="1037743"/>
              <a:ext cx="3116713" cy="145651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E896AFBE-8054-F34F-A7B6-7F062197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55" y="1016029"/>
            <a:ext cx="1275171" cy="1466498"/>
          </a:xfr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A278D4-9882-664B-B0EF-FA7BD6D791AB}"/>
              </a:ext>
            </a:extLst>
          </p:cNvPr>
          <p:cNvCxnSpPr>
            <a:cxnSpLocks/>
          </p:cNvCxnSpPr>
          <p:nvPr/>
        </p:nvCxnSpPr>
        <p:spPr bwMode="auto">
          <a:xfrm>
            <a:off x="5078190" y="2488913"/>
            <a:ext cx="37360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25CFCA4-FDB5-9446-855C-4001106685B8}"/>
              </a:ext>
            </a:extLst>
          </p:cNvPr>
          <p:cNvCxnSpPr>
            <a:cxnSpLocks/>
          </p:cNvCxnSpPr>
          <p:nvPr/>
        </p:nvCxnSpPr>
        <p:spPr bwMode="auto">
          <a:xfrm>
            <a:off x="5087617" y="1025951"/>
            <a:ext cx="21506" cy="14629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C508BE-0A87-8E4A-AC5C-5F351BAD8895}"/>
              </a:ext>
            </a:extLst>
          </p:cNvPr>
          <p:cNvSpPr txBox="1"/>
          <p:nvPr/>
        </p:nvSpPr>
        <p:spPr>
          <a:xfrm>
            <a:off x="4108060" y="4724712"/>
            <a:ext cx="3529807" cy="118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400" b="1" u="none" dirty="0">
                <a:solidFill>
                  <a:schemeClr val="accent6">
                    <a:lumMod val="50000"/>
                  </a:schemeClr>
                </a:solidFill>
                <a:latin typeface="Chalkboard"/>
              </a:rPr>
              <a:t>Numerous Follow-on Developments: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Confinement – Long &amp; Short Range 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What is Mass (</a:t>
            </a:r>
            <a:r>
              <a:rPr lang="en-US" sz="1200" b="1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EHM</a:t>
            </a:r>
            <a:r>
              <a:rPr lang="en-US" sz="12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), or a Quantum?</a:t>
            </a:r>
          </a:p>
          <a:p>
            <a:pPr algn="ctr"/>
            <a:r>
              <a:rPr lang="en-US" b="1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1990s – HPC – 2000s</a:t>
            </a:r>
          </a:p>
          <a:p>
            <a:pPr algn="ctr">
              <a:lnSpc>
                <a:spcPts val="1440"/>
              </a:lnSpc>
            </a:pPr>
            <a:r>
              <a:rPr lang="en-US" sz="1400" b="1" u="none" dirty="0">
                <a:solidFill>
                  <a:srgbClr val="00B050"/>
                </a:solidFill>
                <a:latin typeface="Chalkboard SE" panose="03050602040202020205" pitchFamily="66" charset="77"/>
              </a:rPr>
              <a:t>Dynamic Mass Generation</a:t>
            </a:r>
          </a:p>
          <a:p>
            <a:pPr algn="ctr">
              <a:lnSpc>
                <a:spcPts val="1440"/>
              </a:lnSpc>
            </a:pPr>
            <a:r>
              <a:rPr lang="en-US" sz="1400" b="1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Lattice or Continuum (Strong) QCD</a:t>
            </a:r>
            <a:r>
              <a:rPr lang="en-US" sz="1200" b="1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6748E1-9BBF-FA46-9345-CE960C131FC7}"/>
              </a:ext>
            </a:extLst>
          </p:cNvPr>
          <p:cNvSpPr txBox="1"/>
          <p:nvPr/>
        </p:nvSpPr>
        <p:spPr>
          <a:xfrm rot="19805788">
            <a:off x="7376070" y="4955442"/>
            <a:ext cx="1312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?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Group</a:t>
            </a:r>
          </a:p>
          <a:p>
            <a:pPr algn="ctr">
              <a:lnSpc>
                <a:spcPts val="1200"/>
              </a:lnSpc>
            </a:pPr>
            <a:r>
              <a:rPr lang="en-US" sz="12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Theory &amp; Therapy</a:t>
            </a:r>
          </a:p>
          <a:p>
            <a:pPr algn="ctr"/>
            <a:r>
              <a:rPr lang="en-US" sz="12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D2C8BC-A3B9-6F45-B0F6-B404875215C5}"/>
              </a:ext>
            </a:extLst>
          </p:cNvPr>
          <p:cNvCxnSpPr/>
          <p:nvPr/>
        </p:nvCxnSpPr>
        <p:spPr bwMode="auto">
          <a:xfrm>
            <a:off x="188738" y="533622"/>
            <a:ext cx="87665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A220E5-3A05-4948-9FA4-4FEB02B08381}"/>
              </a:ext>
            </a:extLst>
          </p:cNvPr>
          <p:cNvSpPr txBox="1"/>
          <p:nvPr/>
        </p:nvSpPr>
        <p:spPr>
          <a:xfrm>
            <a:off x="3429133" y="4897390"/>
            <a:ext cx="9194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200" b="1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Game</a:t>
            </a:r>
          </a:p>
          <a:p>
            <a:pPr>
              <a:spcAft>
                <a:spcPts val="1800"/>
              </a:spcAft>
            </a:pPr>
            <a:r>
              <a:rPr lang="en-US" sz="1200" b="1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  Changer</a:t>
            </a:r>
          </a:p>
        </p:txBody>
      </p:sp>
    </p:spTree>
    <p:extLst>
      <p:ext uri="{BB962C8B-B14F-4D97-AF65-F5344CB8AC3E}">
        <p14:creationId xmlns:p14="http://schemas.microsoft.com/office/powerpoint/2010/main" val="41112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3" grpId="0" animBg="1"/>
      <p:bldP spid="75" grpId="0" animBg="1"/>
      <p:bldP spid="14" grpId="0"/>
      <p:bldP spid="52" grpId="0"/>
      <p:bldP spid="51" grpId="0"/>
      <p:bldP spid="7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918010-C039-C546-A42F-645DB799D6DF}"/>
              </a:ext>
            </a:extLst>
          </p:cNvPr>
          <p:cNvSpPr txBox="1"/>
          <p:nvPr/>
        </p:nvSpPr>
        <p:spPr>
          <a:xfrm>
            <a:off x="-1909" y="245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none">
                <a:solidFill>
                  <a:srgbClr val="7D4029"/>
                </a:solidFill>
                <a:latin typeface="Chalkboard"/>
                <a:cs typeface="Chalkboard"/>
              </a:rPr>
              <a:t>Mentors (Community) Matter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94A2-1DEA-EE41-A717-C37A054CB032}"/>
              </a:ext>
            </a:extLst>
          </p:cNvPr>
          <p:cNvSpPr txBox="1"/>
          <p:nvPr/>
        </p:nvSpPr>
        <p:spPr>
          <a:xfrm>
            <a:off x="634699" y="482629"/>
            <a:ext cx="78707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>
                <a:solidFill>
                  <a:srgbClr val="723A27"/>
                </a:solidFill>
                <a:latin typeface="Chalkboard SE" panose="03050602040202020205" pitchFamily="66" charset="77"/>
              </a:rPr>
              <a:t>Fermion-Based Algebraic Models – 1</a:t>
            </a:r>
            <a:r>
              <a:rPr lang="en-US" sz="1800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st</a:t>
            </a:r>
            <a:r>
              <a:rPr lang="en-US" sz="18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Generation Leadership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J.P. (Phil) Elliott – Great Britain &amp; Akito Arima – Japan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K.T. (Ted) Hecht – USA &amp; L. (Larry) C.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Bidenharn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– USA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Marcos Moshinsky – MEX &amp; M. (Malcolm) Harvey – CAN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J.B. (Bruce) French – USA &amp; K. Wildermuth - Germany</a:t>
            </a:r>
          </a:p>
          <a:p>
            <a:pPr algn="ctr"/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David Rowe – UT/CAN &amp; George Rosensteel - TU/USA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V. G.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Neudachin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&amp; Y. (Yuri) F. Smirnov – MSU - Russia 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G. F.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Filippov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– Ukraine &amp; Peter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Raychev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– Bulgaria 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V. V.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Vanagas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&amp; S.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Alishauskas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–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Lithuanaia</a:t>
            </a:r>
            <a:endParaRPr lang="en-US" sz="1400" b="1" u="none">
              <a:solidFill>
                <a:srgbClr val="723A27"/>
              </a:solidFill>
              <a:latin typeface="Chalkboard SE" panose="03050602040202020205" pitchFamily="66" charset="77"/>
            </a:endParaRPr>
          </a:p>
          <a:p>
            <a:pPr algn="r"/>
            <a:endParaRPr lang="en-US" sz="600" b="1" u="none">
              <a:solidFill>
                <a:srgbClr val="723A27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… 2</a:t>
            </a:r>
            <a:r>
              <a:rPr lang="en-US" sz="1400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nd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Generation … 3</a:t>
            </a:r>
            <a:r>
              <a:rPr lang="en-US" sz="1400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rd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Generation … 4</a:t>
            </a:r>
            <a:r>
              <a:rPr lang="en-US" sz="1400" b="1" u="none" baseline="30000">
                <a:solidFill>
                  <a:srgbClr val="723A27"/>
                </a:solidFill>
                <a:latin typeface="Chalkboard SE" panose="03050602040202020205" pitchFamily="66" charset="77"/>
              </a:rPr>
              <a:t>th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Generation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D50CF-5F99-7F44-A4EB-BF5CE93016AE}"/>
              </a:ext>
            </a:extLst>
          </p:cNvPr>
          <p:cNvSpPr txBox="1"/>
          <p:nvPr/>
        </p:nvSpPr>
        <p:spPr>
          <a:xfrm>
            <a:off x="27" y="30663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none">
                <a:solidFill>
                  <a:srgbClr val="7D4029"/>
                </a:solidFill>
                <a:latin typeface="Chalkboard"/>
                <a:cs typeface="Chalkboard"/>
              </a:rPr>
              <a:t>Enabling Technologies Essential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F85C2-D825-EE4E-89DE-E69C3F651DF7}"/>
              </a:ext>
            </a:extLst>
          </p:cNvPr>
          <p:cNvSpPr txBox="1"/>
          <p:nvPr/>
        </p:nvSpPr>
        <p:spPr>
          <a:xfrm>
            <a:off x="1" y="3589613"/>
            <a:ext cx="9143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>
                <a:solidFill>
                  <a:srgbClr val="FF66FF"/>
                </a:solidFill>
                <a:latin typeface="Chalkboard SE" panose="03050602040202020205" pitchFamily="66" charset="77"/>
              </a:rPr>
              <a:t>1990s – HPC – 2000s </a:t>
            </a:r>
          </a:p>
          <a:p>
            <a:pPr algn="ctr"/>
            <a:r>
              <a:rPr lang="en-US" sz="1800" b="1" u="none">
                <a:solidFill>
                  <a:srgbClr val="723A27"/>
                </a:solidFill>
                <a:latin typeface="Chalkboard SE" panose="03050602040202020205" pitchFamily="66" charset="77"/>
              </a:rPr>
              <a:t>Algebraic Modeling requires Coupling &amp; Recoupling Coefficients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SU(2): Eugene Wigner &amp; Giulio Racah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SU(3): Elliott (1958) &amp; Gell-Mann and </a:t>
            </a:r>
            <a:r>
              <a:rPr lang="en-US" sz="1400" b="1" u="none" err="1">
                <a:solidFill>
                  <a:srgbClr val="723A27"/>
                </a:solidFill>
                <a:latin typeface="Chalkboard SE" panose="03050602040202020205" pitchFamily="66" charset="77"/>
              </a:rPr>
              <a:t>Ne’eman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 (1961) </a:t>
            </a:r>
          </a:p>
          <a:p>
            <a:pPr algn="ctr"/>
            <a:r>
              <a:rPr lang="en-US" sz="1400" b="1" u="none">
                <a:solidFill>
                  <a:srgbClr val="FF0000"/>
                </a:solidFill>
                <a:latin typeface="Chalkboard SE" panose="03050602040202020205" pitchFamily="66" charset="77"/>
              </a:rPr>
              <a:t>John D. Vergados (analytic) / Yoshimi Akiyama &amp; Jerry P. Draayer (numeric) </a:t>
            </a: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Wigner and Racah Coefficients for SU(3); J. Math. Phys. 14 (1973) 19041912 </a:t>
            </a:r>
          </a:p>
          <a:p>
            <a:pPr algn="ctr"/>
            <a:r>
              <a:rPr lang="en-US" sz="1400" b="1" u="none">
                <a:solidFill>
                  <a:srgbClr val="FF0000"/>
                </a:solidFill>
                <a:latin typeface="Chalkboard SE" panose="03050602040202020205" pitchFamily="66" charset="77"/>
              </a:rPr>
              <a:t>Fortran Library 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for Calculating Coupling Coefficients of SU(3); C. Phys. Com. 5 (1973) 405415</a:t>
            </a:r>
          </a:p>
          <a:p>
            <a:pPr algn="ctr"/>
            <a:r>
              <a:rPr lang="en-US" b="1" u="none">
                <a:solidFill>
                  <a:srgbClr val="FF0000"/>
                </a:solidFill>
                <a:latin typeface="Chalkboard SE" panose="03050602040202020205" pitchFamily="66" charset="77"/>
              </a:rPr>
              <a:t>- Out with the Old (50 Year Life) </a:t>
            </a:r>
            <a:r>
              <a:rPr lang="en-US" sz="1400" b="1" u="none">
                <a:solidFill>
                  <a:srgbClr val="FF0000"/>
                </a:solidFill>
                <a:latin typeface="Chalkboard SE" panose="03050602040202020205" pitchFamily="66" charset="77"/>
              </a:rPr>
              <a:t>-</a:t>
            </a:r>
          </a:p>
          <a:p>
            <a:pPr algn="ctr"/>
            <a:r>
              <a:rPr lang="en-US" b="1" u="none">
                <a:solidFill>
                  <a:srgbClr val="00B050"/>
                </a:solidFill>
                <a:latin typeface="Chalkboard SE" panose="03050602040202020205" pitchFamily="66" charset="77"/>
              </a:rPr>
              <a:t>- In with the New (CPC Archives) -</a:t>
            </a:r>
            <a:endParaRPr lang="en-US" b="1" u="none">
              <a:solidFill>
                <a:srgbClr val="FF0000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Computer Physics Communications</a:t>
            </a:r>
            <a:br>
              <a:rPr lang="en-US" sz="1400" b="1">
                <a:solidFill>
                  <a:srgbClr val="723A27"/>
                </a:solidFill>
                <a:latin typeface="Chalkboard SE" panose="03050602040202020205" pitchFamily="66" charset="77"/>
              </a:rPr>
            </a:br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SU3lib: A C++ Library </a:t>
            </a: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for Accurate Computation of Wigner and Racah Coefficients of SU(3)</a:t>
            </a:r>
            <a:br>
              <a:rPr lang="en-US" sz="1400" b="1">
                <a:solidFill>
                  <a:srgbClr val="723A27"/>
                </a:solidFill>
                <a:latin typeface="Chalkboard SE" panose="03050602040202020205" pitchFamily="66" charset="77"/>
              </a:rPr>
            </a:br>
            <a:r>
              <a:rPr lang="en-US" sz="1400" b="1" u="none">
                <a:solidFill>
                  <a:srgbClr val="723A27"/>
                </a:solidFill>
                <a:latin typeface="Chalkboard SE" panose="03050602040202020205" pitchFamily="66" charset="77"/>
              </a:rPr>
              <a:t>Corresponding Author: Tomas Dytrych</a:t>
            </a:r>
            <a:br>
              <a:rPr lang="en-US"/>
            </a:br>
            <a:endParaRPr lang="en-US" sz="800" b="1" u="none">
              <a:solidFill>
                <a:srgbClr val="723A27"/>
              </a:solidFill>
              <a:latin typeface="Chalkboard SE" panose="03050602040202020205" pitchFamily="66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52A44-117E-8243-A487-F997B39EC0C7}"/>
              </a:ext>
            </a:extLst>
          </p:cNvPr>
          <p:cNvCxnSpPr/>
          <p:nvPr/>
        </p:nvCxnSpPr>
        <p:spPr bwMode="auto">
          <a:xfrm>
            <a:off x="906651" y="2965656"/>
            <a:ext cx="71757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D1C40-AB57-F844-B6CF-AE5B28342FF8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04BDA9-D198-AE44-8D15-4352BC091884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1" name="Date Placeholder 3">
              <a:extLst>
                <a:ext uri="{FF2B5EF4-FFF2-40B4-BE49-F238E27FC236}">
                  <a16:creationId xmlns:a16="http://schemas.microsoft.com/office/drawing/2014/main" id="{59920B49-E882-9548-BC2D-FFE1EF0054BF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32" name="Footer Placeholder 4">
              <a:extLst>
                <a:ext uri="{FF2B5EF4-FFF2-40B4-BE49-F238E27FC236}">
                  <a16:creationId xmlns:a16="http://schemas.microsoft.com/office/drawing/2014/main" id="{4324A4AF-430C-0E40-A9EA-8832DB6F8C24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20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33" name="Slide Number Placeholder 5">
              <a:extLst>
                <a:ext uri="{FF2B5EF4-FFF2-40B4-BE49-F238E27FC236}">
                  <a16:creationId xmlns:a16="http://schemas.microsoft.com/office/drawing/2014/main" id="{6226604F-83BF-4C45-A5D1-3D1547BB9BB2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02F9BB-4DC8-B441-9B06-5579095CFDDD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6D8EAC-B078-E340-835F-5A47F03F04D1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A93D9DE-0F79-514B-A3C3-3523E5160AA1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37" name="Picture 170" descr="ProcessVerticle">
                <a:extLst>
                  <a:ext uri="{FF2B5EF4-FFF2-40B4-BE49-F238E27FC236}">
                    <a16:creationId xmlns:a16="http://schemas.microsoft.com/office/drawing/2014/main" id="{D067D389-CB65-E94F-9A0B-808BC3669ED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Arc 167">
                <a:extLst>
                  <a:ext uri="{FF2B5EF4-FFF2-40B4-BE49-F238E27FC236}">
                    <a16:creationId xmlns:a16="http://schemas.microsoft.com/office/drawing/2014/main" id="{594C6500-0E2A-444C-A28E-909CB265176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39" name="Line 166">
                <a:extLst>
                  <a:ext uri="{FF2B5EF4-FFF2-40B4-BE49-F238E27FC236}">
                    <a16:creationId xmlns:a16="http://schemas.microsoft.com/office/drawing/2014/main" id="{62E82112-1209-F34A-88C5-34E69A138A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93E666F-ECB4-E845-815A-2E79B1C33C8A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C244F47-3DE2-3A4A-866D-5DA5468328AE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C6515E22-E8E5-2D48-B223-A00B463982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9E060CEA-7FDC-DE40-A542-3169835FCB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D312FDB-9699-254E-B938-6348AEEFA45B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167">
                <a:extLst>
                  <a:ext uri="{FF2B5EF4-FFF2-40B4-BE49-F238E27FC236}">
                    <a16:creationId xmlns:a16="http://schemas.microsoft.com/office/drawing/2014/main" id="{10E29AD3-1FC2-634A-B313-20C8FA63719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00"/>
            <a:ext cx="9144000" cy="622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800000"/>
                </a:solidFill>
              </a:rPr>
              <a:t>  </a:t>
            </a:r>
            <a:endParaRPr lang="en-GB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37" name="Picture 6" descr="shell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/>
          <a:stretch/>
        </p:blipFill>
        <p:spPr>
          <a:xfrm>
            <a:off x="635000" y="1238279"/>
            <a:ext cx="3136900" cy="4008261"/>
          </a:xfrm>
        </p:spPr>
      </p:pic>
      <p:sp>
        <p:nvSpPr>
          <p:cNvPr id="33" name="Rectangle 32"/>
          <p:cNvSpPr/>
          <p:nvPr/>
        </p:nvSpPr>
        <p:spPr>
          <a:xfrm>
            <a:off x="282970" y="5494229"/>
            <a:ext cx="3810478" cy="5909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  <a:cs typeface="Chalkboard" charset="0"/>
              </a:rPr>
              <a:t>*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Realistic interactions (local or not; NN, NNN, …) </a:t>
            </a:r>
          </a:p>
          <a:p>
            <a:pPr marL="228600" indent="-114300">
              <a:lnSpc>
                <a:spcPct val="90000"/>
              </a:lnSpc>
              <a:buFont typeface="Arial"/>
              <a:buChar char="•"/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In principle, exact solutions, up to </a:t>
            </a:r>
            <a:r>
              <a:rPr lang="en-US" sz="1200" b="1" u="none" dirty="0" err="1">
                <a:solidFill>
                  <a:srgbClr val="0000FF"/>
                </a:solidFill>
                <a:latin typeface="Chalkboard SE" panose="03050602040202020205" pitchFamily="66" charset="77"/>
              </a:rPr>
              <a:t>N</a:t>
            </a:r>
            <a:r>
              <a:rPr lang="en-US" sz="1200" b="1" u="none" baseline="-25000" dirty="0" err="1">
                <a:solidFill>
                  <a:srgbClr val="0000FF"/>
                </a:solidFill>
                <a:latin typeface="Chalkboard SE" panose="03050602040202020205" pitchFamily="66" charset="77"/>
              </a:rPr>
              <a:t>max</a:t>
            </a:r>
            <a:r>
              <a:rPr lang="en-US" sz="1200" b="1" u="none" baseline="-25000" dirty="0">
                <a:solidFill>
                  <a:srgbClr val="0000FF"/>
                </a:solidFill>
                <a:latin typeface="Chalkboard SE" panose="03050602040202020205" pitchFamily="66" charset="77"/>
              </a:rPr>
              <a:t> 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cutoff</a:t>
            </a:r>
          </a:p>
          <a:p>
            <a:pPr marL="228600" indent="-114300">
              <a:lnSpc>
                <a:spcPct val="90000"/>
              </a:lnSpc>
              <a:buFont typeface="Arial"/>
              <a:buChar char="•"/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Successful descriptions to date through </a:t>
            </a:r>
            <a:r>
              <a:rPr lang="en-US" sz="1200" b="1" u="none" baseline="30000" dirty="0">
                <a:solidFill>
                  <a:srgbClr val="0000FF"/>
                </a:solidFill>
                <a:latin typeface="Chalkboard SE" panose="03050602040202020205" pitchFamily="66" charset="77"/>
              </a:rPr>
              <a:t>16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O</a:t>
            </a:r>
          </a:p>
        </p:txBody>
      </p:sp>
      <p:sp>
        <p:nvSpPr>
          <p:cNvPr id="226" name="Oval 15"/>
          <p:cNvSpPr>
            <a:spLocks noChangeAspect="1" noChangeArrowheads="1"/>
          </p:cNvSpPr>
          <p:nvPr/>
        </p:nvSpPr>
        <p:spPr bwMode="auto">
          <a:xfrm>
            <a:off x="1504422" y="3539155"/>
            <a:ext cx="1601787" cy="734415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Oval 16"/>
          <p:cNvSpPr>
            <a:spLocks noChangeAspect="1" noChangeArrowheads="1"/>
          </p:cNvSpPr>
          <p:nvPr/>
        </p:nvSpPr>
        <p:spPr bwMode="auto">
          <a:xfrm>
            <a:off x="1334558" y="2984470"/>
            <a:ext cx="1916641" cy="855268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Freeform 10"/>
          <p:cNvSpPr>
            <a:spLocks/>
          </p:cNvSpPr>
          <p:nvPr/>
        </p:nvSpPr>
        <p:spPr bwMode="auto">
          <a:xfrm>
            <a:off x="2302810" y="2295386"/>
            <a:ext cx="1314574" cy="3077104"/>
          </a:xfrm>
          <a:custGeom>
            <a:avLst/>
            <a:gdLst>
              <a:gd name="T0" fmla="*/ 0 w 567"/>
              <a:gd name="T1" fmla="*/ 1114 h 1114"/>
              <a:gd name="T2" fmla="*/ 127 w 567"/>
              <a:gd name="T3" fmla="*/ 1047 h 1114"/>
              <a:gd name="T4" fmla="*/ 300 w 567"/>
              <a:gd name="T5" fmla="*/ 740 h 1114"/>
              <a:gd name="T6" fmla="*/ 567 w 567"/>
              <a:gd name="T7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1114">
                <a:moveTo>
                  <a:pt x="0" y="1114"/>
                </a:moveTo>
                <a:cubicBezTo>
                  <a:pt x="38" y="1111"/>
                  <a:pt x="77" y="1109"/>
                  <a:pt x="127" y="1047"/>
                </a:cubicBezTo>
                <a:cubicBezTo>
                  <a:pt x="177" y="985"/>
                  <a:pt x="227" y="914"/>
                  <a:pt x="300" y="740"/>
                </a:cubicBezTo>
                <a:cubicBezTo>
                  <a:pt x="373" y="566"/>
                  <a:pt x="470" y="283"/>
                  <a:pt x="567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Freeform 11"/>
          <p:cNvSpPr>
            <a:spLocks/>
          </p:cNvSpPr>
          <p:nvPr/>
        </p:nvSpPr>
        <p:spPr bwMode="auto">
          <a:xfrm flipH="1">
            <a:off x="991659" y="2295385"/>
            <a:ext cx="1314574" cy="3077104"/>
          </a:xfrm>
          <a:custGeom>
            <a:avLst/>
            <a:gdLst>
              <a:gd name="T0" fmla="*/ 0 w 567"/>
              <a:gd name="T1" fmla="*/ 1114 h 1114"/>
              <a:gd name="T2" fmla="*/ 127 w 567"/>
              <a:gd name="T3" fmla="*/ 1047 h 1114"/>
              <a:gd name="T4" fmla="*/ 300 w 567"/>
              <a:gd name="T5" fmla="*/ 740 h 1114"/>
              <a:gd name="T6" fmla="*/ 567 w 567"/>
              <a:gd name="T7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1114">
                <a:moveTo>
                  <a:pt x="0" y="1114"/>
                </a:moveTo>
                <a:cubicBezTo>
                  <a:pt x="38" y="1111"/>
                  <a:pt x="77" y="1109"/>
                  <a:pt x="127" y="1047"/>
                </a:cubicBezTo>
                <a:cubicBezTo>
                  <a:pt x="177" y="985"/>
                  <a:pt x="227" y="914"/>
                  <a:pt x="300" y="740"/>
                </a:cubicBezTo>
                <a:cubicBezTo>
                  <a:pt x="373" y="566"/>
                  <a:pt x="470" y="283"/>
                  <a:pt x="567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Oval 14"/>
          <p:cNvSpPr>
            <a:spLocks noChangeAspect="1" noChangeArrowheads="1"/>
          </p:cNvSpPr>
          <p:nvPr/>
        </p:nvSpPr>
        <p:spPr bwMode="auto">
          <a:xfrm>
            <a:off x="1656822" y="4098487"/>
            <a:ext cx="1265237" cy="579475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Line 20"/>
          <p:cNvSpPr>
            <a:spLocks noChangeShapeType="1"/>
          </p:cNvSpPr>
          <p:nvPr/>
        </p:nvSpPr>
        <p:spPr bwMode="auto">
          <a:xfrm flipV="1">
            <a:off x="1669522" y="4440685"/>
            <a:ext cx="12795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Line 26"/>
          <p:cNvSpPr>
            <a:spLocks noChangeShapeType="1"/>
          </p:cNvSpPr>
          <p:nvPr/>
        </p:nvSpPr>
        <p:spPr bwMode="auto">
          <a:xfrm>
            <a:off x="1320801" y="3408754"/>
            <a:ext cx="1965855" cy="810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25"/>
          <p:cNvSpPr>
            <a:spLocks noChangeShapeType="1"/>
          </p:cNvSpPr>
          <p:nvPr/>
        </p:nvSpPr>
        <p:spPr bwMode="auto">
          <a:xfrm flipV="1">
            <a:off x="1483784" y="3932592"/>
            <a:ext cx="16446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Line 29"/>
          <p:cNvSpPr>
            <a:spLocks noChangeShapeType="1"/>
          </p:cNvSpPr>
          <p:nvPr/>
        </p:nvSpPr>
        <p:spPr bwMode="auto">
          <a:xfrm flipV="1">
            <a:off x="1026585" y="2426621"/>
            <a:ext cx="2554816" cy="67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Line 28"/>
          <p:cNvSpPr>
            <a:spLocks noChangeShapeType="1"/>
          </p:cNvSpPr>
          <p:nvPr/>
        </p:nvSpPr>
        <p:spPr bwMode="auto">
          <a:xfrm flipV="1">
            <a:off x="1159934" y="2933035"/>
            <a:ext cx="22669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12"/>
          <p:cNvSpPr>
            <a:spLocks noChangeAspect="1" noChangeArrowheads="1"/>
          </p:cNvSpPr>
          <p:nvPr/>
        </p:nvSpPr>
        <p:spPr bwMode="auto">
          <a:xfrm>
            <a:off x="1994959" y="5004885"/>
            <a:ext cx="598488" cy="309880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13"/>
          <p:cNvSpPr>
            <a:spLocks noChangeAspect="1" noChangeArrowheads="1"/>
          </p:cNvSpPr>
          <p:nvPr/>
        </p:nvSpPr>
        <p:spPr bwMode="auto">
          <a:xfrm>
            <a:off x="1826684" y="4639227"/>
            <a:ext cx="933450" cy="463269"/>
          </a:xfrm>
          <a:prstGeom prst="ellipse">
            <a:avLst/>
          </a:prstGeom>
          <a:solidFill>
            <a:schemeClr val="tx2">
              <a:alpha val="57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18"/>
          <p:cNvSpPr>
            <a:spLocks noChangeShapeType="1"/>
          </p:cNvSpPr>
          <p:nvPr/>
        </p:nvSpPr>
        <p:spPr bwMode="auto">
          <a:xfrm>
            <a:off x="1987022" y="5183065"/>
            <a:ext cx="6397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19"/>
          <p:cNvSpPr>
            <a:spLocks noChangeShapeType="1"/>
          </p:cNvSpPr>
          <p:nvPr/>
        </p:nvSpPr>
        <p:spPr bwMode="auto">
          <a:xfrm>
            <a:off x="1812397" y="4882482"/>
            <a:ext cx="9604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Oval 22"/>
          <p:cNvSpPr>
            <a:spLocks noChangeAspect="1" noChangeArrowheads="1"/>
          </p:cNvSpPr>
          <p:nvPr/>
        </p:nvSpPr>
        <p:spPr bwMode="auto">
          <a:xfrm>
            <a:off x="2058459" y="5152077"/>
            <a:ext cx="141288" cy="13324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Oval 23"/>
          <p:cNvSpPr>
            <a:spLocks noChangeAspect="1" noChangeArrowheads="1"/>
          </p:cNvSpPr>
          <p:nvPr/>
        </p:nvSpPr>
        <p:spPr bwMode="auto">
          <a:xfrm>
            <a:off x="2412472" y="4761629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24"/>
          <p:cNvSpPr>
            <a:spLocks noChangeAspect="1" noChangeArrowheads="1"/>
          </p:cNvSpPr>
          <p:nvPr/>
        </p:nvSpPr>
        <p:spPr bwMode="auto">
          <a:xfrm>
            <a:off x="2337859" y="5164472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Oval 30"/>
          <p:cNvSpPr>
            <a:spLocks noChangeAspect="1" noChangeArrowheads="1"/>
          </p:cNvSpPr>
          <p:nvPr/>
        </p:nvSpPr>
        <p:spPr bwMode="auto">
          <a:xfrm>
            <a:off x="2388659" y="5066861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Oval 31"/>
          <p:cNvSpPr>
            <a:spLocks noChangeAspect="1" noChangeArrowheads="1"/>
          </p:cNvSpPr>
          <p:nvPr/>
        </p:nvSpPr>
        <p:spPr bwMode="auto">
          <a:xfrm>
            <a:off x="2390247" y="4862340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34"/>
          <p:cNvSpPr>
            <a:spLocks noChangeAspect="1" noChangeArrowheads="1"/>
          </p:cNvSpPr>
          <p:nvPr/>
        </p:nvSpPr>
        <p:spPr bwMode="auto">
          <a:xfrm>
            <a:off x="2117197" y="5046718"/>
            <a:ext cx="141287" cy="13324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36"/>
          <p:cNvSpPr>
            <a:spLocks noChangeAspect="1" noChangeArrowheads="1"/>
          </p:cNvSpPr>
          <p:nvPr/>
        </p:nvSpPr>
        <p:spPr bwMode="auto">
          <a:xfrm>
            <a:off x="2556934" y="4764728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65"/>
          <p:cNvSpPr>
            <a:spLocks noChangeAspect="1" noChangeArrowheads="1"/>
          </p:cNvSpPr>
          <p:nvPr/>
        </p:nvSpPr>
        <p:spPr bwMode="auto">
          <a:xfrm>
            <a:off x="2539472" y="4860791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AutoShape 43"/>
          <p:cNvSpPr>
            <a:spLocks noChangeArrowheads="1"/>
          </p:cNvSpPr>
          <p:nvPr/>
        </p:nvSpPr>
        <p:spPr bwMode="auto">
          <a:xfrm>
            <a:off x="2112433" y="3476488"/>
            <a:ext cx="97897" cy="910696"/>
          </a:xfrm>
          <a:prstGeom prst="upArrow">
            <a:avLst>
              <a:gd name="adj1" fmla="val 67167"/>
              <a:gd name="adj2" fmla="val 168643"/>
            </a:avLst>
          </a:prstGeom>
          <a:solidFill>
            <a:srgbClr val="E2B8A8"/>
          </a:solidFill>
          <a:ln w="12700" cmpd="sng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98651" y="4339030"/>
            <a:ext cx="337608" cy="559857"/>
            <a:chOff x="2063751" y="4393142"/>
            <a:chExt cx="337608" cy="559857"/>
          </a:xfrm>
        </p:grpSpPr>
        <p:sp>
          <p:nvSpPr>
            <p:cNvPr id="298" name="Oval 27"/>
            <p:cNvSpPr>
              <a:spLocks noChangeAspect="1" noChangeArrowheads="1"/>
            </p:cNvSpPr>
            <p:nvPr/>
          </p:nvSpPr>
          <p:spPr bwMode="auto">
            <a:xfrm>
              <a:off x="2063751" y="4436004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Oval 37"/>
            <p:cNvSpPr>
              <a:spLocks noChangeAspect="1" noChangeArrowheads="1"/>
            </p:cNvSpPr>
            <p:nvPr/>
          </p:nvSpPr>
          <p:spPr bwMode="auto">
            <a:xfrm>
              <a:off x="2260072" y="4393142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AutoShape 42"/>
            <p:cNvSpPr>
              <a:spLocks noChangeArrowheads="1"/>
            </p:cNvSpPr>
            <p:nvPr/>
          </p:nvSpPr>
          <p:spPr bwMode="auto">
            <a:xfrm>
              <a:off x="2286000" y="4450820"/>
              <a:ext cx="89958" cy="451379"/>
            </a:xfrm>
            <a:prstGeom prst="upArrow">
              <a:avLst>
                <a:gd name="adj1" fmla="val 67167"/>
                <a:gd name="adj2" fmla="val 78469"/>
              </a:avLst>
            </a:prstGeom>
            <a:solidFill>
              <a:srgbClr val="404040">
                <a:alpha val="24001"/>
              </a:srgb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AutoShape 41"/>
            <p:cNvSpPr>
              <a:spLocks noChangeArrowheads="1"/>
            </p:cNvSpPr>
            <p:nvPr/>
          </p:nvSpPr>
          <p:spPr bwMode="auto">
            <a:xfrm>
              <a:off x="2095500" y="4500032"/>
              <a:ext cx="88900" cy="452967"/>
            </a:xfrm>
            <a:prstGeom prst="upArrow">
              <a:avLst>
                <a:gd name="adj1" fmla="val 67167"/>
                <a:gd name="adj2" fmla="val 78468"/>
              </a:avLst>
            </a:prstGeom>
            <a:solidFill>
              <a:schemeClr val="tx1">
                <a:lumMod val="75000"/>
                <a:lumOff val="25000"/>
                <a:alpha val="24001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3" name="AutoShape 69"/>
          <p:cNvSpPr>
            <a:spLocks noChangeArrowheads="1"/>
          </p:cNvSpPr>
          <p:nvPr/>
        </p:nvSpPr>
        <p:spPr bwMode="auto">
          <a:xfrm>
            <a:off x="2120900" y="2481655"/>
            <a:ext cx="91547" cy="912283"/>
          </a:xfrm>
          <a:prstGeom prst="upArrow">
            <a:avLst>
              <a:gd name="adj1" fmla="val 67167"/>
              <a:gd name="adj2" fmla="val 168642"/>
            </a:avLst>
          </a:prstGeom>
          <a:solidFill>
            <a:schemeClr val="bg2">
              <a:lumMod val="40000"/>
              <a:lumOff val="60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Oval 68"/>
          <p:cNvSpPr>
            <a:spLocks noChangeAspect="1" noChangeArrowheads="1"/>
          </p:cNvSpPr>
          <p:nvPr/>
        </p:nvSpPr>
        <p:spPr bwMode="auto">
          <a:xfrm>
            <a:off x="2095501" y="23535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Oval 21"/>
          <p:cNvSpPr>
            <a:spLocks noChangeAspect="1" noChangeArrowheads="1"/>
          </p:cNvSpPr>
          <p:nvPr/>
        </p:nvSpPr>
        <p:spPr bwMode="auto">
          <a:xfrm>
            <a:off x="2080684" y="47300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Oval 32"/>
          <p:cNvSpPr>
            <a:spLocks noChangeAspect="1" noChangeArrowheads="1"/>
          </p:cNvSpPr>
          <p:nvPr/>
        </p:nvSpPr>
        <p:spPr bwMode="auto">
          <a:xfrm>
            <a:off x="1937809" y="47427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Oval 35"/>
          <p:cNvSpPr>
            <a:spLocks noChangeAspect="1" noChangeArrowheads="1"/>
          </p:cNvSpPr>
          <p:nvPr/>
        </p:nvSpPr>
        <p:spPr bwMode="auto">
          <a:xfrm>
            <a:off x="2056872" y="4872959"/>
            <a:ext cx="141287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Oval 33"/>
          <p:cNvSpPr>
            <a:spLocks noChangeAspect="1" noChangeArrowheads="1"/>
          </p:cNvSpPr>
          <p:nvPr/>
        </p:nvSpPr>
        <p:spPr bwMode="auto">
          <a:xfrm>
            <a:off x="1902884" y="48300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7172" y="4733259"/>
            <a:ext cx="319087" cy="276225"/>
            <a:chOff x="2082272" y="4787371"/>
            <a:chExt cx="319087" cy="276225"/>
          </a:xfrm>
        </p:grpSpPr>
        <p:sp>
          <p:nvSpPr>
            <p:cNvPr id="195" name="Oval 35"/>
            <p:cNvSpPr>
              <a:spLocks noChangeAspect="1" noChangeArrowheads="1"/>
            </p:cNvSpPr>
            <p:nvPr/>
          </p:nvSpPr>
          <p:spPr bwMode="auto">
            <a:xfrm>
              <a:off x="2260072" y="47873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35"/>
            <p:cNvSpPr>
              <a:spLocks noChangeAspect="1" noChangeArrowheads="1"/>
            </p:cNvSpPr>
            <p:nvPr/>
          </p:nvSpPr>
          <p:spPr bwMode="auto">
            <a:xfrm>
              <a:off x="2082272" y="49270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4939158" y="699805"/>
            <a:ext cx="42048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u="none">
                <a:solidFill>
                  <a:srgbClr val="008000"/>
                </a:solidFill>
                <a:latin typeface="Chalkboard" charset="0"/>
                <a:cs typeface="Chalkboard" charset="0"/>
              </a:rPr>
              <a:t>Symplectic Shell Model (Sp-NCSM)</a:t>
            </a:r>
          </a:p>
          <a:p>
            <a:pPr algn="ctr">
              <a:lnSpc>
                <a:spcPct val="90000"/>
              </a:lnSpc>
            </a:pPr>
            <a:r>
              <a:rPr lang="en-US" b="1" u="none">
                <a:solidFill>
                  <a:srgbClr val="FF0000"/>
                </a:solidFill>
                <a:latin typeface="Chalkboard"/>
                <a:cs typeface="Chalkboard"/>
              </a:rPr>
              <a:t>  </a:t>
            </a:r>
            <a:r>
              <a:rPr lang="en-US" b="1" u="none">
                <a:solidFill>
                  <a:srgbClr val="008000"/>
                </a:solidFill>
                <a:latin typeface="Chalkboard"/>
                <a:cs typeface="Chalkboard"/>
              </a:rPr>
              <a:t>Rowe &amp; Rosensteel, </a:t>
            </a:r>
            <a:r>
              <a:rPr lang="fr-FR" b="1" u="none">
                <a:solidFill>
                  <a:srgbClr val="008000"/>
                </a:solidFill>
                <a:latin typeface="Chalkboard"/>
                <a:cs typeface="Chalkboard"/>
              </a:rPr>
              <a:t>~</a:t>
            </a:r>
            <a:r>
              <a:rPr lang="en-US" b="1" u="none">
                <a:solidFill>
                  <a:srgbClr val="008000"/>
                </a:solidFill>
                <a:latin typeface="Chalkboard"/>
                <a:cs typeface="Chalkboard"/>
              </a:rPr>
              <a:t>1980s to present)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3109842" y="2996943"/>
            <a:ext cx="292947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ctr">
              <a:lnSpc>
                <a:spcPct val="90000"/>
              </a:lnSpc>
            </a:pPr>
            <a:r>
              <a:rPr lang="en-US" sz="1400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  <a:cs typeface="Bradley Hand ITC TT-Bold"/>
              </a:rPr>
              <a:t> Symmetry </a:t>
            </a:r>
          </a:p>
          <a:p>
            <a:pPr marL="114300" algn="ctr">
              <a:lnSpc>
                <a:spcPct val="90000"/>
              </a:lnSpc>
            </a:pPr>
            <a:r>
              <a:rPr lang="en-US" sz="1400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  <a:cs typeface="Bradley Hand ITC TT-Bold"/>
              </a:rPr>
              <a:t> Adapted Basis</a:t>
            </a:r>
          </a:p>
          <a:p>
            <a:pPr marL="114300" algn="ctr">
              <a:lnSpc>
                <a:spcPct val="50000"/>
              </a:lnSpc>
            </a:pPr>
            <a:r>
              <a:rPr lang="en-US" b="1" u="none">
                <a:solidFill>
                  <a:srgbClr val="008000"/>
                </a:solidFill>
                <a:latin typeface="Chalkboard"/>
                <a:cs typeface="Chalkboard"/>
              </a:rPr>
              <a:t>------------</a:t>
            </a:r>
            <a:endParaRPr lang="en-US" b="1" u="none">
              <a:solidFill>
                <a:srgbClr val="008000"/>
              </a:solidFill>
              <a:latin typeface="Chalkboard SE" panose="03050602040202020205" pitchFamily="66" charset="77"/>
              <a:cs typeface="Bradley Hand ITC TT-Bold"/>
            </a:endParaRPr>
          </a:p>
          <a:p>
            <a:pPr marL="114300" algn="ctr">
              <a:lnSpc>
                <a:spcPct val="90000"/>
              </a:lnSpc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</a:t>
            </a:r>
            <a:r>
              <a:rPr lang="en-US" sz="14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</a:t>
            </a:r>
            <a:r>
              <a:rPr lang="en-US" sz="1200" b="1" u="none">
                <a:solidFill>
                  <a:srgbClr val="FF0000"/>
                </a:solidFill>
                <a:latin typeface="Chalkboard SE" panose="03050602040202020205" pitchFamily="66" charset="77"/>
                <a:cs typeface="Bradley Hand ITC TT-Bold"/>
              </a:rPr>
              <a:t>- </a:t>
            </a:r>
            <a:r>
              <a:rPr lang="en-US" sz="1400" b="1" u="none">
                <a:solidFill>
                  <a:srgbClr val="FF0000"/>
                </a:solidFill>
                <a:latin typeface="Chalkboard SE" panose="03050602040202020205" pitchFamily="66" charset="77"/>
                <a:cs typeface="Bradley Hand ITC TT-Bold"/>
              </a:rPr>
              <a:t>Special Features -</a:t>
            </a:r>
            <a:endParaRPr lang="en-US" sz="1200" b="1" u="none">
              <a:solidFill>
                <a:srgbClr val="FF0000"/>
              </a:solidFill>
              <a:latin typeface="Chalkboard SE" panose="03050602040202020205" pitchFamily="66" charset="77"/>
              <a:cs typeface="Bradley Hand ITC TT-Bold"/>
            </a:endParaRP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Canonical &amp; Unitary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Algebraic Framework</a:t>
            </a:r>
            <a:endParaRPr lang="en-US" sz="1200" b="1" u="none">
              <a:solidFill>
                <a:srgbClr val="008000"/>
              </a:solidFill>
              <a:latin typeface="Chalkboard SE" panose="03050602040202020205" pitchFamily="66" charset="77"/>
              <a:cs typeface="Bradley Hand ITC TT-Bold"/>
            </a:endParaRP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Organized by Shapes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Band-heads </a:t>
            </a: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ea typeface="Wingdings"/>
                <a:cs typeface="Wingdings"/>
                <a:sym typeface="Wingdings"/>
              </a:rPr>
              <a:t></a:t>
            </a: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np-nh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Quadratic in x’s &amp; p’s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Spurious Free Cones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Captures Coherence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No Effective Charges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Exposes DD Postulate</a:t>
            </a:r>
            <a:r>
              <a:rPr lang="en-US" sz="1200" b="1" u="none">
                <a:solidFill>
                  <a:schemeClr val="bg1"/>
                </a:solidFill>
                <a:latin typeface="Chalkboard SE" panose="03050602040202020205" pitchFamily="66" charset="77"/>
              </a:rPr>
              <a:t>&amp;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86549" y="1328564"/>
            <a:ext cx="2347508" cy="1840247"/>
            <a:chOff x="3524655" y="1734739"/>
            <a:chExt cx="2347508" cy="1840247"/>
          </a:xfrm>
        </p:grpSpPr>
        <p:cxnSp>
          <p:nvCxnSpPr>
            <p:cNvPr id="234" name="Straight Arrow Connector 233"/>
            <p:cNvCxnSpPr/>
            <p:nvPr/>
          </p:nvCxnSpPr>
          <p:spPr bwMode="auto">
            <a:xfrm>
              <a:off x="3822700" y="27813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1" name="TextBox 240"/>
            <p:cNvSpPr txBox="1"/>
            <p:nvPr/>
          </p:nvSpPr>
          <p:spPr>
            <a:xfrm>
              <a:off x="3524655" y="1734739"/>
              <a:ext cx="2347508" cy="1840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b="1" u="none">
                  <a:solidFill>
                    <a:srgbClr val="008000"/>
                  </a:solidFill>
                  <a:latin typeface="Chalkboard"/>
                  <a:cs typeface="Chalkboard"/>
                </a:rPr>
                <a:t>Reorganize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u="none">
                  <a:solidFill>
                    <a:srgbClr val="008000"/>
                  </a:solidFill>
                  <a:latin typeface="Chalkboard"/>
                  <a:cs typeface="Chalkboard"/>
                </a:rPr>
                <a:t>Basis States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u="none">
                  <a:solidFill>
                    <a:srgbClr val="008000"/>
                  </a:solidFill>
                  <a:latin typeface="Chalkboard"/>
                  <a:cs typeface="Chalkboard"/>
                </a:rPr>
                <a:t>by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u="none">
                  <a:solidFill>
                    <a:srgbClr val="008000"/>
                  </a:solidFill>
                  <a:latin typeface="Chalkboard"/>
                  <a:cs typeface="Chalkboard"/>
                </a:rPr>
                <a:t>- SHAPES -</a:t>
              </a:r>
            </a:p>
            <a:p>
              <a:pPr algn="ctr">
                <a:lnSpc>
                  <a:spcPts val="1600"/>
                </a:lnSpc>
              </a:pPr>
              <a:endParaRPr lang="en-US" b="1" u="none">
                <a:solidFill>
                  <a:srgbClr val="008000"/>
                </a:solidFill>
                <a:latin typeface="Chalkboard"/>
                <a:cs typeface="Chalkboard"/>
              </a:endParaRPr>
            </a:p>
            <a:p>
              <a:pPr algn="ctr">
                <a:lnSpc>
                  <a:spcPts val="1600"/>
                </a:lnSpc>
              </a:pPr>
              <a:r>
                <a:rPr lang="en-US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"/>
                  <a:cs typeface="Chalkboard"/>
                </a:rPr>
                <a:t>Coherent Clusters </a:t>
              </a:r>
              <a:r>
                <a:rPr lang="en-US" sz="14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"/>
                  <a:cs typeface="Chalkboard"/>
                </a:rPr>
                <a:t>(Natural Subspaces)</a:t>
              </a:r>
            </a:p>
            <a:p>
              <a:pPr algn="ctr">
                <a:lnSpc>
                  <a:spcPts val="1600"/>
                </a:lnSpc>
              </a:pPr>
              <a:r>
                <a:rPr lang="en-US" b="1" u="none">
                  <a:solidFill>
                    <a:srgbClr val="008000"/>
                  </a:solidFill>
                  <a:latin typeface="Chalkboard"/>
                  <a:cs typeface="Chalkboard"/>
                </a:rPr>
                <a:t>-------------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665259" y="2269985"/>
            <a:ext cx="2625725" cy="3077105"/>
            <a:chOff x="1169459" y="2236665"/>
            <a:chExt cx="2625725" cy="3152776"/>
          </a:xfrm>
        </p:grpSpPr>
        <p:sp>
          <p:nvSpPr>
            <p:cNvPr id="168" name="Oval 15"/>
            <p:cNvSpPr>
              <a:spLocks noChangeAspect="1" noChangeArrowheads="1"/>
            </p:cNvSpPr>
            <p:nvPr/>
          </p:nvSpPr>
          <p:spPr bwMode="auto">
            <a:xfrm>
              <a:off x="1694922" y="3511021"/>
              <a:ext cx="1601787" cy="752475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6"/>
            <p:cNvSpPr>
              <a:spLocks noChangeAspect="1" noChangeArrowheads="1"/>
            </p:cNvSpPr>
            <p:nvPr/>
          </p:nvSpPr>
          <p:spPr bwMode="auto">
            <a:xfrm>
              <a:off x="1550459" y="2942696"/>
              <a:ext cx="1893888" cy="876300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10"/>
            <p:cNvSpPr>
              <a:spLocks/>
            </p:cNvSpPr>
            <p:nvPr/>
          </p:nvSpPr>
          <p:spPr bwMode="auto">
            <a:xfrm>
              <a:off x="2480610" y="2236666"/>
              <a:ext cx="1314574" cy="3152775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11"/>
            <p:cNvSpPr>
              <a:spLocks/>
            </p:cNvSpPr>
            <p:nvPr/>
          </p:nvSpPr>
          <p:spPr bwMode="auto">
            <a:xfrm flipH="1">
              <a:off x="1169459" y="2236665"/>
              <a:ext cx="1314574" cy="3152775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4"/>
            <p:cNvSpPr>
              <a:spLocks noChangeAspect="1" noChangeArrowheads="1"/>
            </p:cNvSpPr>
            <p:nvPr/>
          </p:nvSpPr>
          <p:spPr bwMode="auto">
            <a:xfrm>
              <a:off x="1834622" y="4084108"/>
              <a:ext cx="1265237" cy="593725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0"/>
            <p:cNvSpPr>
              <a:spLocks noChangeShapeType="1"/>
            </p:cNvSpPr>
            <p:nvPr/>
          </p:nvSpPr>
          <p:spPr bwMode="auto">
            <a:xfrm flipV="1">
              <a:off x="1847322" y="4417371"/>
              <a:ext cx="12795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5"/>
            <p:cNvSpPr>
              <a:spLocks noChangeShapeType="1"/>
            </p:cNvSpPr>
            <p:nvPr/>
          </p:nvSpPr>
          <p:spPr bwMode="auto">
            <a:xfrm flipV="1">
              <a:off x="1661584" y="3905458"/>
              <a:ext cx="164465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6"/>
            <p:cNvSpPr>
              <a:spLocks noChangeShapeType="1"/>
            </p:cNvSpPr>
            <p:nvPr/>
          </p:nvSpPr>
          <p:spPr bwMode="auto">
            <a:xfrm flipV="1">
              <a:off x="1490133" y="3394395"/>
              <a:ext cx="1957389" cy="3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28"/>
            <p:cNvSpPr>
              <a:spLocks noChangeShapeType="1"/>
            </p:cNvSpPr>
            <p:nvPr/>
          </p:nvSpPr>
          <p:spPr bwMode="auto">
            <a:xfrm flipV="1">
              <a:off x="1363134" y="2903008"/>
              <a:ext cx="226695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Line 29"/>
            <p:cNvSpPr>
              <a:spLocks noChangeShapeType="1"/>
            </p:cNvSpPr>
            <p:nvPr/>
          </p:nvSpPr>
          <p:spPr bwMode="auto">
            <a:xfrm flipV="1">
              <a:off x="1204385" y="2379804"/>
              <a:ext cx="2554816" cy="695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12"/>
            <p:cNvSpPr>
              <a:spLocks noChangeAspect="1" noChangeArrowheads="1"/>
            </p:cNvSpPr>
            <p:nvPr/>
          </p:nvSpPr>
          <p:spPr bwMode="auto">
            <a:xfrm>
              <a:off x="2172759" y="5012796"/>
              <a:ext cx="598488" cy="317500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13"/>
            <p:cNvSpPr>
              <a:spLocks noChangeAspect="1" noChangeArrowheads="1"/>
            </p:cNvSpPr>
            <p:nvPr/>
          </p:nvSpPr>
          <p:spPr bwMode="auto">
            <a:xfrm>
              <a:off x="2004484" y="4638146"/>
              <a:ext cx="933450" cy="474662"/>
            </a:xfrm>
            <a:prstGeom prst="ellipse">
              <a:avLst/>
            </a:prstGeom>
            <a:solidFill>
              <a:schemeClr val="tx2">
                <a:alpha val="57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18"/>
            <p:cNvSpPr>
              <a:spLocks noChangeShapeType="1"/>
            </p:cNvSpPr>
            <p:nvPr/>
          </p:nvSpPr>
          <p:spPr bwMode="auto">
            <a:xfrm>
              <a:off x="2164822" y="5195358"/>
              <a:ext cx="6397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>
              <a:off x="1990197" y="4887383"/>
              <a:ext cx="96043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22"/>
            <p:cNvSpPr>
              <a:spLocks noChangeAspect="1" noChangeArrowheads="1"/>
            </p:cNvSpPr>
            <p:nvPr/>
          </p:nvSpPr>
          <p:spPr bwMode="auto">
            <a:xfrm>
              <a:off x="2236259" y="5163608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23"/>
            <p:cNvSpPr>
              <a:spLocks noChangeAspect="1" noChangeArrowheads="1"/>
            </p:cNvSpPr>
            <p:nvPr/>
          </p:nvSpPr>
          <p:spPr bwMode="auto">
            <a:xfrm>
              <a:off x="2590272" y="47635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24"/>
            <p:cNvSpPr>
              <a:spLocks noChangeAspect="1" noChangeArrowheads="1"/>
            </p:cNvSpPr>
            <p:nvPr/>
          </p:nvSpPr>
          <p:spPr bwMode="auto">
            <a:xfrm>
              <a:off x="2515659" y="5176308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30"/>
            <p:cNvSpPr>
              <a:spLocks noChangeAspect="1" noChangeArrowheads="1"/>
            </p:cNvSpPr>
            <p:nvPr/>
          </p:nvSpPr>
          <p:spPr bwMode="auto">
            <a:xfrm>
              <a:off x="2566459" y="5076296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31"/>
            <p:cNvSpPr>
              <a:spLocks noChangeAspect="1" noChangeArrowheads="1"/>
            </p:cNvSpPr>
            <p:nvPr/>
          </p:nvSpPr>
          <p:spPr bwMode="auto">
            <a:xfrm>
              <a:off x="2568047" y="4866746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34"/>
            <p:cNvSpPr>
              <a:spLocks noChangeAspect="1" noChangeArrowheads="1"/>
            </p:cNvSpPr>
            <p:nvPr/>
          </p:nvSpPr>
          <p:spPr bwMode="auto">
            <a:xfrm>
              <a:off x="2294997" y="50556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36"/>
            <p:cNvSpPr>
              <a:spLocks noChangeAspect="1" noChangeArrowheads="1"/>
            </p:cNvSpPr>
            <p:nvPr/>
          </p:nvSpPr>
          <p:spPr bwMode="auto">
            <a:xfrm>
              <a:off x="2734734" y="4766733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65"/>
            <p:cNvSpPr>
              <a:spLocks noChangeAspect="1" noChangeArrowheads="1"/>
            </p:cNvSpPr>
            <p:nvPr/>
          </p:nvSpPr>
          <p:spPr bwMode="auto">
            <a:xfrm>
              <a:off x="2717272" y="48651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8905" y="1180311"/>
            <a:ext cx="970427" cy="4009925"/>
            <a:chOff x="5897483" y="1309371"/>
            <a:chExt cx="741404" cy="3848290"/>
          </a:xfrm>
        </p:grpSpPr>
        <p:grpSp>
          <p:nvGrpSpPr>
            <p:cNvPr id="124" name="Group 123"/>
            <p:cNvGrpSpPr/>
            <p:nvPr/>
          </p:nvGrpSpPr>
          <p:grpSpPr>
            <a:xfrm rot="21015239" flipH="1">
              <a:off x="5995911" y="1331167"/>
              <a:ext cx="566644" cy="3648648"/>
              <a:chOff x="5094327" y="765472"/>
              <a:chExt cx="566644" cy="3091781"/>
            </a:xfrm>
          </p:grpSpPr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 rot="54778" flipH="1">
                <a:off x="5094327" y="790160"/>
                <a:ext cx="319511" cy="306709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5398381" y="765472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20937975" flipH="1">
              <a:off x="5897483" y="1351060"/>
              <a:ext cx="560298" cy="3222696"/>
              <a:chOff x="5072658" y="764714"/>
              <a:chExt cx="560298" cy="2978826"/>
            </a:xfrm>
          </p:grpSpPr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 flipH="1">
                <a:off x="5072658" y="793242"/>
                <a:ext cx="317500" cy="2950298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 rot="21541735">
                <a:off x="5362033" y="764714"/>
                <a:ext cx="270923" cy="296561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21006390" flipH="1">
              <a:off x="6090284" y="1309371"/>
              <a:ext cx="548603" cy="3848290"/>
              <a:chOff x="5122391" y="723433"/>
              <a:chExt cx="548603" cy="3079369"/>
            </a:xfrm>
          </p:grpSpPr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 flipH="1">
                <a:off x="5122391" y="756149"/>
                <a:ext cx="314307" cy="304665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5408404" y="723433"/>
                <a:ext cx="262590" cy="307710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 flipH="1">
            <a:off x="7175533" y="1184558"/>
            <a:ext cx="961135" cy="4009900"/>
            <a:chOff x="5904441" y="1309383"/>
            <a:chExt cx="734305" cy="3848267"/>
          </a:xfrm>
          <a:effectLst>
            <a:outerShdw blurRad="647700" dist="38100" algn="tl" rotWithShape="0">
              <a:srgbClr val="000000">
                <a:alpha val="43000"/>
              </a:srgbClr>
            </a:outerShdw>
          </a:effectLst>
        </p:grpSpPr>
        <p:grpSp>
          <p:nvGrpSpPr>
            <p:cNvPr id="231" name="Group 230"/>
            <p:cNvGrpSpPr/>
            <p:nvPr/>
          </p:nvGrpSpPr>
          <p:grpSpPr>
            <a:xfrm rot="21015239" flipH="1">
              <a:off x="5995232" y="1332455"/>
              <a:ext cx="567256" cy="3647435"/>
              <a:chOff x="5094504" y="766502"/>
              <a:chExt cx="567256" cy="3090753"/>
            </a:xfrm>
          </p:grpSpPr>
          <p:sp>
            <p:nvSpPr>
              <p:cNvPr id="245" name="Freeform 11"/>
              <p:cNvSpPr>
                <a:spLocks/>
              </p:cNvSpPr>
              <p:nvPr/>
            </p:nvSpPr>
            <p:spPr bwMode="auto">
              <a:xfrm rot="54778" flipH="1">
                <a:off x="5094504" y="766502"/>
                <a:ext cx="319511" cy="309075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Freeform 10"/>
              <p:cNvSpPr>
                <a:spLocks/>
              </p:cNvSpPr>
              <p:nvPr/>
            </p:nvSpPr>
            <p:spPr bwMode="auto">
              <a:xfrm>
                <a:off x="5399170" y="766639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 rot="20937975" flipH="1">
              <a:off x="5904441" y="1352427"/>
              <a:ext cx="560010" cy="3229999"/>
              <a:chOff x="5067078" y="767098"/>
              <a:chExt cx="560010" cy="2985576"/>
            </a:xfrm>
          </p:grpSpPr>
          <p:sp>
            <p:nvSpPr>
              <p:cNvPr id="243" name="Freeform 11"/>
              <p:cNvSpPr>
                <a:spLocks/>
              </p:cNvSpPr>
              <p:nvPr/>
            </p:nvSpPr>
            <p:spPr bwMode="auto">
              <a:xfrm flipH="1">
                <a:off x="5067078" y="767098"/>
                <a:ext cx="317499" cy="2985272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0"/>
              <p:cNvSpPr>
                <a:spLocks/>
              </p:cNvSpPr>
              <p:nvPr/>
            </p:nvSpPr>
            <p:spPr bwMode="auto">
              <a:xfrm rot="21541735">
                <a:off x="5364498" y="767099"/>
                <a:ext cx="262590" cy="298557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21006390" flipH="1">
              <a:off x="6090529" y="1309383"/>
              <a:ext cx="548217" cy="3848267"/>
              <a:chOff x="5122532" y="723451"/>
              <a:chExt cx="548217" cy="3079351"/>
            </a:xfrm>
          </p:grpSpPr>
          <p:sp>
            <p:nvSpPr>
              <p:cNvPr id="237" name="Freeform 11"/>
              <p:cNvSpPr>
                <a:spLocks/>
              </p:cNvSpPr>
              <p:nvPr/>
            </p:nvSpPr>
            <p:spPr bwMode="auto">
              <a:xfrm flipH="1">
                <a:off x="5122532" y="738933"/>
                <a:ext cx="314307" cy="3063869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Freeform 10"/>
              <p:cNvSpPr>
                <a:spLocks/>
              </p:cNvSpPr>
              <p:nvPr/>
            </p:nvSpPr>
            <p:spPr bwMode="auto">
              <a:xfrm>
                <a:off x="5408159" y="723451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7" name="AutoShape 43"/>
          <p:cNvSpPr>
            <a:spLocks noChangeArrowheads="1"/>
          </p:cNvSpPr>
          <p:nvPr/>
        </p:nvSpPr>
        <p:spPr bwMode="auto">
          <a:xfrm>
            <a:off x="6832600" y="3476488"/>
            <a:ext cx="97897" cy="910696"/>
          </a:xfrm>
          <a:prstGeom prst="upArrow">
            <a:avLst>
              <a:gd name="adj1" fmla="val 67167"/>
              <a:gd name="adj2" fmla="val 168643"/>
            </a:avLst>
          </a:prstGeom>
          <a:solidFill>
            <a:srgbClr val="E2B8A8"/>
          </a:solidFill>
          <a:ln w="12700" cmpd="sng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" name="Group 247"/>
          <p:cNvGrpSpPr/>
          <p:nvPr/>
        </p:nvGrpSpPr>
        <p:grpSpPr>
          <a:xfrm>
            <a:off x="6610351" y="4322096"/>
            <a:ext cx="337608" cy="559857"/>
            <a:chOff x="2063751" y="4376208"/>
            <a:chExt cx="337608" cy="559857"/>
          </a:xfrm>
        </p:grpSpPr>
        <p:sp>
          <p:nvSpPr>
            <p:cNvPr id="249" name="Oval 27"/>
            <p:cNvSpPr>
              <a:spLocks noChangeAspect="1" noChangeArrowheads="1"/>
            </p:cNvSpPr>
            <p:nvPr/>
          </p:nvSpPr>
          <p:spPr bwMode="auto">
            <a:xfrm>
              <a:off x="2063751" y="4393669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37"/>
            <p:cNvSpPr>
              <a:spLocks noChangeAspect="1" noChangeArrowheads="1"/>
            </p:cNvSpPr>
            <p:nvPr/>
          </p:nvSpPr>
          <p:spPr bwMode="auto">
            <a:xfrm>
              <a:off x="2260072" y="437620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AutoShape 42"/>
            <p:cNvSpPr>
              <a:spLocks noChangeArrowheads="1"/>
            </p:cNvSpPr>
            <p:nvPr/>
          </p:nvSpPr>
          <p:spPr bwMode="auto">
            <a:xfrm>
              <a:off x="2286000" y="4450820"/>
              <a:ext cx="89958" cy="451379"/>
            </a:xfrm>
            <a:prstGeom prst="upArrow">
              <a:avLst>
                <a:gd name="adj1" fmla="val 67167"/>
                <a:gd name="adj2" fmla="val 78469"/>
              </a:avLst>
            </a:prstGeom>
            <a:solidFill>
              <a:srgbClr val="404040">
                <a:alpha val="24001"/>
              </a:srgb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AutoShape 41"/>
            <p:cNvSpPr>
              <a:spLocks noChangeArrowheads="1"/>
            </p:cNvSpPr>
            <p:nvPr/>
          </p:nvSpPr>
          <p:spPr bwMode="auto">
            <a:xfrm>
              <a:off x="2103967" y="4483098"/>
              <a:ext cx="88900" cy="452967"/>
            </a:xfrm>
            <a:prstGeom prst="upArrow">
              <a:avLst>
                <a:gd name="adj1" fmla="val 67167"/>
                <a:gd name="adj2" fmla="val 78468"/>
              </a:avLst>
            </a:prstGeom>
            <a:solidFill>
              <a:schemeClr val="tx1">
                <a:lumMod val="75000"/>
                <a:lumOff val="25000"/>
                <a:alpha val="24001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3" name="AutoShape 69"/>
          <p:cNvSpPr>
            <a:spLocks noChangeArrowheads="1"/>
          </p:cNvSpPr>
          <p:nvPr/>
        </p:nvSpPr>
        <p:spPr bwMode="auto">
          <a:xfrm>
            <a:off x="6832600" y="2490120"/>
            <a:ext cx="91547" cy="912283"/>
          </a:xfrm>
          <a:prstGeom prst="upArrow">
            <a:avLst>
              <a:gd name="adj1" fmla="val 67167"/>
              <a:gd name="adj2" fmla="val 168642"/>
            </a:avLst>
          </a:prstGeom>
          <a:solidFill>
            <a:schemeClr val="bg2">
              <a:lumMod val="40000"/>
              <a:lumOff val="60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21"/>
          <p:cNvSpPr>
            <a:spLocks noChangeAspect="1" noChangeArrowheads="1"/>
          </p:cNvSpPr>
          <p:nvPr/>
        </p:nvSpPr>
        <p:spPr bwMode="auto">
          <a:xfrm>
            <a:off x="6792384" y="47300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32"/>
          <p:cNvSpPr>
            <a:spLocks noChangeAspect="1" noChangeArrowheads="1"/>
          </p:cNvSpPr>
          <p:nvPr/>
        </p:nvSpPr>
        <p:spPr bwMode="auto">
          <a:xfrm>
            <a:off x="6649509" y="47427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35"/>
          <p:cNvSpPr>
            <a:spLocks noChangeAspect="1" noChangeArrowheads="1"/>
          </p:cNvSpPr>
          <p:nvPr/>
        </p:nvSpPr>
        <p:spPr bwMode="auto">
          <a:xfrm>
            <a:off x="6768572" y="4872959"/>
            <a:ext cx="141287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33"/>
          <p:cNvSpPr>
            <a:spLocks noChangeAspect="1" noChangeArrowheads="1"/>
          </p:cNvSpPr>
          <p:nvPr/>
        </p:nvSpPr>
        <p:spPr bwMode="auto">
          <a:xfrm>
            <a:off x="6614584" y="48300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9" name="Group 258"/>
          <p:cNvGrpSpPr/>
          <p:nvPr/>
        </p:nvGrpSpPr>
        <p:grpSpPr>
          <a:xfrm>
            <a:off x="6628872" y="4733259"/>
            <a:ext cx="319087" cy="276225"/>
            <a:chOff x="2082272" y="4787371"/>
            <a:chExt cx="319087" cy="276225"/>
          </a:xfrm>
        </p:grpSpPr>
        <p:sp>
          <p:nvSpPr>
            <p:cNvPr id="260" name="Oval 35"/>
            <p:cNvSpPr>
              <a:spLocks noChangeAspect="1" noChangeArrowheads="1"/>
            </p:cNvSpPr>
            <p:nvPr/>
          </p:nvSpPr>
          <p:spPr bwMode="auto">
            <a:xfrm>
              <a:off x="2260072" y="47873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35"/>
            <p:cNvSpPr>
              <a:spLocks noChangeAspect="1" noChangeArrowheads="1"/>
            </p:cNvSpPr>
            <p:nvPr/>
          </p:nvSpPr>
          <p:spPr bwMode="auto">
            <a:xfrm>
              <a:off x="2082272" y="49270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2" name="Oval 38"/>
          <p:cNvSpPr>
            <a:spLocks noChangeAspect="1" noChangeArrowheads="1"/>
          </p:cNvSpPr>
          <p:nvPr/>
        </p:nvSpPr>
        <p:spPr bwMode="auto">
          <a:xfrm>
            <a:off x="6805084" y="333096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788" y="682488"/>
            <a:ext cx="295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>
                <a:solidFill>
                  <a:srgbClr val="0000FF"/>
                </a:solidFill>
                <a:latin typeface="Chalkboard"/>
                <a:cs typeface="Chalkboard"/>
              </a:rPr>
              <a:t>*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8763" y="674021"/>
            <a:ext cx="3547717" cy="5420562"/>
            <a:chOff x="5438763" y="753533"/>
            <a:chExt cx="3547717" cy="5420562"/>
          </a:xfrm>
        </p:grpSpPr>
        <p:sp>
          <p:nvSpPr>
            <p:cNvPr id="217" name="TextBox 216"/>
            <p:cNvSpPr txBox="1"/>
            <p:nvPr/>
          </p:nvSpPr>
          <p:spPr>
            <a:xfrm>
              <a:off x="5438763" y="5583164"/>
              <a:ext cx="354771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u="none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*Simple logical algebraic underpinning</a:t>
              </a:r>
              <a:endParaRPr lang="en-US" sz="1200" u="none">
                <a:solidFill>
                  <a:srgbClr val="008000"/>
                </a:solidFill>
                <a:latin typeface="Chalkboard" charset="0"/>
                <a:cs typeface="Chalkboard" charset="0"/>
              </a:endParaRPr>
            </a:p>
            <a:p>
              <a:pPr marL="228600" indent="-114300">
                <a:lnSpc>
                  <a:spcPct val="90000"/>
                </a:lnSpc>
                <a:buFont typeface="Arial"/>
                <a:buChar char="•"/>
              </a:pPr>
              <a:r>
                <a:rPr lang="en-US" sz="1200" b="1" u="none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Elliott SU(3) if no symplectic modes</a:t>
              </a:r>
            </a:p>
            <a:p>
              <a:pPr marL="228600" indent="-114300">
                <a:lnSpc>
                  <a:spcPct val="90000"/>
                </a:lnSpc>
                <a:buFont typeface="Arial"/>
                <a:buChar char="•"/>
              </a:pPr>
              <a:r>
                <a:rPr lang="en-US" sz="1200" b="1" u="none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Sp(3,R) adds monopole &amp; quadrupole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678329" y="753533"/>
              <a:ext cx="2959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rgbClr val="008000"/>
                  </a:solidFill>
                  <a:latin typeface="Chalkboard"/>
                  <a:cs typeface="Chalkboard"/>
                </a:rPr>
                <a:t>*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96088" y="4146091"/>
            <a:ext cx="1297744" cy="481989"/>
            <a:chOff x="7758915" y="4216400"/>
            <a:chExt cx="1297744" cy="481989"/>
          </a:xfrm>
        </p:grpSpPr>
        <p:sp>
          <p:nvSpPr>
            <p:cNvPr id="202" name="Line 24"/>
            <p:cNvSpPr>
              <a:spLocks noChangeShapeType="1"/>
            </p:cNvSpPr>
            <p:nvPr/>
          </p:nvSpPr>
          <p:spPr bwMode="auto">
            <a:xfrm>
              <a:off x="7758915" y="4478574"/>
              <a:ext cx="479151" cy="2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" name="Text Box 30"/>
            <p:cNvSpPr txBox="1">
              <a:spLocks noChangeArrowheads="1"/>
            </p:cNvSpPr>
            <p:nvPr/>
          </p:nvSpPr>
          <p:spPr bwMode="auto">
            <a:xfrm>
              <a:off x="8080679" y="4276470"/>
              <a:ext cx="65828" cy="35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210" name="Text Box 40"/>
            <p:cNvSpPr txBox="1">
              <a:spLocks noChangeArrowheads="1"/>
            </p:cNvSpPr>
            <p:nvPr/>
          </p:nvSpPr>
          <p:spPr bwMode="auto">
            <a:xfrm>
              <a:off x="8481461" y="4390612"/>
              <a:ext cx="5093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u="none">
                  <a:solidFill>
                    <a:srgbClr val="008000"/>
                  </a:solidFill>
                  <a:latin typeface="+mn-lt"/>
                </a:rPr>
                <a:t>0</a:t>
              </a:r>
              <a:r>
                <a:rPr lang="en-US" sz="1400" b="1" i="1" u="none">
                  <a:solidFill>
                    <a:srgbClr val="008000"/>
                  </a:solidFill>
                  <a:latin typeface="+mn-lt"/>
                </a:rPr>
                <a:t>h</a:t>
              </a:r>
              <a:r>
                <a:rPr lang="en-US" sz="1400" b="1" u="none" cap="small">
                  <a:solidFill>
                    <a:srgbClr val="008000"/>
                  </a:solidFill>
                  <a:latin typeface="+mn-lt"/>
                </a:rPr>
                <a:t>ω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03165" y="4216400"/>
              <a:ext cx="653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none">
                  <a:solidFill>
                    <a:srgbClr val="008000"/>
                  </a:solidFill>
                  <a:latin typeface="+mn-lt"/>
                </a:rPr>
                <a:t>SU(3)</a:t>
              </a:r>
            </a:p>
          </p:txBody>
        </p:sp>
        <p:sp>
          <p:nvSpPr>
            <p:cNvPr id="151" name="Text Box 41"/>
            <p:cNvSpPr txBox="1">
              <a:spLocks noChangeArrowheads="1"/>
            </p:cNvSpPr>
            <p:nvPr/>
          </p:nvSpPr>
          <p:spPr bwMode="auto">
            <a:xfrm rot="20791264">
              <a:off x="8585201" y="4326465"/>
              <a:ext cx="419100" cy="3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 b="1" u="none">
                  <a:solidFill>
                    <a:srgbClr val="008000"/>
                  </a:solidFill>
                  <a:latin typeface="+mn-lt"/>
                </a:rPr>
                <a:t>–</a:t>
              </a:r>
              <a:endParaRPr lang="en-US" sz="1200" b="1">
                <a:solidFill>
                  <a:srgbClr val="008000"/>
                </a:solidFill>
                <a:latin typeface="+mn-lt"/>
              </a:endParaRPr>
            </a:p>
          </p:txBody>
        </p:sp>
      </p:grpSp>
      <p:sp>
        <p:nvSpPr>
          <p:cNvPr id="141" name="Oval 68"/>
          <p:cNvSpPr>
            <a:spLocks noChangeAspect="1" noChangeArrowheads="1"/>
          </p:cNvSpPr>
          <p:nvPr/>
        </p:nvSpPr>
        <p:spPr bwMode="auto">
          <a:xfrm>
            <a:off x="2087028" y="3352663"/>
            <a:ext cx="145669" cy="14075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33868" y="4421284"/>
            <a:ext cx="1913466" cy="493475"/>
            <a:chOff x="0" y="4550848"/>
            <a:chExt cx="1913466" cy="49347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4550848"/>
              <a:ext cx="660401" cy="493475"/>
              <a:chOff x="0" y="4059762"/>
              <a:chExt cx="660401" cy="493475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0" y="4059762"/>
                <a:ext cx="660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2p-2h</a:t>
                </a:r>
              </a:p>
              <a:p>
                <a:pPr algn="ctr"/>
                <a:endParaRPr lang="en-US" sz="1200" b="1" u="none" baseline="3000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0" y="4186389"/>
                <a:ext cx="624443" cy="366848"/>
                <a:chOff x="8519557" y="2662382"/>
                <a:chExt cx="624443" cy="366848"/>
              </a:xfrm>
            </p:grpSpPr>
            <p:sp>
              <p:nvSpPr>
                <p:cNvPr id="14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19557" y="2721453"/>
                  <a:ext cx="61418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b="1" u="none">
                      <a:solidFill>
                        <a:srgbClr val="FF0000"/>
                      </a:solidFill>
                      <a:latin typeface="+mn-lt"/>
                    </a:rPr>
                    <a:t>+2</a:t>
                  </a:r>
                  <a:r>
                    <a:rPr lang="en-US" sz="1400" b="1" i="1" u="none">
                      <a:solidFill>
                        <a:srgbClr val="FF0000"/>
                      </a:solidFill>
                      <a:latin typeface="+mn-lt"/>
                    </a:rPr>
                    <a:t>h</a:t>
                  </a:r>
                  <a:r>
                    <a:rPr lang="en-US" sz="1400" b="1" u="none" cap="small">
                      <a:solidFill>
                        <a:srgbClr val="FF0000"/>
                      </a:solidFill>
                      <a:latin typeface="+mn-lt"/>
                    </a:rPr>
                    <a:t>ω</a:t>
                  </a:r>
                </a:p>
              </p:txBody>
            </p:sp>
            <p:sp>
              <p:nvSpPr>
                <p:cNvPr id="144" name="Text Box 41"/>
                <p:cNvSpPr txBox="1">
                  <a:spLocks noChangeArrowheads="1"/>
                </p:cNvSpPr>
                <p:nvPr/>
              </p:nvSpPr>
              <p:spPr bwMode="auto">
                <a:xfrm rot="20791264">
                  <a:off x="8724900" y="2662382"/>
                  <a:ext cx="4191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b="1" u="none">
                      <a:solidFill>
                        <a:srgbClr val="FF0000"/>
                      </a:solidFill>
                      <a:latin typeface="+mn-lt"/>
                    </a:rPr>
                    <a:t>–</a:t>
                  </a:r>
                  <a:endParaRPr lang="en-US" sz="1200" b="1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 flipH="1">
              <a:off x="643464" y="4732866"/>
              <a:ext cx="1270002" cy="846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558799" y="4648200"/>
              <a:ext cx="76200" cy="338666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8600" y="1190488"/>
            <a:ext cx="2650066" cy="3352267"/>
            <a:chOff x="6578600" y="1270000"/>
            <a:chExt cx="2650066" cy="3352267"/>
          </a:xfrm>
        </p:grpSpPr>
        <p:sp>
          <p:nvSpPr>
            <p:cNvPr id="136" name="AutoShape 69"/>
            <p:cNvSpPr>
              <a:spLocks noChangeArrowheads="1"/>
            </p:cNvSpPr>
            <p:nvPr/>
          </p:nvSpPr>
          <p:spPr bwMode="auto">
            <a:xfrm>
              <a:off x="6832594" y="1621322"/>
              <a:ext cx="91547" cy="912283"/>
            </a:xfrm>
            <a:prstGeom prst="upArrow">
              <a:avLst>
                <a:gd name="adj1" fmla="val 67167"/>
                <a:gd name="adj2" fmla="val 168642"/>
              </a:avLst>
            </a:pr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1"/>
            <p:cNvSpPr>
              <a:spLocks/>
            </p:cNvSpPr>
            <p:nvPr/>
          </p:nvSpPr>
          <p:spPr bwMode="auto">
            <a:xfrm flipH="1">
              <a:off x="6578600" y="1280648"/>
              <a:ext cx="317499" cy="3341619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0"/>
            <p:cNvSpPr>
              <a:spLocks/>
            </p:cNvSpPr>
            <p:nvPr/>
          </p:nvSpPr>
          <p:spPr bwMode="auto">
            <a:xfrm>
              <a:off x="6887510" y="1270000"/>
              <a:ext cx="262590" cy="3341619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 rot="5400000">
              <a:off x="6764863" y="1303866"/>
              <a:ext cx="358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rgbClr val="000000"/>
                  </a:solidFill>
                  <a:latin typeface="Chalkboard"/>
                  <a:cs typeface="Chalkboard"/>
                </a:rPr>
                <a:t>...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96667" y="1490212"/>
              <a:ext cx="2031999" cy="668785"/>
              <a:chOff x="7196667" y="1557948"/>
              <a:chExt cx="2031999" cy="668785"/>
            </a:xfrm>
          </p:grpSpPr>
          <p:sp>
            <p:nvSpPr>
              <p:cNvPr id="212" name="AutoShape 36"/>
              <p:cNvSpPr>
                <a:spLocks noChangeArrowheads="1"/>
              </p:cNvSpPr>
              <p:nvPr/>
            </p:nvSpPr>
            <p:spPr bwMode="auto">
              <a:xfrm>
                <a:off x="7357427" y="1557948"/>
                <a:ext cx="1668040" cy="668785"/>
              </a:xfrm>
              <a:prstGeom prst="wedgeRoundRectCallout">
                <a:avLst>
                  <a:gd name="adj1" fmla="val -64560"/>
                  <a:gd name="adj2" fmla="val 37292"/>
                  <a:gd name="adj3" fmla="val 16667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u="none">
                  <a:solidFill>
                    <a:srgbClr val="00FF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3" name="Text Box 37"/>
              <p:cNvSpPr txBox="1">
                <a:spLocks noChangeArrowheads="1"/>
              </p:cNvSpPr>
              <p:nvPr/>
            </p:nvSpPr>
            <p:spPr bwMode="auto">
              <a:xfrm>
                <a:off x="7196667" y="1564794"/>
                <a:ext cx="2031999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u="none"/>
                  <a:t>Typical Vertical </a:t>
                </a:r>
                <a:r>
                  <a:rPr lang="en-US" sz="1200" b="1" u="none"/>
                  <a:t>Symplectic Excitation (</a:t>
                </a:r>
                <a:r>
                  <a:rPr lang="en-US" sz="1100" b="1" u="none"/>
                  <a:t>Multiple 1p-1h </a:t>
                </a:r>
                <a:r>
                  <a:rPr lang="en-US" sz="1200" b="1" u="none"/>
                  <a:t>/         )        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437732" y="1873089"/>
                <a:ext cx="573641" cy="299916"/>
                <a:chOff x="10080266" y="1974692"/>
                <a:chExt cx="573641" cy="299916"/>
              </a:xfrm>
            </p:grpSpPr>
            <p:sp>
              <p:nvSpPr>
                <p:cNvPr id="16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080266" y="2028387"/>
                  <a:ext cx="49244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b="1" u="none">
                      <a:solidFill>
                        <a:srgbClr val="000000"/>
                      </a:solidFill>
                      <a:latin typeface="+mn-lt"/>
                    </a:rPr>
                    <a:t>+2</a:t>
                  </a:r>
                  <a:r>
                    <a:rPr lang="en-US" sz="1000" b="1" i="1" u="none">
                      <a:solidFill>
                        <a:srgbClr val="000000"/>
                      </a:solidFill>
                      <a:latin typeface="+mn-lt"/>
                    </a:rPr>
                    <a:t>h</a:t>
                  </a:r>
                  <a:r>
                    <a:rPr lang="en-US" sz="1000" b="1" u="none" cap="small">
                      <a:solidFill>
                        <a:srgbClr val="000000"/>
                      </a:solidFill>
                      <a:latin typeface="+mn-lt"/>
                    </a:rPr>
                    <a:t>ω</a:t>
                  </a:r>
                </a:p>
              </p:txBody>
            </p:sp>
            <p:sp>
              <p:nvSpPr>
                <p:cNvPr id="165" name="Text Box 41"/>
                <p:cNvSpPr txBox="1">
                  <a:spLocks noChangeArrowheads="1"/>
                </p:cNvSpPr>
                <p:nvPr/>
              </p:nvSpPr>
              <p:spPr bwMode="auto">
                <a:xfrm rot="20791264">
                  <a:off x="10234807" y="1974692"/>
                  <a:ext cx="4191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800" b="1" u="none">
                      <a:solidFill>
                        <a:srgbClr val="000000"/>
                      </a:solidFill>
                      <a:latin typeface="+mn-lt"/>
                    </a:rPr>
                    <a:t>–</a:t>
                  </a:r>
                  <a:endParaRPr lang="en-US" sz="8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254" name="Oval 68"/>
          <p:cNvSpPr>
            <a:spLocks noChangeAspect="1" noChangeArrowheads="1"/>
          </p:cNvSpPr>
          <p:nvPr/>
        </p:nvSpPr>
        <p:spPr bwMode="auto">
          <a:xfrm>
            <a:off x="6798734" y="2345127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-101604" y="4797538"/>
            <a:ext cx="736599" cy="668361"/>
            <a:chOff x="-2556933" y="819962"/>
            <a:chExt cx="736599" cy="668361"/>
          </a:xfrm>
        </p:grpSpPr>
        <p:sp>
          <p:nvSpPr>
            <p:cNvPr id="163" name="TextBox 162"/>
            <p:cNvSpPr txBox="1"/>
            <p:nvPr/>
          </p:nvSpPr>
          <p:spPr>
            <a:xfrm>
              <a:off x="-2556933" y="994848"/>
              <a:ext cx="7365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b="1" u="none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200" b="1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np-nh</a:t>
              </a:r>
            </a:p>
            <a:p>
              <a:pPr algn="ctr"/>
              <a:endParaRPr lang="en-US" sz="1200" b="1" u="none" baseline="30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6" name="Text Box 40"/>
            <p:cNvSpPr txBox="1">
              <a:spLocks noChangeArrowheads="1"/>
            </p:cNvSpPr>
            <p:nvPr/>
          </p:nvSpPr>
          <p:spPr bwMode="auto">
            <a:xfrm>
              <a:off x="-2480735" y="1180546"/>
              <a:ext cx="624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u="none">
                  <a:solidFill>
                    <a:srgbClr val="FF0000"/>
                  </a:solidFill>
                  <a:latin typeface="+mn-lt"/>
                </a:rPr>
                <a:t>+</a:t>
              </a:r>
              <a:r>
                <a:rPr lang="en-US" sz="1400" b="1" u="none" err="1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400" b="1" i="1" u="none" err="1">
                  <a:solidFill>
                    <a:srgbClr val="FF0000"/>
                  </a:solidFill>
                  <a:latin typeface="+mn-lt"/>
                </a:rPr>
                <a:t>h</a:t>
              </a:r>
              <a:r>
                <a:rPr lang="en-US" sz="1400" b="1" u="none" cap="small" err="1">
                  <a:solidFill>
                    <a:srgbClr val="FF0000"/>
                  </a:solidFill>
                  <a:latin typeface="+mn-lt"/>
                </a:rPr>
                <a:t>ω</a:t>
              </a:r>
              <a:endParaRPr lang="en-US" sz="1400" b="1" u="none" cap="small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2" name="Text Box 41"/>
            <p:cNvSpPr txBox="1">
              <a:spLocks noChangeArrowheads="1"/>
            </p:cNvSpPr>
            <p:nvPr/>
          </p:nvSpPr>
          <p:spPr bwMode="auto">
            <a:xfrm rot="20791264">
              <a:off x="-2258460" y="1121481"/>
              <a:ext cx="4191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1" u="none">
                  <a:solidFill>
                    <a:srgbClr val="FF0000"/>
                  </a:solidFill>
                  <a:latin typeface="+mn-lt"/>
                </a:rPr>
                <a:t>–</a:t>
              </a:r>
              <a:endParaRPr lang="en-US" sz="12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 rot="5400000">
              <a:off x="-2260604" y="829737"/>
              <a:ext cx="358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b="1" u="none">
                  <a:solidFill>
                    <a:srgbClr val="FF0000"/>
                  </a:solidFill>
                  <a:latin typeface="Chalkboard"/>
                  <a:cs typeface="Chalkboard"/>
                </a:rPr>
                <a:t>...</a:t>
              </a: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78500747-2D2F-8D42-A7F6-F229BD09C7C4}"/>
              </a:ext>
            </a:extLst>
          </p:cNvPr>
          <p:cNvSpPr txBox="1"/>
          <p:nvPr/>
        </p:nvSpPr>
        <p:spPr>
          <a:xfrm>
            <a:off x="29625" y="436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No-Core (</a:t>
            </a:r>
            <a:r>
              <a:rPr lang="en-US" sz="2400" b="1" u="none">
                <a:solidFill>
                  <a:srgbClr val="0000FF"/>
                </a:solidFill>
                <a:latin typeface="Chalkboard"/>
                <a:cs typeface="Chalkboard"/>
              </a:rPr>
              <a:t>Regular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 &amp; </a:t>
            </a:r>
            <a:r>
              <a:rPr lang="en-US" sz="2400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"/>
                <a:cs typeface="Chalkboard"/>
              </a:rPr>
              <a:t>Symplectic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) Shell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697" y="698531"/>
            <a:ext cx="40429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>
                <a:solidFill>
                  <a:srgbClr val="0000FF"/>
                </a:solidFill>
                <a:latin typeface="Chalkboard"/>
                <a:cs typeface="Chalkboard"/>
              </a:rPr>
              <a:t>     No-Core Shell Model (NCSM)</a:t>
            </a:r>
          </a:p>
          <a:p>
            <a:r>
              <a:rPr lang="en-US" sz="1400" b="1" u="none">
                <a:solidFill>
                  <a:srgbClr val="0000FF"/>
                </a:solidFill>
                <a:latin typeface="Chalkboard"/>
                <a:cs typeface="Chalkboard"/>
              </a:rPr>
              <a:t>(Vary, Navratil, &amp; Barrett, </a:t>
            </a:r>
            <a:r>
              <a:rPr lang="fr-FR" sz="1400" b="1" u="none">
                <a:solidFill>
                  <a:srgbClr val="0000FF"/>
                </a:solidFill>
                <a:latin typeface="Chalkboard"/>
                <a:cs typeface="Chalkboard"/>
              </a:rPr>
              <a:t>~20</a:t>
            </a:r>
            <a:r>
              <a:rPr lang="en-US" sz="1400" b="1" u="none">
                <a:solidFill>
                  <a:srgbClr val="0000FF"/>
                </a:solidFill>
                <a:latin typeface="Chalkboard"/>
                <a:cs typeface="Chalkboard"/>
              </a:rPr>
              <a:t>00 to present)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90E8EF5-D334-8942-BEFF-86F3502DF65C}"/>
              </a:ext>
            </a:extLst>
          </p:cNvPr>
          <p:cNvGrpSpPr/>
          <p:nvPr/>
        </p:nvGrpSpPr>
        <p:grpSpPr>
          <a:xfrm>
            <a:off x="136422" y="754901"/>
            <a:ext cx="1359270" cy="3689325"/>
            <a:chOff x="143804" y="759062"/>
            <a:chExt cx="1359270" cy="36893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29483" y="759062"/>
              <a:ext cx="873591" cy="23706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" charset="0"/>
              </a:endParaRP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49DE695-0062-AC4B-AF5F-C140562C52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04" y="876534"/>
              <a:ext cx="465792" cy="37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FF57A73-C4D1-B243-ADB3-617E9CB80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528" y="883175"/>
              <a:ext cx="8092" cy="280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A4C5924-A80E-214A-911E-DC630F74BEC8}"/>
                </a:ext>
              </a:extLst>
            </p:cNvPr>
            <p:cNvCxnSpPr/>
            <p:nvPr/>
          </p:nvCxnSpPr>
          <p:spPr bwMode="auto">
            <a:xfrm>
              <a:off x="158620" y="4081179"/>
              <a:ext cx="0" cy="367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6347F0-9FED-7147-A400-0E27D7701483}"/>
              </a:ext>
            </a:extLst>
          </p:cNvPr>
          <p:cNvGrpSpPr/>
          <p:nvPr/>
        </p:nvGrpSpPr>
        <p:grpSpPr>
          <a:xfrm>
            <a:off x="-39998" y="1407601"/>
            <a:ext cx="3811899" cy="2667045"/>
            <a:chOff x="-39998" y="1391417"/>
            <a:chExt cx="3811899" cy="26670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99B438A-26C3-6E4E-A871-8DE6A4266183}"/>
                </a:ext>
              </a:extLst>
            </p:cNvPr>
            <p:cNvGrpSpPr/>
            <p:nvPr/>
          </p:nvGrpSpPr>
          <p:grpSpPr>
            <a:xfrm>
              <a:off x="-39998" y="1391417"/>
              <a:ext cx="3811899" cy="2667045"/>
              <a:chOff x="-56182" y="1391417"/>
              <a:chExt cx="3811899" cy="2667045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-56182" y="3636469"/>
                <a:ext cx="2067749" cy="421993"/>
                <a:chOff x="0" y="4550848"/>
                <a:chExt cx="2067749" cy="485008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0" y="4550848"/>
                  <a:ext cx="660401" cy="485008"/>
                  <a:chOff x="0" y="4059762"/>
                  <a:chExt cx="660401" cy="485008"/>
                </a:xfrm>
              </p:grpSpPr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0" y="4059762"/>
                    <a:ext cx="6604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u="none">
                        <a:solidFill>
                          <a:srgbClr val="000000"/>
                        </a:solidFill>
                        <a:latin typeface="Chalkboard SE" panose="03050602040202020205" pitchFamily="66" charset="77"/>
                      </a:rPr>
                      <a:t>1p-1h</a:t>
                    </a:r>
                  </a:p>
                  <a:p>
                    <a:pPr algn="ctr"/>
                    <a:endParaRPr lang="en-US" sz="1200" b="1" u="none" baseline="3000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16934" y="4177922"/>
                    <a:ext cx="624443" cy="366848"/>
                    <a:chOff x="8536491" y="2653915"/>
                    <a:chExt cx="624443" cy="366848"/>
                  </a:xfrm>
                </p:grpSpPr>
                <p:sp>
                  <p:nvSpPr>
                    <p:cNvPr id="16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36491" y="2712986"/>
                      <a:ext cx="614185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400" b="1" u="none">
                          <a:solidFill>
                            <a:srgbClr val="000000"/>
                          </a:solidFill>
                          <a:latin typeface="+mn-lt"/>
                        </a:rPr>
                        <a:t>+2</a:t>
                      </a:r>
                      <a:r>
                        <a:rPr lang="en-US" sz="1400" b="1" i="1" u="none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400" b="1" u="none" cap="small">
                          <a:solidFill>
                            <a:srgbClr val="000000"/>
                          </a:solidFill>
                          <a:latin typeface="+mn-lt"/>
                        </a:rPr>
                        <a:t>ω</a:t>
                      </a:r>
                    </a:p>
                  </p:txBody>
                </p:sp>
                <p:sp>
                  <p:nvSpPr>
                    <p:cNvPr id="16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 rot="20791264">
                      <a:off x="8741834" y="2653915"/>
                      <a:ext cx="419100" cy="2769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200" b="1" u="none">
                          <a:solidFill>
                            <a:srgbClr val="000000"/>
                          </a:solidFill>
                          <a:latin typeface="+mn-lt"/>
                        </a:rPr>
                        <a:t>–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15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603002" y="4707428"/>
                  <a:ext cx="1464747" cy="1101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Right Brace 156"/>
                <p:cNvSpPr/>
                <p:nvPr/>
              </p:nvSpPr>
              <p:spPr bwMode="auto">
                <a:xfrm>
                  <a:off x="558799" y="4648200"/>
                  <a:ext cx="76200" cy="338666"/>
                </a:xfrm>
                <a:prstGeom prst="rightBrac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8859A3-D7B6-D04B-9405-4897AE259563}"/>
                  </a:ext>
                </a:extLst>
              </p:cNvPr>
              <p:cNvSpPr txBox="1"/>
              <p:nvPr/>
            </p:nvSpPr>
            <p:spPr>
              <a:xfrm>
                <a:off x="732563" y="1391417"/>
                <a:ext cx="3023154" cy="3233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400" b="1" u="none">
                    <a:latin typeface="Chalkboard SE" panose="03050602040202020205" pitchFamily="66" charset="77"/>
                  </a:rPr>
                  <a:t>“No Big Deal” or  “Major Driver”?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BA0F87-6C53-FB47-8112-FCC975256E59}"/>
                </a:ext>
              </a:extLst>
            </p:cNvPr>
            <p:cNvCxnSpPr>
              <a:cxnSpLocks/>
              <a:endCxn id="16" idx="1"/>
            </p:cNvCxnSpPr>
            <p:nvPr/>
          </p:nvCxnSpPr>
          <p:spPr bwMode="auto">
            <a:xfrm>
              <a:off x="440814" y="1553096"/>
              <a:ext cx="3079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5068AE3-441B-DD41-8684-0C2DE6BB08C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4179" y="1550498"/>
              <a:ext cx="18210" cy="21189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FBF253-91E2-3E42-8919-DBB76D43121F}"/>
              </a:ext>
            </a:extLst>
          </p:cNvPr>
          <p:cNvGrpSpPr/>
          <p:nvPr/>
        </p:nvGrpSpPr>
        <p:grpSpPr>
          <a:xfrm>
            <a:off x="3980756" y="906093"/>
            <a:ext cx="1396792" cy="5240528"/>
            <a:chOff x="3980756" y="906093"/>
            <a:chExt cx="1396792" cy="524052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47D9BB-A290-8144-A138-3E28553AA1A3}"/>
                </a:ext>
              </a:extLst>
            </p:cNvPr>
            <p:cNvGrpSpPr/>
            <p:nvPr/>
          </p:nvGrpSpPr>
          <p:grpSpPr>
            <a:xfrm>
              <a:off x="3980756" y="5468927"/>
              <a:ext cx="1396792" cy="677694"/>
              <a:chOff x="4003906" y="5468927"/>
              <a:chExt cx="1396792" cy="67769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6096298-F0FF-1F43-9493-E1DCD81EEFAB}"/>
                  </a:ext>
                </a:extLst>
              </p:cNvPr>
              <p:cNvGrpSpPr/>
              <p:nvPr/>
            </p:nvGrpSpPr>
            <p:grpSpPr>
              <a:xfrm>
                <a:off x="4443113" y="5468927"/>
                <a:ext cx="496046" cy="677694"/>
                <a:chOff x="4448877" y="5465899"/>
                <a:chExt cx="482841" cy="707437"/>
              </a:xfrm>
            </p:grpSpPr>
            <p:pic>
              <p:nvPicPr>
                <p:cNvPr id="183" name="Picture 2">
                  <a:extLst>
                    <a:ext uri="{FF2B5EF4-FFF2-40B4-BE49-F238E27FC236}">
                      <a16:creationId xmlns:a16="http://schemas.microsoft.com/office/drawing/2014/main" id="{158DFB32-F67D-2547-A139-1E0539B80E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8877" y="5465899"/>
                  <a:ext cx="482841" cy="7074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96BA95BA-7AC3-B34D-A06D-5254CE1D3136}"/>
                    </a:ext>
                  </a:extLst>
                </p:cNvPr>
                <p:cNvSpPr/>
                <p:nvPr/>
              </p:nvSpPr>
              <p:spPr bwMode="auto">
                <a:xfrm>
                  <a:off x="4448878" y="5465899"/>
                  <a:ext cx="465496" cy="693191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0EC3F9-4255-444F-835B-3969317B8789}"/>
                  </a:ext>
                </a:extLst>
              </p:cNvPr>
              <p:cNvSpPr txBox="1"/>
              <p:nvPr/>
            </p:nvSpPr>
            <p:spPr>
              <a:xfrm>
                <a:off x="4145310" y="5519863"/>
                <a:ext cx="2908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u="none">
                    <a:latin typeface="Chalkboard SE" panose="03050602040202020205" pitchFamily="66" charset="77"/>
                  </a:rPr>
                  <a:t>1936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82B4F0C-C0DC-1747-B1DF-CE8F434C93A3}"/>
                  </a:ext>
                </a:extLst>
              </p:cNvPr>
              <p:cNvSpPr txBox="1"/>
              <p:nvPr/>
            </p:nvSpPr>
            <p:spPr>
              <a:xfrm>
                <a:off x="4957485" y="5533363"/>
                <a:ext cx="2908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u="none">
                    <a:latin typeface="Chalkboard SE" panose="03050602040202020205" pitchFamily="66" charset="77"/>
                  </a:rPr>
                  <a:t>2020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A25F96-EC08-2949-AC4B-E04DD9CD968C}"/>
                  </a:ext>
                </a:extLst>
              </p:cNvPr>
              <p:cNvSpPr txBox="1"/>
              <p:nvPr/>
            </p:nvSpPr>
            <p:spPr>
              <a:xfrm>
                <a:off x="4003906" y="5503924"/>
                <a:ext cx="3225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**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5D694E81-2270-9A48-8E56-9D52ACC815E4}"/>
                  </a:ext>
                </a:extLst>
              </p:cNvPr>
              <p:cNvSpPr txBox="1"/>
              <p:nvPr/>
            </p:nvSpPr>
            <p:spPr>
              <a:xfrm>
                <a:off x="5109885" y="5535288"/>
                <a:ext cx="2908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u="none">
                    <a:latin typeface="Chalkboard SE" panose="03050602040202020205" pitchFamily="66" charset="77"/>
                  </a:rPr>
                  <a:t>MAY8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366291-EFB2-FE42-8F5E-C436F7096B16}"/>
                </a:ext>
              </a:extLst>
            </p:cNvPr>
            <p:cNvSpPr txBox="1"/>
            <p:nvPr/>
          </p:nvSpPr>
          <p:spPr>
            <a:xfrm>
              <a:off x="4964725" y="906093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**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AE45E8-EB4A-6843-9A55-2774D498CCED}"/>
              </a:ext>
            </a:extLst>
          </p:cNvPr>
          <p:cNvGrpSpPr/>
          <p:nvPr/>
        </p:nvGrpSpPr>
        <p:grpSpPr>
          <a:xfrm>
            <a:off x="524923" y="5157281"/>
            <a:ext cx="8153405" cy="1261087"/>
            <a:chOff x="524923" y="5157281"/>
            <a:chExt cx="8153405" cy="12610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EA8313-F068-B940-8474-BA945AFC471B}"/>
                </a:ext>
              </a:extLst>
            </p:cNvPr>
            <p:cNvSpPr/>
            <p:nvPr/>
          </p:nvSpPr>
          <p:spPr>
            <a:xfrm>
              <a:off x="524923" y="6110591"/>
              <a:ext cx="81534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EFT: Symplectic Symmetry is the Dynamical Extension of the Harmonic Oscillator!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42774DBC-1529-8244-83EA-78E4576C233D}"/>
                </a:ext>
              </a:extLst>
            </p:cNvPr>
            <p:cNvSpPr txBox="1"/>
            <p:nvPr/>
          </p:nvSpPr>
          <p:spPr>
            <a:xfrm>
              <a:off x="3116788" y="5157281"/>
              <a:ext cx="2929471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4863" indent="-119063">
                <a:lnSpc>
                  <a:spcPct val="90000"/>
                </a:lnSpc>
                <a:buSzPct val="150000"/>
                <a:buFont typeface="Arial"/>
                <a:buChar char="•"/>
              </a:pPr>
              <a:r>
                <a:rPr lang="en-US" sz="1200" b="1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EFT Known &amp; Natural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AE4657A-21D2-6041-A8BA-8178BEDA5B70}"/>
              </a:ext>
            </a:extLst>
          </p:cNvPr>
          <p:cNvSpPr txBox="1"/>
          <p:nvPr/>
        </p:nvSpPr>
        <p:spPr>
          <a:xfrm>
            <a:off x="8062580" y="2701614"/>
            <a:ext cx="114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Lie</a:t>
            </a:r>
          </a:p>
          <a:p>
            <a:pPr algn="ctr"/>
            <a:r>
              <a:rPr lang="en-US" b="1" u="none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Algebra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6A2ADA-3D6E-4E4F-87FB-94D42A93AF3C}"/>
              </a:ext>
            </a:extLst>
          </p:cNvPr>
          <p:cNvCxnSpPr/>
          <p:nvPr/>
        </p:nvCxnSpPr>
        <p:spPr bwMode="auto">
          <a:xfrm flipH="1">
            <a:off x="2388659" y="482827"/>
            <a:ext cx="384175" cy="2169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E85D1AAC-8F77-BE45-A8F9-0BD8E569C6E4}"/>
              </a:ext>
            </a:extLst>
          </p:cNvPr>
          <p:cNvCxnSpPr>
            <a:cxnSpLocks/>
          </p:cNvCxnSpPr>
          <p:nvPr/>
        </p:nvCxnSpPr>
        <p:spPr bwMode="auto">
          <a:xfrm>
            <a:off x="5276997" y="456358"/>
            <a:ext cx="384175" cy="2169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44880B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A6C7B7-D182-044C-840A-03C98264174F}"/>
              </a:ext>
            </a:extLst>
          </p:cNvPr>
          <p:cNvGrpSpPr/>
          <p:nvPr/>
        </p:nvGrpSpPr>
        <p:grpSpPr>
          <a:xfrm>
            <a:off x="7978789" y="4467198"/>
            <a:ext cx="1265237" cy="1049398"/>
            <a:chOff x="7972163" y="4488138"/>
            <a:chExt cx="1265237" cy="1049398"/>
          </a:xfrm>
        </p:grpSpPr>
        <p:sp>
          <p:nvSpPr>
            <p:cNvPr id="220" name="TextBox 219"/>
            <p:cNvSpPr txBox="1"/>
            <p:nvPr/>
          </p:nvSpPr>
          <p:spPr>
            <a:xfrm>
              <a:off x="7972163" y="4670286"/>
              <a:ext cx="12652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Sp(3,R)</a:t>
              </a:r>
            </a:p>
            <a:p>
              <a:pPr algn="ctr"/>
              <a:r>
                <a:rPr lang="en-US" sz="12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6 “B” Lowering</a:t>
              </a:r>
            </a:p>
            <a:p>
              <a:pPr algn="ctr"/>
              <a:r>
                <a:rPr lang="en-US" sz="12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rPr>
                <a:t>(L = 0 &amp; 2)</a:t>
              </a:r>
              <a:endParaRPr lang="en-US" sz="1200" b="1" u="none" baseline="30000">
                <a:solidFill>
                  <a:schemeClr val="tx2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endParaRPr>
            </a:p>
          </p:txBody>
        </p:sp>
        <p:sp>
          <p:nvSpPr>
            <p:cNvPr id="153" name="Text Box 40"/>
            <p:cNvSpPr txBox="1">
              <a:spLocks noChangeArrowheads="1"/>
            </p:cNvSpPr>
            <p:nvPr/>
          </p:nvSpPr>
          <p:spPr bwMode="auto">
            <a:xfrm>
              <a:off x="8367151" y="5198981"/>
              <a:ext cx="57766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u="none">
                  <a:solidFill>
                    <a:srgbClr val="008000"/>
                  </a:solidFill>
                  <a:latin typeface="+mn-lt"/>
                </a:rPr>
                <a:t>-</a:t>
              </a:r>
              <a:r>
                <a:rPr lang="en-US" sz="1400" b="1" u="none">
                  <a:solidFill>
                    <a:srgbClr val="008000"/>
                  </a:solidFill>
                  <a:latin typeface="+mn-lt"/>
                </a:rPr>
                <a:t>2</a:t>
              </a:r>
              <a:r>
                <a:rPr lang="en-US" sz="1400" b="1" i="1" u="none">
                  <a:solidFill>
                    <a:srgbClr val="008000"/>
                  </a:solidFill>
                  <a:latin typeface="+mn-lt"/>
                </a:rPr>
                <a:t>h</a:t>
              </a:r>
              <a:r>
                <a:rPr lang="en-US" sz="1400" b="1" u="none" cap="small">
                  <a:solidFill>
                    <a:srgbClr val="008000"/>
                  </a:solidFill>
                  <a:latin typeface="+mn-lt"/>
                </a:rPr>
                <a:t>ω</a:t>
              </a:r>
            </a:p>
          </p:txBody>
        </p:sp>
        <p:sp>
          <p:nvSpPr>
            <p:cNvPr id="154" name="Text Box 41"/>
            <p:cNvSpPr txBox="1">
              <a:spLocks noChangeArrowheads="1"/>
            </p:cNvSpPr>
            <p:nvPr/>
          </p:nvSpPr>
          <p:spPr bwMode="auto">
            <a:xfrm rot="20791264">
              <a:off x="8555560" y="5161411"/>
              <a:ext cx="419100" cy="36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 b="1" u="none">
                  <a:solidFill>
                    <a:srgbClr val="008000"/>
                  </a:solidFill>
                  <a:latin typeface="+mn-lt"/>
                </a:rPr>
                <a:t>–</a:t>
              </a:r>
              <a:endParaRPr lang="en-US" sz="1200" b="1">
                <a:solidFill>
                  <a:srgbClr val="008000"/>
                </a:solidFill>
                <a:latin typeface="+mn-lt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C2A2D3-84C6-CC48-8C52-28BA1FA8E85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19647" y="4488138"/>
              <a:ext cx="645" cy="6557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4880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1ED4671-EFA4-1F42-957C-9596F3E094D9}"/>
              </a:ext>
            </a:extLst>
          </p:cNvPr>
          <p:cNvSpPr txBox="1"/>
          <p:nvPr/>
        </p:nvSpPr>
        <p:spPr>
          <a:xfrm>
            <a:off x="10190922" y="437984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B4C991-BBCD-9842-8B2C-D2CA016D655E}"/>
              </a:ext>
            </a:extLst>
          </p:cNvPr>
          <p:cNvGrpSpPr/>
          <p:nvPr/>
        </p:nvGrpSpPr>
        <p:grpSpPr>
          <a:xfrm>
            <a:off x="8035325" y="3248046"/>
            <a:ext cx="1185775" cy="1087593"/>
            <a:chOff x="8028345" y="3268986"/>
            <a:chExt cx="1185775" cy="1087593"/>
          </a:xfrm>
        </p:grpSpPr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52AE063A-2D83-C141-AE1F-5B6AC4C0EDE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28345" y="3700805"/>
              <a:ext cx="645" cy="6557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4880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AD7F1C0-8965-9040-880E-838F6913B3FF}"/>
                </a:ext>
              </a:extLst>
            </p:cNvPr>
            <p:cNvGrpSpPr/>
            <p:nvPr/>
          </p:nvGrpSpPr>
          <p:grpSpPr>
            <a:xfrm>
              <a:off x="8033020" y="3268986"/>
              <a:ext cx="1181100" cy="1029335"/>
              <a:chOff x="9423955" y="3488397"/>
              <a:chExt cx="1181100" cy="1029335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9423955" y="3488397"/>
                <a:ext cx="1181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halkboard SE" panose="03050602040202020205" pitchFamily="66" charset="77"/>
                  </a:rPr>
                  <a:t>Sp(3,R)</a:t>
                </a:r>
              </a:p>
              <a:p>
                <a:pPr algn="ctr"/>
                <a:endParaRPr lang="en-US" sz="2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endParaRPr>
              </a:p>
              <a:p>
                <a:pPr algn="ctr"/>
                <a:r>
                  <a:rPr lang="en-US" sz="1200" b="1" u="none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halkboard SE" panose="03050602040202020205" pitchFamily="66" charset="77"/>
                  </a:rPr>
                  <a:t>6 “A” Raising</a:t>
                </a:r>
              </a:p>
              <a:p>
                <a:pPr algn="ctr"/>
                <a:r>
                  <a:rPr lang="en-US" sz="1200" b="1" u="none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halkboard SE" panose="03050602040202020205" pitchFamily="66" charset="77"/>
                  </a:rPr>
                  <a:t>(L = 0 &amp; 2)</a:t>
                </a:r>
              </a:p>
              <a:p>
                <a:pPr algn="ctr"/>
                <a:endParaRPr lang="en-US" sz="1200" b="1" u="none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 SE" panose="03050602040202020205" pitchFamily="66" charset="77"/>
                </a:endParaRPr>
              </a:p>
              <a:p>
                <a:pPr algn="ctr"/>
                <a:endParaRPr lang="en-US" sz="1200" b="1" u="none" baseline="3000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67" name="Text Box 40">
                <a:extLst>
                  <a:ext uri="{FF2B5EF4-FFF2-40B4-BE49-F238E27FC236}">
                    <a16:creationId xmlns:a16="http://schemas.microsoft.com/office/drawing/2014/main" id="{BB259017-2607-B841-ADA2-CCA4CCC037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8469" y="4107208"/>
                <a:ext cx="614185" cy="410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u="none">
                    <a:solidFill>
                      <a:srgbClr val="008000"/>
                    </a:solidFill>
                    <a:latin typeface="+mn-lt"/>
                  </a:rPr>
                  <a:t>+2</a:t>
                </a:r>
                <a:r>
                  <a:rPr lang="en-US" sz="1400" b="1" i="1" u="none">
                    <a:solidFill>
                      <a:srgbClr val="008000"/>
                    </a:solidFill>
                    <a:latin typeface="+mn-lt"/>
                  </a:rPr>
                  <a:t>h</a:t>
                </a:r>
                <a:r>
                  <a:rPr lang="en-US" sz="1400" b="1" u="none" cap="small">
                    <a:solidFill>
                      <a:srgbClr val="008000"/>
                    </a:solidFill>
                    <a:latin typeface="+mn-lt"/>
                  </a:rPr>
                  <a:t>ω</a:t>
                </a:r>
              </a:p>
            </p:txBody>
          </p:sp>
          <p:sp>
            <p:nvSpPr>
              <p:cNvPr id="268" name="Text Box 41">
                <a:extLst>
                  <a:ext uri="{FF2B5EF4-FFF2-40B4-BE49-F238E27FC236}">
                    <a16:creationId xmlns:a16="http://schemas.microsoft.com/office/drawing/2014/main" id="{779D4107-BB96-5B41-9569-ED968BDA0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91264">
                <a:off x="9962279" y="4052539"/>
                <a:ext cx="419100" cy="36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200" b="1" u="none">
                    <a:solidFill>
                      <a:srgbClr val="008000"/>
                    </a:solidFill>
                    <a:latin typeface="+mn-lt"/>
                  </a:rPr>
                  <a:t>–</a:t>
                </a:r>
                <a:endParaRPr lang="en-US" sz="1200" b="1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D4C5A3B-24C1-4746-8D43-3D1BB785CE5D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CEF9C8C8-CE7C-F744-B1DB-698A1F8A50AF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3" name="Date Placeholder 3">
              <a:extLst>
                <a:ext uri="{FF2B5EF4-FFF2-40B4-BE49-F238E27FC236}">
                  <a16:creationId xmlns:a16="http://schemas.microsoft.com/office/drawing/2014/main" id="{89B66288-B033-B247-A051-C1DBB16BEC76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324" name="Footer Placeholder 4">
              <a:extLst>
                <a:ext uri="{FF2B5EF4-FFF2-40B4-BE49-F238E27FC236}">
                  <a16:creationId xmlns:a16="http://schemas.microsoft.com/office/drawing/2014/main" id="{91C4B59A-8674-0E42-BCC2-F71879D2A85D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21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325" name="Slide Number Placeholder 5">
              <a:extLst>
                <a:ext uri="{FF2B5EF4-FFF2-40B4-BE49-F238E27FC236}">
                  <a16:creationId xmlns:a16="http://schemas.microsoft.com/office/drawing/2014/main" id="{84CC9C6E-61CD-3F49-885D-3287D9436C70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FBF03E1B-854C-6142-B896-9600FF96AC1A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B12EC264-1BC7-064A-AFDD-E0D6FB1AE656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170C993C-0BBC-964D-8C00-697A6BC27B36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329" name="Picture 170" descr="ProcessVerticle">
                <a:extLst>
                  <a:ext uri="{FF2B5EF4-FFF2-40B4-BE49-F238E27FC236}">
                    <a16:creationId xmlns:a16="http://schemas.microsoft.com/office/drawing/2014/main" id="{4F03B00D-D582-A343-BF9F-0EC230ABCFC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0" name="Arc 167">
                <a:extLst>
                  <a:ext uri="{FF2B5EF4-FFF2-40B4-BE49-F238E27FC236}">
                    <a16:creationId xmlns:a16="http://schemas.microsoft.com/office/drawing/2014/main" id="{E45AA1F5-D184-5847-BB05-D3B0CB952C03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331" name="Line 166">
                <a:extLst>
                  <a:ext uri="{FF2B5EF4-FFF2-40B4-BE49-F238E27FC236}">
                    <a16:creationId xmlns:a16="http://schemas.microsoft.com/office/drawing/2014/main" id="{39E3048A-C577-5D41-888C-0A256C5998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9375FC1-EF1A-E040-9767-6DCEB1F9E790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4BEAEFD6-032F-114E-B2CE-08C9CBCFD755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336" name="Picture 335">
                    <a:extLst>
                      <a:ext uri="{FF2B5EF4-FFF2-40B4-BE49-F238E27FC236}">
                        <a16:creationId xmlns:a16="http://schemas.microsoft.com/office/drawing/2014/main" id="{31A516BE-83E6-B241-89A7-364800D760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Picture 336">
                    <a:extLst>
                      <a:ext uri="{FF2B5EF4-FFF2-40B4-BE49-F238E27FC236}">
                        <a16:creationId xmlns:a16="http://schemas.microsoft.com/office/drawing/2014/main" id="{C2DFDF58-9D07-D54B-8759-73757C7820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897459AF-301B-D440-8043-83FA3BBEADE1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3" name="Arc 167">
                <a:extLst>
                  <a:ext uri="{FF2B5EF4-FFF2-40B4-BE49-F238E27FC236}">
                    <a16:creationId xmlns:a16="http://schemas.microsoft.com/office/drawing/2014/main" id="{8585C526-E685-5446-B9AA-5C446B8021A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6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4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4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10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1" grpId="0" animBg="1"/>
      <p:bldP spid="373" grpId="0" animBg="1"/>
      <p:bldP spid="372" grpId="0" animBg="1"/>
      <p:bldP spid="196" grpId="0"/>
      <p:bldP spid="214" grpId="0" uiExpand="1" build="p"/>
      <p:bldP spid="247" grpId="0" animBg="1"/>
      <p:bldP spid="253" grpId="0" animBg="1"/>
      <p:bldP spid="255" grpId="0" animBg="1"/>
      <p:bldP spid="256" grpId="0" animBg="1"/>
      <p:bldP spid="257" grpId="0" animBg="1"/>
      <p:bldP spid="258" grpId="0" animBg="1"/>
      <p:bldP spid="262" grpId="0" animBg="1"/>
      <p:bldP spid="2" grpId="0"/>
      <p:bldP spid="141" grpId="0" animBg="1"/>
      <p:bldP spid="254" grpId="0" animBg="1"/>
      <p:bldP spid="10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00"/>
            <a:ext cx="9144000" cy="622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3200" b="1">
                <a:solidFill>
                  <a:srgbClr val="800000"/>
                </a:solidFill>
              </a:rPr>
              <a:t>  </a:t>
            </a:r>
            <a:endParaRPr lang="en-GB" sz="2000" b="1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Symplectic Symmetry / Spectrum Generating Algebra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064" y="626712"/>
            <a:ext cx="7817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As realized by the 21 generators of the Sp(3,R) symplectic group </a:t>
            </a:r>
          </a:p>
          <a:p>
            <a:pPr algn="ctr">
              <a:spcAft>
                <a:spcPts val="0"/>
              </a:spcAft>
            </a:pP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- all distinct quadratic forms in the coordinates (</a:t>
            </a:r>
            <a:r>
              <a:rPr lang="en-US" b="1" i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q</a:t>
            </a:r>
            <a:r>
              <a:rPr lang="en-US" b="1" i="1" u="none" baseline="-2500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i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 ) and momenta (</a:t>
            </a:r>
            <a:r>
              <a:rPr lang="en-US" b="1" i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p</a:t>
            </a:r>
            <a:r>
              <a:rPr lang="en-US" b="1" i="1" u="none" baseline="-2500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i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 ) - </a:t>
            </a:r>
            <a:endParaRPr lang="en-US" b="1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79376" y="1339385"/>
            <a:ext cx="1745966" cy="1170538"/>
            <a:chOff x="627851" y="1877186"/>
            <a:chExt cx="1745966" cy="117053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877186"/>
              <a:ext cx="1506306" cy="7366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27851" y="2603500"/>
              <a:ext cx="1745966" cy="44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Quadrupole (Shape)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“Tensor” (6)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20917" y="1402886"/>
            <a:ext cx="1424417" cy="1107037"/>
            <a:chOff x="2369392" y="1940687"/>
            <a:chExt cx="1424417" cy="110703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9392" y="1940687"/>
              <a:ext cx="1386749" cy="6731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433653" y="2603500"/>
              <a:ext cx="1360156" cy="44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Kinetic Energy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“Tensor” (6)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44924" y="1377485"/>
            <a:ext cx="2580290" cy="1123329"/>
            <a:chOff x="3993399" y="1915286"/>
            <a:chExt cx="2580290" cy="112332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3399" y="1915286"/>
              <a:ext cx="2249540" cy="762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479782" y="2590800"/>
              <a:ext cx="2093907" cy="447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Orbital Angular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Momentum Operator (3)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26925" y="1402885"/>
            <a:ext cx="2689383" cy="1107038"/>
            <a:chOff x="6375400" y="1940686"/>
            <a:chExt cx="2689383" cy="110703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5400" y="1940686"/>
              <a:ext cx="2476500" cy="7493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763903" y="2603500"/>
              <a:ext cx="2300880" cy="44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Deformation Flow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u="none">
                  <a:solidFill>
                    <a:schemeClr val="accent6">
                      <a:lumMod val="50000"/>
                    </a:schemeClr>
                  </a:solidFill>
                </a:rPr>
                <a:t>“Circulation / Vorticity” (6)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88F7211-5E18-C040-82B1-61099E02C962}"/>
              </a:ext>
            </a:extLst>
          </p:cNvPr>
          <p:cNvSpPr/>
          <p:nvPr/>
        </p:nvSpPr>
        <p:spPr>
          <a:xfrm>
            <a:off x="705164" y="6084152"/>
            <a:ext cx="7617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none">
                <a:solidFill>
                  <a:srgbClr val="FF0000"/>
                </a:solidFill>
                <a:latin typeface="Chalkboard SE" panose="03050602040202020205" pitchFamily="66" charset="77"/>
              </a:rPr>
              <a:t>Symplectic Symmetry is the Dynamical Symmetry Group of the Harmonic Oscillator… !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7C223-BFF3-B647-878E-22E790109D3C}"/>
              </a:ext>
            </a:extLst>
          </p:cNvPr>
          <p:cNvSpPr txBox="1"/>
          <p:nvPr/>
        </p:nvSpPr>
        <p:spPr>
          <a:xfrm>
            <a:off x="6515428" y="2054892"/>
            <a:ext cx="2300880" cy="4442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u="none">
                <a:solidFill>
                  <a:srgbClr val="FF0000"/>
                </a:solidFill>
              </a:rPr>
              <a:t>Internal Dynamics</a:t>
            </a:r>
          </a:p>
          <a:p>
            <a:pPr algn="ctr">
              <a:lnSpc>
                <a:spcPct val="80000"/>
              </a:lnSpc>
            </a:pPr>
            <a:r>
              <a:rPr lang="en-US" sz="1400" b="1" u="none">
                <a:solidFill>
                  <a:schemeClr val="accent6">
                    <a:lumMod val="50000"/>
                  </a:schemeClr>
                </a:solidFill>
              </a:rPr>
              <a:t>“Circulation / Vorticity” (6)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037794-6756-6E47-91F2-3DEB77CB844C}"/>
              </a:ext>
            </a:extLst>
          </p:cNvPr>
          <p:cNvSpPr txBox="1"/>
          <p:nvPr/>
        </p:nvSpPr>
        <p:spPr>
          <a:xfrm>
            <a:off x="6515428" y="2054124"/>
            <a:ext cx="2300880" cy="4442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u="none">
                <a:solidFill>
                  <a:srgbClr val="00B050"/>
                </a:solidFill>
              </a:rPr>
              <a:t>Moment of Inertia &amp; More</a:t>
            </a:r>
          </a:p>
          <a:p>
            <a:pPr algn="ctr">
              <a:lnSpc>
                <a:spcPct val="80000"/>
              </a:lnSpc>
            </a:pPr>
            <a:r>
              <a:rPr lang="en-US" sz="1400" b="1" u="none">
                <a:solidFill>
                  <a:schemeClr val="accent6">
                    <a:lumMod val="50000"/>
                  </a:schemeClr>
                </a:solidFill>
              </a:rPr>
              <a:t>“Circulation / Vorticity” (6)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ABD9D-F5CF-1B47-BB53-A90B362C72BF}"/>
              </a:ext>
            </a:extLst>
          </p:cNvPr>
          <p:cNvCxnSpPr/>
          <p:nvPr/>
        </p:nvCxnSpPr>
        <p:spPr bwMode="auto">
          <a:xfrm>
            <a:off x="4256704" y="489561"/>
            <a:ext cx="4216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E91E63-3802-3442-BB12-9330D70293B7}"/>
              </a:ext>
            </a:extLst>
          </p:cNvPr>
          <p:cNvCxnSpPr/>
          <p:nvPr/>
        </p:nvCxnSpPr>
        <p:spPr bwMode="auto">
          <a:xfrm>
            <a:off x="4256704" y="487230"/>
            <a:ext cx="4216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273091" y="2656947"/>
            <a:ext cx="3582084" cy="12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1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Every symplectic configuration (cone) is labeled by the SU(3) quantum numbers (</a:t>
            </a:r>
            <a:r>
              <a:rPr lang="en-US" b="1" u="none" err="1">
                <a:solidFill>
                  <a:schemeClr val="accent6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b="1" u="none" err="1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b="1" u="none" err="1">
                <a:solidFill>
                  <a:schemeClr val="accent6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US" sz="1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) of the Elliott (1958) Model which in turn specifies the band-head shape of each symplectic configuration.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38EE1A-6470-1240-8E50-F47A5E8A67CD}"/>
              </a:ext>
            </a:extLst>
          </p:cNvPr>
          <p:cNvGrpSpPr/>
          <p:nvPr/>
        </p:nvGrpSpPr>
        <p:grpSpPr>
          <a:xfrm>
            <a:off x="472009" y="2411510"/>
            <a:ext cx="4744259" cy="1548109"/>
            <a:chOff x="626541" y="3178213"/>
            <a:chExt cx="4744259" cy="15720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7F58CC-D53B-A248-8D9E-00D7AB7CE068}"/>
                </a:ext>
              </a:extLst>
            </p:cNvPr>
            <p:cNvGrpSpPr/>
            <p:nvPr/>
          </p:nvGrpSpPr>
          <p:grpSpPr>
            <a:xfrm>
              <a:off x="768516" y="3178213"/>
              <a:ext cx="4149876" cy="1262650"/>
              <a:chOff x="768516" y="3178213"/>
              <a:chExt cx="4149876" cy="126265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516" y="3458955"/>
                <a:ext cx="3121559" cy="643218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balloon, aircraft, ball&#10;&#10;Description automatically generated">
                <a:extLst>
                  <a:ext uri="{FF2B5EF4-FFF2-40B4-BE49-F238E27FC236}">
                    <a16:creationId xmlns:a16="http://schemas.microsoft.com/office/drawing/2014/main" id="{70420CD8-5D58-E340-90C0-33D48B7AA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 rot="7632530">
                <a:off x="4075717" y="3598187"/>
                <a:ext cx="1262650" cy="422701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C8744A-425F-0B42-8E39-1C55B5715C2A}"/>
                </a:ext>
              </a:extLst>
            </p:cNvPr>
            <p:cNvSpPr txBox="1"/>
            <p:nvPr/>
          </p:nvSpPr>
          <p:spPr>
            <a:xfrm>
              <a:off x="626541" y="4098870"/>
              <a:ext cx="473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</a:rPr>
                <a:t>Spherical          Oblate             Prolate       Tri-Axial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41140B-B807-BC4C-80A3-6C8D77942474}"/>
                </a:ext>
              </a:extLst>
            </p:cNvPr>
            <p:cNvSpPr txBox="1"/>
            <p:nvPr/>
          </p:nvSpPr>
          <p:spPr>
            <a:xfrm>
              <a:off x="631710" y="4375254"/>
              <a:ext cx="4739090" cy="37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</a:rPr>
                <a:t>    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0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0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)             (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0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m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)              (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l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0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)            (</a:t>
              </a:r>
              <a:r>
                <a:rPr lang="en-US" sz="1800" b="1" u="none" err="1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l</a:t>
              </a:r>
              <a:r>
                <a:rPr lang="en-US" sz="1800" b="1" u="none" err="1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  <a:r>
                <a:rPr lang="en-US" sz="1800" b="1" u="none" err="1">
                  <a:solidFill>
                    <a:schemeClr val="accent6">
                      <a:lumMod val="50000"/>
                    </a:schemeClr>
                  </a:solidFill>
                  <a:latin typeface="Symbol" pitchFamily="2" charset="2"/>
                </a:rPr>
                <a:t>m</a:t>
              </a:r>
              <a:r>
                <a:rPr lang="en-US" sz="1800" b="1" u="none">
                  <a:solidFill>
                    <a:schemeClr val="accent6">
                      <a:lumMod val="50000"/>
                    </a:schemeClr>
                  </a:solidFill>
                </a:rPr>
                <a:t>)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E5D364-DA5B-3843-A6CF-BC5C58C3F977}"/>
              </a:ext>
            </a:extLst>
          </p:cNvPr>
          <p:cNvGrpSpPr/>
          <p:nvPr/>
        </p:nvGrpSpPr>
        <p:grpSpPr>
          <a:xfrm>
            <a:off x="5219254" y="4109197"/>
            <a:ext cx="3764164" cy="1988221"/>
            <a:chOff x="5288752" y="4013334"/>
            <a:chExt cx="3764164" cy="198822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ED86E1A-1E49-9B47-B8B1-7CA30E4F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88752" y="4013334"/>
              <a:ext cx="3582084" cy="198822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774C9-EBAD-354F-9006-ED0909E510E9}"/>
                </a:ext>
              </a:extLst>
            </p:cNvPr>
            <p:cNvSpPr/>
            <p:nvPr/>
          </p:nvSpPr>
          <p:spPr bwMode="auto">
            <a:xfrm>
              <a:off x="7013109" y="5824722"/>
              <a:ext cx="1164236" cy="138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10ABDF-33C7-5D45-B731-0EF4FDC34500}"/>
                </a:ext>
              </a:extLst>
            </p:cNvPr>
            <p:cNvSpPr txBox="1"/>
            <p:nvPr/>
          </p:nvSpPr>
          <p:spPr>
            <a:xfrm>
              <a:off x="6762872" y="5662932"/>
              <a:ext cx="2290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T. Dytrych et al, J. Physics G: Nuclear &amp; Particle Physics </a:t>
              </a:r>
              <a:r>
                <a:rPr lang="en-US" sz="800" b="1">
                  <a:solidFill>
                    <a:srgbClr val="723A27"/>
                  </a:solidFill>
                  <a:latin typeface="Chalkboard SE" panose="03050602040202020205" pitchFamily="66" charset="77"/>
                </a:rPr>
                <a:t>35</a:t>
              </a:r>
              <a:r>
                <a:rPr lang="en-US" sz="8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(2008) 123101 (47pp)</a:t>
              </a:r>
            </a:p>
          </p:txBody>
        </p: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E8B23E8-99DE-6542-A9C4-9B7E274D989C}"/>
              </a:ext>
            </a:extLst>
          </p:cNvPr>
          <p:cNvSpPr/>
          <p:nvPr/>
        </p:nvSpPr>
        <p:spPr bwMode="auto">
          <a:xfrm>
            <a:off x="519381" y="1257732"/>
            <a:ext cx="435818" cy="183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0EB20A4-D370-D84D-8E13-FA67148E5F5F}"/>
              </a:ext>
            </a:extLst>
          </p:cNvPr>
          <p:cNvCxnSpPr>
            <a:cxnSpLocks/>
          </p:cNvCxnSpPr>
          <p:nvPr/>
        </p:nvCxnSpPr>
        <p:spPr bwMode="auto">
          <a:xfrm>
            <a:off x="488205" y="2578206"/>
            <a:ext cx="82373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F8AC3C4-00A2-0D4F-B382-B00B04499E53}"/>
              </a:ext>
            </a:extLst>
          </p:cNvPr>
          <p:cNvGrpSpPr/>
          <p:nvPr/>
        </p:nvGrpSpPr>
        <p:grpSpPr>
          <a:xfrm>
            <a:off x="139484" y="4056315"/>
            <a:ext cx="4758906" cy="2144128"/>
            <a:chOff x="139484" y="4056315"/>
            <a:chExt cx="4758906" cy="2144128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DA4C8716-EF21-A245-8842-A9A6D5505440}"/>
                </a:ext>
              </a:extLst>
            </p:cNvPr>
            <p:cNvGrpSpPr/>
            <p:nvPr/>
          </p:nvGrpSpPr>
          <p:grpSpPr>
            <a:xfrm>
              <a:off x="139484" y="4056315"/>
              <a:ext cx="4410786" cy="2144128"/>
              <a:chOff x="139484" y="4033068"/>
              <a:chExt cx="4410786" cy="2144128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7BB61552-4DDB-3646-9318-883555525584}"/>
                  </a:ext>
                </a:extLst>
              </p:cNvPr>
              <p:cNvGrpSpPr/>
              <p:nvPr/>
            </p:nvGrpSpPr>
            <p:grpSpPr>
              <a:xfrm>
                <a:off x="2379654" y="4033068"/>
                <a:ext cx="2170616" cy="2144128"/>
                <a:chOff x="2267909" y="3894499"/>
                <a:chExt cx="2370476" cy="2394378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7FCEF54-A2D7-A24E-9E58-19D7534612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282497" y="4612634"/>
                  <a:ext cx="1002019" cy="1335715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2EC1718-3B59-8647-89CF-B2C960A5E146}"/>
                    </a:ext>
                  </a:extLst>
                </p:cNvPr>
                <p:cNvSpPr txBox="1"/>
                <p:nvPr/>
              </p:nvSpPr>
              <p:spPr>
                <a:xfrm>
                  <a:off x="2690170" y="5595935"/>
                  <a:ext cx="1682741" cy="3438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A38E45B-F211-B84D-A173-EEEE7C47786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294265" y="5937187"/>
                  <a:ext cx="1713967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A493EAF-E535-AD40-AB57-8E9A376AB4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407917" y="5784787"/>
                  <a:ext cx="1514614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53BB2BD-1FED-FF4B-98A4-E86C1E6B19F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529321" y="5632387"/>
                  <a:ext cx="1508976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B602D7E-FE93-F940-9449-D41F5C56A4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627478" y="5479987"/>
                  <a:ext cx="1500556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243CE00-3568-2E42-BD5B-B2B99382246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756632" y="5327587"/>
                  <a:ext cx="1461804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C233BC0-98A9-254A-96E1-DB264FFCA6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0286" y="5175187"/>
                  <a:ext cx="1467613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5BC2599-4E9B-6A43-BE43-C8D8546437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991681" y="5021619"/>
                  <a:ext cx="1447108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21B1BAF-5C8E-FD49-8FE8-97B5BD2F0E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481391" y="4811596"/>
                  <a:ext cx="855519" cy="1126424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6B29502-A8F0-BF43-B364-19FE34621B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680285" y="4809874"/>
                  <a:ext cx="858064" cy="1141064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94E3BB0-3D98-DF49-BED6-6B558CCCBF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86927" y="4809874"/>
                  <a:ext cx="832250" cy="1138484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E1FF04A-CB14-F249-8301-E802811BAB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092457" y="4801267"/>
                  <a:ext cx="830074" cy="1134609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535260C5-4E4D-D84A-9C58-35991DFE06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306190" y="4806740"/>
                  <a:ext cx="793047" cy="1127288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1AC9DEB-EEEA-E648-8A51-A4E0910D00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513495" y="4810428"/>
                  <a:ext cx="777714" cy="1117708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B40435D-98D1-4F48-82B0-A297C6374C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705744" y="4810428"/>
                  <a:ext cx="771919" cy="1136771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0A19D4E7-0895-6741-AD6E-4DD96E5841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080846" y="4879552"/>
                  <a:ext cx="1471598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29AE2F4-7F71-2F41-ACB5-4C94E794BF46}"/>
                    </a:ext>
                  </a:extLst>
                </p:cNvPr>
                <p:cNvGrpSpPr/>
                <p:nvPr/>
              </p:nvGrpSpPr>
              <p:grpSpPr>
                <a:xfrm>
                  <a:off x="2918542" y="5156178"/>
                  <a:ext cx="634796" cy="603018"/>
                  <a:chOff x="2918542" y="5156178"/>
                  <a:chExt cx="634796" cy="603018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CB51A98C-9526-A143-B4C8-862A7B9F62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35756" y="5186048"/>
                    <a:ext cx="617582" cy="5731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sng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EA88DFC6-0501-B541-9FD5-06D3C693336D}"/>
                      </a:ext>
                    </a:extLst>
                  </p:cNvPr>
                  <p:cNvSpPr/>
                  <p:nvPr/>
                </p:nvSpPr>
                <p:spPr>
                  <a:xfrm>
                    <a:off x="2918542" y="5407035"/>
                    <a:ext cx="60465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u="none">
                        <a:solidFill>
                          <a:srgbClr val="00B050"/>
                        </a:solidFill>
                      </a:rPr>
                      <a:t>(</a:t>
                    </a:r>
                    <a:r>
                      <a:rPr lang="en-US" b="1" u="none" err="1">
                        <a:solidFill>
                          <a:srgbClr val="00B050"/>
                        </a:solidFill>
                        <a:latin typeface="Symbol" pitchFamily="2" charset="2"/>
                      </a:rPr>
                      <a:t>l</a:t>
                    </a:r>
                    <a:r>
                      <a:rPr lang="en-US" b="1" u="none" err="1">
                        <a:solidFill>
                          <a:srgbClr val="00B050"/>
                        </a:solidFill>
                      </a:rPr>
                      <a:t>,</a:t>
                    </a:r>
                    <a:r>
                      <a:rPr lang="en-US" b="1" u="none" err="1">
                        <a:solidFill>
                          <a:srgbClr val="00B050"/>
                        </a:solidFill>
                        <a:latin typeface="Symbol" pitchFamily="2" charset="2"/>
                      </a:rPr>
                      <a:t>m</a:t>
                    </a:r>
                    <a:r>
                      <a:rPr lang="en-US" b="1" u="none">
                        <a:solidFill>
                          <a:srgbClr val="00B050"/>
                        </a:solidFill>
                      </a:rPr>
                      <a:t>)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37351DE1-0CCB-B945-9416-2A2991EAC430}"/>
                      </a:ext>
                    </a:extLst>
                  </p:cNvPr>
                  <p:cNvSpPr/>
                  <p:nvPr/>
                </p:nvSpPr>
                <p:spPr>
                  <a:xfrm>
                    <a:off x="2932460" y="5156178"/>
                    <a:ext cx="57099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u="none">
                        <a:solidFill>
                          <a:srgbClr val="0000FF"/>
                        </a:solidFill>
                      </a:rPr>
                      <a:t>(</a:t>
                    </a:r>
                    <a:r>
                      <a:rPr lang="en-US" b="1" u="none" err="1">
                        <a:solidFill>
                          <a:srgbClr val="0000FF"/>
                        </a:solidFill>
                        <a:latin typeface="Symbol" pitchFamily="2" charset="2"/>
                      </a:rPr>
                      <a:t>b</a:t>
                    </a:r>
                    <a:r>
                      <a:rPr lang="en-US" b="1" u="none" err="1">
                        <a:solidFill>
                          <a:srgbClr val="0000FF"/>
                        </a:solidFill>
                      </a:rPr>
                      <a:t>,</a:t>
                    </a:r>
                    <a:r>
                      <a:rPr lang="en-US" b="1" u="none" err="1">
                        <a:solidFill>
                          <a:srgbClr val="0000FF"/>
                        </a:solidFill>
                        <a:latin typeface="Symbol" pitchFamily="2" charset="2"/>
                      </a:rPr>
                      <a:t>g</a:t>
                    </a:r>
                    <a:r>
                      <a:rPr lang="en-US" b="1" u="none">
                        <a:solidFill>
                          <a:srgbClr val="0000FF"/>
                        </a:solidFill>
                      </a:rPr>
                      <a:t>)</a:t>
                    </a:r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E8E1A10-E7E5-1F40-8F31-205032AF6318}"/>
                    </a:ext>
                  </a:extLst>
                </p:cNvPr>
                <p:cNvSpPr/>
                <p:nvPr/>
              </p:nvSpPr>
              <p:spPr>
                <a:xfrm>
                  <a:off x="2921007" y="5910809"/>
                  <a:ext cx="698840" cy="378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u="none"/>
                    <a:t>(</a:t>
                  </a:r>
                  <a:r>
                    <a:rPr lang="en-US" b="1" u="none">
                      <a:solidFill>
                        <a:srgbClr val="00B050"/>
                      </a:solidFill>
                      <a:latin typeface="Symbol" pitchFamily="2" charset="2"/>
                    </a:rPr>
                    <a:t>l</a:t>
                  </a:r>
                  <a:r>
                    <a:rPr lang="en-US" b="1" u="none">
                      <a:solidFill>
                        <a:srgbClr val="00B050"/>
                      </a:solidFill>
                    </a:rPr>
                    <a:t>,</a:t>
                  </a:r>
                  <a:r>
                    <a:rPr lang="en-US" b="1" u="none">
                      <a:solidFill>
                        <a:srgbClr val="00B050"/>
                      </a:solidFill>
                      <a:latin typeface="Symbol" pitchFamily="2" charset="2"/>
                    </a:rPr>
                    <a:t>0</a:t>
                  </a:r>
                  <a:r>
                    <a:rPr lang="en-US" b="1" u="none"/>
                    <a:t>) </a:t>
                  </a:r>
                  <a:endParaRPr lang="en-US"/>
                </a:p>
              </p:txBody>
            </p: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E5CA40E8-D6F1-E640-AC02-877AAB7161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1645" y="6096244"/>
                  <a:ext cx="34029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9E7156F-E64F-D64E-BCD4-FF28005DE1A4}"/>
                    </a:ext>
                  </a:extLst>
                </p:cNvPr>
                <p:cNvSpPr/>
                <p:nvPr/>
              </p:nvSpPr>
              <p:spPr>
                <a:xfrm rot="18265658">
                  <a:off x="2120530" y="5275216"/>
                  <a:ext cx="664484" cy="369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u="none"/>
                    <a:t>(</a:t>
                  </a:r>
                  <a:r>
                    <a:rPr lang="en-US" b="1" u="none">
                      <a:solidFill>
                        <a:srgbClr val="00B050"/>
                      </a:solidFill>
                      <a:latin typeface="Symbol" pitchFamily="2" charset="2"/>
                    </a:rPr>
                    <a:t>0</a:t>
                  </a:r>
                  <a:r>
                    <a:rPr lang="en-US" b="1" u="none">
                      <a:solidFill>
                        <a:srgbClr val="00B050"/>
                      </a:solidFill>
                    </a:rPr>
                    <a:t>,</a:t>
                  </a:r>
                  <a:r>
                    <a:rPr lang="en-US" b="1" u="none">
                      <a:solidFill>
                        <a:srgbClr val="00B050"/>
                      </a:solidFill>
                      <a:latin typeface="Symbol" pitchFamily="2" charset="2"/>
                    </a:rPr>
                    <a:t>m</a:t>
                  </a:r>
                  <a:r>
                    <a:rPr lang="en-US" b="1" u="none"/>
                    <a:t>)</a:t>
                  </a:r>
                  <a:endParaRPr lang="en-US"/>
                </a:p>
              </p:txBody>
            </p: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39EDF95A-E138-CA41-B5A5-862E56A041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637102" y="4956651"/>
                  <a:ext cx="179987" cy="2691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32205D82-B20F-FA44-87DC-F4604B48CA82}"/>
                    </a:ext>
                  </a:extLst>
                </p:cNvPr>
                <p:cNvSpPr txBox="1"/>
                <p:nvPr/>
              </p:nvSpPr>
              <p:spPr>
                <a:xfrm rot="18360488">
                  <a:off x="3073473" y="4109701"/>
                  <a:ext cx="766519" cy="336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u="none">
                      <a:solidFill>
                        <a:srgbClr val="0000FF"/>
                      </a:solidFill>
                      <a:latin typeface="Symbol" pitchFamily="2" charset="2"/>
                    </a:rPr>
                    <a:t>g = 60</a:t>
                  </a:r>
                  <a:r>
                    <a:rPr lang="en-US" sz="1400" b="1" u="none" baseline="30000">
                      <a:solidFill>
                        <a:srgbClr val="0000FF"/>
                      </a:solidFill>
                      <a:latin typeface="Symbol" pitchFamily="2" charset="2"/>
                    </a:rPr>
                    <a:t>0</a:t>
                  </a:r>
                  <a:endParaRPr lang="en-US" sz="1400" b="1" baseline="30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4DBD5676-1021-064A-A33A-953AC3EEE1B9}"/>
                    </a:ext>
                  </a:extLst>
                </p:cNvPr>
                <p:cNvSpPr txBox="1"/>
                <p:nvPr/>
              </p:nvSpPr>
              <p:spPr>
                <a:xfrm>
                  <a:off x="3986812" y="5708656"/>
                  <a:ext cx="651573" cy="343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u="none">
                      <a:solidFill>
                        <a:srgbClr val="0000FF"/>
                      </a:solidFill>
                      <a:latin typeface="Symbol" pitchFamily="2" charset="2"/>
                    </a:rPr>
                    <a:t>g = 0</a:t>
                  </a:r>
                  <a:r>
                    <a:rPr lang="en-US" sz="1400" b="1" u="none" baseline="30000">
                      <a:solidFill>
                        <a:srgbClr val="0000FF"/>
                      </a:solidFill>
                      <a:latin typeface="Symbol" pitchFamily="2" charset="2"/>
                    </a:rPr>
                    <a:t>0</a:t>
                  </a:r>
                  <a:endParaRPr lang="en-US" sz="1400" b="1" baseline="3000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7D691AF9-044C-C847-8FE8-401B7576654E}"/>
                  </a:ext>
                </a:extLst>
              </p:cNvPr>
              <p:cNvSpPr txBox="1"/>
              <p:nvPr/>
            </p:nvSpPr>
            <p:spPr>
              <a:xfrm>
                <a:off x="3403712" y="4558911"/>
                <a:ext cx="10546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u="none">
                    <a:solidFill>
                      <a:srgbClr val="723A27"/>
                    </a:solidFill>
                    <a:latin typeface="Chalkboard SE" panose="03050602040202020205" pitchFamily="66" charset="77"/>
                  </a:rPr>
                  <a:t>Lattice QED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AD9F9AE-BEE5-224B-AAC1-127DE1CE1978}"/>
                  </a:ext>
                </a:extLst>
              </p:cNvPr>
              <p:cNvGrpSpPr/>
              <p:nvPr/>
            </p:nvGrpSpPr>
            <p:grpSpPr>
              <a:xfrm>
                <a:off x="285787" y="4918467"/>
                <a:ext cx="2090320" cy="1022907"/>
                <a:chOff x="360142" y="4383252"/>
                <a:chExt cx="2090320" cy="1022907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DDCD7CDE-DE66-AD48-80E5-D618179E95A9}"/>
                    </a:ext>
                  </a:extLst>
                </p:cNvPr>
                <p:cNvSpPr/>
                <p:nvPr/>
              </p:nvSpPr>
              <p:spPr>
                <a:xfrm>
                  <a:off x="360142" y="4383252"/>
                  <a:ext cx="2027173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u="none" dirty="0">
                      <a:solidFill>
                        <a:srgbClr val="723A27"/>
                      </a:solidFill>
                      <a:latin typeface="Symbol" pitchFamily="2" charset="2"/>
                    </a:rPr>
                    <a:t>b</a:t>
                  </a:r>
                  <a:r>
                    <a:rPr lang="en-US" b="1" u="none" baseline="30000" dirty="0">
                      <a:solidFill>
                        <a:srgbClr val="723A27"/>
                      </a:solidFill>
                      <a:latin typeface="Symbol" pitchFamily="2" charset="2"/>
                    </a:rPr>
                    <a:t>2 </a:t>
                  </a:r>
                  <a:r>
                    <a:rPr lang="en-US" b="1" u="none" dirty="0">
                      <a:solidFill>
                        <a:srgbClr val="723A27"/>
                      </a:solidFill>
                    </a:rPr>
                    <a:t>~ C</a:t>
                  </a:r>
                  <a:r>
                    <a:rPr lang="en-US" b="1" u="none" baseline="-25000" dirty="0">
                      <a:solidFill>
                        <a:srgbClr val="723A27"/>
                      </a:solidFill>
                    </a:rPr>
                    <a:t>2 </a:t>
                  </a:r>
                </a:p>
                <a:p>
                  <a:pPr algn="ctr"/>
                  <a:r>
                    <a:rPr lang="en-US" sz="1200" b="1" u="none" baseline="-25000" dirty="0">
                      <a:solidFill>
                        <a:srgbClr val="723A27"/>
                      </a:solidFill>
                    </a:rPr>
                    <a:t>          </a:t>
                  </a:r>
                  <a:r>
                    <a:rPr lang="en-US" sz="1000" b="1" u="none" dirty="0">
                      <a:solidFill>
                        <a:srgbClr val="723A27"/>
                      </a:solidFill>
                    </a:rPr>
                    <a:t>(2</a:t>
                  </a:r>
                  <a:r>
                    <a:rPr lang="en-US" sz="1000" b="1" u="none" baseline="30000" dirty="0">
                      <a:solidFill>
                        <a:srgbClr val="723A27"/>
                      </a:solidFill>
                    </a:rPr>
                    <a:t>nd</a:t>
                  </a:r>
                  <a:r>
                    <a:rPr lang="en-US" sz="1000" b="1" u="none" dirty="0">
                      <a:solidFill>
                        <a:srgbClr val="723A27"/>
                      </a:solidFill>
                    </a:rPr>
                    <a:t> Order SU(3) Invariant</a:t>
                  </a:r>
                  <a:r>
                    <a:rPr lang="en-US" sz="1000" b="1" u="none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)</a:t>
                  </a:r>
                  <a:endParaRPr lang="en-US" sz="1000" baseline="-25000" dirty="0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6D4E99CA-7C05-0C42-8B21-D35D8CAAE011}"/>
                    </a:ext>
                  </a:extLst>
                </p:cNvPr>
                <p:cNvSpPr/>
                <p:nvPr/>
              </p:nvSpPr>
              <p:spPr>
                <a:xfrm>
                  <a:off x="415736" y="4882939"/>
                  <a:ext cx="203472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u="none">
                      <a:solidFill>
                        <a:srgbClr val="723A27"/>
                      </a:solidFill>
                      <a:latin typeface="Symbol" pitchFamily="2" charset="2"/>
                    </a:rPr>
                    <a:t>b</a:t>
                  </a:r>
                  <a:r>
                    <a:rPr lang="en-US" b="1" u="none" baseline="30000">
                      <a:solidFill>
                        <a:srgbClr val="723A27"/>
                      </a:solidFill>
                      <a:latin typeface="Symbol" pitchFamily="2" charset="2"/>
                    </a:rPr>
                    <a:t>3</a:t>
                  </a:r>
                  <a:r>
                    <a:rPr lang="en-US" u="none">
                      <a:solidFill>
                        <a:srgbClr val="723A27"/>
                      </a:solidFill>
                      <a:latin typeface="Chalkboard SE" panose="03050602040202020205" pitchFamily="66" charset="77"/>
                    </a:rPr>
                    <a:t>cos</a:t>
                  </a:r>
                  <a:r>
                    <a:rPr lang="en-US" b="1" u="none">
                      <a:solidFill>
                        <a:srgbClr val="723A27"/>
                      </a:solidFill>
                      <a:latin typeface="Symbol" pitchFamily="2" charset="2"/>
                    </a:rPr>
                    <a:t>(3g)  </a:t>
                  </a:r>
                  <a:r>
                    <a:rPr lang="en-US" b="1" u="none">
                      <a:solidFill>
                        <a:srgbClr val="723A27"/>
                      </a:solidFill>
                    </a:rPr>
                    <a:t>~</a:t>
                  </a:r>
                  <a:r>
                    <a:rPr lang="en-US" b="1" u="none" baseline="30000">
                      <a:solidFill>
                        <a:srgbClr val="723A27"/>
                      </a:solidFill>
                      <a:latin typeface="Symbol" pitchFamily="2" charset="2"/>
                    </a:rPr>
                    <a:t>  </a:t>
                  </a:r>
                  <a:r>
                    <a:rPr lang="en-US" b="1" u="none">
                      <a:solidFill>
                        <a:srgbClr val="723A27"/>
                      </a:solidFill>
                    </a:rPr>
                    <a:t>C</a:t>
                  </a:r>
                  <a:r>
                    <a:rPr lang="en-US" b="1" u="none" baseline="-25000">
                      <a:solidFill>
                        <a:srgbClr val="723A27"/>
                      </a:solidFill>
                    </a:rPr>
                    <a:t>3 </a:t>
                  </a:r>
                </a:p>
                <a:p>
                  <a:pPr algn="ctr"/>
                  <a:r>
                    <a:rPr lang="en-US" sz="1200" b="1" u="none">
                      <a:solidFill>
                        <a:srgbClr val="723A27"/>
                      </a:solidFill>
                    </a:rPr>
                    <a:t>       </a:t>
                  </a:r>
                  <a:r>
                    <a:rPr lang="en-US" sz="1000" b="1" u="none">
                      <a:solidFill>
                        <a:srgbClr val="723A27"/>
                      </a:solidFill>
                    </a:rPr>
                    <a:t>(3</a:t>
                  </a:r>
                  <a:r>
                    <a:rPr lang="en-US" sz="1000" b="1" u="none" baseline="30000">
                      <a:solidFill>
                        <a:srgbClr val="723A27"/>
                      </a:solidFill>
                    </a:rPr>
                    <a:t>rd</a:t>
                  </a:r>
                  <a:r>
                    <a:rPr lang="en-US" sz="1000" b="1" u="none">
                      <a:solidFill>
                        <a:srgbClr val="723A27"/>
                      </a:solidFill>
                    </a:rPr>
                    <a:t> Order SU(3) Invariant</a:t>
                  </a:r>
                  <a:r>
                    <a:rPr lang="en-US" sz="1200" b="1" u="none">
                      <a:solidFill>
                        <a:schemeClr val="accent6">
                          <a:lumMod val="50000"/>
                        </a:schemeClr>
                      </a:solidFill>
                    </a:rPr>
                    <a:t>)</a:t>
                  </a:r>
                  <a:endParaRPr lang="en-US" sz="1200" baseline="-25000"/>
                </a:p>
              </p:txBody>
            </p:sp>
          </p:grp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AABFA00-1F2F-A94C-877D-8E68F439D639}"/>
                  </a:ext>
                </a:extLst>
              </p:cNvPr>
              <p:cNvSpPr txBox="1"/>
              <p:nvPr/>
            </p:nvSpPr>
            <p:spPr>
              <a:xfrm>
                <a:off x="139484" y="4144511"/>
                <a:ext cx="25867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u="none" dirty="0">
                    <a:solidFill>
                      <a:srgbClr val="723A27"/>
                    </a:solidFill>
                    <a:latin typeface="Chalkboard SE" panose="03050602040202020205" pitchFamily="66" charset="77"/>
                  </a:rPr>
                  <a:t>Mapping 3-D Rotor to SU(3)</a:t>
                </a:r>
              </a:p>
              <a:p>
                <a:pPr algn="ctr"/>
                <a:r>
                  <a:rPr lang="en-US" b="1" u="none" dirty="0">
                    <a:solidFill>
                      <a:srgbClr val="723A27"/>
                    </a:solidFill>
                  </a:rPr>
                  <a:t>(</a:t>
                </a:r>
                <a:r>
                  <a:rPr lang="en-US" b="1" u="none" dirty="0">
                    <a:solidFill>
                      <a:srgbClr val="723A27"/>
                    </a:solidFill>
                    <a:latin typeface="Symbol" pitchFamily="2" charset="2"/>
                  </a:rPr>
                  <a:t>b</a:t>
                </a:r>
                <a:r>
                  <a:rPr lang="en-US" b="1" u="none" dirty="0">
                    <a:solidFill>
                      <a:srgbClr val="723A27"/>
                    </a:solidFill>
                  </a:rPr>
                  <a:t>,</a:t>
                </a:r>
                <a:r>
                  <a:rPr lang="en-US" b="1" u="none" dirty="0">
                    <a:solidFill>
                      <a:srgbClr val="723A27"/>
                    </a:solidFill>
                    <a:latin typeface="Symbol" pitchFamily="2" charset="2"/>
                  </a:rPr>
                  <a:t> g</a:t>
                </a:r>
                <a:r>
                  <a:rPr lang="en-US" b="1" u="none" dirty="0">
                    <a:solidFill>
                      <a:srgbClr val="723A27"/>
                    </a:solidFill>
                  </a:rPr>
                  <a:t>) </a:t>
                </a:r>
                <a:r>
                  <a:rPr lang="en-US" sz="1400" b="1" u="none" dirty="0">
                    <a:solidFill>
                      <a:srgbClr val="723A27"/>
                    </a:solidFill>
                    <a:latin typeface="Chalkboard SE" panose="03050602040202020205" pitchFamily="66" charset="77"/>
                  </a:rPr>
                  <a:t>Bohr-Mottelson</a:t>
                </a:r>
              </a:p>
              <a:p>
                <a:pPr algn="ctr"/>
                <a:r>
                  <a:rPr lang="en-US" b="1" u="none" dirty="0">
                    <a:solidFill>
                      <a:srgbClr val="723A27"/>
                    </a:solidFill>
                  </a:rPr>
                  <a:t>(</a:t>
                </a:r>
                <a:r>
                  <a:rPr lang="en-US" b="1" u="none" dirty="0">
                    <a:solidFill>
                      <a:srgbClr val="723A27"/>
                    </a:solidFill>
                    <a:latin typeface="Symbol" pitchFamily="2" charset="2"/>
                  </a:rPr>
                  <a:t>l</a:t>
                </a:r>
                <a:r>
                  <a:rPr lang="en-US" b="1" u="none" dirty="0">
                    <a:solidFill>
                      <a:srgbClr val="723A27"/>
                    </a:solidFill>
                  </a:rPr>
                  <a:t>,</a:t>
                </a:r>
                <a:r>
                  <a:rPr lang="en-US" b="1" u="none" dirty="0">
                    <a:solidFill>
                      <a:srgbClr val="723A27"/>
                    </a:solidFill>
                    <a:latin typeface="Symbol" pitchFamily="2" charset="2"/>
                  </a:rPr>
                  <a:t> m</a:t>
                </a:r>
                <a:r>
                  <a:rPr lang="en-US" b="1" u="none" dirty="0">
                    <a:solidFill>
                      <a:srgbClr val="723A27"/>
                    </a:solidFill>
                  </a:rPr>
                  <a:t>) </a:t>
                </a:r>
                <a:r>
                  <a:rPr lang="en-US" sz="1400" b="1" u="none" dirty="0">
                    <a:solidFill>
                      <a:srgbClr val="723A27"/>
                    </a:solidFill>
                    <a:latin typeface="Chalkboard SE" panose="03050602040202020205" pitchFamily="66" charset="77"/>
                  </a:rPr>
                  <a:t>Elliott (1958) </a:t>
                </a: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FE5230CA-F938-C046-AD7C-5293D1E3CAF0}"/>
                </a:ext>
              </a:extLst>
            </p:cNvPr>
            <p:cNvGrpSpPr/>
            <p:nvPr/>
          </p:nvGrpSpPr>
          <p:grpSpPr>
            <a:xfrm>
              <a:off x="2419669" y="4608188"/>
              <a:ext cx="2478721" cy="1274119"/>
              <a:chOff x="2419669" y="4608188"/>
              <a:chExt cx="2478721" cy="1274119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434BEE0B-208B-E343-9CD9-D1B0812C2F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63654" y="4813462"/>
                <a:ext cx="1071196" cy="5312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9900AB0-CDF7-B34B-B290-B6C3860E445B}"/>
                  </a:ext>
                </a:extLst>
              </p:cNvPr>
              <p:cNvSpPr/>
              <p:nvPr/>
            </p:nvSpPr>
            <p:spPr>
              <a:xfrm>
                <a:off x="4601514" y="4608188"/>
                <a:ext cx="2968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u="none">
                    <a:solidFill>
                      <a:srgbClr val="0000FF"/>
                    </a:solidFill>
                    <a:latin typeface="Symbol" pitchFamily="2" charset="2"/>
                  </a:rPr>
                  <a:t>b</a:t>
                </a:r>
                <a:endParaRPr lang="en-US"/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8E947B33-00C1-F641-89E0-F08673A3F9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9669" y="5590003"/>
                <a:ext cx="583518" cy="29230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36AD573-DCC6-4A47-9544-458785B406F2}"/>
              </a:ext>
            </a:extLst>
          </p:cNvPr>
          <p:cNvCxnSpPr>
            <a:cxnSpLocks/>
          </p:cNvCxnSpPr>
          <p:nvPr/>
        </p:nvCxnSpPr>
        <p:spPr bwMode="auto">
          <a:xfrm>
            <a:off x="508872" y="4016940"/>
            <a:ext cx="82373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CCE7AA4-8151-D44B-83DC-06BE1039F640}"/>
              </a:ext>
            </a:extLst>
          </p:cNvPr>
          <p:cNvCxnSpPr>
            <a:cxnSpLocks/>
          </p:cNvCxnSpPr>
          <p:nvPr/>
        </p:nvCxnSpPr>
        <p:spPr bwMode="auto">
          <a:xfrm flipV="1">
            <a:off x="5000797" y="4109198"/>
            <a:ext cx="0" cy="1988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D45912D-DA57-CF49-90AC-0FA96FC008FE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4B41FF4-8E6B-A945-AAF9-472226DCBD8B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1" name="Date Placeholder 3">
              <a:extLst>
                <a:ext uri="{FF2B5EF4-FFF2-40B4-BE49-F238E27FC236}">
                  <a16:creationId xmlns:a16="http://schemas.microsoft.com/office/drawing/2014/main" id="{E3ECFE61-EEAA-E949-9733-612DECAC2F6A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122" name="Footer Placeholder 4">
              <a:extLst>
                <a:ext uri="{FF2B5EF4-FFF2-40B4-BE49-F238E27FC236}">
                  <a16:creationId xmlns:a16="http://schemas.microsoft.com/office/drawing/2014/main" id="{160CD3A8-EB22-4C4F-B12B-24E6032ABF63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22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124" name="Slide Number Placeholder 5">
              <a:extLst>
                <a:ext uri="{FF2B5EF4-FFF2-40B4-BE49-F238E27FC236}">
                  <a16:creationId xmlns:a16="http://schemas.microsoft.com/office/drawing/2014/main" id="{E723713D-A7B3-824B-BCDE-43138D6095A0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659B9A2-C3FB-FD42-874F-8681258849AA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79F206F-5718-B240-A665-9850DF238790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2B05F-4816-9D49-BE96-A8E00A452A81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128" name="Picture 170" descr="ProcessVerticle">
                <a:extLst>
                  <a:ext uri="{FF2B5EF4-FFF2-40B4-BE49-F238E27FC236}">
                    <a16:creationId xmlns:a16="http://schemas.microsoft.com/office/drawing/2014/main" id="{F3FFECDB-486C-C849-8047-7A5BEE426B5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Arc 167">
                <a:extLst>
                  <a:ext uri="{FF2B5EF4-FFF2-40B4-BE49-F238E27FC236}">
                    <a16:creationId xmlns:a16="http://schemas.microsoft.com/office/drawing/2014/main" id="{6D0A9247-390C-7945-9707-274D9EB23912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130" name="Line 166">
                <a:extLst>
                  <a:ext uri="{FF2B5EF4-FFF2-40B4-BE49-F238E27FC236}">
                    <a16:creationId xmlns:a16="http://schemas.microsoft.com/office/drawing/2014/main" id="{1B153280-6A9B-524C-9E53-C9C81C0774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23FC091-C993-3541-B627-E88F366707D1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9D632D8E-FF2A-1B43-90D0-7D381EF74129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DF244E4B-1C1C-EB48-A251-F77A6B4B9C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F1489839-16CB-9247-8ED8-A84E50DC41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124DF182-F833-FE44-A21B-CA4980DA6D0A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Arc 167">
                <a:extLst>
                  <a:ext uri="{FF2B5EF4-FFF2-40B4-BE49-F238E27FC236}">
                    <a16:creationId xmlns:a16="http://schemas.microsoft.com/office/drawing/2014/main" id="{8D926402-E801-4C4D-BD6F-191B8E42ADDB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3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8" grpId="0" animBg="1"/>
      <p:bldP spid="29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DE4C99-0F9B-EC4B-A263-E9B2D5817540}"/>
              </a:ext>
            </a:extLst>
          </p:cNvPr>
          <p:cNvSpPr txBox="1"/>
          <p:nvPr/>
        </p:nvSpPr>
        <p:spPr>
          <a:xfrm>
            <a:off x="23182" y="11743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Subatomic Physics from 10,000 Feet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(Digging Ever Deeper exploiting High Performance Computing)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6A97E8-7764-034E-9D92-234C71D3ECA6}"/>
              </a:ext>
            </a:extLst>
          </p:cNvPr>
          <p:cNvCxnSpPr/>
          <p:nvPr/>
        </p:nvCxnSpPr>
        <p:spPr bwMode="auto">
          <a:xfrm>
            <a:off x="188738" y="1027234"/>
            <a:ext cx="87665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6F52E-7A5B-7848-85E7-26AB1EBFEFBE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8DAB00-3F69-BE4C-AEED-2C09E60C887F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Date Placeholder 3">
              <a:extLst>
                <a:ext uri="{FF2B5EF4-FFF2-40B4-BE49-F238E27FC236}">
                  <a16:creationId xmlns:a16="http://schemas.microsoft.com/office/drawing/2014/main" id="{791E7AA7-BEE1-E94A-8677-916B3A232AFB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2" name="Footer Placeholder 4">
              <a:extLst>
                <a:ext uri="{FF2B5EF4-FFF2-40B4-BE49-F238E27FC236}">
                  <a16:creationId xmlns:a16="http://schemas.microsoft.com/office/drawing/2014/main" id="{979884A4-811E-DE42-90AA-08F8556C07F3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3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53" name="Slide Number Placeholder 5">
              <a:extLst>
                <a:ext uri="{FF2B5EF4-FFF2-40B4-BE49-F238E27FC236}">
                  <a16:creationId xmlns:a16="http://schemas.microsoft.com/office/drawing/2014/main" id="{2D3E2265-1729-8C4E-9B17-BDE3D9375FE2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/>
                <a:t>RBRC Collaboration – Isobar Science</a:t>
              </a:r>
            </a:p>
            <a:p>
              <a:pPr algn="ctr"/>
              <a:r>
                <a:rPr lang="en-US" dirty="0"/>
                <a:t>BNL Virtual Meeting / 01/25-28/2022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47147C3-30A7-DC46-852F-9FA1B40C47C5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717C61-AEA3-F945-A103-911EA78A59AA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 dirty="0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0FBE41C-113F-704A-BE91-E9551BB386AC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57" name="Picture 170" descr="ProcessVerticle">
                <a:extLst>
                  <a:ext uri="{FF2B5EF4-FFF2-40B4-BE49-F238E27FC236}">
                    <a16:creationId xmlns:a16="http://schemas.microsoft.com/office/drawing/2014/main" id="{4885DD53-FE2A-A84A-A713-A5E7327E842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Arc 167">
                <a:extLst>
                  <a:ext uri="{FF2B5EF4-FFF2-40B4-BE49-F238E27FC236}">
                    <a16:creationId xmlns:a16="http://schemas.microsoft.com/office/drawing/2014/main" id="{901570EA-D417-4348-A74E-5DAA84EBF8A2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59" name="Line 166">
                <a:extLst>
                  <a:ext uri="{FF2B5EF4-FFF2-40B4-BE49-F238E27FC236}">
                    <a16:creationId xmlns:a16="http://schemas.microsoft.com/office/drawing/2014/main" id="{346508D3-5135-614F-AB2F-446B623158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83FD32A-673F-9E47-9AAD-E1A6BE716C3B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E0FADDF7-FDB8-484E-BFFA-152C0076BD52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02C8DC1-2375-E246-B0A7-3FECF1664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AD140ECD-327D-D747-9471-3C1AB52E0E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2ECB95B-D807-6446-9C15-1EA268BF420F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1" name="Arc 167">
                <a:extLst>
                  <a:ext uri="{FF2B5EF4-FFF2-40B4-BE49-F238E27FC236}">
                    <a16:creationId xmlns:a16="http://schemas.microsoft.com/office/drawing/2014/main" id="{6276F09F-48AF-1641-94F6-B631CA3CD4C7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220195-7C1A-6B44-A85F-24ACB8E18530}"/>
              </a:ext>
            </a:extLst>
          </p:cNvPr>
          <p:cNvSpPr txBox="1"/>
          <p:nvPr/>
        </p:nvSpPr>
        <p:spPr>
          <a:xfrm>
            <a:off x="-21957" y="1429633"/>
            <a:ext cx="90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“Early” School: 1900s -&gt; 1950s -&gt; Bifurcation / Liquid Drop and SP Methods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86EB38A-B472-6249-8FFF-4836F42C41C8}"/>
              </a:ext>
            </a:extLst>
          </p:cNvPr>
          <p:cNvSpPr txBox="1"/>
          <p:nvPr/>
        </p:nvSpPr>
        <p:spPr>
          <a:xfrm>
            <a:off x="765138" y="1851319"/>
            <a:ext cx="7565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“Classical” Period: 1950s -&gt; 2000s -&gt; Collective vs Many-Particle Theories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Collective Models – Bohr-Mottelson on Steroids / Mean Field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Algebraic Theories – Elliott SU(3) Model; Arima &amp; Iachello IBM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Realistic Methods – Mean Field and Effective Interaction Developments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60F78-E34F-A942-9F65-CBA83518DE1B}"/>
              </a:ext>
            </a:extLst>
          </p:cNvPr>
          <p:cNvSpPr txBox="1"/>
          <p:nvPr/>
        </p:nvSpPr>
        <p:spPr>
          <a:xfrm>
            <a:off x="-3826" y="1019217"/>
            <a:ext cx="912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 20</a:t>
            </a:r>
            <a:r>
              <a:rPr lang="en-US" sz="2000" b="1" u="none" baseline="30000" dirty="0">
                <a:solidFill>
                  <a:srgbClr val="723A27"/>
                </a:solidFill>
                <a:latin typeface="Chalkboard SE" panose="03050602040202020205" pitchFamily="66" charset="77"/>
              </a:rPr>
              <a:t>th</a:t>
            </a: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 Century Highlights –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F52CD68-458E-DA48-A489-1E911AFA7E7E}"/>
              </a:ext>
            </a:extLst>
          </p:cNvPr>
          <p:cNvSpPr txBox="1"/>
          <p:nvPr/>
        </p:nvSpPr>
        <p:spPr>
          <a:xfrm>
            <a:off x="805925" y="3695332"/>
            <a:ext cx="81877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“Ab Initio” Era: 2000s -&gt; Full Speed Ahead, Exploit Availability of HPC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No-Core Shell Model (NCSM) – (2000) P. </a:t>
            </a:r>
            <a:r>
              <a:rPr lang="en-US" b="1" u="none" dirty="0" err="1">
                <a:solidFill>
                  <a:srgbClr val="7D4029"/>
                </a:solidFill>
                <a:latin typeface="Chalkboard SE" panose="03050602040202020205" pitchFamily="66" charset="77"/>
              </a:rPr>
              <a:t>Navrátil</a:t>
            </a: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, J.P. Vary and B.R. Barrett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Symmetry Adapted (SA-NCSM) – (2010) LSU Team (JPD, Dytrych, &amp; Launey)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Symplectic Effective Field Theory (Sp-EFT) – (2020) D. Kekejian - LSU Thesis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C04E3D4-98A1-FD41-912D-FD5D8D171A47}"/>
              </a:ext>
            </a:extLst>
          </p:cNvPr>
          <p:cNvSpPr txBox="1"/>
          <p:nvPr/>
        </p:nvSpPr>
        <p:spPr>
          <a:xfrm>
            <a:off x="-21958" y="3034680"/>
            <a:ext cx="912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 21</a:t>
            </a:r>
            <a:r>
              <a:rPr lang="en-US" sz="2000" b="1" u="none" baseline="30000" dirty="0">
                <a:solidFill>
                  <a:srgbClr val="723A27"/>
                </a:solidFill>
                <a:latin typeface="Chalkboard SE" panose="03050602040202020205" pitchFamily="66" charset="77"/>
              </a:rPr>
              <a:t>st </a:t>
            </a: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Century Trajectory –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7F8E87-4D7A-094A-B0C4-81AFA5A2D0EF}"/>
              </a:ext>
            </a:extLst>
          </p:cNvPr>
          <p:cNvSpPr txBox="1"/>
          <p:nvPr/>
        </p:nvSpPr>
        <p:spPr>
          <a:xfrm>
            <a:off x="0" y="3430117"/>
            <a:ext cx="9144000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"/>
              </a:lnSpc>
            </a:pPr>
            <a:endParaRPr lang="en-US" sz="1800" u="none" dirty="0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800"/>
              </a:lnSpc>
            </a:pPr>
            <a:r>
              <a:rPr lang="en-US" sz="1800" b="1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Game Changer (1990s – HPC ERA – 2020s) Expand Reach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8F08BC0-55B2-0048-BC2F-4B5DB36C750C}"/>
              </a:ext>
            </a:extLst>
          </p:cNvPr>
          <p:cNvSpPr txBox="1"/>
          <p:nvPr/>
        </p:nvSpPr>
        <p:spPr>
          <a:xfrm>
            <a:off x="-9944" y="4915841"/>
            <a:ext cx="912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 What Next? LE/HE </a:t>
            </a:r>
            <a:r>
              <a:rPr lang="en-US" sz="2000" b="1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Cross-Talk … Your Next Grand Challenge </a:t>
            </a: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–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E7A066-F080-8248-8472-6F8372694B83}"/>
              </a:ext>
            </a:extLst>
          </p:cNvPr>
          <p:cNvSpPr txBox="1"/>
          <p:nvPr/>
        </p:nvSpPr>
        <p:spPr>
          <a:xfrm>
            <a:off x="756261" y="5228541"/>
            <a:ext cx="8477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Part 1: Bold &amp; Simple Caricature (Modern View) of Nuclear Structure &amp; Dynamics</a:t>
            </a:r>
          </a:p>
          <a:p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Part 2: SA-NCSM Examples that Illustrate the Efficacy of such a Characterization</a:t>
            </a:r>
          </a:p>
          <a:p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Part 3: How this follows from Sp-EFT and Bridging the LE (QED)/HE (QCD) Divide   </a:t>
            </a:r>
          </a:p>
        </p:txBody>
      </p:sp>
    </p:spTree>
    <p:extLst>
      <p:ext uri="{BB962C8B-B14F-4D97-AF65-F5344CB8AC3E}">
        <p14:creationId xmlns:p14="http://schemas.microsoft.com/office/powerpoint/2010/main" val="33907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" grpId="0"/>
      <p:bldP spid="10" grpId="0"/>
      <p:bldP spid="106" grpId="0"/>
      <p:bldP spid="108" grpId="0"/>
      <p:bldP spid="109" grpId="0"/>
      <p:bldP spid="113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FD0CADA-95D9-7949-8207-180052A2EBC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2787" y="4440637"/>
            <a:ext cx="0" cy="154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4880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F7F54D6-D708-DC43-9F08-B4BC46879DE9}"/>
              </a:ext>
            </a:extLst>
          </p:cNvPr>
          <p:cNvCxnSpPr>
            <a:cxnSpLocks/>
          </p:cNvCxnSpPr>
          <p:nvPr/>
        </p:nvCxnSpPr>
        <p:spPr bwMode="auto">
          <a:xfrm>
            <a:off x="8468215" y="4449553"/>
            <a:ext cx="0" cy="154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4880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A1BCCC-BF9F-6C46-BB61-0FE40A3E6F38}"/>
              </a:ext>
            </a:extLst>
          </p:cNvPr>
          <p:cNvSpPr txBox="1"/>
          <p:nvPr/>
        </p:nvSpPr>
        <p:spPr>
          <a:xfrm>
            <a:off x="4328" y="1959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Simple </a:t>
            </a:r>
            <a:r>
              <a:rPr lang="en-US" sz="2800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Caricature</a:t>
            </a:r>
            <a:r>
              <a:rPr lang="en-US" sz="28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 of Nuclear Structure &amp; Dynamics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u="none" dirty="0">
                <a:solidFill>
                  <a:srgbClr val="723A27"/>
                </a:solidFill>
                <a:latin typeface="Chalkboard SE" panose="03050602040202020205" pitchFamily="66" charset="77"/>
              </a:rPr>
              <a:t>(Within the context of the Sp(3,R) -&gt; U(3) -&gt; SU(3) -&gt; SO(3) Model)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AD451DF-CE5A-A246-84C5-0A6853AC0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558339"/>
              </p:ext>
            </p:extLst>
          </p:nvPr>
        </p:nvGraphicFramePr>
        <p:xfrm>
          <a:off x="8623300" y="5108884"/>
          <a:ext cx="812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0" imgH="0" progId="Equation.DSMT4">
                  <p:embed/>
                </p:oleObj>
              </mc:Choice>
              <mc:Fallback>
                <p:oleObj r:id="rId4" imgW="0" imgH="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AD451DF-CE5A-A246-84C5-0A6853AC0368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8623300" y="5108884"/>
                        <a:ext cx="812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3966F50-5180-B845-8918-5947E7F01173}"/>
              </a:ext>
            </a:extLst>
          </p:cNvPr>
          <p:cNvSpPr txBox="1"/>
          <p:nvPr/>
        </p:nvSpPr>
        <p:spPr>
          <a:xfrm>
            <a:off x="6698857" y="1931167"/>
            <a:ext cx="2152482" cy="3277820"/>
          </a:xfrm>
          <a:prstGeom prst="rect">
            <a:avLst/>
          </a:prstGeom>
          <a:noFill/>
          <a:ln w="38100">
            <a:solidFill>
              <a:srgbClr val="7D4029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Particle Symmetric</a:t>
            </a:r>
          </a:p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Vertical Excitations X-Pauli Restriction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Excitations on the (</a:t>
            </a:r>
            <a:r>
              <a:rPr lang="en-US" u="none" dirty="0" err="1">
                <a:solidFill>
                  <a:srgbClr val="44880B"/>
                </a:solidFill>
                <a:latin typeface="Chalkboard SE" panose="03050602040202020205" pitchFamily="66" charset="77"/>
              </a:rPr>
              <a:t>Bandhead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 Cores) of A(Z,N) subsystems in 3-Dimensional HO</a:t>
            </a:r>
          </a:p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Energy Picture of </a:t>
            </a:r>
          </a:p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the Sp(3,R) Model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Six ( ) 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plus</a:t>
            </a: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 </a:t>
            </a:r>
            <a:r>
              <a:rPr lang="en-US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Six ( )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, (</a:t>
            </a:r>
            <a:r>
              <a:rPr lang="en-US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L=0&amp;2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) of Sp(3,R) 21= (</a:t>
            </a:r>
            <a:r>
              <a:rPr lang="en-US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9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) + (</a:t>
            </a:r>
            <a:r>
              <a:rPr lang="en-US" u="none" dirty="0">
                <a:solidFill>
                  <a:srgbClr val="7030A0"/>
                </a:solidFill>
                <a:latin typeface="Chalkboard SE" panose="03050602040202020205" pitchFamily="66" charset="77"/>
              </a:rPr>
              <a:t>12</a:t>
            </a:r>
            <a:r>
              <a:rPr lang="en-US" u="none" dirty="0">
                <a:solidFill>
                  <a:srgbClr val="44880B"/>
                </a:solidFill>
                <a:latin typeface="Chalkboard SE" panose="03050602040202020205" pitchFamily="66" charset="77"/>
              </a:rPr>
              <a:t>) Total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7443336E-7809-A945-8E0B-D60BBD514CAD}"/>
              </a:ext>
            </a:extLst>
          </p:cNvPr>
          <p:cNvSpPr/>
          <p:nvPr/>
        </p:nvSpPr>
        <p:spPr bwMode="auto">
          <a:xfrm rot="16200000">
            <a:off x="7685237" y="875424"/>
            <a:ext cx="155449" cy="1820710"/>
          </a:xfrm>
          <a:prstGeom prst="leftBrace">
            <a:avLst/>
          </a:prstGeom>
          <a:noFill/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844DA1-1F46-0A49-88E6-CEA6533B36F3}"/>
              </a:ext>
            </a:extLst>
          </p:cNvPr>
          <p:cNvCxnSpPr/>
          <p:nvPr/>
        </p:nvCxnSpPr>
        <p:spPr bwMode="auto">
          <a:xfrm>
            <a:off x="6820238" y="2735332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6A6D82-C24B-CF40-BC64-D4349AE11A72}"/>
              </a:ext>
            </a:extLst>
          </p:cNvPr>
          <p:cNvCxnSpPr/>
          <p:nvPr/>
        </p:nvCxnSpPr>
        <p:spPr bwMode="auto">
          <a:xfrm>
            <a:off x="6891718" y="3785944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Left Brace 63">
            <a:extLst>
              <a:ext uri="{FF2B5EF4-FFF2-40B4-BE49-F238E27FC236}">
                <a16:creationId xmlns:a16="http://schemas.microsoft.com/office/drawing/2014/main" id="{066BD517-35B6-D946-8AFE-78CB1984730C}"/>
              </a:ext>
            </a:extLst>
          </p:cNvPr>
          <p:cNvSpPr/>
          <p:nvPr/>
        </p:nvSpPr>
        <p:spPr bwMode="auto">
          <a:xfrm rot="16200000">
            <a:off x="5000030" y="867108"/>
            <a:ext cx="155449" cy="1820710"/>
          </a:xfrm>
          <a:prstGeom prst="leftBrace">
            <a:avLst/>
          </a:prstGeom>
          <a:noFill/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DB5C9BF-DC4E-DD4F-BCA9-2365C915A408}"/>
              </a:ext>
            </a:extLst>
          </p:cNvPr>
          <p:cNvCxnSpPr/>
          <p:nvPr/>
        </p:nvCxnSpPr>
        <p:spPr bwMode="auto">
          <a:xfrm>
            <a:off x="4232135" y="2727016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8FD196-88B8-DC48-A283-43BAE1C240DB}"/>
              </a:ext>
            </a:extLst>
          </p:cNvPr>
          <p:cNvCxnSpPr/>
          <p:nvPr/>
        </p:nvCxnSpPr>
        <p:spPr bwMode="auto">
          <a:xfrm>
            <a:off x="4206511" y="3801904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C79B9A5-2ED6-9744-BBA2-E48AECC52DB6}"/>
              </a:ext>
            </a:extLst>
          </p:cNvPr>
          <p:cNvSpPr txBox="1"/>
          <p:nvPr/>
        </p:nvSpPr>
        <p:spPr>
          <a:xfrm>
            <a:off x="4013651" y="1924662"/>
            <a:ext cx="2152482" cy="3277820"/>
          </a:xfrm>
          <a:prstGeom prst="rect">
            <a:avLst/>
          </a:prstGeom>
          <a:noFill/>
          <a:ln w="38100">
            <a:solidFill>
              <a:srgbClr val="7D40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Antisymmetrization</a:t>
            </a:r>
          </a:p>
          <a:p>
            <a:pPr algn="ctr"/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Requirements from</a:t>
            </a:r>
          </a:p>
          <a:p>
            <a:pPr algn="ctr">
              <a:spcAft>
                <a:spcPts val="600"/>
              </a:spcAft>
            </a:pP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the Pauli Principal </a:t>
            </a:r>
          </a:p>
          <a:p>
            <a:pPr algn="ctr">
              <a:spcAft>
                <a:spcPts val="600"/>
              </a:spcAft>
            </a:pP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Horizontal Mixing within and between Low-lying Shells of 3-Dimensional HO</a:t>
            </a:r>
          </a:p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Particle Picture of</a:t>
            </a:r>
          </a:p>
          <a:p>
            <a:pPr algn="ctr">
              <a:spcAft>
                <a:spcPts val="600"/>
              </a:spcAft>
            </a:pP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Elliott SU(3) Model</a:t>
            </a:r>
          </a:p>
          <a:p>
            <a:pPr algn="ctr">
              <a:spcAft>
                <a:spcPts val="0"/>
              </a:spcAft>
            </a:pPr>
            <a:r>
              <a:rPr lang="en-US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Nine (9)</a:t>
            </a:r>
            <a:r>
              <a:rPr lang="en-US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 Generators Elliott’s SU(3) Group spans Fermion Space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777DD6D-EE03-6F40-AEE7-7DE26DAB299C}"/>
              </a:ext>
            </a:extLst>
          </p:cNvPr>
          <p:cNvCxnSpPr/>
          <p:nvPr/>
        </p:nvCxnSpPr>
        <p:spPr bwMode="auto">
          <a:xfrm>
            <a:off x="4213255" y="4358904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7F06A72-C8FB-5B4E-A122-82782F335583}"/>
              </a:ext>
            </a:extLst>
          </p:cNvPr>
          <p:cNvCxnSpPr/>
          <p:nvPr/>
        </p:nvCxnSpPr>
        <p:spPr bwMode="auto">
          <a:xfrm>
            <a:off x="6866094" y="4359128"/>
            <a:ext cx="17640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D40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B7C4104-93BC-6143-91BC-DAFAEF1FC1AD}"/>
              </a:ext>
            </a:extLst>
          </p:cNvPr>
          <p:cNvSpPr txBox="1"/>
          <p:nvPr/>
        </p:nvSpPr>
        <p:spPr>
          <a:xfrm>
            <a:off x="3725245" y="5209574"/>
            <a:ext cx="53814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- </a:t>
            </a:r>
            <a:r>
              <a:rPr lang="en-US" sz="1800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Deformation Dominates </a:t>
            </a:r>
            <a:r>
              <a:rPr lang="en-US" b="1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– </a:t>
            </a:r>
          </a:p>
          <a:p>
            <a:pPr algn="ctr"/>
            <a:r>
              <a:rPr lang="en-US" sz="1000" u="none" dirty="0">
                <a:solidFill>
                  <a:srgbClr val="7D4029"/>
                </a:solidFill>
                <a:latin typeface="Chalkboard SE" panose="03050602040202020205" pitchFamily="66" charset="77"/>
              </a:rPr>
              <a:t>Driven the by Symplectic S and D boson raising and lowering operators that represent giant monopole (“S”) &amp; quadrupole (“D”) degrees-of-freedom of the system. Must not be confused with the “s” and “d” operators of IBM; the </a:t>
            </a:r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Sp(3,R) theory yields quadrupole moments, B(E2s), and reproduction of rms radii without a need for effective charges.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00863-58AF-9049-B91F-5DAE7F8FD358}"/>
              </a:ext>
            </a:extLst>
          </p:cNvPr>
          <p:cNvGrpSpPr/>
          <p:nvPr/>
        </p:nvGrpSpPr>
        <p:grpSpPr>
          <a:xfrm>
            <a:off x="427067" y="1850989"/>
            <a:ext cx="2748964" cy="1782936"/>
            <a:chOff x="427067" y="1850989"/>
            <a:chExt cx="2748964" cy="1782936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DEF65F9-B1E9-5E45-832F-350E86446C2F}"/>
                </a:ext>
              </a:extLst>
            </p:cNvPr>
            <p:cNvSpPr txBox="1"/>
            <p:nvPr/>
          </p:nvSpPr>
          <p:spPr>
            <a:xfrm>
              <a:off x="427067" y="1850989"/>
              <a:ext cx="2551117" cy="1008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Mapping 3-D Rotor to SU(3)</a:t>
              </a:r>
            </a:p>
            <a:p>
              <a:pPr algn="ctr"/>
              <a:r>
                <a:rPr lang="en-US" b="1" u="none" dirty="0">
                  <a:solidFill>
                    <a:srgbClr val="723A27"/>
                  </a:solidFill>
                </a:rPr>
                <a:t>(</a:t>
              </a:r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b</a:t>
              </a:r>
              <a:r>
                <a:rPr lang="en-US" b="1" u="none" dirty="0">
                  <a:solidFill>
                    <a:srgbClr val="723A27"/>
                  </a:solidFill>
                </a:rPr>
                <a:t>,</a:t>
              </a:r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 g</a:t>
              </a:r>
              <a:r>
                <a:rPr lang="en-US" b="1" u="none" dirty="0">
                  <a:solidFill>
                    <a:srgbClr val="723A27"/>
                  </a:solidFill>
                </a:rPr>
                <a:t>) </a:t>
              </a: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Bohr-Mottelson</a:t>
              </a:r>
            </a:p>
            <a:p>
              <a:pPr algn="ctr"/>
              <a:r>
                <a:rPr lang="en-US" b="1" u="none" dirty="0">
                  <a:solidFill>
                    <a:srgbClr val="723A27"/>
                  </a:solidFill>
                </a:rPr>
                <a:t>(</a:t>
              </a:r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l</a:t>
              </a:r>
              <a:r>
                <a:rPr lang="en-US" b="1" u="none" dirty="0">
                  <a:solidFill>
                    <a:srgbClr val="723A27"/>
                  </a:solidFill>
                </a:rPr>
                <a:t>,</a:t>
              </a:r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 m</a:t>
              </a:r>
              <a:r>
                <a:rPr lang="en-US" b="1" u="none" dirty="0">
                  <a:solidFill>
                    <a:srgbClr val="723A27"/>
                  </a:solidFill>
                </a:rPr>
                <a:t>) </a:t>
              </a: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Elliott (1958) 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A604144-2189-2646-8D0E-70DFC809F35B}"/>
                </a:ext>
              </a:extLst>
            </p:cNvPr>
            <p:cNvSpPr/>
            <p:nvPr/>
          </p:nvSpPr>
          <p:spPr>
            <a:xfrm>
              <a:off x="624914" y="2583930"/>
              <a:ext cx="25511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b</a:t>
              </a:r>
              <a:r>
                <a:rPr lang="en-US" b="1" u="none" baseline="30000" dirty="0">
                  <a:solidFill>
                    <a:srgbClr val="723A27"/>
                  </a:solidFill>
                  <a:latin typeface="Symbol" pitchFamily="2" charset="2"/>
                </a:rPr>
                <a:t>2 </a:t>
              </a:r>
              <a:r>
                <a:rPr lang="en-US" b="1" u="none" dirty="0">
                  <a:solidFill>
                    <a:srgbClr val="723A27"/>
                  </a:solidFill>
                </a:rPr>
                <a:t>~ C</a:t>
              </a:r>
              <a:r>
                <a:rPr lang="en-US" b="1" u="none" baseline="-25000" dirty="0">
                  <a:solidFill>
                    <a:srgbClr val="723A27"/>
                  </a:solidFill>
                </a:rPr>
                <a:t>2 </a:t>
              </a:r>
            </a:p>
            <a:p>
              <a:pPr algn="ctr"/>
              <a:r>
                <a:rPr lang="en-US" sz="1000" b="1" u="none" baseline="-25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         </a:t>
              </a:r>
              <a:r>
                <a:rPr lang="en-US" sz="10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</a:t>
              </a:r>
              <a:r>
                <a:rPr lang="en-US" sz="1000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nd</a:t>
              </a:r>
              <a:r>
                <a:rPr lang="en-US" sz="10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Order SU(3) Invariant</a:t>
              </a:r>
              <a:r>
                <a:rPr lang="en-US" sz="1000" b="1" u="none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)</a:t>
              </a:r>
              <a:endParaRPr lang="en-US" sz="1000" b="1" baseline="-25000" dirty="0">
                <a:latin typeface="Chalkboard SE" panose="03050602040202020205" pitchFamily="66" charset="77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4F1299F-50D4-6647-B2D5-DCEBAB1B3B6B}"/>
                </a:ext>
              </a:extLst>
            </p:cNvPr>
            <p:cNvSpPr/>
            <p:nvPr/>
          </p:nvSpPr>
          <p:spPr>
            <a:xfrm>
              <a:off x="576362" y="3141482"/>
              <a:ext cx="240182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      b</a:t>
              </a:r>
              <a:r>
                <a:rPr lang="en-US" b="1" u="none" baseline="30000" dirty="0">
                  <a:solidFill>
                    <a:srgbClr val="723A27"/>
                  </a:solidFill>
                  <a:latin typeface="Symbol" pitchFamily="2" charset="2"/>
                </a:rPr>
                <a:t>3</a:t>
              </a:r>
              <a:r>
                <a:rPr lang="en-US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cos</a:t>
              </a:r>
              <a:r>
                <a:rPr lang="en-US" b="1" u="none" dirty="0">
                  <a:solidFill>
                    <a:srgbClr val="723A27"/>
                  </a:solidFill>
                  <a:latin typeface="Symbol" pitchFamily="2" charset="2"/>
                </a:rPr>
                <a:t>(3g)  </a:t>
              </a:r>
              <a:r>
                <a:rPr lang="en-US" b="1" u="none" dirty="0">
                  <a:solidFill>
                    <a:srgbClr val="723A27"/>
                  </a:solidFill>
                </a:rPr>
                <a:t>~</a:t>
              </a:r>
              <a:r>
                <a:rPr lang="en-US" b="1" u="none" baseline="30000" dirty="0">
                  <a:solidFill>
                    <a:srgbClr val="723A27"/>
                  </a:solidFill>
                  <a:latin typeface="Symbol" pitchFamily="2" charset="2"/>
                </a:rPr>
                <a:t>  </a:t>
              </a:r>
              <a:r>
                <a:rPr lang="en-US" b="1" u="none" dirty="0">
                  <a:solidFill>
                    <a:srgbClr val="723A27"/>
                  </a:solidFill>
                </a:rPr>
                <a:t>C</a:t>
              </a:r>
              <a:r>
                <a:rPr lang="en-US" b="1" u="none" baseline="-25000" dirty="0">
                  <a:solidFill>
                    <a:srgbClr val="723A27"/>
                  </a:solidFill>
                </a:rPr>
                <a:t>3 </a:t>
              </a:r>
            </a:p>
            <a:p>
              <a:pPr algn="ctr"/>
              <a:r>
                <a:rPr lang="en-US" sz="1000" b="1" u="none" dirty="0">
                  <a:solidFill>
                    <a:srgbClr val="723A27"/>
                  </a:solidFill>
                </a:rPr>
                <a:t>       (3</a:t>
              </a:r>
              <a:r>
                <a:rPr lang="en-US" sz="1000" b="1" u="none" baseline="30000" dirty="0">
                  <a:solidFill>
                    <a:srgbClr val="723A27"/>
                  </a:solidFill>
                </a:rPr>
                <a:t>rd</a:t>
              </a:r>
              <a:r>
                <a:rPr lang="en-US" sz="1000" b="1" u="none" dirty="0">
                  <a:solidFill>
                    <a:srgbClr val="723A27"/>
                  </a:solidFill>
                </a:rPr>
                <a:t> Order SU(3) Invariant</a:t>
              </a:r>
              <a:r>
                <a:rPr lang="en-US" sz="1000" b="1" u="none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sz="1000" baseline="-25000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5F7EFA2-615B-4848-BC08-A0D193E57A86}"/>
              </a:ext>
            </a:extLst>
          </p:cNvPr>
          <p:cNvGrpSpPr/>
          <p:nvPr/>
        </p:nvGrpSpPr>
        <p:grpSpPr>
          <a:xfrm>
            <a:off x="493916" y="3426008"/>
            <a:ext cx="2484054" cy="2702735"/>
            <a:chOff x="2379654" y="4056314"/>
            <a:chExt cx="2518736" cy="214412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67A3815-CA1B-564E-AF4B-EA69BF2FA722}"/>
                </a:ext>
              </a:extLst>
            </p:cNvPr>
            <p:cNvGrpSpPr/>
            <p:nvPr/>
          </p:nvGrpSpPr>
          <p:grpSpPr>
            <a:xfrm>
              <a:off x="2379654" y="4056314"/>
              <a:ext cx="2170616" cy="2144127"/>
              <a:chOff x="2267909" y="3894499"/>
              <a:chExt cx="2370476" cy="2394378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1F4FD20-5BA1-ED49-BB6F-C06840EE8F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282497" y="4612634"/>
                <a:ext cx="1002019" cy="1335715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99">
                <a:extLst>
                  <a:ext uri="{FF2B5EF4-FFF2-40B4-BE49-F238E27FC236}">
                    <a16:creationId xmlns:a16="http://schemas.microsoft.com/office/drawing/2014/main" id="{72FDD65C-C71E-B145-840D-95F0116691DE}"/>
                  </a:ext>
                </a:extLst>
              </p:cNvPr>
              <p:cNvSpPr txBox="1"/>
              <p:nvPr/>
            </p:nvSpPr>
            <p:spPr>
              <a:xfrm>
                <a:off x="2690170" y="5595935"/>
                <a:ext cx="1682741" cy="34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2643278A-4F4F-8642-BAD7-0F8BF9C495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294265" y="5937187"/>
                <a:ext cx="1713967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DD1B816-C631-824F-ABD0-C499DD3C32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07917" y="5784787"/>
                <a:ext cx="1514614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D3F72C2-72B4-1840-8604-78A28B54EC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29321" y="5632387"/>
                <a:ext cx="1508976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464C434-F1AA-EA4B-9D33-A52DCC3F2C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27478" y="5479987"/>
                <a:ext cx="1500556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B262E89-7F69-714B-9733-4D788BD95E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56632" y="5327587"/>
                <a:ext cx="1461804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704221D-3AFF-AD43-AFCE-DA1EBD645C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70286" y="5175187"/>
                <a:ext cx="1467613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3480497-C5A7-3346-B959-DBC2D8A036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991681" y="5021619"/>
                <a:ext cx="1447108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BB0D6C2-B894-7348-92A7-E01C4E709A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81391" y="4811596"/>
                <a:ext cx="855519" cy="1126424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B176475-04D3-CB4A-8875-5A90F7E407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80285" y="4809874"/>
                <a:ext cx="858064" cy="1141064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FF39534A-D407-C64E-9B95-25F99B0DF2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86927" y="4809874"/>
                <a:ext cx="832250" cy="1138484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A57E6EA-E3FA-294A-8C1F-CAA809F3A2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92457" y="4801267"/>
                <a:ext cx="830074" cy="1134609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2C8DABF-001E-9E4D-88FE-37674D18F9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306190" y="4806740"/>
                <a:ext cx="793047" cy="1127288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CA17D26-D393-D04C-9A85-002F6FF7A7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513495" y="4810428"/>
                <a:ext cx="777714" cy="1117708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AA64F8E-C859-4846-9419-AD3B87BEB5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705744" y="4810428"/>
                <a:ext cx="771919" cy="1136771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F07435C-A6ED-E84F-A3AB-C1400ADF8D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80846" y="4879552"/>
                <a:ext cx="1471598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A7A74232-A467-F14A-8C68-D8072204FE5C}"/>
                  </a:ext>
                </a:extLst>
              </p:cNvPr>
              <p:cNvGrpSpPr/>
              <p:nvPr/>
            </p:nvGrpSpPr>
            <p:grpSpPr>
              <a:xfrm>
                <a:off x="2918542" y="5186048"/>
                <a:ext cx="634796" cy="573148"/>
                <a:chOff x="2918542" y="5186048"/>
                <a:chExt cx="634796" cy="573148"/>
              </a:xfrm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78D680F9-FC0D-6149-BB24-41698623BAF1}"/>
                    </a:ext>
                  </a:extLst>
                </p:cNvPr>
                <p:cNvSpPr/>
                <p:nvPr/>
              </p:nvSpPr>
              <p:spPr bwMode="auto">
                <a:xfrm>
                  <a:off x="2935756" y="5186048"/>
                  <a:ext cx="617582" cy="573148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E70F743-197D-C94B-92F4-EB59984693D3}"/>
                    </a:ext>
                  </a:extLst>
                </p:cNvPr>
                <p:cNvSpPr/>
                <p:nvPr/>
              </p:nvSpPr>
              <p:spPr>
                <a:xfrm>
                  <a:off x="2918542" y="5407035"/>
                  <a:ext cx="6046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en-US" b="1" u="none">
                      <a:solidFill>
                        <a:srgbClr val="00B050"/>
                      </a:solidFill>
                    </a:rPr>
                    <a:t>(</a:t>
                  </a:r>
                  <a:r>
                    <a:rPr lang="en-US" b="1" u="none" err="1">
                      <a:solidFill>
                        <a:srgbClr val="00B050"/>
                      </a:solidFill>
                      <a:latin typeface="Symbol" pitchFamily="2" charset="2"/>
                    </a:rPr>
                    <a:t>l</a:t>
                  </a:r>
                  <a:r>
                    <a:rPr lang="en-US" b="1" u="none" err="1">
                      <a:solidFill>
                        <a:srgbClr val="00B050"/>
                      </a:solidFill>
                    </a:rPr>
                    <a:t>,</a:t>
                  </a:r>
                  <a:r>
                    <a:rPr lang="en-US" b="1" u="none" err="1">
                      <a:solidFill>
                        <a:srgbClr val="00B050"/>
                      </a:solidFill>
                      <a:latin typeface="Symbol" pitchFamily="2" charset="2"/>
                    </a:rPr>
                    <a:t>m</a:t>
                  </a:r>
                  <a:r>
                    <a:rPr lang="en-US" b="1" u="none">
                      <a:solidFill>
                        <a:srgbClr val="00B050"/>
                      </a:solidFill>
                    </a:rPr>
                    <a:t>)</a:t>
                  </a:r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BA377A9-4F9D-7940-A35A-EF94357CE022}"/>
                    </a:ext>
                  </a:extLst>
                </p:cNvPr>
                <p:cNvSpPr/>
                <p:nvPr/>
              </p:nvSpPr>
              <p:spPr>
                <a:xfrm>
                  <a:off x="2932460" y="5206360"/>
                  <a:ext cx="5709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1600" u="sng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en-US" b="1" u="none" dirty="0">
                      <a:solidFill>
                        <a:srgbClr val="0000FF"/>
                      </a:solidFill>
                    </a:rPr>
                    <a:t>(</a:t>
                  </a:r>
                  <a:r>
                    <a:rPr lang="en-US" b="1" u="none" dirty="0" err="1">
                      <a:solidFill>
                        <a:srgbClr val="0000FF"/>
                      </a:solidFill>
                      <a:latin typeface="Symbol" pitchFamily="2" charset="2"/>
                    </a:rPr>
                    <a:t>b</a:t>
                  </a:r>
                  <a:r>
                    <a:rPr lang="en-US" b="1" u="none" dirty="0" err="1">
                      <a:solidFill>
                        <a:srgbClr val="0000FF"/>
                      </a:solidFill>
                    </a:rPr>
                    <a:t>,</a:t>
                  </a:r>
                  <a:r>
                    <a:rPr lang="en-US" b="1" u="none" dirty="0" err="1">
                      <a:solidFill>
                        <a:srgbClr val="0000FF"/>
                      </a:solidFill>
                      <a:latin typeface="Symbol" pitchFamily="2" charset="2"/>
                    </a:rPr>
                    <a:t>g</a:t>
                  </a:r>
                  <a:r>
                    <a:rPr lang="en-US" b="1" u="none" dirty="0">
                      <a:solidFill>
                        <a:srgbClr val="0000FF"/>
                      </a:solidFill>
                    </a:rPr>
                    <a:t>)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21A48CB-A6A5-3149-821D-780BC80DE93E}"/>
                  </a:ext>
                </a:extLst>
              </p:cNvPr>
              <p:cNvSpPr/>
              <p:nvPr/>
            </p:nvSpPr>
            <p:spPr>
              <a:xfrm>
                <a:off x="2921007" y="5910809"/>
                <a:ext cx="698840" cy="37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b="1" u="none"/>
                  <a:t>(</a:t>
                </a:r>
                <a:r>
                  <a:rPr lang="en-US" b="1" u="none">
                    <a:solidFill>
                      <a:srgbClr val="00B050"/>
                    </a:solidFill>
                    <a:latin typeface="Symbol" pitchFamily="2" charset="2"/>
                  </a:rPr>
                  <a:t>l</a:t>
                </a:r>
                <a:r>
                  <a:rPr lang="en-US" b="1" u="none">
                    <a:solidFill>
                      <a:srgbClr val="00B050"/>
                    </a:solidFill>
                  </a:rPr>
                  <a:t>,</a:t>
                </a:r>
                <a:r>
                  <a:rPr lang="en-US" b="1" u="none">
                    <a:solidFill>
                      <a:srgbClr val="00B050"/>
                    </a:solidFill>
                    <a:latin typeface="Symbol" pitchFamily="2" charset="2"/>
                  </a:rPr>
                  <a:t>0</a:t>
                </a:r>
                <a:r>
                  <a:rPr lang="en-US" b="1" u="none"/>
                  <a:t>) </a:t>
                </a:r>
                <a:endParaRPr lang="en-US"/>
              </a:p>
            </p:txBody>
          </p: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E2F0C2F-C5FA-6945-83AE-FA500A5CA7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01645" y="6096244"/>
                <a:ext cx="34029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D01F9A1-FC81-A749-A7B3-0D259D068811}"/>
                  </a:ext>
                </a:extLst>
              </p:cNvPr>
              <p:cNvSpPr/>
              <p:nvPr/>
            </p:nvSpPr>
            <p:spPr>
              <a:xfrm rot="18265658">
                <a:off x="2120530" y="5275216"/>
                <a:ext cx="664484" cy="369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b="1" u="none"/>
                  <a:t>(</a:t>
                </a:r>
                <a:r>
                  <a:rPr lang="en-US" b="1" u="none">
                    <a:solidFill>
                      <a:srgbClr val="00B050"/>
                    </a:solidFill>
                    <a:latin typeface="Symbol" pitchFamily="2" charset="2"/>
                  </a:rPr>
                  <a:t>0</a:t>
                </a:r>
                <a:r>
                  <a:rPr lang="en-US" b="1" u="none">
                    <a:solidFill>
                      <a:srgbClr val="00B050"/>
                    </a:solidFill>
                  </a:rPr>
                  <a:t>,</a:t>
                </a:r>
                <a:r>
                  <a:rPr lang="en-US" b="1" u="none">
                    <a:solidFill>
                      <a:srgbClr val="00B050"/>
                    </a:solidFill>
                    <a:latin typeface="Symbol" pitchFamily="2" charset="2"/>
                  </a:rPr>
                  <a:t>m</a:t>
                </a:r>
                <a:r>
                  <a:rPr lang="en-US" b="1" u="none"/>
                  <a:t>)</a:t>
                </a:r>
                <a:endParaRPr lang="en-US"/>
              </a:p>
            </p:txBody>
          </p: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7E525FC2-59CB-0640-8548-E547E3063A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37102" y="4956651"/>
                <a:ext cx="179987" cy="2691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9" name="TextBox 120">
                <a:extLst>
                  <a:ext uri="{FF2B5EF4-FFF2-40B4-BE49-F238E27FC236}">
                    <a16:creationId xmlns:a16="http://schemas.microsoft.com/office/drawing/2014/main" id="{A421DADF-0F52-1D49-9970-15B45C4C0B63}"/>
                  </a:ext>
                </a:extLst>
              </p:cNvPr>
              <p:cNvSpPr txBox="1"/>
              <p:nvPr/>
            </p:nvSpPr>
            <p:spPr>
              <a:xfrm rot="18360488">
                <a:off x="3073473" y="4109701"/>
                <a:ext cx="766519" cy="33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400" b="1" u="none">
                    <a:solidFill>
                      <a:srgbClr val="0000FF"/>
                    </a:solidFill>
                    <a:latin typeface="Symbol" pitchFamily="2" charset="2"/>
                  </a:rPr>
                  <a:t>g = 60</a:t>
                </a:r>
                <a:r>
                  <a:rPr lang="en-US" sz="1400" b="1" u="none" baseline="30000">
                    <a:solidFill>
                      <a:srgbClr val="0000FF"/>
                    </a:solidFill>
                    <a:latin typeface="Symbol" pitchFamily="2" charset="2"/>
                  </a:rPr>
                  <a:t>0</a:t>
                </a:r>
                <a:endParaRPr lang="en-US" sz="1400" b="1" baseline="3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90" name="TextBox 121">
                <a:extLst>
                  <a:ext uri="{FF2B5EF4-FFF2-40B4-BE49-F238E27FC236}">
                    <a16:creationId xmlns:a16="http://schemas.microsoft.com/office/drawing/2014/main" id="{23816333-FE7A-0043-BF65-572954F689E7}"/>
                  </a:ext>
                </a:extLst>
              </p:cNvPr>
              <p:cNvSpPr txBox="1"/>
              <p:nvPr/>
            </p:nvSpPr>
            <p:spPr>
              <a:xfrm>
                <a:off x="3986812" y="5708656"/>
                <a:ext cx="651573" cy="34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400" b="1" u="none">
                    <a:solidFill>
                      <a:srgbClr val="0000FF"/>
                    </a:solidFill>
                    <a:latin typeface="Symbol" pitchFamily="2" charset="2"/>
                  </a:rPr>
                  <a:t>g = 0</a:t>
                </a:r>
                <a:r>
                  <a:rPr lang="en-US" sz="1400" b="1" u="none" baseline="30000">
                    <a:solidFill>
                      <a:srgbClr val="0000FF"/>
                    </a:solidFill>
                    <a:latin typeface="Symbol" pitchFamily="2" charset="2"/>
                  </a:rPr>
                  <a:t>0</a:t>
                </a:r>
                <a:endParaRPr lang="en-US" sz="1400" b="1" baseline="300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F386351-D79C-C843-BC21-46EDDEA262AA}"/>
                </a:ext>
              </a:extLst>
            </p:cNvPr>
            <p:cNvGrpSpPr/>
            <p:nvPr/>
          </p:nvGrpSpPr>
          <p:grpSpPr>
            <a:xfrm>
              <a:off x="2419669" y="4608188"/>
              <a:ext cx="2478721" cy="1274119"/>
              <a:chOff x="2419669" y="4608188"/>
              <a:chExt cx="2478721" cy="1274119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A57813C0-6B52-6542-A027-9BBA9AFFEB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63654" y="4813462"/>
                <a:ext cx="1071196" cy="5312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9FAE2229-912B-3C46-8C7E-7B5EEF96BB52}"/>
                  </a:ext>
                </a:extLst>
              </p:cNvPr>
              <p:cNvSpPr/>
              <p:nvPr/>
            </p:nvSpPr>
            <p:spPr>
              <a:xfrm>
                <a:off x="4601514" y="4608188"/>
                <a:ext cx="2968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1600" u="sng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b="1" u="none">
                    <a:solidFill>
                      <a:srgbClr val="0000FF"/>
                    </a:solidFill>
                    <a:latin typeface="Symbol" pitchFamily="2" charset="2"/>
                  </a:rPr>
                  <a:t>b</a:t>
                </a:r>
                <a:endParaRPr lang="en-US"/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017E05C-D066-F743-B966-7F719086BE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9669" y="5590003"/>
                <a:ext cx="583518" cy="29230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46D5A01-FF80-3147-93A7-E4F35F819277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7AF91BB2-4D21-C849-8E93-8ADBFF15899C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9" name="Date Placeholder 3">
              <a:extLst>
                <a:ext uri="{FF2B5EF4-FFF2-40B4-BE49-F238E27FC236}">
                  <a16:creationId xmlns:a16="http://schemas.microsoft.com/office/drawing/2014/main" id="{6AF4EFD0-BD03-A14F-8CA8-9BBB8F01EF67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 dirty="0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230" name="Footer Placeholder 4">
              <a:extLst>
                <a:ext uri="{FF2B5EF4-FFF2-40B4-BE49-F238E27FC236}">
                  <a16:creationId xmlns:a16="http://schemas.microsoft.com/office/drawing/2014/main" id="{05126002-6350-724A-9537-CBE9CDDED64D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4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231" name="Slide Number Placeholder 5">
              <a:extLst>
                <a:ext uri="{FF2B5EF4-FFF2-40B4-BE49-F238E27FC236}">
                  <a16:creationId xmlns:a16="http://schemas.microsoft.com/office/drawing/2014/main" id="{65714A8E-30F7-904C-B869-5575911F69C5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dirty="0"/>
                <a:t>RBRC Collaboration – Isobar Science</a:t>
              </a:r>
            </a:p>
            <a:p>
              <a:pPr algn="ctr"/>
              <a:r>
                <a:rPr lang="en-US" dirty="0"/>
                <a:t>BNL Virtual Meeting / 01/25-28/2022 </a:t>
              </a: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91DA8DEB-884E-DF40-BAE7-791B352D1B35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36EB5591-61BC-C446-AD14-BBC884531458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 dirty="0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 dirty="0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4D9E50E-A940-944F-AE58-306DE483E59B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235" name="Picture 170" descr="ProcessVerticle">
                <a:extLst>
                  <a:ext uri="{FF2B5EF4-FFF2-40B4-BE49-F238E27FC236}">
                    <a16:creationId xmlns:a16="http://schemas.microsoft.com/office/drawing/2014/main" id="{FEEB886D-E8F9-204A-B665-6FFF68F0786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" name="Arc 167">
                <a:extLst>
                  <a:ext uri="{FF2B5EF4-FFF2-40B4-BE49-F238E27FC236}">
                    <a16:creationId xmlns:a16="http://schemas.microsoft.com/office/drawing/2014/main" id="{7CB9BAA3-118A-C24E-BD73-604162B6AF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237" name="Line 166">
                <a:extLst>
                  <a:ext uri="{FF2B5EF4-FFF2-40B4-BE49-F238E27FC236}">
                    <a16:creationId xmlns:a16="http://schemas.microsoft.com/office/drawing/2014/main" id="{4CEB5F9E-771F-264F-8650-637EF42998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3C8A919-75FB-ED4B-9E8D-753E5B51FECC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7AE4C97F-F30F-4F4F-96CF-76FB89D68935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A6F16119-A9A6-DC4A-8237-865D5463F2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>
                    <a:extLst>
                      <a:ext uri="{FF2B5EF4-FFF2-40B4-BE49-F238E27FC236}">
                        <a16:creationId xmlns:a16="http://schemas.microsoft.com/office/drawing/2014/main" id="{AAFCC2C2-E219-4546-A158-B2A7212CAA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65ED4DF5-3D97-BC43-B54F-1B20062EEE03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9" name="Arc 167">
                <a:extLst>
                  <a:ext uri="{FF2B5EF4-FFF2-40B4-BE49-F238E27FC236}">
                    <a16:creationId xmlns:a16="http://schemas.microsoft.com/office/drawing/2014/main" id="{BD4CE379-85B1-7F41-B1DB-99A33AEF3974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 dirty="0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F5CCBE7-6A5A-D743-AC06-BE8EAA60746A}"/>
              </a:ext>
            </a:extLst>
          </p:cNvPr>
          <p:cNvCxnSpPr/>
          <p:nvPr/>
        </p:nvCxnSpPr>
        <p:spPr bwMode="auto">
          <a:xfrm>
            <a:off x="188738" y="913946"/>
            <a:ext cx="87665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C57201B-4C90-A345-AC8D-C75D74CD5E61}"/>
              </a:ext>
            </a:extLst>
          </p:cNvPr>
          <p:cNvGrpSpPr/>
          <p:nvPr/>
        </p:nvGrpSpPr>
        <p:grpSpPr>
          <a:xfrm>
            <a:off x="419466" y="964373"/>
            <a:ext cx="8967290" cy="737065"/>
            <a:chOff x="419466" y="964373"/>
            <a:chExt cx="8967290" cy="7370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235E27-0D7B-5349-B540-69F27974E8D1}"/>
                </a:ext>
              </a:extLst>
            </p:cNvPr>
            <p:cNvGrpSpPr/>
            <p:nvPr/>
          </p:nvGrpSpPr>
          <p:grpSpPr>
            <a:xfrm>
              <a:off x="419466" y="1206053"/>
              <a:ext cx="8967290" cy="495385"/>
              <a:chOff x="419466" y="1448813"/>
              <a:chExt cx="8967290" cy="495385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F8C9413-363F-4249-AFB9-913820D907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3930" y="1720182"/>
                <a:ext cx="1027688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D402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F5E89A3-E066-4D4B-BEF5-2F5FEFF856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9466" y="1539209"/>
                <a:ext cx="0" cy="2897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D402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F8E54D-AB29-6C40-9F3F-D4DD6A82D793}"/>
                  </a:ext>
                </a:extLst>
              </p:cNvPr>
              <p:cNvSpPr txBox="1"/>
              <p:nvPr/>
            </p:nvSpPr>
            <p:spPr>
              <a:xfrm>
                <a:off x="419467" y="1448813"/>
                <a:ext cx="159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none" dirty="0">
                    <a:solidFill>
                      <a:srgbClr val="7D4029"/>
                    </a:solidFill>
                    <a:latin typeface="Symbol" pitchFamily="2" charset="2"/>
                  </a:rPr>
                  <a:t>Y[</a:t>
                </a:r>
                <a:r>
                  <a:rPr lang="en-US" sz="24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A(Z,N)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C151CA-C829-7D47-B1B1-EBC2B9922CEA}"/>
                  </a:ext>
                </a:extLst>
              </p:cNvPr>
              <p:cNvGrpSpPr/>
              <p:nvPr/>
            </p:nvGrpSpPr>
            <p:grpSpPr>
              <a:xfrm>
                <a:off x="1727283" y="1549827"/>
                <a:ext cx="92278" cy="299653"/>
                <a:chOff x="1919232" y="1505493"/>
                <a:chExt cx="92278" cy="29965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2D8B1F1-A7D3-DF4F-A485-6B5F5A3C46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35416" y="1505493"/>
                  <a:ext cx="69350" cy="143127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7D402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5544F65-A135-054F-BB2F-9221C6F93FF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919232" y="1643057"/>
                  <a:ext cx="92278" cy="16208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7D402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4A8F32-2BF5-9245-B0A4-06DE5F99C851}"/>
                  </a:ext>
                </a:extLst>
              </p:cNvPr>
              <p:cNvSpPr txBox="1"/>
              <p:nvPr/>
            </p:nvSpPr>
            <p:spPr>
              <a:xfrm>
                <a:off x="3261089" y="1482533"/>
                <a:ext cx="6125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none" dirty="0">
                    <a:solidFill>
                      <a:srgbClr val="7D4029"/>
                    </a:solidFill>
                    <a:latin typeface="Symbol" pitchFamily="2" charset="2"/>
                  </a:rPr>
                  <a:t> Y</a:t>
                </a:r>
                <a:r>
                  <a:rPr lang="en-US" sz="24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[</a:t>
                </a:r>
                <a:r>
                  <a:rPr lang="en-US" sz="2400" b="1" u="none" dirty="0">
                    <a:solidFill>
                      <a:srgbClr val="7D4029"/>
                    </a:solidFill>
                    <a:latin typeface="Symbol" pitchFamily="2" charset="2"/>
                  </a:rPr>
                  <a:t>F</a:t>
                </a:r>
                <a:r>
                  <a:rPr lang="en-US" sz="24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(Fermion Cores)</a:t>
                </a:r>
                <a:r>
                  <a:rPr lang="en-US" sz="18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 </a:t>
                </a:r>
                <a:r>
                  <a:rPr lang="en-US" sz="24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X</a:t>
                </a:r>
                <a:r>
                  <a:rPr lang="en-US" sz="18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 </a:t>
                </a:r>
                <a:r>
                  <a:rPr lang="en-US" sz="2400" u="none" dirty="0">
                    <a:solidFill>
                      <a:srgbClr val="7D4029"/>
                    </a:solidFill>
                    <a:latin typeface="Symbol" pitchFamily="2" charset="2"/>
                  </a:rPr>
                  <a:t>Q</a:t>
                </a:r>
                <a:r>
                  <a:rPr lang="en-US" sz="2400" u="none" dirty="0">
                    <a:solidFill>
                      <a:srgbClr val="7D4029"/>
                    </a:solidFill>
                    <a:latin typeface="Chalkboard SE" panose="03050602040202020205" pitchFamily="66" charset="77"/>
                  </a:rPr>
                  <a:t>(Boson Cloud)]  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869377B-178D-1342-9397-7090D995F56B}"/>
                  </a:ext>
                </a:extLst>
              </p:cNvPr>
              <p:cNvGrpSpPr/>
              <p:nvPr/>
            </p:nvGrpSpPr>
            <p:grpSpPr>
              <a:xfrm>
                <a:off x="8654119" y="1575479"/>
                <a:ext cx="92278" cy="299653"/>
                <a:chOff x="8629843" y="1575479"/>
                <a:chExt cx="92278" cy="299653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9F69E9F-1606-2E44-926A-AD5B2D7509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646027" y="1575479"/>
                  <a:ext cx="69350" cy="143127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7D402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A855C06-A049-D248-A23F-039DB1F81B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629843" y="1713043"/>
                  <a:ext cx="92278" cy="16208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7D402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5D14E5F-C977-224C-8E9B-D03EBC9710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1254" y="1567856"/>
                <a:ext cx="0" cy="2897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D402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B2D699-4D72-8748-AD63-FB4FDB29C80C}"/>
                </a:ext>
              </a:extLst>
            </p:cNvPr>
            <p:cNvSpPr txBox="1"/>
            <p:nvPr/>
          </p:nvSpPr>
          <p:spPr>
            <a:xfrm>
              <a:off x="5264872" y="964373"/>
              <a:ext cx="2246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 dirty="0">
                  <a:solidFill>
                    <a:srgbClr val="7D4029"/>
                  </a:solidFill>
                  <a:latin typeface="Chalkboard SE" panose="03050602040202020205" pitchFamily="66" charset="77"/>
                </a:rPr>
                <a:t>Factorization Lemma </a:t>
              </a:r>
            </a:p>
          </p:txBody>
        </p:sp>
      </p:grpSp>
      <p:sp>
        <p:nvSpPr>
          <p:cNvPr id="13" name="Left Brace 12">
            <a:extLst>
              <a:ext uri="{FF2B5EF4-FFF2-40B4-BE49-F238E27FC236}">
                <a16:creationId xmlns:a16="http://schemas.microsoft.com/office/drawing/2014/main" id="{1ECF6417-4E6A-FE44-8F8D-100D01DF9F7B}"/>
              </a:ext>
            </a:extLst>
          </p:cNvPr>
          <p:cNvSpPr/>
          <p:nvPr/>
        </p:nvSpPr>
        <p:spPr bwMode="auto">
          <a:xfrm>
            <a:off x="3621750" y="1931167"/>
            <a:ext cx="237600" cy="327131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DF918-BAB7-B04B-8761-7B1BBAF24584}"/>
              </a:ext>
            </a:extLst>
          </p:cNvPr>
          <p:cNvSpPr txBox="1"/>
          <p:nvPr/>
        </p:nvSpPr>
        <p:spPr>
          <a:xfrm>
            <a:off x="3028785" y="2682676"/>
            <a:ext cx="733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Elliott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reorg of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complete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shell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model</a:t>
            </a:r>
          </a:p>
          <a:p>
            <a:pPr algn="ctr"/>
            <a:endParaRPr lang="en-US" sz="1000" u="none" dirty="0">
              <a:solidFill>
                <a:srgbClr val="C00000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Mapped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onto the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Symbol" pitchFamily="2" charset="2"/>
              </a:rPr>
              <a:t>b</a:t>
            </a:r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 and </a:t>
            </a:r>
            <a:r>
              <a:rPr lang="en-US" sz="1000" u="none" dirty="0">
                <a:solidFill>
                  <a:srgbClr val="C00000"/>
                </a:solidFill>
                <a:latin typeface="Symbol" pitchFamily="2" charset="2"/>
              </a:rPr>
              <a:t>g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collective</a:t>
            </a:r>
          </a:p>
          <a:p>
            <a:pPr algn="ctr"/>
            <a:r>
              <a:rPr lang="en-US" sz="1000" u="none" dirty="0">
                <a:solidFill>
                  <a:srgbClr val="C00000"/>
                </a:solidFill>
                <a:latin typeface="Chalkboard SE" panose="03050602040202020205" pitchFamily="66" charset="77"/>
              </a:rPr>
              <a:t>variables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10EDB6-AB5A-284D-8DF7-6AC10C2AD843}"/>
              </a:ext>
            </a:extLst>
          </p:cNvPr>
          <p:cNvGrpSpPr/>
          <p:nvPr/>
        </p:nvGrpSpPr>
        <p:grpSpPr>
          <a:xfrm>
            <a:off x="46253" y="3526519"/>
            <a:ext cx="1245081" cy="991967"/>
            <a:chOff x="-63777" y="3577782"/>
            <a:chExt cx="1245081" cy="991967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76C7869-C933-C74E-BD89-2215B209D6D1}"/>
                </a:ext>
              </a:extLst>
            </p:cNvPr>
            <p:cNvSpPr txBox="1"/>
            <p:nvPr/>
          </p:nvSpPr>
          <p:spPr>
            <a:xfrm>
              <a:off x="-63777" y="3665687"/>
              <a:ext cx="1245081" cy="7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u="none" dirty="0">
                  <a:solidFill>
                    <a:srgbClr val="FF0000"/>
                  </a:solidFill>
                  <a:latin typeface="Chalkboard SE" panose="03050602040202020205" pitchFamily="66" charset="77"/>
                </a:rPr>
                <a:t>Big Question:</a:t>
              </a:r>
            </a:p>
            <a:p>
              <a:pPr algn="ctr">
                <a:lnSpc>
                  <a:spcPts val="300"/>
                </a:lnSpc>
              </a:pPr>
              <a:r>
                <a:rPr lang="en-US" sz="800" b="1" u="none" dirty="0">
                  <a:solidFill>
                    <a:srgbClr val="FF0016"/>
                  </a:solidFill>
                  <a:latin typeface="Chalkboard SE" panose="03050602040202020205" pitchFamily="66" charset="77"/>
                </a:rPr>
                <a:t> </a:t>
              </a:r>
            </a:p>
            <a:p>
              <a:pPr algn="ctr">
                <a:lnSpc>
                  <a:spcPts val="1200"/>
                </a:lnSpc>
              </a:pPr>
              <a:r>
                <a:rPr lang="en-US" sz="800" b="1" u="none" dirty="0">
                  <a:solidFill>
                    <a:srgbClr val="FF0016"/>
                  </a:solidFill>
                  <a:latin typeface="Chalkboard SE" panose="03050602040202020205" pitchFamily="66" charset="77"/>
                </a:rPr>
                <a:t>Simplicity within Complexity?</a:t>
              </a:r>
            </a:p>
            <a:p>
              <a:pPr algn="ctr">
                <a:lnSpc>
                  <a:spcPts val="300"/>
                </a:lnSpc>
              </a:pPr>
              <a:endParaRPr lang="en-US" sz="800" b="1" u="none" dirty="0">
                <a:solidFill>
                  <a:srgbClr val="FF0016"/>
                </a:solidFill>
                <a:latin typeface="Chalkboard SE" panose="03050602040202020205" pitchFamily="66" charset="77"/>
              </a:endParaRPr>
            </a:p>
            <a:p>
              <a:pPr algn="ctr">
                <a:lnSpc>
                  <a:spcPts val="1200"/>
                </a:lnSpc>
              </a:pPr>
              <a:r>
                <a:rPr lang="en-US" sz="800" b="1" u="none" dirty="0">
                  <a:solidFill>
                    <a:srgbClr val="FF0016"/>
                  </a:solidFill>
                  <a:latin typeface="Chalkboard SE" panose="03050602040202020205" pitchFamily="66" charset="77"/>
                </a:rPr>
                <a:t>Answer #1: Yes!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908719-511D-0B47-AA17-57F919173BFC}"/>
                </a:ext>
              </a:extLst>
            </p:cNvPr>
            <p:cNvSpPr/>
            <p:nvPr/>
          </p:nvSpPr>
          <p:spPr bwMode="auto">
            <a:xfrm>
              <a:off x="43137" y="3577782"/>
              <a:ext cx="1035269" cy="991967"/>
            </a:xfrm>
            <a:prstGeom prst="ellipse">
              <a:avLst/>
            </a:prstGeom>
            <a:noFill/>
            <a:ln w="28575" cap="flat" cmpd="sng" algn="ctr">
              <a:solidFill>
                <a:srgbClr val="7D402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2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4" grpId="0" animBg="1"/>
      <p:bldP spid="74" grpId="0" animBg="1"/>
      <p:bldP spid="86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2955" y="2064128"/>
            <a:ext cx="8483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18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Exploit existing capabilities to assess the probability success and level of effort required to develop a full-blown Symmetry Adapted NCSM </a:t>
            </a:r>
            <a:endParaRPr kumimoji="1" lang="en-US" sz="18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  <a:cs typeface="Chalkboard"/>
            </a:endParaRPr>
          </a:p>
          <a:p>
            <a:pPr marL="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r>
              <a:rPr kumimoji="1" lang="en-US" sz="1800" b="1" u="none">
                <a:solidFill>
                  <a:srgbClr val="0000FF"/>
                </a:solidFill>
                <a:latin typeface="Chalkboard SE" panose="03050602040202020205" pitchFamily="66" charset="77"/>
                <a:cs typeface="Chalkboard"/>
              </a:rPr>
              <a:t>Create a Symmetry Adapted No-Core Shell Model (SA-NCSM)code that capitalizes on exact and approximate (partial) symmetries in nuclei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defRPr/>
            </a:pPr>
            <a:endParaRPr kumimoji="1" lang="en-US" sz="1800" b="1" u="none">
              <a:solidFill>
                <a:srgbClr val="0000FF"/>
              </a:solidFill>
              <a:latin typeface="Chalkboard"/>
              <a:cs typeface="Chalkboard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endParaRPr kumimoji="1" lang="en-US" sz="1800" b="1" u="none">
              <a:solidFill>
                <a:srgbClr val="0000FF"/>
              </a:solidFill>
              <a:latin typeface="Chalkboard"/>
              <a:cs typeface="Chalkboard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defRPr/>
            </a:pPr>
            <a:endParaRPr kumimoji="1" lang="en-US" sz="1800" b="1" u="none">
              <a:solidFill>
                <a:srgbClr val="0000FF"/>
              </a:solidFill>
              <a:latin typeface="Chalkboard"/>
              <a:cs typeface="Chalkboard"/>
            </a:endParaRPr>
          </a:p>
          <a:p>
            <a:pPr indent="0">
              <a:lnSpc>
                <a:spcPct val="80000"/>
              </a:lnSpc>
              <a:spcBef>
                <a:spcPts val="1200"/>
              </a:spcBef>
              <a:buClr>
                <a:srgbClr val="800000"/>
              </a:buClr>
              <a:buSzPct val="100000"/>
              <a:defRPr/>
            </a:pPr>
            <a:endParaRPr kumimoji="1" lang="en-US" sz="800" b="1" u="none">
              <a:solidFill>
                <a:srgbClr val="FF0000"/>
              </a:solidFill>
              <a:latin typeface="Chalkboard"/>
              <a:cs typeface="Chalkboard"/>
            </a:endParaRPr>
          </a:p>
          <a:p>
            <a:pPr marL="457200">
              <a:lnSpc>
                <a:spcPct val="80000"/>
              </a:lnSpc>
              <a:spcBef>
                <a:spcPts val="1200"/>
              </a:spcBef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r>
              <a:rPr kumimoji="1" lang="en-US" sz="1800" b="1" u="none">
                <a:solidFill>
                  <a:srgbClr val="FF0000"/>
                </a:solidFill>
                <a:latin typeface="Chalkboard"/>
                <a:cs typeface="Chalkboard"/>
              </a:rPr>
              <a:t>Study the emergence of collective phenomena, tracking their evolution to and from fundamental (ab initio) features of the interaction 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739775" y="3133869"/>
            <a:ext cx="7883525" cy="138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800000"/>
              </a:buClr>
              <a:buSzPct val="100000"/>
            </a:pPr>
            <a:endParaRPr kumimoji="1" lang="en-US" sz="800" b="1" u="none">
              <a:solidFill>
                <a:srgbClr val="0000FF"/>
              </a:solidFill>
              <a:latin typeface="Chalkboard"/>
              <a:cs typeface="Chalkboard"/>
            </a:endParaRP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0000FF"/>
                </a:solidFill>
                <a:latin typeface="Chalkboard"/>
                <a:cs typeface="Chalkboard"/>
              </a:rPr>
              <a:t>Exploit existing NCSM technology to prove efficacy of method, revealing  (or not) any inherent limitations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0000FF"/>
                </a:solidFill>
                <a:latin typeface="Chalkboard"/>
                <a:cs typeface="Chalkboard"/>
              </a:rPr>
              <a:t>Explore need (or not) for renormalization, winnowing of the model space to physically relevant and tractable subspaces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0000FF"/>
                </a:solidFill>
                <a:latin typeface="Chalkboard"/>
                <a:cs typeface="Chalkboard"/>
              </a:rPr>
              <a:t>Evaluate the extensibility of theory and its various characteristics vis-à-vis current/emerging computational resources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5057802"/>
            <a:ext cx="8001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FF0000"/>
                </a:solidFill>
                <a:latin typeface="Chalkboard SE" panose="03050602040202020205" pitchFamily="66" charset="77"/>
                <a:cs typeface="Chalkboard"/>
              </a:rPr>
              <a:t>Apply the theory to study of extreme processes known to be important to understanding nuclei and nuclear systems</a:t>
            </a:r>
          </a:p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FF0000"/>
                </a:solidFill>
                <a:latin typeface="Chalkboard SE" panose="03050602040202020205" pitchFamily="66" charset="77"/>
                <a:cs typeface="Chalkboard"/>
              </a:rPr>
              <a:t>Develop a user-friendly desktop version of code for simple applications as well as educational and training purposes</a:t>
            </a:r>
          </a:p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b="1" u="none">
                <a:solidFill>
                  <a:srgbClr val="FF0000"/>
                </a:solidFill>
                <a:latin typeface="Chalkboard SE" panose="03050602040202020205" pitchFamily="66" charset="77"/>
                <a:cs typeface="Chalkboard"/>
              </a:rPr>
              <a:t>Extend theory to include coupling to the continuum, and apply the result to the study of nuclear reactions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3830B-290B-CE4D-BB58-B767B58D68C3}"/>
              </a:ext>
            </a:extLst>
          </p:cNvPr>
          <p:cNvSpPr txBox="1"/>
          <p:nvPr/>
        </p:nvSpPr>
        <p:spPr>
          <a:xfrm>
            <a:off x="-1908" y="1369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00B050"/>
                </a:solidFill>
                <a:latin typeface="Chalkboard"/>
                <a:cs typeface="Chalkboard"/>
              </a:rPr>
              <a:t>Symmetry Adapted 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NCSM (</a:t>
            </a:r>
            <a:r>
              <a:rPr lang="en-US" sz="2400" b="1" u="none">
                <a:solidFill>
                  <a:srgbClr val="00B050"/>
                </a:solidFill>
                <a:latin typeface="Chalkboard"/>
                <a:cs typeface="Chalkboard"/>
              </a:rPr>
              <a:t>SA-NCSM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) Campaign</a:t>
            </a: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(Going on 20+ years … 2001 – 2021/22 …)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9851" y="1586684"/>
            <a:ext cx="3577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Timeline (years):  5 (2001-05</a:t>
            </a: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)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24147" y="1586684"/>
            <a:ext cx="202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0000FF"/>
                </a:solidFill>
                <a:latin typeface="Chalkboard"/>
                <a:cs typeface="Chalkboard"/>
              </a:rPr>
              <a:t>+ 5 (2006-2010)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67247" y="1599384"/>
            <a:ext cx="1651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>
                <a:solidFill>
                  <a:srgbClr val="FF0000"/>
                </a:solidFill>
                <a:latin typeface="Chalkboard"/>
                <a:cs typeface="Chalkboard"/>
              </a:rPr>
              <a:t>+ 5 (2011-15)</a:t>
            </a:r>
            <a:endParaRPr lang="en-US" sz="1800" b="1" u="none">
              <a:solidFill>
                <a:srgbClr val="803000"/>
              </a:solidFill>
              <a:latin typeface="Chalkboard"/>
              <a:cs typeface="Chalkboar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D16ED-953D-D148-8A53-8EF0191FCD9D}"/>
              </a:ext>
            </a:extLst>
          </p:cNvPr>
          <p:cNvSpPr/>
          <p:nvPr/>
        </p:nvSpPr>
        <p:spPr bwMode="auto">
          <a:xfrm>
            <a:off x="882893" y="1558451"/>
            <a:ext cx="7198386" cy="397565"/>
          </a:xfrm>
          <a:prstGeom prst="rect">
            <a:avLst/>
          </a:prstGeom>
          <a:noFill/>
          <a:ln w="28575" cap="flat" cmpd="sng" algn="ctr">
            <a:solidFill>
              <a:srgbClr val="723A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4189A-52E9-2A4F-B352-12950BB221C4}"/>
              </a:ext>
            </a:extLst>
          </p:cNvPr>
          <p:cNvSpPr txBox="1"/>
          <p:nvPr/>
        </p:nvSpPr>
        <p:spPr>
          <a:xfrm>
            <a:off x="0" y="1150294"/>
            <a:ext cx="914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b="1" u="none">
                <a:solidFill>
                  <a:srgbClr val="723A27"/>
                </a:solidFill>
                <a:latin typeface="Chalkboard SE" panose="03050602040202020205" pitchFamily="66" charset="77"/>
                <a:cs typeface="Chalkboard"/>
              </a:rPr>
              <a:t>- Estimated Timeline (Three 5-year Periods / Tomas Dytrych &amp; Kristina Launey) –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82016" y="781995"/>
            <a:ext cx="9202833" cy="52987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5200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411288" indent="-331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2450" indent="-296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161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33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05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77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449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1200" u="none" dirty="0">
                <a:solidFill>
                  <a:srgbClr val="723A27"/>
                </a:solidFill>
                <a:latin typeface="Chalkboard"/>
                <a:ea typeface="ＭＳ Ｐゴシック" charset="0"/>
                <a:cs typeface="Chalkboard"/>
              </a:rPr>
              <a:t>Overarching Objective: Reproduce &amp; predict properties of light to heavy nuclei, ultimately starting with with QCD/EFT informed and inspired interaction (parameter free, except for oscillator parameter    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7D73ED-B082-DD40-AD82-E56F18134F1A}"/>
              </a:ext>
            </a:extLst>
          </p:cNvPr>
          <p:cNvGrpSpPr/>
          <p:nvPr/>
        </p:nvGrpSpPr>
        <p:grpSpPr>
          <a:xfrm>
            <a:off x="7332592" y="939852"/>
            <a:ext cx="500328" cy="276999"/>
            <a:chOff x="5338026" y="865207"/>
            <a:chExt cx="500328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6FCC36-36E5-4648-BF4E-EFDE88B92482}"/>
                </a:ext>
              </a:extLst>
            </p:cNvPr>
            <p:cNvSpPr txBox="1"/>
            <p:nvPr/>
          </p:nvSpPr>
          <p:spPr>
            <a:xfrm>
              <a:off x="5338026" y="865207"/>
              <a:ext cx="500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none" dirty="0" err="1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h</a:t>
              </a:r>
              <a:r>
                <a:rPr lang="en-US" sz="1200" b="1" u="none" cap="small" dirty="0" err="1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ω</a:t>
              </a:r>
              <a:r>
                <a:rPr lang="en-US" sz="1200" b="1" u="none" cap="small" dirty="0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   </a:t>
              </a:r>
              <a:endParaRPr lang="en-US" sz="12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8B7045-9390-B449-9D10-169A043A54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07676" y="939652"/>
              <a:ext cx="76705" cy="53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5518B6-27F9-4841-9C68-F3F6257F36C8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D072359-B4B3-0547-BE7E-6B523082F7DA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8" name="Date Placeholder 3">
              <a:extLst>
                <a:ext uri="{FF2B5EF4-FFF2-40B4-BE49-F238E27FC236}">
                  <a16:creationId xmlns:a16="http://schemas.microsoft.com/office/drawing/2014/main" id="{6DED239D-3A2B-044F-839D-50CEC6203AD6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9" name="Footer Placeholder 4">
              <a:extLst>
                <a:ext uri="{FF2B5EF4-FFF2-40B4-BE49-F238E27FC236}">
                  <a16:creationId xmlns:a16="http://schemas.microsoft.com/office/drawing/2014/main" id="{61C961B1-AC29-FD41-9F43-B1A4B5FF7A2B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5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60" name="Slide Number Placeholder 5">
              <a:extLst>
                <a:ext uri="{FF2B5EF4-FFF2-40B4-BE49-F238E27FC236}">
                  <a16:creationId xmlns:a16="http://schemas.microsoft.com/office/drawing/2014/main" id="{8DCE4E28-ACA4-174E-94F1-347A3528E38D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CA068EB-7543-7547-831A-A19166E4D6AC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A2CDDA-A728-EC4F-A193-59A46FA62633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E598939-372B-344A-8434-082D25383A00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64" name="Picture 170" descr="ProcessVerticle">
                <a:extLst>
                  <a:ext uri="{FF2B5EF4-FFF2-40B4-BE49-F238E27FC236}">
                    <a16:creationId xmlns:a16="http://schemas.microsoft.com/office/drawing/2014/main" id="{264CD7D0-C468-ED4A-9FCA-EAD92BDC0CA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rc 167">
                <a:extLst>
                  <a:ext uri="{FF2B5EF4-FFF2-40B4-BE49-F238E27FC236}">
                    <a16:creationId xmlns:a16="http://schemas.microsoft.com/office/drawing/2014/main" id="{A2864624-465A-EB44-99EF-1AD7AA244057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66" name="Line 166">
                <a:extLst>
                  <a:ext uri="{FF2B5EF4-FFF2-40B4-BE49-F238E27FC236}">
                    <a16:creationId xmlns:a16="http://schemas.microsoft.com/office/drawing/2014/main" id="{EC38208E-FD08-104A-B63B-7E7AA605AC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68F6FA6-82DB-0A47-9029-08B291D13EEA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9A6F124C-FBE2-4948-ADE6-2449B461955E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6B4C3722-3EF5-8E42-A996-35515F1581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E6DFFA60-5DE0-C14A-AA16-C56A625DD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116D59B-B84B-C448-91A6-70B64B9AFEA6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Arc 167">
                <a:extLst>
                  <a:ext uri="{FF2B5EF4-FFF2-40B4-BE49-F238E27FC236}">
                    <a16:creationId xmlns:a16="http://schemas.microsoft.com/office/drawing/2014/main" id="{B067ECEF-5CA2-8443-9FF8-F6384FC5721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0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8" name="Text Box 54"/>
          <p:cNvSpPr txBox="1">
            <a:spLocks noChangeArrowheads="1"/>
          </p:cNvSpPr>
          <p:nvPr/>
        </p:nvSpPr>
        <p:spPr bwMode="auto">
          <a:xfrm>
            <a:off x="5976938" y="2217615"/>
            <a:ext cx="3103562" cy="78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Aft>
                <a:spcPts val="200"/>
              </a:spcAft>
              <a:defRPr/>
            </a:pPr>
            <a:r>
              <a:rPr lang="en-US" sz="1800" b="1" u="none">
                <a:solidFill>
                  <a:srgbClr val="803000"/>
                </a:solidFill>
                <a:latin typeface="Chalkboard SE" panose="03050602040202020205" pitchFamily="66" charset="77"/>
              </a:rPr>
              <a:t>JISP16* bare interaction in </a:t>
            </a:r>
            <a:r>
              <a:rPr lang="en-US" sz="1800" b="1" u="none" err="1">
                <a:solidFill>
                  <a:srgbClr val="803000"/>
                </a:solidFill>
                <a:latin typeface="Chalkboard SE" panose="03050602040202020205" pitchFamily="66" charset="77"/>
              </a:rPr>
              <a:t>N</a:t>
            </a:r>
            <a:r>
              <a:rPr lang="en-US" sz="1800" b="1" u="none" baseline="-25000" err="1">
                <a:solidFill>
                  <a:srgbClr val="803000"/>
                </a:solidFill>
                <a:latin typeface="Chalkboard SE" panose="03050602040202020205" pitchFamily="66" charset="77"/>
              </a:rPr>
              <a:t>max</a:t>
            </a:r>
            <a:r>
              <a:rPr lang="en-US" sz="1800" b="1" u="none">
                <a:solidFill>
                  <a:srgbClr val="803000"/>
                </a:solidFill>
                <a:latin typeface="Chalkboard SE" panose="03050602040202020205" pitchFamily="66" charset="77"/>
              </a:rPr>
              <a:t> = 10 space with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1800" b="1" i="1" u="none" err="1">
                <a:solidFill>
                  <a:srgbClr val="803000"/>
                </a:solidFill>
                <a:latin typeface="Chalkboard SE" panose="03050602040202020205" pitchFamily="66" charset="77"/>
              </a:rPr>
              <a:t>ħ</a:t>
            </a:r>
            <a:r>
              <a:rPr kumimoji="1" lang="en-US" sz="1800" b="1" u="none" cap="small" err="1">
                <a:solidFill>
                  <a:srgbClr val="803000"/>
                </a:solidFill>
                <a:latin typeface="Chalkboard SE" panose="03050602040202020205" pitchFamily="66" charset="77"/>
              </a:rPr>
              <a:t>ω</a:t>
            </a:r>
            <a:r>
              <a:rPr lang="en-US" sz="1800" b="1" u="none">
                <a:solidFill>
                  <a:srgbClr val="803000"/>
                </a:solidFill>
                <a:latin typeface="Chalkboard SE" panose="03050602040202020205" pitchFamily="66" charset="77"/>
              </a:rPr>
              <a:t> = 20 MeV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700" y="2985300"/>
            <a:ext cx="3073400" cy="3143356"/>
            <a:chOff x="5981700" y="2985300"/>
            <a:chExt cx="3073400" cy="3143356"/>
          </a:xfrm>
        </p:grpSpPr>
        <p:sp>
          <p:nvSpPr>
            <p:cNvPr id="93239" name="Text Box 55"/>
            <p:cNvSpPr txBox="1">
              <a:spLocks noChangeArrowheads="1"/>
            </p:cNvSpPr>
            <p:nvPr/>
          </p:nvSpPr>
          <p:spPr bwMode="auto">
            <a:xfrm>
              <a:off x="6016625" y="3054225"/>
              <a:ext cx="2987675" cy="307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sz="1800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… Team Work …</a:t>
              </a:r>
              <a:endParaRPr lang="en-US" altLang="ja-JP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0000"/>
                </a:lnSpc>
                <a:defRPr/>
              </a:pPr>
              <a:endParaRPr lang="en-US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Many helps along the way: James Vary (ISU) making the NCSM available that allowed benchmarking of early results, Mark Caprio (ND) spending a part of his sabbatical at LSU, quality input from Anna Hayes (LLNL), and collaborators from Bulgaria, China, Mexico, Czech Republic, etc.  Also, we thank the </a:t>
              </a:r>
              <a:r>
                <a:rPr lang="en-US">
                  <a:solidFill>
                    <a:srgbClr val="FF0000"/>
                  </a:solidFill>
                  <a:latin typeface="Chalkboard SE" panose="03050602040202020205" pitchFamily="66" charset="77"/>
                </a:rPr>
                <a:t>NSF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 for PetaApps Award, and </a:t>
              </a:r>
              <a:r>
                <a:rPr lang="en-US">
                  <a:solidFill>
                    <a:srgbClr val="FF0000"/>
                  </a:solidFill>
                  <a:latin typeface="Chalkboard SE" panose="03050602040202020205" pitchFamily="66" charset="77"/>
                </a:rPr>
                <a:t>DOE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 for an EPSCoR grant, as well as SURA for release time and other support!</a:t>
              </a:r>
            </a:p>
          </p:txBody>
        </p:sp>
        <p:sp>
          <p:nvSpPr>
            <p:cNvPr id="93240" name="Line 56"/>
            <p:cNvSpPr>
              <a:spLocks noChangeShapeType="1"/>
            </p:cNvSpPr>
            <p:nvPr/>
          </p:nvSpPr>
          <p:spPr bwMode="auto">
            <a:xfrm>
              <a:off x="6134100" y="3382375"/>
              <a:ext cx="2743200" cy="0"/>
            </a:xfrm>
            <a:prstGeom prst="line">
              <a:avLst/>
            </a:prstGeom>
            <a:noFill/>
            <a:ln w="28575" cmpd="sng">
              <a:solidFill>
                <a:srgbClr val="803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93241" name="Rectangle 57"/>
            <p:cNvSpPr>
              <a:spLocks noChangeArrowheads="1"/>
            </p:cNvSpPr>
            <p:nvPr/>
          </p:nvSpPr>
          <p:spPr bwMode="auto">
            <a:xfrm>
              <a:off x="5981700" y="2985300"/>
              <a:ext cx="3073400" cy="3129260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05933"/>
            <a:ext cx="48895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3" y="5168900"/>
            <a:ext cx="2903359" cy="7663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*Bonn, Argonne, Idaho,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N3LO (optimized), etc.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... yield similar results ... </a:t>
            </a:r>
          </a:p>
        </p:txBody>
      </p: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5981700" y="954691"/>
            <a:ext cx="3073400" cy="1193618"/>
            <a:chOff x="3768" y="1392"/>
            <a:chExt cx="1936" cy="2870"/>
          </a:xfrm>
        </p:grpSpPr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3798" y="1610"/>
              <a:ext cx="1882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sz="1800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… Proof of Principle …</a:t>
              </a:r>
              <a:endParaRPr lang="en-US" altLang="ja-JP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endParaRPr lang="en-US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~ 70-90 % of Physics</a:t>
              </a: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in &lt; 1% of the </a:t>
              </a: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“reorganized” 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space</a:t>
              </a:r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3888" y="2312"/>
              <a:ext cx="1728" cy="0"/>
            </a:xfrm>
            <a:prstGeom prst="line">
              <a:avLst/>
            </a:prstGeom>
            <a:noFill/>
            <a:ln w="28575" cmpd="sng">
              <a:solidFill>
                <a:srgbClr val="803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3768" y="1392"/>
              <a:ext cx="1936" cy="2870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9772987">
            <a:off x="386313" y="3618013"/>
            <a:ext cx="14788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?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Simplicity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within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Complexity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0056" y="5472622"/>
            <a:ext cx="124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Typically</a:t>
            </a:r>
          </a:p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70% - 90%</a:t>
            </a:r>
          </a:p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Leading Sp-IR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D04C62-8C8E-FF4A-8D06-55B512020DE9}"/>
              </a:ext>
            </a:extLst>
          </p:cNvPr>
          <p:cNvSpPr txBox="1"/>
          <p:nvPr/>
        </p:nvSpPr>
        <p:spPr>
          <a:xfrm>
            <a:off x="10413" y="135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Results for </a:t>
            </a:r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6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Li with 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N</a:t>
            </a:r>
            <a:r>
              <a:rPr lang="en-US" sz="2400" b="1" u="none" baseline="-25000" err="1">
                <a:solidFill>
                  <a:srgbClr val="7D4029"/>
                </a:solidFill>
                <a:latin typeface="Chalkboard"/>
                <a:cs typeface="Chalkboard"/>
              </a:rPr>
              <a:t>max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 = 10</a:t>
            </a:r>
          </a:p>
          <a:p>
            <a:pPr algn="ctr"/>
            <a:r>
              <a:rPr lang="en-US" sz="2000" b="1" u="none">
                <a:solidFill>
                  <a:srgbClr val="7D4029"/>
                </a:solidFill>
                <a:latin typeface="Chalkboard"/>
                <a:cs typeface="Chalkboard"/>
              </a:rPr>
              <a:t>(Early/First Example - Proof of Principle)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F026A2-6396-6A40-A8C6-C6ECAF62CAE7}"/>
              </a:ext>
            </a:extLst>
          </p:cNvPr>
          <p:cNvSpPr/>
          <p:nvPr/>
        </p:nvSpPr>
        <p:spPr bwMode="auto">
          <a:xfrm rot="20003676">
            <a:off x="366489" y="3675348"/>
            <a:ext cx="1477311" cy="1202632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>
              <a:ln w="38100"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46DBB9-DA5B-A647-8A88-780B19B544A7}"/>
              </a:ext>
            </a:extLst>
          </p:cNvPr>
          <p:cNvSpPr/>
          <p:nvPr/>
        </p:nvSpPr>
        <p:spPr bwMode="auto">
          <a:xfrm>
            <a:off x="4392499" y="5433501"/>
            <a:ext cx="1262162" cy="819959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772391-00A1-054C-8CC0-DBE2F97A2BD8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FA6F1-3C2A-1941-8DEA-2C349D9EFA4A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8" name="Date Placeholder 3">
              <a:extLst>
                <a:ext uri="{FF2B5EF4-FFF2-40B4-BE49-F238E27FC236}">
                  <a16:creationId xmlns:a16="http://schemas.microsoft.com/office/drawing/2014/main" id="{426FB93F-6BBF-6D4A-A311-4A89FBB2386F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59" name="Footer Placeholder 4">
              <a:extLst>
                <a:ext uri="{FF2B5EF4-FFF2-40B4-BE49-F238E27FC236}">
                  <a16:creationId xmlns:a16="http://schemas.microsoft.com/office/drawing/2014/main" id="{BAD4E085-B16A-594D-B13F-E1158C4E337D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6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60" name="Slide Number Placeholder 5">
              <a:extLst>
                <a:ext uri="{FF2B5EF4-FFF2-40B4-BE49-F238E27FC236}">
                  <a16:creationId xmlns:a16="http://schemas.microsoft.com/office/drawing/2014/main" id="{D8262298-DF2C-2349-9572-BD5C77DABB88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95B59A0-2CBB-0D48-879B-8BDAA0F9D30C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57E6F8-A1D6-AA4A-9692-3DBED24EEBB0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7236786-12AE-894C-BBEC-1DBAB2D91936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64" name="Picture 170" descr="ProcessVerticle">
                <a:extLst>
                  <a:ext uri="{FF2B5EF4-FFF2-40B4-BE49-F238E27FC236}">
                    <a16:creationId xmlns:a16="http://schemas.microsoft.com/office/drawing/2014/main" id="{60C8CF8B-C94D-B143-808F-271EDD5C80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rc 167">
                <a:extLst>
                  <a:ext uri="{FF2B5EF4-FFF2-40B4-BE49-F238E27FC236}">
                    <a16:creationId xmlns:a16="http://schemas.microsoft.com/office/drawing/2014/main" id="{C4B0694B-3ACD-9348-973C-C9209805CEE6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66" name="Line 166">
                <a:extLst>
                  <a:ext uri="{FF2B5EF4-FFF2-40B4-BE49-F238E27FC236}">
                    <a16:creationId xmlns:a16="http://schemas.microsoft.com/office/drawing/2014/main" id="{2835A2E9-446F-8445-9644-3BDC2F3655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4D760D7-9CBC-084A-A8AD-6A93648C31AB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3FF4A4E-813A-704D-BA19-B1C5A5D7ECB4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FE456D1B-1141-3A4C-8D84-910B9F2ED9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2B0191D6-0C0F-AD44-B056-01B22AFB6B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E3F5864-263E-414B-901D-D5A65B5E30F4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Arc 167">
                <a:extLst>
                  <a:ext uri="{FF2B5EF4-FFF2-40B4-BE49-F238E27FC236}">
                    <a16:creationId xmlns:a16="http://schemas.microsoft.com/office/drawing/2014/main" id="{536D84ED-A3A4-E946-AE4F-C0836614231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8" grpId="0"/>
      <p:bldP spid="2" grpId="0"/>
      <p:bldP spid="24" grpId="0"/>
      <p:bldP spid="4" grpId="0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4" y="777517"/>
            <a:ext cx="8891110" cy="39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A825B-851A-3D41-A9D9-D2F080B5B7D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Creation of </a:t>
            </a:r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in Hot Stars / Nucleosyntheses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4ED5-4D3D-EA4F-93D1-3DD31FD1047A}"/>
              </a:ext>
            </a:extLst>
          </p:cNvPr>
          <p:cNvSpPr txBox="1"/>
          <p:nvPr/>
        </p:nvSpPr>
        <p:spPr>
          <a:xfrm>
            <a:off x="0" y="5055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… The Elusive Hoyle State 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50D9EE-FBBE-E045-8401-22D239ACBA8F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6E4F90D-B3B2-D048-9CCF-F1E998333A35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5" name="Date Placeholder 3">
              <a:extLst>
                <a:ext uri="{FF2B5EF4-FFF2-40B4-BE49-F238E27FC236}">
                  <a16:creationId xmlns:a16="http://schemas.microsoft.com/office/drawing/2014/main" id="{68F25EB1-9CFE-B44A-B09B-4D50154EE1C9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46" name="Footer Placeholder 4">
              <a:extLst>
                <a:ext uri="{FF2B5EF4-FFF2-40B4-BE49-F238E27FC236}">
                  <a16:creationId xmlns:a16="http://schemas.microsoft.com/office/drawing/2014/main" id="{EDCBBC93-D17A-5B47-ABD5-22B1E848A8AA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7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47" name="Slide Number Placeholder 5">
              <a:extLst>
                <a:ext uri="{FF2B5EF4-FFF2-40B4-BE49-F238E27FC236}">
                  <a16:creationId xmlns:a16="http://schemas.microsoft.com/office/drawing/2014/main" id="{B9EC1584-2C58-0144-80F0-809CAFE159B0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BE9C67-CA04-3D44-9C76-7B3D3E8C4F2B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415A6B-A1E0-1747-9E00-2B4B1E212360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654A0B-5CD4-CC46-AC71-8115193BAADB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51" name="Picture 170" descr="ProcessVerticle">
                <a:extLst>
                  <a:ext uri="{FF2B5EF4-FFF2-40B4-BE49-F238E27FC236}">
                    <a16:creationId xmlns:a16="http://schemas.microsoft.com/office/drawing/2014/main" id="{3C4F4D0B-4C66-124C-920E-12784C50F71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Arc 167">
                <a:extLst>
                  <a:ext uri="{FF2B5EF4-FFF2-40B4-BE49-F238E27FC236}">
                    <a16:creationId xmlns:a16="http://schemas.microsoft.com/office/drawing/2014/main" id="{DF2EAD82-D7DC-E449-AEEE-92D332FD7336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53" name="Line 166">
                <a:extLst>
                  <a:ext uri="{FF2B5EF4-FFF2-40B4-BE49-F238E27FC236}">
                    <a16:creationId xmlns:a16="http://schemas.microsoft.com/office/drawing/2014/main" id="{FE409B05-EA6D-7A46-9D3E-D46745005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96AEA0-CE7B-3744-9B7E-C6926858741E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55FE3695-9FCC-F446-AD89-91D31F7F886D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C7D79589-5546-0444-8251-AFF11E3CB5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CAA41898-66D8-3A40-875F-F7EA11CB57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21AF646-F75F-0345-8A98-9B403A57ABF0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Arc 167">
                <a:extLst>
                  <a:ext uri="{FF2B5EF4-FFF2-40B4-BE49-F238E27FC236}">
                    <a16:creationId xmlns:a16="http://schemas.microsoft.com/office/drawing/2014/main" id="{4D0B3281-39AF-4A45-89EA-D76344C51285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1134725" y="611648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87458"/>
            <a:ext cx="39306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92113" y="706283"/>
            <a:ext cx="7958137" cy="4630737"/>
            <a:chOff x="392113" y="811213"/>
            <a:chExt cx="7958137" cy="4630737"/>
          </a:xfrm>
        </p:grpSpPr>
        <p:pic>
          <p:nvPicPr>
            <p:cNvPr id="34836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954088"/>
              <a:ext cx="1314450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AutoShape 57"/>
            <p:cNvSpPr>
              <a:spLocks noChangeArrowheads="1"/>
            </p:cNvSpPr>
            <p:nvPr/>
          </p:nvSpPr>
          <p:spPr bwMode="auto">
            <a:xfrm rot="-1819882">
              <a:off x="433388" y="2141538"/>
              <a:ext cx="7916862" cy="2038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8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183" y="7048"/>
                  </a:moveTo>
                  <a:cubicBezTo>
                    <a:pt x="5534" y="4666"/>
                    <a:pt x="8061" y="3194"/>
                    <a:pt x="10800" y="3194"/>
                  </a:cubicBezTo>
                  <a:cubicBezTo>
                    <a:pt x="13538" y="3194"/>
                    <a:pt x="16065" y="4666"/>
                    <a:pt x="17416" y="7048"/>
                  </a:cubicBezTo>
                  <a:lnTo>
                    <a:pt x="20194" y="5472"/>
                  </a:lnTo>
                  <a:cubicBezTo>
                    <a:pt x="18276" y="2090"/>
                    <a:pt x="14688" y="0"/>
                    <a:pt x="10799" y="0"/>
                  </a:cubicBezTo>
                  <a:cubicBezTo>
                    <a:pt x="6911" y="0"/>
                    <a:pt x="3323" y="2090"/>
                    <a:pt x="1405" y="5472"/>
                  </a:cubicBezTo>
                  <a:lnTo>
                    <a:pt x="4183" y="7048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 w="12700">
              <a:solidFill>
                <a:schemeClr val="hlink">
                  <a:alpha val="27843"/>
                </a:schemeClr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TextBox 65"/>
            <p:cNvSpPr txBox="1">
              <a:spLocks noChangeArrowheads="1"/>
            </p:cNvSpPr>
            <p:nvPr/>
          </p:nvSpPr>
          <p:spPr bwMode="auto">
            <a:xfrm>
              <a:off x="5802313" y="1885950"/>
              <a:ext cx="1838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0 4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Bandhead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Oblate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sp>
          <p:nvSpPr>
            <p:cNvPr id="34839" name="TextBox 66"/>
            <p:cNvSpPr txBox="1">
              <a:spLocks noChangeArrowheads="1"/>
            </p:cNvSpPr>
            <p:nvPr/>
          </p:nvSpPr>
          <p:spPr bwMode="auto">
            <a:xfrm>
              <a:off x="2225675" y="2309813"/>
              <a:ext cx="190341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6 2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</a:t>
              </a:r>
              <a:r>
                <a:rPr lang="en-US" sz="1800" i="1" u="none" err="1">
                  <a:latin typeface="Georgia" charset="0"/>
                </a:rPr>
                <a:t>Bandhead</a:t>
              </a:r>
              <a:r>
                <a:rPr lang="en-US" sz="1800" i="1" u="none">
                  <a:latin typeface="Georgia" charset="0"/>
                </a:rPr>
                <a:t>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Prolate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sp>
          <p:nvSpPr>
            <p:cNvPr id="34840" name="TextBox 67"/>
            <p:cNvSpPr txBox="1">
              <a:spLocks noChangeArrowheads="1"/>
            </p:cNvSpPr>
            <p:nvPr/>
          </p:nvSpPr>
          <p:spPr bwMode="auto">
            <a:xfrm>
              <a:off x="419100" y="4800600"/>
              <a:ext cx="2473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12 0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Bandhead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More Prolate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pic>
          <p:nvPicPr>
            <p:cNvPr id="34841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3" y="811213"/>
              <a:ext cx="1512887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3429000"/>
              <a:ext cx="132715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AutoShape 893"/>
          <p:cNvSpPr>
            <a:spLocks noChangeArrowheads="1"/>
          </p:cNvSpPr>
          <p:nvPr/>
        </p:nvSpPr>
        <p:spPr bwMode="auto">
          <a:xfrm>
            <a:off x="2489200" y="5292570"/>
            <a:ext cx="2019300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947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Intertwining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Shell &amp; Alpha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Cluster Pictures</a:t>
            </a:r>
            <a:endParaRPr kumimoji="1" lang="en-US" sz="2000" b="1" u="none">
              <a:solidFill>
                <a:schemeClr val="folHlink"/>
              </a:solidFill>
              <a:latin typeface="Chalkboard SE" panose="03050602040202020205" pitchFamily="66" charset="77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67300" y="707870"/>
            <a:ext cx="3365500" cy="5600700"/>
            <a:chOff x="5067300" y="812801"/>
            <a:chExt cx="3365500" cy="5600700"/>
          </a:xfrm>
        </p:grpSpPr>
        <p:sp>
          <p:nvSpPr>
            <p:cNvPr id="34834" name="Oval 51"/>
            <p:cNvSpPr>
              <a:spLocks noChangeArrowheads="1"/>
            </p:cNvSpPr>
            <p:nvPr/>
          </p:nvSpPr>
          <p:spPr bwMode="auto">
            <a:xfrm>
              <a:off x="5067300" y="4971927"/>
              <a:ext cx="1041400" cy="144157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5" name="Oval 50"/>
            <p:cNvSpPr>
              <a:spLocks noChangeArrowheads="1"/>
            </p:cNvSpPr>
            <p:nvPr/>
          </p:nvSpPr>
          <p:spPr bwMode="auto">
            <a:xfrm>
              <a:off x="5143500" y="812801"/>
              <a:ext cx="3289300" cy="179069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905000" y="745970"/>
            <a:ext cx="5340350" cy="5551488"/>
            <a:chOff x="1905000" y="850900"/>
            <a:chExt cx="5341079" cy="5551192"/>
          </a:xfrm>
        </p:grpSpPr>
        <p:sp>
          <p:nvSpPr>
            <p:cNvPr id="53" name="Oval 52"/>
            <p:cNvSpPr/>
            <p:nvPr/>
          </p:nvSpPr>
          <p:spPr bwMode="auto">
            <a:xfrm>
              <a:off x="6261695" y="4990879"/>
              <a:ext cx="984384" cy="1411213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3" name="Oval 49"/>
            <p:cNvSpPr>
              <a:spLocks noChangeArrowheads="1"/>
            </p:cNvSpPr>
            <p:nvPr/>
          </p:nvSpPr>
          <p:spPr bwMode="auto">
            <a:xfrm>
              <a:off x="1905000" y="850900"/>
              <a:ext cx="2806700" cy="21717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15900" y="3082770"/>
            <a:ext cx="8280400" cy="3213100"/>
            <a:chOff x="215900" y="3187700"/>
            <a:chExt cx="8280400" cy="3213100"/>
          </a:xfrm>
        </p:grpSpPr>
        <p:sp>
          <p:nvSpPr>
            <p:cNvPr id="34830" name="Oval 53"/>
            <p:cNvSpPr>
              <a:spLocks noChangeArrowheads="1"/>
            </p:cNvSpPr>
            <p:nvPr/>
          </p:nvSpPr>
          <p:spPr bwMode="auto">
            <a:xfrm>
              <a:off x="7442200" y="4940300"/>
              <a:ext cx="1054100" cy="1460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1" name="Oval 9"/>
            <p:cNvSpPr>
              <a:spLocks noChangeArrowheads="1"/>
            </p:cNvSpPr>
            <p:nvPr/>
          </p:nvSpPr>
          <p:spPr bwMode="auto">
            <a:xfrm>
              <a:off x="215900" y="3187700"/>
              <a:ext cx="2743200" cy="2451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86A0B7-7FEF-334A-A30B-FFB6F76754C9}"/>
              </a:ext>
            </a:extLst>
          </p:cNvPr>
          <p:cNvGrpSpPr/>
          <p:nvPr/>
        </p:nvGrpSpPr>
        <p:grpSpPr>
          <a:xfrm>
            <a:off x="569784" y="1063470"/>
            <a:ext cx="5916741" cy="3189288"/>
            <a:chOff x="569784" y="1063470"/>
            <a:chExt cx="5916741" cy="3189288"/>
          </a:xfrm>
        </p:grpSpPr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1744663" y="3782858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4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4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5503863" y="1063470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0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0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3611563" y="1741333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2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2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9784" y="1757505"/>
              <a:ext cx="114643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u="none" baseline="3000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r>
                <a:rPr lang="en-US" sz="5400" b="1" u="none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59EB2A-A692-E74C-BCC9-7566FA7C4E15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Three Primary “Slices” in NC</a:t>
            </a:r>
            <a:r>
              <a:rPr lang="en-US" sz="2400" b="1" u="none">
                <a:solidFill>
                  <a:srgbClr val="00B050"/>
                </a:solidFill>
                <a:latin typeface="Chalkboard"/>
                <a:cs typeface="Chalkboard"/>
              </a:rPr>
              <a:t>Sp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M Description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8FDC36-F4D6-7942-BA26-96533DB812E9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4404C91-7FE4-6046-8A85-4162953D2B29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2" name="Date Placeholder 3">
              <a:extLst>
                <a:ext uri="{FF2B5EF4-FFF2-40B4-BE49-F238E27FC236}">
                  <a16:creationId xmlns:a16="http://schemas.microsoft.com/office/drawing/2014/main" id="{F09B6CF2-7D66-B74A-B6D3-A3511B84222D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73" name="Footer Placeholder 4">
              <a:extLst>
                <a:ext uri="{FF2B5EF4-FFF2-40B4-BE49-F238E27FC236}">
                  <a16:creationId xmlns:a16="http://schemas.microsoft.com/office/drawing/2014/main" id="{BF6B66F1-61BF-954B-BE83-86F50F188E79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8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74" name="Slide Number Placeholder 5">
              <a:extLst>
                <a:ext uri="{FF2B5EF4-FFF2-40B4-BE49-F238E27FC236}">
                  <a16:creationId xmlns:a16="http://schemas.microsoft.com/office/drawing/2014/main" id="{E930FD7D-A143-6B4C-B699-023766DD3A6E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F02D0B6-4735-1E4E-995B-22C5B8A415FE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4696BF4-5024-1549-B100-50B493A796AC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B76E73E-154D-B847-B99D-157E95046A49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78" name="Picture 170" descr="ProcessVerticle">
                <a:extLst>
                  <a:ext uri="{FF2B5EF4-FFF2-40B4-BE49-F238E27FC236}">
                    <a16:creationId xmlns:a16="http://schemas.microsoft.com/office/drawing/2014/main" id="{3B91D58C-E0B4-0448-9FB6-34426896A1E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Arc 167">
                <a:extLst>
                  <a:ext uri="{FF2B5EF4-FFF2-40B4-BE49-F238E27FC236}">
                    <a16:creationId xmlns:a16="http://schemas.microsoft.com/office/drawing/2014/main" id="{DB541EA9-F34A-1A42-AA2F-0ED0536B96EF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80" name="Line 166">
                <a:extLst>
                  <a:ext uri="{FF2B5EF4-FFF2-40B4-BE49-F238E27FC236}">
                    <a16:creationId xmlns:a16="http://schemas.microsoft.com/office/drawing/2014/main" id="{4851ECD8-702F-CD45-A31F-9999EB6041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B9A753D-4D89-EF45-8E8A-4424A3AACDC9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B5F7926E-DAE8-5248-817B-7B55C85E1725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C7B16C79-0CA2-7444-88E9-7C477156A3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BB2F5921-A2BB-CC4B-AEC9-82A8FE0649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29BE410-E5BE-B84E-8425-A1A3848F12AD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Arc 167">
                <a:extLst>
                  <a:ext uri="{FF2B5EF4-FFF2-40B4-BE49-F238E27FC236}">
                    <a16:creationId xmlns:a16="http://schemas.microsoft.com/office/drawing/2014/main" id="{F13428A0-1F03-1249-92BD-E236C80D4F57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h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7" y="1563675"/>
            <a:ext cx="8371270" cy="359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447799" y="2723107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0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438803" y="3724803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2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447799" y="1846793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0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grpSp>
        <p:nvGrpSpPr>
          <p:cNvPr id="14" name="Group 13"/>
          <p:cNvGrpSpPr/>
          <p:nvPr/>
        </p:nvGrpSpPr>
        <p:grpSpPr>
          <a:xfrm flipV="1">
            <a:off x="3356505" y="2011897"/>
            <a:ext cx="889987" cy="1065273"/>
            <a:chOff x="3369205" y="5313890"/>
            <a:chExt cx="889987" cy="1065273"/>
          </a:xfrm>
        </p:grpSpPr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 rot="16200000" flipV="1">
              <a:off x="3473980" y="5529790"/>
              <a:ext cx="719138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1" i="1" u="none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 flipV="1">
              <a:off x="3369205" y="5979053"/>
              <a:ext cx="889987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u="none">
                  <a:solidFill>
                    <a:srgbClr val="803000"/>
                  </a:solidFill>
                  <a:latin typeface="Chalkboard SE" panose="03050602040202020205" pitchFamily="66" charset="77"/>
                </a:rPr>
                <a:t>NCSM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91305" y="4920197"/>
            <a:ext cx="1144023" cy="1065273"/>
            <a:chOff x="2391305" y="4920197"/>
            <a:chExt cx="1144023" cy="1065273"/>
          </a:xfrm>
        </p:grpSpPr>
        <p:sp>
          <p:nvSpPr>
            <p:cNvPr id="63" name="AutoShape 12"/>
            <p:cNvSpPr>
              <a:spLocks noChangeArrowheads="1"/>
            </p:cNvSpPr>
            <p:nvPr/>
          </p:nvSpPr>
          <p:spPr bwMode="auto">
            <a:xfrm rot="16200000" flipV="1">
              <a:off x="2559580" y="5136097"/>
              <a:ext cx="719138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1" i="1" u="none"/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2391305" y="5585360"/>
              <a:ext cx="1082473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u="none">
                  <a:solidFill>
                    <a:srgbClr val="803000"/>
                  </a:solidFill>
                  <a:latin typeface="Times New Roman" charset="0"/>
                </a:rPr>
                <a:t>NC</a:t>
              </a:r>
              <a:r>
                <a:rPr lang="en-US" sz="2000" b="1" u="none">
                  <a:solidFill>
                    <a:srgbClr val="008000"/>
                  </a:solidFill>
                  <a:latin typeface="Times New Roman" charset="0"/>
                </a:rPr>
                <a:t>Sp</a:t>
              </a:r>
              <a:r>
                <a:rPr lang="en-US" sz="2000" b="1" u="none">
                  <a:solidFill>
                    <a:srgbClr val="803000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97200" y="5283207"/>
              <a:ext cx="538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/>
                <a:t>Full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83400" y="4907497"/>
            <a:ext cx="1149678" cy="1065273"/>
            <a:chOff x="6883400" y="5263090"/>
            <a:chExt cx="1149678" cy="1065273"/>
          </a:xfrm>
        </p:grpSpPr>
        <p:grpSp>
          <p:nvGrpSpPr>
            <p:cNvPr id="60" name="Group 59"/>
            <p:cNvGrpSpPr/>
            <p:nvPr/>
          </p:nvGrpSpPr>
          <p:grpSpPr>
            <a:xfrm>
              <a:off x="6950605" y="5263090"/>
              <a:ext cx="1082473" cy="1065273"/>
              <a:chOff x="6950605" y="5263090"/>
              <a:chExt cx="1082473" cy="1065273"/>
            </a:xfrm>
          </p:grpSpPr>
          <p:sp>
            <p:nvSpPr>
              <p:cNvPr id="54" name="AutoShape 12"/>
              <p:cNvSpPr>
                <a:spLocks noChangeArrowheads="1"/>
              </p:cNvSpPr>
              <p:nvPr/>
            </p:nvSpPr>
            <p:spPr bwMode="auto">
              <a:xfrm rot="16200000" flipV="1">
                <a:off x="7131580" y="5478990"/>
                <a:ext cx="719138" cy="287337"/>
              </a:xfrm>
              <a:prstGeom prst="rightArrow">
                <a:avLst>
                  <a:gd name="adj1" fmla="val 50000"/>
                  <a:gd name="adj2" fmla="val 62569"/>
                </a:avLst>
              </a:prstGeom>
              <a:solidFill>
                <a:schemeClr val="accent1"/>
              </a:solidFill>
              <a:ln w="12700">
                <a:solidFill>
                  <a:schemeClr val="hlink"/>
                </a:solidFill>
                <a:miter lim="800000"/>
                <a:headEnd/>
                <a:tailEnd type="none" w="med" len="lg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vert="eaVert" wrap="none" anchor="ctr"/>
              <a:lstStyle/>
              <a:p>
                <a:pPr eaLnBrk="0" hangingPunct="0">
                  <a:defRPr/>
                </a:pPr>
                <a:endParaRPr lang="en-US" sz="2400" b="1" i="1" u="none"/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6950605" y="5928253"/>
                <a:ext cx="1082473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hlink"/>
                </a:solidFill>
                <a:miter lim="800000"/>
                <a:headEnd/>
                <a:tailEnd type="none" w="med" len="lg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 u="none">
                    <a:solidFill>
                      <a:srgbClr val="803000"/>
                    </a:solidFill>
                    <a:latin typeface="Times New Roman" charset="0"/>
                  </a:rPr>
                  <a:t>NC</a:t>
                </a:r>
                <a:r>
                  <a:rPr lang="en-US" sz="2000" b="1" u="none">
                    <a:solidFill>
                      <a:srgbClr val="008000"/>
                    </a:solidFill>
                    <a:latin typeface="Times New Roman" charset="0"/>
                  </a:rPr>
                  <a:t>Sp</a:t>
                </a:r>
                <a:r>
                  <a:rPr lang="en-US" sz="2000" b="1" u="none">
                    <a:solidFill>
                      <a:srgbClr val="803000"/>
                    </a:solidFill>
                    <a:latin typeface="Times New Roman" charset="0"/>
                  </a:rPr>
                  <a:t>M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883400" y="5626100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/>
                <a:t>Plus</a:t>
              </a:r>
            </a:p>
          </p:txBody>
        </p:sp>
      </p:grpSp>
      <p:sp>
        <p:nvSpPr>
          <p:cNvPr id="66" name="Right Arrow 65"/>
          <p:cNvSpPr/>
          <p:nvPr/>
        </p:nvSpPr>
        <p:spPr bwMode="auto">
          <a:xfrm>
            <a:off x="3632200" y="5361657"/>
            <a:ext cx="3200400" cy="190500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4771A6-2D20-D242-A4EA-E8B499F4BF91}"/>
              </a:ext>
            </a:extLst>
          </p:cNvPr>
          <p:cNvGrpSpPr/>
          <p:nvPr/>
        </p:nvGrpSpPr>
        <p:grpSpPr>
          <a:xfrm>
            <a:off x="1447799" y="1479926"/>
            <a:ext cx="7435388" cy="2732058"/>
            <a:chOff x="1447799" y="1479926"/>
            <a:chExt cx="7435388" cy="2732058"/>
          </a:xfrm>
        </p:grpSpPr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1447799" y="1479926"/>
              <a:ext cx="5603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 u="none"/>
                <a:t>2</a:t>
              </a:r>
              <a:r>
                <a:rPr lang="en-US" sz="2000" u="none" baseline="30000"/>
                <a:t>+</a:t>
              </a:r>
              <a:endParaRPr lang="en-US" sz="2000" b="1" i="1" u="none"/>
            </a:p>
          </p:txBody>
        </p:sp>
        <p:sp>
          <p:nvSpPr>
            <p:cNvPr id="52" name="AutoShape 25"/>
            <p:cNvSpPr>
              <a:spLocks noChangeArrowheads="1"/>
            </p:cNvSpPr>
            <p:nvPr/>
          </p:nvSpPr>
          <p:spPr bwMode="auto">
            <a:xfrm>
              <a:off x="4791919" y="2016132"/>
              <a:ext cx="1624484" cy="457200"/>
            </a:xfrm>
            <a:prstGeom prst="wedgeRoundRectCallout">
              <a:avLst>
                <a:gd name="adj1" fmla="val -111169"/>
                <a:gd name="adj2" fmla="val 290596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Hoyle Sta</a:t>
              </a:r>
              <a:r>
                <a:rPr lang="en-US" sz="18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te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600199" y="2875507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2p2h</a:t>
              </a:r>
              <a:endParaRPr lang="en-US" sz="1400" b="1" i="1" u="none"/>
            </a:p>
          </p:txBody>
        </p:sp>
        <p:pic>
          <p:nvPicPr>
            <p:cNvPr id="25" name="Picture 24" descr="Screen Shot 2013-11-18 at 6.23.05 PM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416" y="1917707"/>
              <a:ext cx="909645" cy="72225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3518" t="6401" r="21667" b="3309"/>
            <a:stretch/>
          </p:blipFill>
          <p:spPr>
            <a:xfrm rot="16200000">
              <a:off x="7695165" y="1707416"/>
              <a:ext cx="1180931" cy="1195113"/>
            </a:xfrm>
            <a:prstGeom prst="rect">
              <a:avLst/>
            </a:prstGeom>
          </p:spPr>
        </p:pic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3267" y="2130438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4p4h</a:t>
              </a:r>
              <a:endParaRPr lang="en-US" sz="1400" b="1" i="1" u="none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600199" y="3904207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0p0h</a:t>
              </a:r>
              <a:endParaRPr lang="en-US" sz="1400" b="1" i="1" u="none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21AFB3D-35CE-5040-B26B-0415EA841EC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Systematics as a Function of 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N</a:t>
            </a:r>
            <a:r>
              <a:rPr lang="en-US" sz="2400" b="1" u="none" baseline="-25000" err="1">
                <a:solidFill>
                  <a:srgbClr val="7D4029"/>
                </a:solidFill>
                <a:latin typeface="Chalkboard"/>
                <a:cs typeface="Chalkboard"/>
              </a:rPr>
              <a:t>max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09CA98-953B-104F-8DA3-77BF3AD74023}"/>
              </a:ext>
            </a:extLst>
          </p:cNvPr>
          <p:cNvGrpSpPr/>
          <p:nvPr/>
        </p:nvGrpSpPr>
        <p:grpSpPr>
          <a:xfrm>
            <a:off x="883031" y="562969"/>
            <a:ext cx="7758791" cy="708838"/>
            <a:chOff x="-8328833" y="2796638"/>
            <a:chExt cx="7758791" cy="708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FD1D63-1E98-3D4A-848B-0F65D302B016}"/>
                </a:ext>
              </a:extLst>
            </p:cNvPr>
            <p:cNvSpPr txBox="1"/>
            <p:nvPr/>
          </p:nvSpPr>
          <p:spPr>
            <a:xfrm>
              <a:off x="-8328833" y="2797590"/>
              <a:ext cx="7758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2000" b="1" u="none">
                  <a:solidFill>
                    <a:srgbClr val="800000"/>
                  </a:solidFill>
                  <a:latin typeface="Chalkboard SE" panose="03050602040202020205" pitchFamily="66" charset="77"/>
                </a:rPr>
                <a:t>(</a:t>
              </a:r>
              <a:r>
                <a:rPr kumimoji="1" lang="en-US" altLang="ja-JP" sz="2000" b="1" u="none" err="1">
                  <a:solidFill>
                    <a:srgbClr val="800000"/>
                  </a:solidFill>
                  <a:latin typeface="Chalkboard SE" panose="03050602040202020205" pitchFamily="66" charset="77"/>
                </a:rPr>
                <a:t>N</a:t>
              </a:r>
              <a:r>
                <a:rPr kumimoji="1" lang="en-US" altLang="ja-JP" sz="2000" b="1" u="none" baseline="-25000" err="1">
                  <a:solidFill>
                    <a:srgbClr val="800000"/>
                  </a:solidFill>
                  <a:latin typeface="Chalkboard SE" panose="03050602040202020205" pitchFamily="66" charset="77"/>
                </a:rPr>
                <a:t>max</a:t>
              </a:r>
              <a:r>
                <a:rPr kumimoji="1" lang="en-US" altLang="ja-JP" sz="2000" b="1" u="none" baseline="-25000">
                  <a:solidFill>
                    <a:srgbClr val="800000"/>
                  </a:solidFill>
                  <a:latin typeface="Chalkboard SE" panose="03050602040202020205" pitchFamily="66" charset="77"/>
                </a:rPr>
                <a:t> </a:t>
              </a:r>
              <a:r>
                <a:rPr kumimoji="1" lang="en-US" altLang="ja-JP" sz="2000" b="1" u="none">
                  <a:solidFill>
                    <a:srgbClr val="800000"/>
                  </a:solidFill>
                  <a:latin typeface="Chalkboard SE" panose="03050602040202020205" pitchFamily="66" charset="77"/>
                </a:rPr>
                <a:t>= Total Number of      Excitations above Ground State)</a:t>
              </a:r>
              <a:endParaRPr kumimoji="1" lang="en-US" sz="2000" b="1" u="none">
                <a:solidFill>
                  <a:srgbClr val="800000"/>
                </a:solidFill>
                <a:latin typeface="Chalkboard SE" panose="03050602040202020205" pitchFamily="66" charset="77"/>
              </a:endParaRPr>
            </a:p>
            <a:p>
              <a:endParaRPr lang="en-US" sz="20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A58406-301E-F04C-A75B-5CDDB94B9ABF}"/>
                </a:ext>
              </a:extLst>
            </p:cNvPr>
            <p:cNvGrpSpPr/>
            <p:nvPr/>
          </p:nvGrpSpPr>
          <p:grpSpPr>
            <a:xfrm>
              <a:off x="-5426440" y="2796638"/>
              <a:ext cx="1154243" cy="400110"/>
              <a:chOff x="-5381469" y="4154642"/>
              <a:chExt cx="1154243" cy="4001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FDBE1-1C8D-284E-B876-CC469CB63E3D}"/>
                  </a:ext>
                </a:extLst>
              </p:cNvPr>
              <p:cNvSpPr txBox="1"/>
              <p:nvPr/>
            </p:nvSpPr>
            <p:spPr>
              <a:xfrm>
                <a:off x="-5381469" y="4154642"/>
                <a:ext cx="1154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2h</a:t>
                </a:r>
                <a:r>
                  <a:rPr lang="en-US" sz="2000" b="1" u="none" cap="small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ω</a:t>
                </a:r>
                <a:endParaRPr lang="en-US" sz="200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337FF2A-03A1-394A-909E-1FB0179A64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156617" y="4256955"/>
                <a:ext cx="119494" cy="6358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E08B7DF-D595-C441-AF26-57B43EF583C3}"/>
              </a:ext>
            </a:extLst>
          </p:cNvPr>
          <p:cNvSpPr txBox="1"/>
          <p:nvPr/>
        </p:nvSpPr>
        <p:spPr>
          <a:xfrm>
            <a:off x="5173884" y="4611809"/>
            <a:ext cx="372718" cy="5440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C55F-A9C2-1F41-A838-89BA230B01BE}"/>
              </a:ext>
            </a:extLst>
          </p:cNvPr>
          <p:cNvSpPr/>
          <p:nvPr/>
        </p:nvSpPr>
        <p:spPr bwMode="auto">
          <a:xfrm>
            <a:off x="5405377" y="4920196"/>
            <a:ext cx="682907" cy="235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74291-D48C-2A4E-8302-065F184FB494}"/>
              </a:ext>
            </a:extLst>
          </p:cNvPr>
          <p:cNvSpPr txBox="1"/>
          <p:nvPr/>
        </p:nvSpPr>
        <p:spPr>
          <a:xfrm>
            <a:off x="4909996" y="478818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u="none" err="1">
                <a:latin typeface="Chalkboard SE" panose="03050602040202020205" pitchFamily="66" charset="77"/>
              </a:rPr>
              <a:t>N</a:t>
            </a:r>
            <a:r>
              <a:rPr kumimoji="1" lang="en-US" altLang="ja-JP" sz="1800" b="1" u="none" baseline="-25000" err="1">
                <a:latin typeface="Chalkboard SE" panose="03050602040202020205" pitchFamily="66" charset="77"/>
              </a:rPr>
              <a:t>max</a:t>
            </a:r>
            <a:endParaRPr lang="en-US" sz="1800" b="1" u="none" baseline="-25000">
              <a:latin typeface="Chalkboard SE" panose="03050602040202020205" pitchFamily="66" charset="77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AA6EF1B-E0DE-234E-9F3F-5B21102C9937}"/>
              </a:ext>
            </a:extLst>
          </p:cNvPr>
          <p:cNvGrpSpPr/>
          <p:nvPr/>
        </p:nvGrpSpPr>
        <p:grpSpPr>
          <a:xfrm>
            <a:off x="16072" y="6159280"/>
            <a:ext cx="9226865" cy="714761"/>
            <a:chOff x="16072" y="6159280"/>
            <a:chExt cx="9226865" cy="71476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B5CF916-5F4D-9247-96EF-BAEC3059CB2A}"/>
                </a:ext>
              </a:extLst>
            </p:cNvPr>
            <p:cNvSpPr/>
            <p:nvPr/>
          </p:nvSpPr>
          <p:spPr bwMode="auto">
            <a:xfrm>
              <a:off x="513766" y="6466787"/>
              <a:ext cx="7979785" cy="3817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0" name="Date Placeholder 3">
              <a:extLst>
                <a:ext uri="{FF2B5EF4-FFF2-40B4-BE49-F238E27FC236}">
                  <a16:creationId xmlns:a16="http://schemas.microsoft.com/office/drawing/2014/main" id="{2F563637-880C-FC46-9247-A6839E7510BF}"/>
                </a:ext>
              </a:extLst>
            </p:cNvPr>
            <p:cNvSpPr txBox="1">
              <a:spLocks/>
            </p:cNvSpPr>
            <p:nvPr/>
          </p:nvSpPr>
          <p:spPr>
            <a:xfrm>
              <a:off x="419495" y="6469473"/>
              <a:ext cx="383565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chemeClr val="tx1">
                      <a:tint val="75000"/>
                    </a:schemeClr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Nuclear Shape Observables and Methods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(21</a:t>
              </a:r>
              <a:r>
                <a:rPr lang="en-US" b="1" u="none" baseline="30000">
                  <a:solidFill>
                    <a:srgbClr val="723A27"/>
                  </a:solidFill>
                  <a:latin typeface="Chalkboard SE" panose="03050602040202020205" pitchFamily="66" charset="77"/>
                </a:rPr>
                <a:t>st</a:t>
              </a:r>
              <a:r>
                <a:rPr lang="en-US" b="1" u="none">
                  <a:solidFill>
                    <a:srgbClr val="723A27"/>
                  </a:solidFill>
                  <a:latin typeface="Chalkboard SE" panose="03050602040202020205" pitchFamily="66" charset="77"/>
                </a:rPr>
                <a:t> Century View of the Nuclear Structure) </a:t>
              </a:r>
            </a:p>
          </p:txBody>
        </p:sp>
        <p:sp>
          <p:nvSpPr>
            <p:cNvPr id="111" name="Footer Placeholder 4">
              <a:extLst>
                <a:ext uri="{FF2B5EF4-FFF2-40B4-BE49-F238E27FC236}">
                  <a16:creationId xmlns:a16="http://schemas.microsoft.com/office/drawing/2014/main" id="{C9F7F63D-4B7C-934A-AEA0-20D94CC9A31F}"/>
                </a:ext>
              </a:extLst>
            </p:cNvPr>
            <p:cNvSpPr txBox="1">
              <a:spLocks/>
            </p:cNvSpPr>
            <p:nvPr/>
          </p:nvSpPr>
          <p:spPr>
            <a:xfrm>
              <a:off x="4128937" y="6469474"/>
              <a:ext cx="113593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u="sng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4542DC93-8D34-A54C-B122-B27802C39695}" type="slidenum">
                <a:rPr lang="en-US" sz="1400" b="1" u="none" smtClean="0"/>
                <a:pPr/>
                <a:t>9</a:t>
              </a:fld>
              <a:r>
                <a:rPr lang="en-US" sz="1400" b="1" u="none" dirty="0"/>
                <a:t> of 18</a:t>
              </a:r>
            </a:p>
          </p:txBody>
        </p:sp>
        <p:sp>
          <p:nvSpPr>
            <p:cNvPr id="112" name="Slide Number Placeholder 5">
              <a:extLst>
                <a:ext uri="{FF2B5EF4-FFF2-40B4-BE49-F238E27FC236}">
                  <a16:creationId xmlns:a16="http://schemas.microsoft.com/office/drawing/2014/main" id="{1E4B8BEC-7CE8-134A-89DB-96B76E343AC4}"/>
                </a:ext>
              </a:extLst>
            </p:cNvPr>
            <p:cNvSpPr txBox="1">
              <a:spLocks/>
            </p:cNvSpPr>
            <p:nvPr/>
          </p:nvSpPr>
          <p:spPr>
            <a:xfrm>
              <a:off x="5134753" y="6469474"/>
              <a:ext cx="333346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200" b="1" i="0" u="none" kern="1200">
                  <a:solidFill>
                    <a:srgbClr val="723A27"/>
                  </a:solidFill>
                  <a:latin typeface="Chalkboard SE" panose="03050602040202020205" pitchFamily="66" charset="77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/>
                <a:t>RBRC Collaboration – Isobar Science</a:t>
              </a:r>
            </a:p>
            <a:p>
              <a:pPr algn="ctr"/>
              <a:r>
                <a:rPr lang="en-US"/>
                <a:t>BNL Virtual Meeting / 01/25-28/2022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AC9C3C8-F10C-574D-8A01-77E05D8F17D1}"/>
                </a:ext>
              </a:extLst>
            </p:cNvPr>
            <p:cNvSpPr/>
            <p:nvPr/>
          </p:nvSpPr>
          <p:spPr bwMode="auto">
            <a:xfrm>
              <a:off x="8502966" y="6198617"/>
              <a:ext cx="650461" cy="65483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8FD5439-56A9-8643-A549-DD78BC3754CB}"/>
                </a:ext>
              </a:extLst>
            </p:cNvPr>
            <p:cNvSpPr txBox="1"/>
            <p:nvPr/>
          </p:nvSpPr>
          <p:spPr>
            <a:xfrm>
              <a:off x="8388076" y="6202062"/>
              <a:ext cx="854861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200" b="1" u="none">
                  <a:solidFill>
                    <a:srgbClr val="00B050"/>
                  </a:solidFill>
                  <a:highlight>
                    <a:srgbClr val="FFFF00"/>
                  </a:highlight>
                  <a:latin typeface="Chalkboard SE" panose="03050602040202020205" pitchFamily="66" charset="77"/>
                </a:rPr>
                <a:t>EIC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7D4029"/>
                  </a:solidFill>
                  <a:latin typeface="Chalkboard SE" panose="03050602040202020205" pitchFamily="66" charset="77"/>
                </a:rPr>
                <a:t>BNL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none">
                  <a:solidFill>
                    <a:srgbClr val="0041D0"/>
                  </a:solidFill>
                  <a:latin typeface="Chalkboard SE" panose="03050602040202020205" pitchFamily="66" charset="77"/>
                </a:rPr>
                <a:t>RBRC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D0872E7-C6FB-414A-ABB2-1A8EC6F0BD13}"/>
                </a:ext>
              </a:extLst>
            </p:cNvPr>
            <p:cNvGrpSpPr/>
            <p:nvPr/>
          </p:nvGrpSpPr>
          <p:grpSpPr>
            <a:xfrm>
              <a:off x="16072" y="6159280"/>
              <a:ext cx="9126883" cy="688313"/>
              <a:chOff x="29817" y="6152225"/>
              <a:chExt cx="9126883" cy="688313"/>
            </a:xfrm>
          </p:grpSpPr>
          <p:pic>
            <p:nvPicPr>
              <p:cNvPr id="116" name="Picture 170" descr="ProcessVerticle">
                <a:extLst>
                  <a:ext uri="{FF2B5EF4-FFF2-40B4-BE49-F238E27FC236}">
                    <a16:creationId xmlns:a16="http://schemas.microsoft.com/office/drawing/2014/main" id="{7AD54B49-6607-E34A-BFBB-EF51101FAB3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27" y="6191250"/>
                <a:ext cx="404812" cy="64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Arc 167">
                <a:extLst>
                  <a:ext uri="{FF2B5EF4-FFF2-40B4-BE49-F238E27FC236}">
                    <a16:creationId xmlns:a16="http://schemas.microsoft.com/office/drawing/2014/main" id="{2F255385-97C5-6C4A-9D7E-24A986BC080B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5400000" flipH="1" flipV="1">
                <a:off x="137719" y="6046574"/>
                <a:ext cx="303474" cy="519278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sp>
            <p:nvSpPr>
              <p:cNvPr id="118" name="Line 166">
                <a:extLst>
                  <a:ext uri="{FF2B5EF4-FFF2-40B4-BE49-F238E27FC236}">
                    <a16:creationId xmlns:a16="http://schemas.microsoft.com/office/drawing/2014/main" id="{5D6371D8-B960-2140-9B74-A52CB625D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 flipV="1">
                <a:off x="539156" y="6419999"/>
                <a:ext cx="796123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CAFC4FC-98A5-A646-8E7B-28ABB6F016FC}"/>
                  </a:ext>
                </a:extLst>
              </p:cNvPr>
              <p:cNvGrpSpPr/>
              <p:nvPr userDrawn="1"/>
            </p:nvGrpSpPr>
            <p:grpSpPr>
              <a:xfrm rot="10800000">
                <a:off x="8972563" y="6322258"/>
                <a:ext cx="184137" cy="510342"/>
                <a:chOff x="3262761" y="330382"/>
                <a:chExt cx="1309239" cy="3111318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0D6E718D-9B79-5B42-91FE-3D9002D4C519}"/>
                    </a:ext>
                  </a:extLst>
                </p:cNvPr>
                <p:cNvGrpSpPr/>
                <p:nvPr/>
              </p:nvGrpSpPr>
              <p:grpSpPr>
                <a:xfrm>
                  <a:off x="4526281" y="3403600"/>
                  <a:ext cx="45719" cy="38100"/>
                  <a:chOff x="4526281" y="3403600"/>
                  <a:chExt cx="45719" cy="38100"/>
                </a:xfrm>
              </p:grpSpPr>
              <p:pic>
                <p:nvPicPr>
                  <p:cNvPr id="123" name="Picture 122">
                    <a:extLst>
                      <a:ext uri="{FF2B5EF4-FFF2-40B4-BE49-F238E27FC236}">
                        <a16:creationId xmlns:a16="http://schemas.microsoft.com/office/drawing/2014/main" id="{D61E5B9A-8660-1F41-AB8D-0FCBEDB863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ADE3A221-FBA6-724E-BBEC-E6BAE35FCC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26281" y="3403600"/>
                    <a:ext cx="45719" cy="381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B8061AAF-4F8D-2849-B823-7FACEFF417FA}"/>
                    </a:ext>
                  </a:extLst>
                </p:cNvPr>
                <p:cNvSpPr/>
                <p:nvPr/>
              </p:nvSpPr>
              <p:spPr>
                <a:xfrm>
                  <a:off x="3262761" y="330382"/>
                  <a:ext cx="516155" cy="52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Arc 167">
                <a:extLst>
                  <a:ext uri="{FF2B5EF4-FFF2-40B4-BE49-F238E27FC236}">
                    <a16:creationId xmlns:a16="http://schemas.microsoft.com/office/drawing/2014/main" id="{AED17806-ED1F-2042-9D96-D0D03F25828A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rot="16200000" flipV="1">
                <a:off x="8642875" y="6008565"/>
                <a:ext cx="348028" cy="635347"/>
              </a:xfrm>
              <a:custGeom>
                <a:avLst/>
                <a:gdLst>
                  <a:gd name="T0" fmla="*/ 2147483647 w 21600"/>
                  <a:gd name="T1" fmla="*/ 0 h 36948"/>
                  <a:gd name="T2" fmla="*/ 2147483647 w 21600"/>
                  <a:gd name="T3" fmla="*/ 2147483647 h 36948"/>
                  <a:gd name="T4" fmla="*/ 0 w 21600"/>
                  <a:gd name="T5" fmla="*/ 2147483647 h 369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6948" fill="none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</a:path>
                  <a:path w="21600" h="36948" stroke="0" extrusionOk="0">
                    <a:moveTo>
                      <a:pt x="14860" y="-1"/>
                    </a:moveTo>
                    <a:cubicBezTo>
                      <a:pt x="19163" y="4078"/>
                      <a:pt x="21600" y="9746"/>
                      <a:pt x="21600" y="15675"/>
                    </a:cubicBezTo>
                    <a:cubicBezTo>
                      <a:pt x="21600" y="26161"/>
                      <a:pt x="14068" y="35132"/>
                      <a:pt x="3741" y="36948"/>
                    </a:cubicBezTo>
                    <a:lnTo>
                      <a:pt x="0" y="15675"/>
                    </a:lnTo>
                    <a:lnTo>
                      <a:pt x="14860" y="-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b="1" i="1">
                  <a:solidFill>
                    <a:srgbClr val="723A27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8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Notre_Dame_2011_Draayer_Lead">
  <a:themeElements>
    <a:clrScheme name="">
      <a:dk1>
        <a:srgbClr val="000000"/>
      </a:dk1>
      <a:lt1>
        <a:srgbClr val="FFFFFF"/>
      </a:lt1>
      <a:dk2>
        <a:srgbClr val="2A5401"/>
      </a:dk2>
      <a:lt2>
        <a:srgbClr val="A75537"/>
      </a:lt2>
      <a:accent1>
        <a:srgbClr val="C6E5FB"/>
      </a:accent1>
      <a:accent2>
        <a:srgbClr val="FF8E13"/>
      </a:accent2>
      <a:accent3>
        <a:srgbClr val="FFFFFF"/>
      </a:accent3>
      <a:accent4>
        <a:srgbClr val="000000"/>
      </a:accent4>
      <a:accent5>
        <a:srgbClr val="DFF0FD"/>
      </a:accent5>
      <a:accent6>
        <a:srgbClr val="E78010"/>
      </a:accent6>
      <a:hlink>
        <a:srgbClr val="CC3300"/>
      </a:hlink>
      <a:folHlink>
        <a:srgbClr val="692D14"/>
      </a:folHlink>
    </a:clrScheme>
    <a:fontScheme name="Mimosa">
      <a:majorFont>
        <a:latin typeface="Bradley Hand ITC TT-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mosa 1">
        <a:dk1>
          <a:srgbClr val="000000"/>
        </a:dk1>
        <a:lt1>
          <a:srgbClr val="E8C567"/>
        </a:lt1>
        <a:dk2>
          <a:srgbClr val="2A5401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mosa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01_BNL_FRIB (Physics opportunities from the RHIC Isobar run (NMP21) January 25-28-2022) Presentation V02" id="{AE823E48-A77A-6A40-BC21-71922F2318BE}" vid="{BE28C228-0D7D-DC4D-81C5-1405D386F14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01_BNL_FRIB (Physics opportunities from the RHIC Isobar run (NMP21) January 25-28-2022) Presentation V02" id="{AE823E48-A77A-6A40-BC21-71922F2318BE}" vid="{AC0F756C-26CD-864A-9C64-04C651DA003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01_BNL_FRIB (Physics opportunities from the RHIC Isobar run (NMP21) January 25-28-2022) Presentation V02" id="{AE823E48-A77A-6A40-BC21-71922F2318BE}" vid="{4EA17AE3-F44B-B942-985E-0BE248B8CF2B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_01_BNL_FRIB (Physics opportunities from the RHIC Isobar run (NMP21) January 25-28-2022) Presentation V02" id="{AE823E48-A77A-6A40-BC21-71922F2318BE}" vid="{942B1467-191C-E149-9B8A-D92AE1ABB357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Notre_Dame_2011_Draayer_Lead.pot</Template>
  <TotalTime>62138</TotalTime>
  <Words>3606</Words>
  <Application>Microsoft Macintosh PowerPoint</Application>
  <PresentationFormat>On-screen Show (4:3)</PresentationFormat>
  <Paragraphs>669</Paragraphs>
  <Slides>22</Slides>
  <Notes>15</Notes>
  <HiddenSlides>0</HiddenSlides>
  <MMClips>0</MMClips>
  <ScaleCrop>false</ScaleCrop>
  <HeadingPairs>
    <vt:vector size="10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44" baseType="lpstr">
      <vt:lpstr>American Typewriter</vt:lpstr>
      <vt:lpstr>American Typewriter Condensed</vt:lpstr>
      <vt:lpstr>Arial</vt:lpstr>
      <vt:lpstr>Bradley Hand ITC TT-Bold</vt:lpstr>
      <vt:lpstr>Calibri</vt:lpstr>
      <vt:lpstr>Calibri Light</vt:lpstr>
      <vt:lpstr>Cambria Math</vt:lpstr>
      <vt:lpstr>Chalkboard</vt:lpstr>
      <vt:lpstr>Chalkboard SE</vt:lpstr>
      <vt:lpstr>Georgia</vt:lpstr>
      <vt:lpstr>Lucida Grande</vt:lpstr>
      <vt:lpstr>Symbol</vt:lpstr>
      <vt:lpstr>Times</vt:lpstr>
      <vt:lpstr>Times New Roman</vt:lpstr>
      <vt:lpstr>Times New Roman Bold</vt:lpstr>
      <vt:lpstr>Wingdings</vt:lpstr>
      <vt:lpstr>Notre_Dame_2011_Draayer_Lead</vt:lpstr>
      <vt:lpstr>2_Custom Design</vt:lpstr>
      <vt:lpstr>1_Custom Design</vt:lpstr>
      <vt:lpstr>Custom Design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for 12C using Sp-EFT 12C (04) Nmax = 14 (Up to 2nd Order)</vt:lpstr>
      <vt:lpstr>Results for 20Ne using Sp-EFT 20Ne (80) Nmax = 14 (Up to 2nd Order)</vt:lpstr>
      <vt:lpstr>… Here’s the Deal …</vt:lpstr>
      <vt:lpstr>PowerPoint Presentation</vt:lpstr>
      <vt:lpstr>PowerPoint Presentation</vt:lpstr>
      <vt:lpstr>PowerPoint Presentation</vt:lpstr>
      <vt:lpstr>  </vt:lpstr>
      <vt:lpstr>  </vt:lpstr>
      <vt:lpstr>Custom Show 1</vt:lpstr>
    </vt:vector>
  </TitlesOfParts>
  <Company>JPD - SURA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P Draayer</dc:creator>
  <cp:lastModifiedBy>Jerry P Draayer</cp:lastModifiedBy>
  <cp:revision>1570</cp:revision>
  <cp:lastPrinted>2013-05-13T16:01:48Z</cp:lastPrinted>
  <dcterms:created xsi:type="dcterms:W3CDTF">2018-07-06T21:29:13Z</dcterms:created>
  <dcterms:modified xsi:type="dcterms:W3CDTF">2022-01-25T01:21:10Z</dcterms:modified>
</cp:coreProperties>
</file>