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582" r:id="rId2"/>
    <p:sldId id="1580" r:id="rId3"/>
    <p:sldId id="1583" r:id="rId4"/>
  </p:sldIdLst>
  <p:sldSz cx="12192000" cy="6858000"/>
  <p:notesSz cx="6400800" cy="117316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FF9900"/>
    <a:srgbClr val="DC7402"/>
    <a:srgbClr val="5ED05A"/>
    <a:srgbClr val="00FF00"/>
    <a:srgbClr val="576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588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588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5DFAA-96A4-48AA-9851-BCC0DA9728E1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1466850"/>
            <a:ext cx="7035800" cy="3959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5645845"/>
            <a:ext cx="5120640" cy="46193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43008"/>
            <a:ext cx="2773680" cy="588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11143008"/>
            <a:ext cx="2773680" cy="588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9CA4-810E-4F43-AE96-B4AE0BCB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6899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5A5145-A351-466B-953C-DF253BDEB1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8952" cy="54864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6598871"/>
            <a:ext cx="12192000" cy="1954"/>
          </a:xfrm>
          <a:prstGeom prst="line">
            <a:avLst/>
          </a:prstGeom>
          <a:ln w="9525">
            <a:solidFill>
              <a:srgbClr val="24556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11684000" y="6600825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C7A873-79E2-47ED-8FB0-5579B50D72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9D1F3E1-5F25-4388-A2C5-62F6AE3F1863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2701" y="6600826"/>
            <a:ext cx="10655299" cy="287337"/>
          </a:xfrm>
          <a:prstGeom prst="rect">
            <a:avLst/>
          </a:prstGeom>
          <a:ln/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srgbClr val="808080"/>
                </a:solidFill>
                <a:latin typeface="Calibri" panose="020F0502020204030204" pitchFamily="34" charset="0"/>
              </a:rPr>
              <a:t>G.Kalicy</a:t>
            </a:r>
            <a:r>
              <a:rPr lang="en-US" sz="1100" dirty="0">
                <a:solidFill>
                  <a:srgbClr val="808080"/>
                </a:solidFill>
                <a:latin typeface="Calibri" panose="020F0502020204030204" pitchFamily="34" charset="0"/>
              </a:rPr>
              <a:t>, CUA and  J. Schwiening, GSI  |</a:t>
            </a:r>
            <a:r>
              <a:rPr lang="en-US" sz="1100" baseline="0" dirty="0">
                <a:solidFill>
                  <a:srgbClr val="808080"/>
                </a:solidFill>
                <a:latin typeface="Calibri" panose="020F0502020204030204" pitchFamily="34" charset="0"/>
              </a:rPr>
              <a:t>  High-performance DIRC for EIC |  November </a:t>
            </a:r>
            <a:r>
              <a:rPr lang="en-US" sz="1100" dirty="0">
                <a:solidFill>
                  <a:srgbClr val="808080"/>
                </a:solidFill>
                <a:latin typeface="Calibri" panose="020F0502020204030204" pitchFamily="34" charset="0"/>
              </a:rPr>
              <a:t>2021</a:t>
            </a:r>
            <a:endParaRPr lang="de-DE" sz="1100" dirty="0">
              <a:solidFill>
                <a:srgbClr val="808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10971"/>
      </p:ext>
    </p:extLst>
  </p:cSld>
  <p:clrMapOvr>
    <a:masterClrMapping/>
  </p:clrMapOvr>
  <p:transition spd="med"/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8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>
            <a:extLst>
              <a:ext uri="{FF2B5EF4-FFF2-40B4-BE49-F238E27FC236}">
                <a16:creationId xmlns:a16="http://schemas.microsoft.com/office/drawing/2014/main" id="{BEE8749E-1002-4228-B59C-CE5106FC2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6351"/>
            <a:ext cx="73771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hpDIRC: ATHENA Geometry</a:t>
            </a:r>
            <a:endParaRPr kumimoji="0" lang="de-DE" sz="3200" b="0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FA86B195-56E4-46D1-9357-204C1BA9B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872837"/>
            <a:ext cx="4937760" cy="4937760"/>
          </a:xfrm>
          <a:prstGeom prst="rect">
            <a:avLst/>
          </a:prstGeom>
        </p:spPr>
      </p:pic>
      <p:pic>
        <p:nvPicPr>
          <p:cNvPr id="7" name="Picture 6" descr="Chart, sunburst chart&#10;&#10;Description automatically generated">
            <a:extLst>
              <a:ext uri="{FF2B5EF4-FFF2-40B4-BE49-F238E27FC236}">
                <a16:creationId xmlns:a16="http://schemas.microsoft.com/office/drawing/2014/main" id="{EE54BC1B-E457-40C2-83C7-00F6108AD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89" y="872836"/>
            <a:ext cx="4937760" cy="49377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A8459C-658B-47AC-90CE-B89743711E93}"/>
              </a:ext>
            </a:extLst>
          </p:cNvPr>
          <p:cNvSpPr txBox="1"/>
          <p:nvPr/>
        </p:nvSpPr>
        <p:spPr>
          <a:xfrm>
            <a:off x="8689569" y="5900650"/>
            <a:ext cx="3464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Geometry from standalone Geant4</a:t>
            </a:r>
          </a:p>
          <a:p>
            <a:r>
              <a:rPr lang="en-US" dirty="0"/>
              <a:t>to be replaced by DD4Hep figure</a:t>
            </a:r>
          </a:p>
        </p:txBody>
      </p:sp>
    </p:spTree>
    <p:extLst>
      <p:ext uri="{BB962C8B-B14F-4D97-AF65-F5344CB8AC3E}">
        <p14:creationId xmlns:p14="http://schemas.microsoft.com/office/powerpoint/2010/main" val="7220888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97DF23BB-D67D-442D-B053-028A9A43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6351"/>
            <a:ext cx="73771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hpDIRC: ATHENA Performance</a:t>
            </a:r>
            <a:endParaRPr kumimoji="0" lang="de-DE" sz="3200" b="0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DB5DB7-A8F5-2444-AB3A-2FF346E627E5}"/>
              </a:ext>
            </a:extLst>
          </p:cNvPr>
          <p:cNvSpPr txBox="1"/>
          <p:nvPr/>
        </p:nvSpPr>
        <p:spPr>
          <a:xfrm>
            <a:off x="894945" y="943583"/>
            <a:ext cx="65162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Geometry: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barrel radius: 964.5 mm (middle of the </a:t>
            </a:r>
            <a:r>
              <a:rPr lang="en-GB" dirty="0" err="1"/>
              <a:t>barbox</a:t>
            </a:r>
            <a:r>
              <a:rPr lang="en-GB" dirty="0"/>
              <a:t> at 90 degree)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bar boxes: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bar box width: 350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bar length: 4200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bars in bar box: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PMT layout: 6x4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z_IP</a:t>
            </a:r>
            <a:r>
              <a:rPr lang="en-GB" dirty="0"/>
              <a:t> = -600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Simulation parameters: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10k </a:t>
            </a:r>
            <a:r>
              <a:rPr lang="en-GB" dirty="0" err="1"/>
              <a:t>pions</a:t>
            </a:r>
            <a:r>
              <a:rPr lang="en-GB" dirty="0"/>
              <a:t> and 10k kaons @ 6 GeV/c; same for pi/e @ 1.2 GeV/c;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Azimuthal track angle =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0.5 mrad tracking resolution @ 6 GeV/c, 2.2 mrad @ 1.2 GeV/c.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100 </a:t>
            </a:r>
            <a:r>
              <a:rPr lang="en-GB" dirty="0" err="1"/>
              <a:t>ps</a:t>
            </a:r>
            <a:r>
              <a:rPr lang="en-GB" dirty="0"/>
              <a:t> time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15954116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97DF23BB-D67D-442D-B053-028A9A43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6351"/>
            <a:ext cx="73771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hpDIRC: ATHENA Performance</a:t>
            </a:r>
            <a:endParaRPr kumimoji="0" lang="de-DE" sz="3200" b="0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6D2834-AB6D-4EB5-B3ED-1F54CB10F600}"/>
              </a:ext>
            </a:extLst>
          </p:cNvPr>
          <p:cNvSpPr txBox="1"/>
          <p:nvPr/>
        </p:nvSpPr>
        <p:spPr>
          <a:xfrm>
            <a:off x="8464569" y="6179127"/>
            <a:ext cx="37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from standalone Geant4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0C82DB07-0E98-42B2-98E3-1EAEC8B84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33846"/>
            <a:ext cx="9421812" cy="47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86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0000A8"/>
      </a:accent2>
      <a:accent3>
        <a:srgbClr val="006E00"/>
      </a:accent3>
      <a:accent4>
        <a:srgbClr val="8A008A"/>
      </a:accent4>
      <a:accent5>
        <a:srgbClr val="B7AAB7"/>
      </a:accent5>
      <a:accent6>
        <a:srgbClr val="0000CC"/>
      </a:accent6>
      <a:hlink>
        <a:srgbClr val="006E00"/>
      </a:hlink>
      <a:folHlink>
        <a:srgbClr val="E1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10061"/>
        </a:accent1>
        <a:accent2>
          <a:srgbClr val="0000E1"/>
        </a:accent2>
        <a:accent3>
          <a:srgbClr val="FFFFFF"/>
        </a:accent3>
        <a:accent4>
          <a:srgbClr val="000000"/>
        </a:accent4>
        <a:accent5>
          <a:srgbClr val="B7AAB7"/>
        </a:accent5>
        <a:accent6>
          <a:srgbClr val="0000CC"/>
        </a:accent6>
        <a:hlink>
          <a:srgbClr val="006E00"/>
        </a:hlink>
        <a:folHlink>
          <a:srgbClr val="E1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33565</TotalTime>
  <Words>127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Jochen Schwiening</dc:creator>
  <cp:lastModifiedBy>Microsoft Office User</cp:lastModifiedBy>
  <cp:revision>641</cp:revision>
  <cp:lastPrinted>2021-09-28T14:53:20Z</cp:lastPrinted>
  <dcterms:created xsi:type="dcterms:W3CDTF">2019-09-14T20:42:24Z</dcterms:created>
  <dcterms:modified xsi:type="dcterms:W3CDTF">2021-11-08T18:38:58Z</dcterms:modified>
</cp:coreProperties>
</file>