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210" r:id="rId2"/>
    <p:sldId id="2201" r:id="rId3"/>
    <p:sldId id="2200" r:id="rId4"/>
    <p:sldId id="2213" r:id="rId5"/>
    <p:sldId id="2212" r:id="rId6"/>
    <p:sldId id="259" r:id="rId7"/>
    <p:sldId id="221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7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592" y="176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F1FDA-2065-124B-8829-102F55D7E4A0}" type="datetimeFigureOut">
              <a:rPr lang="en-US" smtClean="0"/>
              <a:t>11/8/21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46C33-F5F1-224B-851B-73BE8578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3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46C33-F5F1-224B-851B-73BE8578DF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9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46C33-F5F1-224B-851B-73BE8578DF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1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0699-FDCE-1346-807E-E3F608B9F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43E8A-AA2E-0C4C-813C-17ABF162C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B1229-0857-AA40-9B5A-6F67DE65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9F65-647C-6B4A-84D2-03FA1C085D35}" type="datetime1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13B1B-483B-F941-8BF5-07932DA5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171FA-1E01-0A41-8B54-87739D02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4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72BE8-7884-DE45-A3AF-64C8CCD8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C70F6-9AE0-0C43-B8A2-FA5E7441F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967C8-3CDD-184F-B546-F6007141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B6F4-CB89-FC41-A655-69AA36DF06CD}" type="datetime1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CE58-9733-3041-9D95-791A73B9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57AD5-BCBE-354A-A005-4A5E964F0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0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F6395F-C4F7-5B4C-BF02-C155CD4AA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5E06E-2AED-B94F-89C6-4887B739A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9D7B7-F237-994C-9256-0ED5EE42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21F-49ED-714B-9015-F0DD86AE010D}" type="datetime1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7D33A-730A-BC43-88E1-CF03AB56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B8D4D-3F1A-2047-9CEE-16CE20F6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1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8EFF-B5C9-D040-A74B-D25302D8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246"/>
            <a:ext cx="12192000" cy="688646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01F20-6B0C-1345-8E4B-84637EC67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5400"/>
            <a:ext cx="12192000" cy="5904076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9F46D-59AE-CE4E-B79F-581C896B1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79476"/>
            <a:ext cx="2743200" cy="278524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796B213-4DCF-3845-8823-A2E68C2D7226}" type="datetime1">
              <a:rPr lang="en-US" smtClean="0"/>
              <a:t>11/8/21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7862A-769F-D54D-A684-AE227EA9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3007" y="6579476"/>
            <a:ext cx="4133194" cy="26560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Zhenyu Ye @ UIC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91A18-D0E1-E149-A010-B338B9C9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79476"/>
            <a:ext cx="2743200" cy="278524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5D146B9-B2FB-2A44-961F-0DC0BE25A4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5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CAB5C-4666-BE40-B002-54C9A1EF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F2EE7-B79A-8741-93D6-5CAD78703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05086-0E19-194A-9EA6-18ADFE00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0B31-564A-AE4C-AB93-77ADC310AEDF}" type="datetime1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7C30E-2655-1340-B60B-DB979AD14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B0DA7-79FD-8F48-B6A0-C062C795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352B9-8CD7-4A41-97B3-8696FBCDD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94833-461A-EC4D-A43E-51925C49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06CBE-5658-F64B-9684-87DB42586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1F027-FE76-9041-865B-31CBCCBFB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820-7E68-C54D-80C0-AE328BCAAA66}" type="datetime1">
              <a:rPr lang="en-US" smtClean="0"/>
              <a:t>11/8/21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2AC4D-1B87-0544-947E-181185C0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6AE01-D77C-0E4E-AA5D-C9CFF595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5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D486-E9CA-D848-B1DE-186759521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B0151-6831-834F-AE89-F7C0D3F2F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881AB-621C-624A-8B89-5076AD17D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C98EB-01EE-4E41-A1C6-5C43EEB023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CC2748-68D4-D445-8CE0-0C84DEDEA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8A434-7E45-CE4A-8E94-9B7234BE4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B7D1-067F-4447-AB92-109B01D4B6A3}" type="datetime1">
              <a:rPr lang="en-US" smtClean="0"/>
              <a:t>11/8/21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A63A68-556C-7347-BDF7-CDB8A0EEC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290D18-F457-A143-8D30-72A7EA01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5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CEF01-F48B-3049-B901-31F03869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D3EE1-F74E-8E44-8564-C00AA5AE2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CD8E-816C-1549-B528-D0B687B3B4DB}" type="datetime1">
              <a:rPr lang="en-US" smtClean="0"/>
              <a:t>11/8/21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AB8CB-951F-6845-90F4-48D8710F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5F1A1-410B-8144-ABE8-372821A4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2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CAC74E-9092-2243-AED5-F7829FCA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A41B-340B-5A47-B630-3FA058EAE4DC}" type="datetime1">
              <a:rPr lang="en-US" smtClean="0"/>
              <a:t>11/8/21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9AE057-02C8-7143-9185-0AD987E7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5C0B2-D249-AC47-B2C7-1C5F2419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7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1D20-607E-2F41-9373-10A5C8B51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9F16-6719-1647-B377-53ACE24FE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A3C48-5C5C-E042-AA73-64CAB0418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0EA18-9E29-B348-9EAC-FD53CCEE6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F104-F542-D949-A98D-5CDD996CDE0A}" type="datetime1">
              <a:rPr lang="en-US" smtClean="0"/>
              <a:t>11/8/21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5D5CF-470F-0B4E-8045-66FCFAAB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CED24-8CC6-984A-9F45-97CA81F3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0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90E8-44EE-7F4A-BBC7-9589F58E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1FBC6E-1B0E-F64D-AE81-D68B76E65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04638-8716-4B4B-8CC5-C83C71B2C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50686-807C-2F4E-8064-48643DA7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4425-C81F-9E43-A6C0-37B326C04B79}" type="datetime1">
              <a:rPr lang="en-US" smtClean="0"/>
              <a:t>11/8/21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D0AC3-6364-1C42-9292-B76664AD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2DEED-275C-BE4D-9DD9-9DC0D37B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2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7CEFAC-47FA-9D4C-9087-8504CCBEA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0BD4F-FD8C-C846-8774-9E4619AC3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F3AA0-6FB2-4B44-ACED-0BBCD4BD4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DF442-DA92-6340-B5D9-7A4A7955653C}" type="datetime1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D37A0-DE20-9C42-86B8-CD4DD4F98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Zhenyu Ye @ UIC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9AF34-AD4A-054C-BD73-0EBE9A597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4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0706BD-5F14-BC4D-A66C-B7DDF0454D0A}"/>
              </a:ext>
            </a:extLst>
          </p:cNvPr>
          <p:cNvCxnSpPr>
            <a:cxnSpLocks/>
          </p:cNvCxnSpPr>
          <p:nvPr/>
        </p:nvCxnSpPr>
        <p:spPr>
          <a:xfrm>
            <a:off x="5034030" y="3237875"/>
            <a:ext cx="851941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CC0E10-D274-C24F-BF9A-6AA0E1599D0D}"/>
              </a:ext>
            </a:extLst>
          </p:cNvPr>
          <p:cNvCxnSpPr>
            <a:cxnSpLocks/>
          </p:cNvCxnSpPr>
          <p:nvPr/>
        </p:nvCxnSpPr>
        <p:spPr>
          <a:xfrm>
            <a:off x="5004050" y="4319666"/>
            <a:ext cx="986852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422083C-4883-4A4F-96BE-E9789BF37272}"/>
              </a:ext>
            </a:extLst>
          </p:cNvPr>
          <p:cNvSpPr txBox="1"/>
          <p:nvPr/>
        </p:nvSpPr>
        <p:spPr>
          <a:xfrm>
            <a:off x="5700936" y="5274861"/>
            <a:ext cx="202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57BF4EE-7B64-6448-A0C0-C4951FBDDC19}"/>
              </a:ext>
            </a:extLst>
          </p:cNvPr>
          <p:cNvCxnSpPr/>
          <p:nvPr/>
        </p:nvCxnSpPr>
        <p:spPr>
          <a:xfrm flipV="1">
            <a:off x="5331335" y="4379626"/>
            <a:ext cx="0" cy="5501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34A33A9-F201-314E-A11E-68BE54682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23" r="-86" b="5300"/>
          <a:stretch/>
        </p:blipFill>
        <p:spPr>
          <a:xfrm>
            <a:off x="33721" y="578755"/>
            <a:ext cx="10355406" cy="626632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C6932D-1890-F248-BDA1-345E4222F08F}"/>
              </a:ext>
            </a:extLst>
          </p:cNvPr>
          <p:cNvCxnSpPr>
            <a:cxnSpLocks/>
          </p:cNvCxnSpPr>
          <p:nvPr/>
        </p:nvCxnSpPr>
        <p:spPr>
          <a:xfrm>
            <a:off x="5890573" y="5587340"/>
            <a:ext cx="0" cy="142411"/>
          </a:xfrm>
          <a:prstGeom prst="line">
            <a:avLst/>
          </a:prstGeom>
          <a:ln w="38100">
            <a:solidFill>
              <a:srgbClr val="FB04F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D1B7DC7-F25E-D649-AB65-5903E5347487}"/>
              </a:ext>
            </a:extLst>
          </p:cNvPr>
          <p:cNvCxnSpPr>
            <a:cxnSpLocks/>
          </p:cNvCxnSpPr>
          <p:nvPr/>
        </p:nvCxnSpPr>
        <p:spPr>
          <a:xfrm>
            <a:off x="5892063" y="5710411"/>
            <a:ext cx="609735" cy="686050"/>
          </a:xfrm>
          <a:prstGeom prst="line">
            <a:avLst/>
          </a:prstGeom>
          <a:ln w="38100">
            <a:solidFill>
              <a:srgbClr val="FB04F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2A1E58E-9BD8-4446-9AA0-DEE4A4CAC854}"/>
              </a:ext>
            </a:extLst>
          </p:cNvPr>
          <p:cNvCxnSpPr>
            <a:cxnSpLocks/>
          </p:cNvCxnSpPr>
          <p:nvPr/>
        </p:nvCxnSpPr>
        <p:spPr>
          <a:xfrm>
            <a:off x="1352649" y="1691556"/>
            <a:ext cx="4617891" cy="19109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DC034BD-9339-7648-86C2-A629CB27ACFD}"/>
              </a:ext>
            </a:extLst>
          </p:cNvPr>
          <p:cNvCxnSpPr>
            <a:cxnSpLocks/>
          </p:cNvCxnSpPr>
          <p:nvPr/>
        </p:nvCxnSpPr>
        <p:spPr>
          <a:xfrm>
            <a:off x="1354327" y="5421624"/>
            <a:ext cx="4540849" cy="18264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2444EDE-8411-7D48-9A79-1FB8335874A6}"/>
              </a:ext>
            </a:extLst>
          </p:cNvPr>
          <p:cNvSpPr txBox="1"/>
          <p:nvPr/>
        </p:nvSpPr>
        <p:spPr>
          <a:xfrm>
            <a:off x="3531876" y="6067559"/>
            <a:ext cx="125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BTOF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5A99D2-2F98-D341-9CF4-51ADA9138213}"/>
              </a:ext>
            </a:extLst>
          </p:cNvPr>
          <p:cNvSpPr txBox="1"/>
          <p:nvPr/>
        </p:nvSpPr>
        <p:spPr>
          <a:xfrm>
            <a:off x="8238927" y="5720891"/>
            <a:ext cx="2026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B0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BTOF service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1F1D33D-B4ED-5040-8982-AC15401B6577}"/>
              </a:ext>
            </a:extLst>
          </p:cNvPr>
          <p:cNvCxnSpPr>
            <a:cxnSpLocks/>
          </p:cNvCxnSpPr>
          <p:nvPr/>
        </p:nvCxnSpPr>
        <p:spPr>
          <a:xfrm flipH="1">
            <a:off x="7546249" y="5998870"/>
            <a:ext cx="568647" cy="397591"/>
          </a:xfrm>
          <a:prstGeom prst="straightConnector1">
            <a:avLst/>
          </a:prstGeom>
          <a:ln w="38100">
            <a:solidFill>
              <a:srgbClr val="FB04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EECF510-2ACE-6C4C-8704-B91B33A7A3CA}"/>
              </a:ext>
            </a:extLst>
          </p:cNvPr>
          <p:cNvCxnSpPr>
            <a:cxnSpLocks/>
          </p:cNvCxnSpPr>
          <p:nvPr/>
        </p:nvCxnSpPr>
        <p:spPr>
          <a:xfrm flipV="1">
            <a:off x="3905063" y="5658545"/>
            <a:ext cx="0" cy="4477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8BC00A7-448B-9B49-9513-79B70A88F3CC}"/>
              </a:ext>
            </a:extLst>
          </p:cNvPr>
          <p:cNvCxnSpPr>
            <a:cxnSpLocks/>
          </p:cNvCxnSpPr>
          <p:nvPr/>
        </p:nvCxnSpPr>
        <p:spPr>
          <a:xfrm>
            <a:off x="6654849" y="1073924"/>
            <a:ext cx="1038390" cy="58623"/>
          </a:xfrm>
          <a:prstGeom prst="line">
            <a:avLst/>
          </a:prstGeom>
          <a:ln w="38100">
            <a:solidFill>
              <a:srgbClr val="FB04F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CCD91CC-9752-5542-A500-C1B459FC7A52}"/>
              </a:ext>
            </a:extLst>
          </p:cNvPr>
          <p:cNvCxnSpPr>
            <a:cxnSpLocks/>
          </p:cNvCxnSpPr>
          <p:nvPr/>
        </p:nvCxnSpPr>
        <p:spPr>
          <a:xfrm flipV="1">
            <a:off x="5953607" y="1086531"/>
            <a:ext cx="712268" cy="699247"/>
          </a:xfrm>
          <a:prstGeom prst="line">
            <a:avLst/>
          </a:prstGeom>
          <a:ln w="38100">
            <a:solidFill>
              <a:srgbClr val="FB04F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8668DD2-2194-064E-B12A-77EF011B3999}"/>
              </a:ext>
            </a:extLst>
          </p:cNvPr>
          <p:cNvCxnSpPr>
            <a:cxnSpLocks/>
          </p:cNvCxnSpPr>
          <p:nvPr/>
        </p:nvCxnSpPr>
        <p:spPr>
          <a:xfrm flipH="1">
            <a:off x="5953607" y="1789194"/>
            <a:ext cx="16933" cy="125935"/>
          </a:xfrm>
          <a:prstGeom prst="line">
            <a:avLst/>
          </a:prstGeom>
          <a:ln w="38100">
            <a:solidFill>
              <a:srgbClr val="FB04F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E5D31A0-FC6B-B64D-8F30-9C2A3BF0FEA2}"/>
              </a:ext>
            </a:extLst>
          </p:cNvPr>
          <p:cNvCxnSpPr>
            <a:cxnSpLocks/>
          </p:cNvCxnSpPr>
          <p:nvPr/>
        </p:nvCxnSpPr>
        <p:spPr>
          <a:xfrm flipH="1">
            <a:off x="637009" y="5476460"/>
            <a:ext cx="722648" cy="709007"/>
          </a:xfrm>
          <a:prstGeom prst="line">
            <a:avLst/>
          </a:prstGeom>
          <a:ln w="38100">
            <a:solidFill>
              <a:srgbClr val="FB04F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CFF33D6-A275-D149-89FF-556143C98CED}"/>
              </a:ext>
            </a:extLst>
          </p:cNvPr>
          <p:cNvCxnSpPr>
            <a:cxnSpLocks/>
          </p:cNvCxnSpPr>
          <p:nvPr/>
        </p:nvCxnSpPr>
        <p:spPr>
          <a:xfrm>
            <a:off x="0" y="6163125"/>
            <a:ext cx="637009" cy="22342"/>
          </a:xfrm>
          <a:prstGeom prst="line">
            <a:avLst/>
          </a:prstGeom>
          <a:ln w="38100">
            <a:solidFill>
              <a:srgbClr val="FB04F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E93CCDF-2311-974A-8E39-5C7483E9EFA6}"/>
              </a:ext>
            </a:extLst>
          </p:cNvPr>
          <p:cNvCxnSpPr>
            <a:cxnSpLocks/>
          </p:cNvCxnSpPr>
          <p:nvPr/>
        </p:nvCxnSpPr>
        <p:spPr>
          <a:xfrm>
            <a:off x="1354327" y="5421624"/>
            <a:ext cx="15051" cy="54131"/>
          </a:xfrm>
          <a:prstGeom prst="line">
            <a:avLst/>
          </a:prstGeom>
          <a:ln w="38100">
            <a:solidFill>
              <a:srgbClr val="FB04F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01A890F-F2F5-C548-B87F-C328AFF77940}"/>
              </a:ext>
            </a:extLst>
          </p:cNvPr>
          <p:cNvCxnSpPr>
            <a:cxnSpLocks/>
          </p:cNvCxnSpPr>
          <p:nvPr/>
        </p:nvCxnSpPr>
        <p:spPr>
          <a:xfrm>
            <a:off x="50654" y="822342"/>
            <a:ext cx="603288" cy="29312"/>
          </a:xfrm>
          <a:prstGeom prst="line">
            <a:avLst/>
          </a:prstGeom>
          <a:ln w="38100">
            <a:solidFill>
              <a:srgbClr val="FB04F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2D41012-C555-1546-94CC-B88933668D5B}"/>
              </a:ext>
            </a:extLst>
          </p:cNvPr>
          <p:cNvCxnSpPr>
            <a:cxnSpLocks/>
          </p:cNvCxnSpPr>
          <p:nvPr/>
        </p:nvCxnSpPr>
        <p:spPr>
          <a:xfrm flipH="1" flipV="1">
            <a:off x="655490" y="851656"/>
            <a:ext cx="697159" cy="727302"/>
          </a:xfrm>
          <a:prstGeom prst="line">
            <a:avLst/>
          </a:prstGeom>
          <a:ln w="38100">
            <a:solidFill>
              <a:srgbClr val="FB04F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5F1D549-7C04-FC4D-AF39-7BC8D72D22EF}"/>
              </a:ext>
            </a:extLst>
          </p:cNvPr>
          <p:cNvCxnSpPr>
            <a:cxnSpLocks/>
          </p:cNvCxnSpPr>
          <p:nvPr/>
        </p:nvCxnSpPr>
        <p:spPr>
          <a:xfrm>
            <a:off x="1352649" y="1587437"/>
            <a:ext cx="1678" cy="153614"/>
          </a:xfrm>
          <a:prstGeom prst="line">
            <a:avLst/>
          </a:prstGeom>
          <a:ln w="38100">
            <a:solidFill>
              <a:srgbClr val="FB04F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5316438-6FCE-FC4E-B029-291360A04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Integration of BTOF into ATHENA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D926-86F0-084B-9E09-1BB04F31C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213-4DCF-3845-8823-A2E68C2D7226}" type="datetime1">
              <a:rPr lang="en-US" smtClean="0"/>
              <a:t>11/8/21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A8F12-3A5E-494D-A492-87AA08AED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24F9D-CA1C-404D-B417-7A179B946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pPr/>
              <a:t>1</a:t>
            </a:fld>
            <a:endParaRPr lang="en-US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3F4147B-B7BF-A642-AFA1-6D20AEA5A147}"/>
              </a:ext>
            </a:extLst>
          </p:cNvPr>
          <p:cNvCxnSpPr>
            <a:cxnSpLocks/>
          </p:cNvCxnSpPr>
          <p:nvPr/>
        </p:nvCxnSpPr>
        <p:spPr>
          <a:xfrm>
            <a:off x="6457977" y="6413380"/>
            <a:ext cx="1010584" cy="47022"/>
          </a:xfrm>
          <a:prstGeom prst="line">
            <a:avLst/>
          </a:prstGeom>
          <a:ln w="38100">
            <a:solidFill>
              <a:srgbClr val="FB04F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B56624A-DA98-0341-A69E-DB666C9447F7}"/>
              </a:ext>
            </a:extLst>
          </p:cNvPr>
          <p:cNvSpPr/>
          <p:nvPr/>
        </p:nvSpPr>
        <p:spPr>
          <a:xfrm>
            <a:off x="8490778" y="2522258"/>
            <a:ext cx="35582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AC-LGAD Barrel TOF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Z=[-0.673m, 0.673m], R=0.525m, Area=4.9 m</a:t>
            </a:r>
            <a:r>
              <a:rPr 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Eta=[-1.11, 1.11]</a:t>
            </a:r>
          </a:p>
          <a:p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B0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 (~1 kW)</a:t>
            </a:r>
          </a:p>
          <a:p>
            <a:r>
              <a:rPr lang="en-US" sz="2000" dirty="0">
                <a:solidFill>
                  <a:srgbClr val="FB0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Cables for HV/LV, I/O signals</a:t>
            </a:r>
          </a:p>
          <a:p>
            <a:r>
              <a:rPr lang="en-US" sz="2000" dirty="0">
                <a:solidFill>
                  <a:srgbClr val="FB0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 cooling</a:t>
            </a:r>
          </a:p>
          <a:p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7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7D6A7-96A7-7043-9959-72F3073E8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ATHENA Barrel TOF Detector Layout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DFEC2-491D-7B44-8626-DD8F9CAE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213-4DCF-3845-8823-A2E68C2D7226}" type="datetime1">
              <a:rPr lang="en-US" smtClean="0"/>
              <a:t>11/8/21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90549-57A0-6C44-B79A-F61E7340E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327B1-EA76-894C-8483-FCBC267B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A90747-61E1-174D-84DE-DFF445C76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3" t="14736" r="30977" b="16412"/>
          <a:stretch/>
        </p:blipFill>
        <p:spPr>
          <a:xfrm rot="5400000">
            <a:off x="6222076" y="256982"/>
            <a:ext cx="4910921" cy="6527168"/>
          </a:xfrm>
          <a:prstGeom prst="rect">
            <a:avLst/>
          </a:prstGeom>
        </p:spPr>
      </p:pic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8BFAC578-85A1-9546-9BA7-FCE27D74B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07" t="30011" r="31280" b="21058"/>
          <a:stretch/>
        </p:blipFill>
        <p:spPr>
          <a:xfrm rot="16200000">
            <a:off x="95194" y="936680"/>
            <a:ext cx="5094052" cy="498464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2E74CA-3620-A945-8513-6998439ABDBC}"/>
              </a:ext>
            </a:extLst>
          </p:cNvPr>
          <p:cNvCxnSpPr>
            <a:cxnSpLocks/>
          </p:cNvCxnSpPr>
          <p:nvPr/>
        </p:nvCxnSpPr>
        <p:spPr>
          <a:xfrm flipV="1">
            <a:off x="2638269" y="1873771"/>
            <a:ext cx="1573967" cy="1555229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3984BDB-D0C3-304A-91CA-95BA99A588BF}"/>
              </a:ext>
            </a:extLst>
          </p:cNvPr>
          <p:cNvSpPr txBox="1"/>
          <p:nvPr/>
        </p:nvSpPr>
        <p:spPr>
          <a:xfrm rot="18965669">
            <a:off x="2561070" y="2197322"/>
            <a:ext cx="1697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0.525 m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C90F66F-A612-5B4C-A5B2-70649758EDB4}"/>
              </a:ext>
            </a:extLst>
          </p:cNvPr>
          <p:cNvCxnSpPr>
            <a:cxnSpLocks/>
          </p:cNvCxnSpPr>
          <p:nvPr/>
        </p:nvCxnSpPr>
        <p:spPr>
          <a:xfrm flipH="1">
            <a:off x="5483296" y="6009342"/>
            <a:ext cx="6427845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3588AD3-81F8-594B-B85A-F6242BA447EB}"/>
              </a:ext>
            </a:extLst>
          </p:cNvPr>
          <p:cNvSpPr txBox="1"/>
          <p:nvPr/>
        </p:nvSpPr>
        <p:spPr>
          <a:xfrm>
            <a:off x="7981238" y="6146050"/>
            <a:ext cx="234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= 1.3460 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8143F1-C210-0249-955A-56DC067E29FB}"/>
              </a:ext>
            </a:extLst>
          </p:cNvPr>
          <p:cNvCxnSpPr>
            <a:cxnSpLocks/>
          </p:cNvCxnSpPr>
          <p:nvPr/>
        </p:nvCxnSpPr>
        <p:spPr>
          <a:xfrm>
            <a:off x="5246557" y="3428999"/>
            <a:ext cx="6945443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6166AB-FA03-564E-906C-51F7458BF426}"/>
              </a:ext>
            </a:extLst>
          </p:cNvPr>
          <p:cNvCxnSpPr>
            <a:cxnSpLocks/>
          </p:cNvCxnSpPr>
          <p:nvPr/>
        </p:nvCxnSpPr>
        <p:spPr>
          <a:xfrm flipV="1">
            <a:off x="8649325" y="1184223"/>
            <a:ext cx="3147934" cy="2212382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725E2D-11BF-5743-8A68-D3EA446EC52C}"/>
                  </a:ext>
                </a:extLst>
              </p:cNvPr>
              <p:cNvSpPr txBox="1"/>
              <p:nvPr/>
            </p:nvSpPr>
            <p:spPr>
              <a:xfrm>
                <a:off x="10659875" y="743732"/>
                <a:ext cx="17113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𝜼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725E2D-11BF-5743-8A68-D3EA446EC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9875" y="743732"/>
                <a:ext cx="1711312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9A6C31-00B9-2640-81B8-C5325E23C6D7}"/>
                  </a:ext>
                </a:extLst>
              </p:cNvPr>
              <p:cNvSpPr txBox="1"/>
              <p:nvPr/>
            </p:nvSpPr>
            <p:spPr>
              <a:xfrm>
                <a:off x="1152944" y="6044006"/>
                <a:ext cx="3597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108(</m:t>
                    </m:r>
                    <m:r>
                      <m:rPr>
                        <m:sty m:val="p"/>
                      </m:rPr>
                      <a:rPr lang="el-GR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2(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modules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9A6C31-00B9-2640-81B8-C5325E23C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944" y="6044006"/>
                <a:ext cx="3597640" cy="461665"/>
              </a:xfrm>
              <a:prstGeom prst="rect">
                <a:avLst/>
              </a:prstGeom>
              <a:blipFill>
                <a:blip r:embed="rId6"/>
                <a:stretch>
                  <a:fillRect l="-35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31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7D6A7-96A7-7043-9959-72F3073E8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ATHENA Barrel TOF Module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DFEC2-491D-7B44-8626-DD8F9CAE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213-4DCF-3845-8823-A2E68C2D7226}" type="datetime1">
              <a:rPr lang="en-US" smtClean="0"/>
              <a:t>11/8/21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90549-57A0-6C44-B79A-F61E7340E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327B1-EA76-894C-8483-FCBC267B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6DACA20-8D07-2948-A2C0-2051D4A93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902" r="84909" b="5749"/>
          <a:stretch/>
        </p:blipFill>
        <p:spPr>
          <a:xfrm rot="5400000">
            <a:off x="6645453" y="-3345150"/>
            <a:ext cx="1264994" cy="969264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8CDD93-68BF-C746-AD1E-7A1B0BC67F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2" t="5683" r="85830" b="6229"/>
          <a:stretch/>
        </p:blipFill>
        <p:spPr>
          <a:xfrm rot="16200000">
            <a:off x="6707960" y="1253603"/>
            <a:ext cx="1005840" cy="95804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FF2FCCC-D79F-2448-93A7-A1F299D644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094"/>
          <a:stretch/>
        </p:blipFill>
        <p:spPr>
          <a:xfrm>
            <a:off x="550634" y="675400"/>
            <a:ext cx="1488026" cy="585216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98C502-9564-9142-80BD-BEA17599FBCB}"/>
              </a:ext>
            </a:extLst>
          </p:cNvPr>
          <p:cNvCxnSpPr>
            <a:cxnSpLocks/>
          </p:cNvCxnSpPr>
          <p:nvPr/>
        </p:nvCxnSpPr>
        <p:spPr>
          <a:xfrm flipH="1">
            <a:off x="2525937" y="2194654"/>
            <a:ext cx="9301302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AD609C8-08A8-4041-868E-CC70AA668C29}"/>
              </a:ext>
            </a:extLst>
          </p:cNvPr>
          <p:cNvSpPr txBox="1"/>
          <p:nvPr/>
        </p:nvSpPr>
        <p:spPr>
          <a:xfrm>
            <a:off x="6522708" y="2356059"/>
            <a:ext cx="234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=½ L = 0.673 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87D90F-D904-0247-86BC-A08794D253BA}"/>
              </a:ext>
            </a:extLst>
          </p:cNvPr>
          <p:cNvCxnSpPr>
            <a:cxnSpLocks/>
          </p:cNvCxnSpPr>
          <p:nvPr/>
        </p:nvCxnSpPr>
        <p:spPr>
          <a:xfrm flipH="1">
            <a:off x="690139" y="986062"/>
            <a:ext cx="604508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F91F0B1-919D-0847-AF4A-C2021095E74F}"/>
              </a:ext>
            </a:extLst>
          </p:cNvPr>
          <p:cNvCxnSpPr>
            <a:cxnSpLocks/>
          </p:cNvCxnSpPr>
          <p:nvPr/>
        </p:nvCxnSpPr>
        <p:spPr>
          <a:xfrm flipH="1">
            <a:off x="639932" y="6263665"/>
            <a:ext cx="1084194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C233D56-8045-7B4D-B8DE-8F3C0ECFAF80}"/>
              </a:ext>
            </a:extLst>
          </p:cNvPr>
          <p:cNvSpPr txBox="1"/>
          <p:nvPr/>
        </p:nvSpPr>
        <p:spPr>
          <a:xfrm>
            <a:off x="303037" y="540693"/>
            <a:ext cx="234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h=0.642 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35E233-F452-4641-9E03-11DCB873B2DA}"/>
              </a:ext>
            </a:extLst>
          </p:cNvPr>
          <p:cNvSpPr txBox="1"/>
          <p:nvPr/>
        </p:nvSpPr>
        <p:spPr>
          <a:xfrm>
            <a:off x="138145" y="6277030"/>
            <a:ext cx="234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H=1.242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76C3BE-4619-934A-96EB-BA7651B966C0}"/>
                  </a:ext>
                </a:extLst>
              </p:cNvPr>
              <p:cNvSpPr txBox="1"/>
              <p:nvPr/>
            </p:nvSpPr>
            <p:spPr>
              <a:xfrm>
                <a:off x="2525937" y="3364050"/>
                <a:ext cx="933953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12 AC-LGAD sensors</a:t>
                </a:r>
                <a:r>
                  <a:rPr lang="en-US" sz="2400" b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each with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64</m:t>
                    </m:r>
                    <m: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)×2(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strips, are read out by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12 frontend ASICs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each with 128 readout channels</a:t>
                </a:r>
                <a:endParaRPr lang="en-US" sz="2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mass flexible Kapton PCB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distributes power and I/O signals from a low mass 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connector 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the edge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Liquid coolant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sz="24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 cooling tube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takes away heat from the ASICs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76C3BE-4619-934A-96EB-BA7651B9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937" y="3364050"/>
                <a:ext cx="9339537" cy="1938992"/>
              </a:xfrm>
              <a:prstGeom prst="rect">
                <a:avLst/>
              </a:prstGeom>
              <a:blipFill>
                <a:blip r:embed="rId5"/>
                <a:stretch>
                  <a:fillRect l="-814" t="-1948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0294FA-9FC6-A34F-BD0F-9F80AA9B11CD}"/>
              </a:ext>
            </a:extLst>
          </p:cNvPr>
          <p:cNvCxnSpPr>
            <a:cxnSpLocks/>
          </p:cNvCxnSpPr>
          <p:nvPr/>
        </p:nvCxnSpPr>
        <p:spPr>
          <a:xfrm flipV="1">
            <a:off x="489623" y="1088087"/>
            <a:ext cx="0" cy="4962535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E3D15AA-2A73-7A42-8E21-8EDCB8A422AF}"/>
              </a:ext>
            </a:extLst>
          </p:cNvPr>
          <p:cNvSpPr txBox="1"/>
          <p:nvPr/>
        </p:nvSpPr>
        <p:spPr>
          <a:xfrm rot="16200000">
            <a:off x="-907800" y="3028236"/>
            <a:ext cx="234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= 5.6 cm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ED3723-B593-7246-A05F-BBF2B845A078}"/>
              </a:ext>
            </a:extLst>
          </p:cNvPr>
          <p:cNvSpPr/>
          <p:nvPr/>
        </p:nvSpPr>
        <p:spPr>
          <a:xfrm>
            <a:off x="9462343" y="28386"/>
            <a:ext cx="2730235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98 % coverage in Z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93C80D1-1006-3241-89E2-4BB5298C4E78}"/>
              </a:ext>
            </a:extLst>
          </p:cNvPr>
          <p:cNvCxnSpPr>
            <a:cxnSpLocks/>
          </p:cNvCxnSpPr>
          <p:nvPr/>
        </p:nvCxnSpPr>
        <p:spPr>
          <a:xfrm flipH="1">
            <a:off x="2578301" y="974252"/>
            <a:ext cx="694717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67CCE45-2F38-224F-97EB-368DEEF29424}"/>
              </a:ext>
            </a:extLst>
          </p:cNvPr>
          <p:cNvSpPr txBox="1"/>
          <p:nvPr/>
        </p:nvSpPr>
        <p:spPr>
          <a:xfrm>
            <a:off x="2563310" y="589132"/>
            <a:ext cx="13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5.5 cm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2ED870-D1FF-ED4F-84D7-8F0CE934C2F0}"/>
              </a:ext>
            </a:extLst>
          </p:cNvPr>
          <p:cNvSpPr txBox="1"/>
          <p:nvPr/>
        </p:nvSpPr>
        <p:spPr>
          <a:xfrm rot="16200000">
            <a:off x="1549981" y="903420"/>
            <a:ext cx="13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cm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9B2607B-76A9-DB46-B2AF-9D38B6D989F5}"/>
              </a:ext>
            </a:extLst>
          </p:cNvPr>
          <p:cNvCxnSpPr>
            <a:cxnSpLocks/>
          </p:cNvCxnSpPr>
          <p:nvPr/>
        </p:nvCxnSpPr>
        <p:spPr>
          <a:xfrm flipV="1">
            <a:off x="2431630" y="1148048"/>
            <a:ext cx="0" cy="413082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23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BF78B-8571-6741-A235-8DD2D22D8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ATHENA Barrel TOF in DD4HEP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764C7-21B4-D147-AE8A-0E5BE864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213-4DCF-3845-8823-A2E68C2D7226}" type="datetime1">
              <a:rPr lang="en-US" smtClean="0"/>
              <a:t>11/8/21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567F1-2974-9949-A1A3-EEC1B1EE6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142A6-B1C8-AF4A-ABEF-2B5FB0B3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106436-33C2-284F-B6ED-1B75E2344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33933" r="31893" b="35427"/>
          <a:stretch/>
        </p:blipFill>
        <p:spPr>
          <a:xfrm>
            <a:off x="239044" y="1412070"/>
            <a:ext cx="6229679" cy="3759537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C2F7DF53-82BA-A74A-A1F2-3AE82DC42D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7" t="22292" r="17095" b="21458"/>
          <a:stretch/>
        </p:blipFill>
        <p:spPr>
          <a:xfrm>
            <a:off x="6719654" y="1444021"/>
            <a:ext cx="5458291" cy="375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1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BF78B-8571-6741-A235-8DD2D22D8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ATHENA Barrel TOF in DD4HEP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764C7-21B4-D147-AE8A-0E5BE864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213-4DCF-3845-8823-A2E68C2D7226}" type="datetime1">
              <a:rPr lang="en-US" smtClean="0"/>
              <a:t>11/8/21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567F1-2974-9949-A1A3-EEC1B1EE6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142A6-B1C8-AF4A-ABEF-2B5FB0B3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36BCBC-62DF-6844-B9A8-A7B185B57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2893" r="10726" b="3744"/>
          <a:stretch/>
        </p:blipFill>
        <p:spPr>
          <a:xfrm>
            <a:off x="0" y="675400"/>
            <a:ext cx="6359668" cy="5679487"/>
          </a:xfrm>
          <a:prstGeom prst="rect">
            <a:avLst/>
          </a:prstGeom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7CE14982-623C-194C-B391-34C5797DF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" t="41530" r="31746" b="30460"/>
          <a:stretch/>
        </p:blipFill>
        <p:spPr>
          <a:xfrm>
            <a:off x="6096000" y="4657164"/>
            <a:ext cx="5942353" cy="1920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C8D73B-F072-3D45-8AF0-8AE1AEBF0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32442" y="-1190445"/>
            <a:ext cx="3404644" cy="62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9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EAF1D2-55E3-44DA-A663-C74D5636D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173940" y="-548378"/>
            <a:ext cx="3361857" cy="49001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C1DF358-D48A-6E43-B372-41CE94CC2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699749" y="-548378"/>
            <a:ext cx="3361857" cy="4900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FDE733-A9BC-F847-9D1C-B1D5EFDEC2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4824249" y="334697"/>
            <a:ext cx="3103830" cy="994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5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EAF1D2-55E3-44DA-A663-C74D5636D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351942" y="-45694"/>
            <a:ext cx="2816613" cy="41054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E63BD3-1C26-4B72-94D3-6EA7C8997CDE}"/>
              </a:ext>
            </a:extLst>
          </p:cNvPr>
          <p:cNvSpPr txBox="1"/>
          <p:nvPr/>
        </p:nvSpPr>
        <p:spPr>
          <a:xfrm>
            <a:off x="2947776" y="1336397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203734-ACCC-45AE-9BB2-81EF96119AB0}"/>
              </a:ext>
            </a:extLst>
          </p:cNvPr>
          <p:cNvSpPr txBox="1"/>
          <p:nvPr/>
        </p:nvSpPr>
        <p:spPr>
          <a:xfrm>
            <a:off x="801978" y="341533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1D202B-C78B-4D6B-8DB5-7B3A1D4A508D}"/>
              </a:ext>
            </a:extLst>
          </p:cNvPr>
          <p:cNvSpPr txBox="1"/>
          <p:nvPr/>
        </p:nvSpPr>
        <p:spPr>
          <a:xfrm>
            <a:off x="5817746" y="3454723"/>
            <a:ext cx="377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3197EC-8C50-DD4E-978F-09BA0681DBAC}"/>
              </a:ext>
            </a:extLst>
          </p:cNvPr>
          <p:cNvSpPr txBox="1"/>
          <p:nvPr/>
        </p:nvSpPr>
        <p:spPr>
          <a:xfrm>
            <a:off x="5841790" y="414057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4C9232-CAA8-B54A-9A4B-AE8B904879A7}"/>
              </a:ext>
            </a:extLst>
          </p:cNvPr>
          <p:cNvSpPr txBox="1"/>
          <p:nvPr/>
        </p:nvSpPr>
        <p:spPr>
          <a:xfrm>
            <a:off x="796730" y="414057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11814C-7427-EE4A-AFC2-519DF3ACD6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2893" r="10726" b="3744"/>
          <a:stretch/>
        </p:blipFill>
        <p:spPr>
          <a:xfrm>
            <a:off x="1671500" y="433339"/>
            <a:ext cx="3613238" cy="32267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C1DF358-D48A-6E43-B372-41CE94CC2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351849" y="3155941"/>
            <a:ext cx="2816206" cy="41048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DDCF28B-1362-FF44-814C-9C7E9EFD0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166272" y="3037404"/>
            <a:ext cx="2864821" cy="44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8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12999</TotalTime>
  <Words>224</Words>
  <Application>Microsoft Macintosh PowerPoint</Application>
  <PresentationFormat>Widescreen</PresentationFormat>
  <Paragraphs>52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Times New Roman</vt:lpstr>
      <vt:lpstr>Office Theme</vt:lpstr>
      <vt:lpstr>Integration of BTOF into ATHENA</vt:lpstr>
      <vt:lpstr>ATHENA Barrel TOF Detector Layout</vt:lpstr>
      <vt:lpstr>ATHENA Barrel TOF Module</vt:lpstr>
      <vt:lpstr>ATHENA Barrel TOF in DD4HEP</vt:lpstr>
      <vt:lpstr>ATHENA Barrel TOF in DD4HEP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ETROC – Read-out ASIC for ETL</dc:title>
  <dc:creator>Ye, Zhenyu</dc:creator>
  <cp:lastModifiedBy>Ye, Zhenyu</cp:lastModifiedBy>
  <cp:revision>2638</cp:revision>
  <cp:lastPrinted>2021-06-28T17:12:49Z</cp:lastPrinted>
  <dcterms:created xsi:type="dcterms:W3CDTF">2019-07-06T19:47:03Z</dcterms:created>
  <dcterms:modified xsi:type="dcterms:W3CDTF">2021-11-08T17:17:09Z</dcterms:modified>
</cp:coreProperties>
</file>