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371" r:id="rId2"/>
    <p:sldId id="585" r:id="rId3"/>
    <p:sldId id="699" r:id="rId4"/>
    <p:sldId id="670" r:id="rId5"/>
    <p:sldId id="710" r:id="rId6"/>
    <p:sldId id="671" r:id="rId7"/>
    <p:sldId id="701" r:id="rId8"/>
    <p:sldId id="705" r:id="rId9"/>
    <p:sldId id="708" r:id="rId10"/>
    <p:sldId id="673" r:id="rId11"/>
    <p:sldId id="702" r:id="rId12"/>
    <p:sldId id="703" r:id="rId13"/>
    <p:sldId id="674" r:id="rId14"/>
    <p:sldId id="712" r:id="rId15"/>
    <p:sldId id="700" r:id="rId16"/>
    <p:sldId id="714" r:id="rId17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FF"/>
    <a:srgbClr val="000000"/>
    <a:srgbClr val="CC3399"/>
    <a:srgbClr val="172E10"/>
    <a:srgbClr val="683600"/>
    <a:srgbClr val="4D4D4D"/>
    <a:srgbClr val="3333CC"/>
    <a:srgbClr val="FE4A02"/>
    <a:srgbClr val="33CC33"/>
    <a:srgbClr val="FA7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2841" autoAdjust="0"/>
  </p:normalViewPr>
  <p:slideViewPr>
    <p:cSldViewPr>
      <p:cViewPr varScale="1">
        <p:scale>
          <a:sx n="80" d="100"/>
          <a:sy n="80" d="100"/>
        </p:scale>
        <p:origin x="101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1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71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6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3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31000"/>
            <a:lum/>
          </a:blip>
          <a:srcRect/>
          <a:stretch>
            <a:fillRect l="-4000" t="-8000" r="-5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28600" y="6324600"/>
            <a:ext cx="111685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28600" y="6324600"/>
            <a:ext cx="111685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28600" y="6324600"/>
            <a:ext cx="111685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7" name="Picture 1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28600" y="6324600"/>
            <a:ext cx="111685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"/>
          <p:cNvPicPr>
            <a:picLocks noChangeAspect="1"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228600" y="6324600"/>
            <a:ext cx="111685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HENIX-Collaboration/coresoftwar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nl.gov/lajudr201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-Detecto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2039"/>
            <a:ext cx="7772400" cy="236316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Hadron PID Considerations in </a:t>
            </a:r>
            <a:r>
              <a:rPr lang="en-US" sz="4400" dirty="0" err="1" smtClean="0"/>
              <a:t>ePHENIX</a:t>
            </a:r>
            <a:r>
              <a:rPr lang="en-US" sz="4400" dirty="0" smtClean="0"/>
              <a:t> concepts</a:t>
            </a:r>
            <a:br>
              <a:rPr lang="en-US" sz="4400" dirty="0" smtClean="0"/>
            </a:br>
            <a:r>
              <a:rPr lang="en-US" sz="2400" dirty="0" smtClean="0"/>
              <a:t>For </a:t>
            </a:r>
            <a:r>
              <a:rPr lang="en-US" sz="2400" dirty="0" smtClean="0"/>
              <a:t>seeding the discussion on eRD14 integration options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199"/>
            <a:ext cx="5334000" cy="1219201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Jin Huang</a:t>
            </a:r>
          </a:p>
          <a:p>
            <a:pPr algn="ctr"/>
            <a:r>
              <a:rPr lang="en-US" sz="1800" dirty="0" smtClean="0"/>
              <a:t>Brookhaven National Lab</a:t>
            </a:r>
            <a:endParaRPr lang="en-US" sz="3000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50837"/>
            <a:ext cx="28194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Gas RICH</a:t>
            </a:r>
            <a:br>
              <a:rPr lang="en-US" sz="4400" dirty="0" smtClean="0"/>
            </a:br>
            <a:r>
              <a:rPr lang="en-US" sz="3600" dirty="0" smtClean="0"/>
              <a:t>- The Design </a:t>
            </a:r>
            <a:endParaRPr lang="en-US" sz="4400" dirty="0"/>
          </a:p>
        </p:txBody>
      </p:sp>
      <p:grpSp>
        <p:nvGrpSpPr>
          <p:cNvPr id="7" name="Group 47"/>
          <p:cNvGrpSpPr/>
          <p:nvPr/>
        </p:nvGrpSpPr>
        <p:grpSpPr>
          <a:xfrm>
            <a:off x="4202668" y="240268"/>
            <a:ext cx="4850300" cy="3722132"/>
            <a:chOff x="4202668" y="240268"/>
            <a:chExt cx="4850300" cy="3722132"/>
          </a:xfrm>
        </p:grpSpPr>
        <p:pic>
          <p:nvPicPr>
            <p:cNvPr id="23" name="Picture 2" descr="F:\RICH_MirrorL100.R040R20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5093" y="621268"/>
              <a:ext cx="4680340" cy="30480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 rot="16200000">
              <a:off x="3849275" y="593661"/>
              <a:ext cx="1076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R (cm)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01000" y="3593068"/>
              <a:ext cx="10519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Z (cm)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 rot="3087371">
              <a:off x="7634684" y="1017487"/>
              <a:ext cx="17757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101FF"/>
                  </a:solidFill>
                </a:rPr>
                <a:t>RICH Mirror</a:t>
              </a:r>
              <a:endParaRPr lang="en-US" dirty="0">
                <a:solidFill>
                  <a:srgbClr val="0101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94219" y="1078468"/>
              <a:ext cx="14163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101FF"/>
                  </a:solidFill>
                </a:rPr>
                <a:t>RICH Gas</a:t>
              </a:r>
            </a:p>
            <a:p>
              <a:r>
                <a:rPr lang="en-US" sz="1600" dirty="0" smtClean="0">
                  <a:solidFill>
                    <a:srgbClr val="0101FF"/>
                  </a:solidFill>
                </a:rPr>
                <a:t>Volume (CF</a:t>
              </a:r>
              <a:r>
                <a:rPr lang="en-US" sz="1600" baseline="-25000" dirty="0" smtClean="0">
                  <a:solidFill>
                    <a:srgbClr val="0101FF"/>
                  </a:solidFill>
                </a:rPr>
                <a:t>4</a:t>
              </a:r>
              <a:r>
                <a:rPr lang="en-US" sz="1600" dirty="0" smtClean="0">
                  <a:solidFill>
                    <a:srgbClr val="0101FF"/>
                  </a:solidFill>
                </a:rPr>
                <a:t>)</a:t>
              </a:r>
              <a:endParaRPr lang="en-US" sz="1600" dirty="0">
                <a:solidFill>
                  <a:srgbClr val="0101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39000" y="621268"/>
              <a:ext cx="540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accent5">
                      <a:lumMod val="50000"/>
                    </a:schemeClr>
                  </a:solidFill>
                </a:rPr>
                <a:t>η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=1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305800" y="2297668"/>
              <a:ext cx="540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accent5">
                      <a:lumMod val="50000"/>
                    </a:schemeClr>
                  </a:solidFill>
                </a:rPr>
                <a:t>η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=2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05800" y="2754868"/>
              <a:ext cx="540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accent5">
                      <a:lumMod val="50000"/>
                    </a:schemeClr>
                  </a:solidFill>
                </a:rPr>
                <a:t>η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=3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05800" y="3135868"/>
              <a:ext cx="540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accent5">
                      <a:lumMod val="50000"/>
                    </a:schemeClr>
                  </a:solidFill>
                </a:rPr>
                <a:t>η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=4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05600" y="2907268"/>
              <a:ext cx="8317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101FF"/>
                  </a:solidFill>
                </a:rPr>
                <a:t>Entrance</a:t>
              </a:r>
            </a:p>
            <a:p>
              <a:r>
                <a:rPr lang="en-US" sz="1400" dirty="0" smtClean="0">
                  <a:solidFill>
                    <a:srgbClr val="0101FF"/>
                  </a:solidFill>
                </a:rPr>
                <a:t>Window</a:t>
              </a:r>
              <a:endParaRPr lang="en-US" sz="1400" dirty="0">
                <a:solidFill>
                  <a:srgbClr val="0101FF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48400" y="2297668"/>
              <a:ext cx="1371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Focal plane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HBD detector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81600" y="2514600"/>
              <a:ext cx="84042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101FF"/>
                  </a:solidFill>
                </a:rPr>
                <a:t>spherical</a:t>
              </a:r>
            </a:p>
            <a:p>
              <a:pPr algn="r"/>
              <a:r>
                <a:rPr lang="en-US" sz="1400" dirty="0" smtClean="0">
                  <a:solidFill>
                    <a:srgbClr val="0101FF"/>
                  </a:solidFill>
                </a:rPr>
                <a:t>mirror</a:t>
              </a:r>
            </a:p>
            <a:p>
              <a:pPr algn="r"/>
              <a:r>
                <a:rPr lang="en-US" sz="1400" dirty="0" smtClean="0">
                  <a:solidFill>
                    <a:srgbClr val="0101FF"/>
                  </a:solidFill>
                </a:rPr>
                <a:t>center</a:t>
              </a:r>
              <a:endParaRPr lang="en-US" sz="1400" dirty="0">
                <a:solidFill>
                  <a:srgbClr val="0101FF"/>
                </a:solidFill>
              </a:endParaRPr>
            </a:p>
          </p:txBody>
        </p:sp>
        <p:grpSp>
          <p:nvGrpSpPr>
            <p:cNvPr id="8" name="Group 41"/>
            <p:cNvGrpSpPr/>
            <p:nvPr/>
          </p:nvGrpSpPr>
          <p:grpSpPr>
            <a:xfrm>
              <a:off x="4433350" y="3284467"/>
              <a:ext cx="360996" cy="369332"/>
              <a:chOff x="1032997" y="1514470"/>
              <a:chExt cx="360996" cy="369332"/>
            </a:xfrm>
          </p:grpSpPr>
          <p:sp>
            <p:nvSpPr>
              <p:cNvPr id="43" name="Explosion 2 42"/>
              <p:cNvSpPr/>
              <p:nvPr/>
            </p:nvSpPr>
            <p:spPr>
              <a:xfrm>
                <a:off x="1066800" y="1524000"/>
                <a:ext cx="304800" cy="304800"/>
              </a:xfrm>
              <a:prstGeom prst="irregularSeal2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32997" y="1514470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IP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37338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Hadron ID for p&gt;10GeV/c require gas Cherenkov</a:t>
            </a:r>
          </a:p>
          <a:p>
            <a:pPr lvl="1"/>
            <a:r>
              <a:rPr lang="en-US" dirty="0" smtClean="0"/>
              <a:t>CF</a:t>
            </a:r>
            <a:r>
              <a:rPr lang="en-US" baseline="-25000" dirty="0" smtClean="0"/>
              <a:t>4</a:t>
            </a:r>
            <a:r>
              <a:rPr lang="en-US" dirty="0" smtClean="0"/>
              <a:t> gas used, similar to </a:t>
            </a:r>
            <a:r>
              <a:rPr lang="en-US" dirty="0" err="1" smtClean="0"/>
              <a:t>LHC</a:t>
            </a:r>
            <a:r>
              <a:rPr lang="en-US" baseline="-25000" dirty="0" err="1" smtClean="0"/>
              <a:t>b</a:t>
            </a:r>
            <a:r>
              <a:rPr lang="en-US" dirty="0" smtClean="0"/>
              <a:t> RICH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Beautiful optics </a:t>
            </a:r>
            <a:r>
              <a:rPr lang="en-US" dirty="0" smtClean="0"/>
              <a:t>using spherical mirrors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Photon detection </a:t>
            </a:r>
            <a:r>
              <a:rPr lang="en-US" dirty="0" smtClean="0"/>
              <a:t>using CsI−coated GEM in hadron blind mode</a:t>
            </a:r>
            <a:br>
              <a:rPr lang="en-US" dirty="0" smtClean="0"/>
            </a:br>
            <a:r>
              <a:rPr lang="en-US" dirty="0" smtClean="0"/>
              <a:t>- thin and magnetic field resistant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Active R&amp;D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Generic EIC R&amp;D program</a:t>
            </a:r>
          </a:p>
          <a:p>
            <a:pPr lvl="1"/>
            <a:r>
              <a:rPr lang="en-US" dirty="0" smtClean="0"/>
              <a:t>recent beam tests by the stony brook group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7"/>
          <a:stretch>
            <a:fillRect/>
          </a:stretch>
        </p:blipFill>
        <p:spPr bwMode="auto">
          <a:xfrm rot="20149060">
            <a:off x="7122356" y="1625219"/>
            <a:ext cx="1811213" cy="70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50"/>
          <p:cNvGrpSpPr/>
          <p:nvPr/>
        </p:nvGrpSpPr>
        <p:grpSpPr>
          <a:xfrm>
            <a:off x="4603385" y="73532"/>
            <a:ext cx="2129272" cy="2267161"/>
            <a:chOff x="4603385" y="73532"/>
            <a:chExt cx="2129272" cy="226716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5400000">
              <a:off x="4601221" y="209257"/>
              <a:ext cx="2133600" cy="212927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50" name="Rectangle 49"/>
            <p:cNvSpPr/>
            <p:nvPr/>
          </p:nvSpPr>
          <p:spPr>
            <a:xfrm rot="811048">
              <a:off x="5105668" y="73532"/>
              <a:ext cx="13358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Beam test data</a:t>
              </a:r>
            </a:p>
            <a:p>
              <a:r>
                <a:rPr lang="en-US" sz="1200" dirty="0" err="1" smtClean="0">
                  <a:solidFill>
                    <a:srgbClr val="000000"/>
                  </a:solidFill>
                </a:rPr>
                <a:t>StonyBrook</a:t>
              </a:r>
              <a:r>
                <a:rPr lang="en-US" sz="1200" dirty="0" smtClean="0">
                  <a:solidFill>
                    <a:srgbClr val="000000"/>
                  </a:solidFill>
                </a:rPr>
                <a:t> group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60"/>
          <p:cNvGrpSpPr/>
          <p:nvPr/>
        </p:nvGrpSpPr>
        <p:grpSpPr>
          <a:xfrm>
            <a:off x="4191000" y="2667000"/>
            <a:ext cx="2590800" cy="2514600"/>
            <a:chOff x="4267200" y="2667000"/>
            <a:chExt cx="2590800" cy="251460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267200" y="3886200"/>
              <a:ext cx="259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67200" y="2667000"/>
              <a:ext cx="0" cy="2514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6"/>
          <p:cNvGrpSpPr/>
          <p:nvPr/>
        </p:nvGrpSpPr>
        <p:grpSpPr>
          <a:xfrm>
            <a:off x="4419600" y="3962400"/>
            <a:ext cx="4495800" cy="2590800"/>
            <a:chOff x="3886200" y="71846"/>
            <a:chExt cx="3370882" cy="244275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0" y="148046"/>
              <a:ext cx="3370882" cy="2285999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135642" y="71846"/>
              <a:ext cx="2319922" cy="24666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Courtesy : EIC RD6 TRACKING &amp; PID CONSORTIUM </a:t>
              </a:r>
              <a:endParaRPr lang="en-US" sz="11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7200" y="359229"/>
              <a:ext cx="142859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</a:rPr>
                <a:t>Fermilab T-1037 data</a:t>
              </a:r>
              <a:endParaRPr lang="en-US" sz="110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31285" y="2252990"/>
              <a:ext cx="106471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100" b="1" dirty="0" smtClean="0">
                  <a:solidFill>
                    <a:srgbClr val="000000"/>
                  </a:solidFill>
                </a:rPr>
                <a:t>Ring size (A.U.)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2784406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effect - </a:t>
            </a:r>
            <a:br>
              <a:rPr lang="en-US" dirty="0" smtClean="0"/>
            </a:br>
            <a:r>
              <a:rPr lang="en-US" dirty="0" smtClean="0"/>
              <a:t>distortion for RICH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066800"/>
            <a:ext cx="7696200" cy="13380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 smtClean="0"/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381000" y="1524000"/>
            <a:ext cx="4724400" cy="18288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 calculated </a:t>
            </a:r>
            <a:r>
              <a:rPr lang="en-US" sz="2700" dirty="0" smtClean="0"/>
              <a:t>numerically with field return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 lines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mostly parallel to tracks in the RICH volume with the yoke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/>
              <a:t>We can estimate the effect through field simulations</a:t>
            </a:r>
            <a:endParaRPr kumimoji="0" lang="en-US" sz="2700" b="0" i="0" u="none" strike="noStrike" kern="1200" cap="none" spc="0" normalizeH="0" baseline="-2500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410200" y="1371600"/>
            <a:ext cx="3352800" cy="2895600"/>
            <a:chOff x="5257800" y="1371600"/>
            <a:chExt cx="3352800" cy="2895600"/>
          </a:xfrm>
        </p:grpSpPr>
        <p:sp>
          <p:nvSpPr>
            <p:cNvPr id="24" name="Oval 23"/>
            <p:cNvSpPr/>
            <p:nvPr/>
          </p:nvSpPr>
          <p:spPr>
            <a:xfrm>
              <a:off x="5791200" y="1752600"/>
              <a:ext cx="2286000" cy="2133600"/>
            </a:xfrm>
            <a:prstGeom prst="ellipse">
              <a:avLst/>
            </a:prstGeom>
            <a:solidFill>
              <a:schemeClr val="accent1"/>
            </a:solidFill>
            <a:ln w="317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943600" y="1752600"/>
              <a:ext cx="1981200" cy="2133600"/>
            </a:xfrm>
            <a:prstGeom prst="ellipse">
              <a:avLst/>
            </a:prstGeom>
            <a:solidFill>
              <a:schemeClr val="bg1"/>
            </a:solidFill>
            <a:ln w="317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257800" y="2819400"/>
              <a:ext cx="33528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934200" y="1371600"/>
              <a:ext cx="0" cy="2895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6629400" y="1371600"/>
            <a:ext cx="209550" cy="302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4" name="Equation" r:id="rId3" imgW="114120" imgH="164880" progId="Equation.3">
                    <p:embed/>
                  </p:oleObj>
                </mc:Choice>
                <mc:Fallback>
                  <p:oleObj name="Equation" r:id="rId3" imgW="1141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1371600"/>
                          <a:ext cx="209550" cy="3026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4"/>
            <p:cNvGraphicFramePr>
              <a:graphicFrameLocks noChangeAspect="1"/>
            </p:cNvGraphicFramePr>
            <p:nvPr/>
          </p:nvGraphicFramePr>
          <p:xfrm>
            <a:off x="8305800" y="2909887"/>
            <a:ext cx="233362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5" name="Equation" r:id="rId5" imgW="126720" imgH="241200" progId="Equation.3">
                    <p:embed/>
                  </p:oleObj>
                </mc:Choice>
                <mc:Fallback>
                  <p:oleObj name="Equation" r:id="rId5" imgW="126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5800" y="2909887"/>
                          <a:ext cx="233362" cy="442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Rectangle 32"/>
          <p:cNvSpPr/>
          <p:nvPr/>
        </p:nvSpPr>
        <p:spPr>
          <a:xfrm>
            <a:off x="5257800" y="756047"/>
            <a:ext cx="373102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A RICH Ring: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Photon distribution due to tracking bending only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229600" y="1447800"/>
            <a:ext cx="0" cy="495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086600" y="152400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467600" y="1475601"/>
            <a:ext cx="26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R</a:t>
            </a:r>
            <a:endParaRPr lang="en-US" sz="1200" baseline="-250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8077200" y="2057400"/>
            <a:ext cx="0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ular Callout 37"/>
          <p:cNvSpPr/>
          <p:nvPr/>
        </p:nvSpPr>
        <p:spPr>
          <a:xfrm>
            <a:off x="6781800" y="2209800"/>
            <a:ext cx="1143000" cy="510778"/>
          </a:xfrm>
          <a:prstGeom prst="wedgeRoundRectCallout">
            <a:avLst>
              <a:gd name="adj1" fmla="val 66528"/>
              <a:gd name="adj2" fmla="val 2628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Dispersion</a:t>
            </a:r>
          </a:p>
          <a:p>
            <a:r>
              <a:rPr lang="el-GR" sz="1200" dirty="0" smtClean="0"/>
              <a:t>Δ</a:t>
            </a:r>
            <a:r>
              <a:rPr lang="en-US" sz="1200" dirty="0" smtClean="0"/>
              <a:t>R &lt;2.5 </a:t>
            </a:r>
            <a:r>
              <a:rPr lang="en-US" sz="1200" dirty="0" err="1" smtClean="0"/>
              <a:t>mrad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6324600" y="4038600"/>
            <a:ext cx="1752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 descr="E:\My Documents\my file\LANL\PHENIX\sPHENIX_Solenoids\BABAR_V6_p30.0_eta3.0.RICH_Dispersion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419600"/>
            <a:ext cx="3316542" cy="2209800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7467600" y="1643390"/>
            <a:ext cx="13901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R &lt; 52 </a:t>
            </a:r>
            <a:r>
              <a:rPr lang="en-US" sz="1100" dirty="0" err="1" smtClean="0"/>
              <a:t>mrad</a:t>
            </a:r>
            <a:r>
              <a:rPr lang="en-US" sz="1100" dirty="0" smtClean="0"/>
              <a:t> for C</a:t>
            </a:r>
            <a:r>
              <a:rPr lang="en-US" sz="1100" baseline="-25000" dirty="0" smtClean="0"/>
              <a:t>4</a:t>
            </a:r>
            <a:r>
              <a:rPr lang="en-US" sz="1100" dirty="0" smtClean="0"/>
              <a:t>F</a:t>
            </a:r>
            <a:r>
              <a:rPr lang="en-US" sz="1100" baseline="-25000" dirty="0" smtClean="0"/>
              <a:t>10</a:t>
            </a:r>
            <a:endParaRPr lang="en-US" sz="1100" dirty="0"/>
          </a:p>
        </p:txBody>
      </p:sp>
      <p:grpSp>
        <p:nvGrpSpPr>
          <p:cNvPr id="7" name="Group 87"/>
          <p:cNvGrpSpPr/>
          <p:nvPr/>
        </p:nvGrpSpPr>
        <p:grpSpPr>
          <a:xfrm>
            <a:off x="304800" y="2916225"/>
            <a:ext cx="4648200" cy="3332175"/>
            <a:chOff x="3276600" y="2677207"/>
            <a:chExt cx="4648200" cy="3332175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473" t="47379" r="20321" b="2597"/>
            <a:stretch>
              <a:fillRect/>
            </a:stretch>
          </p:blipFill>
          <p:spPr bwMode="auto">
            <a:xfrm>
              <a:off x="3276600" y="2677207"/>
              <a:ext cx="3581400" cy="333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6"/>
            <p:cNvGrpSpPr/>
            <p:nvPr/>
          </p:nvGrpSpPr>
          <p:grpSpPr>
            <a:xfrm>
              <a:off x="3581400" y="3231013"/>
              <a:ext cx="4343400" cy="2549770"/>
              <a:chOff x="2209800" y="3231013"/>
              <a:chExt cx="4343400" cy="2549770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3361212" y="4339331"/>
                <a:ext cx="1114019" cy="1404708"/>
              </a:xfrm>
              <a:custGeom>
                <a:avLst/>
                <a:gdLst>
                  <a:gd name="connsiteX0" fmla="*/ 0 w 716165"/>
                  <a:gd name="connsiteY0" fmla="*/ 914945 h 1829889"/>
                  <a:gd name="connsiteX1" fmla="*/ 179041 w 716165"/>
                  <a:gd name="connsiteY1" fmla="*/ 0 h 1829889"/>
                  <a:gd name="connsiteX2" fmla="*/ 537124 w 716165"/>
                  <a:gd name="connsiteY2" fmla="*/ 0 h 1829889"/>
                  <a:gd name="connsiteX3" fmla="*/ 716165 w 716165"/>
                  <a:gd name="connsiteY3" fmla="*/ 914945 h 1829889"/>
                  <a:gd name="connsiteX4" fmla="*/ 537124 w 716165"/>
                  <a:gd name="connsiteY4" fmla="*/ 1829889 h 1829889"/>
                  <a:gd name="connsiteX5" fmla="*/ 179041 w 716165"/>
                  <a:gd name="connsiteY5" fmla="*/ 1829889 h 1829889"/>
                  <a:gd name="connsiteX6" fmla="*/ 0 w 716165"/>
                  <a:gd name="connsiteY6" fmla="*/ 914945 h 1829889"/>
                  <a:gd name="connsiteX0" fmla="*/ 0 w 727504"/>
                  <a:gd name="connsiteY0" fmla="*/ 914945 h 1829889"/>
                  <a:gd name="connsiteX1" fmla="*/ 179041 w 727504"/>
                  <a:gd name="connsiteY1" fmla="*/ 0 h 1829889"/>
                  <a:gd name="connsiteX2" fmla="*/ 537124 w 727504"/>
                  <a:gd name="connsiteY2" fmla="*/ 0 h 1829889"/>
                  <a:gd name="connsiteX3" fmla="*/ 716165 w 727504"/>
                  <a:gd name="connsiteY3" fmla="*/ 914945 h 1829889"/>
                  <a:gd name="connsiteX4" fmla="*/ 727504 w 727504"/>
                  <a:gd name="connsiteY4" fmla="*/ 1824120 h 1829889"/>
                  <a:gd name="connsiteX5" fmla="*/ 179041 w 727504"/>
                  <a:gd name="connsiteY5" fmla="*/ 1829889 h 1829889"/>
                  <a:gd name="connsiteX6" fmla="*/ 0 w 727504"/>
                  <a:gd name="connsiteY6" fmla="*/ 914945 h 1829889"/>
                  <a:gd name="connsiteX0" fmla="*/ 19993 w 747497"/>
                  <a:gd name="connsiteY0" fmla="*/ 914945 h 1827005"/>
                  <a:gd name="connsiteX1" fmla="*/ 199034 w 747497"/>
                  <a:gd name="connsiteY1" fmla="*/ 0 h 1827005"/>
                  <a:gd name="connsiteX2" fmla="*/ 557117 w 747497"/>
                  <a:gd name="connsiteY2" fmla="*/ 0 h 1827005"/>
                  <a:gd name="connsiteX3" fmla="*/ 736158 w 747497"/>
                  <a:gd name="connsiteY3" fmla="*/ 914945 h 1827005"/>
                  <a:gd name="connsiteX4" fmla="*/ 747497 w 747497"/>
                  <a:gd name="connsiteY4" fmla="*/ 1824120 h 1827005"/>
                  <a:gd name="connsiteX5" fmla="*/ 0 w 747497"/>
                  <a:gd name="connsiteY5" fmla="*/ 1827005 h 1827005"/>
                  <a:gd name="connsiteX6" fmla="*/ 19993 w 747497"/>
                  <a:gd name="connsiteY6" fmla="*/ 914945 h 1827005"/>
                  <a:gd name="connsiteX0" fmla="*/ 152399 w 879903"/>
                  <a:gd name="connsiteY0" fmla="*/ 914945 h 1827005"/>
                  <a:gd name="connsiteX1" fmla="*/ 0 w 879903"/>
                  <a:gd name="connsiteY1" fmla="*/ 720749 h 1827005"/>
                  <a:gd name="connsiteX2" fmla="*/ 689523 w 879903"/>
                  <a:gd name="connsiteY2" fmla="*/ 0 h 1827005"/>
                  <a:gd name="connsiteX3" fmla="*/ 868564 w 879903"/>
                  <a:gd name="connsiteY3" fmla="*/ 914945 h 1827005"/>
                  <a:gd name="connsiteX4" fmla="*/ 879903 w 879903"/>
                  <a:gd name="connsiteY4" fmla="*/ 1824120 h 1827005"/>
                  <a:gd name="connsiteX5" fmla="*/ 132406 w 879903"/>
                  <a:gd name="connsiteY5" fmla="*/ 1827005 h 1827005"/>
                  <a:gd name="connsiteX6" fmla="*/ 152399 w 879903"/>
                  <a:gd name="connsiteY6" fmla="*/ 914945 h 1827005"/>
                  <a:gd name="connsiteX0" fmla="*/ 372586 w 1100090"/>
                  <a:gd name="connsiteY0" fmla="*/ 914945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72586 w 1100090"/>
                  <a:gd name="connsiteY6" fmla="*/ 914945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1315897 h 1827005"/>
                  <a:gd name="connsiteX1" fmla="*/ 0 w 1100090"/>
                  <a:gd name="connsiteY1" fmla="*/ 902956 h 1827005"/>
                  <a:gd name="connsiteX2" fmla="*/ 909710 w 1100090"/>
                  <a:gd name="connsiteY2" fmla="*/ 0 h 1827005"/>
                  <a:gd name="connsiteX3" fmla="*/ 1088751 w 1100090"/>
                  <a:gd name="connsiteY3" fmla="*/ 914945 h 1827005"/>
                  <a:gd name="connsiteX4" fmla="*/ 1100090 w 1100090"/>
                  <a:gd name="connsiteY4" fmla="*/ 1824120 h 1827005"/>
                  <a:gd name="connsiteX5" fmla="*/ 352593 w 1100090"/>
                  <a:gd name="connsiteY5" fmla="*/ 1827005 h 1827005"/>
                  <a:gd name="connsiteX6" fmla="*/ 363932 w 1100090"/>
                  <a:gd name="connsiteY6" fmla="*/ 1315897 h 1827005"/>
                  <a:gd name="connsiteX0" fmla="*/ 363932 w 1100090"/>
                  <a:gd name="connsiteY0" fmla="*/ 958454 h 1469562"/>
                  <a:gd name="connsiteX1" fmla="*/ 0 w 1100090"/>
                  <a:gd name="connsiteY1" fmla="*/ 545513 h 1469562"/>
                  <a:gd name="connsiteX2" fmla="*/ 638323 w 1100090"/>
                  <a:gd name="connsiteY2" fmla="*/ 0 h 1469562"/>
                  <a:gd name="connsiteX3" fmla="*/ 1088751 w 1100090"/>
                  <a:gd name="connsiteY3" fmla="*/ 557502 h 1469562"/>
                  <a:gd name="connsiteX4" fmla="*/ 1100090 w 1100090"/>
                  <a:gd name="connsiteY4" fmla="*/ 1466677 h 1469562"/>
                  <a:gd name="connsiteX5" fmla="*/ 352593 w 1100090"/>
                  <a:gd name="connsiteY5" fmla="*/ 1469562 h 1469562"/>
                  <a:gd name="connsiteX6" fmla="*/ 363932 w 1100090"/>
                  <a:gd name="connsiteY6" fmla="*/ 958454 h 1469562"/>
                  <a:gd name="connsiteX0" fmla="*/ 363932 w 1100090"/>
                  <a:gd name="connsiteY0" fmla="*/ 958454 h 1469562"/>
                  <a:gd name="connsiteX1" fmla="*/ 0 w 1100090"/>
                  <a:gd name="connsiteY1" fmla="*/ 545513 h 1469562"/>
                  <a:gd name="connsiteX2" fmla="*/ 638323 w 1100090"/>
                  <a:gd name="connsiteY2" fmla="*/ 0 h 1469562"/>
                  <a:gd name="connsiteX3" fmla="*/ 1051252 w 1100090"/>
                  <a:gd name="connsiteY3" fmla="*/ 678653 h 1469562"/>
                  <a:gd name="connsiteX4" fmla="*/ 1100090 w 1100090"/>
                  <a:gd name="connsiteY4" fmla="*/ 1466677 h 1469562"/>
                  <a:gd name="connsiteX5" fmla="*/ 352593 w 1100090"/>
                  <a:gd name="connsiteY5" fmla="*/ 1469562 h 1469562"/>
                  <a:gd name="connsiteX6" fmla="*/ 363932 w 1100090"/>
                  <a:gd name="connsiteY6" fmla="*/ 958454 h 1469562"/>
                  <a:gd name="connsiteX0" fmla="*/ 363932 w 1080139"/>
                  <a:gd name="connsiteY0" fmla="*/ 958454 h 1469562"/>
                  <a:gd name="connsiteX1" fmla="*/ 0 w 1080139"/>
                  <a:gd name="connsiteY1" fmla="*/ 545513 h 1469562"/>
                  <a:gd name="connsiteX2" fmla="*/ 638323 w 1080139"/>
                  <a:gd name="connsiteY2" fmla="*/ 0 h 1469562"/>
                  <a:gd name="connsiteX3" fmla="*/ 1051252 w 1080139"/>
                  <a:gd name="connsiteY3" fmla="*/ 678653 h 1469562"/>
                  <a:gd name="connsiteX4" fmla="*/ 1080139 w 1080139"/>
                  <a:gd name="connsiteY4" fmla="*/ 1464754 h 1469562"/>
                  <a:gd name="connsiteX5" fmla="*/ 352593 w 1080139"/>
                  <a:gd name="connsiteY5" fmla="*/ 1469562 h 1469562"/>
                  <a:gd name="connsiteX6" fmla="*/ 363932 w 1080139"/>
                  <a:gd name="connsiteY6" fmla="*/ 958454 h 1469562"/>
                  <a:gd name="connsiteX0" fmla="*/ 363932 w 1114019"/>
                  <a:gd name="connsiteY0" fmla="*/ 958454 h 1469562"/>
                  <a:gd name="connsiteX1" fmla="*/ 0 w 1114019"/>
                  <a:gd name="connsiteY1" fmla="*/ 545513 h 1469562"/>
                  <a:gd name="connsiteX2" fmla="*/ 638323 w 1114019"/>
                  <a:gd name="connsiteY2" fmla="*/ 0 h 1469562"/>
                  <a:gd name="connsiteX3" fmla="*/ 1051252 w 1114019"/>
                  <a:gd name="connsiteY3" fmla="*/ 678653 h 1469562"/>
                  <a:gd name="connsiteX4" fmla="*/ 1080139 w 1114019"/>
                  <a:gd name="connsiteY4" fmla="*/ 1464754 h 1469562"/>
                  <a:gd name="connsiteX5" fmla="*/ 352593 w 1114019"/>
                  <a:gd name="connsiteY5" fmla="*/ 1469562 h 1469562"/>
                  <a:gd name="connsiteX6" fmla="*/ 363932 w 1114019"/>
                  <a:gd name="connsiteY6" fmla="*/ 958454 h 1469562"/>
                  <a:gd name="connsiteX0" fmla="*/ 363932 w 1114019"/>
                  <a:gd name="connsiteY0" fmla="*/ 958454 h 1469562"/>
                  <a:gd name="connsiteX1" fmla="*/ 0 w 1114019"/>
                  <a:gd name="connsiteY1" fmla="*/ 545513 h 1469562"/>
                  <a:gd name="connsiteX2" fmla="*/ 638323 w 1114019"/>
                  <a:gd name="connsiteY2" fmla="*/ 0 h 1469562"/>
                  <a:gd name="connsiteX3" fmla="*/ 1051252 w 1114019"/>
                  <a:gd name="connsiteY3" fmla="*/ 678653 h 1469562"/>
                  <a:gd name="connsiteX4" fmla="*/ 1080139 w 1114019"/>
                  <a:gd name="connsiteY4" fmla="*/ 1464754 h 1469562"/>
                  <a:gd name="connsiteX5" fmla="*/ 352593 w 1114019"/>
                  <a:gd name="connsiteY5" fmla="*/ 1469562 h 1469562"/>
                  <a:gd name="connsiteX6" fmla="*/ 363932 w 1114019"/>
                  <a:gd name="connsiteY6" fmla="*/ 958454 h 1469562"/>
                  <a:gd name="connsiteX0" fmla="*/ 363932 w 1114019"/>
                  <a:gd name="connsiteY0" fmla="*/ 958454 h 1469562"/>
                  <a:gd name="connsiteX1" fmla="*/ 0 w 1114019"/>
                  <a:gd name="connsiteY1" fmla="*/ 545513 h 1469562"/>
                  <a:gd name="connsiteX2" fmla="*/ 638323 w 1114019"/>
                  <a:gd name="connsiteY2" fmla="*/ 0 h 1469562"/>
                  <a:gd name="connsiteX3" fmla="*/ 1051252 w 1114019"/>
                  <a:gd name="connsiteY3" fmla="*/ 678653 h 1469562"/>
                  <a:gd name="connsiteX4" fmla="*/ 1080139 w 1114019"/>
                  <a:gd name="connsiteY4" fmla="*/ 1464754 h 1469562"/>
                  <a:gd name="connsiteX5" fmla="*/ 352593 w 1114019"/>
                  <a:gd name="connsiteY5" fmla="*/ 1469562 h 1469562"/>
                  <a:gd name="connsiteX6" fmla="*/ 363932 w 1114019"/>
                  <a:gd name="connsiteY6" fmla="*/ 958454 h 1469562"/>
                  <a:gd name="connsiteX0" fmla="*/ 363932 w 1114019"/>
                  <a:gd name="connsiteY0" fmla="*/ 958454 h 1469562"/>
                  <a:gd name="connsiteX1" fmla="*/ 0 w 1114019"/>
                  <a:gd name="connsiteY1" fmla="*/ 545513 h 1469562"/>
                  <a:gd name="connsiteX2" fmla="*/ 638323 w 1114019"/>
                  <a:gd name="connsiteY2" fmla="*/ 0 h 1469562"/>
                  <a:gd name="connsiteX3" fmla="*/ 1051252 w 1114019"/>
                  <a:gd name="connsiteY3" fmla="*/ 678653 h 1469562"/>
                  <a:gd name="connsiteX4" fmla="*/ 1080139 w 1114019"/>
                  <a:gd name="connsiteY4" fmla="*/ 1464754 h 1469562"/>
                  <a:gd name="connsiteX5" fmla="*/ 352593 w 1114019"/>
                  <a:gd name="connsiteY5" fmla="*/ 1469562 h 1469562"/>
                  <a:gd name="connsiteX6" fmla="*/ 363932 w 1114019"/>
                  <a:gd name="connsiteY6" fmla="*/ 958454 h 1469562"/>
                  <a:gd name="connsiteX0" fmla="*/ 363932 w 1114019"/>
                  <a:gd name="connsiteY0" fmla="*/ 920954 h 1432062"/>
                  <a:gd name="connsiteX1" fmla="*/ 0 w 1114019"/>
                  <a:gd name="connsiteY1" fmla="*/ 508013 h 1432062"/>
                  <a:gd name="connsiteX2" fmla="*/ 595055 w 1114019"/>
                  <a:gd name="connsiteY2" fmla="*/ 0 h 1432062"/>
                  <a:gd name="connsiteX3" fmla="*/ 1051252 w 1114019"/>
                  <a:gd name="connsiteY3" fmla="*/ 641153 h 1432062"/>
                  <a:gd name="connsiteX4" fmla="*/ 1080139 w 1114019"/>
                  <a:gd name="connsiteY4" fmla="*/ 1427254 h 1432062"/>
                  <a:gd name="connsiteX5" fmla="*/ 352593 w 1114019"/>
                  <a:gd name="connsiteY5" fmla="*/ 1432062 h 1432062"/>
                  <a:gd name="connsiteX6" fmla="*/ 363932 w 1114019"/>
                  <a:gd name="connsiteY6" fmla="*/ 920954 h 1432062"/>
                  <a:gd name="connsiteX0" fmla="*/ 363932 w 1114019"/>
                  <a:gd name="connsiteY0" fmla="*/ 920954 h 1432062"/>
                  <a:gd name="connsiteX1" fmla="*/ 0 w 1114019"/>
                  <a:gd name="connsiteY1" fmla="*/ 508013 h 1432062"/>
                  <a:gd name="connsiteX2" fmla="*/ 595055 w 1114019"/>
                  <a:gd name="connsiteY2" fmla="*/ 0 h 1432062"/>
                  <a:gd name="connsiteX3" fmla="*/ 1051252 w 1114019"/>
                  <a:gd name="connsiteY3" fmla="*/ 641153 h 1432062"/>
                  <a:gd name="connsiteX4" fmla="*/ 1080139 w 1114019"/>
                  <a:gd name="connsiteY4" fmla="*/ 1427254 h 1432062"/>
                  <a:gd name="connsiteX5" fmla="*/ 352593 w 1114019"/>
                  <a:gd name="connsiteY5" fmla="*/ 1432062 h 1432062"/>
                  <a:gd name="connsiteX6" fmla="*/ 363932 w 1114019"/>
                  <a:gd name="connsiteY6" fmla="*/ 920954 h 1432062"/>
                  <a:gd name="connsiteX0" fmla="*/ 363932 w 1114019"/>
                  <a:gd name="connsiteY0" fmla="*/ 893600 h 1404708"/>
                  <a:gd name="connsiteX1" fmla="*/ 0 w 1114019"/>
                  <a:gd name="connsiteY1" fmla="*/ 480659 h 1404708"/>
                  <a:gd name="connsiteX2" fmla="*/ 581378 w 1114019"/>
                  <a:gd name="connsiteY2" fmla="*/ 0 h 1404708"/>
                  <a:gd name="connsiteX3" fmla="*/ 1051252 w 1114019"/>
                  <a:gd name="connsiteY3" fmla="*/ 613799 h 1404708"/>
                  <a:gd name="connsiteX4" fmla="*/ 1080139 w 1114019"/>
                  <a:gd name="connsiteY4" fmla="*/ 1399900 h 1404708"/>
                  <a:gd name="connsiteX5" fmla="*/ 352593 w 1114019"/>
                  <a:gd name="connsiteY5" fmla="*/ 1404708 h 1404708"/>
                  <a:gd name="connsiteX6" fmla="*/ 363932 w 1114019"/>
                  <a:gd name="connsiteY6" fmla="*/ 893600 h 1404708"/>
                  <a:gd name="connsiteX0" fmla="*/ 363932 w 1114019"/>
                  <a:gd name="connsiteY0" fmla="*/ 893600 h 1404708"/>
                  <a:gd name="connsiteX1" fmla="*/ 0 w 1114019"/>
                  <a:gd name="connsiteY1" fmla="*/ 480659 h 1404708"/>
                  <a:gd name="connsiteX2" fmla="*/ 581378 w 1114019"/>
                  <a:gd name="connsiteY2" fmla="*/ 0 h 1404708"/>
                  <a:gd name="connsiteX3" fmla="*/ 1019990 w 1114019"/>
                  <a:gd name="connsiteY3" fmla="*/ 613799 h 1404708"/>
                  <a:gd name="connsiteX4" fmla="*/ 1080139 w 1114019"/>
                  <a:gd name="connsiteY4" fmla="*/ 1399900 h 1404708"/>
                  <a:gd name="connsiteX5" fmla="*/ 352593 w 1114019"/>
                  <a:gd name="connsiteY5" fmla="*/ 1404708 h 1404708"/>
                  <a:gd name="connsiteX6" fmla="*/ 363932 w 1114019"/>
                  <a:gd name="connsiteY6" fmla="*/ 893600 h 1404708"/>
                  <a:gd name="connsiteX0" fmla="*/ 325832 w 1114019"/>
                  <a:gd name="connsiteY0" fmla="*/ 889790 h 1404708"/>
                  <a:gd name="connsiteX1" fmla="*/ 0 w 1114019"/>
                  <a:gd name="connsiteY1" fmla="*/ 480659 h 1404708"/>
                  <a:gd name="connsiteX2" fmla="*/ 581378 w 1114019"/>
                  <a:gd name="connsiteY2" fmla="*/ 0 h 1404708"/>
                  <a:gd name="connsiteX3" fmla="*/ 1019990 w 1114019"/>
                  <a:gd name="connsiteY3" fmla="*/ 613799 h 1404708"/>
                  <a:gd name="connsiteX4" fmla="*/ 1080139 w 1114019"/>
                  <a:gd name="connsiteY4" fmla="*/ 1399900 h 1404708"/>
                  <a:gd name="connsiteX5" fmla="*/ 352593 w 1114019"/>
                  <a:gd name="connsiteY5" fmla="*/ 1404708 h 1404708"/>
                  <a:gd name="connsiteX6" fmla="*/ 325832 w 1114019"/>
                  <a:gd name="connsiteY6" fmla="*/ 889790 h 1404708"/>
                  <a:gd name="connsiteX0" fmla="*/ 325832 w 1114019"/>
                  <a:gd name="connsiteY0" fmla="*/ 889790 h 1404708"/>
                  <a:gd name="connsiteX1" fmla="*/ 0 w 1114019"/>
                  <a:gd name="connsiteY1" fmla="*/ 480659 h 1404708"/>
                  <a:gd name="connsiteX2" fmla="*/ 581378 w 1114019"/>
                  <a:gd name="connsiteY2" fmla="*/ 0 h 1404708"/>
                  <a:gd name="connsiteX3" fmla="*/ 1019990 w 1114019"/>
                  <a:gd name="connsiteY3" fmla="*/ 613799 h 1404708"/>
                  <a:gd name="connsiteX4" fmla="*/ 1080139 w 1114019"/>
                  <a:gd name="connsiteY4" fmla="*/ 1399900 h 1404708"/>
                  <a:gd name="connsiteX5" fmla="*/ 352593 w 1114019"/>
                  <a:gd name="connsiteY5" fmla="*/ 1404708 h 1404708"/>
                  <a:gd name="connsiteX6" fmla="*/ 325832 w 1114019"/>
                  <a:gd name="connsiteY6" fmla="*/ 889790 h 1404708"/>
                  <a:gd name="connsiteX0" fmla="*/ 325832 w 1114019"/>
                  <a:gd name="connsiteY0" fmla="*/ 889790 h 1404708"/>
                  <a:gd name="connsiteX1" fmla="*/ 0 w 1114019"/>
                  <a:gd name="connsiteY1" fmla="*/ 480659 h 1404708"/>
                  <a:gd name="connsiteX2" fmla="*/ 581378 w 1114019"/>
                  <a:gd name="connsiteY2" fmla="*/ 0 h 1404708"/>
                  <a:gd name="connsiteX3" fmla="*/ 1019990 w 1114019"/>
                  <a:gd name="connsiteY3" fmla="*/ 613799 h 1404708"/>
                  <a:gd name="connsiteX4" fmla="*/ 1080139 w 1114019"/>
                  <a:gd name="connsiteY4" fmla="*/ 1399900 h 1404708"/>
                  <a:gd name="connsiteX5" fmla="*/ 352593 w 1114019"/>
                  <a:gd name="connsiteY5" fmla="*/ 1404708 h 1404708"/>
                  <a:gd name="connsiteX6" fmla="*/ 325832 w 1114019"/>
                  <a:gd name="connsiteY6" fmla="*/ 889790 h 1404708"/>
                  <a:gd name="connsiteX0" fmla="*/ 325832 w 1114019"/>
                  <a:gd name="connsiteY0" fmla="*/ 889790 h 1404708"/>
                  <a:gd name="connsiteX1" fmla="*/ 0 w 1114019"/>
                  <a:gd name="connsiteY1" fmla="*/ 480659 h 1404708"/>
                  <a:gd name="connsiteX2" fmla="*/ 581378 w 1114019"/>
                  <a:gd name="connsiteY2" fmla="*/ 0 h 1404708"/>
                  <a:gd name="connsiteX3" fmla="*/ 1019990 w 1114019"/>
                  <a:gd name="connsiteY3" fmla="*/ 613799 h 1404708"/>
                  <a:gd name="connsiteX4" fmla="*/ 1080139 w 1114019"/>
                  <a:gd name="connsiteY4" fmla="*/ 1399900 h 1404708"/>
                  <a:gd name="connsiteX5" fmla="*/ 352593 w 1114019"/>
                  <a:gd name="connsiteY5" fmla="*/ 1404708 h 1404708"/>
                  <a:gd name="connsiteX6" fmla="*/ 325832 w 1114019"/>
                  <a:gd name="connsiteY6" fmla="*/ 889790 h 1404708"/>
                  <a:gd name="connsiteX0" fmla="*/ 325832 w 1114019"/>
                  <a:gd name="connsiteY0" fmla="*/ 889790 h 1404708"/>
                  <a:gd name="connsiteX1" fmla="*/ 0 w 1114019"/>
                  <a:gd name="connsiteY1" fmla="*/ 480659 h 1404708"/>
                  <a:gd name="connsiteX2" fmla="*/ 581378 w 1114019"/>
                  <a:gd name="connsiteY2" fmla="*/ 0 h 1404708"/>
                  <a:gd name="connsiteX3" fmla="*/ 1019990 w 1114019"/>
                  <a:gd name="connsiteY3" fmla="*/ 613799 h 1404708"/>
                  <a:gd name="connsiteX4" fmla="*/ 1080139 w 1114019"/>
                  <a:gd name="connsiteY4" fmla="*/ 1399900 h 1404708"/>
                  <a:gd name="connsiteX5" fmla="*/ 352593 w 1114019"/>
                  <a:gd name="connsiteY5" fmla="*/ 1404708 h 1404708"/>
                  <a:gd name="connsiteX6" fmla="*/ 325832 w 1114019"/>
                  <a:gd name="connsiteY6" fmla="*/ 889790 h 14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19" h="1404708">
                    <a:moveTo>
                      <a:pt x="325832" y="889790"/>
                    </a:moveTo>
                    <a:cubicBezTo>
                      <a:pt x="158957" y="571139"/>
                      <a:pt x="153281" y="585134"/>
                      <a:pt x="0" y="480659"/>
                    </a:cubicBezTo>
                    <a:lnTo>
                      <a:pt x="581378" y="0"/>
                    </a:lnTo>
                    <a:cubicBezTo>
                      <a:pt x="753635" y="182950"/>
                      <a:pt x="882215" y="256455"/>
                      <a:pt x="1019990" y="613799"/>
                    </a:cubicBezTo>
                    <a:cubicBezTo>
                      <a:pt x="1112970" y="976648"/>
                      <a:pt x="1114019" y="1003975"/>
                      <a:pt x="1080139" y="1399900"/>
                    </a:cubicBezTo>
                    <a:lnTo>
                      <a:pt x="352593" y="1404708"/>
                    </a:lnTo>
                    <a:cubicBezTo>
                      <a:pt x="386181" y="1105976"/>
                      <a:pt x="384513" y="1173559"/>
                      <a:pt x="325832" y="88979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75000"/>
                      <a:alpha val="50000"/>
                    </a:schemeClr>
                  </a:gs>
                  <a:gs pos="65000">
                    <a:schemeClr val="accent4">
                      <a:tint val="32000"/>
                      <a:satMod val="25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4479117" y="3593826"/>
                <a:ext cx="346961" cy="2148569"/>
              </a:xfrm>
              <a:custGeom>
                <a:avLst/>
                <a:gdLst>
                  <a:gd name="connsiteX0" fmla="*/ 0 w 178755"/>
                  <a:gd name="connsiteY0" fmla="*/ 0 h 2209800"/>
                  <a:gd name="connsiteX1" fmla="*/ 178755 w 178755"/>
                  <a:gd name="connsiteY1" fmla="*/ 0 h 2209800"/>
                  <a:gd name="connsiteX2" fmla="*/ 178755 w 178755"/>
                  <a:gd name="connsiteY2" fmla="*/ 2209800 h 2209800"/>
                  <a:gd name="connsiteX3" fmla="*/ 0 w 178755"/>
                  <a:gd name="connsiteY3" fmla="*/ 2209800 h 2209800"/>
                  <a:gd name="connsiteX4" fmla="*/ 0 w 178755"/>
                  <a:gd name="connsiteY4" fmla="*/ 0 h 2209800"/>
                  <a:gd name="connsiteX0" fmla="*/ 0 w 178755"/>
                  <a:gd name="connsiteY0" fmla="*/ 131275 h 2341075"/>
                  <a:gd name="connsiteX1" fmla="*/ 178755 w 178755"/>
                  <a:gd name="connsiteY1" fmla="*/ 0 h 2341075"/>
                  <a:gd name="connsiteX2" fmla="*/ 178755 w 178755"/>
                  <a:gd name="connsiteY2" fmla="*/ 2341075 h 2341075"/>
                  <a:gd name="connsiteX3" fmla="*/ 0 w 178755"/>
                  <a:gd name="connsiteY3" fmla="*/ 2341075 h 2341075"/>
                  <a:gd name="connsiteX4" fmla="*/ 0 w 178755"/>
                  <a:gd name="connsiteY4" fmla="*/ 131275 h 2341075"/>
                  <a:gd name="connsiteX0" fmla="*/ 0 w 182088"/>
                  <a:gd name="connsiteY0" fmla="*/ 323781 h 2341075"/>
                  <a:gd name="connsiteX1" fmla="*/ 182088 w 182088"/>
                  <a:gd name="connsiteY1" fmla="*/ 0 h 2341075"/>
                  <a:gd name="connsiteX2" fmla="*/ 182088 w 182088"/>
                  <a:gd name="connsiteY2" fmla="*/ 2341075 h 2341075"/>
                  <a:gd name="connsiteX3" fmla="*/ 3333 w 182088"/>
                  <a:gd name="connsiteY3" fmla="*/ 2341075 h 2341075"/>
                  <a:gd name="connsiteX4" fmla="*/ 0 w 182088"/>
                  <a:gd name="connsiteY4" fmla="*/ 323781 h 2341075"/>
                  <a:gd name="connsiteX0" fmla="*/ 19361 w 201449"/>
                  <a:gd name="connsiteY0" fmla="*/ 323781 h 2341075"/>
                  <a:gd name="connsiteX1" fmla="*/ 201449 w 201449"/>
                  <a:gd name="connsiteY1" fmla="*/ 0 h 2341075"/>
                  <a:gd name="connsiteX2" fmla="*/ 201449 w 201449"/>
                  <a:gd name="connsiteY2" fmla="*/ 2341075 h 2341075"/>
                  <a:gd name="connsiteX3" fmla="*/ 0 w 201449"/>
                  <a:gd name="connsiteY3" fmla="*/ 2338210 h 2341075"/>
                  <a:gd name="connsiteX4" fmla="*/ 19361 w 201449"/>
                  <a:gd name="connsiteY4" fmla="*/ 323781 h 2341075"/>
                  <a:gd name="connsiteX0" fmla="*/ 0 w 206117"/>
                  <a:gd name="connsiteY0" fmla="*/ 509411 h 2341075"/>
                  <a:gd name="connsiteX1" fmla="*/ 206117 w 206117"/>
                  <a:gd name="connsiteY1" fmla="*/ 0 h 2341075"/>
                  <a:gd name="connsiteX2" fmla="*/ 206117 w 206117"/>
                  <a:gd name="connsiteY2" fmla="*/ 2341075 h 2341075"/>
                  <a:gd name="connsiteX3" fmla="*/ 4668 w 206117"/>
                  <a:gd name="connsiteY3" fmla="*/ 2338210 h 2341075"/>
                  <a:gd name="connsiteX4" fmla="*/ 0 w 206117"/>
                  <a:gd name="connsiteY4" fmla="*/ 509411 h 2341075"/>
                  <a:gd name="connsiteX0" fmla="*/ 7347 w 201449"/>
                  <a:gd name="connsiteY0" fmla="*/ 488785 h 2341075"/>
                  <a:gd name="connsiteX1" fmla="*/ 201449 w 201449"/>
                  <a:gd name="connsiteY1" fmla="*/ 0 h 2341075"/>
                  <a:gd name="connsiteX2" fmla="*/ 201449 w 201449"/>
                  <a:gd name="connsiteY2" fmla="*/ 2341075 h 2341075"/>
                  <a:gd name="connsiteX3" fmla="*/ 0 w 201449"/>
                  <a:gd name="connsiteY3" fmla="*/ 2338210 h 2341075"/>
                  <a:gd name="connsiteX4" fmla="*/ 7347 w 201449"/>
                  <a:gd name="connsiteY4" fmla="*/ 488785 h 2341075"/>
                  <a:gd name="connsiteX0" fmla="*/ 0 w 202112"/>
                  <a:gd name="connsiteY0" fmla="*/ 516286 h 2341075"/>
                  <a:gd name="connsiteX1" fmla="*/ 202112 w 202112"/>
                  <a:gd name="connsiteY1" fmla="*/ 0 h 2341075"/>
                  <a:gd name="connsiteX2" fmla="*/ 202112 w 202112"/>
                  <a:gd name="connsiteY2" fmla="*/ 2341075 h 2341075"/>
                  <a:gd name="connsiteX3" fmla="*/ 663 w 202112"/>
                  <a:gd name="connsiteY3" fmla="*/ 2338210 h 2341075"/>
                  <a:gd name="connsiteX4" fmla="*/ 0 w 202112"/>
                  <a:gd name="connsiteY4" fmla="*/ 516286 h 2341075"/>
                  <a:gd name="connsiteX0" fmla="*/ 0 w 202112"/>
                  <a:gd name="connsiteY0" fmla="*/ 323780 h 2148569"/>
                  <a:gd name="connsiteX1" fmla="*/ 202112 w 202112"/>
                  <a:gd name="connsiteY1" fmla="*/ 0 h 2148569"/>
                  <a:gd name="connsiteX2" fmla="*/ 202112 w 202112"/>
                  <a:gd name="connsiteY2" fmla="*/ 2148569 h 2148569"/>
                  <a:gd name="connsiteX3" fmla="*/ 663 w 202112"/>
                  <a:gd name="connsiteY3" fmla="*/ 2145704 h 2148569"/>
                  <a:gd name="connsiteX4" fmla="*/ 0 w 202112"/>
                  <a:gd name="connsiteY4" fmla="*/ 323780 h 2148569"/>
                  <a:gd name="connsiteX0" fmla="*/ 0 w 202112"/>
                  <a:gd name="connsiteY0" fmla="*/ 296279 h 2148569"/>
                  <a:gd name="connsiteX1" fmla="*/ 202112 w 202112"/>
                  <a:gd name="connsiteY1" fmla="*/ 0 h 2148569"/>
                  <a:gd name="connsiteX2" fmla="*/ 202112 w 202112"/>
                  <a:gd name="connsiteY2" fmla="*/ 2148569 h 2148569"/>
                  <a:gd name="connsiteX3" fmla="*/ 663 w 202112"/>
                  <a:gd name="connsiteY3" fmla="*/ 2145704 h 2148569"/>
                  <a:gd name="connsiteX4" fmla="*/ 0 w 202112"/>
                  <a:gd name="connsiteY4" fmla="*/ 296279 h 2148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112" h="2148569">
                    <a:moveTo>
                      <a:pt x="0" y="296279"/>
                    </a:moveTo>
                    <a:lnTo>
                      <a:pt x="202112" y="0"/>
                    </a:lnTo>
                    <a:lnTo>
                      <a:pt x="202112" y="2148569"/>
                    </a:lnTo>
                    <a:lnTo>
                      <a:pt x="663" y="2145704"/>
                    </a:lnTo>
                    <a:lnTo>
                      <a:pt x="0" y="29627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alpha val="50000"/>
                    </a:schemeClr>
                  </a:gs>
                  <a:gs pos="65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6">
                      <a:alpha val="50000"/>
                    </a:schemeClr>
                  </a:gs>
                </a:gsLst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657600" y="4866382"/>
                <a:ext cx="76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RICH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531674" y="4268450"/>
                <a:ext cx="8023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 smtClean="0">
                    <a:solidFill>
                      <a:srgbClr val="C00000"/>
                    </a:solidFill>
                    <a:effectLst/>
                  </a:rPr>
                  <a:t>EMCal</a:t>
                </a:r>
                <a:endParaRPr lang="en-US" dirty="0">
                  <a:solidFill>
                    <a:srgbClr val="C00000"/>
                  </a:solidFill>
                  <a:effectLst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3349926" y="4814410"/>
                <a:ext cx="2874" cy="96637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2209800" y="3231013"/>
                <a:ext cx="3008923" cy="254977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5029200" y="3342382"/>
                <a:ext cx="5405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chemeClr val="accent1"/>
                    </a:solidFill>
                  </a:rPr>
                  <a:t>η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~1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V="1">
                <a:off x="2209800" y="5628382"/>
                <a:ext cx="4343400" cy="152400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4953000" y="5399782"/>
                <a:ext cx="5405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chemeClr val="accent1"/>
                    </a:solidFill>
                  </a:rPr>
                  <a:t>η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~4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4471762" y="4952678"/>
                <a:ext cx="1045" cy="79831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 flipV="1">
                <a:off x="3991967" y="4285388"/>
                <a:ext cx="476911" cy="67882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 rot="3278958">
                <a:off x="3863815" y="4530246"/>
                <a:ext cx="755158" cy="50424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lumMod val="75000"/>
                      <a:alpha val="50000"/>
                    </a:schemeClr>
                  </a:gs>
                  <a:gs pos="65000">
                    <a:schemeClr val="accent4">
                      <a:tint val="32000"/>
                      <a:satMod val="25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3182315">
                <a:off x="3915161" y="4345020"/>
                <a:ext cx="9067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Aerogel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cxnSp>
        <p:nvCxnSpPr>
          <p:cNvPr id="91" name="Straight Arrow Connector 90"/>
          <p:cNvCxnSpPr/>
          <p:nvPr/>
        </p:nvCxnSpPr>
        <p:spPr>
          <a:xfrm flipV="1">
            <a:off x="609600" y="5029200"/>
            <a:ext cx="3581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 rot="20719492">
            <a:off x="3505200" y="4876861"/>
            <a:ext cx="64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73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r="-15054"/>
          <a:stretch>
            <a:fillRect/>
          </a:stretch>
        </p:blipFill>
        <p:spPr bwMode="auto">
          <a:xfrm>
            <a:off x="5105400" y="1883023"/>
            <a:ext cx="3494233" cy="322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effect – </a:t>
            </a:r>
            <a:br>
              <a:rPr lang="en-US" dirty="0" smtClean="0"/>
            </a:br>
            <a:r>
              <a:rPr lang="en-US" dirty="0" smtClean="0"/>
              <a:t>Radius </a:t>
            </a:r>
            <a:r>
              <a:rPr lang="en-US" dirty="0" err="1" smtClean="0"/>
              <a:t>uncertianty</a:t>
            </a:r>
            <a:r>
              <a:rPr lang="en-US" dirty="0" smtClean="0"/>
              <a:t> of RICH Ring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Quantify ring radius error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In the respect of PID: minor effect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2622"/>
            <a:ext cx="4040188" cy="302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876800" y="1676400"/>
            <a:ext cx="4184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Ring radius ± 1</a:t>
            </a:r>
            <a:r>
              <a:rPr lang="el-GR" dirty="0" smtClean="0"/>
              <a:t>σ</a:t>
            </a:r>
            <a:r>
              <a:rPr lang="en-US" dirty="0" smtClean="0"/>
              <a:t> field effect (for worst </a:t>
            </a:r>
            <a:r>
              <a:rPr lang="el-GR" dirty="0" smtClean="0"/>
              <a:t>η</a:t>
            </a:r>
            <a:r>
              <a:rPr lang="en-US" dirty="0" smtClean="0"/>
              <a:t>=1)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43600" y="41148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705600" y="41148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K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41148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7493" y="2176046"/>
            <a:ext cx="2052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Field effect has very little </a:t>
            </a:r>
            <a:br>
              <a:rPr lang="en-US" sz="1400" dirty="0" smtClean="0">
                <a:solidFill>
                  <a:schemeClr val="accent1"/>
                </a:solidFill>
              </a:rPr>
            </a:br>
            <a:r>
              <a:rPr lang="en-US" sz="1400" dirty="0" smtClean="0">
                <a:solidFill>
                  <a:schemeClr val="accent1"/>
                </a:solidFill>
              </a:rPr>
              <a:t>impact for PID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2133600"/>
            <a:ext cx="228600" cy="457200"/>
          </a:xfrm>
          <a:prstGeom prst="ellipse">
            <a:avLst/>
          </a:prstGeom>
          <a:noFill/>
          <a:ln w="16891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1207615">
            <a:off x="1460196" y="1992834"/>
            <a:ext cx="3785208" cy="433931"/>
          </a:xfrm>
          <a:custGeom>
            <a:avLst/>
            <a:gdLst>
              <a:gd name="connsiteX0" fmla="*/ 0 w 5681785"/>
              <a:gd name="connsiteY0" fmla="*/ 144585 h 1058985"/>
              <a:gd name="connsiteX1" fmla="*/ 3892062 w 5681785"/>
              <a:gd name="connsiteY1" fmla="*/ 152400 h 1058985"/>
              <a:gd name="connsiteX2" fmla="*/ 5681785 w 5681785"/>
              <a:gd name="connsiteY2" fmla="*/ 1058985 h 105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1785" h="1058985">
                <a:moveTo>
                  <a:pt x="0" y="144585"/>
                </a:moveTo>
                <a:cubicBezTo>
                  <a:pt x="1472549" y="72292"/>
                  <a:pt x="2945098" y="0"/>
                  <a:pt x="3892062" y="152400"/>
                </a:cubicBezTo>
                <a:cubicBezTo>
                  <a:pt x="4839026" y="304800"/>
                  <a:pt x="5391313" y="903980"/>
                  <a:pt x="5681785" y="1058985"/>
                </a:cubicBezTo>
              </a:path>
            </a:pathLst>
          </a:custGeom>
          <a:ln w="19050">
            <a:solidFill>
              <a:schemeClr val="accent5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92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8" grpId="0"/>
      <p:bldP spid="19" grpId="0"/>
      <p:bldP spid="20" grpId="0"/>
      <p:bldP spid="22" grpId="0"/>
      <p:bldP spid="23" grpId="0"/>
      <p:bldP spid="24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355" y="480358"/>
            <a:ext cx="2619824" cy="18743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80" y="2151786"/>
            <a:ext cx="2664071" cy="18868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1" y="-848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H-going side </a:t>
            </a:r>
            <a:r>
              <a:rPr lang="en-US" sz="3100" dirty="0" smtClean="0"/>
              <a:t>- </a:t>
            </a:r>
            <a:r>
              <a:rPr lang="en-US" sz="3100" dirty="0" smtClean="0"/>
              <a:t>performance</a:t>
            </a:r>
            <a:endParaRPr lang="en-US" sz="31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066800"/>
            <a:ext cx="7696200" cy="13380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 smtClean="0"/>
          </a:p>
        </p:txBody>
      </p:sp>
      <p:grpSp>
        <p:nvGrpSpPr>
          <p:cNvPr id="3" name="Group 53"/>
          <p:cNvGrpSpPr/>
          <p:nvPr/>
        </p:nvGrpSpPr>
        <p:grpSpPr>
          <a:xfrm>
            <a:off x="304800" y="2590800"/>
            <a:ext cx="4648200" cy="2667000"/>
            <a:chOff x="304800" y="3581400"/>
            <a:chExt cx="4648200" cy="2667000"/>
          </a:xfrm>
        </p:grpSpPr>
        <p:grpSp>
          <p:nvGrpSpPr>
            <p:cNvPr id="4" name="Group 87"/>
            <p:cNvGrpSpPr/>
            <p:nvPr/>
          </p:nvGrpSpPr>
          <p:grpSpPr>
            <a:xfrm>
              <a:off x="304800" y="3581400"/>
              <a:ext cx="4648200" cy="2667000"/>
              <a:chOff x="3276600" y="3342382"/>
              <a:chExt cx="4648200" cy="2667000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7473" t="58819" r="20321" b="2597"/>
              <a:stretch>
                <a:fillRect/>
              </a:stretch>
            </p:blipFill>
            <p:spPr bwMode="auto">
              <a:xfrm>
                <a:off x="3276600" y="3439207"/>
                <a:ext cx="3581400" cy="257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86"/>
              <p:cNvGrpSpPr/>
              <p:nvPr/>
            </p:nvGrpSpPr>
            <p:grpSpPr>
              <a:xfrm>
                <a:off x="3581400" y="3342382"/>
                <a:ext cx="4343400" cy="2438401"/>
                <a:chOff x="2209800" y="3342382"/>
                <a:chExt cx="4343400" cy="2438401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3361212" y="4339331"/>
                  <a:ext cx="1114019" cy="1404708"/>
                </a:xfrm>
                <a:custGeom>
                  <a:avLst/>
                  <a:gdLst>
                    <a:gd name="connsiteX0" fmla="*/ 0 w 716165"/>
                    <a:gd name="connsiteY0" fmla="*/ 914945 h 1829889"/>
                    <a:gd name="connsiteX1" fmla="*/ 179041 w 716165"/>
                    <a:gd name="connsiteY1" fmla="*/ 0 h 1829889"/>
                    <a:gd name="connsiteX2" fmla="*/ 537124 w 716165"/>
                    <a:gd name="connsiteY2" fmla="*/ 0 h 1829889"/>
                    <a:gd name="connsiteX3" fmla="*/ 716165 w 716165"/>
                    <a:gd name="connsiteY3" fmla="*/ 914945 h 1829889"/>
                    <a:gd name="connsiteX4" fmla="*/ 537124 w 716165"/>
                    <a:gd name="connsiteY4" fmla="*/ 1829889 h 1829889"/>
                    <a:gd name="connsiteX5" fmla="*/ 179041 w 716165"/>
                    <a:gd name="connsiteY5" fmla="*/ 1829889 h 1829889"/>
                    <a:gd name="connsiteX6" fmla="*/ 0 w 716165"/>
                    <a:gd name="connsiteY6" fmla="*/ 914945 h 1829889"/>
                    <a:gd name="connsiteX0" fmla="*/ 0 w 727504"/>
                    <a:gd name="connsiteY0" fmla="*/ 914945 h 1829889"/>
                    <a:gd name="connsiteX1" fmla="*/ 179041 w 727504"/>
                    <a:gd name="connsiteY1" fmla="*/ 0 h 1829889"/>
                    <a:gd name="connsiteX2" fmla="*/ 537124 w 727504"/>
                    <a:gd name="connsiteY2" fmla="*/ 0 h 1829889"/>
                    <a:gd name="connsiteX3" fmla="*/ 716165 w 727504"/>
                    <a:gd name="connsiteY3" fmla="*/ 914945 h 1829889"/>
                    <a:gd name="connsiteX4" fmla="*/ 727504 w 727504"/>
                    <a:gd name="connsiteY4" fmla="*/ 1824120 h 1829889"/>
                    <a:gd name="connsiteX5" fmla="*/ 179041 w 727504"/>
                    <a:gd name="connsiteY5" fmla="*/ 1829889 h 1829889"/>
                    <a:gd name="connsiteX6" fmla="*/ 0 w 727504"/>
                    <a:gd name="connsiteY6" fmla="*/ 914945 h 1829889"/>
                    <a:gd name="connsiteX0" fmla="*/ 19993 w 747497"/>
                    <a:gd name="connsiteY0" fmla="*/ 914945 h 1827005"/>
                    <a:gd name="connsiteX1" fmla="*/ 199034 w 747497"/>
                    <a:gd name="connsiteY1" fmla="*/ 0 h 1827005"/>
                    <a:gd name="connsiteX2" fmla="*/ 557117 w 747497"/>
                    <a:gd name="connsiteY2" fmla="*/ 0 h 1827005"/>
                    <a:gd name="connsiteX3" fmla="*/ 736158 w 747497"/>
                    <a:gd name="connsiteY3" fmla="*/ 914945 h 1827005"/>
                    <a:gd name="connsiteX4" fmla="*/ 747497 w 747497"/>
                    <a:gd name="connsiteY4" fmla="*/ 1824120 h 1827005"/>
                    <a:gd name="connsiteX5" fmla="*/ 0 w 747497"/>
                    <a:gd name="connsiteY5" fmla="*/ 1827005 h 1827005"/>
                    <a:gd name="connsiteX6" fmla="*/ 19993 w 747497"/>
                    <a:gd name="connsiteY6" fmla="*/ 914945 h 1827005"/>
                    <a:gd name="connsiteX0" fmla="*/ 152399 w 879903"/>
                    <a:gd name="connsiteY0" fmla="*/ 914945 h 1827005"/>
                    <a:gd name="connsiteX1" fmla="*/ 0 w 879903"/>
                    <a:gd name="connsiteY1" fmla="*/ 720749 h 1827005"/>
                    <a:gd name="connsiteX2" fmla="*/ 689523 w 879903"/>
                    <a:gd name="connsiteY2" fmla="*/ 0 h 1827005"/>
                    <a:gd name="connsiteX3" fmla="*/ 868564 w 879903"/>
                    <a:gd name="connsiteY3" fmla="*/ 914945 h 1827005"/>
                    <a:gd name="connsiteX4" fmla="*/ 879903 w 879903"/>
                    <a:gd name="connsiteY4" fmla="*/ 1824120 h 1827005"/>
                    <a:gd name="connsiteX5" fmla="*/ 132406 w 879903"/>
                    <a:gd name="connsiteY5" fmla="*/ 1827005 h 1827005"/>
                    <a:gd name="connsiteX6" fmla="*/ 152399 w 879903"/>
                    <a:gd name="connsiteY6" fmla="*/ 914945 h 1827005"/>
                    <a:gd name="connsiteX0" fmla="*/ 372586 w 1100090"/>
                    <a:gd name="connsiteY0" fmla="*/ 914945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72586 w 1100090"/>
                    <a:gd name="connsiteY6" fmla="*/ 914945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1315897 h 1827005"/>
                    <a:gd name="connsiteX1" fmla="*/ 0 w 1100090"/>
                    <a:gd name="connsiteY1" fmla="*/ 902956 h 1827005"/>
                    <a:gd name="connsiteX2" fmla="*/ 909710 w 1100090"/>
                    <a:gd name="connsiteY2" fmla="*/ 0 h 1827005"/>
                    <a:gd name="connsiteX3" fmla="*/ 1088751 w 1100090"/>
                    <a:gd name="connsiteY3" fmla="*/ 914945 h 1827005"/>
                    <a:gd name="connsiteX4" fmla="*/ 1100090 w 1100090"/>
                    <a:gd name="connsiteY4" fmla="*/ 1824120 h 1827005"/>
                    <a:gd name="connsiteX5" fmla="*/ 352593 w 1100090"/>
                    <a:gd name="connsiteY5" fmla="*/ 1827005 h 1827005"/>
                    <a:gd name="connsiteX6" fmla="*/ 363932 w 1100090"/>
                    <a:gd name="connsiteY6" fmla="*/ 1315897 h 1827005"/>
                    <a:gd name="connsiteX0" fmla="*/ 363932 w 1100090"/>
                    <a:gd name="connsiteY0" fmla="*/ 958454 h 1469562"/>
                    <a:gd name="connsiteX1" fmla="*/ 0 w 1100090"/>
                    <a:gd name="connsiteY1" fmla="*/ 545513 h 1469562"/>
                    <a:gd name="connsiteX2" fmla="*/ 638323 w 1100090"/>
                    <a:gd name="connsiteY2" fmla="*/ 0 h 1469562"/>
                    <a:gd name="connsiteX3" fmla="*/ 1088751 w 1100090"/>
                    <a:gd name="connsiteY3" fmla="*/ 557502 h 1469562"/>
                    <a:gd name="connsiteX4" fmla="*/ 1100090 w 1100090"/>
                    <a:gd name="connsiteY4" fmla="*/ 1466677 h 1469562"/>
                    <a:gd name="connsiteX5" fmla="*/ 352593 w 1100090"/>
                    <a:gd name="connsiteY5" fmla="*/ 1469562 h 1469562"/>
                    <a:gd name="connsiteX6" fmla="*/ 363932 w 1100090"/>
                    <a:gd name="connsiteY6" fmla="*/ 958454 h 1469562"/>
                    <a:gd name="connsiteX0" fmla="*/ 363932 w 1100090"/>
                    <a:gd name="connsiteY0" fmla="*/ 958454 h 1469562"/>
                    <a:gd name="connsiteX1" fmla="*/ 0 w 1100090"/>
                    <a:gd name="connsiteY1" fmla="*/ 545513 h 1469562"/>
                    <a:gd name="connsiteX2" fmla="*/ 638323 w 1100090"/>
                    <a:gd name="connsiteY2" fmla="*/ 0 h 1469562"/>
                    <a:gd name="connsiteX3" fmla="*/ 1051252 w 1100090"/>
                    <a:gd name="connsiteY3" fmla="*/ 678653 h 1469562"/>
                    <a:gd name="connsiteX4" fmla="*/ 1100090 w 1100090"/>
                    <a:gd name="connsiteY4" fmla="*/ 1466677 h 1469562"/>
                    <a:gd name="connsiteX5" fmla="*/ 352593 w 1100090"/>
                    <a:gd name="connsiteY5" fmla="*/ 1469562 h 1469562"/>
                    <a:gd name="connsiteX6" fmla="*/ 363932 w 1100090"/>
                    <a:gd name="connsiteY6" fmla="*/ 958454 h 1469562"/>
                    <a:gd name="connsiteX0" fmla="*/ 363932 w 1080139"/>
                    <a:gd name="connsiteY0" fmla="*/ 958454 h 1469562"/>
                    <a:gd name="connsiteX1" fmla="*/ 0 w 1080139"/>
                    <a:gd name="connsiteY1" fmla="*/ 545513 h 1469562"/>
                    <a:gd name="connsiteX2" fmla="*/ 638323 w 1080139"/>
                    <a:gd name="connsiteY2" fmla="*/ 0 h 1469562"/>
                    <a:gd name="connsiteX3" fmla="*/ 1051252 w 1080139"/>
                    <a:gd name="connsiteY3" fmla="*/ 678653 h 1469562"/>
                    <a:gd name="connsiteX4" fmla="*/ 1080139 w 1080139"/>
                    <a:gd name="connsiteY4" fmla="*/ 1464754 h 1469562"/>
                    <a:gd name="connsiteX5" fmla="*/ 352593 w 1080139"/>
                    <a:gd name="connsiteY5" fmla="*/ 1469562 h 1469562"/>
                    <a:gd name="connsiteX6" fmla="*/ 363932 w 1080139"/>
                    <a:gd name="connsiteY6" fmla="*/ 958454 h 1469562"/>
                    <a:gd name="connsiteX0" fmla="*/ 363932 w 1114019"/>
                    <a:gd name="connsiteY0" fmla="*/ 958454 h 1469562"/>
                    <a:gd name="connsiteX1" fmla="*/ 0 w 1114019"/>
                    <a:gd name="connsiteY1" fmla="*/ 545513 h 1469562"/>
                    <a:gd name="connsiteX2" fmla="*/ 638323 w 1114019"/>
                    <a:gd name="connsiteY2" fmla="*/ 0 h 1469562"/>
                    <a:gd name="connsiteX3" fmla="*/ 1051252 w 1114019"/>
                    <a:gd name="connsiteY3" fmla="*/ 678653 h 1469562"/>
                    <a:gd name="connsiteX4" fmla="*/ 1080139 w 1114019"/>
                    <a:gd name="connsiteY4" fmla="*/ 1464754 h 1469562"/>
                    <a:gd name="connsiteX5" fmla="*/ 352593 w 1114019"/>
                    <a:gd name="connsiteY5" fmla="*/ 1469562 h 1469562"/>
                    <a:gd name="connsiteX6" fmla="*/ 363932 w 1114019"/>
                    <a:gd name="connsiteY6" fmla="*/ 958454 h 1469562"/>
                    <a:gd name="connsiteX0" fmla="*/ 363932 w 1114019"/>
                    <a:gd name="connsiteY0" fmla="*/ 958454 h 1469562"/>
                    <a:gd name="connsiteX1" fmla="*/ 0 w 1114019"/>
                    <a:gd name="connsiteY1" fmla="*/ 545513 h 1469562"/>
                    <a:gd name="connsiteX2" fmla="*/ 638323 w 1114019"/>
                    <a:gd name="connsiteY2" fmla="*/ 0 h 1469562"/>
                    <a:gd name="connsiteX3" fmla="*/ 1051252 w 1114019"/>
                    <a:gd name="connsiteY3" fmla="*/ 678653 h 1469562"/>
                    <a:gd name="connsiteX4" fmla="*/ 1080139 w 1114019"/>
                    <a:gd name="connsiteY4" fmla="*/ 1464754 h 1469562"/>
                    <a:gd name="connsiteX5" fmla="*/ 352593 w 1114019"/>
                    <a:gd name="connsiteY5" fmla="*/ 1469562 h 1469562"/>
                    <a:gd name="connsiteX6" fmla="*/ 363932 w 1114019"/>
                    <a:gd name="connsiteY6" fmla="*/ 958454 h 1469562"/>
                    <a:gd name="connsiteX0" fmla="*/ 363932 w 1114019"/>
                    <a:gd name="connsiteY0" fmla="*/ 958454 h 1469562"/>
                    <a:gd name="connsiteX1" fmla="*/ 0 w 1114019"/>
                    <a:gd name="connsiteY1" fmla="*/ 545513 h 1469562"/>
                    <a:gd name="connsiteX2" fmla="*/ 638323 w 1114019"/>
                    <a:gd name="connsiteY2" fmla="*/ 0 h 1469562"/>
                    <a:gd name="connsiteX3" fmla="*/ 1051252 w 1114019"/>
                    <a:gd name="connsiteY3" fmla="*/ 678653 h 1469562"/>
                    <a:gd name="connsiteX4" fmla="*/ 1080139 w 1114019"/>
                    <a:gd name="connsiteY4" fmla="*/ 1464754 h 1469562"/>
                    <a:gd name="connsiteX5" fmla="*/ 352593 w 1114019"/>
                    <a:gd name="connsiteY5" fmla="*/ 1469562 h 1469562"/>
                    <a:gd name="connsiteX6" fmla="*/ 363932 w 1114019"/>
                    <a:gd name="connsiteY6" fmla="*/ 958454 h 1469562"/>
                    <a:gd name="connsiteX0" fmla="*/ 363932 w 1114019"/>
                    <a:gd name="connsiteY0" fmla="*/ 958454 h 1469562"/>
                    <a:gd name="connsiteX1" fmla="*/ 0 w 1114019"/>
                    <a:gd name="connsiteY1" fmla="*/ 545513 h 1469562"/>
                    <a:gd name="connsiteX2" fmla="*/ 638323 w 1114019"/>
                    <a:gd name="connsiteY2" fmla="*/ 0 h 1469562"/>
                    <a:gd name="connsiteX3" fmla="*/ 1051252 w 1114019"/>
                    <a:gd name="connsiteY3" fmla="*/ 678653 h 1469562"/>
                    <a:gd name="connsiteX4" fmla="*/ 1080139 w 1114019"/>
                    <a:gd name="connsiteY4" fmla="*/ 1464754 h 1469562"/>
                    <a:gd name="connsiteX5" fmla="*/ 352593 w 1114019"/>
                    <a:gd name="connsiteY5" fmla="*/ 1469562 h 1469562"/>
                    <a:gd name="connsiteX6" fmla="*/ 363932 w 1114019"/>
                    <a:gd name="connsiteY6" fmla="*/ 958454 h 1469562"/>
                    <a:gd name="connsiteX0" fmla="*/ 363932 w 1114019"/>
                    <a:gd name="connsiteY0" fmla="*/ 920954 h 1432062"/>
                    <a:gd name="connsiteX1" fmla="*/ 0 w 1114019"/>
                    <a:gd name="connsiteY1" fmla="*/ 508013 h 1432062"/>
                    <a:gd name="connsiteX2" fmla="*/ 595055 w 1114019"/>
                    <a:gd name="connsiteY2" fmla="*/ 0 h 1432062"/>
                    <a:gd name="connsiteX3" fmla="*/ 1051252 w 1114019"/>
                    <a:gd name="connsiteY3" fmla="*/ 641153 h 1432062"/>
                    <a:gd name="connsiteX4" fmla="*/ 1080139 w 1114019"/>
                    <a:gd name="connsiteY4" fmla="*/ 1427254 h 1432062"/>
                    <a:gd name="connsiteX5" fmla="*/ 352593 w 1114019"/>
                    <a:gd name="connsiteY5" fmla="*/ 1432062 h 1432062"/>
                    <a:gd name="connsiteX6" fmla="*/ 363932 w 1114019"/>
                    <a:gd name="connsiteY6" fmla="*/ 920954 h 1432062"/>
                    <a:gd name="connsiteX0" fmla="*/ 363932 w 1114019"/>
                    <a:gd name="connsiteY0" fmla="*/ 920954 h 1432062"/>
                    <a:gd name="connsiteX1" fmla="*/ 0 w 1114019"/>
                    <a:gd name="connsiteY1" fmla="*/ 508013 h 1432062"/>
                    <a:gd name="connsiteX2" fmla="*/ 595055 w 1114019"/>
                    <a:gd name="connsiteY2" fmla="*/ 0 h 1432062"/>
                    <a:gd name="connsiteX3" fmla="*/ 1051252 w 1114019"/>
                    <a:gd name="connsiteY3" fmla="*/ 641153 h 1432062"/>
                    <a:gd name="connsiteX4" fmla="*/ 1080139 w 1114019"/>
                    <a:gd name="connsiteY4" fmla="*/ 1427254 h 1432062"/>
                    <a:gd name="connsiteX5" fmla="*/ 352593 w 1114019"/>
                    <a:gd name="connsiteY5" fmla="*/ 1432062 h 1432062"/>
                    <a:gd name="connsiteX6" fmla="*/ 363932 w 1114019"/>
                    <a:gd name="connsiteY6" fmla="*/ 920954 h 1432062"/>
                    <a:gd name="connsiteX0" fmla="*/ 363932 w 1114019"/>
                    <a:gd name="connsiteY0" fmla="*/ 893600 h 1404708"/>
                    <a:gd name="connsiteX1" fmla="*/ 0 w 1114019"/>
                    <a:gd name="connsiteY1" fmla="*/ 480659 h 1404708"/>
                    <a:gd name="connsiteX2" fmla="*/ 581378 w 1114019"/>
                    <a:gd name="connsiteY2" fmla="*/ 0 h 1404708"/>
                    <a:gd name="connsiteX3" fmla="*/ 1051252 w 1114019"/>
                    <a:gd name="connsiteY3" fmla="*/ 613799 h 1404708"/>
                    <a:gd name="connsiteX4" fmla="*/ 1080139 w 1114019"/>
                    <a:gd name="connsiteY4" fmla="*/ 1399900 h 1404708"/>
                    <a:gd name="connsiteX5" fmla="*/ 352593 w 1114019"/>
                    <a:gd name="connsiteY5" fmla="*/ 1404708 h 1404708"/>
                    <a:gd name="connsiteX6" fmla="*/ 363932 w 1114019"/>
                    <a:gd name="connsiteY6" fmla="*/ 893600 h 1404708"/>
                    <a:gd name="connsiteX0" fmla="*/ 363932 w 1114019"/>
                    <a:gd name="connsiteY0" fmla="*/ 893600 h 1404708"/>
                    <a:gd name="connsiteX1" fmla="*/ 0 w 1114019"/>
                    <a:gd name="connsiteY1" fmla="*/ 480659 h 1404708"/>
                    <a:gd name="connsiteX2" fmla="*/ 581378 w 1114019"/>
                    <a:gd name="connsiteY2" fmla="*/ 0 h 1404708"/>
                    <a:gd name="connsiteX3" fmla="*/ 1019990 w 1114019"/>
                    <a:gd name="connsiteY3" fmla="*/ 613799 h 1404708"/>
                    <a:gd name="connsiteX4" fmla="*/ 1080139 w 1114019"/>
                    <a:gd name="connsiteY4" fmla="*/ 1399900 h 1404708"/>
                    <a:gd name="connsiteX5" fmla="*/ 352593 w 1114019"/>
                    <a:gd name="connsiteY5" fmla="*/ 1404708 h 1404708"/>
                    <a:gd name="connsiteX6" fmla="*/ 363932 w 1114019"/>
                    <a:gd name="connsiteY6" fmla="*/ 893600 h 1404708"/>
                    <a:gd name="connsiteX0" fmla="*/ 325832 w 1114019"/>
                    <a:gd name="connsiteY0" fmla="*/ 889790 h 1404708"/>
                    <a:gd name="connsiteX1" fmla="*/ 0 w 1114019"/>
                    <a:gd name="connsiteY1" fmla="*/ 480659 h 1404708"/>
                    <a:gd name="connsiteX2" fmla="*/ 581378 w 1114019"/>
                    <a:gd name="connsiteY2" fmla="*/ 0 h 1404708"/>
                    <a:gd name="connsiteX3" fmla="*/ 1019990 w 1114019"/>
                    <a:gd name="connsiteY3" fmla="*/ 613799 h 1404708"/>
                    <a:gd name="connsiteX4" fmla="*/ 1080139 w 1114019"/>
                    <a:gd name="connsiteY4" fmla="*/ 1399900 h 1404708"/>
                    <a:gd name="connsiteX5" fmla="*/ 352593 w 1114019"/>
                    <a:gd name="connsiteY5" fmla="*/ 1404708 h 1404708"/>
                    <a:gd name="connsiteX6" fmla="*/ 325832 w 1114019"/>
                    <a:gd name="connsiteY6" fmla="*/ 889790 h 1404708"/>
                    <a:gd name="connsiteX0" fmla="*/ 325832 w 1114019"/>
                    <a:gd name="connsiteY0" fmla="*/ 889790 h 1404708"/>
                    <a:gd name="connsiteX1" fmla="*/ 0 w 1114019"/>
                    <a:gd name="connsiteY1" fmla="*/ 480659 h 1404708"/>
                    <a:gd name="connsiteX2" fmla="*/ 581378 w 1114019"/>
                    <a:gd name="connsiteY2" fmla="*/ 0 h 1404708"/>
                    <a:gd name="connsiteX3" fmla="*/ 1019990 w 1114019"/>
                    <a:gd name="connsiteY3" fmla="*/ 613799 h 1404708"/>
                    <a:gd name="connsiteX4" fmla="*/ 1080139 w 1114019"/>
                    <a:gd name="connsiteY4" fmla="*/ 1399900 h 1404708"/>
                    <a:gd name="connsiteX5" fmla="*/ 352593 w 1114019"/>
                    <a:gd name="connsiteY5" fmla="*/ 1404708 h 1404708"/>
                    <a:gd name="connsiteX6" fmla="*/ 325832 w 1114019"/>
                    <a:gd name="connsiteY6" fmla="*/ 889790 h 1404708"/>
                    <a:gd name="connsiteX0" fmla="*/ 325832 w 1114019"/>
                    <a:gd name="connsiteY0" fmla="*/ 889790 h 1404708"/>
                    <a:gd name="connsiteX1" fmla="*/ 0 w 1114019"/>
                    <a:gd name="connsiteY1" fmla="*/ 480659 h 1404708"/>
                    <a:gd name="connsiteX2" fmla="*/ 581378 w 1114019"/>
                    <a:gd name="connsiteY2" fmla="*/ 0 h 1404708"/>
                    <a:gd name="connsiteX3" fmla="*/ 1019990 w 1114019"/>
                    <a:gd name="connsiteY3" fmla="*/ 613799 h 1404708"/>
                    <a:gd name="connsiteX4" fmla="*/ 1080139 w 1114019"/>
                    <a:gd name="connsiteY4" fmla="*/ 1399900 h 1404708"/>
                    <a:gd name="connsiteX5" fmla="*/ 352593 w 1114019"/>
                    <a:gd name="connsiteY5" fmla="*/ 1404708 h 1404708"/>
                    <a:gd name="connsiteX6" fmla="*/ 325832 w 1114019"/>
                    <a:gd name="connsiteY6" fmla="*/ 889790 h 1404708"/>
                    <a:gd name="connsiteX0" fmla="*/ 325832 w 1114019"/>
                    <a:gd name="connsiteY0" fmla="*/ 889790 h 1404708"/>
                    <a:gd name="connsiteX1" fmla="*/ 0 w 1114019"/>
                    <a:gd name="connsiteY1" fmla="*/ 480659 h 1404708"/>
                    <a:gd name="connsiteX2" fmla="*/ 581378 w 1114019"/>
                    <a:gd name="connsiteY2" fmla="*/ 0 h 1404708"/>
                    <a:gd name="connsiteX3" fmla="*/ 1019990 w 1114019"/>
                    <a:gd name="connsiteY3" fmla="*/ 613799 h 1404708"/>
                    <a:gd name="connsiteX4" fmla="*/ 1080139 w 1114019"/>
                    <a:gd name="connsiteY4" fmla="*/ 1399900 h 1404708"/>
                    <a:gd name="connsiteX5" fmla="*/ 352593 w 1114019"/>
                    <a:gd name="connsiteY5" fmla="*/ 1404708 h 1404708"/>
                    <a:gd name="connsiteX6" fmla="*/ 325832 w 1114019"/>
                    <a:gd name="connsiteY6" fmla="*/ 889790 h 1404708"/>
                    <a:gd name="connsiteX0" fmla="*/ 325832 w 1114019"/>
                    <a:gd name="connsiteY0" fmla="*/ 889790 h 1404708"/>
                    <a:gd name="connsiteX1" fmla="*/ 0 w 1114019"/>
                    <a:gd name="connsiteY1" fmla="*/ 480659 h 1404708"/>
                    <a:gd name="connsiteX2" fmla="*/ 581378 w 1114019"/>
                    <a:gd name="connsiteY2" fmla="*/ 0 h 1404708"/>
                    <a:gd name="connsiteX3" fmla="*/ 1019990 w 1114019"/>
                    <a:gd name="connsiteY3" fmla="*/ 613799 h 1404708"/>
                    <a:gd name="connsiteX4" fmla="*/ 1080139 w 1114019"/>
                    <a:gd name="connsiteY4" fmla="*/ 1399900 h 1404708"/>
                    <a:gd name="connsiteX5" fmla="*/ 352593 w 1114019"/>
                    <a:gd name="connsiteY5" fmla="*/ 1404708 h 1404708"/>
                    <a:gd name="connsiteX6" fmla="*/ 325832 w 1114019"/>
                    <a:gd name="connsiteY6" fmla="*/ 889790 h 1404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19" h="1404708">
                      <a:moveTo>
                        <a:pt x="325832" y="889790"/>
                      </a:moveTo>
                      <a:cubicBezTo>
                        <a:pt x="158957" y="571139"/>
                        <a:pt x="153281" y="585134"/>
                        <a:pt x="0" y="480659"/>
                      </a:cubicBezTo>
                      <a:lnTo>
                        <a:pt x="581378" y="0"/>
                      </a:lnTo>
                      <a:cubicBezTo>
                        <a:pt x="753635" y="182950"/>
                        <a:pt x="882215" y="256455"/>
                        <a:pt x="1019990" y="613799"/>
                      </a:cubicBezTo>
                      <a:cubicBezTo>
                        <a:pt x="1112970" y="976648"/>
                        <a:pt x="1114019" y="1003975"/>
                        <a:pt x="1080139" y="1399900"/>
                      </a:cubicBezTo>
                      <a:lnTo>
                        <a:pt x="352593" y="1404708"/>
                      </a:lnTo>
                      <a:cubicBezTo>
                        <a:pt x="386181" y="1105976"/>
                        <a:pt x="384513" y="1173559"/>
                        <a:pt x="325832" y="88979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5">
                        <a:lumMod val="75000"/>
                        <a:alpha val="50000"/>
                      </a:schemeClr>
                    </a:gs>
                    <a:gs pos="65000">
                      <a:schemeClr val="accent4">
                        <a:tint val="32000"/>
                        <a:satMod val="250000"/>
                        <a:alpha val="5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  <a:alpha val="50000"/>
                      </a:schemeClr>
                    </a:gs>
                  </a:gsLst>
                </a:gradFill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4479117" y="3593826"/>
                  <a:ext cx="346961" cy="2148569"/>
                </a:xfrm>
                <a:custGeom>
                  <a:avLst/>
                  <a:gdLst>
                    <a:gd name="connsiteX0" fmla="*/ 0 w 178755"/>
                    <a:gd name="connsiteY0" fmla="*/ 0 h 2209800"/>
                    <a:gd name="connsiteX1" fmla="*/ 178755 w 178755"/>
                    <a:gd name="connsiteY1" fmla="*/ 0 h 2209800"/>
                    <a:gd name="connsiteX2" fmla="*/ 178755 w 178755"/>
                    <a:gd name="connsiteY2" fmla="*/ 2209800 h 2209800"/>
                    <a:gd name="connsiteX3" fmla="*/ 0 w 178755"/>
                    <a:gd name="connsiteY3" fmla="*/ 2209800 h 2209800"/>
                    <a:gd name="connsiteX4" fmla="*/ 0 w 178755"/>
                    <a:gd name="connsiteY4" fmla="*/ 0 h 2209800"/>
                    <a:gd name="connsiteX0" fmla="*/ 0 w 178755"/>
                    <a:gd name="connsiteY0" fmla="*/ 131275 h 2341075"/>
                    <a:gd name="connsiteX1" fmla="*/ 178755 w 178755"/>
                    <a:gd name="connsiteY1" fmla="*/ 0 h 2341075"/>
                    <a:gd name="connsiteX2" fmla="*/ 178755 w 178755"/>
                    <a:gd name="connsiteY2" fmla="*/ 2341075 h 2341075"/>
                    <a:gd name="connsiteX3" fmla="*/ 0 w 178755"/>
                    <a:gd name="connsiteY3" fmla="*/ 2341075 h 2341075"/>
                    <a:gd name="connsiteX4" fmla="*/ 0 w 178755"/>
                    <a:gd name="connsiteY4" fmla="*/ 131275 h 2341075"/>
                    <a:gd name="connsiteX0" fmla="*/ 0 w 182088"/>
                    <a:gd name="connsiteY0" fmla="*/ 323781 h 2341075"/>
                    <a:gd name="connsiteX1" fmla="*/ 182088 w 182088"/>
                    <a:gd name="connsiteY1" fmla="*/ 0 h 2341075"/>
                    <a:gd name="connsiteX2" fmla="*/ 182088 w 182088"/>
                    <a:gd name="connsiteY2" fmla="*/ 2341075 h 2341075"/>
                    <a:gd name="connsiteX3" fmla="*/ 3333 w 182088"/>
                    <a:gd name="connsiteY3" fmla="*/ 2341075 h 2341075"/>
                    <a:gd name="connsiteX4" fmla="*/ 0 w 182088"/>
                    <a:gd name="connsiteY4" fmla="*/ 323781 h 2341075"/>
                    <a:gd name="connsiteX0" fmla="*/ 19361 w 201449"/>
                    <a:gd name="connsiteY0" fmla="*/ 323781 h 2341075"/>
                    <a:gd name="connsiteX1" fmla="*/ 201449 w 201449"/>
                    <a:gd name="connsiteY1" fmla="*/ 0 h 2341075"/>
                    <a:gd name="connsiteX2" fmla="*/ 201449 w 201449"/>
                    <a:gd name="connsiteY2" fmla="*/ 2341075 h 2341075"/>
                    <a:gd name="connsiteX3" fmla="*/ 0 w 201449"/>
                    <a:gd name="connsiteY3" fmla="*/ 2338210 h 2341075"/>
                    <a:gd name="connsiteX4" fmla="*/ 19361 w 201449"/>
                    <a:gd name="connsiteY4" fmla="*/ 323781 h 2341075"/>
                    <a:gd name="connsiteX0" fmla="*/ 0 w 206117"/>
                    <a:gd name="connsiteY0" fmla="*/ 509411 h 2341075"/>
                    <a:gd name="connsiteX1" fmla="*/ 206117 w 206117"/>
                    <a:gd name="connsiteY1" fmla="*/ 0 h 2341075"/>
                    <a:gd name="connsiteX2" fmla="*/ 206117 w 206117"/>
                    <a:gd name="connsiteY2" fmla="*/ 2341075 h 2341075"/>
                    <a:gd name="connsiteX3" fmla="*/ 4668 w 206117"/>
                    <a:gd name="connsiteY3" fmla="*/ 2338210 h 2341075"/>
                    <a:gd name="connsiteX4" fmla="*/ 0 w 206117"/>
                    <a:gd name="connsiteY4" fmla="*/ 509411 h 2341075"/>
                    <a:gd name="connsiteX0" fmla="*/ 7347 w 201449"/>
                    <a:gd name="connsiteY0" fmla="*/ 488785 h 2341075"/>
                    <a:gd name="connsiteX1" fmla="*/ 201449 w 201449"/>
                    <a:gd name="connsiteY1" fmla="*/ 0 h 2341075"/>
                    <a:gd name="connsiteX2" fmla="*/ 201449 w 201449"/>
                    <a:gd name="connsiteY2" fmla="*/ 2341075 h 2341075"/>
                    <a:gd name="connsiteX3" fmla="*/ 0 w 201449"/>
                    <a:gd name="connsiteY3" fmla="*/ 2338210 h 2341075"/>
                    <a:gd name="connsiteX4" fmla="*/ 7347 w 201449"/>
                    <a:gd name="connsiteY4" fmla="*/ 488785 h 2341075"/>
                    <a:gd name="connsiteX0" fmla="*/ 0 w 202112"/>
                    <a:gd name="connsiteY0" fmla="*/ 516286 h 2341075"/>
                    <a:gd name="connsiteX1" fmla="*/ 202112 w 202112"/>
                    <a:gd name="connsiteY1" fmla="*/ 0 h 2341075"/>
                    <a:gd name="connsiteX2" fmla="*/ 202112 w 202112"/>
                    <a:gd name="connsiteY2" fmla="*/ 2341075 h 2341075"/>
                    <a:gd name="connsiteX3" fmla="*/ 663 w 202112"/>
                    <a:gd name="connsiteY3" fmla="*/ 2338210 h 2341075"/>
                    <a:gd name="connsiteX4" fmla="*/ 0 w 202112"/>
                    <a:gd name="connsiteY4" fmla="*/ 516286 h 2341075"/>
                    <a:gd name="connsiteX0" fmla="*/ 0 w 202112"/>
                    <a:gd name="connsiteY0" fmla="*/ 323780 h 2148569"/>
                    <a:gd name="connsiteX1" fmla="*/ 202112 w 202112"/>
                    <a:gd name="connsiteY1" fmla="*/ 0 h 2148569"/>
                    <a:gd name="connsiteX2" fmla="*/ 202112 w 202112"/>
                    <a:gd name="connsiteY2" fmla="*/ 2148569 h 2148569"/>
                    <a:gd name="connsiteX3" fmla="*/ 663 w 202112"/>
                    <a:gd name="connsiteY3" fmla="*/ 2145704 h 2148569"/>
                    <a:gd name="connsiteX4" fmla="*/ 0 w 202112"/>
                    <a:gd name="connsiteY4" fmla="*/ 323780 h 2148569"/>
                    <a:gd name="connsiteX0" fmla="*/ 0 w 202112"/>
                    <a:gd name="connsiteY0" fmla="*/ 296279 h 2148569"/>
                    <a:gd name="connsiteX1" fmla="*/ 202112 w 202112"/>
                    <a:gd name="connsiteY1" fmla="*/ 0 h 2148569"/>
                    <a:gd name="connsiteX2" fmla="*/ 202112 w 202112"/>
                    <a:gd name="connsiteY2" fmla="*/ 2148569 h 2148569"/>
                    <a:gd name="connsiteX3" fmla="*/ 663 w 202112"/>
                    <a:gd name="connsiteY3" fmla="*/ 2145704 h 2148569"/>
                    <a:gd name="connsiteX4" fmla="*/ 0 w 202112"/>
                    <a:gd name="connsiteY4" fmla="*/ 296279 h 2148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112" h="2148569">
                      <a:moveTo>
                        <a:pt x="0" y="296279"/>
                      </a:moveTo>
                      <a:lnTo>
                        <a:pt x="202112" y="0"/>
                      </a:lnTo>
                      <a:lnTo>
                        <a:pt x="202112" y="2148569"/>
                      </a:lnTo>
                      <a:lnTo>
                        <a:pt x="663" y="2145704"/>
                      </a:lnTo>
                      <a:lnTo>
                        <a:pt x="0" y="29627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alpha val="50000"/>
                      </a:schemeClr>
                    </a:gs>
                    <a:gs pos="65000">
                      <a:schemeClr val="accent6">
                        <a:lumMod val="60000"/>
                        <a:lumOff val="40000"/>
                        <a:alpha val="50000"/>
                      </a:schemeClr>
                    </a:gs>
                    <a:gs pos="100000">
                      <a:schemeClr val="accent6">
                        <a:alpha val="50000"/>
                      </a:schemeClr>
                    </a:gs>
                  </a:gsLst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3657600" y="4866382"/>
                  <a:ext cx="7620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RICH</a:t>
                  </a:r>
                  <a:endParaRPr lang="en-US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531674" y="4268450"/>
                  <a:ext cx="80232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err="1" smtClean="0">
                      <a:solidFill>
                        <a:srgbClr val="C00000"/>
                      </a:solidFill>
                      <a:effectLst/>
                    </a:rPr>
                    <a:t>EMCal</a:t>
                  </a:r>
                  <a:endParaRPr lang="en-US" dirty="0">
                    <a:solidFill>
                      <a:srgbClr val="C00000"/>
                    </a:solidFill>
                    <a:effectLst/>
                  </a:endParaRPr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 flipH="1" flipV="1">
                  <a:off x="3349926" y="4814410"/>
                  <a:ext cx="2874" cy="96637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2209800" y="3439207"/>
                  <a:ext cx="2819400" cy="2341576"/>
                </a:xfrm>
                <a:prstGeom prst="line">
                  <a:avLst/>
                </a:prstGeom>
                <a:ln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Rectangle 66"/>
                <p:cNvSpPr/>
                <p:nvPr/>
              </p:nvSpPr>
              <p:spPr>
                <a:xfrm>
                  <a:off x="5029200" y="3342382"/>
                  <a:ext cx="5405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dirty="0" smtClean="0">
                      <a:solidFill>
                        <a:schemeClr val="accent1"/>
                      </a:solidFill>
                    </a:rPr>
                    <a:t>η</a:t>
                  </a:r>
                  <a:r>
                    <a:rPr lang="en-US" dirty="0" smtClean="0">
                      <a:solidFill>
                        <a:schemeClr val="accent1"/>
                      </a:solidFill>
                    </a:rPr>
                    <a:t>~1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2209800" y="5628382"/>
                  <a:ext cx="4343400" cy="152400"/>
                </a:xfrm>
                <a:prstGeom prst="line">
                  <a:avLst/>
                </a:prstGeom>
                <a:ln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Rectangle 68"/>
                <p:cNvSpPr/>
                <p:nvPr/>
              </p:nvSpPr>
              <p:spPr>
                <a:xfrm>
                  <a:off x="4953000" y="5399782"/>
                  <a:ext cx="5405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dirty="0" smtClean="0">
                      <a:solidFill>
                        <a:schemeClr val="accent1"/>
                      </a:solidFill>
                    </a:rPr>
                    <a:t>η</a:t>
                  </a:r>
                  <a:r>
                    <a:rPr lang="en-US" dirty="0" smtClean="0">
                      <a:solidFill>
                        <a:schemeClr val="accent1"/>
                      </a:solidFill>
                    </a:rPr>
                    <a:t>~4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 flipH="1" flipV="1">
                  <a:off x="4471762" y="4952678"/>
                  <a:ext cx="1045" cy="79831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 flipV="1">
                  <a:off x="3991967" y="4285388"/>
                  <a:ext cx="476911" cy="6788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Rectangle 83"/>
                <p:cNvSpPr/>
                <p:nvPr/>
              </p:nvSpPr>
              <p:spPr>
                <a:xfrm rot="3278958">
                  <a:off x="3863815" y="4530246"/>
                  <a:ext cx="755158" cy="50424"/>
                </a:xfrm>
                <a:prstGeom prst="rect">
                  <a:avLst/>
                </a:prstGeom>
                <a:gradFill>
                  <a:gsLst>
                    <a:gs pos="0">
                      <a:schemeClr val="accent5">
                        <a:lumMod val="75000"/>
                        <a:alpha val="50000"/>
                      </a:schemeClr>
                    </a:gs>
                    <a:gs pos="65000">
                      <a:schemeClr val="accent4">
                        <a:tint val="32000"/>
                        <a:satMod val="250000"/>
                        <a:alpha val="5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  <a:alpha val="50000"/>
                      </a:schemeClr>
                    </a:gs>
                  </a:gsLst>
                </a:gradFill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 rot="3182315">
                  <a:off x="3915161" y="4345020"/>
                  <a:ext cx="9067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Aerogel</a:t>
                  </a:r>
                  <a:endParaRPr lang="en-US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91" name="Straight Arrow Connector 90"/>
            <p:cNvCxnSpPr/>
            <p:nvPr/>
          </p:nvCxnSpPr>
          <p:spPr>
            <a:xfrm flipV="1">
              <a:off x="609600" y="5029200"/>
              <a:ext cx="3581400" cy="990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 rot="20719492">
              <a:off x="3505200" y="4800661"/>
              <a:ext cx="649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track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4167798" y="4117333"/>
            <a:ext cx="5052401" cy="2561973"/>
            <a:chOff x="3939199" y="3928265"/>
            <a:chExt cx="5052401" cy="2561973"/>
          </a:xfrm>
        </p:grpSpPr>
        <p:grpSp>
          <p:nvGrpSpPr>
            <p:cNvPr id="10" name="Group 53"/>
            <p:cNvGrpSpPr/>
            <p:nvPr/>
          </p:nvGrpSpPr>
          <p:grpSpPr>
            <a:xfrm>
              <a:off x="4419601" y="4191000"/>
              <a:ext cx="4571999" cy="2299238"/>
              <a:chOff x="4419601" y="4114799"/>
              <a:chExt cx="4571999" cy="2299238"/>
            </a:xfrm>
          </p:grpSpPr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545"/>
              <a:stretch>
                <a:fillRect/>
              </a:stretch>
            </p:blipFill>
            <p:spPr bwMode="auto">
              <a:xfrm>
                <a:off x="4724400" y="4114800"/>
                <a:ext cx="4267200" cy="2299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Rectangle 51"/>
              <p:cNvSpPr/>
              <p:nvPr/>
            </p:nvSpPr>
            <p:spPr>
              <a:xfrm rot="16200000">
                <a:off x="4234614" y="4299786"/>
                <a:ext cx="739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Purity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939199" y="3928265"/>
              <a:ext cx="50300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Gas RICH PID purity at </a:t>
              </a:r>
              <a:r>
                <a:rPr lang="el-GR" sz="1600" dirty="0" smtClean="0"/>
                <a:t>η</a:t>
              </a:r>
              <a:r>
                <a:rPr lang="en-US" sz="1600" dirty="0" smtClean="0"/>
                <a:t>=4 (most challenging region w/ </a:t>
              </a:r>
              <a:r>
                <a:rPr lang="el-GR" sz="1600" dirty="0" smtClean="0"/>
                <a:t>δ</a:t>
              </a:r>
              <a:r>
                <a:rPr lang="en-US" sz="1600" dirty="0" smtClean="0"/>
                <a:t>p)</a:t>
              </a:r>
              <a:endParaRPr lang="en-US" sz="1600" dirty="0"/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4114800" y="3941775"/>
            <a:ext cx="2667000" cy="20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114800" y="39624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096786" y="3037398"/>
            <a:ext cx="8614" cy="925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pic>
        <p:nvPicPr>
          <p:cNvPr id="72" name="Content Placeholder 13"/>
          <p:cNvPicPr>
            <a:picLocks noGrp="1" noChangeAspect="1"/>
          </p:cNvPicPr>
          <p:nvPr>
            <p:ph sz="quarter" idx="4294967295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1730" y="1188225"/>
            <a:ext cx="1873502" cy="169203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2819400" y="2060851"/>
            <a:ext cx="1848348" cy="1672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423124" y="173322"/>
            <a:ext cx="2168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AeroGel</a:t>
            </a:r>
            <a:r>
              <a:rPr lang="en-US" dirty="0" smtClean="0"/>
              <a:t> RICH </a:t>
            </a:r>
            <a:r>
              <a:rPr lang="en-US" dirty="0"/>
              <a:t>PID </a:t>
            </a:r>
            <a:r>
              <a:rPr lang="en-US" dirty="0" smtClean="0"/>
              <a:t>eff.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6359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965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ePHENIX</a:t>
            </a:r>
            <a:r>
              <a:rPr lang="en-US" dirty="0" smtClean="0"/>
              <a:t>” concept based on sPHENIX upgrade</a:t>
            </a:r>
          </a:p>
          <a:p>
            <a:r>
              <a:rPr lang="en-US" dirty="0" smtClean="0"/>
              <a:t>Evolving concepts of full detector hadron PID</a:t>
            </a:r>
          </a:p>
          <a:p>
            <a:pPr lvl="1"/>
            <a:r>
              <a:rPr lang="en-US" dirty="0" smtClean="0"/>
              <a:t>H-going: </a:t>
            </a:r>
            <a:r>
              <a:rPr lang="en-US" dirty="0" err="1" smtClean="0"/>
              <a:t>AeroGel</a:t>
            </a:r>
            <a:r>
              <a:rPr lang="en-US" dirty="0" smtClean="0"/>
              <a:t> RICH (medium momentum range) + Gas RICH (high-p range)</a:t>
            </a:r>
          </a:p>
          <a:p>
            <a:pPr lvl="1"/>
            <a:r>
              <a:rPr lang="en-US" dirty="0" smtClean="0"/>
              <a:t>Barrel : TPC (low momentum range) + DIRC (</a:t>
            </a:r>
            <a:r>
              <a:rPr lang="en-US" dirty="0"/>
              <a:t>medium momentum range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E-going: </a:t>
            </a:r>
            <a:r>
              <a:rPr lang="en-US" dirty="0" err="1" smtClean="0"/>
              <a:t>AeroGel</a:t>
            </a:r>
            <a:r>
              <a:rPr lang="en-US" dirty="0" smtClean="0"/>
              <a:t> RICH</a:t>
            </a:r>
          </a:p>
          <a:p>
            <a:pPr lvl="1"/>
            <a:r>
              <a:rPr lang="en-US" dirty="0" smtClean="0"/>
              <a:t>Full detector TOF solution also considered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99537" y="3569289"/>
            <a:ext cx="1234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Fringe field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28337" y="3569289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1.5 T main field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85737" y="3569289"/>
            <a:ext cx="1234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Fringe field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15032" t="70774" r="12354"/>
          <a:stretch>
            <a:fillRect/>
          </a:stretch>
        </p:blipFill>
        <p:spPr bwMode="auto">
          <a:xfrm>
            <a:off x="940571" y="4788489"/>
            <a:ext cx="7288366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854971" y="3874089"/>
            <a:ext cx="5486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52191" y="4787466"/>
            <a:ext cx="1828800" cy="306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TPC+DIRC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91861" y="5166657"/>
            <a:ext cx="829700" cy="762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p/A</a:t>
            </a:r>
            <a:endParaRPr lang="en-US" dirty="0"/>
          </a:p>
        </p:txBody>
      </p:sp>
      <p:sp>
        <p:nvSpPr>
          <p:cNvPr id="19" name="Left Arrow 18"/>
          <p:cNvSpPr/>
          <p:nvPr/>
        </p:nvSpPr>
        <p:spPr>
          <a:xfrm>
            <a:off x="8106484" y="5275851"/>
            <a:ext cx="579653" cy="54364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142337" y="4168709"/>
            <a:ext cx="70104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Calorimeters (H-Cal cover </a:t>
            </a:r>
            <a:r>
              <a:rPr lang="el-GR" dirty="0" smtClean="0"/>
              <a:t>η</a:t>
            </a:r>
            <a:r>
              <a:rPr lang="en-US" dirty="0" smtClean="0"/>
              <a:t> &gt; -1)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288941" y="4636089"/>
            <a:ext cx="2062701" cy="3058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AeroGel&amp;Gas</a:t>
            </a:r>
            <a:r>
              <a:rPr lang="en-US" dirty="0" smtClean="0"/>
              <a:t> RICHs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05000" y="4920750"/>
            <a:ext cx="1547191" cy="3148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AeroGel</a:t>
            </a:r>
            <a:r>
              <a:rPr lang="en-US" dirty="0" smtClean="0"/>
              <a:t> RICH?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05000" y="5235617"/>
            <a:ext cx="5436371" cy="305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6318"/>
      </p:ext>
    </p:extLst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Information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71"/>
      </p:ext>
    </p:extLst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is_res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62400"/>
            <a:ext cx="3134673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Use of calorimeter for EIC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4562"/>
            <a:ext cx="8229600" cy="1984895"/>
          </a:xfrm>
        </p:spPr>
        <p:txBody>
          <a:bodyPr>
            <a:noAutofit/>
          </a:bodyPr>
          <a:lstStyle/>
          <a:p>
            <a:r>
              <a:rPr lang="en-US" sz="2000" dirty="0"/>
              <a:t>Electron </a:t>
            </a:r>
            <a:r>
              <a:rPr lang="en-US" sz="2000" dirty="0" smtClean="0"/>
              <a:t>identification (e-EMC, barrel EMC) </a:t>
            </a:r>
          </a:p>
          <a:p>
            <a:r>
              <a:rPr lang="en-US" sz="2000" dirty="0" smtClean="0"/>
              <a:t>Electron kinematics </a:t>
            </a:r>
            <a:r>
              <a:rPr lang="en-US" sz="2000" dirty="0"/>
              <a:t>measurement (e-EMC, barrel EMC)</a:t>
            </a:r>
          </a:p>
          <a:p>
            <a:r>
              <a:rPr lang="en-US" sz="2000" dirty="0" smtClean="0"/>
              <a:t>DIS kinematics using hadron final </a:t>
            </a:r>
            <a:r>
              <a:rPr lang="en-US" sz="2000" dirty="0"/>
              <a:t>states (barrel </a:t>
            </a:r>
            <a:r>
              <a:rPr lang="en-US" sz="2000" dirty="0" smtClean="0"/>
              <a:t>EMC/</a:t>
            </a:r>
            <a:r>
              <a:rPr lang="en-US" sz="2000" dirty="0" err="1" smtClean="0"/>
              <a:t>HCal</a:t>
            </a:r>
            <a:r>
              <a:rPr lang="en-US" sz="2000" dirty="0" smtClean="0"/>
              <a:t>, h-EMC/</a:t>
            </a:r>
            <a:r>
              <a:rPr lang="en-US" sz="2000" dirty="0" err="1" smtClean="0"/>
              <a:t>HCal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Photon ID for DVCS (All EMC)</a:t>
            </a:r>
          </a:p>
          <a:p>
            <a:r>
              <a:rPr lang="en-US" sz="2000" dirty="0" smtClean="0"/>
              <a:t>Diffractive ID (h-</a:t>
            </a:r>
            <a:r>
              <a:rPr lang="en-US" sz="2000" dirty="0" err="1" smtClean="0"/>
              <a:t>HCal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High momentum track energy measurement (h-</a:t>
            </a:r>
            <a:r>
              <a:rPr lang="en-US" sz="2000" dirty="0" err="1" smtClean="0"/>
              <a:t>HCal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7ED8-C353-4ECF-B1C2-D4A41D5022BE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457200" y="3581400"/>
            <a:ext cx="2112818" cy="3005555"/>
            <a:chOff x="5463939" y="3519487"/>
            <a:chExt cx="2112818" cy="300555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7489"/>
            <a:stretch>
              <a:fillRect/>
            </a:stretch>
          </p:blipFill>
          <p:spPr bwMode="auto">
            <a:xfrm>
              <a:off x="5463939" y="3976687"/>
              <a:ext cx="2112818" cy="2548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540139" y="3519487"/>
              <a:ext cx="16555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Electron purity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after EMCal PID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353" y="4114801"/>
            <a:ext cx="31750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00400" y="3581400"/>
            <a:ext cx="2211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Fraction of DIS event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with good electron ID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54032" y="3581400"/>
            <a:ext cx="248516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DIS kinematics survivability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Electron kinematic method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86200" y="3276600"/>
            <a:ext cx="335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327660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16200000">
            <a:off x="-213039" y="4937440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Purity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1714" y="58790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8600" y="40386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Internal Discussion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&lt;jihuang@bnl.gov&gt;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9969" y="3271563"/>
            <a:ext cx="5498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Sasha and Karen using parameterized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9603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E:\Dropbox\PHENIX\sPHENIX\ePHENIX DOC\phenix_quarterc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484" y="3581400"/>
            <a:ext cx="2614116" cy="1905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Evolution of the PHENIX experiment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8600" y="5433700"/>
            <a:ext cx="8686800" cy="43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9"/>
          <p:cNvGrpSpPr/>
          <p:nvPr/>
        </p:nvGrpSpPr>
        <p:grpSpPr>
          <a:xfrm>
            <a:off x="304800" y="1752600"/>
            <a:ext cx="5562600" cy="3909700"/>
            <a:chOff x="304800" y="5205100"/>
            <a:chExt cx="5562600" cy="457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04800" y="5205100"/>
              <a:ext cx="0" cy="457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95600" y="5205100"/>
              <a:ext cx="0" cy="457200"/>
            </a:xfrm>
            <a:prstGeom prst="line">
              <a:avLst/>
            </a:prstGeom>
            <a:ln w="539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67400" y="5205100"/>
              <a:ext cx="0" cy="4572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8061" r="10507"/>
          <a:stretch>
            <a:fillRect/>
          </a:stretch>
        </p:blipFill>
        <p:spPr bwMode="auto">
          <a:xfrm>
            <a:off x="5932692" y="3426378"/>
            <a:ext cx="2982708" cy="183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2441" y="5586100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~2000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52190" y="5586100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2017→2020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62600" y="5586100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~2025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189663" y="558610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04800" y="1447800"/>
            <a:ext cx="2590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Current PHENIX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5600" y="1447800"/>
            <a:ext cx="2971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/>
              <a:t>s</a:t>
            </a:r>
            <a:r>
              <a:rPr lang="en-US" dirty="0" smtClean="0"/>
              <a:t>PHENIX (+fsPHENIX)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67400" y="1447800"/>
            <a:ext cx="2971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An EIC detector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00" y="1981200"/>
            <a:ext cx="2438400" cy="12954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25" name="Content Placeholder 8"/>
          <p:cNvSpPr>
            <a:spLocks noGrp="1"/>
          </p:cNvSpPr>
          <p:nvPr>
            <p:ph idx="1"/>
          </p:nvPr>
        </p:nvSpPr>
        <p:spPr>
          <a:xfrm>
            <a:off x="152400" y="1905000"/>
            <a:ext cx="2819400" cy="187416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14y+ operation</a:t>
            </a:r>
            <a:br>
              <a:rPr lang="en-US" dirty="0" smtClean="0"/>
            </a:br>
            <a:r>
              <a:rPr lang="en-US" dirty="0" smtClean="0"/>
              <a:t>100+M$ investment</a:t>
            </a:r>
          </a:p>
          <a:p>
            <a:r>
              <a:rPr lang="en-US" dirty="0" smtClean="0"/>
              <a:t>Broad spectrum of physics (QGP, Hadron Physics, DM)</a:t>
            </a:r>
          </a:p>
          <a:p>
            <a:r>
              <a:rPr lang="en-US" dirty="0" smtClean="0"/>
              <a:t>140+ published papers to date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Last </a:t>
            </a:r>
            <a:r>
              <a:rPr lang="en-US" dirty="0">
                <a:solidFill>
                  <a:schemeClr val="accent1"/>
                </a:solidFill>
              </a:rPr>
              <a:t>run in this form </a:t>
            </a:r>
            <a:r>
              <a:rPr lang="en-US" dirty="0" smtClean="0">
                <a:solidFill>
                  <a:schemeClr val="accent1"/>
                </a:solidFill>
              </a:rPr>
              <a:t>2016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Content Placeholder 8"/>
          <p:cNvSpPr txBox="1">
            <a:spLocks/>
          </p:cNvSpPr>
          <p:nvPr/>
        </p:nvSpPr>
        <p:spPr>
          <a:xfrm>
            <a:off x="2819400" y="1905000"/>
            <a:ext cx="3003754" cy="15240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Comprehensive central upgrade base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BaBar magnet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lang="en-US" sz="2700" dirty="0" err="1" smtClean="0"/>
              <a:t>ich</a:t>
            </a:r>
            <a:r>
              <a:rPr lang="en-US" sz="2700" dirty="0" smtClean="0"/>
              <a:t> </a:t>
            </a:r>
            <a:r>
              <a:rPr lang="en-US" sz="2700" dirty="0"/>
              <a:t>jet and beauty quarkonia physics </a:t>
            </a:r>
            <a:r>
              <a:rPr lang="en-US" sz="2700" dirty="0" smtClean="0"/>
              <a:t>program </a:t>
            </a:r>
            <a:br>
              <a:rPr lang="en-US" sz="2700" dirty="0" smtClean="0"/>
            </a:br>
            <a:r>
              <a:rPr lang="en-US" sz="2700" dirty="0" smtClean="0"/>
              <a:t>→ </a:t>
            </a:r>
            <a:r>
              <a:rPr lang="en-US" sz="2700" dirty="0" smtClean="0">
                <a:solidFill>
                  <a:schemeClr val="accent1"/>
                </a:solidFill>
              </a:rPr>
              <a:t>nature of QGP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fsPHENIX : forward tracking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Hcal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 </a:t>
            </a:r>
            <a:r>
              <a:rPr lang="en-US" sz="2700" dirty="0" smtClean="0"/>
              <a:t>→ </a:t>
            </a:r>
            <a:r>
              <a:rPr lang="en-US" sz="2700" dirty="0" smtClean="0">
                <a:solidFill>
                  <a:schemeClr val="accent1"/>
                </a:solidFill>
              </a:rPr>
              <a:t>Spin, CNM</a:t>
            </a: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8" name="Content Placeholder 8"/>
          <p:cNvSpPr txBox="1">
            <a:spLocks/>
          </p:cNvSpPr>
          <p:nvPr/>
        </p:nvSpPr>
        <p:spPr>
          <a:xfrm>
            <a:off x="5867400" y="1905000"/>
            <a:ext cx="2971800" cy="1566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Content Placeholder 8"/>
          <p:cNvSpPr txBox="1">
            <a:spLocks/>
          </p:cNvSpPr>
          <p:nvPr/>
        </p:nvSpPr>
        <p:spPr>
          <a:xfrm>
            <a:off x="5867400" y="1905000"/>
            <a:ext cx="2971800" cy="156667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 of PHENIX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upgrade leads to a capable EIC detector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noProof="0" dirty="0" smtClean="0"/>
              <a:t>Large coverage of tracking, calorimetry and PID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solidFill>
                  <a:schemeClr val="accent1"/>
                </a:solidFill>
              </a:rPr>
              <a:t>Open for new collaboration/new ideas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1000" y="990600"/>
            <a:ext cx="514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Documented: </a:t>
            </a:r>
            <a:r>
              <a:rPr lang="en-US" u="sng" dirty="0" smtClean="0"/>
              <a:t>http://www.phenix.bnl.gov/plans.html</a:t>
            </a:r>
            <a:endParaRPr lang="en-US" u="sng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429000"/>
            <a:ext cx="28513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/>
          <p:nvPr/>
        </p:nvSpPr>
        <p:spPr>
          <a:xfrm>
            <a:off x="228600" y="5867400"/>
            <a:ext cx="5562600" cy="457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RHIC</a:t>
            </a:r>
            <a:r>
              <a:rPr lang="en-US" dirty="0" smtClean="0">
                <a:solidFill>
                  <a:schemeClr val="tx1"/>
                </a:solidFill>
              </a:rPr>
              <a:t>: A+A, spin-polarized </a:t>
            </a:r>
            <a:r>
              <a:rPr lang="en-US" dirty="0" err="1" smtClean="0">
                <a:solidFill>
                  <a:schemeClr val="tx1"/>
                </a:solidFill>
              </a:rPr>
              <a:t>p+p</a:t>
            </a:r>
            <a:r>
              <a:rPr lang="en-US" dirty="0" smtClean="0">
                <a:solidFill>
                  <a:schemeClr val="tx1"/>
                </a:solidFill>
              </a:rPr>
              <a:t>, spin-polarized </a:t>
            </a:r>
            <a:r>
              <a:rPr lang="en-US" dirty="0" err="1" smtClean="0">
                <a:solidFill>
                  <a:schemeClr val="tx1"/>
                </a:solidFill>
              </a:rPr>
              <a:t>p+A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943600" y="5867400"/>
            <a:ext cx="2971800" cy="457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EIC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e+p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e+A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867400" y="5905500"/>
            <a:ext cx="0" cy="381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48484" y="4888386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" panose="020B0604020202020204" pitchFamily="34" charset="0"/>
              </a:rPr>
              <a:t>arXiv:1501.06197 [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" panose="020B0604020202020204" pitchFamily="34" charset="0"/>
              </a:rPr>
              <a:t>nucl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" panose="020B0604020202020204" pitchFamily="34" charset="0"/>
              </a:rPr>
              <a:t>-ex] </a:t>
            </a:r>
            <a:endParaRPr lang="en-US" dirty="0">
              <a:solidFill>
                <a:schemeClr val="bg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94494" y="4908250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" panose="020B0604020202020204" pitchFamily="34" charset="0"/>
              </a:rPr>
              <a:t>arXiv:1402.1209 [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" panose="020B0604020202020204" pitchFamily="34" charset="0"/>
              </a:rPr>
              <a:t>nucl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" panose="020B0604020202020204" pitchFamily="34" charset="0"/>
              </a:rPr>
              <a:t>-ex]</a:t>
            </a:r>
            <a:endParaRPr lang="en-US" dirty="0">
              <a:solidFill>
                <a:schemeClr val="bg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090979"/>
            <a:ext cx="3430325" cy="38038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 smtClean="0"/>
              <a:t> 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sPHENIX</a:t>
            </a:r>
            <a:r>
              <a:rPr lang="en-US" dirty="0" smtClean="0"/>
              <a:t>: major upgrade to the PHENIX experiment aim for data @ 2020</a:t>
            </a:r>
          </a:p>
          <a:p>
            <a:r>
              <a:rPr lang="en-US" dirty="0" smtClean="0"/>
              <a:t>Physics </a:t>
            </a:r>
            <a:r>
              <a:rPr lang="en-US" dirty="0" smtClean="0">
                <a:solidFill>
                  <a:schemeClr val="accent1"/>
                </a:solidFill>
              </a:rPr>
              <a:t>Goals</a:t>
            </a:r>
            <a:r>
              <a:rPr lang="en-US" dirty="0" smtClean="0"/>
              <a:t>: detailed study QGP using jets and heavy quarks at RHIC energy region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Baseline</a:t>
            </a:r>
            <a:r>
              <a:rPr lang="en-US" dirty="0" smtClean="0"/>
              <a:t> consists of new large acceptance </a:t>
            </a:r>
            <a:r>
              <a:rPr lang="en-US" dirty="0" err="1" smtClean="0"/>
              <a:t>EMCal+HCal</a:t>
            </a:r>
            <a:r>
              <a:rPr lang="en-US" dirty="0" smtClean="0"/>
              <a:t> built around recently acquired BaBar magnet. Additional tracking also planned</a:t>
            </a:r>
          </a:p>
          <a:p>
            <a:r>
              <a:rPr lang="en-US" dirty="0" smtClean="0"/>
              <a:t>Detailed performance </a:t>
            </a:r>
            <a:r>
              <a:rPr lang="en-US" dirty="0" smtClean="0"/>
              <a:t>simulation. Simulation/analysis software open access: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github.com/sPHENIX-Collaboration/coresoftware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Very positive </a:t>
            </a:r>
            <a:r>
              <a:rPr lang="en-US" dirty="0">
                <a:solidFill>
                  <a:schemeClr val="accent1"/>
                </a:solidFill>
              </a:rPr>
              <a:t>DOE scientific review</a:t>
            </a:r>
            <a:r>
              <a:rPr lang="en-US" dirty="0"/>
              <a:t> </a:t>
            </a:r>
            <a:r>
              <a:rPr lang="en-US" dirty="0" smtClean="0"/>
              <a:t>Apr 2015. </a:t>
            </a:r>
            <a:endParaRPr lang="en-US" dirty="0" smtClean="0"/>
          </a:p>
          <a:p>
            <a:r>
              <a:rPr lang="en-US" dirty="0" smtClean="0"/>
              <a:t>Forming new </a:t>
            </a:r>
            <a:r>
              <a:rPr lang="en-US" dirty="0"/>
              <a:t>scientific collaboration:</a:t>
            </a:r>
            <a:br>
              <a:rPr lang="en-US" dirty="0"/>
            </a:br>
            <a:r>
              <a:rPr lang="en-US" dirty="0">
                <a:hlinkClick r:id="rId4"/>
              </a:rPr>
              <a:t>https://www.bnl.gov/lajudr2015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Nov 2015: Cost schedule review</a:t>
            </a:r>
          </a:p>
          <a:p>
            <a:r>
              <a:rPr lang="en-US" dirty="0" smtClean="0"/>
              <a:t>Dec 2015: first collaboration meeting</a:t>
            </a:r>
            <a:br>
              <a:rPr lang="en-US" dirty="0" smtClean="0"/>
            </a:br>
            <a:r>
              <a:rPr lang="en-US" dirty="0" smtClean="0"/>
              <a:t>as new </a:t>
            </a:r>
            <a:r>
              <a:rPr lang="en-US" dirty="0"/>
              <a:t>scientific collaboration</a:t>
            </a:r>
          </a:p>
          <a:p>
            <a:r>
              <a:rPr lang="en-US" dirty="0" smtClean="0"/>
              <a:t>A </a:t>
            </a:r>
            <a:r>
              <a:rPr lang="en-US" dirty="0" smtClean="0"/>
              <a:t>good </a:t>
            </a:r>
            <a:r>
              <a:rPr lang="en-US" dirty="0" smtClean="0">
                <a:solidFill>
                  <a:schemeClr val="accent1"/>
                </a:solidFill>
              </a:rPr>
              <a:t>foundation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future detector upgrade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sPHENIX </a:t>
            </a:r>
            <a:br>
              <a:rPr lang="en-US" dirty="0" smtClean="0"/>
            </a:br>
            <a:r>
              <a:rPr lang="en-US" dirty="0" smtClean="0"/>
              <a:t>– quick summary and look “forward”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5523398"/>
            <a:ext cx="30728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Baseline detectors for sPHENIX</a:t>
            </a:r>
          </a:p>
          <a:p>
            <a:pPr algn="r"/>
            <a:r>
              <a:rPr lang="en-US" sz="1200" dirty="0"/>
              <a:t>sPHENIX MIE, arXiv:1501.06197 [</a:t>
            </a:r>
            <a:r>
              <a:rPr lang="en-US" sz="1200" dirty="0" err="1"/>
              <a:t>nucl</a:t>
            </a:r>
            <a:r>
              <a:rPr lang="en-US" sz="1200" dirty="0"/>
              <a:t>-ex] 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5779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 </a:t>
            </a:r>
            <a:r>
              <a:rPr lang="en-US" sz="3600" dirty="0" smtClean="0"/>
              <a:t>EIC era</a:t>
            </a:r>
            <a:r>
              <a:rPr lang="en-US" sz="3600" dirty="0" smtClean="0"/>
              <a:t>: concept for an EIC Detector</a:t>
            </a:r>
            <a:endParaRPr lang="en-US" sz="3600" dirty="0"/>
          </a:p>
        </p:txBody>
      </p:sp>
      <p:sp>
        <p:nvSpPr>
          <p:cNvPr id="75" name="Content Placeholder 1"/>
          <p:cNvSpPr txBox="1">
            <a:spLocks/>
          </p:cNvSpPr>
          <p:nvPr/>
        </p:nvSpPr>
        <p:spPr>
          <a:xfrm>
            <a:off x="395139" y="1731977"/>
            <a:ext cx="7696200" cy="1338072"/>
          </a:xfrm>
          <a:prstGeom prst="rect">
            <a:avLst/>
          </a:prstGeom>
        </p:spPr>
        <p:txBody>
          <a:bodyPr vert="horz" lIns="91429" tIns="45715" rIns="91429" bIns="45715">
            <a:normAutofit/>
          </a:bodyPr>
          <a:lstStyle/>
          <a:p>
            <a:pPr marL="365718" indent="-25600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 smtClean="0"/>
          </a:p>
        </p:txBody>
      </p:sp>
      <p:grpSp>
        <p:nvGrpSpPr>
          <p:cNvPr id="7" name="Group 94"/>
          <p:cNvGrpSpPr/>
          <p:nvPr/>
        </p:nvGrpSpPr>
        <p:grpSpPr>
          <a:xfrm>
            <a:off x="-76200" y="2539699"/>
            <a:ext cx="9296400" cy="4089701"/>
            <a:chOff x="-76200" y="2341575"/>
            <a:chExt cx="9296400" cy="4089701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66366" y="2514600"/>
              <a:ext cx="6907574" cy="333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Freeform 75"/>
            <p:cNvSpPr/>
            <p:nvPr/>
          </p:nvSpPr>
          <p:spPr>
            <a:xfrm>
              <a:off x="4899354" y="4176724"/>
              <a:ext cx="1114019" cy="1404710"/>
            </a:xfrm>
            <a:custGeom>
              <a:avLst/>
              <a:gdLst>
                <a:gd name="connsiteX0" fmla="*/ 0 w 716165"/>
                <a:gd name="connsiteY0" fmla="*/ 914945 h 1829889"/>
                <a:gd name="connsiteX1" fmla="*/ 179041 w 716165"/>
                <a:gd name="connsiteY1" fmla="*/ 0 h 1829889"/>
                <a:gd name="connsiteX2" fmla="*/ 537124 w 716165"/>
                <a:gd name="connsiteY2" fmla="*/ 0 h 1829889"/>
                <a:gd name="connsiteX3" fmla="*/ 716165 w 716165"/>
                <a:gd name="connsiteY3" fmla="*/ 914945 h 1829889"/>
                <a:gd name="connsiteX4" fmla="*/ 537124 w 716165"/>
                <a:gd name="connsiteY4" fmla="*/ 1829889 h 1829889"/>
                <a:gd name="connsiteX5" fmla="*/ 179041 w 716165"/>
                <a:gd name="connsiteY5" fmla="*/ 1829889 h 1829889"/>
                <a:gd name="connsiteX6" fmla="*/ 0 w 716165"/>
                <a:gd name="connsiteY6" fmla="*/ 914945 h 1829889"/>
                <a:gd name="connsiteX0" fmla="*/ 0 w 727504"/>
                <a:gd name="connsiteY0" fmla="*/ 914945 h 1829889"/>
                <a:gd name="connsiteX1" fmla="*/ 179041 w 727504"/>
                <a:gd name="connsiteY1" fmla="*/ 0 h 1829889"/>
                <a:gd name="connsiteX2" fmla="*/ 537124 w 727504"/>
                <a:gd name="connsiteY2" fmla="*/ 0 h 1829889"/>
                <a:gd name="connsiteX3" fmla="*/ 716165 w 727504"/>
                <a:gd name="connsiteY3" fmla="*/ 914945 h 1829889"/>
                <a:gd name="connsiteX4" fmla="*/ 727504 w 727504"/>
                <a:gd name="connsiteY4" fmla="*/ 1824120 h 1829889"/>
                <a:gd name="connsiteX5" fmla="*/ 179041 w 727504"/>
                <a:gd name="connsiteY5" fmla="*/ 1829889 h 1829889"/>
                <a:gd name="connsiteX6" fmla="*/ 0 w 727504"/>
                <a:gd name="connsiteY6" fmla="*/ 914945 h 1829889"/>
                <a:gd name="connsiteX0" fmla="*/ 19993 w 747497"/>
                <a:gd name="connsiteY0" fmla="*/ 914945 h 1827005"/>
                <a:gd name="connsiteX1" fmla="*/ 199034 w 747497"/>
                <a:gd name="connsiteY1" fmla="*/ 0 h 1827005"/>
                <a:gd name="connsiteX2" fmla="*/ 557117 w 747497"/>
                <a:gd name="connsiteY2" fmla="*/ 0 h 1827005"/>
                <a:gd name="connsiteX3" fmla="*/ 736158 w 747497"/>
                <a:gd name="connsiteY3" fmla="*/ 914945 h 1827005"/>
                <a:gd name="connsiteX4" fmla="*/ 747497 w 747497"/>
                <a:gd name="connsiteY4" fmla="*/ 1824120 h 1827005"/>
                <a:gd name="connsiteX5" fmla="*/ 0 w 747497"/>
                <a:gd name="connsiteY5" fmla="*/ 1827005 h 1827005"/>
                <a:gd name="connsiteX6" fmla="*/ 19993 w 747497"/>
                <a:gd name="connsiteY6" fmla="*/ 914945 h 1827005"/>
                <a:gd name="connsiteX0" fmla="*/ 152399 w 879903"/>
                <a:gd name="connsiteY0" fmla="*/ 914945 h 1827005"/>
                <a:gd name="connsiteX1" fmla="*/ 0 w 879903"/>
                <a:gd name="connsiteY1" fmla="*/ 720749 h 1827005"/>
                <a:gd name="connsiteX2" fmla="*/ 689523 w 879903"/>
                <a:gd name="connsiteY2" fmla="*/ 0 h 1827005"/>
                <a:gd name="connsiteX3" fmla="*/ 868564 w 879903"/>
                <a:gd name="connsiteY3" fmla="*/ 914945 h 1827005"/>
                <a:gd name="connsiteX4" fmla="*/ 879903 w 879903"/>
                <a:gd name="connsiteY4" fmla="*/ 1824120 h 1827005"/>
                <a:gd name="connsiteX5" fmla="*/ 132406 w 879903"/>
                <a:gd name="connsiteY5" fmla="*/ 1827005 h 1827005"/>
                <a:gd name="connsiteX6" fmla="*/ 152399 w 879903"/>
                <a:gd name="connsiteY6" fmla="*/ 914945 h 1827005"/>
                <a:gd name="connsiteX0" fmla="*/ 372586 w 1100090"/>
                <a:gd name="connsiteY0" fmla="*/ 914945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72586 w 1100090"/>
                <a:gd name="connsiteY6" fmla="*/ 914945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1315897 h 1827005"/>
                <a:gd name="connsiteX1" fmla="*/ 0 w 1100090"/>
                <a:gd name="connsiteY1" fmla="*/ 902956 h 1827005"/>
                <a:gd name="connsiteX2" fmla="*/ 909710 w 1100090"/>
                <a:gd name="connsiteY2" fmla="*/ 0 h 1827005"/>
                <a:gd name="connsiteX3" fmla="*/ 1088751 w 1100090"/>
                <a:gd name="connsiteY3" fmla="*/ 914945 h 1827005"/>
                <a:gd name="connsiteX4" fmla="*/ 1100090 w 1100090"/>
                <a:gd name="connsiteY4" fmla="*/ 1824120 h 1827005"/>
                <a:gd name="connsiteX5" fmla="*/ 352593 w 1100090"/>
                <a:gd name="connsiteY5" fmla="*/ 1827005 h 1827005"/>
                <a:gd name="connsiteX6" fmla="*/ 363932 w 1100090"/>
                <a:gd name="connsiteY6" fmla="*/ 1315897 h 1827005"/>
                <a:gd name="connsiteX0" fmla="*/ 363932 w 1100090"/>
                <a:gd name="connsiteY0" fmla="*/ 958454 h 1469562"/>
                <a:gd name="connsiteX1" fmla="*/ 0 w 1100090"/>
                <a:gd name="connsiteY1" fmla="*/ 545513 h 1469562"/>
                <a:gd name="connsiteX2" fmla="*/ 638323 w 1100090"/>
                <a:gd name="connsiteY2" fmla="*/ 0 h 1469562"/>
                <a:gd name="connsiteX3" fmla="*/ 1088751 w 1100090"/>
                <a:gd name="connsiteY3" fmla="*/ 557502 h 1469562"/>
                <a:gd name="connsiteX4" fmla="*/ 1100090 w 1100090"/>
                <a:gd name="connsiteY4" fmla="*/ 1466677 h 1469562"/>
                <a:gd name="connsiteX5" fmla="*/ 352593 w 1100090"/>
                <a:gd name="connsiteY5" fmla="*/ 1469562 h 1469562"/>
                <a:gd name="connsiteX6" fmla="*/ 363932 w 1100090"/>
                <a:gd name="connsiteY6" fmla="*/ 958454 h 1469562"/>
                <a:gd name="connsiteX0" fmla="*/ 363932 w 1100090"/>
                <a:gd name="connsiteY0" fmla="*/ 958454 h 1469562"/>
                <a:gd name="connsiteX1" fmla="*/ 0 w 1100090"/>
                <a:gd name="connsiteY1" fmla="*/ 545513 h 1469562"/>
                <a:gd name="connsiteX2" fmla="*/ 638323 w 1100090"/>
                <a:gd name="connsiteY2" fmla="*/ 0 h 1469562"/>
                <a:gd name="connsiteX3" fmla="*/ 1051252 w 1100090"/>
                <a:gd name="connsiteY3" fmla="*/ 678653 h 1469562"/>
                <a:gd name="connsiteX4" fmla="*/ 1100090 w 1100090"/>
                <a:gd name="connsiteY4" fmla="*/ 1466677 h 1469562"/>
                <a:gd name="connsiteX5" fmla="*/ 352593 w 1100090"/>
                <a:gd name="connsiteY5" fmla="*/ 1469562 h 1469562"/>
                <a:gd name="connsiteX6" fmla="*/ 363932 w 1100090"/>
                <a:gd name="connsiteY6" fmla="*/ 958454 h 1469562"/>
                <a:gd name="connsiteX0" fmla="*/ 363932 w 1080139"/>
                <a:gd name="connsiteY0" fmla="*/ 958454 h 1469562"/>
                <a:gd name="connsiteX1" fmla="*/ 0 w 1080139"/>
                <a:gd name="connsiteY1" fmla="*/ 545513 h 1469562"/>
                <a:gd name="connsiteX2" fmla="*/ 638323 w 1080139"/>
                <a:gd name="connsiteY2" fmla="*/ 0 h 1469562"/>
                <a:gd name="connsiteX3" fmla="*/ 1051252 w 1080139"/>
                <a:gd name="connsiteY3" fmla="*/ 678653 h 1469562"/>
                <a:gd name="connsiteX4" fmla="*/ 1080139 w 1080139"/>
                <a:gd name="connsiteY4" fmla="*/ 1464754 h 1469562"/>
                <a:gd name="connsiteX5" fmla="*/ 352593 w 1080139"/>
                <a:gd name="connsiteY5" fmla="*/ 1469562 h 1469562"/>
                <a:gd name="connsiteX6" fmla="*/ 363932 w 1080139"/>
                <a:gd name="connsiteY6" fmla="*/ 958454 h 1469562"/>
                <a:gd name="connsiteX0" fmla="*/ 363932 w 1114019"/>
                <a:gd name="connsiteY0" fmla="*/ 958454 h 1469562"/>
                <a:gd name="connsiteX1" fmla="*/ 0 w 1114019"/>
                <a:gd name="connsiteY1" fmla="*/ 545513 h 1469562"/>
                <a:gd name="connsiteX2" fmla="*/ 638323 w 1114019"/>
                <a:gd name="connsiteY2" fmla="*/ 0 h 1469562"/>
                <a:gd name="connsiteX3" fmla="*/ 1051252 w 1114019"/>
                <a:gd name="connsiteY3" fmla="*/ 678653 h 1469562"/>
                <a:gd name="connsiteX4" fmla="*/ 1080139 w 1114019"/>
                <a:gd name="connsiteY4" fmla="*/ 1464754 h 1469562"/>
                <a:gd name="connsiteX5" fmla="*/ 352593 w 1114019"/>
                <a:gd name="connsiteY5" fmla="*/ 1469562 h 1469562"/>
                <a:gd name="connsiteX6" fmla="*/ 363932 w 1114019"/>
                <a:gd name="connsiteY6" fmla="*/ 958454 h 1469562"/>
                <a:gd name="connsiteX0" fmla="*/ 363932 w 1114019"/>
                <a:gd name="connsiteY0" fmla="*/ 958454 h 1469562"/>
                <a:gd name="connsiteX1" fmla="*/ 0 w 1114019"/>
                <a:gd name="connsiteY1" fmla="*/ 545513 h 1469562"/>
                <a:gd name="connsiteX2" fmla="*/ 638323 w 1114019"/>
                <a:gd name="connsiteY2" fmla="*/ 0 h 1469562"/>
                <a:gd name="connsiteX3" fmla="*/ 1051252 w 1114019"/>
                <a:gd name="connsiteY3" fmla="*/ 678653 h 1469562"/>
                <a:gd name="connsiteX4" fmla="*/ 1080139 w 1114019"/>
                <a:gd name="connsiteY4" fmla="*/ 1464754 h 1469562"/>
                <a:gd name="connsiteX5" fmla="*/ 352593 w 1114019"/>
                <a:gd name="connsiteY5" fmla="*/ 1469562 h 1469562"/>
                <a:gd name="connsiteX6" fmla="*/ 363932 w 1114019"/>
                <a:gd name="connsiteY6" fmla="*/ 958454 h 1469562"/>
                <a:gd name="connsiteX0" fmla="*/ 363932 w 1114019"/>
                <a:gd name="connsiteY0" fmla="*/ 958454 h 1469562"/>
                <a:gd name="connsiteX1" fmla="*/ 0 w 1114019"/>
                <a:gd name="connsiteY1" fmla="*/ 545513 h 1469562"/>
                <a:gd name="connsiteX2" fmla="*/ 638323 w 1114019"/>
                <a:gd name="connsiteY2" fmla="*/ 0 h 1469562"/>
                <a:gd name="connsiteX3" fmla="*/ 1051252 w 1114019"/>
                <a:gd name="connsiteY3" fmla="*/ 678653 h 1469562"/>
                <a:gd name="connsiteX4" fmla="*/ 1080139 w 1114019"/>
                <a:gd name="connsiteY4" fmla="*/ 1464754 h 1469562"/>
                <a:gd name="connsiteX5" fmla="*/ 352593 w 1114019"/>
                <a:gd name="connsiteY5" fmla="*/ 1469562 h 1469562"/>
                <a:gd name="connsiteX6" fmla="*/ 363932 w 1114019"/>
                <a:gd name="connsiteY6" fmla="*/ 958454 h 1469562"/>
                <a:gd name="connsiteX0" fmla="*/ 363932 w 1114019"/>
                <a:gd name="connsiteY0" fmla="*/ 958454 h 1469562"/>
                <a:gd name="connsiteX1" fmla="*/ 0 w 1114019"/>
                <a:gd name="connsiteY1" fmla="*/ 545513 h 1469562"/>
                <a:gd name="connsiteX2" fmla="*/ 638323 w 1114019"/>
                <a:gd name="connsiteY2" fmla="*/ 0 h 1469562"/>
                <a:gd name="connsiteX3" fmla="*/ 1051252 w 1114019"/>
                <a:gd name="connsiteY3" fmla="*/ 678653 h 1469562"/>
                <a:gd name="connsiteX4" fmla="*/ 1080139 w 1114019"/>
                <a:gd name="connsiteY4" fmla="*/ 1464754 h 1469562"/>
                <a:gd name="connsiteX5" fmla="*/ 352593 w 1114019"/>
                <a:gd name="connsiteY5" fmla="*/ 1469562 h 1469562"/>
                <a:gd name="connsiteX6" fmla="*/ 363932 w 1114019"/>
                <a:gd name="connsiteY6" fmla="*/ 958454 h 1469562"/>
                <a:gd name="connsiteX0" fmla="*/ 363932 w 1114019"/>
                <a:gd name="connsiteY0" fmla="*/ 920954 h 1432062"/>
                <a:gd name="connsiteX1" fmla="*/ 0 w 1114019"/>
                <a:gd name="connsiteY1" fmla="*/ 508013 h 1432062"/>
                <a:gd name="connsiteX2" fmla="*/ 595055 w 1114019"/>
                <a:gd name="connsiteY2" fmla="*/ 0 h 1432062"/>
                <a:gd name="connsiteX3" fmla="*/ 1051252 w 1114019"/>
                <a:gd name="connsiteY3" fmla="*/ 641153 h 1432062"/>
                <a:gd name="connsiteX4" fmla="*/ 1080139 w 1114019"/>
                <a:gd name="connsiteY4" fmla="*/ 1427254 h 1432062"/>
                <a:gd name="connsiteX5" fmla="*/ 352593 w 1114019"/>
                <a:gd name="connsiteY5" fmla="*/ 1432062 h 1432062"/>
                <a:gd name="connsiteX6" fmla="*/ 363932 w 1114019"/>
                <a:gd name="connsiteY6" fmla="*/ 920954 h 1432062"/>
                <a:gd name="connsiteX0" fmla="*/ 363932 w 1114019"/>
                <a:gd name="connsiteY0" fmla="*/ 920954 h 1432062"/>
                <a:gd name="connsiteX1" fmla="*/ 0 w 1114019"/>
                <a:gd name="connsiteY1" fmla="*/ 508013 h 1432062"/>
                <a:gd name="connsiteX2" fmla="*/ 595055 w 1114019"/>
                <a:gd name="connsiteY2" fmla="*/ 0 h 1432062"/>
                <a:gd name="connsiteX3" fmla="*/ 1051252 w 1114019"/>
                <a:gd name="connsiteY3" fmla="*/ 641153 h 1432062"/>
                <a:gd name="connsiteX4" fmla="*/ 1080139 w 1114019"/>
                <a:gd name="connsiteY4" fmla="*/ 1427254 h 1432062"/>
                <a:gd name="connsiteX5" fmla="*/ 352593 w 1114019"/>
                <a:gd name="connsiteY5" fmla="*/ 1432062 h 1432062"/>
                <a:gd name="connsiteX6" fmla="*/ 363932 w 1114019"/>
                <a:gd name="connsiteY6" fmla="*/ 920954 h 1432062"/>
                <a:gd name="connsiteX0" fmla="*/ 363932 w 1114019"/>
                <a:gd name="connsiteY0" fmla="*/ 89360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51252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63932 w 1114019"/>
                <a:gd name="connsiteY6" fmla="*/ 893600 h 1404708"/>
                <a:gd name="connsiteX0" fmla="*/ 363932 w 1114019"/>
                <a:gd name="connsiteY0" fmla="*/ 89360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63932 w 1114019"/>
                <a:gd name="connsiteY6" fmla="*/ 893600 h 1404708"/>
                <a:gd name="connsiteX0" fmla="*/ 325832 w 1114019"/>
                <a:gd name="connsiteY0" fmla="*/ 88979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25832 w 1114019"/>
                <a:gd name="connsiteY6" fmla="*/ 889790 h 1404708"/>
                <a:gd name="connsiteX0" fmla="*/ 325832 w 1114019"/>
                <a:gd name="connsiteY0" fmla="*/ 88979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25832 w 1114019"/>
                <a:gd name="connsiteY6" fmla="*/ 889790 h 1404708"/>
                <a:gd name="connsiteX0" fmla="*/ 325832 w 1114019"/>
                <a:gd name="connsiteY0" fmla="*/ 88979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25832 w 1114019"/>
                <a:gd name="connsiteY6" fmla="*/ 889790 h 1404708"/>
                <a:gd name="connsiteX0" fmla="*/ 325832 w 1114019"/>
                <a:gd name="connsiteY0" fmla="*/ 88979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25832 w 1114019"/>
                <a:gd name="connsiteY6" fmla="*/ 889790 h 1404708"/>
                <a:gd name="connsiteX0" fmla="*/ 325832 w 1114019"/>
                <a:gd name="connsiteY0" fmla="*/ 889790 h 1404708"/>
                <a:gd name="connsiteX1" fmla="*/ 0 w 1114019"/>
                <a:gd name="connsiteY1" fmla="*/ 480659 h 1404708"/>
                <a:gd name="connsiteX2" fmla="*/ 581378 w 1114019"/>
                <a:gd name="connsiteY2" fmla="*/ 0 h 1404708"/>
                <a:gd name="connsiteX3" fmla="*/ 1019990 w 1114019"/>
                <a:gd name="connsiteY3" fmla="*/ 613799 h 1404708"/>
                <a:gd name="connsiteX4" fmla="*/ 1080139 w 1114019"/>
                <a:gd name="connsiteY4" fmla="*/ 1399900 h 1404708"/>
                <a:gd name="connsiteX5" fmla="*/ 352593 w 1114019"/>
                <a:gd name="connsiteY5" fmla="*/ 1404708 h 1404708"/>
                <a:gd name="connsiteX6" fmla="*/ 325832 w 1114019"/>
                <a:gd name="connsiteY6" fmla="*/ 889790 h 140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4019" h="1404708">
                  <a:moveTo>
                    <a:pt x="325832" y="889790"/>
                  </a:moveTo>
                  <a:cubicBezTo>
                    <a:pt x="158957" y="571139"/>
                    <a:pt x="153281" y="585134"/>
                    <a:pt x="0" y="480659"/>
                  </a:cubicBezTo>
                  <a:lnTo>
                    <a:pt x="581378" y="0"/>
                  </a:lnTo>
                  <a:cubicBezTo>
                    <a:pt x="753635" y="182950"/>
                    <a:pt x="882215" y="256455"/>
                    <a:pt x="1019990" y="613799"/>
                  </a:cubicBezTo>
                  <a:cubicBezTo>
                    <a:pt x="1112970" y="976648"/>
                    <a:pt x="1114019" y="1003975"/>
                    <a:pt x="1080139" y="1399900"/>
                  </a:cubicBezTo>
                  <a:lnTo>
                    <a:pt x="352593" y="1404708"/>
                  </a:lnTo>
                  <a:cubicBezTo>
                    <a:pt x="386181" y="1105976"/>
                    <a:pt x="384513" y="1173559"/>
                    <a:pt x="325832" y="88979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75000"/>
                    <a:alpha val="50000"/>
                  </a:schemeClr>
                </a:gs>
                <a:gs pos="65000">
                  <a:schemeClr val="accent4">
                    <a:tint val="32000"/>
                    <a:satMod val="250000"/>
                    <a:alpha val="50000"/>
                  </a:schemeClr>
                </a:gs>
                <a:gs pos="100000">
                  <a:schemeClr val="accent5">
                    <a:lumMod val="60000"/>
                    <a:lumOff val="40000"/>
                    <a:alpha val="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017260" y="3431224"/>
              <a:ext cx="351725" cy="2107936"/>
            </a:xfrm>
            <a:custGeom>
              <a:avLst/>
              <a:gdLst>
                <a:gd name="connsiteX0" fmla="*/ 0 w 178755"/>
                <a:gd name="connsiteY0" fmla="*/ 0 h 2209800"/>
                <a:gd name="connsiteX1" fmla="*/ 178755 w 178755"/>
                <a:gd name="connsiteY1" fmla="*/ 0 h 2209800"/>
                <a:gd name="connsiteX2" fmla="*/ 178755 w 178755"/>
                <a:gd name="connsiteY2" fmla="*/ 2209800 h 2209800"/>
                <a:gd name="connsiteX3" fmla="*/ 0 w 178755"/>
                <a:gd name="connsiteY3" fmla="*/ 2209800 h 2209800"/>
                <a:gd name="connsiteX4" fmla="*/ 0 w 178755"/>
                <a:gd name="connsiteY4" fmla="*/ 0 h 2209800"/>
                <a:gd name="connsiteX0" fmla="*/ 0 w 178755"/>
                <a:gd name="connsiteY0" fmla="*/ 131275 h 2341075"/>
                <a:gd name="connsiteX1" fmla="*/ 178755 w 178755"/>
                <a:gd name="connsiteY1" fmla="*/ 0 h 2341075"/>
                <a:gd name="connsiteX2" fmla="*/ 178755 w 178755"/>
                <a:gd name="connsiteY2" fmla="*/ 2341075 h 2341075"/>
                <a:gd name="connsiteX3" fmla="*/ 0 w 178755"/>
                <a:gd name="connsiteY3" fmla="*/ 2341075 h 2341075"/>
                <a:gd name="connsiteX4" fmla="*/ 0 w 178755"/>
                <a:gd name="connsiteY4" fmla="*/ 131275 h 2341075"/>
                <a:gd name="connsiteX0" fmla="*/ 0 w 182088"/>
                <a:gd name="connsiteY0" fmla="*/ 323781 h 2341075"/>
                <a:gd name="connsiteX1" fmla="*/ 182088 w 182088"/>
                <a:gd name="connsiteY1" fmla="*/ 0 h 2341075"/>
                <a:gd name="connsiteX2" fmla="*/ 182088 w 182088"/>
                <a:gd name="connsiteY2" fmla="*/ 2341075 h 2341075"/>
                <a:gd name="connsiteX3" fmla="*/ 3333 w 182088"/>
                <a:gd name="connsiteY3" fmla="*/ 2341075 h 2341075"/>
                <a:gd name="connsiteX4" fmla="*/ 0 w 182088"/>
                <a:gd name="connsiteY4" fmla="*/ 323781 h 2341075"/>
                <a:gd name="connsiteX0" fmla="*/ 19361 w 201449"/>
                <a:gd name="connsiteY0" fmla="*/ 323781 h 2341075"/>
                <a:gd name="connsiteX1" fmla="*/ 201449 w 201449"/>
                <a:gd name="connsiteY1" fmla="*/ 0 h 2341075"/>
                <a:gd name="connsiteX2" fmla="*/ 201449 w 201449"/>
                <a:gd name="connsiteY2" fmla="*/ 2341075 h 2341075"/>
                <a:gd name="connsiteX3" fmla="*/ 0 w 201449"/>
                <a:gd name="connsiteY3" fmla="*/ 2338210 h 2341075"/>
                <a:gd name="connsiteX4" fmla="*/ 19361 w 201449"/>
                <a:gd name="connsiteY4" fmla="*/ 323781 h 2341075"/>
                <a:gd name="connsiteX0" fmla="*/ 0 w 206117"/>
                <a:gd name="connsiteY0" fmla="*/ 509411 h 2341075"/>
                <a:gd name="connsiteX1" fmla="*/ 206117 w 206117"/>
                <a:gd name="connsiteY1" fmla="*/ 0 h 2341075"/>
                <a:gd name="connsiteX2" fmla="*/ 206117 w 206117"/>
                <a:gd name="connsiteY2" fmla="*/ 2341075 h 2341075"/>
                <a:gd name="connsiteX3" fmla="*/ 4668 w 206117"/>
                <a:gd name="connsiteY3" fmla="*/ 2338210 h 2341075"/>
                <a:gd name="connsiteX4" fmla="*/ 0 w 206117"/>
                <a:gd name="connsiteY4" fmla="*/ 509411 h 2341075"/>
                <a:gd name="connsiteX0" fmla="*/ 7347 w 201449"/>
                <a:gd name="connsiteY0" fmla="*/ 488785 h 2341075"/>
                <a:gd name="connsiteX1" fmla="*/ 201449 w 201449"/>
                <a:gd name="connsiteY1" fmla="*/ 0 h 2341075"/>
                <a:gd name="connsiteX2" fmla="*/ 201449 w 201449"/>
                <a:gd name="connsiteY2" fmla="*/ 2341075 h 2341075"/>
                <a:gd name="connsiteX3" fmla="*/ 0 w 201449"/>
                <a:gd name="connsiteY3" fmla="*/ 2338210 h 2341075"/>
                <a:gd name="connsiteX4" fmla="*/ 7347 w 201449"/>
                <a:gd name="connsiteY4" fmla="*/ 488785 h 2341075"/>
                <a:gd name="connsiteX0" fmla="*/ 0 w 202112"/>
                <a:gd name="connsiteY0" fmla="*/ 516286 h 2341075"/>
                <a:gd name="connsiteX1" fmla="*/ 202112 w 202112"/>
                <a:gd name="connsiteY1" fmla="*/ 0 h 2341075"/>
                <a:gd name="connsiteX2" fmla="*/ 202112 w 202112"/>
                <a:gd name="connsiteY2" fmla="*/ 2341075 h 2341075"/>
                <a:gd name="connsiteX3" fmla="*/ 663 w 202112"/>
                <a:gd name="connsiteY3" fmla="*/ 2338210 h 2341075"/>
                <a:gd name="connsiteX4" fmla="*/ 0 w 202112"/>
                <a:gd name="connsiteY4" fmla="*/ 516286 h 2341075"/>
                <a:gd name="connsiteX0" fmla="*/ 0 w 202112"/>
                <a:gd name="connsiteY0" fmla="*/ 323780 h 2148569"/>
                <a:gd name="connsiteX1" fmla="*/ 202112 w 202112"/>
                <a:gd name="connsiteY1" fmla="*/ 0 h 2148569"/>
                <a:gd name="connsiteX2" fmla="*/ 202112 w 202112"/>
                <a:gd name="connsiteY2" fmla="*/ 2148569 h 2148569"/>
                <a:gd name="connsiteX3" fmla="*/ 663 w 202112"/>
                <a:gd name="connsiteY3" fmla="*/ 2145704 h 2148569"/>
                <a:gd name="connsiteX4" fmla="*/ 0 w 202112"/>
                <a:gd name="connsiteY4" fmla="*/ 323780 h 2148569"/>
                <a:gd name="connsiteX0" fmla="*/ 0 w 202112"/>
                <a:gd name="connsiteY0" fmla="*/ 296279 h 2148569"/>
                <a:gd name="connsiteX1" fmla="*/ 202112 w 202112"/>
                <a:gd name="connsiteY1" fmla="*/ 0 h 2148569"/>
                <a:gd name="connsiteX2" fmla="*/ 202112 w 202112"/>
                <a:gd name="connsiteY2" fmla="*/ 2148569 h 2148569"/>
                <a:gd name="connsiteX3" fmla="*/ 663 w 202112"/>
                <a:gd name="connsiteY3" fmla="*/ 2145704 h 2148569"/>
                <a:gd name="connsiteX4" fmla="*/ 0 w 202112"/>
                <a:gd name="connsiteY4" fmla="*/ 296279 h 2148569"/>
                <a:gd name="connsiteX0" fmla="*/ 0 w 202112"/>
                <a:gd name="connsiteY0" fmla="*/ 296279 h 2145704"/>
                <a:gd name="connsiteX1" fmla="*/ 202112 w 202112"/>
                <a:gd name="connsiteY1" fmla="*/ 0 h 2145704"/>
                <a:gd name="connsiteX2" fmla="*/ 202112 w 202112"/>
                <a:gd name="connsiteY2" fmla="*/ 2134026 h 2145704"/>
                <a:gd name="connsiteX3" fmla="*/ 663 w 202112"/>
                <a:gd name="connsiteY3" fmla="*/ 2145704 h 2145704"/>
                <a:gd name="connsiteX4" fmla="*/ 0 w 202112"/>
                <a:gd name="connsiteY4" fmla="*/ 296279 h 2145704"/>
                <a:gd name="connsiteX0" fmla="*/ 0 w 204887"/>
                <a:gd name="connsiteY0" fmla="*/ 296279 h 2145704"/>
                <a:gd name="connsiteX1" fmla="*/ 202112 w 204887"/>
                <a:gd name="connsiteY1" fmla="*/ 0 h 2145704"/>
                <a:gd name="connsiteX2" fmla="*/ 204887 w 204887"/>
                <a:gd name="connsiteY2" fmla="*/ 2131603 h 2145704"/>
                <a:gd name="connsiteX3" fmla="*/ 663 w 204887"/>
                <a:gd name="connsiteY3" fmla="*/ 2145704 h 2145704"/>
                <a:gd name="connsiteX4" fmla="*/ 0 w 204887"/>
                <a:gd name="connsiteY4" fmla="*/ 296279 h 214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87" h="2145704">
                  <a:moveTo>
                    <a:pt x="0" y="296279"/>
                  </a:moveTo>
                  <a:lnTo>
                    <a:pt x="202112" y="0"/>
                  </a:lnTo>
                  <a:lnTo>
                    <a:pt x="204887" y="2131603"/>
                  </a:lnTo>
                  <a:lnTo>
                    <a:pt x="663" y="2145704"/>
                  </a:lnTo>
                  <a:lnTo>
                    <a:pt x="0" y="296279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65000">
                  <a:schemeClr val="accent6">
                    <a:lumMod val="60000"/>
                    <a:lumOff val="40000"/>
                    <a:alpha val="50000"/>
                  </a:schemeClr>
                </a:gs>
                <a:gs pos="100000">
                  <a:schemeClr val="accent6">
                    <a:alpha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95739" y="4703777"/>
              <a:ext cx="762000" cy="369322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RICH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805340" y="5775788"/>
              <a:ext cx="639897" cy="52321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GEM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Station4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69814" y="4105845"/>
              <a:ext cx="802326" cy="369322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r>
                <a:rPr lang="en-US" dirty="0" err="1" smtClean="0">
                  <a:solidFill>
                    <a:srgbClr val="C00000"/>
                  </a:solidFill>
                  <a:effectLst/>
                </a:rPr>
                <a:t>EMCal</a:t>
              </a:r>
              <a:endParaRPr lang="en-US" dirty="0"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91139" y="3789377"/>
              <a:ext cx="615852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err="1" smtClean="0">
                  <a:solidFill>
                    <a:srgbClr val="9A2673"/>
                  </a:solidFill>
                </a:rPr>
                <a:t>HCal</a:t>
              </a:r>
              <a:endParaRPr lang="en-US" dirty="0">
                <a:solidFill>
                  <a:srgbClr val="9A2673"/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 flipV="1">
              <a:off x="4888065" y="4651803"/>
              <a:ext cx="2874" cy="9663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4586140" y="5770577"/>
              <a:ext cx="639897" cy="52321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GEM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Station2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76200" y="3535676"/>
              <a:ext cx="785770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3333CC"/>
                  </a:solidFill>
                </a:rPr>
                <a:t>R (cm)</a:t>
              </a:r>
              <a:endParaRPr lang="en-US" dirty="0">
                <a:solidFill>
                  <a:srgbClr val="3333CC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66939" y="3713177"/>
              <a:ext cx="615852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err="1" smtClean="0">
                  <a:solidFill>
                    <a:srgbClr val="9A2673"/>
                  </a:solidFill>
                </a:rPr>
                <a:t>HCal</a:t>
              </a:r>
              <a:endParaRPr lang="en-US" dirty="0">
                <a:solidFill>
                  <a:srgbClr val="9A2673"/>
                </a:solidFill>
              </a:endParaRPr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815217" y="5373944"/>
              <a:ext cx="685800" cy="533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r>
                <a:rPr lang="en-US" dirty="0" smtClean="0"/>
                <a:t>p/A</a:t>
              </a:r>
              <a:endParaRPr lang="en-US" dirty="0"/>
            </a:p>
          </p:txBody>
        </p:sp>
        <p:sp>
          <p:nvSpPr>
            <p:cNvPr id="88" name="Freeform 87"/>
            <p:cNvSpPr/>
            <p:nvPr/>
          </p:nvSpPr>
          <p:spPr>
            <a:xfrm flipH="1">
              <a:off x="2869623" y="5011547"/>
              <a:ext cx="135651" cy="603032"/>
            </a:xfrm>
            <a:custGeom>
              <a:avLst/>
              <a:gdLst>
                <a:gd name="connsiteX0" fmla="*/ 0 w 178755"/>
                <a:gd name="connsiteY0" fmla="*/ 0 h 2209800"/>
                <a:gd name="connsiteX1" fmla="*/ 178755 w 178755"/>
                <a:gd name="connsiteY1" fmla="*/ 0 h 2209800"/>
                <a:gd name="connsiteX2" fmla="*/ 178755 w 178755"/>
                <a:gd name="connsiteY2" fmla="*/ 2209800 h 2209800"/>
                <a:gd name="connsiteX3" fmla="*/ 0 w 178755"/>
                <a:gd name="connsiteY3" fmla="*/ 2209800 h 2209800"/>
                <a:gd name="connsiteX4" fmla="*/ 0 w 178755"/>
                <a:gd name="connsiteY4" fmla="*/ 0 h 2209800"/>
                <a:gd name="connsiteX0" fmla="*/ 0 w 178755"/>
                <a:gd name="connsiteY0" fmla="*/ 131275 h 2341075"/>
                <a:gd name="connsiteX1" fmla="*/ 178755 w 178755"/>
                <a:gd name="connsiteY1" fmla="*/ 0 h 2341075"/>
                <a:gd name="connsiteX2" fmla="*/ 178755 w 178755"/>
                <a:gd name="connsiteY2" fmla="*/ 2341075 h 2341075"/>
                <a:gd name="connsiteX3" fmla="*/ 0 w 178755"/>
                <a:gd name="connsiteY3" fmla="*/ 2341075 h 2341075"/>
                <a:gd name="connsiteX4" fmla="*/ 0 w 178755"/>
                <a:gd name="connsiteY4" fmla="*/ 131275 h 2341075"/>
                <a:gd name="connsiteX0" fmla="*/ 0 w 185057"/>
                <a:gd name="connsiteY0" fmla="*/ 351252 h 2341075"/>
                <a:gd name="connsiteX1" fmla="*/ 185057 w 185057"/>
                <a:gd name="connsiteY1" fmla="*/ 0 h 2341075"/>
                <a:gd name="connsiteX2" fmla="*/ 185057 w 185057"/>
                <a:gd name="connsiteY2" fmla="*/ 2341075 h 2341075"/>
                <a:gd name="connsiteX3" fmla="*/ 6302 w 185057"/>
                <a:gd name="connsiteY3" fmla="*/ 2341075 h 2341075"/>
                <a:gd name="connsiteX4" fmla="*/ 0 w 185057"/>
                <a:gd name="connsiteY4" fmla="*/ 351252 h 2341075"/>
                <a:gd name="connsiteX0" fmla="*/ 0 w 192588"/>
                <a:gd name="connsiteY0" fmla="*/ 38307 h 2341075"/>
                <a:gd name="connsiteX1" fmla="*/ 192588 w 192588"/>
                <a:gd name="connsiteY1" fmla="*/ 0 h 2341075"/>
                <a:gd name="connsiteX2" fmla="*/ 192588 w 192588"/>
                <a:gd name="connsiteY2" fmla="*/ 2341075 h 2341075"/>
                <a:gd name="connsiteX3" fmla="*/ 13833 w 192588"/>
                <a:gd name="connsiteY3" fmla="*/ 2341075 h 2341075"/>
                <a:gd name="connsiteX4" fmla="*/ 0 w 192588"/>
                <a:gd name="connsiteY4" fmla="*/ 38307 h 2341075"/>
                <a:gd name="connsiteX0" fmla="*/ 0 w 184249"/>
                <a:gd name="connsiteY0" fmla="*/ 418650 h 2341075"/>
                <a:gd name="connsiteX1" fmla="*/ 184249 w 184249"/>
                <a:gd name="connsiteY1" fmla="*/ 0 h 2341075"/>
                <a:gd name="connsiteX2" fmla="*/ 184249 w 184249"/>
                <a:gd name="connsiteY2" fmla="*/ 2341075 h 2341075"/>
                <a:gd name="connsiteX3" fmla="*/ 5494 w 184249"/>
                <a:gd name="connsiteY3" fmla="*/ 2341075 h 2341075"/>
                <a:gd name="connsiteX4" fmla="*/ 0 w 184249"/>
                <a:gd name="connsiteY4" fmla="*/ 418650 h 234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49" h="2341075">
                  <a:moveTo>
                    <a:pt x="0" y="418650"/>
                  </a:moveTo>
                  <a:lnTo>
                    <a:pt x="184249" y="0"/>
                  </a:lnTo>
                  <a:lnTo>
                    <a:pt x="184249" y="2341075"/>
                  </a:lnTo>
                  <a:lnTo>
                    <a:pt x="5494" y="2341075"/>
                  </a:lnTo>
                  <a:cubicBezTo>
                    <a:pt x="3393" y="1677801"/>
                    <a:pt x="2101" y="1081924"/>
                    <a:pt x="0" y="41865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65000">
                  <a:schemeClr val="accent6">
                    <a:lumMod val="60000"/>
                    <a:lumOff val="40000"/>
                    <a:alpha val="50000"/>
                  </a:schemeClr>
                </a:gs>
                <a:gs pos="100000">
                  <a:schemeClr val="accent6">
                    <a:alpha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3007609" y="5010529"/>
              <a:ext cx="1776" cy="6081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2376362" y="5234199"/>
              <a:ext cx="651117" cy="307766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rgbClr val="C00000"/>
                  </a:solidFill>
                </a:rPr>
                <a:t>EMCal</a:t>
              </a:r>
              <a:endParaRPr lang="en-US" sz="14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681142" y="5775785"/>
              <a:ext cx="729665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GEMs</a:t>
              </a:r>
            </a:p>
          </p:txBody>
        </p:sp>
        <p:sp>
          <p:nvSpPr>
            <p:cNvPr id="92" name="Freeform 91"/>
            <p:cNvSpPr/>
            <p:nvPr/>
          </p:nvSpPr>
          <p:spPr>
            <a:xfrm rot="5400000" flipH="1">
              <a:off x="3509218" y="3622834"/>
              <a:ext cx="178970" cy="2403446"/>
            </a:xfrm>
            <a:custGeom>
              <a:avLst/>
              <a:gdLst>
                <a:gd name="connsiteX0" fmla="*/ 0 w 178755"/>
                <a:gd name="connsiteY0" fmla="*/ 0 h 2209800"/>
                <a:gd name="connsiteX1" fmla="*/ 178755 w 178755"/>
                <a:gd name="connsiteY1" fmla="*/ 0 h 2209800"/>
                <a:gd name="connsiteX2" fmla="*/ 178755 w 178755"/>
                <a:gd name="connsiteY2" fmla="*/ 2209800 h 2209800"/>
                <a:gd name="connsiteX3" fmla="*/ 0 w 178755"/>
                <a:gd name="connsiteY3" fmla="*/ 2209800 h 2209800"/>
                <a:gd name="connsiteX4" fmla="*/ 0 w 178755"/>
                <a:gd name="connsiteY4" fmla="*/ 0 h 2209800"/>
                <a:gd name="connsiteX0" fmla="*/ 0 w 178755"/>
                <a:gd name="connsiteY0" fmla="*/ 131275 h 2341075"/>
                <a:gd name="connsiteX1" fmla="*/ 178755 w 178755"/>
                <a:gd name="connsiteY1" fmla="*/ 0 h 2341075"/>
                <a:gd name="connsiteX2" fmla="*/ 178755 w 178755"/>
                <a:gd name="connsiteY2" fmla="*/ 2341075 h 2341075"/>
                <a:gd name="connsiteX3" fmla="*/ 0 w 178755"/>
                <a:gd name="connsiteY3" fmla="*/ 2341075 h 2341075"/>
                <a:gd name="connsiteX4" fmla="*/ 0 w 178755"/>
                <a:gd name="connsiteY4" fmla="*/ 131275 h 2341075"/>
                <a:gd name="connsiteX0" fmla="*/ 6875 w 185630"/>
                <a:gd name="connsiteY0" fmla="*/ 131275 h 2341075"/>
                <a:gd name="connsiteX1" fmla="*/ 185630 w 185630"/>
                <a:gd name="connsiteY1" fmla="*/ 0 h 2341075"/>
                <a:gd name="connsiteX2" fmla="*/ 185630 w 185630"/>
                <a:gd name="connsiteY2" fmla="*/ 2341075 h 2341075"/>
                <a:gd name="connsiteX3" fmla="*/ 0 w 185630"/>
                <a:gd name="connsiteY3" fmla="*/ 2162301 h 2341075"/>
                <a:gd name="connsiteX4" fmla="*/ 6875 w 185630"/>
                <a:gd name="connsiteY4" fmla="*/ 131275 h 2341075"/>
                <a:gd name="connsiteX0" fmla="*/ 2292 w 181047"/>
                <a:gd name="connsiteY0" fmla="*/ 131275 h 2341075"/>
                <a:gd name="connsiteX1" fmla="*/ 181047 w 181047"/>
                <a:gd name="connsiteY1" fmla="*/ 0 h 2341075"/>
                <a:gd name="connsiteX2" fmla="*/ 181047 w 181047"/>
                <a:gd name="connsiteY2" fmla="*/ 2341075 h 2341075"/>
                <a:gd name="connsiteX3" fmla="*/ 1146 w 181047"/>
                <a:gd name="connsiteY3" fmla="*/ 2134031 h 2341075"/>
                <a:gd name="connsiteX4" fmla="*/ 2292 w 181047"/>
                <a:gd name="connsiteY4" fmla="*/ 131275 h 2341075"/>
                <a:gd name="connsiteX0" fmla="*/ 2292 w 188495"/>
                <a:gd name="connsiteY0" fmla="*/ 194051 h 2341075"/>
                <a:gd name="connsiteX1" fmla="*/ 188495 w 188495"/>
                <a:gd name="connsiteY1" fmla="*/ 0 h 2341075"/>
                <a:gd name="connsiteX2" fmla="*/ 188495 w 188495"/>
                <a:gd name="connsiteY2" fmla="*/ 2341075 h 2341075"/>
                <a:gd name="connsiteX3" fmla="*/ 8594 w 188495"/>
                <a:gd name="connsiteY3" fmla="*/ 2134031 h 2341075"/>
                <a:gd name="connsiteX4" fmla="*/ 2292 w 188495"/>
                <a:gd name="connsiteY4" fmla="*/ 194051 h 2341075"/>
                <a:gd name="connsiteX0" fmla="*/ 2292 w 188495"/>
                <a:gd name="connsiteY0" fmla="*/ 194051 h 2364636"/>
                <a:gd name="connsiteX1" fmla="*/ 188495 w 188495"/>
                <a:gd name="connsiteY1" fmla="*/ 0 h 2364636"/>
                <a:gd name="connsiteX2" fmla="*/ 188495 w 188495"/>
                <a:gd name="connsiteY2" fmla="*/ 2341075 h 2364636"/>
                <a:gd name="connsiteX3" fmla="*/ 1719 w 188495"/>
                <a:gd name="connsiteY3" fmla="*/ 2364636 h 2364636"/>
                <a:gd name="connsiteX4" fmla="*/ 2292 w 188495"/>
                <a:gd name="connsiteY4" fmla="*/ 194051 h 2364636"/>
                <a:gd name="connsiteX0" fmla="*/ 2292 w 188495"/>
                <a:gd name="connsiteY0" fmla="*/ 194051 h 2371822"/>
                <a:gd name="connsiteX1" fmla="*/ 188495 w 188495"/>
                <a:gd name="connsiteY1" fmla="*/ 0 h 2371822"/>
                <a:gd name="connsiteX2" fmla="*/ 174744 w 188495"/>
                <a:gd name="connsiteY2" fmla="*/ 2371822 h 2371822"/>
                <a:gd name="connsiteX3" fmla="*/ 1719 w 188495"/>
                <a:gd name="connsiteY3" fmla="*/ 2364636 h 2371822"/>
                <a:gd name="connsiteX4" fmla="*/ 2292 w 188495"/>
                <a:gd name="connsiteY4" fmla="*/ 194051 h 2371822"/>
                <a:gd name="connsiteX0" fmla="*/ 2292 w 188495"/>
                <a:gd name="connsiteY0" fmla="*/ 194051 h 2566961"/>
                <a:gd name="connsiteX1" fmla="*/ 188495 w 188495"/>
                <a:gd name="connsiteY1" fmla="*/ 0 h 2566961"/>
                <a:gd name="connsiteX2" fmla="*/ 160456 w 188495"/>
                <a:gd name="connsiteY2" fmla="*/ 2566961 h 2566961"/>
                <a:gd name="connsiteX3" fmla="*/ 1719 w 188495"/>
                <a:gd name="connsiteY3" fmla="*/ 2364636 h 2566961"/>
                <a:gd name="connsiteX4" fmla="*/ 2292 w 188495"/>
                <a:gd name="connsiteY4" fmla="*/ 194051 h 2566961"/>
                <a:gd name="connsiteX0" fmla="*/ 2292 w 188495"/>
                <a:gd name="connsiteY0" fmla="*/ 194051 h 2604187"/>
                <a:gd name="connsiteX1" fmla="*/ 188495 w 188495"/>
                <a:gd name="connsiteY1" fmla="*/ 0 h 2604187"/>
                <a:gd name="connsiteX2" fmla="*/ 160456 w 188495"/>
                <a:gd name="connsiteY2" fmla="*/ 2604187 h 2604187"/>
                <a:gd name="connsiteX3" fmla="*/ 1719 w 188495"/>
                <a:gd name="connsiteY3" fmla="*/ 2364636 h 2604187"/>
                <a:gd name="connsiteX4" fmla="*/ 2292 w 188495"/>
                <a:gd name="connsiteY4" fmla="*/ 194051 h 2604187"/>
                <a:gd name="connsiteX0" fmla="*/ 2292 w 188495"/>
                <a:gd name="connsiteY0" fmla="*/ 194051 h 2614823"/>
                <a:gd name="connsiteX1" fmla="*/ 188495 w 188495"/>
                <a:gd name="connsiteY1" fmla="*/ 0 h 2614823"/>
                <a:gd name="connsiteX2" fmla="*/ 160456 w 188495"/>
                <a:gd name="connsiteY2" fmla="*/ 2614823 h 2614823"/>
                <a:gd name="connsiteX3" fmla="*/ 1719 w 188495"/>
                <a:gd name="connsiteY3" fmla="*/ 2364636 h 2614823"/>
                <a:gd name="connsiteX4" fmla="*/ 2292 w 188495"/>
                <a:gd name="connsiteY4" fmla="*/ 194051 h 2614823"/>
                <a:gd name="connsiteX0" fmla="*/ 2292 w 178970"/>
                <a:gd name="connsiteY0" fmla="*/ 236597 h 2657369"/>
                <a:gd name="connsiteX1" fmla="*/ 178970 w 178970"/>
                <a:gd name="connsiteY1" fmla="*/ 0 h 2657369"/>
                <a:gd name="connsiteX2" fmla="*/ 160456 w 178970"/>
                <a:gd name="connsiteY2" fmla="*/ 2657369 h 2657369"/>
                <a:gd name="connsiteX3" fmla="*/ 1719 w 178970"/>
                <a:gd name="connsiteY3" fmla="*/ 2407182 h 2657369"/>
                <a:gd name="connsiteX4" fmla="*/ 2292 w 178970"/>
                <a:gd name="connsiteY4" fmla="*/ 236597 h 2657369"/>
                <a:gd name="connsiteX0" fmla="*/ 2292 w 178970"/>
                <a:gd name="connsiteY0" fmla="*/ 236597 h 2671550"/>
                <a:gd name="connsiteX1" fmla="*/ 178970 w 178970"/>
                <a:gd name="connsiteY1" fmla="*/ 0 h 2671550"/>
                <a:gd name="connsiteX2" fmla="*/ 166806 w 178970"/>
                <a:gd name="connsiteY2" fmla="*/ 2671550 h 2671550"/>
                <a:gd name="connsiteX3" fmla="*/ 1719 w 178970"/>
                <a:gd name="connsiteY3" fmla="*/ 2407182 h 2671550"/>
                <a:gd name="connsiteX4" fmla="*/ 2292 w 178970"/>
                <a:gd name="connsiteY4" fmla="*/ 236597 h 2671550"/>
                <a:gd name="connsiteX0" fmla="*/ 2292 w 178970"/>
                <a:gd name="connsiteY0" fmla="*/ 248932 h 2683885"/>
                <a:gd name="connsiteX1" fmla="*/ 178970 w 178970"/>
                <a:gd name="connsiteY1" fmla="*/ 12335 h 2683885"/>
                <a:gd name="connsiteX2" fmla="*/ 166806 w 178970"/>
                <a:gd name="connsiteY2" fmla="*/ 2683885 h 2683885"/>
                <a:gd name="connsiteX3" fmla="*/ 1719 w 178970"/>
                <a:gd name="connsiteY3" fmla="*/ 2419517 h 2683885"/>
                <a:gd name="connsiteX4" fmla="*/ 2292 w 178970"/>
                <a:gd name="connsiteY4" fmla="*/ 248932 h 268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970" h="2683885">
                  <a:moveTo>
                    <a:pt x="2292" y="248932"/>
                  </a:moveTo>
                  <a:lnTo>
                    <a:pt x="178970" y="12335"/>
                  </a:lnTo>
                  <a:cubicBezTo>
                    <a:pt x="174386" y="802942"/>
                    <a:pt x="177740" y="0"/>
                    <a:pt x="166806" y="2683885"/>
                  </a:cubicBezTo>
                  <a:lnTo>
                    <a:pt x="1719" y="2419517"/>
                  </a:lnTo>
                  <a:cubicBezTo>
                    <a:pt x="4011" y="1742508"/>
                    <a:pt x="0" y="925941"/>
                    <a:pt x="2292" y="248932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65000">
                  <a:schemeClr val="accent6">
                    <a:lumMod val="60000"/>
                    <a:lumOff val="40000"/>
                    <a:alpha val="50000"/>
                  </a:schemeClr>
                </a:gs>
                <a:gs pos="100000">
                  <a:schemeClr val="accent6">
                    <a:alpha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876032" y="4662414"/>
              <a:ext cx="1633887" cy="307766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sz="1400" dirty="0" err="1" smtClean="0">
                  <a:solidFill>
                    <a:srgbClr val="C00000"/>
                  </a:solidFill>
                </a:rPr>
                <a:t>EMCal</a:t>
              </a:r>
              <a:r>
                <a:rPr lang="en-US" sz="1400" dirty="0" smtClean="0">
                  <a:solidFill>
                    <a:srgbClr val="C00000"/>
                  </a:solidFill>
                </a:rPr>
                <a:t> &amp; Preshower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037399" y="5008575"/>
              <a:ext cx="1441278" cy="457200"/>
            </a:xfrm>
            <a:prstGeom prst="rect">
              <a:avLst/>
            </a:prstGeom>
            <a:gradFill>
              <a:gsLst>
                <a:gs pos="0">
                  <a:schemeClr val="accent1">
                    <a:tint val="62000"/>
                    <a:satMod val="180000"/>
                    <a:alpha val="50000"/>
                  </a:schemeClr>
                </a:gs>
                <a:gs pos="65000">
                  <a:schemeClr val="accent1">
                    <a:tint val="32000"/>
                    <a:satMod val="250000"/>
                    <a:alpha val="50000"/>
                  </a:schemeClr>
                </a:gs>
                <a:gs pos="100000">
                  <a:schemeClr val="accent1">
                    <a:tint val="23000"/>
                    <a:satMod val="300000"/>
                    <a:alpha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r>
                <a:rPr lang="en-US" dirty="0" smtClean="0"/>
                <a:t>TPC</a:t>
              </a:r>
              <a:endParaRPr lang="en-US" dirty="0"/>
            </a:p>
          </p:txBody>
        </p:sp>
        <p:grpSp>
          <p:nvGrpSpPr>
            <p:cNvPr id="8" name="Group 94"/>
            <p:cNvGrpSpPr/>
            <p:nvPr/>
          </p:nvGrpSpPr>
          <p:grpSpPr>
            <a:xfrm>
              <a:off x="883282" y="4596636"/>
              <a:ext cx="3661037" cy="387305"/>
              <a:chOff x="794651" y="4998260"/>
              <a:chExt cx="3863724" cy="387303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405349" y="5330102"/>
                <a:ext cx="3253026" cy="45719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lumMod val="75000"/>
                      <a:alpha val="50000"/>
                    </a:schemeClr>
                  </a:gs>
                  <a:gs pos="65000">
                    <a:schemeClr val="accent4">
                      <a:tint val="32000"/>
                      <a:satMod val="25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94651" y="4998260"/>
                <a:ext cx="609600" cy="387303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lumMod val="75000"/>
                      <a:alpha val="50000"/>
                    </a:schemeClr>
                  </a:gs>
                  <a:gs pos="65000">
                    <a:schemeClr val="accent4">
                      <a:tint val="32000"/>
                      <a:satMod val="250000"/>
                      <a:alpha val="50000"/>
                    </a:schemeClr>
                  </a:gs>
                  <a:gs pos="100000">
                    <a:schemeClr val="accent5">
                      <a:lumMod val="60000"/>
                      <a:lumOff val="40000"/>
                      <a:alpha val="50000"/>
                    </a:schemeClr>
                  </a:gs>
                </a:gsLst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DIRC</a:t>
                </a:r>
                <a:endParaRPr lang="en-US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 flipV="1">
              <a:off x="3747942" y="2383973"/>
              <a:ext cx="3814583" cy="3234203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6749613" y="2341575"/>
              <a:ext cx="655927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l-GR" dirty="0" smtClean="0">
                  <a:solidFill>
                    <a:schemeClr val="accent1"/>
                  </a:solidFill>
                </a:rPr>
                <a:t>η</a:t>
              </a:r>
              <a:r>
                <a:rPr lang="en-US" dirty="0" smtClean="0">
                  <a:solidFill>
                    <a:schemeClr val="accent1"/>
                  </a:solidFill>
                </a:rPr>
                <a:t>=+1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3747939" y="5495186"/>
              <a:ext cx="3505200" cy="122989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6643539" y="5160975"/>
              <a:ext cx="593410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l-GR" dirty="0" smtClean="0">
                  <a:solidFill>
                    <a:schemeClr val="accent1"/>
                  </a:solidFill>
                </a:rPr>
                <a:t>η</a:t>
              </a:r>
              <a:r>
                <a:rPr lang="en-US" dirty="0" smtClean="0">
                  <a:solidFill>
                    <a:schemeClr val="accent1"/>
                  </a:solidFill>
                </a:rPr>
                <a:t>= 4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 flipV="1">
              <a:off x="1526107" y="3717760"/>
              <a:ext cx="2221832" cy="1900418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/>
            <p:cNvSpPr/>
            <p:nvPr/>
          </p:nvSpPr>
          <p:spPr>
            <a:xfrm>
              <a:off x="1995340" y="4398977"/>
              <a:ext cx="546922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-1.2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95740" y="5775788"/>
              <a:ext cx="639897" cy="52321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GEM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Station3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3946175" y="5463485"/>
              <a:ext cx="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3772983" y="5775788"/>
              <a:ext cx="729665" cy="523210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GEMs</a:t>
              </a:r>
            </a:p>
            <a:p>
              <a:r>
                <a:rPr lang="en-US" sz="1000" dirty="0" smtClean="0">
                  <a:solidFill>
                    <a:srgbClr val="FF0000"/>
                  </a:solidFill>
                </a:rPr>
                <a:t>Station1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V="1">
              <a:off x="4212015" y="5465775"/>
              <a:ext cx="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6009903" y="4790074"/>
              <a:ext cx="1046" cy="7983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3290739" y="5465775"/>
              <a:ext cx="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3519339" y="5465775"/>
              <a:ext cx="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 flipV="1">
              <a:off x="2343005" y="4665677"/>
              <a:ext cx="1404937" cy="952502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1157141" y="3789377"/>
              <a:ext cx="611043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l-GR" dirty="0" smtClean="0">
                  <a:solidFill>
                    <a:schemeClr val="accent1"/>
                  </a:solidFill>
                </a:rPr>
                <a:t>η</a:t>
              </a:r>
              <a:r>
                <a:rPr lang="en-US" dirty="0" smtClean="0">
                  <a:solidFill>
                    <a:schemeClr val="accent1"/>
                  </a:solidFill>
                </a:rPr>
                <a:t>=-1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13" name="Right Arrow 112"/>
            <p:cNvSpPr/>
            <p:nvPr/>
          </p:nvSpPr>
          <p:spPr>
            <a:xfrm flipH="1">
              <a:off x="5316878" y="5358313"/>
              <a:ext cx="533400" cy="533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baseline="30000" dirty="0"/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5530109" y="4122782"/>
              <a:ext cx="476911" cy="6788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 rot="3278958">
              <a:off x="5401955" y="4367640"/>
              <a:ext cx="755159" cy="50424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50000"/>
                  </a:schemeClr>
                </a:gs>
                <a:gs pos="65000">
                  <a:schemeClr val="accent4">
                    <a:tint val="32000"/>
                    <a:satMod val="250000"/>
                    <a:alpha val="50000"/>
                  </a:schemeClr>
                </a:gs>
                <a:gs pos="100000">
                  <a:schemeClr val="accent5">
                    <a:lumMod val="60000"/>
                    <a:lumOff val="40000"/>
                    <a:alpha val="50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3182315">
              <a:off x="5453313" y="4182418"/>
              <a:ext cx="906764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Aerogel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 flipV="1">
              <a:off x="5221142" y="5104315"/>
              <a:ext cx="1" cy="48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6414939" y="5846775"/>
              <a:ext cx="752107" cy="369322"/>
            </a:xfrm>
            <a:prstGeom prst="rect">
              <a:avLst/>
            </a:prstGeom>
          </p:spPr>
          <p:txBody>
            <a:bodyPr wrap="none" lIns="91429" tIns="45715" rIns="91429" bIns="45715">
              <a:spAutoFit/>
            </a:bodyPr>
            <a:lstStyle/>
            <a:p>
              <a:r>
                <a:rPr lang="en-US" dirty="0" smtClean="0">
                  <a:solidFill>
                    <a:srgbClr val="3333CC"/>
                  </a:solidFill>
                </a:rPr>
                <a:t>z (cm)</a:t>
              </a:r>
              <a:endParaRPr lang="en-US" dirty="0">
                <a:solidFill>
                  <a:srgbClr val="3333CC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405539" y="5008575"/>
              <a:ext cx="1600200" cy="369322"/>
            </a:xfrm>
            <a:prstGeom prst="rect">
              <a:avLst/>
            </a:prstGeom>
          </p:spPr>
          <p:txBody>
            <a:bodyPr wrap="square" lIns="91429" tIns="45715" rIns="91429" bIns="45715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564738" y="5694375"/>
              <a:ext cx="381000" cy="228600"/>
            </a:xfrm>
            <a:prstGeom prst="rect">
              <a:avLst/>
            </a:prstGeom>
            <a:gradFill>
              <a:gsLst>
                <a:gs pos="0">
                  <a:schemeClr val="accent6">
                    <a:alpha val="50000"/>
                  </a:schemeClr>
                </a:gs>
                <a:gs pos="65000">
                  <a:schemeClr val="accent6">
                    <a:lumMod val="60000"/>
                    <a:lumOff val="40000"/>
                    <a:alpha val="50000"/>
                  </a:schemeClr>
                </a:gs>
                <a:gs pos="100000">
                  <a:schemeClr val="accent6">
                    <a:alpha val="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405540" y="5908056"/>
              <a:ext cx="7104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00000"/>
                  </a:solidFill>
                </a:rPr>
                <a:t>ZDC</a:t>
              </a:r>
            </a:p>
            <a:p>
              <a:pPr algn="ctr"/>
              <a:r>
                <a:rPr lang="en-US" sz="1400" dirty="0" smtClean="0">
                  <a:solidFill>
                    <a:srgbClr val="C00000"/>
                  </a:solidFill>
                </a:rPr>
                <a:t>z≈12 m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411204" y="5631489"/>
              <a:ext cx="1600200" cy="0"/>
            </a:xfrm>
            <a:prstGeom prst="line">
              <a:avLst/>
            </a:prstGeom>
            <a:ln w="15875">
              <a:prstDash val="lgDashDot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22"/>
            <p:cNvGrpSpPr/>
            <p:nvPr/>
          </p:nvGrpSpPr>
          <p:grpSpPr>
            <a:xfrm>
              <a:off x="7176939" y="5313375"/>
              <a:ext cx="228600" cy="651095"/>
              <a:chOff x="7239000" y="5105400"/>
              <a:chExt cx="228600" cy="1032095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7239000" y="5562600"/>
                <a:ext cx="228600" cy="1073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7239000" y="5105400"/>
                <a:ext cx="129431" cy="1032095"/>
              </a:xfrm>
              <a:custGeom>
                <a:avLst/>
                <a:gdLst>
                  <a:gd name="connsiteX0" fmla="*/ 46274 w 125743"/>
                  <a:gd name="connsiteY0" fmla="*/ 0 h 1032095"/>
                  <a:gd name="connsiteX1" fmla="*/ 121719 w 125743"/>
                  <a:gd name="connsiteY1" fmla="*/ 292729 h 1032095"/>
                  <a:gd name="connsiteX2" fmla="*/ 70416 w 125743"/>
                  <a:gd name="connsiteY2" fmla="*/ 561315 h 1032095"/>
                  <a:gd name="connsiteX3" fmla="*/ 4024 w 125743"/>
                  <a:gd name="connsiteY3" fmla="*/ 730313 h 1032095"/>
                  <a:gd name="connsiteX4" fmla="*/ 94559 w 125743"/>
                  <a:gd name="connsiteY4" fmla="*/ 974757 h 1032095"/>
                  <a:gd name="connsiteX5" fmla="*/ 97577 w 125743"/>
                  <a:gd name="connsiteY5" fmla="*/ 1032095 h 1032095"/>
                  <a:gd name="connsiteX0" fmla="*/ 45310 w 125743"/>
                  <a:gd name="connsiteY0" fmla="*/ 0 h 1032095"/>
                  <a:gd name="connsiteX1" fmla="*/ 120755 w 125743"/>
                  <a:gd name="connsiteY1" fmla="*/ 292729 h 1032095"/>
                  <a:gd name="connsiteX2" fmla="*/ 75236 w 125743"/>
                  <a:gd name="connsiteY2" fmla="*/ 533400 h 1032095"/>
                  <a:gd name="connsiteX3" fmla="*/ 3060 w 125743"/>
                  <a:gd name="connsiteY3" fmla="*/ 730313 h 1032095"/>
                  <a:gd name="connsiteX4" fmla="*/ 93595 w 125743"/>
                  <a:gd name="connsiteY4" fmla="*/ 974757 h 1032095"/>
                  <a:gd name="connsiteX5" fmla="*/ 96613 w 125743"/>
                  <a:gd name="connsiteY5" fmla="*/ 1032095 h 1032095"/>
                  <a:gd name="connsiteX0" fmla="*/ 49334 w 129767"/>
                  <a:gd name="connsiteY0" fmla="*/ 0 h 1032095"/>
                  <a:gd name="connsiteX1" fmla="*/ 124779 w 129767"/>
                  <a:gd name="connsiteY1" fmla="*/ 292729 h 1032095"/>
                  <a:gd name="connsiteX2" fmla="*/ 79260 w 129767"/>
                  <a:gd name="connsiteY2" fmla="*/ 533400 h 1032095"/>
                  <a:gd name="connsiteX3" fmla="*/ 3060 w 129767"/>
                  <a:gd name="connsiteY3" fmla="*/ 838200 h 1032095"/>
                  <a:gd name="connsiteX4" fmla="*/ 97619 w 129767"/>
                  <a:gd name="connsiteY4" fmla="*/ 974757 h 1032095"/>
                  <a:gd name="connsiteX5" fmla="*/ 100637 w 129767"/>
                  <a:gd name="connsiteY5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762000 h 1032095"/>
                  <a:gd name="connsiteX4" fmla="*/ 101140 w 130270"/>
                  <a:gd name="connsiteY4" fmla="*/ 1032095 h 1032095"/>
                  <a:gd name="connsiteX0" fmla="*/ 46274 w 129431"/>
                  <a:gd name="connsiteY0" fmla="*/ 0 h 1032095"/>
                  <a:gd name="connsiteX1" fmla="*/ 121719 w 129431"/>
                  <a:gd name="connsiteY1" fmla="*/ 292729 h 1032095"/>
                  <a:gd name="connsiteX2" fmla="*/ 0 w 129431"/>
                  <a:gd name="connsiteY2" fmla="*/ 762000 h 1032095"/>
                  <a:gd name="connsiteX3" fmla="*/ 97577 w 129431"/>
                  <a:gd name="connsiteY3" fmla="*/ 1032095 h 103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431" h="1032095">
                    <a:moveTo>
                      <a:pt x="46274" y="0"/>
                    </a:moveTo>
                    <a:cubicBezTo>
                      <a:pt x="81984" y="99588"/>
                      <a:pt x="129431" y="165729"/>
                      <a:pt x="121719" y="292729"/>
                    </a:cubicBezTo>
                    <a:cubicBezTo>
                      <a:pt x="114007" y="419729"/>
                      <a:pt x="4024" y="638772"/>
                      <a:pt x="0" y="762000"/>
                    </a:cubicBezTo>
                    <a:cubicBezTo>
                      <a:pt x="3563" y="845116"/>
                      <a:pt x="77249" y="991700"/>
                      <a:pt x="97577" y="103209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7315200" y="5105400"/>
                <a:ext cx="129431" cy="1032095"/>
              </a:xfrm>
              <a:custGeom>
                <a:avLst/>
                <a:gdLst>
                  <a:gd name="connsiteX0" fmla="*/ 46274 w 125743"/>
                  <a:gd name="connsiteY0" fmla="*/ 0 h 1032095"/>
                  <a:gd name="connsiteX1" fmla="*/ 121719 w 125743"/>
                  <a:gd name="connsiteY1" fmla="*/ 292729 h 1032095"/>
                  <a:gd name="connsiteX2" fmla="*/ 70416 w 125743"/>
                  <a:gd name="connsiteY2" fmla="*/ 561315 h 1032095"/>
                  <a:gd name="connsiteX3" fmla="*/ 4024 w 125743"/>
                  <a:gd name="connsiteY3" fmla="*/ 730313 h 1032095"/>
                  <a:gd name="connsiteX4" fmla="*/ 94559 w 125743"/>
                  <a:gd name="connsiteY4" fmla="*/ 974757 h 1032095"/>
                  <a:gd name="connsiteX5" fmla="*/ 97577 w 125743"/>
                  <a:gd name="connsiteY5" fmla="*/ 1032095 h 1032095"/>
                  <a:gd name="connsiteX0" fmla="*/ 45310 w 125743"/>
                  <a:gd name="connsiteY0" fmla="*/ 0 h 1032095"/>
                  <a:gd name="connsiteX1" fmla="*/ 120755 w 125743"/>
                  <a:gd name="connsiteY1" fmla="*/ 292729 h 1032095"/>
                  <a:gd name="connsiteX2" fmla="*/ 75236 w 125743"/>
                  <a:gd name="connsiteY2" fmla="*/ 533400 h 1032095"/>
                  <a:gd name="connsiteX3" fmla="*/ 3060 w 125743"/>
                  <a:gd name="connsiteY3" fmla="*/ 730313 h 1032095"/>
                  <a:gd name="connsiteX4" fmla="*/ 93595 w 125743"/>
                  <a:gd name="connsiteY4" fmla="*/ 974757 h 1032095"/>
                  <a:gd name="connsiteX5" fmla="*/ 96613 w 125743"/>
                  <a:gd name="connsiteY5" fmla="*/ 1032095 h 1032095"/>
                  <a:gd name="connsiteX0" fmla="*/ 49334 w 129767"/>
                  <a:gd name="connsiteY0" fmla="*/ 0 h 1032095"/>
                  <a:gd name="connsiteX1" fmla="*/ 124779 w 129767"/>
                  <a:gd name="connsiteY1" fmla="*/ 292729 h 1032095"/>
                  <a:gd name="connsiteX2" fmla="*/ 79260 w 129767"/>
                  <a:gd name="connsiteY2" fmla="*/ 533400 h 1032095"/>
                  <a:gd name="connsiteX3" fmla="*/ 3060 w 129767"/>
                  <a:gd name="connsiteY3" fmla="*/ 838200 h 1032095"/>
                  <a:gd name="connsiteX4" fmla="*/ 97619 w 129767"/>
                  <a:gd name="connsiteY4" fmla="*/ 974757 h 1032095"/>
                  <a:gd name="connsiteX5" fmla="*/ 100637 w 129767"/>
                  <a:gd name="connsiteY5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762000 h 1032095"/>
                  <a:gd name="connsiteX4" fmla="*/ 101140 w 130270"/>
                  <a:gd name="connsiteY4" fmla="*/ 1032095 h 1032095"/>
                  <a:gd name="connsiteX0" fmla="*/ 46274 w 129431"/>
                  <a:gd name="connsiteY0" fmla="*/ 0 h 1032095"/>
                  <a:gd name="connsiteX1" fmla="*/ 121719 w 129431"/>
                  <a:gd name="connsiteY1" fmla="*/ 292729 h 1032095"/>
                  <a:gd name="connsiteX2" fmla="*/ 0 w 129431"/>
                  <a:gd name="connsiteY2" fmla="*/ 762000 h 1032095"/>
                  <a:gd name="connsiteX3" fmla="*/ 97577 w 129431"/>
                  <a:gd name="connsiteY3" fmla="*/ 1032095 h 103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431" h="1032095">
                    <a:moveTo>
                      <a:pt x="46274" y="0"/>
                    </a:moveTo>
                    <a:cubicBezTo>
                      <a:pt x="81984" y="99588"/>
                      <a:pt x="129431" y="165729"/>
                      <a:pt x="121719" y="292729"/>
                    </a:cubicBezTo>
                    <a:cubicBezTo>
                      <a:pt x="114007" y="419729"/>
                      <a:pt x="4024" y="638772"/>
                      <a:pt x="0" y="762000"/>
                    </a:cubicBezTo>
                    <a:cubicBezTo>
                      <a:pt x="3563" y="845116"/>
                      <a:pt x="77249" y="991700"/>
                      <a:pt x="97577" y="103209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26"/>
            <p:cNvGrpSpPr/>
            <p:nvPr/>
          </p:nvGrpSpPr>
          <p:grpSpPr>
            <a:xfrm>
              <a:off x="8091340" y="5313375"/>
              <a:ext cx="228600" cy="651095"/>
              <a:chOff x="7239000" y="5105400"/>
              <a:chExt cx="228600" cy="1032095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7239000" y="5562600"/>
                <a:ext cx="228600" cy="1073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7239000" y="5105400"/>
                <a:ext cx="129431" cy="1032095"/>
              </a:xfrm>
              <a:custGeom>
                <a:avLst/>
                <a:gdLst>
                  <a:gd name="connsiteX0" fmla="*/ 46274 w 125743"/>
                  <a:gd name="connsiteY0" fmla="*/ 0 h 1032095"/>
                  <a:gd name="connsiteX1" fmla="*/ 121719 w 125743"/>
                  <a:gd name="connsiteY1" fmla="*/ 292729 h 1032095"/>
                  <a:gd name="connsiteX2" fmla="*/ 70416 w 125743"/>
                  <a:gd name="connsiteY2" fmla="*/ 561315 h 1032095"/>
                  <a:gd name="connsiteX3" fmla="*/ 4024 w 125743"/>
                  <a:gd name="connsiteY3" fmla="*/ 730313 h 1032095"/>
                  <a:gd name="connsiteX4" fmla="*/ 94559 w 125743"/>
                  <a:gd name="connsiteY4" fmla="*/ 974757 h 1032095"/>
                  <a:gd name="connsiteX5" fmla="*/ 97577 w 125743"/>
                  <a:gd name="connsiteY5" fmla="*/ 1032095 h 1032095"/>
                  <a:gd name="connsiteX0" fmla="*/ 45310 w 125743"/>
                  <a:gd name="connsiteY0" fmla="*/ 0 h 1032095"/>
                  <a:gd name="connsiteX1" fmla="*/ 120755 w 125743"/>
                  <a:gd name="connsiteY1" fmla="*/ 292729 h 1032095"/>
                  <a:gd name="connsiteX2" fmla="*/ 75236 w 125743"/>
                  <a:gd name="connsiteY2" fmla="*/ 533400 h 1032095"/>
                  <a:gd name="connsiteX3" fmla="*/ 3060 w 125743"/>
                  <a:gd name="connsiteY3" fmla="*/ 730313 h 1032095"/>
                  <a:gd name="connsiteX4" fmla="*/ 93595 w 125743"/>
                  <a:gd name="connsiteY4" fmla="*/ 974757 h 1032095"/>
                  <a:gd name="connsiteX5" fmla="*/ 96613 w 125743"/>
                  <a:gd name="connsiteY5" fmla="*/ 1032095 h 1032095"/>
                  <a:gd name="connsiteX0" fmla="*/ 49334 w 129767"/>
                  <a:gd name="connsiteY0" fmla="*/ 0 h 1032095"/>
                  <a:gd name="connsiteX1" fmla="*/ 124779 w 129767"/>
                  <a:gd name="connsiteY1" fmla="*/ 292729 h 1032095"/>
                  <a:gd name="connsiteX2" fmla="*/ 79260 w 129767"/>
                  <a:gd name="connsiteY2" fmla="*/ 533400 h 1032095"/>
                  <a:gd name="connsiteX3" fmla="*/ 3060 w 129767"/>
                  <a:gd name="connsiteY3" fmla="*/ 838200 h 1032095"/>
                  <a:gd name="connsiteX4" fmla="*/ 97619 w 129767"/>
                  <a:gd name="connsiteY4" fmla="*/ 974757 h 1032095"/>
                  <a:gd name="connsiteX5" fmla="*/ 100637 w 129767"/>
                  <a:gd name="connsiteY5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762000 h 1032095"/>
                  <a:gd name="connsiteX4" fmla="*/ 101140 w 130270"/>
                  <a:gd name="connsiteY4" fmla="*/ 1032095 h 1032095"/>
                  <a:gd name="connsiteX0" fmla="*/ 46274 w 129431"/>
                  <a:gd name="connsiteY0" fmla="*/ 0 h 1032095"/>
                  <a:gd name="connsiteX1" fmla="*/ 121719 w 129431"/>
                  <a:gd name="connsiteY1" fmla="*/ 292729 h 1032095"/>
                  <a:gd name="connsiteX2" fmla="*/ 0 w 129431"/>
                  <a:gd name="connsiteY2" fmla="*/ 762000 h 1032095"/>
                  <a:gd name="connsiteX3" fmla="*/ 97577 w 129431"/>
                  <a:gd name="connsiteY3" fmla="*/ 1032095 h 103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431" h="1032095">
                    <a:moveTo>
                      <a:pt x="46274" y="0"/>
                    </a:moveTo>
                    <a:cubicBezTo>
                      <a:pt x="81984" y="99588"/>
                      <a:pt x="129431" y="165729"/>
                      <a:pt x="121719" y="292729"/>
                    </a:cubicBezTo>
                    <a:cubicBezTo>
                      <a:pt x="114007" y="419729"/>
                      <a:pt x="4024" y="638772"/>
                      <a:pt x="0" y="762000"/>
                    </a:cubicBezTo>
                    <a:cubicBezTo>
                      <a:pt x="3563" y="845116"/>
                      <a:pt x="77249" y="991700"/>
                      <a:pt x="97577" y="103209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7315200" y="5105400"/>
                <a:ext cx="129431" cy="1032095"/>
              </a:xfrm>
              <a:custGeom>
                <a:avLst/>
                <a:gdLst>
                  <a:gd name="connsiteX0" fmla="*/ 46274 w 125743"/>
                  <a:gd name="connsiteY0" fmla="*/ 0 h 1032095"/>
                  <a:gd name="connsiteX1" fmla="*/ 121719 w 125743"/>
                  <a:gd name="connsiteY1" fmla="*/ 292729 h 1032095"/>
                  <a:gd name="connsiteX2" fmla="*/ 70416 w 125743"/>
                  <a:gd name="connsiteY2" fmla="*/ 561315 h 1032095"/>
                  <a:gd name="connsiteX3" fmla="*/ 4024 w 125743"/>
                  <a:gd name="connsiteY3" fmla="*/ 730313 h 1032095"/>
                  <a:gd name="connsiteX4" fmla="*/ 94559 w 125743"/>
                  <a:gd name="connsiteY4" fmla="*/ 974757 h 1032095"/>
                  <a:gd name="connsiteX5" fmla="*/ 97577 w 125743"/>
                  <a:gd name="connsiteY5" fmla="*/ 1032095 h 1032095"/>
                  <a:gd name="connsiteX0" fmla="*/ 45310 w 125743"/>
                  <a:gd name="connsiteY0" fmla="*/ 0 h 1032095"/>
                  <a:gd name="connsiteX1" fmla="*/ 120755 w 125743"/>
                  <a:gd name="connsiteY1" fmla="*/ 292729 h 1032095"/>
                  <a:gd name="connsiteX2" fmla="*/ 75236 w 125743"/>
                  <a:gd name="connsiteY2" fmla="*/ 533400 h 1032095"/>
                  <a:gd name="connsiteX3" fmla="*/ 3060 w 125743"/>
                  <a:gd name="connsiteY3" fmla="*/ 730313 h 1032095"/>
                  <a:gd name="connsiteX4" fmla="*/ 93595 w 125743"/>
                  <a:gd name="connsiteY4" fmla="*/ 974757 h 1032095"/>
                  <a:gd name="connsiteX5" fmla="*/ 96613 w 125743"/>
                  <a:gd name="connsiteY5" fmla="*/ 1032095 h 1032095"/>
                  <a:gd name="connsiteX0" fmla="*/ 49334 w 129767"/>
                  <a:gd name="connsiteY0" fmla="*/ 0 h 1032095"/>
                  <a:gd name="connsiteX1" fmla="*/ 124779 w 129767"/>
                  <a:gd name="connsiteY1" fmla="*/ 292729 h 1032095"/>
                  <a:gd name="connsiteX2" fmla="*/ 79260 w 129767"/>
                  <a:gd name="connsiteY2" fmla="*/ 533400 h 1032095"/>
                  <a:gd name="connsiteX3" fmla="*/ 3060 w 129767"/>
                  <a:gd name="connsiteY3" fmla="*/ 838200 h 1032095"/>
                  <a:gd name="connsiteX4" fmla="*/ 97619 w 129767"/>
                  <a:gd name="connsiteY4" fmla="*/ 974757 h 1032095"/>
                  <a:gd name="connsiteX5" fmla="*/ 100637 w 129767"/>
                  <a:gd name="connsiteY5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838200 h 1032095"/>
                  <a:gd name="connsiteX4" fmla="*/ 101140 w 130270"/>
                  <a:gd name="connsiteY4" fmla="*/ 1032095 h 1032095"/>
                  <a:gd name="connsiteX0" fmla="*/ 49837 w 130270"/>
                  <a:gd name="connsiteY0" fmla="*/ 0 h 1032095"/>
                  <a:gd name="connsiteX1" fmla="*/ 125282 w 130270"/>
                  <a:gd name="connsiteY1" fmla="*/ 292729 h 1032095"/>
                  <a:gd name="connsiteX2" fmla="*/ 79763 w 130270"/>
                  <a:gd name="connsiteY2" fmla="*/ 533400 h 1032095"/>
                  <a:gd name="connsiteX3" fmla="*/ 3563 w 130270"/>
                  <a:gd name="connsiteY3" fmla="*/ 762000 h 1032095"/>
                  <a:gd name="connsiteX4" fmla="*/ 101140 w 130270"/>
                  <a:gd name="connsiteY4" fmla="*/ 1032095 h 1032095"/>
                  <a:gd name="connsiteX0" fmla="*/ 46274 w 129431"/>
                  <a:gd name="connsiteY0" fmla="*/ 0 h 1032095"/>
                  <a:gd name="connsiteX1" fmla="*/ 121719 w 129431"/>
                  <a:gd name="connsiteY1" fmla="*/ 292729 h 1032095"/>
                  <a:gd name="connsiteX2" fmla="*/ 0 w 129431"/>
                  <a:gd name="connsiteY2" fmla="*/ 762000 h 1032095"/>
                  <a:gd name="connsiteX3" fmla="*/ 97577 w 129431"/>
                  <a:gd name="connsiteY3" fmla="*/ 1032095 h 103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431" h="1032095">
                    <a:moveTo>
                      <a:pt x="46274" y="0"/>
                    </a:moveTo>
                    <a:cubicBezTo>
                      <a:pt x="81984" y="99588"/>
                      <a:pt x="129431" y="165729"/>
                      <a:pt x="121719" y="292729"/>
                    </a:cubicBezTo>
                    <a:cubicBezTo>
                      <a:pt x="114007" y="419729"/>
                      <a:pt x="4024" y="638772"/>
                      <a:pt x="0" y="762000"/>
                    </a:cubicBezTo>
                    <a:cubicBezTo>
                      <a:pt x="3563" y="845116"/>
                      <a:pt x="77249" y="991700"/>
                      <a:pt x="97577" y="103209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8264630" y="4754876"/>
              <a:ext cx="85831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1"/>
                  </a:solidFill>
                </a:rPr>
                <a:t>Outgoing</a:t>
              </a:r>
            </a:p>
            <a:p>
              <a:pPr algn="r"/>
              <a:r>
                <a:rPr lang="en-US" sz="1400" dirty="0" smtClean="0">
                  <a:solidFill>
                    <a:schemeClr val="accent1"/>
                  </a:solidFill>
                </a:rPr>
                <a:t>hadron</a:t>
              </a:r>
            </a:p>
            <a:p>
              <a:pPr algn="r"/>
              <a:r>
                <a:rPr lang="en-US" sz="1400" dirty="0" smtClean="0">
                  <a:solidFill>
                    <a:schemeClr val="accent1"/>
                  </a:solidFill>
                </a:rPr>
                <a:t>beam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431302" y="5516876"/>
              <a:ext cx="117238" cy="228600"/>
            </a:xfrm>
            <a:prstGeom prst="rect">
              <a:avLst/>
            </a:prstGeom>
            <a:gradFill>
              <a:gsLst>
                <a:gs pos="0">
                  <a:schemeClr val="accent1">
                    <a:tint val="62000"/>
                    <a:satMod val="180000"/>
                    <a:alpha val="50000"/>
                  </a:schemeClr>
                </a:gs>
                <a:gs pos="65000">
                  <a:schemeClr val="accent1">
                    <a:tint val="32000"/>
                    <a:satMod val="250000"/>
                    <a:alpha val="50000"/>
                  </a:schemeClr>
                </a:gs>
                <a:gs pos="100000">
                  <a:schemeClr val="accent1">
                    <a:tint val="23000"/>
                    <a:satMod val="300000"/>
                    <a:alpha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167540" y="5908056"/>
              <a:ext cx="1052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/>
                <a:t>Roman Pots</a:t>
              </a:r>
            </a:p>
            <a:p>
              <a:pPr algn="ctr"/>
              <a:r>
                <a:rPr lang="en-US" sz="1400" dirty="0" smtClean="0"/>
                <a:t>z≫10 m</a:t>
              </a:r>
              <a:endParaRPr lang="en-US" sz="1400" dirty="0"/>
            </a:p>
          </p:txBody>
        </p:sp>
        <p:grpSp>
          <p:nvGrpSpPr>
            <p:cNvPr id="11" name="Group 133"/>
            <p:cNvGrpSpPr/>
            <p:nvPr/>
          </p:nvGrpSpPr>
          <p:grpSpPr>
            <a:xfrm>
              <a:off x="7454062" y="2518492"/>
              <a:ext cx="942078" cy="2590800"/>
              <a:chOff x="7158892" y="1853317"/>
              <a:chExt cx="942078" cy="25908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315200" y="2133600"/>
                <a:ext cx="785770" cy="369322"/>
              </a:xfrm>
              <a:prstGeom prst="rect">
                <a:avLst/>
              </a:prstGeom>
            </p:spPr>
            <p:txBody>
              <a:bodyPr wrap="none" lIns="91429" tIns="45715" rIns="91429" bIns="45715">
                <a:spAutoFit/>
              </a:bodyPr>
              <a:lstStyle/>
              <a:p>
                <a:r>
                  <a:rPr lang="en-US" dirty="0" smtClean="0">
                    <a:solidFill>
                      <a:srgbClr val="3333CC"/>
                    </a:solidFill>
                  </a:rPr>
                  <a:t>R (cm)</a:t>
                </a:r>
                <a:endParaRPr lang="en-US" dirty="0">
                  <a:solidFill>
                    <a:srgbClr val="3333CC"/>
                  </a:solidFill>
                </a:endParaRPr>
              </a:p>
            </p:txBody>
          </p:sp>
          <p:pic>
            <p:nvPicPr>
              <p:cNvPr id="13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4245" t="47379" b="13727"/>
              <a:stretch>
                <a:fillRect/>
              </a:stretch>
            </p:blipFill>
            <p:spPr bwMode="auto">
              <a:xfrm>
                <a:off x="7158892" y="1853317"/>
                <a:ext cx="488367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7" name="Rectangle 136"/>
            <p:cNvSpPr/>
            <p:nvPr/>
          </p:nvSpPr>
          <p:spPr>
            <a:xfrm>
              <a:off x="8624740" y="5516876"/>
              <a:ext cx="117238" cy="228600"/>
            </a:xfrm>
            <a:prstGeom prst="rect">
              <a:avLst/>
            </a:prstGeom>
            <a:gradFill>
              <a:gsLst>
                <a:gs pos="0">
                  <a:schemeClr val="accent1">
                    <a:tint val="62000"/>
                    <a:satMod val="180000"/>
                    <a:alpha val="50000"/>
                  </a:schemeClr>
                </a:gs>
                <a:gs pos="65000">
                  <a:schemeClr val="accent1">
                    <a:tint val="32000"/>
                    <a:satMod val="250000"/>
                    <a:alpha val="50000"/>
                  </a:schemeClr>
                </a:gs>
                <a:gs pos="100000">
                  <a:schemeClr val="accent1">
                    <a:tint val="23000"/>
                    <a:satMod val="300000"/>
                    <a:alpha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38" name="Line Callout 2 (No Border) 137"/>
            <p:cNvSpPr/>
            <p:nvPr/>
          </p:nvSpPr>
          <p:spPr>
            <a:xfrm>
              <a:off x="7329340" y="4322775"/>
              <a:ext cx="1219200" cy="381000"/>
            </a:xfrm>
            <a:prstGeom prst="callout2">
              <a:avLst>
                <a:gd name="adj1" fmla="val 57725"/>
                <a:gd name="adj2" fmla="val 17949"/>
                <a:gd name="adj3" fmla="val 57646"/>
                <a:gd name="adj4" fmla="val 2563"/>
                <a:gd name="adj5" fmla="val 120706"/>
                <a:gd name="adj6" fmla="val -16538"/>
              </a:avLst>
            </a:prstGeom>
            <a:ln w="16891" cmpd="sng">
              <a:headEnd type="none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ysClr val="windowText" lastClr="000000"/>
                  </a:solidFill>
                </a:rPr>
                <a:t>z ≤ 4.5m</a:t>
              </a:r>
              <a:endParaRPr lang="en-US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031559" y="5527687"/>
              <a:ext cx="333376" cy="76200"/>
            </a:xfrm>
            <a:custGeom>
              <a:avLst/>
              <a:gdLst>
                <a:gd name="connsiteX0" fmla="*/ 0 w 330994"/>
                <a:gd name="connsiteY0" fmla="*/ 0 h 61913"/>
                <a:gd name="connsiteX1" fmla="*/ 330994 w 330994"/>
                <a:gd name="connsiteY1" fmla="*/ 0 h 61913"/>
                <a:gd name="connsiteX2" fmla="*/ 330994 w 330994"/>
                <a:gd name="connsiteY2" fmla="*/ 61913 h 61913"/>
                <a:gd name="connsiteX3" fmla="*/ 0 w 330994"/>
                <a:gd name="connsiteY3" fmla="*/ 61913 h 61913"/>
                <a:gd name="connsiteX4" fmla="*/ 0 w 330994"/>
                <a:gd name="connsiteY4" fmla="*/ 0 h 61913"/>
                <a:gd name="connsiteX0" fmla="*/ 0 w 333376"/>
                <a:gd name="connsiteY0" fmla="*/ 14287 h 76200"/>
                <a:gd name="connsiteX1" fmla="*/ 333376 w 333376"/>
                <a:gd name="connsiteY1" fmla="*/ 0 h 76200"/>
                <a:gd name="connsiteX2" fmla="*/ 330994 w 333376"/>
                <a:gd name="connsiteY2" fmla="*/ 76200 h 76200"/>
                <a:gd name="connsiteX3" fmla="*/ 0 w 333376"/>
                <a:gd name="connsiteY3" fmla="*/ 76200 h 76200"/>
                <a:gd name="connsiteX4" fmla="*/ 0 w 333376"/>
                <a:gd name="connsiteY4" fmla="*/ 1428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6" h="76200">
                  <a:moveTo>
                    <a:pt x="0" y="14287"/>
                  </a:moveTo>
                  <a:lnTo>
                    <a:pt x="333376" y="0"/>
                  </a:lnTo>
                  <a:lnTo>
                    <a:pt x="330994" y="76200"/>
                  </a:lnTo>
                  <a:lnTo>
                    <a:pt x="0" y="76200"/>
                  </a:lnTo>
                  <a:lnTo>
                    <a:pt x="0" y="14287"/>
                  </a:lnTo>
                  <a:close/>
                </a:path>
              </a:pathLst>
            </a:custGeom>
            <a:gradFill>
              <a:gsLst>
                <a:gs pos="0">
                  <a:srgbClr val="144ECE">
                    <a:alpha val="40784"/>
                  </a:srgbClr>
                </a:gs>
                <a:gs pos="65000">
                  <a:srgbClr val="6595FF">
                    <a:alpha val="49804"/>
                  </a:srgbClr>
                </a:gs>
                <a:gs pos="100000">
                  <a:srgbClr val="003FCC">
                    <a:alpha val="49804"/>
                  </a:srgb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21442484">
              <a:off x="5964539" y="5299648"/>
              <a:ext cx="4764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BBC</a:t>
              </a:r>
              <a:endParaRPr lang="en-US" sz="1400" dirty="0"/>
            </a:p>
          </p:txBody>
        </p:sp>
      </p:grpSp>
      <p:sp>
        <p:nvSpPr>
          <p:cNvPr id="134" name="Content Placeholder 1"/>
          <p:cNvSpPr txBox="1">
            <a:spLocks/>
          </p:cNvSpPr>
          <p:nvPr/>
        </p:nvSpPr>
        <p:spPr>
          <a:xfrm>
            <a:off x="152400" y="1371600"/>
            <a:ext cx="762000" cy="22860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5410200" cy="2438400"/>
          </a:xfr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-1&lt;</a:t>
            </a:r>
            <a:r>
              <a:rPr lang="el-GR" sz="1800" dirty="0" smtClean="0"/>
              <a:t>η</a:t>
            </a:r>
            <a:r>
              <a:rPr lang="en-US" sz="1800" dirty="0" smtClean="0"/>
              <a:t>&lt;+1 (barrel) : </a:t>
            </a:r>
            <a:r>
              <a:rPr lang="en-US" sz="1800" dirty="0" err="1" smtClean="0"/>
              <a:t>sPHENIX</a:t>
            </a:r>
            <a:r>
              <a:rPr lang="en-US" sz="1800" dirty="0" smtClean="0"/>
              <a:t> + </a:t>
            </a:r>
            <a:r>
              <a:rPr lang="en-US" sz="1800" dirty="0" smtClean="0">
                <a:solidFill>
                  <a:schemeClr val="accent1"/>
                </a:solidFill>
              </a:rPr>
              <a:t>Compact-TPC</a:t>
            </a:r>
            <a:r>
              <a:rPr lang="en-US" sz="1800" dirty="0" smtClean="0"/>
              <a:t> +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DIRC</a:t>
            </a:r>
          </a:p>
          <a:p>
            <a:r>
              <a:rPr lang="en-US" sz="1800" dirty="0" smtClean="0"/>
              <a:t>-4&lt;</a:t>
            </a:r>
            <a:r>
              <a:rPr lang="el-GR" sz="1800" dirty="0" smtClean="0"/>
              <a:t>η</a:t>
            </a:r>
            <a:r>
              <a:rPr lang="en-US" sz="1800" dirty="0" smtClean="0"/>
              <a:t>&lt;-1 (e-going) : 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C00000"/>
                </a:solidFill>
              </a:rPr>
              <a:t>High resolution calorimeter</a:t>
            </a:r>
            <a:r>
              <a:rPr lang="en-US" sz="1800" dirty="0" smtClean="0"/>
              <a:t> + </a:t>
            </a:r>
            <a:r>
              <a:rPr lang="en-US" sz="1800" dirty="0" smtClean="0">
                <a:solidFill>
                  <a:schemeClr val="accent1"/>
                </a:solidFill>
              </a:rPr>
              <a:t>GEM trackers</a:t>
            </a:r>
          </a:p>
          <a:p>
            <a:r>
              <a:rPr lang="en-US" sz="1800" dirty="0" smtClean="0"/>
              <a:t>+1&lt;</a:t>
            </a:r>
            <a:r>
              <a:rPr lang="el-GR" sz="1800" dirty="0" smtClean="0"/>
              <a:t>η</a:t>
            </a:r>
            <a:r>
              <a:rPr lang="en-US" sz="1800" dirty="0" smtClean="0"/>
              <a:t>&lt;+4 (h-going) : </a:t>
            </a:r>
          </a:p>
          <a:p>
            <a:pPr lvl="1"/>
            <a:r>
              <a:rPr lang="en-US" sz="1600" dirty="0" smtClean="0"/>
              <a:t>1&lt;</a:t>
            </a:r>
            <a:r>
              <a:rPr lang="el-GR" sz="1600" dirty="0" smtClean="0"/>
              <a:t>η</a:t>
            </a:r>
            <a:r>
              <a:rPr lang="en-US" sz="1600" dirty="0" smtClean="0"/>
              <a:t>&lt;4 : </a:t>
            </a:r>
            <a:r>
              <a:rPr lang="en-US" sz="1600" dirty="0" smtClean="0">
                <a:solidFill>
                  <a:schemeClr val="accent1"/>
                </a:solidFill>
              </a:rPr>
              <a:t>GEM tracker </a:t>
            </a:r>
            <a:r>
              <a:rPr lang="en-US" sz="1600" dirty="0" smtClean="0"/>
              <a:t>+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Gas RICH</a:t>
            </a:r>
          </a:p>
          <a:p>
            <a:pPr lvl="1"/>
            <a:r>
              <a:rPr lang="en-US" sz="1600" dirty="0" smtClean="0"/>
              <a:t>1&lt;</a:t>
            </a:r>
            <a:r>
              <a:rPr lang="el-GR" sz="1600" dirty="0" smtClean="0"/>
              <a:t>η</a:t>
            </a:r>
            <a:r>
              <a:rPr lang="en-US" sz="1600" dirty="0" smtClean="0"/>
              <a:t>&lt;2 :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Aerogel RICH</a:t>
            </a:r>
          </a:p>
          <a:p>
            <a:pPr lvl="1"/>
            <a:r>
              <a:rPr lang="en-US" sz="1600" dirty="0" smtClean="0"/>
              <a:t>1&lt;</a:t>
            </a:r>
            <a:r>
              <a:rPr lang="el-GR" sz="1600" dirty="0" smtClean="0"/>
              <a:t>η</a:t>
            </a:r>
            <a:r>
              <a:rPr lang="en-US" sz="1600" dirty="0" smtClean="0"/>
              <a:t>&lt;5 : </a:t>
            </a:r>
            <a:r>
              <a:rPr lang="en-US" sz="1600" dirty="0" smtClean="0">
                <a:solidFill>
                  <a:srgbClr val="C00000"/>
                </a:solidFill>
              </a:rPr>
              <a:t>EM Calorimeter + Hadron Calorimeter</a:t>
            </a:r>
          </a:p>
          <a:p>
            <a:r>
              <a:rPr lang="en-US" sz="1800" dirty="0" smtClean="0"/>
              <a:t>Along outgoing hadron beam: </a:t>
            </a:r>
            <a:r>
              <a:rPr lang="en-US" sz="1800" dirty="0" smtClean="0">
                <a:solidFill>
                  <a:srgbClr val="C00000"/>
                </a:solidFill>
              </a:rPr>
              <a:t>ZDC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chemeClr val="accent1"/>
                </a:solidFill>
              </a:rPr>
              <a:t>roman pots </a:t>
            </a:r>
          </a:p>
        </p:txBody>
      </p:sp>
      <p:grpSp>
        <p:nvGrpSpPr>
          <p:cNvPr id="12" name="Group 126"/>
          <p:cNvGrpSpPr/>
          <p:nvPr/>
        </p:nvGrpSpPr>
        <p:grpSpPr>
          <a:xfrm>
            <a:off x="5469006" y="1043801"/>
            <a:ext cx="2519293" cy="681736"/>
            <a:chOff x="6096000" y="1537732"/>
            <a:chExt cx="2519293" cy="681736"/>
          </a:xfrm>
        </p:grpSpPr>
        <p:sp>
          <p:nvSpPr>
            <p:cNvPr id="95" name="Rectangle 94"/>
            <p:cNvSpPr/>
            <p:nvPr/>
          </p:nvSpPr>
          <p:spPr>
            <a:xfrm>
              <a:off x="6096000" y="1850136"/>
              <a:ext cx="2180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dirty="0" smtClean="0"/>
                <a:t>LOI</a:t>
              </a:r>
              <a:r>
                <a:rPr lang="en-US" dirty="0" smtClean="0"/>
                <a:t>: arXiv:1402.1209 </a:t>
              </a:r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104926" y="1537732"/>
              <a:ext cx="25103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dirty="0" smtClean="0"/>
                <a:t>Working title</a:t>
              </a:r>
              <a:r>
                <a:rPr lang="en-US" dirty="0" smtClean="0"/>
                <a:t>: “ePHENIX”</a:t>
              </a:r>
              <a:endParaRPr lang="en-US" dirty="0"/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5469006" y="1639669"/>
            <a:ext cx="3827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Review</a:t>
            </a:r>
            <a:r>
              <a:rPr lang="en-US" dirty="0" smtClean="0"/>
              <a:t>: “good day-one detector”</a:t>
            </a:r>
          </a:p>
          <a:p>
            <a:r>
              <a:rPr lang="en-US" dirty="0" smtClean="0"/>
              <a:t> “solid foundation for future upgrades”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5698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564678"/>
            <a:ext cx="8046154" cy="43588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Recent evolving of </a:t>
            </a:r>
            <a:r>
              <a:rPr lang="en-US" sz="4000" dirty="0" err="1" smtClean="0"/>
              <a:t>ePHENIX</a:t>
            </a:r>
            <a:r>
              <a:rPr lang="en-US" sz="4000" dirty="0" smtClean="0"/>
              <a:t> with sPHENIX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62000" y="5486400"/>
            <a:ext cx="1600200" cy="381000"/>
          </a:xfrm>
          <a:prstGeom prst="wedgeRoundRectCallout">
            <a:avLst>
              <a:gd name="adj1" fmla="val 79328"/>
              <a:gd name="adj2" fmla="val -21774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</a:t>
            </a:r>
            <a:r>
              <a:rPr lang="en-US" dirty="0" err="1" smtClean="0"/>
              <a:t>HCal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362200" y="5496322"/>
            <a:ext cx="1600200" cy="381000"/>
          </a:xfrm>
          <a:prstGeom prst="wedgeRoundRectCallout">
            <a:avLst>
              <a:gd name="adj1" fmla="val -6410"/>
              <a:gd name="adj2" fmla="val -28998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 Ring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978916" y="5496322"/>
            <a:ext cx="1600200" cy="381000"/>
          </a:xfrm>
          <a:prstGeom prst="wedgeRoundRectCallout">
            <a:avLst>
              <a:gd name="adj1" fmla="val -12416"/>
              <a:gd name="adj2" fmla="val -38234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GEM (</a:t>
            </a:r>
            <a:r>
              <a:rPr lang="el-GR" dirty="0" smtClean="0"/>
              <a:t>η</a:t>
            </a:r>
            <a:r>
              <a:rPr lang="en-US" dirty="0" smtClean="0">
                <a:solidFill>
                  <a:srgbClr val="C00000"/>
                </a:solidFill>
              </a:rPr>
              <a:t>&lt;1.22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577238" y="5506244"/>
            <a:ext cx="2195161" cy="381000"/>
          </a:xfrm>
          <a:prstGeom prst="wedgeRoundRectCallout">
            <a:avLst>
              <a:gd name="adj1" fmla="val -48640"/>
              <a:gd name="adj2" fmla="val -15994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 Cal (</a:t>
            </a:r>
            <a:r>
              <a:rPr lang="el-GR" dirty="0">
                <a:solidFill>
                  <a:srgbClr val="C00000"/>
                </a:solidFill>
              </a:rPr>
              <a:t>η</a:t>
            </a:r>
            <a:r>
              <a:rPr lang="en-US" dirty="0" smtClean="0">
                <a:solidFill>
                  <a:srgbClr val="C00000"/>
                </a:solidFill>
              </a:rPr>
              <a:t>&lt;1.1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110884" y="4735218"/>
            <a:ext cx="1600200" cy="573284"/>
          </a:xfrm>
          <a:prstGeom prst="wedgeRoundRectCallout">
            <a:avLst>
              <a:gd name="adj1" fmla="val -126062"/>
              <a:gd name="adj2" fmla="val -1374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Gas RICH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1.4&lt;</a:t>
            </a:r>
            <a:r>
              <a:rPr lang="el-GR" dirty="0">
                <a:solidFill>
                  <a:srgbClr val="C00000"/>
                </a:solidFill>
              </a:rPr>
              <a:t>η</a:t>
            </a:r>
            <a:r>
              <a:rPr lang="en-US" dirty="0" smtClean="0">
                <a:solidFill>
                  <a:srgbClr val="C00000"/>
                </a:solidFill>
              </a:rPr>
              <a:t>&lt;4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" y="5084379"/>
            <a:ext cx="1600200" cy="381000"/>
          </a:xfrm>
          <a:prstGeom prst="wedgeRoundRectCallout">
            <a:avLst>
              <a:gd name="adj1" fmla="val 150999"/>
              <a:gd name="adj2" fmla="val -26646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SPACAL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0" y="4704556"/>
            <a:ext cx="1600200" cy="381000"/>
          </a:xfrm>
          <a:prstGeom prst="wedgeRoundRectCallout">
            <a:avLst>
              <a:gd name="adj1" fmla="val 151756"/>
              <a:gd name="adj2" fmla="val -26048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DIRC &amp; e-EMC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5563" y="847586"/>
            <a:ext cx="7763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Available under GitHub/</a:t>
            </a:r>
            <a:r>
              <a:rPr lang="en-US" dirty="0" smtClean="0">
                <a:hlinkClick r:id="rId3"/>
              </a:rPr>
              <a:t>EIC-Detector</a:t>
            </a:r>
            <a:r>
              <a:rPr lang="en-US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coresoftware-eic</a:t>
            </a:r>
            <a:r>
              <a:rPr lang="en-US" dirty="0" smtClean="0"/>
              <a:t>/macros/Fun4All_G4_ePHENIX.C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110884" y="4185125"/>
            <a:ext cx="1600200" cy="533400"/>
          </a:xfrm>
          <a:prstGeom prst="wedgeRoundRectCallout">
            <a:avLst>
              <a:gd name="adj1" fmla="val -112222"/>
              <a:gd name="adj2" fmla="val -251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Aerogel</a:t>
            </a:r>
          </a:p>
          <a:p>
            <a:pPr algn="ctr"/>
            <a:r>
              <a:rPr lang="en-US" dirty="0" smtClean="0"/>
              <a:t>1.2&lt;</a:t>
            </a:r>
            <a:r>
              <a:rPr lang="el-GR" dirty="0" smtClean="0"/>
              <a:t>η</a:t>
            </a:r>
            <a:r>
              <a:rPr lang="en-US" dirty="0" smtClean="0"/>
              <a:t>&lt;2</a:t>
            </a:r>
            <a:endParaRPr lang="en-US" dirty="0"/>
          </a:p>
        </p:txBody>
      </p:sp>
      <p:pic>
        <p:nvPicPr>
          <p:cNvPr id="1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579" y="885570"/>
            <a:ext cx="3489014" cy="25960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288579" y="762000"/>
            <a:ext cx="3084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Field map/balance in COMSOL </a:t>
            </a:r>
          </a:p>
          <a:p>
            <a:r>
              <a:rPr lang="en-US" dirty="0" smtClean="0"/>
              <a:t> (N. Feege, SBU)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4975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Tracking and PID detectors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472436" y="1501914"/>
            <a:ext cx="5711668" cy="3276600"/>
            <a:chOff x="2590800" y="3352800"/>
            <a:chExt cx="5711668" cy="3276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0800" y="3352800"/>
              <a:ext cx="5711668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/>
            <p:nvPr/>
          </p:nvGrpSpPr>
          <p:grpSpPr>
            <a:xfrm>
              <a:off x="5539682" y="4956074"/>
              <a:ext cx="360996" cy="369332"/>
              <a:chOff x="1032997" y="1514470"/>
              <a:chExt cx="360996" cy="369332"/>
            </a:xfrm>
          </p:grpSpPr>
          <p:sp>
            <p:nvSpPr>
              <p:cNvPr id="9" name="Explosion 2 8"/>
              <p:cNvSpPr/>
              <p:nvPr/>
            </p:nvSpPr>
            <p:spPr>
              <a:xfrm>
                <a:off x="1066800" y="1524000"/>
                <a:ext cx="304800" cy="304800"/>
              </a:xfrm>
              <a:prstGeom prst="irregularSeal2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32997" y="1514470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IP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1" name="Right Arrow 10"/>
            <p:cNvSpPr/>
            <p:nvPr/>
          </p:nvSpPr>
          <p:spPr>
            <a:xfrm rot="21299713">
              <a:off x="3580588" y="4925596"/>
              <a:ext cx="829700" cy="762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p/A</a:t>
              </a:r>
              <a:endParaRPr lang="en-US" dirty="0"/>
            </a:p>
          </p:txBody>
        </p:sp>
        <p:sp>
          <p:nvSpPr>
            <p:cNvPr id="12" name="Left Arrow 11"/>
            <p:cNvSpPr/>
            <p:nvPr/>
          </p:nvSpPr>
          <p:spPr>
            <a:xfrm rot="21299713">
              <a:off x="7716659" y="4672250"/>
              <a:ext cx="579653" cy="543641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sp>
        <p:nvSpPr>
          <p:cNvPr id="15" name="Rounded Rectangular Callout 14"/>
          <p:cNvSpPr/>
          <p:nvPr/>
        </p:nvSpPr>
        <p:spPr>
          <a:xfrm>
            <a:off x="457200" y="1143000"/>
            <a:ext cx="1447800" cy="533400"/>
          </a:xfrm>
          <a:prstGeom prst="wedgeRoundRectCallout">
            <a:avLst>
              <a:gd name="adj1" fmla="val 186635"/>
              <a:gd name="adj2" fmla="val 29213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e-going GEMs</a:t>
            </a:r>
          </a:p>
          <a:p>
            <a:pPr algn="ctr"/>
            <a:r>
              <a:rPr lang="en-US" sz="1600" dirty="0" smtClean="0"/>
              <a:t>-4.0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&lt;-1</a:t>
            </a:r>
            <a:endParaRPr lang="en-US" sz="16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1905000" y="1143000"/>
            <a:ext cx="1219200" cy="533400"/>
          </a:xfrm>
          <a:prstGeom prst="wedgeRoundRectCallout">
            <a:avLst>
              <a:gd name="adj1" fmla="val 142907"/>
              <a:gd name="adj2" fmla="val 2674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TPC</a:t>
            </a:r>
          </a:p>
          <a:p>
            <a:pPr algn="ctr"/>
            <a:r>
              <a:rPr lang="en-US" sz="1600" dirty="0" smtClean="0"/>
              <a:t>-1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&lt;+1</a:t>
            </a:r>
            <a:endParaRPr lang="en-US" sz="1600" dirty="0" smtClean="0"/>
          </a:p>
        </p:txBody>
      </p:sp>
      <p:sp>
        <p:nvSpPr>
          <p:cNvPr id="17" name="Rounded Rectangular Callout 16"/>
          <p:cNvSpPr/>
          <p:nvPr/>
        </p:nvSpPr>
        <p:spPr>
          <a:xfrm>
            <a:off x="4368036" y="1143000"/>
            <a:ext cx="1447800" cy="533400"/>
          </a:xfrm>
          <a:prstGeom prst="wedgeRoundRectCallout">
            <a:avLst>
              <a:gd name="adj1" fmla="val 16716"/>
              <a:gd name="adj2" fmla="val 25168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h-going GEMs</a:t>
            </a:r>
          </a:p>
          <a:p>
            <a:pPr algn="ctr"/>
            <a:r>
              <a:rPr lang="en-US" sz="1600" dirty="0" smtClean="0"/>
              <a:t>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&lt;2</a:t>
            </a:r>
            <a:endParaRPr lang="en-US" sz="16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4520436" y="2721114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TPC</a:t>
            </a:r>
            <a:endParaRPr lang="en-US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62349" y="2721114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GEMs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01236" y="294971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eGEM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92036" y="3188494"/>
            <a:ext cx="535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172E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RICH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5815836" y="1143000"/>
            <a:ext cx="1423164" cy="533400"/>
          </a:xfrm>
          <a:prstGeom prst="wedgeRoundRectCallout">
            <a:avLst>
              <a:gd name="adj1" fmla="val -31368"/>
              <a:gd name="adj2" fmla="val 8050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gas RICH</a:t>
            </a:r>
          </a:p>
          <a:p>
            <a:pPr algn="ctr"/>
            <a:r>
              <a:rPr lang="en-US" sz="1600" dirty="0" smtClean="0"/>
              <a:t>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&lt;4</a:t>
            </a:r>
            <a:endParaRPr lang="en-US" sz="1600" dirty="0" smtClean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429000" y="4191000"/>
            <a:ext cx="0" cy="595641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4191000"/>
            <a:ext cx="0" cy="595641"/>
          </a:xfrm>
          <a:prstGeom prst="line">
            <a:avLst/>
          </a:prstGeom>
          <a:ln w="190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4419600"/>
            <a:ext cx="1234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Fringe field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733800" y="4419600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1.5 T main field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791200" y="4419600"/>
            <a:ext cx="1234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Fringe field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1000" y="2286000"/>
            <a:ext cx="2143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smtClean="0"/>
              <a:t>Geant4 model of detectors</a:t>
            </a:r>
            <a:br>
              <a:rPr lang="en-US" sz="1400" u="sng" dirty="0" smtClean="0"/>
            </a:br>
            <a:r>
              <a:rPr lang="en-US" sz="1400" u="sng" dirty="0" smtClean="0"/>
              <a:t>inside field region</a:t>
            </a:r>
            <a:endParaRPr lang="en-US" sz="1400" u="sng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3124200" y="1143000"/>
            <a:ext cx="1219200" cy="533400"/>
          </a:xfrm>
          <a:prstGeom prst="wedgeRoundRectCallout">
            <a:avLst>
              <a:gd name="adj1" fmla="val 60268"/>
              <a:gd name="adj2" fmla="val 22932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DIRC</a:t>
            </a:r>
          </a:p>
          <a:p>
            <a:pPr algn="ctr"/>
            <a:r>
              <a:rPr lang="en-US" sz="1600" dirty="0" smtClean="0"/>
              <a:t>-1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&lt;+1</a:t>
            </a:r>
            <a:endParaRPr lang="en-US" sz="1600" dirty="0" smtClean="0"/>
          </a:p>
        </p:txBody>
      </p:sp>
      <p:sp>
        <p:nvSpPr>
          <p:cNvPr id="43" name="Rounded Rectangular Callout 42"/>
          <p:cNvSpPr/>
          <p:nvPr/>
        </p:nvSpPr>
        <p:spPr>
          <a:xfrm>
            <a:off x="7239000" y="1143000"/>
            <a:ext cx="1423164" cy="533400"/>
          </a:xfrm>
          <a:prstGeom prst="wedgeRoundRectCallout">
            <a:avLst>
              <a:gd name="adj1" fmla="val -97998"/>
              <a:gd name="adj2" fmla="val 14558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Aerogel RICH</a:t>
            </a:r>
          </a:p>
          <a:p>
            <a:pPr algn="ctr"/>
            <a:r>
              <a:rPr lang="en-US" sz="1600" dirty="0" smtClean="0"/>
              <a:t>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&lt;2</a:t>
            </a:r>
            <a:endParaRPr lang="en-US" sz="1600" dirty="0" smtClean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15032" t="70774" r="12354"/>
          <a:stretch>
            <a:fillRect/>
          </a:stretch>
        </p:blipFill>
        <p:spPr bwMode="auto">
          <a:xfrm>
            <a:off x="1246034" y="5638800"/>
            <a:ext cx="7288366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2160434" y="4724400"/>
            <a:ext cx="5486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57654" y="5637777"/>
            <a:ext cx="1828800" cy="306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TPC+DIRC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034230" y="634729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000000"/>
                </a:solidFill>
              </a:rPr>
              <a:t>η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497324" y="6016968"/>
            <a:ext cx="829700" cy="762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p/A</a:t>
            </a:r>
            <a:endParaRPr lang="en-US" dirty="0"/>
          </a:p>
        </p:txBody>
      </p:sp>
      <p:sp>
        <p:nvSpPr>
          <p:cNvPr id="41" name="Left Arrow 40"/>
          <p:cNvSpPr/>
          <p:nvPr/>
        </p:nvSpPr>
        <p:spPr>
          <a:xfrm>
            <a:off x="8411947" y="6126162"/>
            <a:ext cx="579653" cy="54364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447800" y="5019020"/>
            <a:ext cx="70104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Calorimeters (H-Cal cover </a:t>
            </a:r>
            <a:r>
              <a:rPr lang="el-GR" dirty="0" smtClean="0"/>
              <a:t>η</a:t>
            </a:r>
            <a:r>
              <a:rPr lang="en-US" dirty="0" smtClean="0"/>
              <a:t> &gt; -1)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594404" y="5486400"/>
            <a:ext cx="2062701" cy="3058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AeroGel&amp;Gas</a:t>
            </a:r>
            <a:r>
              <a:rPr lang="en-US" dirty="0" smtClean="0"/>
              <a:t> RICHs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210463" y="5771061"/>
            <a:ext cx="1547191" cy="3148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AeroGel</a:t>
            </a:r>
            <a:r>
              <a:rPr lang="en-US" dirty="0" smtClean="0"/>
              <a:t> RICH?</a:t>
            </a:r>
            <a:endParaRPr lang="en-US" dirty="0"/>
          </a:p>
        </p:txBody>
      </p:sp>
      <p:sp>
        <p:nvSpPr>
          <p:cNvPr id="70" name="Rounded Rectangular Callout 69"/>
          <p:cNvSpPr/>
          <p:nvPr/>
        </p:nvSpPr>
        <p:spPr>
          <a:xfrm>
            <a:off x="481836" y="3836432"/>
            <a:ext cx="1423164" cy="669548"/>
          </a:xfrm>
          <a:prstGeom prst="wedgeRoundRectCallout">
            <a:avLst>
              <a:gd name="adj1" fmla="val 183590"/>
              <a:gd name="adj2" fmla="val -717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Space for Aerogel </a:t>
            </a:r>
            <a:r>
              <a:rPr lang="en-US" sz="1600" dirty="0" smtClean="0"/>
              <a:t>RICH</a:t>
            </a:r>
          </a:p>
          <a:p>
            <a:pPr algn="ctr"/>
            <a:r>
              <a:rPr lang="en-US" sz="1600" dirty="0" smtClean="0"/>
              <a:t>-3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&lt;-1</a:t>
            </a:r>
            <a:endParaRPr lang="en-US" sz="1600" dirty="0" smtClean="0"/>
          </a:p>
        </p:txBody>
      </p:sp>
      <p:sp>
        <p:nvSpPr>
          <p:cNvPr id="71" name="Rectangle 70"/>
          <p:cNvSpPr/>
          <p:nvPr/>
        </p:nvSpPr>
        <p:spPr>
          <a:xfrm>
            <a:off x="2210463" y="6085928"/>
            <a:ext cx="5436371" cy="305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5874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Hadron PID Overview</a:t>
            </a:r>
            <a:endParaRPr lang="en-US" dirty="0"/>
          </a:p>
        </p:txBody>
      </p:sp>
      <p:grpSp>
        <p:nvGrpSpPr>
          <p:cNvPr id="7" name="Group 27"/>
          <p:cNvGrpSpPr/>
          <p:nvPr/>
        </p:nvGrpSpPr>
        <p:grpSpPr>
          <a:xfrm>
            <a:off x="5515135" y="1338799"/>
            <a:ext cx="3628865" cy="2623601"/>
            <a:chOff x="5515135" y="1414999"/>
            <a:chExt cx="3628865" cy="2623601"/>
          </a:xfrm>
        </p:grpSpPr>
        <p:grpSp>
          <p:nvGrpSpPr>
            <p:cNvPr id="8" name="Group 26"/>
            <p:cNvGrpSpPr/>
            <p:nvPr/>
          </p:nvGrpSpPr>
          <p:grpSpPr>
            <a:xfrm>
              <a:off x="5515135" y="1828800"/>
              <a:ext cx="3628865" cy="2209800"/>
              <a:chOff x="5515135" y="4419600"/>
              <a:chExt cx="3628865" cy="22098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15135" y="4419600"/>
                <a:ext cx="3628865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ounded Rectangular Callout 19"/>
              <p:cNvSpPr/>
              <p:nvPr/>
            </p:nvSpPr>
            <p:spPr>
              <a:xfrm>
                <a:off x="6019800" y="5486400"/>
                <a:ext cx="1447800" cy="533400"/>
              </a:xfrm>
              <a:prstGeom prst="wedgeRoundRectCallout">
                <a:avLst>
                  <a:gd name="adj1" fmla="val 61175"/>
                  <a:gd name="adj2" fmla="val 44970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Hadron PID Coverage</a:t>
                </a:r>
                <a:endParaRPr lang="en-US" sz="1600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6084869" y="1414999"/>
              <a:ext cx="26019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One configuration </a:t>
              </a:r>
              <a:r>
                <a:rPr lang="en-US" sz="1400" dirty="0" smtClean="0">
                  <a:solidFill>
                    <a:srgbClr val="000000"/>
                  </a:solidFill>
                </a:rPr>
                <a:t>for hadron </a:t>
              </a:r>
              <a:r>
                <a:rPr lang="en-US" sz="1400" dirty="0" smtClean="0">
                  <a:solidFill>
                    <a:srgbClr val="000000"/>
                  </a:solidFill>
                </a:rPr>
                <a:t>PID</a:t>
              </a: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10 x 250 GeV beam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-381000" y="1066800"/>
            <a:ext cx="6376164" cy="3352800"/>
            <a:chOff x="-381000" y="3657600"/>
            <a:chExt cx="6376164" cy="3352800"/>
          </a:xfrm>
        </p:grpSpPr>
        <p:grpSp>
          <p:nvGrpSpPr>
            <p:cNvPr id="14" name="Group 17"/>
            <p:cNvGrpSpPr/>
            <p:nvPr/>
          </p:nvGrpSpPr>
          <p:grpSpPr>
            <a:xfrm>
              <a:off x="-381000" y="3657600"/>
              <a:ext cx="6376164" cy="3352800"/>
              <a:chOff x="2445997" y="3429000"/>
              <a:chExt cx="6376164" cy="3352800"/>
            </a:xfrm>
          </p:grpSpPr>
          <p:grpSp>
            <p:nvGrpSpPr>
              <p:cNvPr id="18" name="Group 12"/>
              <p:cNvGrpSpPr/>
              <p:nvPr/>
            </p:nvGrpSpPr>
            <p:grpSpPr>
              <a:xfrm>
                <a:off x="2445997" y="3505200"/>
                <a:ext cx="5711668" cy="3276600"/>
                <a:chOff x="2590800" y="3352800"/>
                <a:chExt cx="5711668" cy="3276600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590800" y="3352800"/>
                  <a:ext cx="5711668" cy="327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9" name="Group 7"/>
                <p:cNvGrpSpPr/>
                <p:nvPr/>
              </p:nvGrpSpPr>
              <p:grpSpPr>
                <a:xfrm>
                  <a:off x="5539682" y="4956074"/>
                  <a:ext cx="360996" cy="369332"/>
                  <a:chOff x="1032997" y="1514470"/>
                  <a:chExt cx="360996" cy="369332"/>
                </a:xfrm>
              </p:grpSpPr>
              <p:sp>
                <p:nvSpPr>
                  <p:cNvPr id="9" name="Explosion 2 8"/>
                  <p:cNvSpPr/>
                  <p:nvPr/>
                </p:nvSpPr>
                <p:spPr>
                  <a:xfrm>
                    <a:off x="1066800" y="1524000"/>
                    <a:ext cx="304800" cy="304800"/>
                  </a:xfrm>
                  <a:prstGeom prst="irregularSeal2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1032997" y="1514470"/>
                    <a:ext cx="36099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IP</a:t>
                    </a:r>
                    <a:endParaRPr lang="en-US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" name="Right Arrow 10"/>
                <p:cNvSpPr/>
                <p:nvPr/>
              </p:nvSpPr>
              <p:spPr>
                <a:xfrm rot="21299713">
                  <a:off x="3723437" y="4919354"/>
                  <a:ext cx="686578" cy="76200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</a:t>
                  </a:r>
                  <a:endParaRPr lang="en-US" dirty="0"/>
                </a:p>
              </p:txBody>
            </p:sp>
            <p:sp>
              <p:nvSpPr>
                <p:cNvPr id="12" name="Left Arrow 11"/>
                <p:cNvSpPr/>
                <p:nvPr/>
              </p:nvSpPr>
              <p:spPr>
                <a:xfrm rot="21299713">
                  <a:off x="7716659" y="4672250"/>
                  <a:ext cx="579653" cy="543641"/>
                </a:xfrm>
                <a:prstGeom prst="lef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e</a:t>
                  </a:r>
                  <a:r>
                    <a:rPr lang="en-US" baseline="30000" dirty="0" smtClean="0"/>
                    <a:t>-</a:t>
                  </a:r>
                  <a:endParaRPr lang="en-US" dirty="0"/>
                </a:p>
              </p:txBody>
            </p:sp>
          </p:grpSp>
          <p:sp>
            <p:nvSpPr>
              <p:cNvPr id="15" name="Rounded Rectangular Callout 14"/>
              <p:cNvSpPr/>
              <p:nvPr/>
            </p:nvSpPr>
            <p:spPr>
              <a:xfrm>
                <a:off x="3810000" y="3962400"/>
                <a:ext cx="1447800" cy="533400"/>
              </a:xfrm>
              <a:prstGeom prst="wedgeRoundRectCallout">
                <a:avLst>
                  <a:gd name="adj1" fmla="val 48353"/>
                  <a:gd name="adj2" fmla="val 84927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DIRC</a:t>
                </a:r>
              </a:p>
              <a:p>
                <a:pPr algn="ctr"/>
                <a:r>
                  <a:rPr lang="en-US" sz="1600" dirty="0" smtClean="0"/>
                  <a:t>-1.2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</a:t>
                </a:r>
                <a:r>
                  <a:rPr lang="el-GR" sz="1600" dirty="0" smtClean="0">
                    <a:latin typeface="Lucida Sans Unicode"/>
                    <a:cs typeface="Lucida Sans Unicode"/>
                  </a:rPr>
                  <a:t>η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&lt;+1</a:t>
                </a:r>
                <a:endParaRPr lang="en-US" sz="1600" dirty="0"/>
              </a:p>
            </p:txBody>
          </p:sp>
          <p:sp>
            <p:nvSpPr>
              <p:cNvPr id="16" name="Rounded Rectangular Callout 15"/>
              <p:cNvSpPr/>
              <p:nvPr/>
            </p:nvSpPr>
            <p:spPr>
              <a:xfrm>
                <a:off x="5257800" y="3962400"/>
                <a:ext cx="1219200" cy="533400"/>
              </a:xfrm>
              <a:prstGeom prst="wedgeRoundRectCallout">
                <a:avLst>
                  <a:gd name="adj1" fmla="val 76080"/>
                  <a:gd name="adj2" fmla="val -15867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Gas RICH</a:t>
                </a:r>
              </a:p>
              <a:p>
                <a:pPr algn="ctr"/>
                <a:r>
                  <a:rPr lang="en-US" sz="1600" dirty="0" smtClean="0"/>
                  <a:t>1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</a:t>
                </a:r>
                <a:r>
                  <a:rPr lang="el-GR" sz="1600" dirty="0" smtClean="0">
                    <a:latin typeface="Lucida Sans Unicode"/>
                    <a:cs typeface="Lucida Sans Unicode"/>
                  </a:rPr>
                  <a:t>η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&lt;4</a:t>
                </a:r>
                <a:endParaRPr lang="en-US" sz="1600" dirty="0" smtClean="0"/>
              </a:p>
            </p:txBody>
          </p:sp>
          <p:sp>
            <p:nvSpPr>
              <p:cNvPr id="17" name="Rounded Rectangular Callout 16"/>
              <p:cNvSpPr/>
              <p:nvPr/>
            </p:nvSpPr>
            <p:spPr>
              <a:xfrm>
                <a:off x="7398997" y="3429000"/>
                <a:ext cx="1423164" cy="533400"/>
              </a:xfrm>
              <a:prstGeom prst="wedgeRoundRectCallout">
                <a:avLst>
                  <a:gd name="adj1" fmla="val -44822"/>
                  <a:gd name="adj2" fmla="val 74397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Aerogel RICH</a:t>
                </a:r>
              </a:p>
              <a:p>
                <a:pPr algn="ctr"/>
                <a:r>
                  <a:rPr lang="en-US" sz="1600" dirty="0" smtClean="0"/>
                  <a:t>1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</a:t>
                </a:r>
                <a:r>
                  <a:rPr lang="el-GR" sz="1600" dirty="0" smtClean="0">
                    <a:latin typeface="Lucida Sans Unicode"/>
                    <a:cs typeface="Lucida Sans Unicode"/>
                  </a:rPr>
                  <a:t>η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&lt;2</a:t>
                </a:r>
                <a:endParaRPr lang="en-US" sz="1600" dirty="0" smtClean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2667000" y="4953000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TPC</a:t>
              </a:r>
              <a:endParaRPr lang="en-US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08913" y="4953000"/>
              <a:ext cx="7296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GEMs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47800" y="5181600"/>
              <a:ext cx="755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eGEM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38600" y="5420380"/>
              <a:ext cx="6594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172E1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RICH</a:t>
              </a:r>
            </a:p>
            <a:p>
              <a:r>
                <a:rPr lang="en-US" sz="1400" dirty="0" smtClean="0">
                  <a:solidFill>
                    <a:srgbClr val="172E1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Mirror</a:t>
              </a:r>
              <a:endParaRPr lang="en-US" sz="1400" dirty="0">
                <a:solidFill>
                  <a:srgbClr val="172E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267200"/>
            <a:ext cx="4038600" cy="25908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DIRC 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BaBar</a:t>
            </a:r>
            <a:r>
              <a:rPr lang="en-US" dirty="0" smtClean="0"/>
              <a:t> DIRC design plus compact readout</a:t>
            </a:r>
          </a:p>
          <a:p>
            <a:pPr lvl="1"/>
            <a:r>
              <a:rPr lang="en-US" dirty="0" smtClean="0"/>
              <a:t>Collaborate with TPC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for hadron ID in central barrel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Aerogel RICH</a:t>
            </a:r>
          </a:p>
          <a:p>
            <a:pPr lvl="1"/>
            <a:r>
              <a:rPr lang="en-US" dirty="0" smtClean="0"/>
              <a:t>eRD11 modular design should work well</a:t>
            </a:r>
            <a:endParaRPr lang="en-US" dirty="0" smtClean="0"/>
          </a:p>
          <a:p>
            <a:pPr lvl="1"/>
            <a:r>
              <a:rPr lang="en-US" dirty="0" smtClean="0"/>
              <a:t>Collaborate with </a:t>
            </a:r>
            <a:r>
              <a:rPr lang="en-US" dirty="0" smtClean="0"/>
              <a:t>gas </a:t>
            </a:r>
            <a:r>
              <a:rPr lang="en-US" sz="2200" dirty="0"/>
              <a:t>RICH</a:t>
            </a:r>
            <a:r>
              <a:rPr lang="en-US" dirty="0" smtClean="0"/>
              <a:t> to </a:t>
            </a:r>
            <a:r>
              <a:rPr lang="en-US" sz="2200" dirty="0"/>
              <a:t>cover 1&lt;</a:t>
            </a:r>
            <a:r>
              <a:rPr lang="el-GR" sz="2200" dirty="0"/>
              <a:t>η</a:t>
            </a:r>
            <a:r>
              <a:rPr lang="en-US" sz="2200" dirty="0"/>
              <a:t>&lt;2</a:t>
            </a:r>
          </a:p>
          <a:p>
            <a:pPr lvl="1"/>
            <a:r>
              <a:rPr lang="en-US" sz="2200" dirty="0" smtClean="0"/>
              <a:t>PID in e-going direction for higher e-beam</a:t>
            </a:r>
            <a:endParaRPr lang="en-US" sz="2200" dirty="0"/>
          </a:p>
          <a:p>
            <a:r>
              <a:rPr lang="en-US" dirty="0" smtClean="0">
                <a:solidFill>
                  <a:schemeClr val="accent1"/>
                </a:solidFill>
              </a:rPr>
              <a:t>Gas RICH: </a:t>
            </a:r>
            <a:r>
              <a:rPr lang="en-US" dirty="0" smtClean="0"/>
              <a:t>eRD6 single gas radiator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TOF solution: next few slides</a:t>
            </a:r>
            <a:endParaRPr lang="en-US" dirty="0" smtClean="0">
              <a:solidFill>
                <a:schemeClr val="accent1"/>
              </a:solidFill>
            </a:endParaRPr>
          </a:p>
        </p:txBody>
      </p:sp>
      <p:grpSp>
        <p:nvGrpSpPr>
          <p:cNvPr id="26" name="Group 42"/>
          <p:cNvGrpSpPr/>
          <p:nvPr/>
        </p:nvGrpSpPr>
        <p:grpSpPr>
          <a:xfrm>
            <a:off x="5056701" y="1890677"/>
            <a:ext cx="2590800" cy="2106099"/>
            <a:chOff x="5056701" y="1890677"/>
            <a:chExt cx="2590800" cy="2106099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056701" y="3996776"/>
              <a:ext cx="259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52024" y="1890677"/>
              <a:ext cx="6455" cy="20949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6"/>
          <p:cNvGrpSpPr/>
          <p:nvPr/>
        </p:nvGrpSpPr>
        <p:grpSpPr>
          <a:xfrm>
            <a:off x="1295400" y="4191000"/>
            <a:ext cx="2611426" cy="2103807"/>
            <a:chOff x="1447800" y="4191000"/>
            <a:chExt cx="2611426" cy="2103807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447800" y="4191000"/>
              <a:ext cx="259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038600" y="4191000"/>
              <a:ext cx="20626" cy="21038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44"/>
          <p:cNvGrpSpPr/>
          <p:nvPr/>
        </p:nvGrpSpPr>
        <p:grpSpPr>
          <a:xfrm>
            <a:off x="4038600" y="4038600"/>
            <a:ext cx="5111312" cy="2619375"/>
            <a:chOff x="4038600" y="4038600"/>
            <a:chExt cx="5111312" cy="2619375"/>
          </a:xfrm>
        </p:grpSpPr>
        <p:grpSp>
          <p:nvGrpSpPr>
            <p:cNvPr id="29" name="Group 43"/>
            <p:cNvGrpSpPr/>
            <p:nvPr/>
          </p:nvGrpSpPr>
          <p:grpSpPr>
            <a:xfrm>
              <a:off x="4038600" y="4038600"/>
              <a:ext cx="5111312" cy="2619375"/>
              <a:chOff x="4038600" y="4038600"/>
              <a:chExt cx="5111312" cy="261937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38600" y="4267200"/>
                <a:ext cx="5111312" cy="2390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4876800" y="4038600"/>
                <a:ext cx="37681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SIDIS x-Q</a:t>
                </a:r>
                <a:r>
                  <a:rPr lang="en-US" sz="1400" baseline="30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coverage with hadron PID in two z-bins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4491146" y="5032689"/>
              <a:ext cx="533400" cy="0"/>
            </a:xfrm>
            <a:prstGeom prst="line">
              <a:avLst/>
            </a:prstGeom>
            <a:ln w="444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024942" y="5025709"/>
              <a:ext cx="533400" cy="0"/>
            </a:xfrm>
            <a:prstGeom prst="line">
              <a:avLst/>
            </a:prstGeom>
            <a:ln w="4445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795225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Coverage of each subsystem quantized in SIDIS kinematic space coverage (x, Q2, z)</a:t>
            </a:r>
            <a:endParaRPr lang="en-US" dirty="0"/>
          </a:p>
        </p:txBody>
      </p:sp>
      <p:grpSp>
        <p:nvGrpSpPr>
          <p:cNvPr id="9" name="Group 25"/>
          <p:cNvGrpSpPr/>
          <p:nvPr/>
        </p:nvGrpSpPr>
        <p:grpSpPr>
          <a:xfrm>
            <a:off x="-381000" y="1143000"/>
            <a:ext cx="6678152" cy="3276600"/>
            <a:chOff x="-381000" y="3733800"/>
            <a:chExt cx="6678152" cy="3276600"/>
          </a:xfrm>
        </p:grpSpPr>
        <p:grpSp>
          <p:nvGrpSpPr>
            <p:cNvPr id="10" name="Group 17"/>
            <p:cNvGrpSpPr/>
            <p:nvPr/>
          </p:nvGrpSpPr>
          <p:grpSpPr>
            <a:xfrm>
              <a:off x="-381000" y="3733800"/>
              <a:ext cx="6678152" cy="3276600"/>
              <a:chOff x="2445997" y="3505200"/>
              <a:chExt cx="6678152" cy="3276600"/>
            </a:xfrm>
          </p:grpSpPr>
          <p:grpSp>
            <p:nvGrpSpPr>
              <p:cNvPr id="15" name="Group 12"/>
              <p:cNvGrpSpPr/>
              <p:nvPr/>
            </p:nvGrpSpPr>
            <p:grpSpPr>
              <a:xfrm>
                <a:off x="2445997" y="3505200"/>
                <a:ext cx="5711668" cy="3276600"/>
                <a:chOff x="2590800" y="3352800"/>
                <a:chExt cx="5711668" cy="3276600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590800" y="3352800"/>
                  <a:ext cx="5711668" cy="327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0" name="Group 7"/>
                <p:cNvGrpSpPr/>
                <p:nvPr/>
              </p:nvGrpSpPr>
              <p:grpSpPr>
                <a:xfrm>
                  <a:off x="5539682" y="4956074"/>
                  <a:ext cx="360996" cy="369332"/>
                  <a:chOff x="1032997" y="1514470"/>
                  <a:chExt cx="360996" cy="369332"/>
                </a:xfrm>
              </p:grpSpPr>
              <p:sp>
                <p:nvSpPr>
                  <p:cNvPr id="23" name="Explosion 2 22"/>
                  <p:cNvSpPr/>
                  <p:nvPr/>
                </p:nvSpPr>
                <p:spPr>
                  <a:xfrm>
                    <a:off x="1066800" y="1524000"/>
                    <a:ext cx="304800" cy="304800"/>
                  </a:xfrm>
                  <a:prstGeom prst="irregularSeal2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032997" y="1514470"/>
                    <a:ext cx="36099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IP</a:t>
                    </a:r>
                    <a:endParaRPr lang="en-US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1" name="Right Arrow 20"/>
                <p:cNvSpPr/>
                <p:nvPr/>
              </p:nvSpPr>
              <p:spPr>
                <a:xfrm rot="21299713">
                  <a:off x="3723437" y="4919354"/>
                  <a:ext cx="686578" cy="76200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</a:t>
                  </a:r>
                  <a:endParaRPr lang="en-US" dirty="0"/>
                </a:p>
              </p:txBody>
            </p:sp>
            <p:sp>
              <p:nvSpPr>
                <p:cNvPr id="22" name="Left Arrow 21"/>
                <p:cNvSpPr/>
                <p:nvPr/>
              </p:nvSpPr>
              <p:spPr>
                <a:xfrm rot="21299713">
                  <a:off x="7716659" y="4672250"/>
                  <a:ext cx="579653" cy="543641"/>
                </a:xfrm>
                <a:prstGeom prst="lef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e</a:t>
                  </a:r>
                  <a:r>
                    <a:rPr lang="en-US" baseline="30000" dirty="0" smtClean="0"/>
                    <a:t>-</a:t>
                  </a:r>
                  <a:endParaRPr lang="en-US" dirty="0"/>
                </a:p>
              </p:txBody>
            </p:sp>
          </p:grpSp>
          <p:sp>
            <p:nvSpPr>
              <p:cNvPr id="16" name="Rounded Rectangular Callout 15"/>
              <p:cNvSpPr/>
              <p:nvPr/>
            </p:nvSpPr>
            <p:spPr>
              <a:xfrm>
                <a:off x="3810000" y="3962400"/>
                <a:ext cx="1447800" cy="533400"/>
              </a:xfrm>
              <a:prstGeom prst="wedgeRoundRectCallout">
                <a:avLst>
                  <a:gd name="adj1" fmla="val 48353"/>
                  <a:gd name="adj2" fmla="val 84927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DIRC</a:t>
                </a:r>
              </a:p>
              <a:p>
                <a:pPr algn="ctr"/>
                <a:r>
                  <a:rPr lang="en-US" sz="1600" dirty="0" smtClean="0"/>
                  <a:t>-1.2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</a:t>
                </a:r>
                <a:r>
                  <a:rPr lang="el-GR" sz="1600" dirty="0" smtClean="0">
                    <a:latin typeface="Lucida Sans Unicode"/>
                    <a:cs typeface="Lucida Sans Unicode"/>
                  </a:rPr>
                  <a:t>η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&lt;+1</a:t>
                </a:r>
                <a:endParaRPr lang="en-US" sz="1600" dirty="0"/>
              </a:p>
            </p:txBody>
          </p:sp>
          <p:sp>
            <p:nvSpPr>
              <p:cNvPr id="17" name="Rounded Rectangular Callout 16"/>
              <p:cNvSpPr/>
              <p:nvPr/>
            </p:nvSpPr>
            <p:spPr>
              <a:xfrm>
                <a:off x="5257800" y="3962400"/>
                <a:ext cx="1219200" cy="533400"/>
              </a:xfrm>
              <a:prstGeom prst="wedgeRoundRectCallout">
                <a:avLst>
                  <a:gd name="adj1" fmla="val 76080"/>
                  <a:gd name="adj2" fmla="val -15867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Gas RICH</a:t>
                </a:r>
              </a:p>
              <a:p>
                <a:pPr algn="ctr"/>
                <a:r>
                  <a:rPr lang="en-US" sz="1600" dirty="0" smtClean="0"/>
                  <a:t>1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</a:t>
                </a:r>
                <a:r>
                  <a:rPr lang="el-GR" sz="1600" dirty="0" smtClean="0">
                    <a:latin typeface="Lucida Sans Unicode"/>
                    <a:cs typeface="Lucida Sans Unicode"/>
                  </a:rPr>
                  <a:t>η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&lt;4</a:t>
                </a:r>
                <a:endParaRPr lang="en-US" sz="1600" dirty="0" smtClean="0"/>
              </a:p>
            </p:txBody>
          </p:sp>
          <p:sp>
            <p:nvSpPr>
              <p:cNvPr id="18" name="Rounded Rectangular Callout 17"/>
              <p:cNvSpPr/>
              <p:nvPr/>
            </p:nvSpPr>
            <p:spPr>
              <a:xfrm>
                <a:off x="7700985" y="3979769"/>
                <a:ext cx="1423164" cy="533400"/>
              </a:xfrm>
              <a:prstGeom prst="wedgeRoundRectCallout">
                <a:avLst>
                  <a:gd name="adj1" fmla="val -63818"/>
                  <a:gd name="adj2" fmla="val -10572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Aerogel RICH</a:t>
                </a:r>
              </a:p>
              <a:p>
                <a:pPr algn="ctr"/>
                <a:r>
                  <a:rPr lang="en-US" sz="1600" dirty="0" smtClean="0"/>
                  <a:t>1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</a:t>
                </a:r>
                <a:r>
                  <a:rPr lang="el-GR" sz="1600" dirty="0" smtClean="0">
                    <a:latin typeface="Lucida Sans Unicode"/>
                    <a:cs typeface="Lucida Sans Unicode"/>
                  </a:rPr>
                  <a:t>η</a:t>
                </a:r>
                <a:r>
                  <a:rPr lang="en-US" sz="1600" dirty="0" smtClean="0">
                    <a:latin typeface="Lucida Sans Unicode"/>
                    <a:cs typeface="Lucida Sans Unicode"/>
                  </a:rPr>
                  <a:t>&lt;2</a:t>
                </a:r>
                <a:endParaRPr lang="en-US" sz="1600" dirty="0" smtClean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667000" y="4953000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TPC</a:t>
              </a:r>
              <a:endParaRPr lang="en-US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8913" y="4953000"/>
              <a:ext cx="7296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GEMs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47800" y="5181600"/>
              <a:ext cx="755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eGEM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38600" y="5420380"/>
              <a:ext cx="6594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172E1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RICH</a:t>
              </a:r>
            </a:p>
            <a:p>
              <a:r>
                <a:rPr lang="en-US" sz="1400" dirty="0" smtClean="0">
                  <a:solidFill>
                    <a:srgbClr val="172E1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Mirror</a:t>
              </a:r>
              <a:endParaRPr lang="en-US" sz="1400" dirty="0">
                <a:solidFill>
                  <a:srgbClr val="172E1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3800" y="3008423"/>
            <a:ext cx="5371588" cy="3786704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68603" y="4463995"/>
            <a:ext cx="3276599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Missing PID coverage, IF any single subsystem is removed</a:t>
            </a:r>
            <a:endParaRPr lang="en-US" dirty="0"/>
          </a:p>
        </p:txBody>
      </p:sp>
      <p:sp>
        <p:nvSpPr>
          <p:cNvPr id="32" name="Left Arrow 31"/>
          <p:cNvSpPr/>
          <p:nvPr/>
        </p:nvSpPr>
        <p:spPr>
          <a:xfrm>
            <a:off x="6152043" y="1630080"/>
            <a:ext cx="2644234" cy="1485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Evaluated for one possible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36473"/>
      </p:ext>
    </p:extLst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eRD14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 Huang &lt;jhuang@bnl.gov&gt;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PID detector configuration</a:t>
            </a:r>
            <a:br>
              <a:rPr lang="en-US" dirty="0" smtClean="0"/>
            </a:br>
            <a:r>
              <a:rPr lang="en-US" dirty="0" smtClean="0"/>
              <a:t>Full detector TOF solution, eRD10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91031"/>
            <a:ext cx="5927862" cy="452596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882530" y="1828800"/>
            <a:ext cx="3032870" cy="838200"/>
          </a:xfrm>
          <a:prstGeom prst="wedgeRoundRectCallout">
            <a:avLst>
              <a:gd name="adj1" fmla="val -62410"/>
              <a:gd name="adj2" fmla="val 7633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H-going TOF</a:t>
            </a:r>
          </a:p>
          <a:p>
            <a:pPr algn="ctr"/>
            <a:r>
              <a:rPr lang="en-US" sz="1600" dirty="0" smtClean="0"/>
              <a:t>Replacing/compliment </a:t>
            </a:r>
            <a:r>
              <a:rPr lang="en-US" sz="1600" dirty="0" err="1" smtClean="0"/>
              <a:t>AeroGel</a:t>
            </a:r>
            <a:endParaRPr lang="en-US" sz="1600" dirty="0" smtClean="0"/>
          </a:p>
          <a:p>
            <a:pPr algn="ctr"/>
            <a:r>
              <a:rPr lang="en-US" sz="1600" dirty="0" smtClean="0"/>
              <a:t>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endParaRPr lang="en-US" sz="1600" dirty="0" smtClean="0"/>
          </a:p>
        </p:txBody>
      </p:sp>
      <p:sp>
        <p:nvSpPr>
          <p:cNvPr id="10" name="Right Arrow 9"/>
          <p:cNvSpPr/>
          <p:nvPr/>
        </p:nvSpPr>
        <p:spPr>
          <a:xfrm rot="20929172">
            <a:off x="1591361" y="4113344"/>
            <a:ext cx="686578" cy="762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20929172">
            <a:off x="5929736" y="3438992"/>
            <a:ext cx="579653" cy="543641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295400" y="2084321"/>
            <a:ext cx="3032870" cy="838200"/>
          </a:xfrm>
          <a:prstGeom prst="wedgeRoundRectCallout">
            <a:avLst>
              <a:gd name="adj1" fmla="val 26990"/>
              <a:gd name="adj2" fmla="val 14083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Barrel TOF</a:t>
            </a:r>
          </a:p>
          <a:p>
            <a:pPr algn="ctr"/>
            <a:r>
              <a:rPr lang="en-US" sz="1600" dirty="0" smtClean="0"/>
              <a:t>Replacing/compliment DIRC</a:t>
            </a:r>
            <a:endParaRPr lang="en-US" sz="1600" dirty="0" smtClean="0"/>
          </a:p>
          <a:p>
            <a:pPr algn="ctr"/>
            <a:r>
              <a:rPr lang="en-US" sz="1600" dirty="0" smtClean="0"/>
              <a:t>-1</a:t>
            </a:r>
            <a:r>
              <a:rPr lang="en-US" sz="1600" dirty="0" smtClean="0">
                <a:latin typeface="Lucida Sans Unicode"/>
                <a:cs typeface="Lucida Sans Unicode"/>
              </a:rPr>
              <a:t>&lt;</a:t>
            </a:r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&lt;1</a:t>
            </a:r>
            <a:endParaRPr lang="en-US" sz="1600" dirty="0" smtClean="0"/>
          </a:p>
        </p:txBody>
      </p:sp>
      <p:sp>
        <p:nvSpPr>
          <p:cNvPr id="13" name="Rounded Rectangular Callout 12"/>
          <p:cNvSpPr/>
          <p:nvPr/>
        </p:nvSpPr>
        <p:spPr>
          <a:xfrm>
            <a:off x="1973635" y="5038361"/>
            <a:ext cx="1676400" cy="539417"/>
          </a:xfrm>
          <a:prstGeom prst="wedgeRoundRectCallout">
            <a:avLst>
              <a:gd name="adj1" fmla="val 26203"/>
              <a:gd name="adj2" fmla="val -1171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e-Going TOF</a:t>
            </a:r>
          </a:p>
          <a:p>
            <a:pPr algn="ctr"/>
            <a:r>
              <a:rPr lang="el-GR" sz="1600" dirty="0" smtClean="0">
                <a:latin typeface="Lucida Sans Unicode"/>
                <a:cs typeface="Lucida Sans Unicode"/>
              </a:rPr>
              <a:t>η</a:t>
            </a:r>
            <a:r>
              <a:rPr lang="en-US" sz="1600" dirty="0" smtClean="0">
                <a:latin typeface="Lucida Sans Unicode"/>
                <a:cs typeface="Lucida Sans Unicode"/>
              </a:rPr>
              <a:t>&lt;-1</a:t>
            </a:r>
            <a:endParaRPr lang="en-US" sz="16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363359" y="5803890"/>
            <a:ext cx="3262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Full detector </a:t>
            </a:r>
            <a:r>
              <a:rPr lang="en-US" dirty="0" err="1" smtClean="0"/>
              <a:t>ToF</a:t>
            </a:r>
            <a:r>
              <a:rPr lang="en-US" dirty="0" smtClean="0"/>
              <a:t> system to cover</a:t>
            </a:r>
          </a:p>
          <a:p>
            <a:r>
              <a:rPr lang="en-US" dirty="0" smtClean="0"/>
              <a:t>low-mid momentum range 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5729"/>
      </p:ext>
    </p:extLst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Custom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009D00"/>
      </a:hlink>
      <a:folHlink>
        <a:srgbClr val="B0DF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53288</TotalTime>
  <Words>1132</Words>
  <Application>Microsoft Office PowerPoint</Application>
  <PresentationFormat>On-screen Show (4:3)</PresentationFormat>
  <Paragraphs>344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宋体</vt:lpstr>
      <vt:lpstr>Arial</vt:lpstr>
      <vt:lpstr>Arial</vt:lpstr>
      <vt:lpstr>Calibri</vt:lpstr>
      <vt:lpstr>Lucida Sans Unicode</vt:lpstr>
      <vt:lpstr>Verdana</vt:lpstr>
      <vt:lpstr>Wingdings 2</vt:lpstr>
      <vt:lpstr>Wingdings 3</vt:lpstr>
      <vt:lpstr>聚合</vt:lpstr>
      <vt:lpstr>Equation</vt:lpstr>
      <vt:lpstr>Hadron PID Considerations in ePHENIX concepts For seeding the discussion on eRD14 integration options</vt:lpstr>
      <vt:lpstr>Evolution of the PHENIX experiment</vt:lpstr>
      <vt:lpstr>sPHENIX  – quick summary and look “forward”</vt:lpstr>
      <vt:lpstr>In EIC era: concept for an EIC Detector</vt:lpstr>
      <vt:lpstr>Recent evolving of ePHENIX with sPHENIX </vt:lpstr>
      <vt:lpstr>Tracking and PID detectors</vt:lpstr>
      <vt:lpstr>Hadron PID Overview</vt:lpstr>
      <vt:lpstr>Coverage of each subsystem quantized in SIDIS kinematic space coverage (x, Q2, z)</vt:lpstr>
      <vt:lpstr>Another PID detector configuration Full detector TOF solution, eRD10</vt:lpstr>
      <vt:lpstr>Gas RICH - The Design </vt:lpstr>
      <vt:lpstr>Field effect -  distortion for RICH</vt:lpstr>
      <vt:lpstr>Field effect –  Radius uncertianty of RICH Ring</vt:lpstr>
      <vt:lpstr>H-going side - performance</vt:lpstr>
      <vt:lpstr>Summary</vt:lpstr>
      <vt:lpstr>Extra Information</vt:lpstr>
      <vt:lpstr>Use of calorimeter for EIC physics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Jin Huang</cp:lastModifiedBy>
  <cp:revision>3783</cp:revision>
  <dcterms:created xsi:type="dcterms:W3CDTF">2009-04-16T15:29:42Z</dcterms:created>
  <dcterms:modified xsi:type="dcterms:W3CDTF">2015-09-14T15:24:30Z</dcterms:modified>
</cp:coreProperties>
</file>