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470" r:id="rId2"/>
    <p:sldId id="469" r:id="rId3"/>
    <p:sldId id="47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7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/>
    <p:restoredTop sz="93617"/>
  </p:normalViewPr>
  <p:slideViewPr>
    <p:cSldViewPr snapToGrid="0" snapToObjects="1">
      <p:cViewPr varScale="1">
        <p:scale>
          <a:sx n="65" d="100"/>
          <a:sy n="65" d="100"/>
        </p:scale>
        <p:origin x="96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35B03-DEE3-7A4E-A442-0A2A939E5F67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75E5F-9703-9A41-BE93-B04F7CFAA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67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C64B-8149-6545-AC17-A72B0CE3D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83B405-257B-C346-B8A3-B9BD4D8A4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70A4A-FD27-4D43-93F1-CD20D9440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D4DF-EED5-0C47-8406-5B35200A133B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DB1CF-0E4D-5945-83CF-FEF827504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6AD6C-5F20-6142-B9D3-F1A598855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CD6B-4C15-C34C-A5D6-9F01D9B7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1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763EA-E340-DF4B-93F8-185D191CD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D15AF9-2554-3C45-8E85-2E60E3592F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11EF6-51B5-3546-96C1-319B04951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D4DF-EED5-0C47-8406-5B35200A133B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A3890-D0E3-4B4A-951D-3520A0643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4047E-F406-BF4A-BDCE-3E50EF5E5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CD6B-4C15-C34C-A5D6-9F01D9B7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E113A0-50B9-FE44-923B-93E584D866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A553DA-D6C4-BF44-9567-774B2B44D8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C1CF4-90C9-DE43-A2C0-B162BF33C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D4DF-EED5-0C47-8406-5B35200A133B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8F6A9-464F-ED41-B371-287E5277A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4D6A8-CC21-B44E-9DBA-16272DA02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CD6B-4C15-C34C-A5D6-9F01D9B7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7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D1F87-6E35-1842-9DE0-AA0CF79C7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41F82-114F-CA4F-92CB-BE9C2C70C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79799-E3C6-0747-B842-C0F74C7FB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D4DF-EED5-0C47-8406-5B35200A133B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8DF81-C466-A241-8CB8-3809511AE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FECBE-5FEA-D34C-81C0-7F5AFDB14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CD6B-4C15-C34C-A5D6-9F01D9B7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49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EF40E-B07C-C340-A097-02BF45A38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F3B0A4-957D-D34D-A191-0150A7A68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06E18-AAEE-B149-8583-C8B84C431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D4DF-EED5-0C47-8406-5B35200A133B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BF318-B5B0-BF4C-8399-9BBDB85EC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C88B4-A207-DB47-BCE4-0AFCF7575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CD6B-4C15-C34C-A5D6-9F01D9B7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3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D4FEC-836C-174B-9306-370E2A96E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A6737-75B8-5D43-882B-52E2137B29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829DE-C2D9-394C-ABF6-E053CB5E7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0FDFCC-1B7F-4348-9261-A2238EACE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D4DF-EED5-0C47-8406-5B35200A133B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E3AA66-32E3-B248-99AB-EB76343E6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00168B-BC82-C242-9A7B-9A7C33E0A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CD6B-4C15-C34C-A5D6-9F01D9B7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7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2EDA5-8657-4B44-B9FA-254593F63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1278C-9F9A-FB4F-8D04-85A432E73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551FA-3A75-074E-9805-30E0CCD43C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B61313-F504-BD47-98AA-F33F126F1E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6006C1-66AB-9C4B-B55B-91212A300A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14F6BC-BE39-AA45-8689-C5BE6F1A3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D4DF-EED5-0C47-8406-5B35200A133B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8137B-34BA-CA4C-8D45-1AEC725D8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BA2940-6A5B-6F45-AF00-4BEDB91A1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CD6B-4C15-C34C-A5D6-9F01D9B7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88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49571-CD7C-0C4E-AB66-4D032E908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CA5F4-F754-2045-855E-461603CD2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D4DF-EED5-0C47-8406-5B35200A133B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CB5DA8-ABDF-8A4A-841C-9950CF019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E4DDE7-4574-6643-9F97-F60354935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CD6B-4C15-C34C-A5D6-9F01D9B7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42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A7ABA7-E0C4-6A46-8207-939CE9ED4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D4DF-EED5-0C47-8406-5B35200A133B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E42C37-7EB3-2044-A91B-6C831FD18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BABFC4-8C95-9248-978B-3CC5E14F1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CD6B-4C15-C34C-A5D6-9F01D9B7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66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44670-618B-264D-B23C-A9D4B9EA6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54D28-DE46-3548-96FB-13B8411B4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E2A26C-F69C-D44F-981C-0CD9AEBF1F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74F4B-2991-9A49-85ED-6308679B0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D4DF-EED5-0C47-8406-5B35200A133B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B924D-7912-DD48-AB2D-3A4C7EA51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78853-A6A5-9446-93B6-53D2DDD83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CD6B-4C15-C34C-A5D6-9F01D9B7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39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E4290-E67A-6D43-96EC-0A8B653DC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089BE4-5DFF-F847-95A4-B34BFEAB4D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2EF0E-B721-3F43-9A0B-BA0DA5A59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5AD0B6-6738-A441-893F-42D28D353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D4DF-EED5-0C47-8406-5B35200A133B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28D932-12A5-9E42-9CB5-175514F75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6EA936-8874-A445-9566-0EB369D0A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CD6B-4C15-C34C-A5D6-9F01D9B7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6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0EDF09-4AAD-964E-82C2-61591207F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B03EA-7B96-4145-AA33-503CE6928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C46BA-A8F3-FA45-82B4-995FC5455D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0D4DF-EED5-0C47-8406-5B35200A133B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78A7A-EE8D-8C4D-9CB5-83C0B6320E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2CF0D-2733-E34D-A900-C3D556B13D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ECD6B-4C15-C34C-A5D6-9F01D9B73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40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9462CF-C015-2943-8D08-D0AA6E317C4F}"/>
              </a:ext>
            </a:extLst>
          </p:cNvPr>
          <p:cNvSpPr txBox="1"/>
          <p:nvPr/>
        </p:nvSpPr>
        <p:spPr>
          <a:xfrm>
            <a:off x="775855" y="290945"/>
            <a:ext cx="731873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got few urgent requests: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Brian’s regarding parameterization of energy resolution and acceptances</a:t>
            </a:r>
          </a:p>
          <a:p>
            <a:pPr marL="342900" indent="-342900">
              <a:buAutoNum type="arabicPeriod"/>
            </a:pPr>
            <a:r>
              <a:rPr lang="en-US" dirty="0"/>
              <a:t>Thomas’s – acceptance</a:t>
            </a:r>
          </a:p>
          <a:p>
            <a:pPr marL="342900" indent="-342900">
              <a:buAutoNum type="arabicPeriod"/>
            </a:pPr>
            <a:r>
              <a:rPr lang="en-US" dirty="0"/>
              <a:t>Thomas’s need for R&amp;D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81EF28-C718-DC47-B148-862315703A96}"/>
              </a:ext>
            </a:extLst>
          </p:cNvPr>
          <p:cNvSpPr/>
          <p:nvPr/>
        </p:nvSpPr>
        <p:spPr>
          <a:xfrm>
            <a:off x="595424" y="2083980"/>
            <a:ext cx="701748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BHcal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B1BBE2-F024-454B-978D-A0FA3BC6DD45}"/>
              </a:ext>
            </a:extLst>
          </p:cNvPr>
          <p:cNvSpPr/>
          <p:nvPr/>
        </p:nvSpPr>
        <p:spPr>
          <a:xfrm>
            <a:off x="7612912" y="2083980"/>
            <a:ext cx="1765004" cy="435934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pHcal</a:t>
            </a:r>
            <a:endParaRPr lang="en-US" dirty="0"/>
          </a:p>
          <a:p>
            <a:pPr algn="ctr"/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EFC1ED2-7F97-D541-A994-49523DB4D18C}"/>
              </a:ext>
            </a:extLst>
          </p:cNvPr>
          <p:cNvCxnSpPr/>
          <p:nvPr/>
        </p:nvCxnSpPr>
        <p:spPr>
          <a:xfrm>
            <a:off x="595424" y="2998380"/>
            <a:ext cx="0" cy="3444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FD8281E-F475-8048-BFFF-305CE3267876}"/>
              </a:ext>
            </a:extLst>
          </p:cNvPr>
          <p:cNvCxnSpPr/>
          <p:nvPr/>
        </p:nvCxnSpPr>
        <p:spPr>
          <a:xfrm>
            <a:off x="595424" y="6443329"/>
            <a:ext cx="74991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CF7239-173C-0B47-9F80-0FBA526D9A06}"/>
              </a:ext>
            </a:extLst>
          </p:cNvPr>
          <p:cNvCxnSpPr/>
          <p:nvPr/>
        </p:nvCxnSpPr>
        <p:spPr>
          <a:xfrm flipV="1">
            <a:off x="595424" y="1318437"/>
            <a:ext cx="8250864" cy="5124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84B75AA-0AF5-974F-8EF5-66448E0D4E43}"/>
              </a:ext>
            </a:extLst>
          </p:cNvPr>
          <p:cNvCxnSpPr/>
          <p:nvPr/>
        </p:nvCxnSpPr>
        <p:spPr>
          <a:xfrm flipV="1">
            <a:off x="595424" y="1768273"/>
            <a:ext cx="9484241" cy="4675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10F6C06-D72E-9C48-B7DB-235138B4D67E}"/>
              </a:ext>
            </a:extLst>
          </p:cNvPr>
          <p:cNvSpPr txBox="1"/>
          <p:nvPr/>
        </p:nvSpPr>
        <p:spPr>
          <a:xfrm>
            <a:off x="9016409" y="1029609"/>
            <a:ext cx="1108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Eta = 1.06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D79C038-E278-9645-9A07-D5654A45F27F}"/>
              </a:ext>
            </a:extLst>
          </p:cNvPr>
          <p:cNvSpPr txBox="1"/>
          <p:nvPr/>
        </p:nvSpPr>
        <p:spPr>
          <a:xfrm>
            <a:off x="10217308" y="1483447"/>
            <a:ext cx="938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Eta= 1.2</a:t>
            </a:r>
          </a:p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0E39033-3FAE-5A43-A6A6-B3C629FA1CE6}"/>
              </a:ext>
            </a:extLst>
          </p:cNvPr>
          <p:cNvSpPr txBox="1"/>
          <p:nvPr/>
        </p:nvSpPr>
        <p:spPr>
          <a:xfrm>
            <a:off x="9696894" y="3402419"/>
            <a:ext cx="22541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Brian, which of two</a:t>
            </a:r>
          </a:p>
          <a:p>
            <a:r>
              <a:rPr lang="en-US" dirty="0"/>
              <a:t>Numbers you want us to give you?</a:t>
            </a:r>
          </a:p>
          <a:p>
            <a:r>
              <a:rPr lang="en-US" dirty="0"/>
              <a:t>i.e. how to handle overlapped regions?</a:t>
            </a:r>
          </a:p>
        </p:txBody>
      </p:sp>
    </p:spTree>
    <p:extLst>
      <p:ext uri="{BB962C8B-B14F-4D97-AF65-F5344CB8AC3E}">
        <p14:creationId xmlns:p14="http://schemas.microsoft.com/office/powerpoint/2010/main" val="3260596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547680D-8C21-BB4A-8381-669E8C8A8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00660"/>
              </p:ext>
            </p:extLst>
          </p:nvPr>
        </p:nvGraphicFramePr>
        <p:xfrm>
          <a:off x="361507" y="765544"/>
          <a:ext cx="11036594" cy="48784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2970">
                  <a:extLst>
                    <a:ext uri="{9D8B030D-6E8A-4147-A177-3AD203B41FA5}">
                      <a16:colId xmlns:a16="http://schemas.microsoft.com/office/drawing/2014/main" val="3146699482"/>
                    </a:ext>
                  </a:extLst>
                </a:gridCol>
                <a:gridCol w="1832970">
                  <a:extLst>
                    <a:ext uri="{9D8B030D-6E8A-4147-A177-3AD203B41FA5}">
                      <a16:colId xmlns:a16="http://schemas.microsoft.com/office/drawing/2014/main" val="3521345574"/>
                    </a:ext>
                  </a:extLst>
                </a:gridCol>
                <a:gridCol w="1353578">
                  <a:extLst>
                    <a:ext uri="{9D8B030D-6E8A-4147-A177-3AD203B41FA5}">
                      <a16:colId xmlns:a16="http://schemas.microsoft.com/office/drawing/2014/main" val="3219968562"/>
                    </a:ext>
                  </a:extLst>
                </a:gridCol>
                <a:gridCol w="1353578">
                  <a:extLst>
                    <a:ext uri="{9D8B030D-6E8A-4147-A177-3AD203B41FA5}">
                      <a16:colId xmlns:a16="http://schemas.microsoft.com/office/drawing/2014/main" val="105320818"/>
                    </a:ext>
                  </a:extLst>
                </a:gridCol>
                <a:gridCol w="2400485">
                  <a:extLst>
                    <a:ext uri="{9D8B030D-6E8A-4147-A177-3AD203B41FA5}">
                      <a16:colId xmlns:a16="http://schemas.microsoft.com/office/drawing/2014/main" val="1658409359"/>
                    </a:ext>
                  </a:extLst>
                </a:gridCol>
                <a:gridCol w="1385302">
                  <a:extLst>
                    <a:ext uri="{9D8B030D-6E8A-4147-A177-3AD203B41FA5}">
                      <a16:colId xmlns:a16="http://schemas.microsoft.com/office/drawing/2014/main" val="259960674"/>
                    </a:ext>
                  </a:extLst>
                </a:gridCol>
                <a:gridCol w="877711">
                  <a:extLst>
                    <a:ext uri="{9D8B030D-6E8A-4147-A177-3AD203B41FA5}">
                      <a16:colId xmlns:a16="http://schemas.microsoft.com/office/drawing/2014/main" val="398222559"/>
                    </a:ext>
                  </a:extLst>
                </a:gridCol>
              </a:tblGrid>
              <a:tr h="10627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Sub-system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Readout Unit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Minimal Practical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Maximum Energy YR Inclusive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Instrumented</a:t>
                      </a:r>
                      <a:r>
                        <a:rPr lang="en-US" sz="1100" u="none" strike="noStrike" dirty="0">
                          <a:effectLst/>
                        </a:rPr>
                        <a:t> Rapidity Range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Energy resolution Stochastic (a)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Energy Resolution Constant (b)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4474515"/>
                  </a:ext>
                </a:extLst>
              </a:tr>
              <a:tr h="10627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n-</a:t>
                      </a:r>
                      <a:r>
                        <a:rPr lang="en-US" sz="1100" u="none" strike="noStrike" dirty="0" err="1">
                          <a:effectLst/>
                        </a:rPr>
                        <a:t>EMCal</a:t>
                      </a:r>
                      <a:r>
                        <a:rPr lang="en-US" sz="1100" u="none" strike="noStrike" dirty="0">
                          <a:effectLst/>
                        </a:rPr>
                        <a:t> PWO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Tower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2.5 MeV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 GeV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-4 to -2.3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4383776"/>
                  </a:ext>
                </a:extLst>
              </a:tr>
              <a:tr h="3320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n-</a:t>
                      </a:r>
                      <a:r>
                        <a:rPr lang="en-US" sz="1100" u="none" strike="noStrike" dirty="0" err="1">
                          <a:effectLst/>
                        </a:rPr>
                        <a:t>EMCal</a:t>
                      </a:r>
                      <a:r>
                        <a:rPr lang="en-US" sz="1100" u="none" strike="noStrike" dirty="0">
                          <a:effectLst/>
                        </a:rPr>
                        <a:t> SC Glass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Tower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2.5 MeV</a:t>
                      </a:r>
                      <a:endParaRPr lang="en-US" sz="11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 GeV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-2.3 to -1.5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2.50%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1.60%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5860120"/>
                  </a:ext>
                </a:extLst>
              </a:tr>
              <a:tr h="7034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n-</a:t>
                      </a:r>
                      <a:r>
                        <a:rPr lang="en-US" sz="1100" u="none" strike="noStrike" dirty="0" err="1">
                          <a:effectLst/>
                        </a:rPr>
                        <a:t>Hcal</a:t>
                      </a:r>
                      <a:r>
                        <a:rPr lang="en-US" sz="1100" u="none" strike="noStrike" dirty="0">
                          <a:effectLst/>
                        </a:rPr>
                        <a:t> (KLM type) (10 layers)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Scint. Tile (individual tile)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300 MeV 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 GeV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-4 to -1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1804160"/>
                  </a:ext>
                </a:extLst>
              </a:tr>
              <a:tr h="3320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p-</a:t>
                      </a:r>
                      <a:r>
                        <a:rPr lang="en-US" sz="1100" u="none" strike="noStrike" dirty="0" err="1">
                          <a:effectLst/>
                        </a:rPr>
                        <a:t>EMCal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Tower (sum all fibers)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 MeV</a:t>
                      </a:r>
                      <a:endParaRPr lang="en-US" sz="11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100 GeV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 to 1.2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2%%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4119667"/>
                  </a:ext>
                </a:extLst>
              </a:tr>
              <a:tr h="3320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p-</a:t>
                      </a:r>
                      <a:r>
                        <a:rPr lang="en-US" sz="1100" u="none" strike="noStrike" dirty="0" err="1">
                          <a:effectLst/>
                        </a:rPr>
                        <a:t>Hcal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Tower (sum 51 tiles)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300 MeV </a:t>
                      </a:r>
                      <a:endParaRPr lang="en-US" sz="11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100 GeV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 to 1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9364183"/>
                  </a:ext>
                </a:extLst>
              </a:tr>
              <a:tr h="3320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b-</a:t>
                      </a:r>
                      <a:r>
                        <a:rPr lang="en-US" sz="1100" u="none" strike="noStrike" dirty="0" err="1">
                          <a:effectLst/>
                        </a:rPr>
                        <a:t>Hcal</a:t>
                      </a:r>
                      <a:r>
                        <a:rPr lang="en-US" sz="1100" u="none" strike="noStrike" dirty="0">
                          <a:effectLst/>
                        </a:rPr>
                        <a:t> (KLM Type) (5 layers)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Scint. Tile (individual tile)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300 MeV </a:t>
                      </a:r>
                      <a:endParaRPr lang="en-US" sz="1100" b="1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 GeV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 to 1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N/A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1541798"/>
                  </a:ext>
                </a:extLst>
              </a:tr>
              <a:tr h="3320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b-Ecal (ScFI part)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Sub-Layer (one light guide)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2.5 MeV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50 GeV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 to 1.2</a:t>
                      </a:r>
                    </a:p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5.50%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6977991"/>
                  </a:ext>
                </a:extLst>
              </a:tr>
              <a:tr h="3763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b-Ecal (Si layers)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Pixel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2.5 MeV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-1.5 to 1.2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N/A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N/A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211256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49518AC-256F-4346-9F34-92F226000957}"/>
              </a:ext>
            </a:extLst>
          </p:cNvPr>
          <p:cNvSpPr txBox="1"/>
          <p:nvPr/>
        </p:nvSpPr>
        <p:spPr>
          <a:xfrm>
            <a:off x="551329" y="5916706"/>
            <a:ext cx="5510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nHcal</a:t>
            </a:r>
            <a:r>
              <a:rPr lang="en-US" sz="1400" dirty="0"/>
              <a:t>, numbers for resolution are from WA1, 5% constant term is a guess.</a:t>
            </a:r>
          </a:p>
        </p:txBody>
      </p:sp>
    </p:spTree>
    <p:extLst>
      <p:ext uri="{BB962C8B-B14F-4D97-AF65-F5344CB8AC3E}">
        <p14:creationId xmlns:p14="http://schemas.microsoft.com/office/powerpoint/2010/main" val="18995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9387A-F50E-5443-8B88-3CA3BF803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609" y="549718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Needs for R&amp;D:</a:t>
            </a:r>
          </a:p>
          <a:p>
            <a:r>
              <a:rPr lang="en-US" dirty="0" err="1"/>
              <a:t>nECal</a:t>
            </a:r>
            <a:r>
              <a:rPr lang="en-US" dirty="0"/>
              <a:t> – targeted eRD105 R&amp;D for </a:t>
            </a:r>
            <a:r>
              <a:rPr lang="en-US" dirty="0" err="1"/>
              <a:t>ScGlass</a:t>
            </a:r>
            <a:r>
              <a:rPr lang="en-US" dirty="0"/>
              <a:t>, ongoing for PWO (</a:t>
            </a:r>
            <a:r>
              <a:rPr lang="en-US" dirty="0" err="1"/>
              <a:t>SiPM</a:t>
            </a:r>
            <a:r>
              <a:rPr lang="en-US" dirty="0"/>
              <a:t> readout)</a:t>
            </a:r>
          </a:p>
          <a:p>
            <a:r>
              <a:rPr lang="en-US" dirty="0" err="1"/>
              <a:t>nHCal</a:t>
            </a:r>
            <a:r>
              <a:rPr lang="en-US" dirty="0"/>
              <a:t> – not needed</a:t>
            </a:r>
          </a:p>
          <a:p>
            <a:r>
              <a:rPr lang="en-US" dirty="0" err="1">
                <a:solidFill>
                  <a:srgbClr val="567FED"/>
                </a:solidFill>
              </a:rPr>
              <a:t>bECal</a:t>
            </a:r>
            <a:r>
              <a:rPr lang="en-US" dirty="0">
                <a:solidFill>
                  <a:srgbClr val="567FED"/>
                </a:solidFill>
              </a:rPr>
              <a:t> – costed small prototype (</a:t>
            </a:r>
            <a:r>
              <a:rPr lang="en-US" dirty="0" err="1">
                <a:solidFill>
                  <a:srgbClr val="567FED"/>
                </a:solidFill>
              </a:rPr>
              <a:t>ScFi</a:t>
            </a:r>
            <a:r>
              <a:rPr lang="en-US" dirty="0">
                <a:solidFill>
                  <a:srgbClr val="567FED"/>
                </a:solidFill>
              </a:rPr>
              <a:t> part)</a:t>
            </a:r>
          </a:p>
          <a:p>
            <a:r>
              <a:rPr lang="en-US" dirty="0" err="1">
                <a:solidFill>
                  <a:srgbClr val="567FED"/>
                </a:solidFill>
              </a:rPr>
              <a:t>bECal</a:t>
            </a:r>
            <a:r>
              <a:rPr lang="en-US" dirty="0">
                <a:solidFill>
                  <a:srgbClr val="567FED"/>
                </a:solidFill>
              </a:rPr>
              <a:t> – imaging, prototype costed 6 layers ½ length</a:t>
            </a:r>
          </a:p>
          <a:p>
            <a:r>
              <a:rPr lang="en-US" dirty="0" err="1"/>
              <a:t>bHCal</a:t>
            </a:r>
            <a:r>
              <a:rPr lang="en-US" dirty="0"/>
              <a:t> – not needed</a:t>
            </a:r>
          </a:p>
          <a:p>
            <a:r>
              <a:rPr lang="en-US" dirty="0" err="1"/>
              <a:t>pHCal</a:t>
            </a:r>
            <a:r>
              <a:rPr lang="en-US" dirty="0"/>
              <a:t> – targeted eRD107</a:t>
            </a:r>
          </a:p>
          <a:p>
            <a:r>
              <a:rPr lang="en-US" dirty="0" err="1"/>
              <a:t>pECal</a:t>
            </a:r>
            <a:r>
              <a:rPr lang="en-US" dirty="0"/>
              <a:t> – targeted eRD106</a:t>
            </a:r>
          </a:p>
          <a:p>
            <a:r>
              <a:rPr lang="en-US" dirty="0"/>
              <a:t>R&amp;D for </a:t>
            </a:r>
            <a:r>
              <a:rPr lang="en-US" dirty="0" err="1"/>
              <a:t>SiPMs</a:t>
            </a:r>
            <a:r>
              <a:rPr lang="en-US" dirty="0"/>
              <a:t> – part of sensors targeted R&amp;D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700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2705</TotalTime>
  <Words>331</Words>
  <Application>Microsoft Macintosh PowerPoint</Application>
  <PresentationFormat>Widescreen</PresentationFormat>
  <Paragraphs>85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(Body)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Oleg Tsai</dc:creator>
  <cp:lastModifiedBy>Oleg Tsai</cp:lastModifiedBy>
  <cp:revision>102</cp:revision>
  <cp:lastPrinted>2021-11-13T13:17:47Z</cp:lastPrinted>
  <dcterms:created xsi:type="dcterms:W3CDTF">2021-03-15T23:30:48Z</dcterms:created>
  <dcterms:modified xsi:type="dcterms:W3CDTF">2021-11-17T16:28:44Z</dcterms:modified>
</cp:coreProperties>
</file>