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sldIdLst>
    <p:sldId id="256" r:id="rId2"/>
    <p:sldId id="257" r:id="rId3"/>
    <p:sldId id="1465" r:id="rId4"/>
    <p:sldId id="1418" r:id="rId5"/>
    <p:sldId id="269" r:id="rId6"/>
    <p:sldId id="596" r:id="rId7"/>
    <p:sldId id="1408" r:id="rId8"/>
    <p:sldId id="1397" r:id="rId9"/>
    <p:sldId id="262" r:id="rId10"/>
    <p:sldId id="264" r:id="rId11"/>
    <p:sldId id="1381" r:id="rId12"/>
    <p:sldId id="1411" r:id="rId13"/>
    <p:sldId id="1423" r:id="rId14"/>
    <p:sldId id="268" r:id="rId15"/>
    <p:sldId id="1470" r:id="rId16"/>
    <p:sldId id="1471" r:id="rId17"/>
    <p:sldId id="258" r:id="rId18"/>
    <p:sldId id="281" r:id="rId19"/>
    <p:sldId id="1437" r:id="rId20"/>
    <p:sldId id="1436" r:id="rId21"/>
    <p:sldId id="1457" r:id="rId22"/>
    <p:sldId id="1441" r:id="rId23"/>
    <p:sldId id="1463" r:id="rId24"/>
    <p:sldId id="1472" r:id="rId25"/>
    <p:sldId id="1466" r:id="rId26"/>
    <p:sldId id="282" r:id="rId27"/>
    <p:sldId id="1473" r:id="rId28"/>
    <p:sldId id="293" r:id="rId29"/>
    <p:sldId id="1445" r:id="rId30"/>
    <p:sldId id="1475" r:id="rId31"/>
    <p:sldId id="1474" r:id="rId32"/>
    <p:sldId id="295" r:id="rId33"/>
    <p:sldId id="1434" r:id="rId34"/>
    <p:sldId id="1467" r:id="rId35"/>
    <p:sldId id="1468" r:id="rId36"/>
    <p:sldId id="1469" r:id="rId37"/>
    <p:sldId id="1407" r:id="rId38"/>
    <p:sldId id="1410" r:id="rId39"/>
    <p:sldId id="1413" r:id="rId40"/>
    <p:sldId id="1414" r:id="rId41"/>
    <p:sldId id="1377" r:id="rId42"/>
    <p:sldId id="1403" r:id="rId43"/>
    <p:sldId id="14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99FF"/>
    <a:srgbClr val="FF9900"/>
    <a:srgbClr val="163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7974" autoAdjust="0"/>
  </p:normalViewPr>
  <p:slideViewPr>
    <p:cSldViewPr snapToGrid="0" snapToObjects="1">
      <p:cViewPr varScale="1">
        <p:scale>
          <a:sx n="109" d="100"/>
          <a:sy n="109" d="100"/>
        </p:scale>
        <p:origin x="936"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2015 NSAC long-range plan</a:t>
            </a:r>
          </a:p>
        </p:txBody>
      </p:sp>
      <p:sp>
        <p:nvSpPr>
          <p:cNvPr id="4" name="Slide Number Placeholder 3"/>
          <p:cNvSpPr>
            <a:spLocks noGrp="1"/>
          </p:cNvSpPr>
          <p:nvPr>
            <p:ph type="sldNum" sz="quarter" idx="10"/>
          </p:nvPr>
        </p:nvSpPr>
        <p:spPr>
          <a:xfrm>
            <a:off x="4143843" y="9119496"/>
            <a:ext cx="3169699" cy="480060"/>
          </a:xfrm>
          <a:prstGeom prst="rect">
            <a:avLst/>
          </a:prstGeom>
        </p:spPr>
        <p:txBody>
          <a:bodyPr lIns="95079" tIns="47540" rIns="95079" bIns="47540"/>
          <a:lstStyle/>
          <a:p>
            <a:pPr>
              <a:defRPr/>
            </a:pPr>
            <a:fld id="{855FB499-52C8-4342-9C3D-246A6BF1B330}" type="slidenum">
              <a:rPr lang="en-US" smtClean="0"/>
              <a:pPr>
                <a:defRPr/>
              </a:pPr>
              <a:t>6</a:t>
            </a:fld>
            <a:endParaRPr lang="en-US" dirty="0"/>
          </a:p>
        </p:txBody>
      </p:sp>
    </p:spTree>
    <p:extLst>
      <p:ext uri="{BB962C8B-B14F-4D97-AF65-F5344CB8AC3E}">
        <p14:creationId xmlns:p14="http://schemas.microsoft.com/office/powerpoint/2010/main" val="78880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GHz cavity, amplifier and circulator installed November, 2020.  Designed to increase the electron bunch length from 0.4 to 0.6 ns while preserving the slice energy spread.  Intent to reduce the “heating” effect from the electrons on the ions. </a:t>
            </a:r>
          </a:p>
          <a:p>
            <a:r>
              <a:rPr lang="en-US" dirty="0"/>
              <a:t>Bunch-by-bunch damper: used repurposed </a:t>
            </a:r>
            <a:r>
              <a:rPr lang="en-US" dirty="0" err="1"/>
              <a:t>stripline</a:t>
            </a:r>
            <a:r>
              <a:rPr lang="en-US" dirty="0"/>
              <a:t> kickers and existing BPMs.  Long-desired general purpose device to combat instabilities.  Reduces tune spread to allow for smaller chromaticity. </a:t>
            </a:r>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277726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311AA9-5820-4D42-8932-5CB25AA129DA}" type="slidenum">
              <a:rPr lang="en-US" smtClean="0"/>
              <a:t>13</a:t>
            </a:fld>
            <a:endParaRPr lang="en-US"/>
          </a:p>
        </p:txBody>
      </p:sp>
    </p:spTree>
    <p:extLst>
      <p:ext uri="{BB962C8B-B14F-4D97-AF65-F5344CB8AC3E}">
        <p14:creationId xmlns:p14="http://schemas.microsoft.com/office/powerpoint/2010/main" val="672280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15</a:t>
            </a:fld>
            <a:endParaRPr lang="en-US"/>
          </a:p>
        </p:txBody>
      </p:sp>
    </p:spTree>
    <p:extLst>
      <p:ext uri="{BB962C8B-B14F-4D97-AF65-F5344CB8AC3E}">
        <p14:creationId xmlns:p14="http://schemas.microsoft.com/office/powerpoint/2010/main" val="4294859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Budget briefing:  18 cryo-weeks (scenario 1), 20 cryo-weeks (scenario 2) </a:t>
            </a:r>
          </a:p>
          <a:p>
            <a:endParaRPr lang="en-US" dirty="0"/>
          </a:p>
          <a:p>
            <a:r>
              <a:rPr lang="en-US" dirty="0"/>
              <a:t>STAR BUS: 20 cryo-weeks consisting of 16 week run time for SAMPLED luminosity of 400 / pb. + 1 week cooldown + 2 week setup time = 19 weeks total.  Per Lijuan, </a:t>
            </a:r>
            <a:r>
              <a:rPr lang="en-US" sz="1800" dirty="0">
                <a:effectLst/>
                <a:latin typeface="Calibri" panose="020F0502020204030204" pitchFamily="34" charset="0"/>
                <a:ea typeface="Calibri" panose="020F0502020204030204" pitchFamily="34" charset="0"/>
              </a:rPr>
              <a:t>STAR has forward upgrades including 4 subsystems. We assume that we might need 1 additional week for the commissioning.   Per BUS, 18 cryo-week run would result in more than ~15% of sampled luminosity.</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18</a:t>
            </a:fld>
            <a:endParaRPr lang="en-US"/>
          </a:p>
        </p:txBody>
      </p:sp>
    </p:spTree>
    <p:extLst>
      <p:ext uri="{BB962C8B-B14F-4D97-AF65-F5344CB8AC3E}">
        <p14:creationId xmlns:p14="http://schemas.microsoft.com/office/powerpoint/2010/main" val="71943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OPPIS source upgrade: new He-ionizer cell, Rb-cell and Na-jet ionizer all part of OPPIS.  OPPIS off June 2017 to Nov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Polarized protons in AGS used for booster AC dipole and AGS flattop bunch merge test. </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mentioned: 2017 – 2020: studies of optical pumping in high magnetic field.  Put He-ionizer cell inside SC solenoid.  He-3 ionized by electron current, double-charged. For EIC.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130609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3609187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459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77080" y="365127"/>
            <a:ext cx="11105321" cy="646378"/>
          </a:xfrm>
        </p:spPr>
        <p:txBody>
          <a:bodyPr/>
          <a:lstStyle/>
          <a:p>
            <a:r>
              <a:rPr lang="en-US" dirty="0"/>
              <a:t>Click to edit Master title style</a:t>
            </a:r>
          </a:p>
        </p:txBody>
      </p:sp>
      <p:sp>
        <p:nvSpPr>
          <p:cNvPr id="9" name="Rectangle 6">
            <a:extLst>
              <a:ext uri="{FF2B5EF4-FFF2-40B4-BE49-F238E27FC236}">
                <a16:creationId xmlns:a16="http://schemas.microsoft.com/office/drawing/2014/main" id="{FC32DBA4-F079-EC4A-BBC8-8D44D94EB954}"/>
              </a:ext>
            </a:extLst>
          </p:cNvPr>
          <p:cNvSpPr txBox="1">
            <a:spLocks noChangeArrowheads="1"/>
          </p:cNvSpPr>
          <p:nvPr userDrawn="1"/>
        </p:nvSpPr>
        <p:spPr>
          <a:xfrm>
            <a:off x="10054129" y="6482932"/>
            <a:ext cx="1320800" cy="457200"/>
          </a:xfrm>
          <a:prstGeom prst="rect">
            <a:avLst/>
          </a:prstGeom>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82E0A0-C266-4798-8C8F-B9F91E9DA37E}" type="slidenum">
              <a:rPr lang="en-US" sz="1200" b="1" smtClean="0">
                <a:solidFill>
                  <a:schemeClr val="tx1">
                    <a:lumMod val="50000"/>
                    <a:lumOff val="50000"/>
                  </a:schemeClr>
                </a:solidFill>
              </a:rPr>
              <a:pPr/>
              <a:t>‹#›</a:t>
            </a:fld>
            <a:endParaRPr lang="en-US" sz="1200" b="1" dirty="0">
              <a:solidFill>
                <a:schemeClr val="tx1">
                  <a:lumMod val="50000"/>
                  <a:lumOff val="50000"/>
                </a:schemeClr>
              </a:solidFill>
            </a:endParaRPr>
          </a:p>
        </p:txBody>
      </p:sp>
    </p:spTree>
    <p:extLst>
      <p:ext uri="{BB962C8B-B14F-4D97-AF65-F5344CB8AC3E}">
        <p14:creationId xmlns:p14="http://schemas.microsoft.com/office/powerpoint/2010/main" val="33038747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8.tiff"/><Relationship Id="rId4" Type="http://schemas.openxmlformats.org/officeDocument/2006/relationships/image" Target="../media/image37.tiff"/></Relationships>
</file>

<file path=ppt/slides/_rels/slide2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RHIC Performance Update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7, 2021</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235114"/>
            <a:ext cx="10334625" cy="1259607"/>
          </a:xfrm>
        </p:spPr>
        <p:txBody>
          <a:bodyPr/>
          <a:lstStyle/>
          <a:p>
            <a:r>
              <a:rPr lang="en-US" dirty="0"/>
              <a:t>Michiko Minty</a:t>
            </a:r>
          </a:p>
          <a:p>
            <a:pPr>
              <a:lnSpc>
                <a:spcPct val="50000"/>
              </a:lnSpc>
            </a:pPr>
            <a:r>
              <a:rPr lang="en-US" sz="2000" dirty="0"/>
              <a:t>Accelerator Division Head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7A301826-3D0C-4CFE-BA43-60D7D2FEA080}"/>
              </a:ext>
            </a:extLst>
          </p:cNvPr>
          <p:cNvSpPr/>
          <p:nvPr/>
        </p:nvSpPr>
        <p:spPr>
          <a:xfrm>
            <a:off x="817693" y="5623250"/>
            <a:ext cx="10925900" cy="461665"/>
          </a:xfrm>
          <a:prstGeom prst="rect">
            <a:avLst/>
          </a:prstGeom>
        </p:spPr>
        <p:txBody>
          <a:bodyPr wrap="square">
            <a:spAutoFit/>
          </a:bodyPr>
          <a:lstStyle/>
          <a:p>
            <a:r>
              <a:rPr lang="en-US" sz="2400" b="1" baseline="0" dirty="0">
                <a:solidFill>
                  <a:srgbClr val="FF0000"/>
                </a:solidFill>
                <a:latin typeface="Helvetica" panose="020B0604020202020204" pitchFamily="34" charset="0"/>
                <a:cs typeface="Helvetica" panose="020B0604020202020204" pitchFamily="34" charset="0"/>
              </a:rPr>
              <a:t>All Run-21 Run </a:t>
            </a:r>
            <a:r>
              <a:rPr lang="en-US" sz="2400" b="1" dirty="0">
                <a:solidFill>
                  <a:srgbClr val="FF0000"/>
                </a:solidFill>
                <a:latin typeface="Helvetica" panose="020B0604020202020204" pitchFamily="34" charset="0"/>
                <a:cs typeface="Helvetica" panose="020B0604020202020204" pitchFamily="34" charset="0"/>
              </a:rPr>
              <a:t>priorities and event </a:t>
            </a:r>
            <a:r>
              <a:rPr lang="en-US" sz="2400" b="1" baseline="0" dirty="0">
                <a:solidFill>
                  <a:srgbClr val="FF0000"/>
                </a:solidFill>
                <a:latin typeface="Helvetica" panose="020B0604020202020204" pitchFamily="34" charset="0"/>
                <a:cs typeface="Helvetica" panose="020B0604020202020204" pitchFamily="34" charset="0"/>
              </a:rPr>
              <a:t>goals + additional </a:t>
            </a:r>
            <a:r>
              <a:rPr lang="en-US" sz="2400" b="1" baseline="0" dirty="0" err="1">
                <a:solidFill>
                  <a:srgbClr val="FF0000"/>
                </a:solidFill>
                <a:latin typeface="Helvetica" panose="020B0604020202020204" pitchFamily="34" charset="0"/>
                <a:cs typeface="Helvetica" panose="020B0604020202020204" pitchFamily="34" charset="0"/>
              </a:rPr>
              <a:t>d+Au</a:t>
            </a:r>
            <a:r>
              <a:rPr lang="en-US" sz="2400" b="1" baseline="0" dirty="0">
                <a:solidFill>
                  <a:srgbClr val="FF0000"/>
                </a:solidFill>
                <a:latin typeface="Helvetica" panose="020B0604020202020204" pitchFamily="34" charset="0"/>
                <a:cs typeface="Helvetica" panose="020B0604020202020204" pitchFamily="34" charset="0"/>
              </a:rPr>
              <a:t> run achieved</a:t>
            </a:r>
          </a:p>
        </p:txBody>
      </p:sp>
      <p:grpSp>
        <p:nvGrpSpPr>
          <p:cNvPr id="84" name="Group 83">
            <a:extLst>
              <a:ext uri="{FF2B5EF4-FFF2-40B4-BE49-F238E27FC236}">
                <a16:creationId xmlns:a16="http://schemas.microsoft.com/office/drawing/2014/main" id="{28335AB5-3BCA-4BAF-A8D7-D236273E2C72}"/>
              </a:ext>
            </a:extLst>
          </p:cNvPr>
          <p:cNvGrpSpPr/>
          <p:nvPr/>
        </p:nvGrpSpPr>
        <p:grpSpPr>
          <a:xfrm>
            <a:off x="1870156" y="1039078"/>
            <a:ext cx="8369619" cy="3597424"/>
            <a:chOff x="1899350" y="1361210"/>
            <a:chExt cx="8369619" cy="3597424"/>
          </a:xfrm>
        </p:grpSpPr>
        <p:pic>
          <p:nvPicPr>
            <p:cNvPr id="56" name="Picture 55">
              <a:extLst>
                <a:ext uri="{FF2B5EF4-FFF2-40B4-BE49-F238E27FC236}">
                  <a16:creationId xmlns:a16="http://schemas.microsoft.com/office/drawing/2014/main" id="{61D1DC75-FE51-4983-8016-F6FEEC738F1D}"/>
                </a:ext>
              </a:extLst>
            </p:cNvPr>
            <p:cNvPicPr>
              <a:picLocks noChangeAspect="1"/>
            </p:cNvPicPr>
            <p:nvPr/>
          </p:nvPicPr>
          <p:blipFill>
            <a:blip r:embed="rId2"/>
            <a:stretch>
              <a:fillRect/>
            </a:stretch>
          </p:blipFill>
          <p:spPr>
            <a:xfrm>
              <a:off x="2004744" y="1361210"/>
              <a:ext cx="8235031" cy="2943489"/>
            </a:xfrm>
            <a:prstGeom prst="rect">
              <a:avLst/>
            </a:prstGeom>
          </p:spPr>
        </p:pic>
        <p:sp>
          <p:nvSpPr>
            <p:cNvPr id="66" name="TextBox 65">
              <a:extLst>
                <a:ext uri="{FF2B5EF4-FFF2-40B4-BE49-F238E27FC236}">
                  <a16:creationId xmlns:a16="http://schemas.microsoft.com/office/drawing/2014/main" id="{EE0D6B79-57F7-4C40-8660-C582EAF31A0C}"/>
                </a:ext>
              </a:extLst>
            </p:cNvPr>
            <p:cNvSpPr txBox="1"/>
            <p:nvPr/>
          </p:nvSpPr>
          <p:spPr>
            <a:xfrm>
              <a:off x="8118080" y="3918767"/>
              <a:ext cx="762000" cy="307777"/>
            </a:xfrm>
            <a:prstGeom prst="rect">
              <a:avLst/>
            </a:prstGeom>
            <a:solidFill>
              <a:schemeClr val="bg1"/>
            </a:solidFill>
          </p:spPr>
          <p:txBody>
            <a:bodyPr wrap="square" rtlCol="0">
              <a:spAutoFit/>
            </a:bodyPr>
            <a:lstStyle/>
            <a:p>
              <a:r>
                <a:rPr lang="en-US" sz="1400" baseline="0" dirty="0"/>
                <a:t>1.7 B</a:t>
              </a:r>
            </a:p>
          </p:txBody>
        </p:sp>
        <p:sp>
          <p:nvSpPr>
            <p:cNvPr id="67" name="TextBox 66">
              <a:extLst>
                <a:ext uri="{FF2B5EF4-FFF2-40B4-BE49-F238E27FC236}">
                  <a16:creationId xmlns:a16="http://schemas.microsoft.com/office/drawing/2014/main" id="{F1B1F250-D540-458E-8FA4-CC8BC958CFAC}"/>
                </a:ext>
              </a:extLst>
            </p:cNvPr>
            <p:cNvSpPr txBox="1"/>
            <p:nvPr/>
          </p:nvSpPr>
          <p:spPr>
            <a:xfrm>
              <a:off x="2947745" y="3653030"/>
              <a:ext cx="609600" cy="353943"/>
            </a:xfrm>
            <a:prstGeom prst="rect">
              <a:avLst/>
            </a:prstGeom>
            <a:solidFill>
              <a:schemeClr val="bg1"/>
            </a:solidFill>
          </p:spPr>
          <p:txBody>
            <a:bodyPr wrap="square" rtlCol="0">
              <a:spAutoFit/>
            </a:bodyPr>
            <a:lstStyle/>
            <a:p>
              <a:r>
                <a:rPr lang="en-US" sz="1650" baseline="0" dirty="0">
                  <a:latin typeface="Times New Roman" panose="02020603050405020304" pitchFamily="18" charset="0"/>
                  <a:cs typeface="Times New Roman" panose="02020603050405020304" pitchFamily="18" charset="0"/>
                </a:rPr>
                <a:t>8.65</a:t>
              </a:r>
            </a:p>
          </p:txBody>
        </p:sp>
        <p:sp>
          <p:nvSpPr>
            <p:cNvPr id="68" name="TextBox 67">
              <a:extLst>
                <a:ext uri="{FF2B5EF4-FFF2-40B4-BE49-F238E27FC236}">
                  <a16:creationId xmlns:a16="http://schemas.microsoft.com/office/drawing/2014/main" id="{3334D2A0-F817-4B8E-A679-A2D78C2EA3BF}"/>
                </a:ext>
              </a:extLst>
            </p:cNvPr>
            <p:cNvSpPr txBox="1"/>
            <p:nvPr/>
          </p:nvSpPr>
          <p:spPr>
            <a:xfrm>
              <a:off x="4655783" y="3643118"/>
              <a:ext cx="609600" cy="346249"/>
            </a:xfrm>
            <a:prstGeom prst="rect">
              <a:avLst/>
            </a:prstGeom>
            <a:solidFill>
              <a:schemeClr val="bg1"/>
            </a:solidFill>
          </p:spPr>
          <p:txBody>
            <a:bodyPr wrap="square" rtlCol="0">
              <a:spAutoFit/>
            </a:bodyPr>
            <a:lstStyle/>
            <a:p>
              <a:r>
                <a:rPr lang="en-US" sz="1650" baseline="0" dirty="0">
                  <a:latin typeface="Times New Roman" panose="02020603050405020304" pitchFamily="18" charset="0"/>
                  <a:cs typeface="Times New Roman" panose="02020603050405020304" pitchFamily="18" charset="0"/>
                </a:rPr>
                <a:t>17.3</a:t>
              </a:r>
            </a:p>
          </p:txBody>
        </p:sp>
        <p:sp>
          <p:nvSpPr>
            <p:cNvPr id="69" name="Rectangle 68">
              <a:extLst>
                <a:ext uri="{FF2B5EF4-FFF2-40B4-BE49-F238E27FC236}">
                  <a16:creationId xmlns:a16="http://schemas.microsoft.com/office/drawing/2014/main" id="{12A0FBE3-0D37-455C-BD07-3BEF8DB66AB3}"/>
                </a:ext>
              </a:extLst>
            </p:cNvPr>
            <p:cNvSpPr/>
            <p:nvPr/>
          </p:nvSpPr>
          <p:spPr>
            <a:xfrm>
              <a:off x="2099667" y="4354647"/>
              <a:ext cx="8060551" cy="600164"/>
            </a:xfrm>
            <a:prstGeom prst="rect">
              <a:avLst/>
            </a:prstGeom>
            <a:ln w="28575">
              <a:solidFill>
                <a:schemeClr val="tx1"/>
              </a:solidFill>
            </a:ln>
          </p:spPr>
          <p:txBody>
            <a:bodyPr wrap="square">
              <a:spAutoFit/>
            </a:bodyPr>
            <a:lstStyle/>
            <a:p>
              <a:r>
                <a:rPr lang="en-US" sz="1600" baseline="0" dirty="0"/>
                <a:t>               </a:t>
              </a:r>
              <a:r>
                <a:rPr lang="en-US" sz="1650" baseline="0" dirty="0">
                  <a:latin typeface="Times New Roman" panose="02020603050405020304" pitchFamily="18" charset="0"/>
                  <a:cs typeface="Times New Roman" panose="02020603050405020304" pitchFamily="18" charset="0"/>
                </a:rPr>
                <a:t>100                            200                                   </a:t>
              </a:r>
              <a:r>
                <a:rPr lang="en-US" sz="1650" baseline="0" dirty="0" err="1">
                  <a:latin typeface="Times New Roman" panose="02020603050405020304" pitchFamily="18" charset="0"/>
                  <a:cs typeface="Times New Roman" panose="02020603050405020304" pitchFamily="18" charset="0"/>
                </a:rPr>
                <a:t>d+Au</a:t>
              </a:r>
              <a:r>
                <a:rPr lang="en-US" sz="1650" baseline="0" dirty="0">
                  <a:latin typeface="Times New Roman" panose="02020603050405020304" pitchFamily="18" charset="0"/>
                  <a:cs typeface="Times New Roman" panose="02020603050405020304" pitchFamily="18" charset="0"/>
                </a:rPr>
                <a:t>             100 M                  4</a:t>
              </a:r>
            </a:p>
            <a:p>
              <a:r>
                <a:rPr lang="en-US" sz="1650" baseline="0" dirty="0">
                  <a:latin typeface="Times New Roman" panose="02020603050405020304" pitchFamily="18" charset="0"/>
                  <a:cs typeface="Times New Roman" panose="02020603050405020304" pitchFamily="18" charset="0"/>
                </a:rPr>
                <a:t>                                                                                                            100 M (central)     </a:t>
              </a:r>
            </a:p>
          </p:txBody>
        </p:sp>
        <p:sp>
          <p:nvSpPr>
            <p:cNvPr id="20" name="Rectangle 19">
              <a:extLst>
                <a:ext uri="{FF2B5EF4-FFF2-40B4-BE49-F238E27FC236}">
                  <a16:creationId xmlns:a16="http://schemas.microsoft.com/office/drawing/2014/main" id="{13756A71-B9DC-40B7-AD7B-51D523598441}"/>
                </a:ext>
              </a:extLst>
            </p:cNvPr>
            <p:cNvSpPr/>
            <p:nvPr/>
          </p:nvSpPr>
          <p:spPr>
            <a:xfrm>
              <a:off x="2004744" y="1361210"/>
              <a:ext cx="8264225" cy="4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AC60108-8046-48B9-97F0-B7237E32B171}"/>
                </a:ext>
              </a:extLst>
            </p:cNvPr>
            <p:cNvSpPr/>
            <p:nvPr/>
          </p:nvSpPr>
          <p:spPr>
            <a:xfrm>
              <a:off x="1899350" y="4241159"/>
              <a:ext cx="8264225" cy="4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FE076A8-4CC0-482C-BBC3-23E9F887649F}"/>
                </a:ext>
              </a:extLst>
            </p:cNvPr>
            <p:cNvSpPr/>
            <p:nvPr/>
          </p:nvSpPr>
          <p:spPr>
            <a:xfrm>
              <a:off x="2099667" y="1425502"/>
              <a:ext cx="8063908" cy="27881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a:extLst>
                <a:ext uri="{FF2B5EF4-FFF2-40B4-BE49-F238E27FC236}">
                  <a16:creationId xmlns:a16="http://schemas.microsoft.com/office/drawing/2014/main" id="{A9DE14F8-2DCD-4955-BB95-BD5287B35857}"/>
                </a:ext>
              </a:extLst>
            </p:cNvPr>
            <p:cNvCxnSpPr/>
            <p:nvPr/>
          </p:nvCxnSpPr>
          <p:spPr>
            <a:xfrm>
              <a:off x="4318427" y="4366040"/>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B33A55-CED3-4588-983C-04174669E484}"/>
                </a:ext>
              </a:extLst>
            </p:cNvPr>
            <p:cNvCxnSpPr/>
            <p:nvPr/>
          </p:nvCxnSpPr>
          <p:spPr>
            <a:xfrm>
              <a:off x="5546587" y="4364760"/>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C325E4B-2EEB-4023-8ABF-996A44AF9C8A}"/>
                </a:ext>
              </a:extLst>
            </p:cNvPr>
            <p:cNvCxnSpPr/>
            <p:nvPr/>
          </p:nvCxnSpPr>
          <p:spPr>
            <a:xfrm>
              <a:off x="6790115" y="4371164"/>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1180D6D-2840-4293-B0A6-FCE9A8EE9E94}"/>
                </a:ext>
              </a:extLst>
            </p:cNvPr>
            <p:cNvCxnSpPr/>
            <p:nvPr/>
          </p:nvCxnSpPr>
          <p:spPr>
            <a:xfrm>
              <a:off x="7680179" y="4385252"/>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4A32CE6-137D-416B-B69F-EBE1F8E2C7BD}"/>
                </a:ext>
              </a:extLst>
            </p:cNvPr>
            <p:cNvCxnSpPr/>
            <p:nvPr/>
          </p:nvCxnSpPr>
          <p:spPr>
            <a:xfrm>
              <a:off x="9269487" y="4353236"/>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itle 1">
            <a:extLst>
              <a:ext uri="{FF2B5EF4-FFF2-40B4-BE49-F238E27FC236}">
                <a16:creationId xmlns:a16="http://schemas.microsoft.com/office/drawing/2014/main" id="{08EB5D2D-BA83-4BA6-B864-A8B4645153B2}"/>
              </a:ext>
            </a:extLst>
          </p:cNvPr>
          <p:cNvSpPr txBox="1">
            <a:spLocks/>
          </p:cNvSpPr>
          <p:nvPr/>
        </p:nvSpPr>
        <p:spPr>
          <a:xfrm>
            <a:off x="226362" y="23400"/>
            <a:ext cx="8462010" cy="310754"/>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Beam Energy Scan II: Run-21</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06186425-945C-4535-9A70-6804D2F885F2}"/>
              </a:ext>
            </a:extLst>
          </p:cNvPr>
          <p:cNvSpPr txBox="1"/>
          <p:nvPr/>
        </p:nvSpPr>
        <p:spPr>
          <a:xfrm>
            <a:off x="817695" y="5129876"/>
            <a:ext cx="10802805" cy="461665"/>
          </a:xfrm>
          <a:prstGeom prst="rect">
            <a:avLst/>
          </a:prstGeom>
          <a:noFill/>
        </p:spPr>
        <p:txBody>
          <a:bodyPr wrap="square" rtlCol="0">
            <a:spAutoFit/>
          </a:bodyPr>
          <a:lstStyle/>
          <a:p>
            <a:r>
              <a:rPr lang="en-US" sz="2400" b="1" dirty="0">
                <a:solidFill>
                  <a:srgbClr val="FF0000"/>
                </a:solidFill>
              </a:rPr>
              <a:t>Highest priority (</a:t>
            </a:r>
            <a:r>
              <a:rPr lang="fr-FR" sz="2400" b="1" dirty="0">
                <a:solidFill>
                  <a:srgbClr val="FF0000"/>
                </a:solidFill>
                <a:latin typeface="Helvetica" panose="020B0604020202020204" pitchFamily="34" charset="0"/>
                <a:cs typeface="Helvetica" panose="020B0604020202020204" pitchFamily="34" charset="0"/>
              </a:rPr>
              <a:t>Au + Au</a:t>
            </a:r>
            <a:r>
              <a:rPr lang="fr-FR" sz="2400" b="1" baseline="30000" dirty="0">
                <a:solidFill>
                  <a:srgbClr val="FF0000"/>
                </a:solidFill>
                <a:latin typeface="Helvetica" panose="020B0604020202020204" pitchFamily="34" charset="0"/>
                <a:cs typeface="Helvetica" panose="020B0604020202020204" pitchFamily="34" charset="0"/>
              </a:rPr>
              <a:t> </a:t>
            </a:r>
            <a:r>
              <a:rPr lang="fr-FR" sz="2400" b="1" dirty="0">
                <a:solidFill>
                  <a:srgbClr val="FF0000"/>
                </a:solidFill>
                <a:latin typeface="Helvetica" panose="020B0604020202020204" pitchFamily="34" charset="0"/>
                <a:cs typeface="Helvetica" panose="020B0604020202020204" pitchFamily="34" charset="0"/>
              </a:rPr>
              <a:t>at </a:t>
            </a:r>
            <a:r>
              <a:rPr lang="en-US" sz="2400" b="1" dirty="0">
                <a:solidFill>
                  <a:srgbClr val="FF0000"/>
                </a:solidFill>
                <a:latin typeface="Helvetica" panose="020B0604020202020204" pitchFamily="34" charset="0"/>
                <a:cs typeface="Helvetica" panose="020B0604020202020204" pitchFamily="34" charset="0"/>
                <a:sym typeface="Symbol" pitchFamily="2" charset="2"/>
              </a:rPr>
              <a:t></a:t>
            </a:r>
            <a:r>
              <a:rPr lang="en-US" sz="2400" b="1" dirty="0" err="1">
                <a:solidFill>
                  <a:srgbClr val="FF0000"/>
                </a:solidFill>
                <a:latin typeface="Helvetica" panose="020B0604020202020204" pitchFamily="34" charset="0"/>
                <a:cs typeface="Helvetica" panose="020B0604020202020204" pitchFamily="34" charset="0"/>
              </a:rPr>
              <a:t>s</a:t>
            </a:r>
            <a:r>
              <a:rPr lang="en-US" sz="2400" b="1" baseline="-25000" dirty="0" err="1">
                <a:solidFill>
                  <a:srgbClr val="FF0000"/>
                </a:solidFill>
                <a:latin typeface="Helvetica" panose="020B0604020202020204" pitchFamily="34" charset="0"/>
                <a:cs typeface="Helvetica" panose="020B0604020202020204" pitchFamily="34" charset="0"/>
              </a:rPr>
              <a:t>NN</a:t>
            </a:r>
            <a:r>
              <a:rPr lang="en-US" sz="2400" b="1" dirty="0">
                <a:solidFill>
                  <a:srgbClr val="FF0000"/>
                </a:solidFill>
                <a:latin typeface="Helvetica" panose="020B0604020202020204" pitchFamily="34" charset="0"/>
                <a:cs typeface="Helvetica" panose="020B0604020202020204" pitchFamily="34" charset="0"/>
              </a:rPr>
              <a:t> = 7.7 GeV) completed in 13 weeks</a:t>
            </a:r>
            <a:r>
              <a:rPr lang="en-US" sz="2400" b="1" dirty="0">
                <a:solidFill>
                  <a:srgbClr val="FF0000"/>
                </a:solidFill>
              </a:rPr>
              <a:t> </a:t>
            </a:r>
          </a:p>
        </p:txBody>
      </p:sp>
      <p:sp>
        <p:nvSpPr>
          <p:cNvPr id="22" name="Footer Placeholder 2">
            <a:extLst>
              <a:ext uri="{FF2B5EF4-FFF2-40B4-BE49-F238E27FC236}">
                <a16:creationId xmlns:a16="http://schemas.microsoft.com/office/drawing/2014/main" id="{B19554C3-B217-4F20-B4B9-DD5718D48C8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10</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52660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2A2BCD-4947-4A08-8D10-D4C4EE0765AB}"/>
              </a:ext>
            </a:extLst>
          </p:cNvPr>
          <p:cNvGrpSpPr/>
          <p:nvPr/>
        </p:nvGrpSpPr>
        <p:grpSpPr>
          <a:xfrm>
            <a:off x="553574" y="731280"/>
            <a:ext cx="8354964" cy="4366712"/>
            <a:chOff x="1536700" y="1178361"/>
            <a:chExt cx="9262736" cy="4693955"/>
          </a:xfrm>
        </p:grpSpPr>
        <p:pic>
          <p:nvPicPr>
            <p:cNvPr id="3" name="Picture 3">
              <a:extLst>
                <a:ext uri="{FF2B5EF4-FFF2-40B4-BE49-F238E27FC236}">
                  <a16:creationId xmlns:a16="http://schemas.microsoft.com/office/drawing/2014/main" id="{9E271609-4505-4DA0-A3A4-0F88DA9E68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941639"/>
              <a:ext cx="9144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Brace 3">
              <a:extLst>
                <a:ext uri="{FF2B5EF4-FFF2-40B4-BE49-F238E27FC236}">
                  <a16:creationId xmlns:a16="http://schemas.microsoft.com/office/drawing/2014/main" id="{3E3C34B9-B15E-42CC-9ABD-6E605CFA73E8}"/>
                </a:ext>
              </a:extLst>
            </p:cNvPr>
            <p:cNvSpPr/>
            <p:nvPr/>
          </p:nvSpPr>
          <p:spPr>
            <a:xfrm rot="16200000">
              <a:off x="2930526" y="3279776"/>
              <a:ext cx="174625" cy="1584325"/>
            </a:xfrm>
            <a:prstGeom prst="leftBrace">
              <a:avLst>
                <a:gd name="adj1" fmla="val 0"/>
                <a:gd name="adj2" fmla="val 50000"/>
              </a:avLst>
            </a:prstGeom>
            <a:solidFill>
              <a:srgbClr val="00B0F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 name="TextBox 5">
              <a:extLst>
                <a:ext uri="{FF2B5EF4-FFF2-40B4-BE49-F238E27FC236}">
                  <a16:creationId xmlns:a16="http://schemas.microsoft.com/office/drawing/2014/main" id="{52306215-86DC-48DF-A802-6A2504105CE1}"/>
                </a:ext>
              </a:extLst>
            </p:cNvPr>
            <p:cNvSpPr txBox="1">
              <a:spLocks noChangeArrowheads="1"/>
            </p:cNvSpPr>
            <p:nvPr/>
          </p:nvSpPr>
          <p:spPr bwMode="auto">
            <a:xfrm>
              <a:off x="2238375" y="4157663"/>
              <a:ext cx="1498600" cy="431800"/>
            </a:xfrm>
            <a:prstGeom prst="rect">
              <a:avLst/>
            </a:prstGeom>
            <a:solidFill>
              <a:srgbClr val="00B0F0"/>
            </a:solidFill>
            <a:ln w="952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Blue RHIC ring</a:t>
              </a:r>
            </a:p>
          </p:txBody>
        </p:sp>
        <p:sp>
          <p:nvSpPr>
            <p:cNvPr id="6" name="Left Brace 5">
              <a:extLst>
                <a:ext uri="{FF2B5EF4-FFF2-40B4-BE49-F238E27FC236}">
                  <a16:creationId xmlns:a16="http://schemas.microsoft.com/office/drawing/2014/main" id="{3B937EB5-93A3-45C7-91A0-1AAE144815C5}"/>
                </a:ext>
              </a:extLst>
            </p:cNvPr>
            <p:cNvSpPr/>
            <p:nvPr/>
          </p:nvSpPr>
          <p:spPr>
            <a:xfrm rot="16200000" flipH="1">
              <a:off x="2876551" y="2486026"/>
              <a:ext cx="222250" cy="1571625"/>
            </a:xfrm>
            <a:prstGeom prst="leftBrace">
              <a:avLst/>
            </a:prstGeom>
            <a:solidFill>
              <a:srgbClr val="FFFF0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TextBox 7">
              <a:extLst>
                <a:ext uri="{FF2B5EF4-FFF2-40B4-BE49-F238E27FC236}">
                  <a16:creationId xmlns:a16="http://schemas.microsoft.com/office/drawing/2014/main" id="{2B3CEA0D-4859-4491-BA07-FE7C7AD5A7E5}"/>
                </a:ext>
              </a:extLst>
            </p:cNvPr>
            <p:cNvSpPr txBox="1">
              <a:spLocks noChangeArrowheads="1"/>
            </p:cNvSpPr>
            <p:nvPr/>
          </p:nvSpPr>
          <p:spPr bwMode="auto">
            <a:xfrm>
              <a:off x="2312988" y="2728913"/>
              <a:ext cx="1479550" cy="431800"/>
            </a:xfrm>
            <a:prstGeom prst="rect">
              <a:avLst/>
            </a:prstGeom>
            <a:solidFill>
              <a:srgbClr val="FFFF00"/>
            </a:solidFill>
            <a:ln w="1587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Yellow RHIC ring</a:t>
              </a:r>
            </a:p>
          </p:txBody>
        </p:sp>
        <p:sp>
          <p:nvSpPr>
            <p:cNvPr id="8" name="TextBox 16">
              <a:extLst>
                <a:ext uri="{FF2B5EF4-FFF2-40B4-BE49-F238E27FC236}">
                  <a16:creationId xmlns:a16="http://schemas.microsoft.com/office/drawing/2014/main" id="{19CA02C8-8936-4EC6-B51C-F958465514A4}"/>
                </a:ext>
              </a:extLst>
            </p:cNvPr>
            <p:cNvSpPr txBox="1">
              <a:spLocks noChangeArrowheads="1"/>
            </p:cNvSpPr>
            <p:nvPr/>
          </p:nvSpPr>
          <p:spPr bwMode="auto">
            <a:xfrm>
              <a:off x="5349875" y="500856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High-Power Beam Dump</a:t>
              </a:r>
            </a:p>
          </p:txBody>
        </p:sp>
        <p:cxnSp>
          <p:nvCxnSpPr>
            <p:cNvPr id="9" name="Straight Arrow Connector 8">
              <a:extLst>
                <a:ext uri="{FF2B5EF4-FFF2-40B4-BE49-F238E27FC236}">
                  <a16:creationId xmlns:a16="http://schemas.microsoft.com/office/drawing/2014/main" id="{2A3843E6-F084-46D8-9DBE-0E897398CFAB}"/>
                </a:ext>
              </a:extLst>
            </p:cNvPr>
            <p:cNvCxnSpPr/>
            <p:nvPr/>
          </p:nvCxnSpPr>
          <p:spPr>
            <a:xfrm flipV="1">
              <a:off x="5873750" y="4062413"/>
              <a:ext cx="0" cy="9334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0" name="TextBox 19">
              <a:extLst>
                <a:ext uri="{FF2B5EF4-FFF2-40B4-BE49-F238E27FC236}">
                  <a16:creationId xmlns:a16="http://schemas.microsoft.com/office/drawing/2014/main" id="{09F8BBB8-A066-48B0-86EA-02C8D9B6BB1F}"/>
                </a:ext>
              </a:extLst>
            </p:cNvPr>
            <p:cNvSpPr txBox="1">
              <a:spLocks noChangeArrowheads="1"/>
            </p:cNvSpPr>
            <p:nvPr/>
          </p:nvSpPr>
          <p:spPr bwMode="auto">
            <a:xfrm>
              <a:off x="4295775" y="5006976"/>
              <a:ext cx="105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Extraction beam line</a:t>
              </a:r>
            </a:p>
          </p:txBody>
        </p:sp>
        <p:cxnSp>
          <p:nvCxnSpPr>
            <p:cNvPr id="11" name="Straight Arrow Connector 10">
              <a:extLst>
                <a:ext uri="{FF2B5EF4-FFF2-40B4-BE49-F238E27FC236}">
                  <a16:creationId xmlns:a16="http://schemas.microsoft.com/office/drawing/2014/main" id="{A19F4236-2A25-4F56-BDC8-8020D691A4E5}"/>
                </a:ext>
              </a:extLst>
            </p:cNvPr>
            <p:cNvCxnSpPr/>
            <p:nvPr/>
          </p:nvCxnSpPr>
          <p:spPr>
            <a:xfrm flipH="1" flipV="1">
              <a:off x="4343400" y="3802063"/>
              <a:ext cx="406400" cy="1204912"/>
            </a:xfrm>
            <a:prstGeom prst="straightConnector1">
              <a:avLst/>
            </a:prstGeom>
            <a:ln w="22225">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A4433F0-4368-4E3E-9FBA-58F7C4F0CEC1}"/>
                </a:ext>
              </a:extLst>
            </p:cNvPr>
            <p:cNvCxnSpPr>
              <a:cxnSpLocks/>
            </p:cNvCxnSpPr>
            <p:nvPr/>
          </p:nvCxnSpPr>
          <p:spPr>
            <a:xfrm flipV="1">
              <a:off x="4749801" y="3984625"/>
              <a:ext cx="430213" cy="1022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3" name="TextBox 26">
              <a:extLst>
                <a:ext uri="{FF2B5EF4-FFF2-40B4-BE49-F238E27FC236}">
                  <a16:creationId xmlns:a16="http://schemas.microsoft.com/office/drawing/2014/main" id="{92940222-A412-4D97-9551-F2F4326C4D08}"/>
                </a:ext>
              </a:extLst>
            </p:cNvPr>
            <p:cNvSpPr txBox="1">
              <a:spLocks noChangeArrowheads="1"/>
            </p:cNvSpPr>
            <p:nvPr/>
          </p:nvSpPr>
          <p:spPr bwMode="auto">
            <a:xfrm>
              <a:off x="9445625" y="3536951"/>
              <a:ext cx="67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DC </a:t>
              </a:r>
              <a:br>
                <a:rPr lang="en-US" altLang="en-US" sz="1200" b="1"/>
              </a:br>
              <a:r>
                <a:rPr lang="en-US" altLang="en-US" sz="1200" b="1"/>
                <a:t>e</a:t>
              </a:r>
              <a:r>
                <a:rPr lang="en-US" altLang="en-US" sz="1200" b="1" baseline="30000"/>
                <a:t>-</a:t>
              </a:r>
              <a:r>
                <a:rPr lang="en-US" altLang="en-US" sz="1200" b="1"/>
                <a:t> Gun</a:t>
              </a:r>
            </a:p>
          </p:txBody>
        </p:sp>
        <p:sp>
          <p:nvSpPr>
            <p:cNvPr id="14" name="TextBox 27">
              <a:extLst>
                <a:ext uri="{FF2B5EF4-FFF2-40B4-BE49-F238E27FC236}">
                  <a16:creationId xmlns:a16="http://schemas.microsoft.com/office/drawing/2014/main" id="{5312FBDA-FA7C-4693-A98E-5E050B29EA05}"/>
                </a:ext>
              </a:extLst>
            </p:cNvPr>
            <p:cNvSpPr txBox="1">
              <a:spLocks noChangeArrowheads="1"/>
            </p:cNvSpPr>
            <p:nvPr/>
          </p:nvSpPr>
          <p:spPr bwMode="auto">
            <a:xfrm>
              <a:off x="8991601" y="1219201"/>
              <a:ext cx="911617" cy="89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SRF </a:t>
              </a:r>
            </a:p>
            <a:p>
              <a:pPr algn="ctr">
                <a:spcBef>
                  <a:spcPct val="0"/>
                </a:spcBef>
                <a:buClrTx/>
                <a:buFontTx/>
                <a:buNone/>
              </a:pPr>
              <a:r>
                <a:rPr lang="en-US" altLang="en-US" sz="1200" b="1" dirty="0"/>
                <a:t>Booster Cavity</a:t>
              </a:r>
            </a:p>
          </p:txBody>
        </p:sp>
        <p:sp>
          <p:nvSpPr>
            <p:cNvPr id="15" name="TextBox 28">
              <a:extLst>
                <a:ext uri="{FF2B5EF4-FFF2-40B4-BE49-F238E27FC236}">
                  <a16:creationId xmlns:a16="http://schemas.microsoft.com/office/drawing/2014/main" id="{90C4317D-9D41-4F26-A282-F460CDB665CC}"/>
                </a:ext>
              </a:extLst>
            </p:cNvPr>
            <p:cNvSpPr txBox="1">
              <a:spLocks noChangeArrowheads="1"/>
            </p:cNvSpPr>
            <p:nvPr/>
          </p:nvSpPr>
          <p:spPr bwMode="auto">
            <a:xfrm>
              <a:off x="8382000" y="2105026"/>
              <a:ext cx="105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2.1 GHz </a:t>
              </a:r>
              <a:br>
                <a:rPr lang="en-US" altLang="en-US" sz="1200" b="1"/>
              </a:br>
              <a:r>
                <a:rPr lang="en-US" altLang="en-US" sz="1200" b="1"/>
                <a:t>Cu Cavity</a:t>
              </a:r>
            </a:p>
          </p:txBody>
        </p:sp>
        <p:cxnSp>
          <p:nvCxnSpPr>
            <p:cNvPr id="16" name="Straight Arrow Connector 15">
              <a:extLst>
                <a:ext uri="{FF2B5EF4-FFF2-40B4-BE49-F238E27FC236}">
                  <a16:creationId xmlns:a16="http://schemas.microsoft.com/office/drawing/2014/main" id="{6967F99D-169C-45B3-BAC9-44D4521368E4}"/>
                </a:ext>
              </a:extLst>
            </p:cNvPr>
            <p:cNvCxnSpPr>
              <a:cxnSpLocks/>
              <a:stCxn id="15" idx="2"/>
            </p:cNvCxnSpPr>
            <p:nvPr/>
          </p:nvCxnSpPr>
          <p:spPr>
            <a:xfrm>
              <a:off x="8910639" y="2565401"/>
              <a:ext cx="155575" cy="722313"/>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17" name="TextBox 31">
              <a:extLst>
                <a:ext uri="{FF2B5EF4-FFF2-40B4-BE49-F238E27FC236}">
                  <a16:creationId xmlns:a16="http://schemas.microsoft.com/office/drawing/2014/main" id="{D1AAFF50-B8A2-4A99-AB9F-4425EB33B9D8}"/>
                </a:ext>
              </a:extLst>
            </p:cNvPr>
            <p:cNvSpPr txBox="1">
              <a:spLocks noChangeArrowheads="1"/>
            </p:cNvSpPr>
            <p:nvPr/>
          </p:nvSpPr>
          <p:spPr bwMode="auto">
            <a:xfrm>
              <a:off x="6373814" y="2284414"/>
              <a:ext cx="105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9 MHz </a:t>
              </a:r>
              <a:br>
                <a:rPr lang="en-US" altLang="en-US" sz="1200" b="1"/>
              </a:br>
              <a:r>
                <a:rPr lang="en-US" altLang="en-US" sz="1200" b="1"/>
                <a:t>Cu Cavity</a:t>
              </a:r>
            </a:p>
          </p:txBody>
        </p:sp>
        <p:sp>
          <p:nvSpPr>
            <p:cNvPr id="18" name="TextBox 32">
              <a:extLst>
                <a:ext uri="{FF2B5EF4-FFF2-40B4-BE49-F238E27FC236}">
                  <a16:creationId xmlns:a16="http://schemas.microsoft.com/office/drawing/2014/main" id="{1CE7E9E4-7673-461B-85CE-D278BC2B004F}"/>
                </a:ext>
              </a:extLst>
            </p:cNvPr>
            <p:cNvSpPr txBox="1">
              <a:spLocks noChangeArrowheads="1"/>
            </p:cNvSpPr>
            <p:nvPr/>
          </p:nvSpPr>
          <p:spPr bwMode="auto">
            <a:xfrm>
              <a:off x="5029200" y="2227263"/>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a:t>
              </a:r>
              <a:br>
                <a:rPr lang="en-US" altLang="en-US" sz="1200" b="1" dirty="0"/>
              </a:br>
              <a:r>
                <a:rPr lang="en-US" altLang="en-US" sz="1200" b="1" dirty="0"/>
                <a:t>Cu Cavity</a:t>
              </a:r>
            </a:p>
          </p:txBody>
        </p:sp>
        <p:cxnSp>
          <p:nvCxnSpPr>
            <p:cNvPr id="19" name="Straight Arrow Connector 18">
              <a:extLst>
                <a:ext uri="{FF2B5EF4-FFF2-40B4-BE49-F238E27FC236}">
                  <a16:creationId xmlns:a16="http://schemas.microsoft.com/office/drawing/2014/main" id="{D034BC83-30DC-4690-B6A4-1B6EBDC12E15}"/>
                </a:ext>
              </a:extLst>
            </p:cNvPr>
            <p:cNvCxnSpPr>
              <a:stCxn id="18" idx="2"/>
            </p:cNvCxnSpPr>
            <p:nvPr/>
          </p:nvCxnSpPr>
          <p:spPr>
            <a:xfrm>
              <a:off x="5557838" y="2689225"/>
              <a:ext cx="0" cy="5095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8340113D-92FB-4F28-9B2B-72A79AE26AD4}"/>
                </a:ext>
              </a:extLst>
            </p:cNvPr>
            <p:cNvCxnSpPr/>
            <p:nvPr/>
          </p:nvCxnSpPr>
          <p:spPr>
            <a:xfrm>
              <a:off x="6900863" y="2768600"/>
              <a:ext cx="0" cy="4587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12B0E8EB-93CB-4BD0-8F10-FA220B41AC0A}"/>
                </a:ext>
              </a:extLst>
            </p:cNvPr>
            <p:cNvCxnSpPr>
              <a:stCxn id="14" idx="2"/>
            </p:cNvCxnSpPr>
            <p:nvPr/>
          </p:nvCxnSpPr>
          <p:spPr>
            <a:xfrm flipH="1">
              <a:off x="9388475" y="2112473"/>
              <a:ext cx="58934" cy="97362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22" name="TextBox 45">
              <a:extLst>
                <a:ext uri="{FF2B5EF4-FFF2-40B4-BE49-F238E27FC236}">
                  <a16:creationId xmlns:a16="http://schemas.microsoft.com/office/drawing/2014/main" id="{177FED53-4F53-4FF4-9186-F2790FFFDE89}"/>
                </a:ext>
              </a:extLst>
            </p:cNvPr>
            <p:cNvSpPr txBox="1">
              <a:spLocks noChangeArrowheads="1"/>
            </p:cNvSpPr>
            <p:nvPr/>
          </p:nvSpPr>
          <p:spPr bwMode="auto">
            <a:xfrm>
              <a:off x="7167035" y="1879947"/>
              <a:ext cx="1101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Injection beam dump</a:t>
              </a:r>
            </a:p>
          </p:txBody>
        </p:sp>
        <p:cxnSp>
          <p:nvCxnSpPr>
            <p:cNvPr id="23" name="Straight Arrow Connector 22">
              <a:extLst>
                <a:ext uri="{FF2B5EF4-FFF2-40B4-BE49-F238E27FC236}">
                  <a16:creationId xmlns:a16="http://schemas.microsoft.com/office/drawing/2014/main" id="{D72E49A6-7F9E-4DFE-AF0F-3619A7DA50E7}"/>
                </a:ext>
              </a:extLst>
            </p:cNvPr>
            <p:cNvCxnSpPr>
              <a:cxnSpLocks/>
            </p:cNvCxnSpPr>
            <p:nvPr/>
          </p:nvCxnSpPr>
          <p:spPr>
            <a:xfrm>
              <a:off x="7763934" y="2360614"/>
              <a:ext cx="160867" cy="54292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24" name="TextBox 50">
              <a:extLst>
                <a:ext uri="{FF2B5EF4-FFF2-40B4-BE49-F238E27FC236}">
                  <a16:creationId xmlns:a16="http://schemas.microsoft.com/office/drawing/2014/main" id="{A59F9E84-DAB4-43C4-B3EA-7CEB7D51A76C}"/>
                </a:ext>
              </a:extLst>
            </p:cNvPr>
            <p:cNvSpPr txBox="1">
              <a:spLocks noChangeArrowheads="1"/>
            </p:cNvSpPr>
            <p:nvPr/>
          </p:nvSpPr>
          <p:spPr bwMode="auto">
            <a:xfrm>
              <a:off x="3011488" y="1811338"/>
              <a:ext cx="1435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RF Diagnostic Beamline</a:t>
              </a:r>
            </a:p>
          </p:txBody>
        </p:sp>
        <p:cxnSp>
          <p:nvCxnSpPr>
            <p:cNvPr id="25" name="Straight Arrow Connector 24">
              <a:extLst>
                <a:ext uri="{FF2B5EF4-FFF2-40B4-BE49-F238E27FC236}">
                  <a16:creationId xmlns:a16="http://schemas.microsoft.com/office/drawing/2014/main" id="{826F4A9E-4C02-4F53-A06C-4E3B444FCC28}"/>
                </a:ext>
              </a:extLst>
            </p:cNvPr>
            <p:cNvCxnSpPr>
              <a:stCxn id="24" idx="2"/>
            </p:cNvCxnSpPr>
            <p:nvPr/>
          </p:nvCxnSpPr>
          <p:spPr>
            <a:xfrm>
              <a:off x="3729038" y="2273301"/>
              <a:ext cx="385762" cy="1109663"/>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26" name="TextBox 53">
              <a:extLst>
                <a:ext uri="{FF2B5EF4-FFF2-40B4-BE49-F238E27FC236}">
                  <a16:creationId xmlns:a16="http://schemas.microsoft.com/office/drawing/2014/main" id="{45B8E448-EF54-4931-B9FB-68DB65D10C72}"/>
                </a:ext>
              </a:extLst>
            </p:cNvPr>
            <p:cNvSpPr txBox="1">
              <a:spLocks noChangeArrowheads="1"/>
            </p:cNvSpPr>
            <p:nvPr/>
          </p:nvSpPr>
          <p:spPr bwMode="auto">
            <a:xfrm>
              <a:off x="4930776" y="3521076"/>
              <a:ext cx="145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RHIC TRIPLET</a:t>
              </a:r>
            </a:p>
          </p:txBody>
        </p:sp>
        <p:sp>
          <p:nvSpPr>
            <p:cNvPr id="27" name="TextBox 54">
              <a:extLst>
                <a:ext uri="{FF2B5EF4-FFF2-40B4-BE49-F238E27FC236}">
                  <a16:creationId xmlns:a16="http://schemas.microsoft.com/office/drawing/2014/main" id="{8A72C0CD-CD7E-46A7-8515-BC61FE8AF4F4}"/>
                </a:ext>
              </a:extLst>
            </p:cNvPr>
            <p:cNvSpPr txBox="1">
              <a:spLocks noChangeArrowheads="1"/>
            </p:cNvSpPr>
            <p:nvPr/>
          </p:nvSpPr>
          <p:spPr bwMode="auto">
            <a:xfrm>
              <a:off x="7580314" y="35401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RHIC  DX</a:t>
              </a:r>
            </a:p>
          </p:txBody>
        </p:sp>
        <p:sp>
          <p:nvSpPr>
            <p:cNvPr id="28" name="TextBox 55">
              <a:extLst>
                <a:ext uri="{FF2B5EF4-FFF2-40B4-BE49-F238E27FC236}">
                  <a16:creationId xmlns:a16="http://schemas.microsoft.com/office/drawing/2014/main" id="{342CEAF5-EC70-4558-9F60-BD28F50FE98A}"/>
                </a:ext>
              </a:extLst>
            </p:cNvPr>
            <p:cNvSpPr txBox="1">
              <a:spLocks noChangeArrowheads="1"/>
            </p:cNvSpPr>
            <p:nvPr/>
          </p:nvSpPr>
          <p:spPr bwMode="auto">
            <a:xfrm>
              <a:off x="1581151" y="4905376"/>
              <a:ext cx="89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180°</a:t>
              </a:r>
            </a:p>
            <a:p>
              <a:pPr algn="ctr">
                <a:spcBef>
                  <a:spcPct val="0"/>
                </a:spcBef>
                <a:buClrTx/>
                <a:buFontTx/>
                <a:buNone/>
              </a:pPr>
              <a:r>
                <a:rPr lang="en-US" altLang="en-US" sz="1200" b="1" dirty="0"/>
                <a:t>Bending</a:t>
              </a:r>
            </a:p>
            <a:p>
              <a:pPr algn="ctr">
                <a:spcBef>
                  <a:spcPct val="0"/>
                </a:spcBef>
                <a:buClrTx/>
                <a:buFontTx/>
                <a:buNone/>
              </a:pPr>
              <a:r>
                <a:rPr lang="en-US" altLang="en-US" sz="1200" b="1" dirty="0"/>
                <a:t>Magnet</a:t>
              </a:r>
            </a:p>
          </p:txBody>
        </p:sp>
        <p:cxnSp>
          <p:nvCxnSpPr>
            <p:cNvPr id="29" name="Straight Arrow Connector 28">
              <a:extLst>
                <a:ext uri="{FF2B5EF4-FFF2-40B4-BE49-F238E27FC236}">
                  <a16:creationId xmlns:a16="http://schemas.microsoft.com/office/drawing/2014/main" id="{B16E6BC6-0F0D-45DE-A0C8-F4A1DF1B9216}"/>
                </a:ext>
              </a:extLst>
            </p:cNvPr>
            <p:cNvCxnSpPr>
              <a:stCxn id="28" idx="0"/>
            </p:cNvCxnSpPr>
            <p:nvPr/>
          </p:nvCxnSpPr>
          <p:spPr>
            <a:xfrm flipH="1" flipV="1">
              <a:off x="2030413" y="3798889"/>
              <a:ext cx="0" cy="1106487"/>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 name="Right Arrow 58">
              <a:extLst>
                <a:ext uri="{FF2B5EF4-FFF2-40B4-BE49-F238E27FC236}">
                  <a16:creationId xmlns:a16="http://schemas.microsoft.com/office/drawing/2014/main" id="{25C61615-1981-4645-AF13-D66515FA9476}"/>
                </a:ext>
              </a:extLst>
            </p:cNvPr>
            <p:cNvSpPr/>
            <p:nvPr/>
          </p:nvSpPr>
          <p:spPr>
            <a:xfrm rot="10800000" flipV="1">
              <a:off x="7239001" y="3086101"/>
              <a:ext cx="430213"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817FBA97-6771-4C43-9CA6-81E563C9D771}"/>
                </a:ext>
              </a:extLst>
            </p:cNvPr>
            <p:cNvSpPr/>
            <p:nvPr/>
          </p:nvSpPr>
          <p:spPr>
            <a:xfrm>
              <a:off x="7306951" y="2761091"/>
              <a:ext cx="36420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32" name="Right Arrow 60">
              <a:extLst>
                <a:ext uri="{FF2B5EF4-FFF2-40B4-BE49-F238E27FC236}">
                  <a16:creationId xmlns:a16="http://schemas.microsoft.com/office/drawing/2014/main" id="{C40C6F16-6795-4FBA-9F2C-9556A091C830}"/>
                </a:ext>
              </a:extLst>
            </p:cNvPr>
            <p:cNvSpPr/>
            <p:nvPr/>
          </p:nvSpPr>
          <p:spPr>
            <a:xfrm flipV="1">
              <a:off x="3135313" y="3835401"/>
              <a:ext cx="431800"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916B2D13-86EC-414D-A1C4-996A8DE1642B}"/>
                </a:ext>
              </a:extLst>
            </p:cNvPr>
            <p:cNvSpPr/>
            <p:nvPr/>
          </p:nvSpPr>
          <p:spPr>
            <a:xfrm>
              <a:off x="2715100" y="3648281"/>
              <a:ext cx="36420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34" name="Right Arrow 63">
              <a:extLst>
                <a:ext uri="{FF2B5EF4-FFF2-40B4-BE49-F238E27FC236}">
                  <a16:creationId xmlns:a16="http://schemas.microsoft.com/office/drawing/2014/main" id="{9FDCC450-BEF9-4074-A5A1-CA0056CC9A62}"/>
                </a:ext>
              </a:extLst>
            </p:cNvPr>
            <p:cNvSpPr/>
            <p:nvPr/>
          </p:nvSpPr>
          <p:spPr>
            <a:xfrm rot="10800000" flipV="1">
              <a:off x="6750050" y="3578225"/>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5" name="Right Arrow 64">
              <a:extLst>
                <a:ext uri="{FF2B5EF4-FFF2-40B4-BE49-F238E27FC236}">
                  <a16:creationId xmlns:a16="http://schemas.microsoft.com/office/drawing/2014/main" id="{28CB5EF3-87D8-4897-AD89-F41FFEBDCB75}"/>
                </a:ext>
              </a:extLst>
            </p:cNvPr>
            <p:cNvSpPr/>
            <p:nvPr/>
          </p:nvSpPr>
          <p:spPr>
            <a:xfrm rot="10800000" flipV="1">
              <a:off x="4513263" y="3575050"/>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6" name="Right Arrow 65">
              <a:extLst>
                <a:ext uri="{FF2B5EF4-FFF2-40B4-BE49-F238E27FC236}">
                  <a16:creationId xmlns:a16="http://schemas.microsoft.com/office/drawing/2014/main" id="{48484128-43FA-4917-A506-E8BFF9F61D87}"/>
                </a:ext>
              </a:extLst>
            </p:cNvPr>
            <p:cNvSpPr/>
            <p:nvPr/>
          </p:nvSpPr>
          <p:spPr>
            <a:xfrm flipV="1">
              <a:off x="4510088" y="3695700"/>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7" name="Right Arrow 66">
              <a:extLst>
                <a:ext uri="{FF2B5EF4-FFF2-40B4-BE49-F238E27FC236}">
                  <a16:creationId xmlns:a16="http://schemas.microsoft.com/office/drawing/2014/main" id="{49FF8608-CBA3-4C0C-81BB-EF5D72D82089}"/>
                </a:ext>
              </a:extLst>
            </p:cNvPr>
            <p:cNvSpPr/>
            <p:nvPr/>
          </p:nvSpPr>
          <p:spPr>
            <a:xfrm flipV="1">
              <a:off x="6762750" y="3659188"/>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8" name="Right Arrow 47">
              <a:extLst>
                <a:ext uri="{FF2B5EF4-FFF2-40B4-BE49-F238E27FC236}">
                  <a16:creationId xmlns:a16="http://schemas.microsoft.com/office/drawing/2014/main" id="{65AE44B8-9E1E-4C1B-A174-20940193319F}"/>
                </a:ext>
              </a:extLst>
            </p:cNvPr>
            <p:cNvSpPr/>
            <p:nvPr/>
          </p:nvSpPr>
          <p:spPr>
            <a:xfrm rot="10800000" flipV="1">
              <a:off x="2751138" y="3425826"/>
              <a:ext cx="430212"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D236642F-05FC-41F1-9A7A-B446BE5D91EF}"/>
                </a:ext>
              </a:extLst>
            </p:cNvPr>
            <p:cNvSpPr/>
            <p:nvPr/>
          </p:nvSpPr>
          <p:spPr>
            <a:xfrm>
              <a:off x="3148013" y="3230563"/>
              <a:ext cx="364202" cy="369332"/>
            </a:xfrm>
            <a:prstGeom prst="rect">
              <a:avLst/>
            </a:prstGeom>
          </p:spPr>
          <p:txBody>
            <a:bodyPr wrap="none">
              <a:spAutoFit/>
            </a:bodyPr>
            <a:lstStyle/>
            <a:p>
              <a:pP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endParaRPr lang="en-US" dirty="0"/>
            </a:p>
          </p:txBody>
        </p:sp>
        <p:sp>
          <p:nvSpPr>
            <p:cNvPr id="40" name="TextBox 15">
              <a:extLst>
                <a:ext uri="{FF2B5EF4-FFF2-40B4-BE49-F238E27FC236}">
                  <a16:creationId xmlns:a16="http://schemas.microsoft.com/office/drawing/2014/main" id="{1FB295EF-9A27-429D-96C7-329DFC7D9386}"/>
                </a:ext>
              </a:extLst>
            </p:cNvPr>
            <p:cNvSpPr txBox="1">
              <a:spLocks noChangeArrowheads="1"/>
            </p:cNvSpPr>
            <p:nvPr/>
          </p:nvSpPr>
          <p:spPr bwMode="auto">
            <a:xfrm>
              <a:off x="2605476" y="5446034"/>
              <a:ext cx="1827213" cy="28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spcBef>
                  <a:spcPct val="0"/>
                </a:spcBef>
                <a:buClrTx/>
                <a:buFontTx/>
                <a:buNone/>
              </a:pPr>
              <a:r>
                <a:rPr lang="en-US" altLang="en-US" sz="1100" dirty="0"/>
                <a:t>* NOT to scale</a:t>
              </a:r>
            </a:p>
          </p:txBody>
        </p:sp>
        <p:cxnSp>
          <p:nvCxnSpPr>
            <p:cNvPr id="41" name="Straight Arrow Connector 40">
              <a:extLst>
                <a:ext uri="{FF2B5EF4-FFF2-40B4-BE49-F238E27FC236}">
                  <a16:creationId xmlns:a16="http://schemas.microsoft.com/office/drawing/2014/main" id="{D2EF40E4-F20A-4A4B-BE91-8A1E117B5815}"/>
                </a:ext>
              </a:extLst>
            </p:cNvPr>
            <p:cNvCxnSpPr/>
            <p:nvPr/>
          </p:nvCxnSpPr>
          <p:spPr>
            <a:xfrm flipH="1">
              <a:off x="10167939" y="2049464"/>
              <a:ext cx="103186" cy="1063625"/>
            </a:xfrm>
            <a:prstGeom prst="straightConnector1">
              <a:avLst/>
            </a:prstGeom>
            <a:ln w="22225">
              <a:tailEnd type="arrow"/>
            </a:ln>
          </p:spPr>
          <p:style>
            <a:lnRef idx="2">
              <a:schemeClr val="accent6"/>
            </a:lnRef>
            <a:fillRef idx="0">
              <a:schemeClr val="accent6"/>
            </a:fillRef>
            <a:effectRef idx="1">
              <a:schemeClr val="accent6"/>
            </a:effectRef>
            <a:fontRef idx="minor">
              <a:schemeClr val="tx1"/>
            </a:fontRef>
          </p:style>
        </p:cxnSp>
        <p:sp>
          <p:nvSpPr>
            <p:cNvPr id="42" name="TextBox 67">
              <a:extLst>
                <a:ext uri="{FF2B5EF4-FFF2-40B4-BE49-F238E27FC236}">
                  <a16:creationId xmlns:a16="http://schemas.microsoft.com/office/drawing/2014/main" id="{2F835BB4-BA1E-4E77-A5DC-32EE129CEC8C}"/>
                </a:ext>
              </a:extLst>
            </p:cNvPr>
            <p:cNvSpPr txBox="1">
              <a:spLocks noChangeArrowheads="1"/>
            </p:cNvSpPr>
            <p:nvPr/>
          </p:nvSpPr>
          <p:spPr bwMode="auto">
            <a:xfrm>
              <a:off x="9887820" y="1396207"/>
              <a:ext cx="911616" cy="6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Cathode</a:t>
              </a:r>
            </a:p>
            <a:p>
              <a:pPr algn="ctr">
                <a:spcBef>
                  <a:spcPct val="0"/>
                </a:spcBef>
                <a:buClrTx/>
                <a:buFontTx/>
                <a:buNone/>
              </a:pPr>
              <a:r>
                <a:rPr lang="en-US" altLang="en-US" sz="1200" b="1" dirty="0"/>
                <a:t>loading system</a:t>
              </a:r>
            </a:p>
          </p:txBody>
        </p:sp>
        <p:grpSp>
          <p:nvGrpSpPr>
            <p:cNvPr id="43" name="Group 75">
              <a:extLst>
                <a:ext uri="{FF2B5EF4-FFF2-40B4-BE49-F238E27FC236}">
                  <a16:creationId xmlns:a16="http://schemas.microsoft.com/office/drawing/2014/main" id="{B67EE9D3-2096-48D5-8C95-38157379F84D}"/>
                </a:ext>
              </a:extLst>
            </p:cNvPr>
            <p:cNvGrpSpPr>
              <a:grpSpLocks/>
            </p:cNvGrpSpPr>
            <p:nvPr/>
          </p:nvGrpSpPr>
          <p:grpSpPr bwMode="auto">
            <a:xfrm>
              <a:off x="6575425" y="4589464"/>
              <a:ext cx="4046538" cy="1282852"/>
              <a:chOff x="5051509" y="4589313"/>
              <a:chExt cx="4046261" cy="1283472"/>
            </a:xfrm>
          </p:grpSpPr>
          <p:pic>
            <p:nvPicPr>
              <p:cNvPr id="50" name="Picture 2">
                <a:extLst>
                  <a:ext uri="{FF2B5EF4-FFF2-40B4-BE49-F238E27FC236}">
                    <a16:creationId xmlns:a16="http://schemas.microsoft.com/office/drawing/2014/main" id="{A91475BE-8343-4188-B119-DBB095640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669" y="4648291"/>
                <a:ext cx="382504" cy="118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1">
                <a:extLst>
                  <a:ext uri="{FF2B5EF4-FFF2-40B4-BE49-F238E27FC236}">
                    <a16:creationId xmlns:a16="http://schemas.microsoft.com/office/drawing/2014/main" id="{F7B8F37D-6C05-4E24-865B-CB19C309BA60}"/>
                  </a:ext>
                </a:extLst>
              </p:cNvPr>
              <p:cNvSpPr txBox="1">
                <a:spLocks noChangeArrowheads="1"/>
              </p:cNvSpPr>
              <p:nvPr/>
            </p:nvSpPr>
            <p:spPr bwMode="auto">
              <a:xfrm>
                <a:off x="5333716" y="4628150"/>
                <a:ext cx="1307419" cy="12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dirty="0"/>
                  <a:t>LF solenoid</a:t>
                </a:r>
              </a:p>
              <a:p>
                <a:pPr eaLnBrk="1" hangingPunct="1">
                  <a:lnSpc>
                    <a:spcPct val="200000"/>
                  </a:lnSpc>
                  <a:spcBef>
                    <a:spcPct val="0"/>
                  </a:spcBef>
                  <a:buClrTx/>
                  <a:buFontTx/>
                  <a:buNone/>
                </a:pPr>
                <a:r>
                  <a:rPr lang="en-US" altLang="en-US" sz="900" b="1" dirty="0"/>
                  <a:t>HF solenoid</a:t>
                </a:r>
              </a:p>
              <a:p>
                <a:pPr eaLnBrk="1" hangingPunct="1">
                  <a:lnSpc>
                    <a:spcPct val="200000"/>
                  </a:lnSpc>
                  <a:spcBef>
                    <a:spcPct val="0"/>
                  </a:spcBef>
                  <a:buClrTx/>
                  <a:buFontTx/>
                  <a:buNone/>
                </a:pPr>
                <a:r>
                  <a:rPr lang="en-US" altLang="en-US" sz="900" b="1" dirty="0"/>
                  <a:t>Transport solenoid</a:t>
                </a:r>
              </a:p>
            </p:txBody>
          </p:sp>
          <p:sp>
            <p:nvSpPr>
              <p:cNvPr id="52" name="Rounded Rectangle 44">
                <a:extLst>
                  <a:ext uri="{FF2B5EF4-FFF2-40B4-BE49-F238E27FC236}">
                    <a16:creationId xmlns:a16="http://schemas.microsoft.com/office/drawing/2014/main" id="{0923AC21-7DA5-4497-845A-A422FF0968F7}"/>
                  </a:ext>
                </a:extLst>
              </p:cNvPr>
              <p:cNvSpPr/>
              <p:nvPr/>
            </p:nvSpPr>
            <p:spPr>
              <a:xfrm>
                <a:off x="5051509" y="4589313"/>
                <a:ext cx="3919270" cy="1264261"/>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53" name="TextBox 1">
                <a:extLst>
                  <a:ext uri="{FF2B5EF4-FFF2-40B4-BE49-F238E27FC236}">
                    <a16:creationId xmlns:a16="http://schemas.microsoft.com/office/drawing/2014/main" id="{BC4043AC-EB92-4507-8B12-C98EF976BCF4}"/>
                  </a:ext>
                </a:extLst>
              </p:cNvPr>
              <p:cNvSpPr txBox="1">
                <a:spLocks noChangeArrowheads="1"/>
              </p:cNvSpPr>
              <p:nvPr/>
            </p:nvSpPr>
            <p:spPr bwMode="auto">
              <a:xfrm>
                <a:off x="6799985" y="4621278"/>
                <a:ext cx="12951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Quad corrector</a:t>
                </a:r>
              </a:p>
              <a:p>
                <a:pPr eaLnBrk="1" hangingPunct="1">
                  <a:lnSpc>
                    <a:spcPct val="200000"/>
                  </a:lnSpc>
                  <a:spcBef>
                    <a:spcPct val="0"/>
                  </a:spcBef>
                  <a:buClrTx/>
                  <a:buFontTx/>
                  <a:buNone/>
                </a:pPr>
                <a:r>
                  <a:rPr lang="en-US" altLang="en-US" sz="900" b="1"/>
                  <a:t>Trim corrector</a:t>
                </a:r>
              </a:p>
              <a:p>
                <a:pPr eaLnBrk="1" hangingPunct="1">
                  <a:lnSpc>
                    <a:spcPct val="200000"/>
                  </a:lnSpc>
                  <a:spcBef>
                    <a:spcPct val="0"/>
                  </a:spcBef>
                  <a:buClrTx/>
                  <a:buFontTx/>
                  <a:buNone/>
                </a:pPr>
                <a:r>
                  <a:rPr lang="en-US" altLang="en-US" sz="900" b="1"/>
                  <a:t>Corrector 3.8 ID</a:t>
                </a:r>
              </a:p>
              <a:p>
                <a:pPr eaLnBrk="1" hangingPunct="1">
                  <a:lnSpc>
                    <a:spcPct val="200000"/>
                  </a:lnSpc>
                  <a:spcBef>
                    <a:spcPct val="0"/>
                  </a:spcBef>
                  <a:buClrTx/>
                  <a:buFontTx/>
                  <a:buNone/>
                </a:pPr>
                <a:r>
                  <a:rPr lang="en-US" altLang="en-US" sz="900" b="1"/>
                  <a:t>Corrector 6.0 ID</a:t>
                </a:r>
              </a:p>
            </p:txBody>
          </p:sp>
          <p:pic>
            <p:nvPicPr>
              <p:cNvPr id="54" name="Picture 4">
                <a:extLst>
                  <a:ext uri="{FF2B5EF4-FFF2-40B4-BE49-F238E27FC236}">
                    <a16:creationId xmlns:a16="http://schemas.microsoft.com/office/drawing/2014/main" id="{23F46CAC-2EBA-4E20-AE90-49E3AA218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644" y="4724401"/>
                <a:ext cx="204411"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a:extLst>
                  <a:ext uri="{FF2B5EF4-FFF2-40B4-BE49-F238E27FC236}">
                    <a16:creationId xmlns:a16="http://schemas.microsoft.com/office/drawing/2014/main" id="{925C3CC4-2343-4FFF-A6B8-7CA22655F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1978" y="4762500"/>
                <a:ext cx="144496"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TextBox 1">
                <a:extLst>
                  <a:ext uri="{FF2B5EF4-FFF2-40B4-BE49-F238E27FC236}">
                    <a16:creationId xmlns:a16="http://schemas.microsoft.com/office/drawing/2014/main" id="{3415E561-339D-4CAF-97BB-FC45D60A0D98}"/>
                  </a:ext>
                </a:extLst>
              </p:cNvPr>
              <p:cNvSpPr txBox="1">
                <a:spLocks noChangeArrowheads="1"/>
              </p:cNvSpPr>
              <p:nvPr/>
            </p:nvSpPr>
            <p:spPr bwMode="auto">
              <a:xfrm>
                <a:off x="8086474" y="4625909"/>
                <a:ext cx="1011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BPM 2.4 ID</a:t>
                </a:r>
              </a:p>
              <a:p>
                <a:pPr eaLnBrk="1" hangingPunct="1">
                  <a:lnSpc>
                    <a:spcPct val="200000"/>
                  </a:lnSpc>
                  <a:spcBef>
                    <a:spcPct val="0"/>
                  </a:spcBef>
                  <a:buClrTx/>
                  <a:buFontTx/>
                  <a:buNone/>
                </a:pPr>
                <a:r>
                  <a:rPr lang="en-US" altLang="en-US" sz="900" b="1"/>
                  <a:t>BPM 4.8 ID</a:t>
                </a:r>
              </a:p>
              <a:p>
                <a:pPr eaLnBrk="1" hangingPunct="1">
                  <a:lnSpc>
                    <a:spcPct val="200000"/>
                  </a:lnSpc>
                  <a:spcBef>
                    <a:spcPct val="0"/>
                  </a:spcBef>
                  <a:buClrTx/>
                  <a:buFontTx/>
                  <a:buNone/>
                </a:pPr>
                <a:r>
                  <a:rPr lang="en-US" altLang="en-US" sz="900" b="1"/>
                  <a:t>Bellows</a:t>
                </a:r>
              </a:p>
              <a:p>
                <a:pPr eaLnBrk="1" hangingPunct="1">
                  <a:lnSpc>
                    <a:spcPct val="200000"/>
                  </a:lnSpc>
                  <a:spcBef>
                    <a:spcPct val="0"/>
                  </a:spcBef>
                  <a:buClrTx/>
                  <a:buFontTx/>
                  <a:buNone/>
                </a:pPr>
                <a:r>
                  <a:rPr lang="en-US" altLang="en-US" sz="900" b="1"/>
                  <a:t>Ion pump</a:t>
                </a:r>
              </a:p>
            </p:txBody>
          </p:sp>
        </p:grpSp>
        <p:cxnSp>
          <p:nvCxnSpPr>
            <p:cNvPr id="44" name="Straight Arrow Connector 43">
              <a:extLst>
                <a:ext uri="{FF2B5EF4-FFF2-40B4-BE49-F238E27FC236}">
                  <a16:creationId xmlns:a16="http://schemas.microsoft.com/office/drawing/2014/main" id="{D37A5566-C058-4F9F-8531-4DBEC3656E1A}"/>
                </a:ext>
              </a:extLst>
            </p:cNvPr>
            <p:cNvCxnSpPr>
              <a:stCxn id="45" idx="2"/>
            </p:cNvCxnSpPr>
            <p:nvPr/>
          </p:nvCxnSpPr>
          <p:spPr>
            <a:xfrm flipH="1">
              <a:off x="4740276" y="2360614"/>
              <a:ext cx="111125" cy="109537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45" name="Rectangle 3">
              <a:extLst>
                <a:ext uri="{FF2B5EF4-FFF2-40B4-BE49-F238E27FC236}">
                  <a16:creationId xmlns:a16="http://schemas.microsoft.com/office/drawing/2014/main" id="{14444E3D-0D54-478D-A453-7587A7AE5C04}"/>
                </a:ext>
              </a:extLst>
            </p:cNvPr>
            <p:cNvSpPr>
              <a:spLocks noChangeArrowheads="1"/>
            </p:cNvSpPr>
            <p:nvPr/>
          </p:nvSpPr>
          <p:spPr bwMode="auto">
            <a:xfrm>
              <a:off x="4395789" y="1898651"/>
              <a:ext cx="91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Merger</a:t>
              </a:r>
            </a:p>
            <a:p>
              <a:pPr algn="ctr">
                <a:spcBef>
                  <a:spcPct val="0"/>
                </a:spcBef>
                <a:buClrTx/>
                <a:buFontTx/>
                <a:buNone/>
              </a:pPr>
              <a:r>
                <a:rPr lang="en-US" altLang="en-US" sz="1200" b="1"/>
                <a:t> Beamline</a:t>
              </a:r>
            </a:p>
          </p:txBody>
        </p:sp>
        <p:sp>
          <p:nvSpPr>
            <p:cNvPr id="46" name="Rectangle 1">
              <a:extLst>
                <a:ext uri="{FF2B5EF4-FFF2-40B4-BE49-F238E27FC236}">
                  <a16:creationId xmlns:a16="http://schemas.microsoft.com/office/drawing/2014/main" id="{B3995C42-1AEC-49CF-9466-22118E0D1A8E}"/>
                </a:ext>
              </a:extLst>
            </p:cNvPr>
            <p:cNvSpPr>
              <a:spLocks noChangeArrowheads="1"/>
            </p:cNvSpPr>
            <p:nvPr/>
          </p:nvSpPr>
          <p:spPr bwMode="auto">
            <a:xfrm>
              <a:off x="5619750" y="1673226"/>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Transport</a:t>
              </a:r>
            </a:p>
            <a:p>
              <a:pPr algn="ctr"/>
              <a:r>
                <a:rPr lang="en-US" altLang="en-US" sz="1200" b="1" dirty="0"/>
                <a:t> Beamline</a:t>
              </a:r>
            </a:p>
          </p:txBody>
        </p:sp>
        <p:cxnSp>
          <p:nvCxnSpPr>
            <p:cNvPr id="47" name="Straight Arrow Connector 46">
              <a:extLst>
                <a:ext uri="{FF2B5EF4-FFF2-40B4-BE49-F238E27FC236}">
                  <a16:creationId xmlns:a16="http://schemas.microsoft.com/office/drawing/2014/main" id="{4EC2EBF1-1E17-490C-8954-83111CA9D1DA}"/>
                </a:ext>
              </a:extLst>
            </p:cNvPr>
            <p:cNvCxnSpPr/>
            <p:nvPr/>
          </p:nvCxnSpPr>
          <p:spPr>
            <a:xfrm>
              <a:off x="6248400" y="2135188"/>
              <a:ext cx="0" cy="1149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48" name="Rectangle 13">
              <a:extLst>
                <a:ext uri="{FF2B5EF4-FFF2-40B4-BE49-F238E27FC236}">
                  <a16:creationId xmlns:a16="http://schemas.microsoft.com/office/drawing/2014/main" id="{92BE445A-2AC9-448D-879B-CC736CEE0A6B}"/>
                </a:ext>
              </a:extLst>
            </p:cNvPr>
            <p:cNvSpPr>
              <a:spLocks noChangeArrowheads="1"/>
            </p:cNvSpPr>
            <p:nvPr/>
          </p:nvSpPr>
          <p:spPr bwMode="auto">
            <a:xfrm>
              <a:off x="3679201" y="1178361"/>
              <a:ext cx="167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704 MHz </a:t>
              </a:r>
              <a:br>
                <a:rPr lang="en-US" altLang="en-US" sz="1200" b="1" dirty="0"/>
              </a:br>
              <a:r>
                <a:rPr lang="en-US" altLang="en-US" sz="1200" b="1" dirty="0"/>
                <a:t>Cu Deflector Cavity</a:t>
              </a:r>
            </a:p>
          </p:txBody>
        </p:sp>
        <p:cxnSp>
          <p:nvCxnSpPr>
            <p:cNvPr id="49" name="Straight Arrow Connector 48">
              <a:extLst>
                <a:ext uri="{FF2B5EF4-FFF2-40B4-BE49-F238E27FC236}">
                  <a16:creationId xmlns:a16="http://schemas.microsoft.com/office/drawing/2014/main" id="{AFBE7D07-BDA0-4811-9BB9-BE1A65B92092}"/>
                </a:ext>
              </a:extLst>
            </p:cNvPr>
            <p:cNvCxnSpPr/>
            <p:nvPr/>
          </p:nvCxnSpPr>
          <p:spPr>
            <a:xfrm flipH="1">
              <a:off x="4332289" y="1760538"/>
              <a:ext cx="117475" cy="1503362"/>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grpSp>
      <p:sp>
        <p:nvSpPr>
          <p:cNvPr id="57" name="TextBox 56">
            <a:extLst>
              <a:ext uri="{FF2B5EF4-FFF2-40B4-BE49-F238E27FC236}">
                <a16:creationId xmlns:a16="http://schemas.microsoft.com/office/drawing/2014/main" id="{467AE3F9-52A9-42F9-A245-4131D3AE9EDF}"/>
              </a:ext>
            </a:extLst>
          </p:cNvPr>
          <p:cNvSpPr txBox="1"/>
          <p:nvPr/>
        </p:nvSpPr>
        <p:spPr>
          <a:xfrm>
            <a:off x="1369942" y="5128057"/>
            <a:ext cx="10210800" cy="646331"/>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A. Fedotov et al, </a:t>
            </a:r>
            <a:r>
              <a:rPr lang="en-US" i="1" dirty="0">
                <a:latin typeface="Helvetica" panose="020B0604020202020204" pitchFamily="34" charset="0"/>
                <a:cs typeface="Helvetica" panose="020B0604020202020204" pitchFamily="34" charset="0"/>
              </a:rPr>
              <a:t>Experimental Demonstration of Hadron Beam Cooling Using Radio-Frequency Accelerated Electron Bunches</a:t>
            </a:r>
            <a:r>
              <a:rPr lang="en-US" dirty="0">
                <a:latin typeface="Helvetica" panose="020B0604020202020204" pitchFamily="34" charset="0"/>
                <a:cs typeface="Helvetica" panose="020B0604020202020204" pitchFamily="34" charset="0"/>
              </a:rPr>
              <a:t>, Physical Review Letters </a:t>
            </a:r>
            <a:r>
              <a:rPr lang="en-US" b="1" dirty="0">
                <a:latin typeface="Helvetica" panose="020B0604020202020204" pitchFamily="34" charset="0"/>
                <a:cs typeface="Helvetica" panose="020B0604020202020204" pitchFamily="34" charset="0"/>
              </a:rPr>
              <a:t>124</a:t>
            </a:r>
            <a:r>
              <a:rPr lang="en-US" dirty="0">
                <a:latin typeface="Helvetica" panose="020B0604020202020204" pitchFamily="34" charset="0"/>
                <a:cs typeface="Helvetica" panose="020B0604020202020204" pitchFamily="34" charset="0"/>
              </a:rPr>
              <a:t>, 084801 (Feb 2020).</a:t>
            </a:r>
          </a:p>
        </p:txBody>
      </p:sp>
      <p:sp>
        <p:nvSpPr>
          <p:cNvPr id="63" name="Title 17">
            <a:extLst>
              <a:ext uri="{FF2B5EF4-FFF2-40B4-BE49-F238E27FC236}">
                <a16:creationId xmlns:a16="http://schemas.microsoft.com/office/drawing/2014/main" id="{1B8E21CF-A03D-447E-B3E5-64D2A7500EDB}"/>
              </a:ext>
            </a:extLst>
          </p:cNvPr>
          <p:cNvSpPr txBox="1">
            <a:spLocks/>
          </p:cNvSpPr>
          <p:nvPr/>
        </p:nvSpPr>
        <p:spPr>
          <a:xfrm>
            <a:off x="2738900" y="5976856"/>
            <a:ext cx="7530242" cy="808037"/>
          </a:xfrm>
          <a:prstGeom prst="rect">
            <a:avLst/>
          </a:prstGeom>
        </p:spPr>
        <p:txBody>
          <a:bodyPr>
            <a:normAutofit fontScale="7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900" dirty="0">
                <a:solidFill>
                  <a:srgbClr val="FF0000"/>
                </a:solidFill>
                <a:latin typeface="Helvetica" panose="020B0604020202020204" pitchFamily="34" charset="0"/>
                <a:cs typeface="Helvetica" panose="020B0604020202020204" pitchFamily="34" charset="0"/>
              </a:rPr>
              <a:t>First operational electron cooling in a collider (Run-20)</a:t>
            </a:r>
          </a:p>
          <a:p>
            <a:r>
              <a:rPr lang="en-US" sz="2900" dirty="0">
                <a:solidFill>
                  <a:srgbClr val="FF0000"/>
                </a:solidFill>
                <a:latin typeface="Helvetica" panose="020B0604020202020204" pitchFamily="34" charset="0"/>
                <a:cs typeface="Helvetica" panose="020B0604020202020204" pitchFamily="34" charset="0"/>
              </a:rPr>
              <a:t>Critical for lowest-energy RHIC program in Run-21</a:t>
            </a:r>
            <a:br>
              <a:rPr lang="en-US" sz="2400" dirty="0"/>
            </a:br>
            <a:endParaRPr lang="en-US" sz="1800" b="0" dirty="0"/>
          </a:p>
        </p:txBody>
      </p:sp>
      <p:sp>
        <p:nvSpPr>
          <p:cNvPr id="64" name="Title 17">
            <a:extLst>
              <a:ext uri="{FF2B5EF4-FFF2-40B4-BE49-F238E27FC236}">
                <a16:creationId xmlns:a16="http://schemas.microsoft.com/office/drawing/2014/main" id="{754D8D35-5746-4D0C-9BC9-99AB03062B0B}"/>
              </a:ext>
            </a:extLst>
          </p:cNvPr>
          <p:cNvSpPr txBox="1">
            <a:spLocks/>
          </p:cNvSpPr>
          <p:nvPr/>
        </p:nvSpPr>
        <p:spPr>
          <a:xfrm>
            <a:off x="9573773" y="1568128"/>
            <a:ext cx="2189601" cy="808037"/>
          </a:xfrm>
          <a:prstGeom prst="rect">
            <a:avLst/>
          </a:prstGeom>
        </p:spPr>
        <p:txBody>
          <a:bodyPr>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DC gun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high QE cathodes</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high-power fiber laser</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5 RF systems, including one SRF          </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machine protection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many magnets</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instrumentation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100 meters of beamlines</a:t>
            </a:r>
          </a:p>
        </p:txBody>
      </p:sp>
      <p:sp>
        <p:nvSpPr>
          <p:cNvPr id="65" name="TextBox 64">
            <a:extLst>
              <a:ext uri="{FF2B5EF4-FFF2-40B4-BE49-F238E27FC236}">
                <a16:creationId xmlns:a16="http://schemas.microsoft.com/office/drawing/2014/main" id="{3C8498E9-748C-4CE3-997E-8E74C4612642}"/>
              </a:ext>
            </a:extLst>
          </p:cNvPr>
          <p:cNvSpPr txBox="1"/>
          <p:nvPr/>
        </p:nvSpPr>
        <p:spPr>
          <a:xfrm>
            <a:off x="9557852" y="1250799"/>
            <a:ext cx="1946636"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Technologies</a:t>
            </a:r>
          </a:p>
        </p:txBody>
      </p:sp>
      <p:sp>
        <p:nvSpPr>
          <p:cNvPr id="66" name="Rectangle 65">
            <a:extLst>
              <a:ext uri="{FF2B5EF4-FFF2-40B4-BE49-F238E27FC236}">
                <a16:creationId xmlns:a16="http://schemas.microsoft.com/office/drawing/2014/main" id="{3CAA4CCD-48E1-48C3-A3C7-8FBAC7575EE7}"/>
              </a:ext>
            </a:extLst>
          </p:cNvPr>
          <p:cNvSpPr/>
          <p:nvPr/>
        </p:nvSpPr>
        <p:spPr>
          <a:xfrm>
            <a:off x="9557852" y="1155462"/>
            <a:ext cx="2283626" cy="325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3D2D21B-41FA-4BE7-AFDF-062933F8CF5C}"/>
              </a:ext>
            </a:extLst>
          </p:cNvPr>
          <p:cNvSpPr/>
          <p:nvPr/>
        </p:nvSpPr>
        <p:spPr>
          <a:xfrm>
            <a:off x="359308" y="769273"/>
            <a:ext cx="11573996" cy="4328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F1036A3-03A4-4CD5-B018-C57E9E155ECA}"/>
              </a:ext>
            </a:extLst>
          </p:cNvPr>
          <p:cNvSpPr txBox="1"/>
          <p:nvPr/>
        </p:nvSpPr>
        <p:spPr>
          <a:xfrm>
            <a:off x="247316" y="13271"/>
            <a:ext cx="11758493" cy="584775"/>
          </a:xfrm>
          <a:prstGeom prst="rect">
            <a:avLst/>
          </a:prstGeom>
          <a:noFill/>
        </p:spPr>
        <p:txBody>
          <a:bodyPr wrap="square">
            <a:spAutoFit/>
          </a:bodyPr>
          <a:lstStyle/>
          <a:p>
            <a:r>
              <a:rPr lang="en-US" sz="3200" b="1" dirty="0">
                <a:latin typeface="Helvetica" panose="020B0604020202020204" pitchFamily="34" charset="0"/>
                <a:cs typeface="Helvetica" panose="020B0604020202020204" pitchFamily="34" charset="0"/>
              </a:rPr>
              <a:t>Low Energy RHIC electron Cooling (</a:t>
            </a:r>
            <a:r>
              <a:rPr lang="en-US" sz="3200" b="1" dirty="0" err="1">
                <a:latin typeface="Helvetica" panose="020B0604020202020204" pitchFamily="34" charset="0"/>
                <a:cs typeface="Helvetica" panose="020B0604020202020204" pitchFamily="34" charset="0"/>
              </a:rPr>
              <a:t>LEReC</a:t>
            </a:r>
            <a:r>
              <a:rPr lang="en-US" sz="3200" b="1" dirty="0">
                <a:latin typeface="Helvetica" panose="020B0604020202020204" pitchFamily="34" charset="0"/>
                <a:cs typeface="Helvetica" panose="020B0604020202020204" pitchFamily="34" charset="0"/>
              </a:rPr>
              <a:t>) </a:t>
            </a:r>
            <a:endParaRPr lang="en-US" sz="2400" b="1" dirty="0">
              <a:latin typeface="Helvetica" panose="020B0604020202020204" pitchFamily="34" charset="0"/>
              <a:cs typeface="Helvetica" panose="020B0604020202020204" pitchFamily="34" charset="0"/>
            </a:endParaRPr>
          </a:p>
        </p:txBody>
      </p:sp>
      <p:sp>
        <p:nvSpPr>
          <p:cNvPr id="69" name="TextBox 68">
            <a:extLst>
              <a:ext uri="{FF2B5EF4-FFF2-40B4-BE49-F238E27FC236}">
                <a16:creationId xmlns:a16="http://schemas.microsoft.com/office/drawing/2014/main" id="{B67A3602-B74F-40B6-8867-29626189DD89}"/>
              </a:ext>
            </a:extLst>
          </p:cNvPr>
          <p:cNvSpPr txBox="1"/>
          <p:nvPr/>
        </p:nvSpPr>
        <p:spPr>
          <a:xfrm>
            <a:off x="9882554" y="-697"/>
            <a:ext cx="2535091" cy="646331"/>
          </a:xfrm>
          <a:prstGeom prst="rect">
            <a:avLst/>
          </a:prstGeom>
          <a:noFill/>
        </p:spPr>
        <p:txBody>
          <a:bodyPr wrap="square" rtlCol="0">
            <a:spAutoFit/>
          </a:bodyPr>
          <a:lstStyle/>
          <a:p>
            <a:r>
              <a:rPr lang="en-US" dirty="0"/>
              <a:t>Principle Investigator </a:t>
            </a:r>
          </a:p>
          <a:p>
            <a:r>
              <a:rPr lang="en-US" dirty="0"/>
              <a:t>Alexei Fedotov</a:t>
            </a:r>
          </a:p>
        </p:txBody>
      </p:sp>
      <p:sp>
        <p:nvSpPr>
          <p:cNvPr id="70" name="Footer Placeholder 2">
            <a:extLst>
              <a:ext uri="{FF2B5EF4-FFF2-40B4-BE49-F238E27FC236}">
                <a16:creationId xmlns:a16="http://schemas.microsoft.com/office/drawing/2014/main" id="{F2985D3D-5E16-4188-9435-45E70848A889}"/>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11</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001273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F5DED17-E6E7-4BA2-A3C1-25E4FEB247C7}"/>
              </a:ext>
            </a:extLst>
          </p:cNvPr>
          <p:cNvSpPr txBox="1">
            <a:spLocks/>
          </p:cNvSpPr>
          <p:nvPr/>
        </p:nvSpPr>
        <p:spPr>
          <a:xfrm>
            <a:off x="230701" y="976857"/>
            <a:ext cx="10184027" cy="33041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All performance goals attained.  Additional operational improvements implemented:</a:t>
            </a:r>
          </a:p>
          <a:p>
            <a:pPr lvl="1"/>
            <a:r>
              <a:rPr lang="en-US" sz="1800" dirty="0"/>
              <a:t>New </a:t>
            </a:r>
            <a:r>
              <a:rPr lang="en-US" sz="1800" dirty="0" err="1"/>
              <a:t>LEReC</a:t>
            </a:r>
            <a:r>
              <a:rPr lang="en-US" sz="1800" dirty="0"/>
              <a:t> 1.4 GHz cavity and new RHIC bunch-by-bunch dampers</a:t>
            </a:r>
          </a:p>
          <a:p>
            <a:pPr lvl="1"/>
            <a:r>
              <a:rPr lang="en-US" sz="1800" dirty="0"/>
              <a:t>Feedback-based beam control for electron orbits in cooling sections, electron beam energy, electron beam intensity and laser position feedback. </a:t>
            </a:r>
          </a:p>
          <a:p>
            <a:pPr lvl="1"/>
            <a:r>
              <a:rPr lang="en-US" sz="1800" dirty="0"/>
              <a:t>Utilization of existing 3</a:t>
            </a:r>
            <a:r>
              <a:rPr lang="en-US" sz="1800" baseline="30000" dirty="0"/>
              <a:t>rd</a:t>
            </a:r>
            <a:r>
              <a:rPr lang="en-US" sz="1800" dirty="0"/>
              <a:t> harmonic (28 MHz) cavity in RHIC to reduce ion beam peak current</a:t>
            </a:r>
          </a:p>
          <a:p>
            <a:pPr lvl="1"/>
            <a:r>
              <a:rPr lang="en-US" sz="1800" dirty="0"/>
              <a:t>Optimization of electron beam currents based on operational experience	</a:t>
            </a:r>
          </a:p>
          <a:p>
            <a:pPr lvl="2"/>
            <a:r>
              <a:rPr lang="en-US" sz="1800" dirty="0"/>
              <a:t>15-20 mA (for Au ions at 4.6 GeV/n in 2020) </a:t>
            </a:r>
          </a:p>
          <a:p>
            <a:pPr lvl="2"/>
            <a:r>
              <a:rPr lang="en-US" sz="1800" dirty="0"/>
              <a:t>8-20 mA (for Au ions at 3.85 GeV/n in 2021)</a:t>
            </a:r>
          </a:p>
          <a:p>
            <a:pPr marL="914400" lvl="2" indent="0">
              <a:buNone/>
            </a:pPr>
            <a:r>
              <a:rPr lang="en-US" sz="1200" dirty="0"/>
              <a:t>	</a:t>
            </a:r>
            <a:endParaRPr lang="en-US" sz="2000" dirty="0"/>
          </a:p>
          <a:p>
            <a:pPr marL="342900" indent="-342900"/>
            <a:r>
              <a:rPr lang="en-US" sz="2000" dirty="0"/>
              <a:t>Select demonstrated additional technological advances: </a:t>
            </a:r>
          </a:p>
          <a:p>
            <a:pPr marL="800100" lvl="1" indent="-342900"/>
            <a:r>
              <a:rPr lang="en-US" sz="1800" dirty="0"/>
              <a:t>Robust photocathodes with high initial Quantum Efficiency</a:t>
            </a:r>
          </a:p>
          <a:p>
            <a:pPr marL="800100" lvl="1" indent="-342900"/>
            <a:r>
              <a:rPr lang="en-US" sz="1800" dirty="0"/>
              <a:t>Photocathode lifetimes of 6-10 days</a:t>
            </a:r>
          </a:p>
          <a:p>
            <a:pPr marL="800100" lvl="1" indent="-342900"/>
            <a:r>
              <a:rPr lang="en-US" sz="1800" dirty="0"/>
              <a:t>Stable and reliable operation of high-power fiber laser </a:t>
            </a:r>
          </a:p>
          <a:p>
            <a:pPr marL="457200" lvl="1" indent="0">
              <a:buNone/>
            </a:pPr>
            <a:r>
              <a:rPr lang="en-US" sz="1800" dirty="0"/>
              <a:t>           for photoelectron gun</a:t>
            </a:r>
          </a:p>
          <a:p>
            <a:pPr marL="0" indent="0">
              <a:buNone/>
            </a:pPr>
            <a:endParaRPr lang="en-US" sz="2000" dirty="0"/>
          </a:p>
          <a:p>
            <a:pPr marL="0" indent="0"/>
            <a:endParaRPr lang="en-US" sz="2000" dirty="0"/>
          </a:p>
          <a:p>
            <a:pPr marL="0" indent="0"/>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a:p>
            <a:pPr marL="0" indent="0"/>
            <a:endParaRPr lang="en-US" sz="1800" dirty="0">
              <a:solidFill>
                <a:srgbClr val="FF0000"/>
              </a:solidFill>
            </a:endParaRPr>
          </a:p>
          <a:p>
            <a:pPr marL="0" indent="0"/>
            <a:endParaRPr lang="en-US" sz="1800" dirty="0"/>
          </a:p>
          <a:p>
            <a:pPr marL="0" indent="0"/>
            <a:endParaRPr lang="en-US" sz="1800" dirty="0"/>
          </a:p>
          <a:p>
            <a:endParaRPr lang="en-US" sz="1800" dirty="0"/>
          </a:p>
        </p:txBody>
      </p:sp>
      <p:sp>
        <p:nvSpPr>
          <p:cNvPr id="6" name="TextBox 5">
            <a:extLst>
              <a:ext uri="{FF2B5EF4-FFF2-40B4-BE49-F238E27FC236}">
                <a16:creationId xmlns:a16="http://schemas.microsoft.com/office/drawing/2014/main" id="{4E7D6E48-2407-416B-8832-1E31F6D411DC}"/>
              </a:ext>
            </a:extLst>
          </p:cNvPr>
          <p:cNvSpPr txBox="1"/>
          <p:nvPr/>
        </p:nvSpPr>
        <p:spPr>
          <a:xfrm>
            <a:off x="230701" y="21825"/>
            <a:ext cx="11758493" cy="584775"/>
          </a:xfrm>
          <a:prstGeom prst="rect">
            <a:avLst/>
          </a:prstGeom>
          <a:noFill/>
        </p:spPr>
        <p:txBody>
          <a:bodyPr wrap="square">
            <a:spAutoFit/>
          </a:bodyPr>
          <a:lstStyle/>
          <a:p>
            <a:r>
              <a:rPr lang="en-US" sz="3200" b="1" dirty="0">
                <a:latin typeface="Helvetica" panose="020B0604020202020204" pitchFamily="34" charset="0"/>
                <a:cs typeface="Helvetica" panose="020B0604020202020204" pitchFamily="34" charset="0"/>
              </a:rPr>
              <a:t>Highlights from Run-21 BES-II program with </a:t>
            </a:r>
            <a:r>
              <a:rPr lang="en-US" sz="3200" b="1" dirty="0" err="1">
                <a:latin typeface="Helvetica" panose="020B0604020202020204" pitchFamily="34" charset="0"/>
                <a:cs typeface="Helvetica" panose="020B0604020202020204" pitchFamily="34" charset="0"/>
              </a:rPr>
              <a:t>LEReC</a:t>
            </a:r>
            <a:endParaRPr lang="en-US" sz="3200" b="1" dirty="0">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F0D9ED9F-3869-44DC-8CA6-5BBB0C118652}"/>
              </a:ext>
            </a:extLst>
          </p:cNvPr>
          <p:cNvPicPr>
            <a:picLocks noChangeAspect="1"/>
          </p:cNvPicPr>
          <p:nvPr/>
        </p:nvPicPr>
        <p:blipFill>
          <a:blip r:embed="rId3"/>
          <a:stretch>
            <a:fillRect/>
          </a:stretch>
        </p:blipFill>
        <p:spPr>
          <a:xfrm>
            <a:off x="10764458" y="1448684"/>
            <a:ext cx="1240241" cy="1270761"/>
          </a:xfrm>
          <a:prstGeom prst="rect">
            <a:avLst/>
          </a:prstGeom>
        </p:spPr>
      </p:pic>
      <p:sp>
        <p:nvSpPr>
          <p:cNvPr id="10" name="TextBox 9">
            <a:extLst>
              <a:ext uri="{FF2B5EF4-FFF2-40B4-BE49-F238E27FC236}">
                <a16:creationId xmlns:a16="http://schemas.microsoft.com/office/drawing/2014/main" id="{77F4C47C-989A-4CAD-9EF5-5BB964A38191}"/>
              </a:ext>
            </a:extLst>
          </p:cNvPr>
          <p:cNvSpPr txBox="1"/>
          <p:nvPr/>
        </p:nvSpPr>
        <p:spPr>
          <a:xfrm>
            <a:off x="10701373" y="1173947"/>
            <a:ext cx="1353564"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1.4 GHz cavity</a:t>
            </a:r>
          </a:p>
        </p:txBody>
      </p:sp>
      <p:pic>
        <p:nvPicPr>
          <p:cNvPr id="13" name="Picture 1" descr="C:\Users\gaowe\Downloads\Graph2.jpg">
            <a:extLst>
              <a:ext uri="{FF2B5EF4-FFF2-40B4-BE49-F238E27FC236}">
                <a16:creationId xmlns:a16="http://schemas.microsoft.com/office/drawing/2014/main" id="{C0E424DE-9652-4A29-9A71-BDD47DB1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987" y="3466009"/>
            <a:ext cx="3644754" cy="24238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2968860-468F-4861-AD41-6151B31B6D20}"/>
              </a:ext>
            </a:extLst>
          </p:cNvPr>
          <p:cNvSpPr txBox="1"/>
          <p:nvPr/>
        </p:nvSpPr>
        <p:spPr>
          <a:xfrm>
            <a:off x="10390868" y="-697"/>
            <a:ext cx="2026777" cy="646331"/>
          </a:xfrm>
          <a:prstGeom prst="rect">
            <a:avLst/>
          </a:prstGeom>
          <a:noFill/>
        </p:spPr>
        <p:txBody>
          <a:bodyPr wrap="square" rtlCol="0">
            <a:spAutoFit/>
          </a:bodyPr>
          <a:lstStyle/>
          <a:p>
            <a:r>
              <a:rPr lang="en-US" dirty="0"/>
              <a:t>Run Coordinator</a:t>
            </a:r>
          </a:p>
          <a:p>
            <a:r>
              <a:rPr lang="en-US" dirty="0"/>
              <a:t>Chuyu Liu</a:t>
            </a:r>
          </a:p>
        </p:txBody>
      </p:sp>
      <p:sp>
        <p:nvSpPr>
          <p:cNvPr id="14" name="TextBox 13">
            <a:extLst>
              <a:ext uri="{FF2B5EF4-FFF2-40B4-BE49-F238E27FC236}">
                <a16:creationId xmlns:a16="http://schemas.microsoft.com/office/drawing/2014/main" id="{8EB5D18B-7C0A-46C8-B3D5-BCFDEA8D9216}"/>
              </a:ext>
            </a:extLst>
          </p:cNvPr>
          <p:cNvSpPr txBox="1"/>
          <p:nvPr/>
        </p:nvSpPr>
        <p:spPr>
          <a:xfrm rot="16200000">
            <a:off x="7598767" y="4238186"/>
            <a:ext cx="1746024" cy="307777"/>
          </a:xfrm>
          <a:prstGeom prst="rect">
            <a:avLst/>
          </a:prstGeom>
          <a:solidFill>
            <a:schemeClr val="bg1"/>
          </a:solidFill>
        </p:spPr>
        <p:txBody>
          <a:bodyPr wrap="square" rtlCol="0">
            <a:spAutoFit/>
          </a:bodyPr>
          <a:lstStyle/>
          <a:p>
            <a:r>
              <a:rPr lang="en-US" sz="1400" dirty="0">
                <a:latin typeface="Helvetica" panose="020B0604020202020204" pitchFamily="34" charset="0"/>
                <a:cs typeface="Helvetica" panose="020B0604020202020204" pitchFamily="34" charset="0"/>
              </a:rPr>
              <a:t>Quantum efficiency</a:t>
            </a:r>
          </a:p>
        </p:txBody>
      </p:sp>
      <p:sp>
        <p:nvSpPr>
          <p:cNvPr id="16" name="TextBox 15">
            <a:extLst>
              <a:ext uri="{FF2B5EF4-FFF2-40B4-BE49-F238E27FC236}">
                <a16:creationId xmlns:a16="http://schemas.microsoft.com/office/drawing/2014/main" id="{4CFCC0D9-ADCA-4500-9A81-EE8084F550F2}"/>
              </a:ext>
            </a:extLst>
          </p:cNvPr>
          <p:cNvSpPr txBox="1"/>
          <p:nvPr/>
        </p:nvSpPr>
        <p:spPr>
          <a:xfrm>
            <a:off x="2480087" y="5775470"/>
            <a:ext cx="8904491" cy="1107996"/>
          </a:xfrm>
          <a:prstGeom prst="rect">
            <a:avLst/>
          </a:prstGeom>
          <a:noFill/>
        </p:spPr>
        <p:txBody>
          <a:bodyPr wrap="square">
            <a:spAutoFit/>
          </a:bodyPr>
          <a:lstStyle/>
          <a:p>
            <a:r>
              <a:rPr lang="en-US" sz="2200" b="1" dirty="0">
                <a:solidFill>
                  <a:srgbClr val="FF0000"/>
                </a:solidFill>
              </a:rPr>
              <a:t>Efficiently and reliably operated </a:t>
            </a:r>
            <a:r>
              <a:rPr lang="en-US" sz="2200" b="1" dirty="0" err="1">
                <a:solidFill>
                  <a:srgbClr val="FF0000"/>
                </a:solidFill>
              </a:rPr>
              <a:t>LEReC</a:t>
            </a:r>
            <a:r>
              <a:rPr lang="en-US" sz="2200" b="1" dirty="0">
                <a:solidFill>
                  <a:srgbClr val="FF0000"/>
                </a:solidFill>
              </a:rPr>
              <a:t> with high-current electron beams and stable cooling at lowest-ever RHIC beam operating energy (3.85 GeV/n) in Run-21</a:t>
            </a:r>
          </a:p>
        </p:txBody>
      </p:sp>
      <p:sp>
        <p:nvSpPr>
          <p:cNvPr id="17" name="Footer Placeholder 2">
            <a:extLst>
              <a:ext uri="{FF2B5EF4-FFF2-40B4-BE49-F238E27FC236}">
                <a16:creationId xmlns:a16="http://schemas.microsoft.com/office/drawing/2014/main" id="{AD666C84-8234-4DD7-BE50-1DC111F1A48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12</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42198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9341" y="745697"/>
            <a:ext cx="8639123" cy="6126800"/>
          </a:xfrm>
        </p:spPr>
        <p:txBody>
          <a:bodyPr>
            <a:normAutofit/>
          </a:bodyPr>
          <a:lstStyle/>
          <a:p>
            <a:pPr marL="0" indent="0"/>
            <a:endParaRPr lang="en-US" sz="3300" dirty="0"/>
          </a:p>
          <a:p>
            <a:pPr>
              <a:buFontTx/>
              <a:buChar char="-"/>
            </a:pPr>
            <a:endParaRPr lang="en-US" sz="2400" dirty="0"/>
          </a:p>
        </p:txBody>
      </p:sp>
      <p:pic>
        <p:nvPicPr>
          <p:cNvPr id="6" name="Picture 5" descr="Chart, line chart, histogram&#10;&#10;Description automatically generated">
            <a:extLst>
              <a:ext uri="{FF2B5EF4-FFF2-40B4-BE49-F238E27FC236}">
                <a16:creationId xmlns:a16="http://schemas.microsoft.com/office/drawing/2014/main" id="{10A92ECB-40DE-43C8-A80E-5CC295CEF08A}"/>
              </a:ext>
            </a:extLst>
          </p:cNvPr>
          <p:cNvPicPr>
            <a:picLocks noChangeAspect="1"/>
          </p:cNvPicPr>
          <p:nvPr/>
        </p:nvPicPr>
        <p:blipFill>
          <a:blip r:embed="rId3"/>
          <a:stretch>
            <a:fillRect/>
          </a:stretch>
        </p:blipFill>
        <p:spPr>
          <a:xfrm>
            <a:off x="1371034" y="1106880"/>
            <a:ext cx="9794397" cy="4189844"/>
          </a:xfrm>
          <a:prstGeom prst="rect">
            <a:avLst/>
          </a:prstGeom>
        </p:spPr>
      </p:pic>
      <p:sp>
        <p:nvSpPr>
          <p:cNvPr id="7" name="Rectangle 6">
            <a:extLst>
              <a:ext uri="{FF2B5EF4-FFF2-40B4-BE49-F238E27FC236}">
                <a16:creationId xmlns:a16="http://schemas.microsoft.com/office/drawing/2014/main" id="{7DD4D6FF-0E04-4A35-BE04-99A692A13FCC}"/>
              </a:ext>
            </a:extLst>
          </p:cNvPr>
          <p:cNvSpPr/>
          <p:nvPr/>
        </p:nvSpPr>
        <p:spPr>
          <a:xfrm>
            <a:off x="6002367" y="5176681"/>
            <a:ext cx="689035" cy="369332"/>
          </a:xfrm>
          <a:prstGeom prst="rect">
            <a:avLst/>
          </a:prstGeom>
        </p:spPr>
        <p:txBody>
          <a:bodyPr wrap="none">
            <a:spAutoFit/>
          </a:bodyPr>
          <a:lstStyle/>
          <a:p>
            <a:r>
              <a:rPr lang="en-US" dirty="0"/>
              <a:t>Time</a:t>
            </a:r>
          </a:p>
        </p:txBody>
      </p:sp>
      <p:sp>
        <p:nvSpPr>
          <p:cNvPr id="11" name="Title 1">
            <a:extLst>
              <a:ext uri="{FF2B5EF4-FFF2-40B4-BE49-F238E27FC236}">
                <a16:creationId xmlns:a16="http://schemas.microsoft.com/office/drawing/2014/main" id="{536022DD-9F03-4EED-871D-7D1133E608E5}"/>
              </a:ext>
            </a:extLst>
          </p:cNvPr>
          <p:cNvSpPr txBox="1">
            <a:spLocks/>
          </p:cNvSpPr>
          <p:nvPr/>
        </p:nvSpPr>
        <p:spPr>
          <a:xfrm>
            <a:off x="235625" y="17066"/>
            <a:ext cx="11676805" cy="673965"/>
          </a:xfrm>
          <a:prstGeom prst="rect">
            <a:avLst/>
          </a:prstGeom>
        </p:spPr>
        <p:txBody>
          <a:bodyPr>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Typical cooling performance in Run-21 at 3.85 GeV/n </a:t>
            </a:r>
            <a:endParaRPr lang="en-US" sz="3200" dirty="0">
              <a:solidFill>
                <a:srgbClr val="FF0000"/>
              </a:solidFill>
              <a:latin typeface="Helvetica" panose="020B0604020202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id="{90F3EEEE-2C2B-4CEE-900F-FE018DF779AC}"/>
              </a:ext>
            </a:extLst>
          </p:cNvPr>
          <p:cNvSpPr txBox="1"/>
          <p:nvPr/>
        </p:nvSpPr>
        <p:spPr>
          <a:xfrm rot="16200000">
            <a:off x="482263" y="1842910"/>
            <a:ext cx="1873261" cy="646331"/>
          </a:xfrm>
          <a:prstGeom prst="rect">
            <a:avLst/>
          </a:prstGeom>
          <a:solidFill>
            <a:schemeClr val="bg1"/>
          </a:solidFill>
        </p:spPr>
        <p:txBody>
          <a:bodyPr wrap="square" rtlCol="0">
            <a:spAutoFit/>
          </a:bodyPr>
          <a:lstStyle/>
          <a:p>
            <a:r>
              <a:rPr lang="en-US" dirty="0"/>
              <a:t>    rms bunch</a:t>
            </a:r>
          </a:p>
          <a:p>
            <a:r>
              <a:rPr lang="en-US" dirty="0"/>
              <a:t>    length (ns)</a:t>
            </a:r>
          </a:p>
        </p:txBody>
      </p:sp>
      <p:sp>
        <p:nvSpPr>
          <p:cNvPr id="13" name="TextBox 12">
            <a:extLst>
              <a:ext uri="{FF2B5EF4-FFF2-40B4-BE49-F238E27FC236}">
                <a16:creationId xmlns:a16="http://schemas.microsoft.com/office/drawing/2014/main" id="{72046533-FD8D-4FE9-A55F-B1C6E0288B81}"/>
              </a:ext>
            </a:extLst>
          </p:cNvPr>
          <p:cNvSpPr txBox="1"/>
          <p:nvPr/>
        </p:nvSpPr>
        <p:spPr>
          <a:xfrm rot="16200000">
            <a:off x="518701" y="3799584"/>
            <a:ext cx="1700938" cy="646331"/>
          </a:xfrm>
          <a:prstGeom prst="rect">
            <a:avLst/>
          </a:prstGeom>
          <a:solidFill>
            <a:schemeClr val="bg1"/>
          </a:solidFill>
        </p:spPr>
        <p:txBody>
          <a:bodyPr wrap="square" rtlCol="0">
            <a:spAutoFit/>
          </a:bodyPr>
          <a:lstStyle/>
          <a:p>
            <a:r>
              <a:rPr lang="en-US" dirty="0"/>
              <a:t>vertical beam size (mm)</a:t>
            </a:r>
          </a:p>
        </p:txBody>
      </p:sp>
      <p:sp>
        <p:nvSpPr>
          <p:cNvPr id="5" name="Rectangle 4">
            <a:extLst>
              <a:ext uri="{FF2B5EF4-FFF2-40B4-BE49-F238E27FC236}">
                <a16:creationId xmlns:a16="http://schemas.microsoft.com/office/drawing/2014/main" id="{44975C84-0EC9-429E-8811-32FF62AF21DC}"/>
              </a:ext>
            </a:extLst>
          </p:cNvPr>
          <p:cNvSpPr/>
          <p:nvPr/>
        </p:nvSpPr>
        <p:spPr>
          <a:xfrm>
            <a:off x="1300014" y="3102706"/>
            <a:ext cx="10089165" cy="122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B65EE1C-0D78-4437-A4EA-68F07CAD4343}"/>
              </a:ext>
            </a:extLst>
          </p:cNvPr>
          <p:cNvSpPr txBox="1">
            <a:spLocks/>
          </p:cNvSpPr>
          <p:nvPr/>
        </p:nvSpPr>
        <p:spPr>
          <a:xfrm>
            <a:off x="2543416" y="5884000"/>
            <a:ext cx="9097895" cy="974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FF0000"/>
                </a:solidFill>
                <a:latin typeface="Helvetica" panose="020B0604020202020204" pitchFamily="34" charset="0"/>
                <a:cs typeface="Helvetica" panose="020B0604020202020204" pitchFamily="34" charset="0"/>
              </a:rPr>
              <a:t>Stable and efficient operation of </a:t>
            </a:r>
            <a:r>
              <a:rPr lang="en-US" sz="2400" b="1" dirty="0" err="1">
                <a:solidFill>
                  <a:srgbClr val="FF0000"/>
                </a:solidFill>
                <a:latin typeface="Helvetica" panose="020B0604020202020204" pitchFamily="34" charset="0"/>
                <a:cs typeface="Helvetica" panose="020B0604020202020204" pitchFamily="34" charset="0"/>
              </a:rPr>
              <a:t>LEReC</a:t>
            </a:r>
            <a:r>
              <a:rPr lang="en-US" sz="2400" b="1" dirty="0">
                <a:solidFill>
                  <a:srgbClr val="FF0000"/>
                </a:solidFill>
                <a:latin typeface="Helvetica" panose="020B0604020202020204" pitchFamily="34" charset="0"/>
                <a:cs typeface="Helvetica" panose="020B0604020202020204" pitchFamily="34" charset="0"/>
              </a:rPr>
              <a:t>, with simultaneous cooling of ions for BES-II at </a:t>
            </a:r>
            <a:r>
              <a:rPr lang="en-US" sz="2400" b="1" dirty="0">
                <a:solidFill>
                  <a:srgbClr val="FF0000"/>
                </a:solidFill>
                <a:latin typeface="Helvetica" panose="020B0604020202020204" pitchFamily="34" charset="0"/>
                <a:cs typeface="Helvetica" panose="020B0604020202020204" pitchFamily="34" charset="0"/>
                <a:sym typeface="Symbol" pitchFamily="2" charset="2"/>
              </a:rPr>
              <a:t></a:t>
            </a:r>
            <a:r>
              <a:rPr lang="en-US" sz="2400" b="1" dirty="0" err="1">
                <a:solidFill>
                  <a:srgbClr val="FF0000"/>
                </a:solidFill>
                <a:latin typeface="Helvetica" panose="020B0604020202020204" pitchFamily="34" charset="0"/>
                <a:cs typeface="Helvetica" panose="020B0604020202020204" pitchFamily="34" charset="0"/>
              </a:rPr>
              <a:t>s</a:t>
            </a:r>
            <a:r>
              <a:rPr lang="en-US" sz="2400" b="1" baseline="-25000" dirty="0" err="1">
                <a:solidFill>
                  <a:srgbClr val="FF0000"/>
                </a:solidFill>
                <a:latin typeface="Helvetica" panose="020B0604020202020204" pitchFamily="34" charset="0"/>
                <a:cs typeface="Helvetica" panose="020B0604020202020204" pitchFamily="34" charset="0"/>
              </a:rPr>
              <a:t>NN</a:t>
            </a:r>
            <a:r>
              <a:rPr lang="en-US" sz="2400" b="1" dirty="0">
                <a:solidFill>
                  <a:srgbClr val="FF0000"/>
                </a:solidFill>
                <a:latin typeface="Helvetica" panose="020B0604020202020204" pitchFamily="34" charset="0"/>
                <a:cs typeface="Helvetica" panose="020B0604020202020204" pitchFamily="34" charset="0"/>
              </a:rPr>
              <a:t> = 9.2 GeV </a:t>
            </a:r>
            <a:br>
              <a:rPr lang="en-US" dirty="0">
                <a:solidFill>
                  <a:srgbClr val="FF0000"/>
                </a:solidFill>
                <a:latin typeface="Helvetica" panose="020B0604020202020204" pitchFamily="34" charset="0"/>
                <a:cs typeface="Helvetica" panose="020B0604020202020204" pitchFamily="34" charset="0"/>
              </a:rPr>
            </a:br>
            <a:endParaRPr lang="en-US" sz="2400" dirty="0">
              <a:solidFill>
                <a:srgbClr val="FF0000"/>
              </a:solidFill>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35FF4028-B235-4F72-AC1D-7CACCDD1DAF8}"/>
              </a:ext>
            </a:extLst>
          </p:cNvPr>
          <p:cNvSpPr txBox="1"/>
          <p:nvPr/>
        </p:nvSpPr>
        <p:spPr>
          <a:xfrm>
            <a:off x="10159894" y="854563"/>
            <a:ext cx="954107" cy="369332"/>
          </a:xfrm>
          <a:prstGeom prst="rect">
            <a:avLst/>
          </a:prstGeom>
          <a:noFill/>
        </p:spPr>
        <p:txBody>
          <a:bodyPr wrap="none" rtlCol="0">
            <a:spAutoFit/>
          </a:bodyPr>
          <a:lstStyle/>
          <a:p>
            <a:r>
              <a:rPr lang="en-US" dirty="0"/>
              <a:t>4/28/21</a:t>
            </a:r>
          </a:p>
        </p:txBody>
      </p:sp>
      <p:sp>
        <p:nvSpPr>
          <p:cNvPr id="16" name="Footer Placeholder 2">
            <a:extLst>
              <a:ext uri="{FF2B5EF4-FFF2-40B4-BE49-F238E27FC236}">
                <a16:creationId xmlns:a16="http://schemas.microsoft.com/office/drawing/2014/main" id="{2771E0E9-CE11-4CD5-9A91-A6AD89E2D687}"/>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13</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55434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0574A-DB0C-9E4F-8331-8076B62C9A4A}"/>
              </a:ext>
            </a:extLst>
          </p:cNvPr>
          <p:cNvSpPr>
            <a:spLocks noGrp="1"/>
          </p:cNvSpPr>
          <p:nvPr>
            <p:ph type="title"/>
          </p:nvPr>
        </p:nvSpPr>
        <p:spPr>
          <a:xfrm>
            <a:off x="237633" y="15450"/>
            <a:ext cx="11049000" cy="716752"/>
          </a:xfrm>
        </p:spPr>
        <p:txBody>
          <a:bodyPr>
            <a:normAutofit/>
          </a:bodyPr>
          <a:lstStyle/>
          <a:p>
            <a:r>
              <a:rPr lang="en-US" sz="3200" dirty="0">
                <a:latin typeface="Helvetica" panose="020B0604020202020204" pitchFamily="34" charset="0"/>
                <a:cs typeface="Helvetica" panose="020B0604020202020204" pitchFamily="34" charset="0"/>
              </a:rPr>
              <a:t>RHIC Operational Efficiency – 2002 to 2021</a:t>
            </a:r>
            <a:endParaRPr lang="en-US" sz="3200" b="0"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6BDA9FFA-5917-8D49-BD78-24CECE2D5EC1}"/>
              </a:ext>
            </a:extLst>
          </p:cNvPr>
          <p:cNvSpPr txBox="1"/>
          <p:nvPr/>
        </p:nvSpPr>
        <p:spPr>
          <a:xfrm>
            <a:off x="2203150" y="4736307"/>
            <a:ext cx="5118709" cy="1092607"/>
          </a:xfrm>
          <a:prstGeom prst="rect">
            <a:avLst/>
          </a:prstGeom>
          <a:noFill/>
        </p:spPr>
        <p:txBody>
          <a:bodyPr wrap="none" rtlCol="0">
            <a:spAutoFit/>
          </a:bodyPr>
          <a:lstStyle/>
          <a:p>
            <a:pPr algn="l"/>
            <a:r>
              <a:rPr lang="en-US" sz="1600" dirty="0">
                <a:latin typeface="Helvetica"/>
                <a:cs typeface="Helvetica"/>
              </a:rPr>
              <a:t>Availability = beam time / scheduled beam time</a:t>
            </a:r>
            <a:br>
              <a:rPr lang="en-US" sz="1800" dirty="0">
                <a:latin typeface="Helvetica"/>
                <a:cs typeface="Helvetica"/>
              </a:rPr>
            </a:br>
            <a:r>
              <a:rPr lang="en-US" sz="1800" dirty="0">
                <a:latin typeface="Helvetica"/>
                <a:cs typeface="Helvetica"/>
              </a:rPr>
              <a:t>	           </a:t>
            </a:r>
            <a:r>
              <a:rPr lang="en-US" sz="1200" dirty="0">
                <a:latin typeface="Helvetica"/>
                <a:cs typeface="Helvetica"/>
              </a:rPr>
              <a:t> (denominator excludes scheduled maintenance)</a:t>
            </a:r>
          </a:p>
          <a:p>
            <a:pPr algn="l"/>
            <a:endParaRPr lang="en-US" sz="1500" dirty="0">
              <a:latin typeface="Helvetica"/>
              <a:cs typeface="Helvetica"/>
            </a:endParaRPr>
          </a:p>
          <a:p>
            <a:pPr algn="l"/>
            <a:r>
              <a:rPr lang="en-US" sz="1600" dirty="0">
                <a:latin typeface="Helvetica"/>
                <a:cs typeface="Helvetica"/>
              </a:rPr>
              <a:t>Availability goal: 85% (raised in Run-20, from 82.5%)</a:t>
            </a:r>
            <a:endParaRPr lang="en-US" sz="1600" dirty="0">
              <a:solidFill>
                <a:schemeClr val="tx2"/>
              </a:solidFill>
              <a:latin typeface="Helvetica"/>
              <a:cs typeface="Helvetica"/>
            </a:endParaRPr>
          </a:p>
        </p:txBody>
      </p:sp>
      <p:sp>
        <p:nvSpPr>
          <p:cNvPr id="8" name="TextBox 7">
            <a:extLst>
              <a:ext uri="{FF2B5EF4-FFF2-40B4-BE49-F238E27FC236}">
                <a16:creationId xmlns:a16="http://schemas.microsoft.com/office/drawing/2014/main" id="{36215D14-DAD0-5746-A206-DD892BF8B040}"/>
              </a:ext>
            </a:extLst>
          </p:cNvPr>
          <p:cNvSpPr txBox="1"/>
          <p:nvPr/>
        </p:nvSpPr>
        <p:spPr bwMode="auto">
          <a:xfrm>
            <a:off x="3041014" y="5962652"/>
            <a:ext cx="724709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spcBef>
                <a:spcPct val="50000"/>
              </a:spcBef>
            </a:pPr>
            <a:r>
              <a:rPr lang="en-US" sz="2200" b="1" dirty="0">
                <a:solidFill>
                  <a:srgbClr val="FF0000"/>
                </a:solidFill>
                <a:latin typeface="Helvetica"/>
                <a:cs typeface="Helvetica"/>
              </a:rPr>
              <a:t>Achieved 90.6% availability in Run-21</a:t>
            </a:r>
            <a:br>
              <a:rPr lang="en-US" sz="2200" b="1" dirty="0">
                <a:solidFill>
                  <a:srgbClr val="FF0000"/>
                </a:solidFill>
                <a:latin typeface="Helvetica"/>
                <a:cs typeface="Helvetica"/>
              </a:rPr>
            </a:br>
            <a:r>
              <a:rPr lang="en-US" sz="2200" b="1" dirty="0">
                <a:solidFill>
                  <a:srgbClr val="FF0000"/>
                </a:solidFill>
                <a:latin typeface="Helvetica"/>
                <a:cs typeface="Helvetica"/>
              </a:rPr>
              <a:t>Met availability goal for past 10 consecutive years</a:t>
            </a:r>
          </a:p>
        </p:txBody>
      </p:sp>
      <p:pic>
        <p:nvPicPr>
          <p:cNvPr id="10" name="Content Placeholder 9">
            <a:extLst>
              <a:ext uri="{FF2B5EF4-FFF2-40B4-BE49-F238E27FC236}">
                <a16:creationId xmlns:a16="http://schemas.microsoft.com/office/drawing/2014/main" id="{32C67EB7-AFF6-644C-ABE6-8ADE20C502B1}"/>
              </a:ext>
            </a:extLst>
          </p:cNvPr>
          <p:cNvPicPr>
            <a:picLocks noGrp="1" noChangeAspect="1"/>
          </p:cNvPicPr>
          <p:nvPr>
            <p:ph idx="1"/>
          </p:nvPr>
        </p:nvPicPr>
        <p:blipFill>
          <a:blip r:embed="rId2"/>
          <a:stretch>
            <a:fillRect/>
          </a:stretch>
        </p:blipFill>
        <p:spPr>
          <a:xfrm>
            <a:off x="811564" y="835010"/>
            <a:ext cx="11049000" cy="3816073"/>
          </a:xfrm>
          <a:prstGeom prst="rect">
            <a:avLst/>
          </a:prstGeom>
        </p:spPr>
      </p:pic>
      <p:sp>
        <p:nvSpPr>
          <p:cNvPr id="9" name="TextBox 8">
            <a:extLst>
              <a:ext uri="{FF2B5EF4-FFF2-40B4-BE49-F238E27FC236}">
                <a16:creationId xmlns:a16="http://schemas.microsoft.com/office/drawing/2014/main" id="{8BB0222F-1491-4CA8-94EE-792095F517C6}"/>
              </a:ext>
            </a:extLst>
          </p:cNvPr>
          <p:cNvSpPr txBox="1"/>
          <p:nvPr/>
        </p:nvSpPr>
        <p:spPr>
          <a:xfrm>
            <a:off x="8890615" y="650344"/>
            <a:ext cx="3229216" cy="369332"/>
          </a:xfrm>
          <a:prstGeom prst="rect">
            <a:avLst/>
          </a:prstGeom>
          <a:noFill/>
        </p:spPr>
        <p:txBody>
          <a:bodyPr wrap="square">
            <a:spAutoFit/>
          </a:bodyPr>
          <a:lstStyle/>
          <a:p>
            <a:r>
              <a:rPr lang="en-US" sz="1800" b="0" dirty="0">
                <a:latin typeface="Helvetica" panose="020B0604020202020204" pitchFamily="34" charset="0"/>
                <a:cs typeface="Helvetica" panose="020B0604020202020204" pitchFamily="34" charset="0"/>
              </a:rPr>
              <a:t>availability reported to DOE</a:t>
            </a:r>
            <a:endParaRPr lang="en-US" dirty="0"/>
          </a:p>
        </p:txBody>
      </p:sp>
      <p:sp>
        <p:nvSpPr>
          <p:cNvPr id="5" name="Oval 4">
            <a:extLst>
              <a:ext uri="{FF2B5EF4-FFF2-40B4-BE49-F238E27FC236}">
                <a16:creationId xmlns:a16="http://schemas.microsoft.com/office/drawing/2014/main" id="{D1602363-E06C-4D4E-B580-FE6776763BCC}"/>
              </a:ext>
            </a:extLst>
          </p:cNvPr>
          <p:cNvSpPr/>
          <p:nvPr/>
        </p:nvSpPr>
        <p:spPr>
          <a:xfrm>
            <a:off x="11181808" y="1114955"/>
            <a:ext cx="407254" cy="4379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F5F7600E-7124-4169-9807-7E0A5EE5F437}"/>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14</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63351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B82BC1-1FF2-4342-A8A7-00F659D33977}"/>
              </a:ext>
            </a:extLst>
          </p:cNvPr>
          <p:cNvPicPr>
            <a:picLocks noChangeAspect="1"/>
          </p:cNvPicPr>
          <p:nvPr/>
        </p:nvPicPr>
        <p:blipFill>
          <a:blip r:embed="rId3"/>
          <a:stretch>
            <a:fillRect/>
          </a:stretch>
        </p:blipFill>
        <p:spPr>
          <a:xfrm>
            <a:off x="369356" y="2309901"/>
            <a:ext cx="9179088" cy="2722994"/>
          </a:xfrm>
          <a:prstGeom prst="rect">
            <a:avLst/>
          </a:prstGeom>
        </p:spPr>
      </p:pic>
      <p:sp>
        <p:nvSpPr>
          <p:cNvPr id="2" name="Slide Number Placeholder 1">
            <a:extLst>
              <a:ext uri="{FF2B5EF4-FFF2-40B4-BE49-F238E27FC236}">
                <a16:creationId xmlns:a16="http://schemas.microsoft.com/office/drawing/2014/main" id="{59EF8211-91F7-461A-B419-2E3E1E8B9DD7}"/>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cxnSp>
        <p:nvCxnSpPr>
          <p:cNvPr id="5" name="Straight Arrow Connector 4">
            <a:extLst>
              <a:ext uri="{FF2B5EF4-FFF2-40B4-BE49-F238E27FC236}">
                <a16:creationId xmlns:a16="http://schemas.microsoft.com/office/drawing/2014/main" id="{35C9B247-B6CC-47AC-A355-B4B783B8505C}"/>
              </a:ext>
            </a:extLst>
          </p:cNvPr>
          <p:cNvCxnSpPr>
            <a:cxnSpLocks/>
          </p:cNvCxnSpPr>
          <p:nvPr/>
        </p:nvCxnSpPr>
        <p:spPr>
          <a:xfrm flipV="1">
            <a:off x="719849" y="5071272"/>
            <a:ext cx="1229310" cy="65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033BECA-2186-4826-87BF-F5C8488ECB9F}"/>
              </a:ext>
            </a:extLst>
          </p:cNvPr>
          <p:cNvSpPr txBox="1"/>
          <p:nvPr/>
        </p:nvSpPr>
        <p:spPr>
          <a:xfrm>
            <a:off x="1709286" y="5724967"/>
            <a:ext cx="541314"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6/4</a:t>
            </a:r>
          </a:p>
        </p:txBody>
      </p:sp>
      <p:cxnSp>
        <p:nvCxnSpPr>
          <p:cNvPr id="8" name="Straight Arrow Connector 7">
            <a:extLst>
              <a:ext uri="{FF2B5EF4-FFF2-40B4-BE49-F238E27FC236}">
                <a16:creationId xmlns:a16="http://schemas.microsoft.com/office/drawing/2014/main" id="{005EDCED-F8ED-43FA-A9BF-66875FDF2EB8}"/>
              </a:ext>
            </a:extLst>
          </p:cNvPr>
          <p:cNvCxnSpPr>
            <a:cxnSpLocks/>
          </p:cNvCxnSpPr>
          <p:nvPr/>
        </p:nvCxnSpPr>
        <p:spPr>
          <a:xfrm flipH="1">
            <a:off x="706285" y="5080416"/>
            <a:ext cx="11739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6C2205-0F1C-49FC-BEB5-A26891AE9F9A}"/>
              </a:ext>
            </a:extLst>
          </p:cNvPr>
          <p:cNvSpPr txBox="1"/>
          <p:nvPr/>
        </p:nvSpPr>
        <p:spPr>
          <a:xfrm>
            <a:off x="167745" y="5163608"/>
            <a:ext cx="1986441" cy="492443"/>
          </a:xfrm>
          <a:prstGeom prst="rect">
            <a:avLst/>
          </a:prstGeom>
          <a:noFill/>
        </p:spPr>
        <p:txBody>
          <a:bodyPr wrap="square" rtlCol="0">
            <a:spAutoFit/>
          </a:bodyPr>
          <a:lstStyle/>
          <a:p>
            <a:pPr algn="ctr"/>
            <a:r>
              <a:rPr lang="en-US" sz="1400" dirty="0"/>
              <a:t>min-safe operations</a:t>
            </a:r>
          </a:p>
          <a:p>
            <a:pPr algn="ctr"/>
            <a:r>
              <a:rPr lang="en-US" sz="1200" dirty="0"/>
              <a:t>~ 40 on-site FTEs</a:t>
            </a:r>
          </a:p>
        </p:txBody>
      </p:sp>
      <p:cxnSp>
        <p:nvCxnSpPr>
          <p:cNvPr id="12" name="Straight Arrow Connector 11">
            <a:extLst>
              <a:ext uri="{FF2B5EF4-FFF2-40B4-BE49-F238E27FC236}">
                <a16:creationId xmlns:a16="http://schemas.microsoft.com/office/drawing/2014/main" id="{58FF0DED-11DA-4983-BD97-FAB116513309}"/>
              </a:ext>
            </a:extLst>
          </p:cNvPr>
          <p:cNvCxnSpPr>
            <a:cxnSpLocks/>
          </p:cNvCxnSpPr>
          <p:nvPr/>
        </p:nvCxnSpPr>
        <p:spPr>
          <a:xfrm flipH="1">
            <a:off x="2478681" y="5093468"/>
            <a:ext cx="662292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CADDB5-244B-4CDF-BA1A-D98551D682AE}"/>
              </a:ext>
            </a:extLst>
          </p:cNvPr>
          <p:cNvCxnSpPr>
            <a:cxnSpLocks/>
          </p:cNvCxnSpPr>
          <p:nvPr/>
        </p:nvCxnSpPr>
        <p:spPr>
          <a:xfrm>
            <a:off x="2439776" y="4997806"/>
            <a:ext cx="0" cy="6890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A54E332-11A7-4989-95DD-FE5856EDB1D8}"/>
              </a:ext>
            </a:extLst>
          </p:cNvPr>
          <p:cNvSpPr txBox="1"/>
          <p:nvPr/>
        </p:nvSpPr>
        <p:spPr>
          <a:xfrm>
            <a:off x="2160810" y="5724966"/>
            <a:ext cx="470000"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7/6</a:t>
            </a:r>
          </a:p>
        </p:txBody>
      </p:sp>
      <p:sp>
        <p:nvSpPr>
          <p:cNvPr id="19" name="TextBox 18">
            <a:extLst>
              <a:ext uri="{FF2B5EF4-FFF2-40B4-BE49-F238E27FC236}">
                <a16:creationId xmlns:a16="http://schemas.microsoft.com/office/drawing/2014/main" id="{894CB911-5DDD-4360-803D-3A5DE3D2155A}"/>
              </a:ext>
            </a:extLst>
          </p:cNvPr>
          <p:cNvSpPr txBox="1"/>
          <p:nvPr/>
        </p:nvSpPr>
        <p:spPr>
          <a:xfrm>
            <a:off x="4447627" y="5118589"/>
            <a:ext cx="3107294" cy="307777"/>
          </a:xfrm>
          <a:prstGeom prst="rect">
            <a:avLst/>
          </a:prstGeom>
          <a:noFill/>
        </p:spPr>
        <p:txBody>
          <a:bodyPr wrap="square" rtlCol="0">
            <a:spAutoFit/>
          </a:bodyPr>
          <a:lstStyle/>
          <a:p>
            <a:pPr algn="ctr"/>
            <a:r>
              <a:rPr lang="en-US" sz="1400" dirty="0"/>
              <a:t>expansion of limited operations</a:t>
            </a:r>
          </a:p>
        </p:txBody>
      </p:sp>
      <p:cxnSp>
        <p:nvCxnSpPr>
          <p:cNvPr id="27" name="Straight Connector 26">
            <a:extLst>
              <a:ext uri="{FF2B5EF4-FFF2-40B4-BE49-F238E27FC236}">
                <a16:creationId xmlns:a16="http://schemas.microsoft.com/office/drawing/2014/main" id="{45FD2714-6502-4638-B8E3-183D118AD26D}"/>
              </a:ext>
            </a:extLst>
          </p:cNvPr>
          <p:cNvCxnSpPr>
            <a:cxnSpLocks/>
          </p:cNvCxnSpPr>
          <p:nvPr/>
        </p:nvCxnSpPr>
        <p:spPr>
          <a:xfrm>
            <a:off x="1976998" y="4997806"/>
            <a:ext cx="0" cy="6890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D3C1370-9B58-4E77-8214-BB8E97585931}"/>
              </a:ext>
            </a:extLst>
          </p:cNvPr>
          <p:cNvSpPr/>
          <p:nvPr/>
        </p:nvSpPr>
        <p:spPr>
          <a:xfrm>
            <a:off x="493060" y="1799263"/>
            <a:ext cx="9296394" cy="544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335585E0-1E51-451B-93E3-60738F3C2C72}"/>
              </a:ext>
            </a:extLst>
          </p:cNvPr>
          <p:cNvCxnSpPr>
            <a:cxnSpLocks/>
          </p:cNvCxnSpPr>
          <p:nvPr/>
        </p:nvCxnSpPr>
        <p:spPr>
          <a:xfrm>
            <a:off x="773784" y="2300681"/>
            <a:ext cx="0" cy="2251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E628571-822C-40DF-BA15-C31495F2F303}"/>
              </a:ext>
            </a:extLst>
          </p:cNvPr>
          <p:cNvSpPr txBox="1"/>
          <p:nvPr/>
        </p:nvSpPr>
        <p:spPr>
          <a:xfrm>
            <a:off x="369356" y="1782071"/>
            <a:ext cx="2639522" cy="523220"/>
          </a:xfrm>
          <a:prstGeom prst="rect">
            <a:avLst/>
          </a:prstGeom>
          <a:noFill/>
        </p:spPr>
        <p:txBody>
          <a:bodyPr wrap="square" rtlCol="0">
            <a:spAutoFit/>
          </a:bodyPr>
          <a:lstStyle/>
          <a:p>
            <a:r>
              <a:rPr lang="en-US" sz="1400" dirty="0">
                <a:solidFill>
                  <a:schemeClr val="bg2">
                    <a:lumMod val="65000"/>
                  </a:schemeClr>
                </a:solidFill>
                <a:latin typeface="Helvetica" panose="020B0604020202020204" pitchFamily="34" charset="0"/>
                <a:cs typeface="Helvetica" panose="020B0604020202020204" pitchFamily="34" charset="0"/>
              </a:rPr>
              <a:t>3/20/2020 – end of Run-20A</a:t>
            </a:r>
          </a:p>
          <a:p>
            <a:r>
              <a:rPr lang="en-US" sz="1400" dirty="0">
                <a:solidFill>
                  <a:schemeClr val="bg2">
                    <a:lumMod val="65000"/>
                  </a:schemeClr>
                </a:solidFill>
                <a:latin typeface="Helvetica" panose="020B0604020202020204" pitchFamily="34" charset="0"/>
                <a:cs typeface="Helvetica" panose="020B0604020202020204" pitchFamily="34" charset="0"/>
              </a:rPr>
              <a:t>start of operations stand-down</a:t>
            </a:r>
          </a:p>
        </p:txBody>
      </p:sp>
      <p:cxnSp>
        <p:nvCxnSpPr>
          <p:cNvPr id="39" name="Straight Arrow Connector 38">
            <a:extLst>
              <a:ext uri="{FF2B5EF4-FFF2-40B4-BE49-F238E27FC236}">
                <a16:creationId xmlns:a16="http://schemas.microsoft.com/office/drawing/2014/main" id="{0CB59806-5073-4C96-A55F-48EB62131B1F}"/>
              </a:ext>
            </a:extLst>
          </p:cNvPr>
          <p:cNvCxnSpPr>
            <a:cxnSpLocks/>
          </p:cNvCxnSpPr>
          <p:nvPr/>
        </p:nvCxnSpPr>
        <p:spPr>
          <a:xfrm>
            <a:off x="2087351" y="3170099"/>
            <a:ext cx="0" cy="1425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75AD392-ECDB-43DC-B6B7-7344A1AA8267}"/>
              </a:ext>
            </a:extLst>
          </p:cNvPr>
          <p:cNvSpPr txBox="1"/>
          <p:nvPr/>
        </p:nvSpPr>
        <p:spPr>
          <a:xfrm>
            <a:off x="1286958" y="2897143"/>
            <a:ext cx="2079415" cy="307777"/>
          </a:xfrm>
          <a:prstGeom prst="rect">
            <a:avLst/>
          </a:prstGeom>
          <a:noFill/>
        </p:spPr>
        <p:txBody>
          <a:bodyPr wrap="square" rtlCol="0">
            <a:spAutoFit/>
          </a:bodyPr>
          <a:lstStyle/>
          <a:p>
            <a:r>
              <a:rPr lang="en-US" sz="1400" dirty="0">
                <a:solidFill>
                  <a:schemeClr val="bg2">
                    <a:lumMod val="65000"/>
                  </a:schemeClr>
                </a:solidFill>
                <a:latin typeface="Helvetica" panose="020B0604020202020204" pitchFamily="34" charset="0"/>
                <a:cs typeface="Helvetica" panose="020B0604020202020204" pitchFamily="34" charset="0"/>
              </a:rPr>
              <a:t>6/18 – Run-20B start</a:t>
            </a:r>
          </a:p>
        </p:txBody>
      </p:sp>
      <p:cxnSp>
        <p:nvCxnSpPr>
          <p:cNvPr id="41" name="Straight Arrow Connector 40">
            <a:extLst>
              <a:ext uri="{FF2B5EF4-FFF2-40B4-BE49-F238E27FC236}">
                <a16:creationId xmlns:a16="http://schemas.microsoft.com/office/drawing/2014/main" id="{0FCDEA53-A3AD-483D-8C0D-C2E9440F23A4}"/>
              </a:ext>
            </a:extLst>
          </p:cNvPr>
          <p:cNvCxnSpPr>
            <a:cxnSpLocks/>
          </p:cNvCxnSpPr>
          <p:nvPr/>
        </p:nvCxnSpPr>
        <p:spPr>
          <a:xfrm>
            <a:off x="3263631" y="3882808"/>
            <a:ext cx="0" cy="744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16152EE-5A86-424C-A84C-A6969A36CFA7}"/>
              </a:ext>
            </a:extLst>
          </p:cNvPr>
          <p:cNvCxnSpPr>
            <a:cxnSpLocks/>
          </p:cNvCxnSpPr>
          <p:nvPr/>
        </p:nvCxnSpPr>
        <p:spPr>
          <a:xfrm>
            <a:off x="3464148" y="3426626"/>
            <a:ext cx="931497"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58B8E66-AE83-4687-9E20-4ABBBF360548}"/>
              </a:ext>
            </a:extLst>
          </p:cNvPr>
          <p:cNvSpPr txBox="1"/>
          <p:nvPr/>
        </p:nvSpPr>
        <p:spPr>
          <a:xfrm>
            <a:off x="2330380" y="3537365"/>
            <a:ext cx="1709910" cy="307777"/>
          </a:xfrm>
          <a:prstGeom prst="rect">
            <a:avLst/>
          </a:prstGeom>
          <a:solidFill>
            <a:schemeClr val="bg1"/>
          </a:solidFill>
        </p:spPr>
        <p:txBody>
          <a:bodyPr wrap="square" rtlCol="0">
            <a:spAutoFit/>
          </a:bodyPr>
          <a:lstStyle/>
          <a:p>
            <a:r>
              <a:rPr lang="en-US" sz="1400" dirty="0">
                <a:solidFill>
                  <a:schemeClr val="bg2">
                    <a:lumMod val="65000"/>
                  </a:schemeClr>
                </a:solidFill>
                <a:latin typeface="Helvetica" panose="020B0604020202020204" pitchFamily="34" charset="0"/>
                <a:cs typeface="Helvetica" panose="020B0604020202020204" pitchFamily="34" charset="0"/>
              </a:rPr>
              <a:t>9/14 – Run-20 end</a:t>
            </a:r>
          </a:p>
        </p:txBody>
      </p:sp>
      <p:sp>
        <p:nvSpPr>
          <p:cNvPr id="46" name="TextBox 45">
            <a:extLst>
              <a:ext uri="{FF2B5EF4-FFF2-40B4-BE49-F238E27FC236}">
                <a16:creationId xmlns:a16="http://schemas.microsoft.com/office/drawing/2014/main" id="{06B952CD-66AB-4CA8-84FB-903B4E712384}"/>
              </a:ext>
            </a:extLst>
          </p:cNvPr>
          <p:cNvSpPr txBox="1"/>
          <p:nvPr/>
        </p:nvSpPr>
        <p:spPr>
          <a:xfrm>
            <a:off x="2832958" y="2087082"/>
            <a:ext cx="1262381" cy="523220"/>
          </a:xfrm>
          <a:prstGeom prst="rect">
            <a:avLst/>
          </a:prstGeom>
          <a:noFill/>
        </p:spPr>
        <p:txBody>
          <a:bodyPr wrap="square" rtlCol="0">
            <a:spAutoFit/>
          </a:bodyPr>
          <a:lstStyle/>
          <a:p>
            <a:r>
              <a:rPr lang="en-US" sz="1400" b="1" dirty="0">
                <a:solidFill>
                  <a:srgbClr val="0000FF"/>
                </a:solidFill>
                <a:latin typeface="Helvetica" panose="020B0604020202020204" pitchFamily="34" charset="0"/>
                <a:cs typeface="Helvetica" panose="020B0604020202020204" pitchFamily="34" charset="0"/>
              </a:rPr>
              <a:t>C-AD MAC (12/1-4/20)</a:t>
            </a:r>
          </a:p>
        </p:txBody>
      </p:sp>
      <p:cxnSp>
        <p:nvCxnSpPr>
          <p:cNvPr id="47" name="Straight Arrow Connector 46">
            <a:extLst>
              <a:ext uri="{FF2B5EF4-FFF2-40B4-BE49-F238E27FC236}">
                <a16:creationId xmlns:a16="http://schemas.microsoft.com/office/drawing/2014/main" id="{9A382D75-9F03-4B2A-BD35-AE78DC4E6854}"/>
              </a:ext>
            </a:extLst>
          </p:cNvPr>
          <p:cNvCxnSpPr>
            <a:cxnSpLocks/>
          </p:cNvCxnSpPr>
          <p:nvPr/>
        </p:nvCxnSpPr>
        <p:spPr>
          <a:xfrm>
            <a:off x="5243486" y="1799263"/>
            <a:ext cx="0" cy="120813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F051759-C731-4483-AAF2-8EBF5C07BA11}"/>
              </a:ext>
            </a:extLst>
          </p:cNvPr>
          <p:cNvSpPr txBox="1"/>
          <p:nvPr/>
        </p:nvSpPr>
        <p:spPr>
          <a:xfrm>
            <a:off x="6313341" y="1845722"/>
            <a:ext cx="3232972" cy="338554"/>
          </a:xfrm>
          <a:prstGeom prst="rect">
            <a:avLst/>
          </a:prstGeom>
          <a:noFill/>
        </p:spPr>
        <p:txBody>
          <a:bodyPr wrap="square" rtlCol="0">
            <a:spAutoFit/>
          </a:bodyPr>
          <a:lstStyle/>
          <a:p>
            <a:r>
              <a:rPr lang="en-US" sz="1600" b="1" dirty="0">
                <a:solidFill>
                  <a:srgbClr val="0000FF"/>
                </a:solidFill>
                <a:latin typeface="Helvetica" panose="020B0604020202020204" pitchFamily="34" charset="0"/>
                <a:cs typeface="Helvetica" panose="020B0604020202020204" pitchFamily="34" charset="0"/>
              </a:rPr>
              <a:t>7/7/21 – Run-21 RHIC Run end</a:t>
            </a:r>
          </a:p>
        </p:txBody>
      </p:sp>
      <p:cxnSp>
        <p:nvCxnSpPr>
          <p:cNvPr id="51" name="Straight Arrow Connector 50">
            <a:extLst>
              <a:ext uri="{FF2B5EF4-FFF2-40B4-BE49-F238E27FC236}">
                <a16:creationId xmlns:a16="http://schemas.microsoft.com/office/drawing/2014/main" id="{5DC7372D-78BB-4BBD-9975-D92E9C6FB48A}"/>
              </a:ext>
            </a:extLst>
          </p:cNvPr>
          <p:cNvCxnSpPr>
            <a:cxnSpLocks/>
          </p:cNvCxnSpPr>
          <p:nvPr/>
        </p:nvCxnSpPr>
        <p:spPr>
          <a:xfrm>
            <a:off x="7501254" y="2143213"/>
            <a:ext cx="0" cy="2526259"/>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267A42E-F852-40DE-9D0B-ABE78A1C4458}"/>
              </a:ext>
            </a:extLst>
          </p:cNvPr>
          <p:cNvSpPr txBox="1"/>
          <p:nvPr/>
        </p:nvSpPr>
        <p:spPr>
          <a:xfrm>
            <a:off x="4210687" y="1502875"/>
            <a:ext cx="3585346" cy="338554"/>
          </a:xfrm>
          <a:prstGeom prst="rect">
            <a:avLst/>
          </a:prstGeom>
          <a:noFill/>
        </p:spPr>
        <p:txBody>
          <a:bodyPr wrap="square" rtlCol="0">
            <a:spAutoFit/>
          </a:bodyPr>
          <a:lstStyle/>
          <a:p>
            <a:r>
              <a:rPr lang="en-US" sz="1600" b="1" dirty="0">
                <a:solidFill>
                  <a:srgbClr val="0000FF"/>
                </a:solidFill>
                <a:latin typeface="Helvetica" panose="020B0604020202020204" pitchFamily="34" charset="0"/>
                <a:cs typeface="Helvetica" panose="020B0604020202020204" pitchFamily="34" charset="0"/>
              </a:rPr>
              <a:t>1/29/2021 – Run-21 RHIC Run start</a:t>
            </a:r>
          </a:p>
        </p:txBody>
      </p:sp>
      <p:sp>
        <p:nvSpPr>
          <p:cNvPr id="57" name="Rectangle 56">
            <a:extLst>
              <a:ext uri="{FF2B5EF4-FFF2-40B4-BE49-F238E27FC236}">
                <a16:creationId xmlns:a16="http://schemas.microsoft.com/office/drawing/2014/main" id="{CDAD5DE9-EB38-4CC1-A454-1D3EEEE1327E}"/>
              </a:ext>
            </a:extLst>
          </p:cNvPr>
          <p:cNvSpPr/>
          <p:nvPr/>
        </p:nvSpPr>
        <p:spPr>
          <a:xfrm>
            <a:off x="298499" y="876010"/>
            <a:ext cx="9296144" cy="582478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28316B1-0361-463E-8300-A04ABDECE138}"/>
              </a:ext>
            </a:extLst>
          </p:cNvPr>
          <p:cNvSpPr/>
          <p:nvPr/>
        </p:nvSpPr>
        <p:spPr>
          <a:xfrm>
            <a:off x="475476" y="6110770"/>
            <a:ext cx="2045818" cy="4809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55FB6F-393F-4009-93F5-CC2C03D0A9C8}"/>
              </a:ext>
            </a:extLst>
          </p:cNvPr>
          <p:cNvSpPr txBox="1"/>
          <p:nvPr/>
        </p:nvSpPr>
        <p:spPr>
          <a:xfrm>
            <a:off x="1180558" y="6063279"/>
            <a:ext cx="1979897" cy="523220"/>
          </a:xfrm>
          <a:prstGeom prst="rect">
            <a:avLst/>
          </a:prstGeom>
          <a:noFill/>
        </p:spPr>
        <p:txBody>
          <a:bodyPr wrap="square" rtlCol="0">
            <a:spAutoFit/>
          </a:bodyPr>
          <a:lstStyle/>
          <a:p>
            <a:pPr algn="ctr"/>
            <a:r>
              <a:rPr lang="en-US" sz="1400" dirty="0"/>
              <a:t>limited operations</a:t>
            </a:r>
          </a:p>
          <a:p>
            <a:pPr algn="ctr"/>
            <a:r>
              <a:rPr lang="en-US" sz="1400" dirty="0"/>
              <a:t>(~ 70 on-site FTEs)</a:t>
            </a:r>
          </a:p>
        </p:txBody>
      </p:sp>
      <p:cxnSp>
        <p:nvCxnSpPr>
          <p:cNvPr id="13" name="Straight Arrow Connector 12">
            <a:extLst>
              <a:ext uri="{FF2B5EF4-FFF2-40B4-BE49-F238E27FC236}">
                <a16:creationId xmlns:a16="http://schemas.microsoft.com/office/drawing/2014/main" id="{4E63465D-2048-4ADA-BC69-A12EF845A63C}"/>
              </a:ext>
            </a:extLst>
          </p:cNvPr>
          <p:cNvCxnSpPr>
            <a:cxnSpLocks/>
          </p:cNvCxnSpPr>
          <p:nvPr/>
        </p:nvCxnSpPr>
        <p:spPr>
          <a:xfrm flipH="1">
            <a:off x="1982711" y="6059298"/>
            <a:ext cx="3031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4AA3641-4181-4643-8694-CC87B60FE736}"/>
              </a:ext>
            </a:extLst>
          </p:cNvPr>
          <p:cNvCxnSpPr>
            <a:cxnSpLocks/>
          </p:cNvCxnSpPr>
          <p:nvPr/>
        </p:nvCxnSpPr>
        <p:spPr>
          <a:xfrm>
            <a:off x="2127427" y="6058018"/>
            <a:ext cx="30318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D64A1EB-1E81-4C01-9A71-4D7B83AA7782}"/>
              </a:ext>
            </a:extLst>
          </p:cNvPr>
          <p:cNvSpPr txBox="1"/>
          <p:nvPr/>
        </p:nvSpPr>
        <p:spPr>
          <a:xfrm>
            <a:off x="290225" y="879750"/>
            <a:ext cx="9304418" cy="369332"/>
          </a:xfrm>
          <a:prstGeom prst="rect">
            <a:avLst/>
          </a:prstGeom>
          <a:noFill/>
          <a:ln w="12700">
            <a:solidFill>
              <a:schemeClr val="tx1"/>
            </a:solidFill>
          </a:ln>
        </p:spPr>
        <p:txBody>
          <a:bodyPr wrap="square">
            <a:spAutoFit/>
          </a:bodyPr>
          <a:lstStyle/>
          <a:p>
            <a:pPr marL="0" indent="0">
              <a:buFont typeface="Arial" panose="020B0604020202020204" pitchFamily="34" charset="0"/>
              <a:buNone/>
            </a:pPr>
            <a:r>
              <a:rPr lang="en-US" sz="1800" dirty="0">
                <a:latin typeface="Helvetica" panose="020B0604020202020204" pitchFamily="34" charset="0"/>
                <a:cs typeface="Helvetica" panose="020B0604020202020204" pitchFamily="34" charset="0"/>
              </a:rPr>
              <a:t>New reported cases by day in New York </a:t>
            </a:r>
            <a:r>
              <a:rPr lang="en-US" sz="1200" dirty="0">
                <a:latin typeface="Helvetica" panose="020B0604020202020204" pitchFamily="34" charset="0"/>
                <a:cs typeface="Helvetica" panose="020B0604020202020204" pitchFamily="34" charset="0"/>
              </a:rPr>
              <a:t>(from New York Times, 1 Dec 2021)</a:t>
            </a:r>
          </a:p>
        </p:txBody>
      </p:sp>
      <p:sp>
        <p:nvSpPr>
          <p:cNvPr id="63" name="Content Placeholder 2">
            <a:extLst>
              <a:ext uri="{FF2B5EF4-FFF2-40B4-BE49-F238E27FC236}">
                <a16:creationId xmlns:a16="http://schemas.microsoft.com/office/drawing/2014/main" id="{4A0A4FCE-D97A-41A9-A9ED-47E614A6717D}"/>
              </a:ext>
            </a:extLst>
          </p:cNvPr>
          <p:cNvSpPr txBox="1">
            <a:spLocks/>
          </p:cNvSpPr>
          <p:nvPr/>
        </p:nvSpPr>
        <p:spPr>
          <a:xfrm>
            <a:off x="9648469" y="746608"/>
            <a:ext cx="2487206" cy="6880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Helvetica" panose="020B0604020202020204" pitchFamily="34" charset="0"/>
                <a:cs typeface="Helvetica" panose="020B0604020202020204" pitchFamily="34" charset="0"/>
              </a:rPr>
              <a:t>Challenges (Run-21)</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65" name="Content Placeholder 2">
            <a:extLst>
              <a:ext uri="{FF2B5EF4-FFF2-40B4-BE49-F238E27FC236}">
                <a16:creationId xmlns:a16="http://schemas.microsoft.com/office/drawing/2014/main" id="{025A9551-0BFE-47D5-92A3-61D0A846E334}"/>
              </a:ext>
            </a:extLst>
          </p:cNvPr>
          <p:cNvSpPr txBox="1">
            <a:spLocks/>
          </p:cNvSpPr>
          <p:nvPr/>
        </p:nvSpPr>
        <p:spPr>
          <a:xfrm>
            <a:off x="9648469" y="1126627"/>
            <a:ext cx="2526500" cy="3086758"/>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Helvetica" panose="020B0604020202020204" pitchFamily="34" charset="0"/>
                <a:cs typeface="Helvetica" panose="020B0604020202020204" pitchFamily="34" charset="0"/>
              </a:rPr>
              <a:t>Reduced workforce due to illness and quarantines</a:t>
            </a:r>
          </a:p>
          <a:p>
            <a:r>
              <a:rPr lang="en-US" sz="1400" dirty="0">
                <a:latin typeface="Helvetica" panose="020B0604020202020204" pitchFamily="34" charset="0"/>
                <a:cs typeface="Helvetica" panose="020B0604020202020204" pitchFamily="34" charset="0"/>
              </a:rPr>
              <a:t>Supply chain delays</a:t>
            </a:r>
          </a:p>
          <a:p>
            <a:r>
              <a:rPr lang="en-US" sz="1400" dirty="0">
                <a:latin typeface="Helvetica" panose="020B0604020202020204" pitchFamily="34" charset="0"/>
                <a:cs typeface="Helvetica" panose="020B0604020202020204" pitchFamily="34" charset="0"/>
              </a:rPr>
              <a:t>New methods of communications with MCR</a:t>
            </a:r>
          </a:p>
          <a:p>
            <a:r>
              <a:rPr lang="en-US" sz="1400" dirty="0">
                <a:latin typeface="Helvetica" panose="020B0604020202020204" pitchFamily="34" charset="0"/>
                <a:cs typeface="Helvetica" panose="020B0604020202020204" pitchFamily="34" charset="0"/>
              </a:rPr>
              <a:t>Occasional delayed response time to operational issues</a:t>
            </a:r>
          </a:p>
          <a:p>
            <a:r>
              <a:rPr lang="en-US" sz="1400" dirty="0">
                <a:latin typeface="Helvetica" panose="020B0604020202020204" pitchFamily="34" charset="0"/>
                <a:cs typeface="Helvetica" panose="020B0604020202020204" pitchFamily="34" charset="0"/>
              </a:rPr>
              <a:t>Possible employee </a:t>
            </a:r>
            <a:br>
              <a:rPr lang="en-US" sz="1400" dirty="0">
                <a:latin typeface="Helvetica" panose="020B0604020202020204" pitchFamily="34" charset="0"/>
                <a:cs typeface="Helvetica" panose="020B0604020202020204" pitchFamily="34" charset="0"/>
              </a:rPr>
            </a:br>
            <a:r>
              <a:rPr lang="en-US" sz="1400" dirty="0">
                <a:latin typeface="Helvetica" panose="020B0604020202020204" pitchFamily="34" charset="0"/>
                <a:cs typeface="Helvetica" panose="020B0604020202020204" pitchFamily="34" charset="0"/>
              </a:rPr>
              <a:t>“burn-out” – 18+ months of “state of emergency” response</a:t>
            </a: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cxnSp>
        <p:nvCxnSpPr>
          <p:cNvPr id="66" name="Straight Arrow Connector 65">
            <a:extLst>
              <a:ext uri="{FF2B5EF4-FFF2-40B4-BE49-F238E27FC236}">
                <a16:creationId xmlns:a16="http://schemas.microsoft.com/office/drawing/2014/main" id="{111172DF-2C55-4984-809D-D8CFE1F1B380}"/>
              </a:ext>
            </a:extLst>
          </p:cNvPr>
          <p:cNvCxnSpPr>
            <a:cxnSpLocks/>
          </p:cNvCxnSpPr>
          <p:nvPr/>
        </p:nvCxnSpPr>
        <p:spPr>
          <a:xfrm>
            <a:off x="4901065" y="2143213"/>
            <a:ext cx="162" cy="253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75F4BA-5788-4195-888A-2A53F0ACC5F4}"/>
              </a:ext>
            </a:extLst>
          </p:cNvPr>
          <p:cNvSpPr txBox="1"/>
          <p:nvPr/>
        </p:nvSpPr>
        <p:spPr>
          <a:xfrm>
            <a:off x="4097996" y="1829236"/>
            <a:ext cx="1126226" cy="646331"/>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1/4 – NSRL and BLIP start</a:t>
            </a:r>
          </a:p>
        </p:txBody>
      </p:sp>
      <p:cxnSp>
        <p:nvCxnSpPr>
          <p:cNvPr id="71" name="Straight Arrow Connector 70">
            <a:extLst>
              <a:ext uri="{FF2B5EF4-FFF2-40B4-BE49-F238E27FC236}">
                <a16:creationId xmlns:a16="http://schemas.microsoft.com/office/drawing/2014/main" id="{52A80F57-9170-43C6-8692-D4A270999F72}"/>
              </a:ext>
            </a:extLst>
          </p:cNvPr>
          <p:cNvCxnSpPr>
            <a:cxnSpLocks/>
          </p:cNvCxnSpPr>
          <p:nvPr/>
        </p:nvCxnSpPr>
        <p:spPr>
          <a:xfrm>
            <a:off x="7578756" y="3788403"/>
            <a:ext cx="0" cy="843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0D954E19-C855-46B3-B555-AD852914C690}"/>
              </a:ext>
            </a:extLst>
          </p:cNvPr>
          <p:cNvSpPr txBox="1"/>
          <p:nvPr/>
        </p:nvSpPr>
        <p:spPr>
          <a:xfrm>
            <a:off x="6922944" y="3316504"/>
            <a:ext cx="1372695" cy="461665"/>
          </a:xfrm>
          <a:prstGeom prst="rect">
            <a:avLst/>
          </a:prstGeom>
          <a:solidFill>
            <a:schemeClr val="bg1"/>
          </a:solidFill>
        </p:spPr>
        <p:txBody>
          <a:bodyPr wrap="square" rtlCol="0">
            <a:spAutoFit/>
          </a:bodyPr>
          <a:lstStyle/>
          <a:p>
            <a:r>
              <a:rPr lang="en-US" sz="1200" dirty="0">
                <a:latin typeface="Helvetica" panose="020B0604020202020204" pitchFamily="34" charset="0"/>
                <a:cs typeface="Helvetica" panose="020B0604020202020204" pitchFamily="34" charset="0"/>
              </a:rPr>
              <a:t>7/11 – NSRL and BLIP end</a:t>
            </a:r>
          </a:p>
        </p:txBody>
      </p:sp>
      <p:sp>
        <p:nvSpPr>
          <p:cNvPr id="80" name="Title 1">
            <a:extLst>
              <a:ext uri="{FF2B5EF4-FFF2-40B4-BE49-F238E27FC236}">
                <a16:creationId xmlns:a16="http://schemas.microsoft.com/office/drawing/2014/main" id="{8485E845-5C4B-4064-ADC6-FC51DCCDD197}"/>
              </a:ext>
            </a:extLst>
          </p:cNvPr>
          <p:cNvSpPr txBox="1">
            <a:spLocks/>
          </p:cNvSpPr>
          <p:nvPr/>
        </p:nvSpPr>
        <p:spPr>
          <a:xfrm>
            <a:off x="243103" y="9814"/>
            <a:ext cx="11948897" cy="673113"/>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8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RHIC Operation during the COVID Pandemic</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81" name="TextBox 80">
            <a:extLst>
              <a:ext uri="{FF2B5EF4-FFF2-40B4-BE49-F238E27FC236}">
                <a16:creationId xmlns:a16="http://schemas.microsoft.com/office/drawing/2014/main" id="{07F41734-D64F-4CD5-A5D1-A4C149DDF1FD}"/>
              </a:ext>
            </a:extLst>
          </p:cNvPr>
          <p:cNvSpPr txBox="1"/>
          <p:nvPr/>
        </p:nvSpPr>
        <p:spPr>
          <a:xfrm>
            <a:off x="3734123" y="2738075"/>
            <a:ext cx="2299228" cy="461665"/>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12/3 – 12/19</a:t>
            </a:r>
          </a:p>
          <a:p>
            <a:r>
              <a:rPr lang="en-US" sz="1200" dirty="0">
                <a:latin typeface="Helvetica" panose="020B0604020202020204" pitchFamily="34" charset="0"/>
                <a:cs typeface="Helvetica" panose="020B0604020202020204" pitchFamily="34" charset="0"/>
              </a:rPr>
              <a:t>NSRL run</a:t>
            </a:r>
          </a:p>
        </p:txBody>
      </p:sp>
      <p:cxnSp>
        <p:nvCxnSpPr>
          <p:cNvPr id="83" name="Straight Arrow Connector 82">
            <a:extLst>
              <a:ext uri="{FF2B5EF4-FFF2-40B4-BE49-F238E27FC236}">
                <a16:creationId xmlns:a16="http://schemas.microsoft.com/office/drawing/2014/main" id="{9D455645-7DC7-46E4-B2CB-DB94DED7339B}"/>
              </a:ext>
            </a:extLst>
          </p:cNvPr>
          <p:cNvCxnSpPr/>
          <p:nvPr/>
        </p:nvCxnSpPr>
        <p:spPr>
          <a:xfrm>
            <a:off x="4368852" y="3239055"/>
            <a:ext cx="2711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8780137-84AD-4B6B-BF10-421C66DEB5A5}"/>
              </a:ext>
            </a:extLst>
          </p:cNvPr>
          <p:cNvCxnSpPr>
            <a:cxnSpLocks/>
          </p:cNvCxnSpPr>
          <p:nvPr/>
        </p:nvCxnSpPr>
        <p:spPr>
          <a:xfrm flipH="1">
            <a:off x="4321404" y="3237839"/>
            <a:ext cx="2711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Content Placeholder 2">
            <a:extLst>
              <a:ext uri="{FF2B5EF4-FFF2-40B4-BE49-F238E27FC236}">
                <a16:creationId xmlns:a16="http://schemas.microsoft.com/office/drawing/2014/main" id="{FF4DD041-496C-48F1-BFD1-492FAF85D974}"/>
              </a:ext>
            </a:extLst>
          </p:cNvPr>
          <p:cNvSpPr txBox="1">
            <a:spLocks/>
          </p:cNvSpPr>
          <p:nvPr/>
        </p:nvSpPr>
        <p:spPr>
          <a:xfrm>
            <a:off x="9704794" y="4342672"/>
            <a:ext cx="2288280" cy="6880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latin typeface="Helvetica" panose="020B0604020202020204" pitchFamily="34" charset="0"/>
                <a:cs typeface="Helvetica" panose="020B0604020202020204" pitchFamily="34" charset="0"/>
              </a:rPr>
              <a:t>Successes</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50" name="Content Placeholder 2">
            <a:extLst>
              <a:ext uri="{FF2B5EF4-FFF2-40B4-BE49-F238E27FC236}">
                <a16:creationId xmlns:a16="http://schemas.microsoft.com/office/drawing/2014/main" id="{87660C6F-7774-4FA6-8081-F1AABAE35A59}"/>
              </a:ext>
            </a:extLst>
          </p:cNvPr>
          <p:cNvSpPr txBox="1">
            <a:spLocks/>
          </p:cNvSpPr>
          <p:nvPr/>
        </p:nvSpPr>
        <p:spPr>
          <a:xfrm>
            <a:off x="9687393" y="4776649"/>
            <a:ext cx="2526500" cy="1131335"/>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Helvetica" panose="020B0604020202020204" pitchFamily="34" charset="0"/>
                <a:cs typeface="Helvetica" panose="020B0604020202020204" pitchFamily="34" charset="0"/>
              </a:rPr>
              <a:t>Call-ins: no differences from pre-COVID levels </a:t>
            </a:r>
          </a:p>
          <a:p>
            <a:r>
              <a:rPr lang="en-US" sz="1400" dirty="0">
                <a:latin typeface="Helvetica" panose="020B0604020202020204" pitchFamily="34" charset="0"/>
                <a:cs typeface="Helvetica" panose="020B0604020202020204" pitchFamily="34" charset="0"/>
              </a:rPr>
              <a:t>Remote operations: adapted well </a:t>
            </a:r>
          </a:p>
          <a:p>
            <a:r>
              <a:rPr lang="en-US" sz="1400" dirty="0">
                <a:latin typeface="Helvetica" panose="020B0604020202020204" pitchFamily="34" charset="0"/>
                <a:cs typeface="Helvetica" panose="020B0604020202020204" pitchFamily="34" charset="0"/>
              </a:rPr>
              <a:t>Maintained high accelerator availability</a:t>
            </a:r>
          </a:p>
          <a:p>
            <a:pPr marL="0" indent="0">
              <a:buNone/>
            </a:pPr>
            <a:endParaRPr lang="en-US" sz="1400" dirty="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cxnSp>
        <p:nvCxnSpPr>
          <p:cNvPr id="53" name="Straight Arrow Connector 52">
            <a:extLst>
              <a:ext uri="{FF2B5EF4-FFF2-40B4-BE49-F238E27FC236}">
                <a16:creationId xmlns:a16="http://schemas.microsoft.com/office/drawing/2014/main" id="{89537509-95D0-496A-9A45-AC7B0551219C}"/>
              </a:ext>
            </a:extLst>
          </p:cNvPr>
          <p:cNvCxnSpPr>
            <a:cxnSpLocks/>
          </p:cNvCxnSpPr>
          <p:nvPr/>
        </p:nvCxnSpPr>
        <p:spPr>
          <a:xfrm>
            <a:off x="2909182" y="5092188"/>
            <a:ext cx="662292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544D38E-5082-459F-9DFA-F423BD8BE700}"/>
              </a:ext>
            </a:extLst>
          </p:cNvPr>
          <p:cNvSpPr/>
          <p:nvPr/>
        </p:nvSpPr>
        <p:spPr>
          <a:xfrm>
            <a:off x="11439063" y="6412794"/>
            <a:ext cx="259877" cy="149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ontent Placeholder 2">
            <a:extLst>
              <a:ext uri="{FF2B5EF4-FFF2-40B4-BE49-F238E27FC236}">
                <a16:creationId xmlns:a16="http://schemas.microsoft.com/office/drawing/2014/main" id="{621DB645-DCEA-4E67-83A1-D05EA7AF1552}"/>
              </a:ext>
            </a:extLst>
          </p:cNvPr>
          <p:cNvSpPr txBox="1">
            <a:spLocks/>
          </p:cNvSpPr>
          <p:nvPr/>
        </p:nvSpPr>
        <p:spPr>
          <a:xfrm>
            <a:off x="3232459" y="6114137"/>
            <a:ext cx="6240893" cy="617477"/>
          </a:xfrm>
          <a:prstGeom prst="rect">
            <a:avLst/>
          </a:prstGeom>
        </p:spPr>
        <p:txBody>
          <a:bodyPr>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Helvetica" panose="020B0604020202020204" pitchFamily="34" charset="0"/>
                <a:cs typeface="Helvetica" panose="020B0604020202020204" pitchFamily="34" charset="0"/>
              </a:rPr>
              <a:t>Despite challenges, RHIC operations, </a:t>
            </a:r>
            <a:r>
              <a:rPr lang="en-US" sz="2200" b="1" dirty="0" err="1">
                <a:solidFill>
                  <a:srgbClr val="FF0000"/>
                </a:solidFill>
                <a:latin typeface="Helvetica" panose="020B0604020202020204" pitchFamily="34" charset="0"/>
                <a:cs typeface="Helvetica" panose="020B0604020202020204" pitchFamily="34" charset="0"/>
              </a:rPr>
              <a:t>LEReC</a:t>
            </a:r>
            <a:r>
              <a:rPr lang="en-US" sz="2200" b="1" dirty="0">
                <a:solidFill>
                  <a:srgbClr val="FF0000"/>
                </a:solidFill>
                <a:latin typeface="Helvetica" panose="020B0604020202020204" pitchFamily="34" charset="0"/>
                <a:cs typeface="Helvetica" panose="020B0604020202020204" pitchFamily="34" charset="0"/>
              </a:rPr>
              <a:t> and STAR all operated well thus completing the multiyear BES program</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55" name="TextBox 54">
            <a:extLst>
              <a:ext uri="{FF2B5EF4-FFF2-40B4-BE49-F238E27FC236}">
                <a16:creationId xmlns:a16="http://schemas.microsoft.com/office/drawing/2014/main" id="{A58658DA-C231-4F16-B130-80FB66947DCE}"/>
              </a:ext>
            </a:extLst>
          </p:cNvPr>
          <p:cNvSpPr txBox="1"/>
          <p:nvPr/>
        </p:nvSpPr>
        <p:spPr>
          <a:xfrm>
            <a:off x="2382868" y="5171344"/>
            <a:ext cx="953769" cy="400110"/>
          </a:xfrm>
          <a:prstGeom prst="rect">
            <a:avLst/>
          </a:prstGeom>
          <a:noFill/>
        </p:spPr>
        <p:txBody>
          <a:bodyPr wrap="square" rtlCol="0">
            <a:spAutoFit/>
          </a:bodyPr>
          <a:lstStyle/>
          <a:p>
            <a:pPr algn="ctr"/>
            <a:r>
              <a:rPr lang="en-US" sz="1000" dirty="0"/>
              <a:t>130 – 150 on-site FTEs</a:t>
            </a:r>
          </a:p>
        </p:txBody>
      </p:sp>
      <p:sp>
        <p:nvSpPr>
          <p:cNvPr id="56" name="TextBox 55">
            <a:extLst>
              <a:ext uri="{FF2B5EF4-FFF2-40B4-BE49-F238E27FC236}">
                <a16:creationId xmlns:a16="http://schemas.microsoft.com/office/drawing/2014/main" id="{8191E06C-DC1F-406E-9EA1-97C8BA8AA1C0}"/>
              </a:ext>
            </a:extLst>
          </p:cNvPr>
          <p:cNvSpPr txBox="1"/>
          <p:nvPr/>
        </p:nvSpPr>
        <p:spPr>
          <a:xfrm>
            <a:off x="8147840" y="5399588"/>
            <a:ext cx="953761" cy="400110"/>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 225 on-site FTEs</a:t>
            </a:r>
          </a:p>
        </p:txBody>
      </p:sp>
      <p:cxnSp>
        <p:nvCxnSpPr>
          <p:cNvPr id="60" name="Straight Arrow Connector 59">
            <a:extLst>
              <a:ext uri="{FF2B5EF4-FFF2-40B4-BE49-F238E27FC236}">
                <a16:creationId xmlns:a16="http://schemas.microsoft.com/office/drawing/2014/main" id="{BF9D51D9-4803-4C49-A872-31887428BB60}"/>
              </a:ext>
            </a:extLst>
          </p:cNvPr>
          <p:cNvCxnSpPr>
            <a:cxnSpLocks/>
          </p:cNvCxnSpPr>
          <p:nvPr/>
        </p:nvCxnSpPr>
        <p:spPr>
          <a:xfrm flipH="1">
            <a:off x="2434720" y="5564405"/>
            <a:ext cx="5974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5C3CCE-968D-4B91-B52F-195D45C3882C}"/>
              </a:ext>
            </a:extLst>
          </p:cNvPr>
          <p:cNvCxnSpPr>
            <a:cxnSpLocks/>
          </p:cNvCxnSpPr>
          <p:nvPr/>
        </p:nvCxnSpPr>
        <p:spPr>
          <a:xfrm>
            <a:off x="3057806" y="5524791"/>
            <a:ext cx="0" cy="162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27E0878-02E2-4242-99DC-DFC965EA36AC}"/>
              </a:ext>
            </a:extLst>
          </p:cNvPr>
          <p:cNvCxnSpPr>
            <a:cxnSpLocks/>
          </p:cNvCxnSpPr>
          <p:nvPr/>
        </p:nvCxnSpPr>
        <p:spPr>
          <a:xfrm flipV="1">
            <a:off x="2576414" y="5563006"/>
            <a:ext cx="469318" cy="19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6EF0E3D-91B1-4E90-A206-412601863F24}"/>
              </a:ext>
            </a:extLst>
          </p:cNvPr>
          <p:cNvCxnSpPr>
            <a:cxnSpLocks/>
          </p:cNvCxnSpPr>
          <p:nvPr/>
        </p:nvCxnSpPr>
        <p:spPr>
          <a:xfrm flipH="1">
            <a:off x="3093100" y="5558305"/>
            <a:ext cx="1667157" cy="4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67AB6C1-B80C-4F38-AB06-EABF0E05FBC2}"/>
              </a:ext>
            </a:extLst>
          </p:cNvPr>
          <p:cNvCxnSpPr>
            <a:cxnSpLocks/>
          </p:cNvCxnSpPr>
          <p:nvPr/>
        </p:nvCxnSpPr>
        <p:spPr>
          <a:xfrm flipH="1">
            <a:off x="7736252" y="5564988"/>
            <a:ext cx="382755" cy="2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A6D8184-97CC-42AA-B2E5-7034653A9838}"/>
              </a:ext>
            </a:extLst>
          </p:cNvPr>
          <p:cNvCxnSpPr>
            <a:cxnSpLocks/>
          </p:cNvCxnSpPr>
          <p:nvPr/>
        </p:nvCxnSpPr>
        <p:spPr>
          <a:xfrm>
            <a:off x="7722214" y="5505744"/>
            <a:ext cx="0" cy="162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AAD3CDCD-FFE1-484B-B9A1-44CEA98A1463}"/>
              </a:ext>
            </a:extLst>
          </p:cNvPr>
          <p:cNvSpPr txBox="1"/>
          <p:nvPr/>
        </p:nvSpPr>
        <p:spPr>
          <a:xfrm>
            <a:off x="4775079" y="5451486"/>
            <a:ext cx="1299367" cy="246221"/>
          </a:xfrm>
          <a:prstGeom prst="rect">
            <a:avLst/>
          </a:prstGeom>
          <a:noFill/>
        </p:spPr>
        <p:txBody>
          <a:bodyPr wrap="square" rtlCol="0">
            <a:spAutoFit/>
          </a:bodyPr>
          <a:lstStyle/>
          <a:p>
            <a:pPr algn="ctr"/>
            <a:r>
              <a:rPr lang="en-US" sz="1000" dirty="0">
                <a:latin typeface="Helvetica" panose="020B0604020202020204" pitchFamily="34" charset="0"/>
                <a:cs typeface="Helvetica" panose="020B0604020202020204" pitchFamily="34" charset="0"/>
              </a:rPr>
              <a:t>~ 200 on-site FTEs</a:t>
            </a:r>
          </a:p>
        </p:txBody>
      </p:sp>
      <p:cxnSp>
        <p:nvCxnSpPr>
          <p:cNvPr id="86" name="Straight Arrow Connector 85">
            <a:extLst>
              <a:ext uri="{FF2B5EF4-FFF2-40B4-BE49-F238E27FC236}">
                <a16:creationId xmlns:a16="http://schemas.microsoft.com/office/drawing/2014/main" id="{85514330-E232-4C9C-A682-F4C1434AB09B}"/>
              </a:ext>
            </a:extLst>
          </p:cNvPr>
          <p:cNvCxnSpPr>
            <a:cxnSpLocks/>
          </p:cNvCxnSpPr>
          <p:nvPr/>
        </p:nvCxnSpPr>
        <p:spPr>
          <a:xfrm>
            <a:off x="6070210" y="5563251"/>
            <a:ext cx="1667157" cy="4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3D48508-CFEB-42B6-80DD-C0AE980543B7}"/>
              </a:ext>
            </a:extLst>
          </p:cNvPr>
          <p:cNvCxnSpPr>
            <a:cxnSpLocks/>
          </p:cNvCxnSpPr>
          <p:nvPr/>
        </p:nvCxnSpPr>
        <p:spPr>
          <a:xfrm>
            <a:off x="9103308" y="5568108"/>
            <a:ext cx="382755" cy="25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A83470-DE3F-41B7-ADD0-F17FD189C012}"/>
              </a:ext>
            </a:extLst>
          </p:cNvPr>
          <p:cNvCxnSpPr>
            <a:stCxn id="46" idx="2"/>
          </p:cNvCxnSpPr>
          <p:nvPr/>
        </p:nvCxnSpPr>
        <p:spPr>
          <a:xfrm flipH="1">
            <a:off x="3464148" y="2610302"/>
            <a:ext cx="1" cy="816324"/>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7A6D7530-A917-4452-8237-A62397D17FAE}"/>
              </a:ext>
            </a:extLst>
          </p:cNvPr>
          <p:cNvCxnSpPr>
            <a:cxnSpLocks/>
          </p:cNvCxnSpPr>
          <p:nvPr/>
        </p:nvCxnSpPr>
        <p:spPr>
          <a:xfrm>
            <a:off x="9019308" y="3930247"/>
            <a:ext cx="0" cy="347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ED79ACC-E93A-4E86-BE7F-B22C43972E45}"/>
              </a:ext>
            </a:extLst>
          </p:cNvPr>
          <p:cNvSpPr txBox="1"/>
          <p:nvPr/>
        </p:nvSpPr>
        <p:spPr>
          <a:xfrm>
            <a:off x="8906762" y="3327579"/>
            <a:ext cx="798032" cy="646331"/>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11/1  NSRL start</a:t>
            </a:r>
          </a:p>
        </p:txBody>
      </p:sp>
      <p:cxnSp>
        <p:nvCxnSpPr>
          <p:cNvPr id="102" name="Straight Arrow Connector 101">
            <a:extLst>
              <a:ext uri="{FF2B5EF4-FFF2-40B4-BE49-F238E27FC236}">
                <a16:creationId xmlns:a16="http://schemas.microsoft.com/office/drawing/2014/main" id="{FB58AF79-622A-4BC7-87F1-7966D9A70517}"/>
              </a:ext>
            </a:extLst>
          </p:cNvPr>
          <p:cNvCxnSpPr>
            <a:cxnSpLocks/>
          </p:cNvCxnSpPr>
          <p:nvPr/>
        </p:nvCxnSpPr>
        <p:spPr>
          <a:xfrm>
            <a:off x="9486063" y="2709840"/>
            <a:ext cx="0" cy="1208136"/>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CEFA335-DBE5-4924-BA95-6E3BD802FFE6}"/>
              </a:ext>
            </a:extLst>
          </p:cNvPr>
          <p:cNvSpPr txBox="1"/>
          <p:nvPr/>
        </p:nvSpPr>
        <p:spPr>
          <a:xfrm>
            <a:off x="7695816" y="2321711"/>
            <a:ext cx="2078748" cy="584775"/>
          </a:xfrm>
          <a:prstGeom prst="rect">
            <a:avLst/>
          </a:prstGeom>
          <a:noFill/>
        </p:spPr>
        <p:txBody>
          <a:bodyPr wrap="square" rtlCol="0">
            <a:spAutoFit/>
          </a:bodyPr>
          <a:lstStyle/>
          <a:p>
            <a:r>
              <a:rPr lang="en-US" sz="1600" b="1" dirty="0">
                <a:solidFill>
                  <a:srgbClr val="0000FF"/>
                </a:solidFill>
                <a:latin typeface="Helvetica" panose="020B0604020202020204" pitchFamily="34" charset="0"/>
                <a:cs typeface="Helvetica" panose="020B0604020202020204" pitchFamily="34" charset="0"/>
              </a:rPr>
              <a:t>11/29/21 – Run-22 RHIC Start</a:t>
            </a:r>
          </a:p>
        </p:txBody>
      </p:sp>
      <p:cxnSp>
        <p:nvCxnSpPr>
          <p:cNvPr id="106" name="Straight Connector 105">
            <a:extLst>
              <a:ext uri="{FF2B5EF4-FFF2-40B4-BE49-F238E27FC236}">
                <a16:creationId xmlns:a16="http://schemas.microsoft.com/office/drawing/2014/main" id="{CEFFCE9B-4E96-48F9-9DA3-B0A7D8B7A6AB}"/>
              </a:ext>
            </a:extLst>
          </p:cNvPr>
          <p:cNvCxnSpPr>
            <a:cxnSpLocks/>
          </p:cNvCxnSpPr>
          <p:nvPr/>
        </p:nvCxnSpPr>
        <p:spPr>
          <a:xfrm flipV="1">
            <a:off x="9084048" y="2737253"/>
            <a:ext cx="398236" cy="822"/>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560079-C37A-4885-BAC6-2CC4640401AA}"/>
              </a:ext>
            </a:extLst>
          </p:cNvPr>
          <p:cNvCxnSpPr>
            <a:cxnSpLocks/>
          </p:cNvCxnSpPr>
          <p:nvPr/>
        </p:nvCxnSpPr>
        <p:spPr>
          <a:xfrm>
            <a:off x="8926910" y="3365956"/>
            <a:ext cx="0" cy="843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F02F092-1ECC-4EC1-BDCA-06F5FD67D2F9}"/>
              </a:ext>
            </a:extLst>
          </p:cNvPr>
          <p:cNvSpPr txBox="1"/>
          <p:nvPr/>
        </p:nvSpPr>
        <p:spPr>
          <a:xfrm>
            <a:off x="8263068" y="2923446"/>
            <a:ext cx="878427" cy="461665"/>
          </a:xfrm>
          <a:prstGeom prst="rect">
            <a:avLst/>
          </a:prstGeom>
          <a:solidFill>
            <a:schemeClr val="bg1"/>
          </a:solidFill>
        </p:spPr>
        <p:txBody>
          <a:bodyPr wrap="square" rtlCol="0">
            <a:spAutoFit/>
          </a:bodyPr>
          <a:lstStyle/>
          <a:p>
            <a:r>
              <a:rPr lang="en-US" sz="1200" dirty="0">
                <a:latin typeface="Helvetica" panose="020B0604020202020204" pitchFamily="34" charset="0"/>
                <a:cs typeface="Helvetica" panose="020B0604020202020204" pitchFamily="34" charset="0"/>
              </a:rPr>
              <a:t>10/23 BLIP start</a:t>
            </a:r>
          </a:p>
        </p:txBody>
      </p:sp>
      <p:sp>
        <p:nvSpPr>
          <p:cNvPr id="111" name="Footer Placeholder 2">
            <a:extLst>
              <a:ext uri="{FF2B5EF4-FFF2-40B4-BE49-F238E27FC236}">
                <a16:creationId xmlns:a16="http://schemas.microsoft.com/office/drawing/2014/main" id="{CB89C676-3F4A-4078-A7BC-59112DB5276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15</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532633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22CC-054B-6D46-AF95-5CADA560371D}"/>
              </a:ext>
            </a:extLst>
          </p:cNvPr>
          <p:cNvSpPr>
            <a:spLocks noGrp="1"/>
          </p:cNvSpPr>
          <p:nvPr>
            <p:ph type="title"/>
          </p:nvPr>
        </p:nvSpPr>
        <p:spPr>
          <a:xfrm>
            <a:off x="218874" y="11925"/>
            <a:ext cx="11614046" cy="614075"/>
          </a:xfrm>
        </p:spPr>
        <p:txBody>
          <a:bodyPr>
            <a:normAutofit fontScale="90000"/>
          </a:bodyPr>
          <a:lstStyle/>
          <a:p>
            <a:r>
              <a:rPr lang="en-US" dirty="0"/>
              <a:t>BES-I vs BES-II luminosity</a:t>
            </a:r>
          </a:p>
        </p:txBody>
      </p:sp>
      <p:sp>
        <p:nvSpPr>
          <p:cNvPr id="10" name="TextBox 9">
            <a:extLst>
              <a:ext uri="{FF2B5EF4-FFF2-40B4-BE49-F238E27FC236}">
                <a16:creationId xmlns:a16="http://schemas.microsoft.com/office/drawing/2014/main" id="{14DDA5FA-54DB-6E4F-A831-1662CACE94F4}"/>
              </a:ext>
            </a:extLst>
          </p:cNvPr>
          <p:cNvSpPr txBox="1"/>
          <p:nvPr/>
        </p:nvSpPr>
        <p:spPr>
          <a:xfrm>
            <a:off x="8862083" y="18080"/>
            <a:ext cx="3320841" cy="1815882"/>
          </a:xfrm>
          <a:prstGeom prst="rect">
            <a:avLst/>
          </a:prstGeom>
          <a:noFill/>
        </p:spPr>
        <p:txBody>
          <a:bodyPr wrap="square" rtlCol="0">
            <a:spAutoFit/>
          </a:bodyPr>
          <a:lstStyle/>
          <a:p>
            <a:r>
              <a:rPr lang="en-US" sz="1400" dirty="0"/>
              <a:t>Run Coordinators:</a:t>
            </a:r>
          </a:p>
          <a:p>
            <a:r>
              <a:rPr lang="en-US" sz="1400" dirty="0"/>
              <a:t>     T. Satogata (Run-7, Run-8) </a:t>
            </a:r>
          </a:p>
          <a:p>
            <a:r>
              <a:rPr lang="en-US" sz="1400" dirty="0"/>
              <a:t>     K. Brown, A. Drees, </a:t>
            </a:r>
          </a:p>
          <a:p>
            <a:r>
              <a:rPr lang="en-US" sz="1400" dirty="0"/>
              <a:t>             G. Marr, T.  Satogata (Run-10)</a:t>
            </a:r>
          </a:p>
          <a:p>
            <a:r>
              <a:rPr lang="en-US" sz="1400" dirty="0"/>
              <a:t>     G. Marr (Run-11)</a:t>
            </a:r>
          </a:p>
          <a:p>
            <a:r>
              <a:rPr lang="en-US" sz="1400" dirty="0"/>
              <a:t>     C. Montag (Run-12)</a:t>
            </a:r>
          </a:p>
          <a:p>
            <a:r>
              <a:rPr lang="en-US" sz="1400" dirty="0"/>
              <a:t>     G. Robert-Demolaize (Run-14)</a:t>
            </a:r>
          </a:p>
          <a:p>
            <a:r>
              <a:rPr lang="en-US" sz="1400" dirty="0"/>
              <a:t>     C. Liu (Run-19, Run-20, Run21)</a:t>
            </a:r>
          </a:p>
        </p:txBody>
      </p:sp>
      <p:sp>
        <p:nvSpPr>
          <p:cNvPr id="3" name="TextBox 2">
            <a:extLst>
              <a:ext uri="{FF2B5EF4-FFF2-40B4-BE49-F238E27FC236}">
                <a16:creationId xmlns:a16="http://schemas.microsoft.com/office/drawing/2014/main" id="{BFE849CD-AE60-DB4B-8C8C-0FFB977912AC}"/>
              </a:ext>
            </a:extLst>
          </p:cNvPr>
          <p:cNvSpPr txBox="1"/>
          <p:nvPr/>
        </p:nvSpPr>
        <p:spPr>
          <a:xfrm>
            <a:off x="8587136" y="2006137"/>
            <a:ext cx="3546399" cy="646331"/>
          </a:xfrm>
          <a:prstGeom prst="rect">
            <a:avLst/>
          </a:prstGeom>
          <a:noFill/>
        </p:spPr>
        <p:txBody>
          <a:bodyPr wrap="square" rtlCol="0">
            <a:spAutoFit/>
          </a:bodyPr>
          <a:lstStyle/>
          <a:p>
            <a:r>
              <a:rPr lang="en-US" dirty="0"/>
              <a:t>Goal:</a:t>
            </a:r>
          </a:p>
          <a:p>
            <a:r>
              <a:rPr lang="en-US" i="1" dirty="0" err="1"/>
              <a:t>L</a:t>
            </a:r>
            <a:r>
              <a:rPr lang="en-US" baseline="-25000" dirty="0" err="1"/>
              <a:t>avg</a:t>
            </a:r>
            <a:r>
              <a:rPr lang="en-US" dirty="0"/>
              <a:t> (BES-II) / </a:t>
            </a:r>
            <a:r>
              <a:rPr lang="en-US" i="1" dirty="0" err="1"/>
              <a:t>L</a:t>
            </a:r>
            <a:r>
              <a:rPr lang="en-US" baseline="-25000" dirty="0" err="1"/>
              <a:t>avg</a:t>
            </a:r>
            <a:r>
              <a:rPr lang="en-US" dirty="0"/>
              <a:t> (BES-I) = 4 </a:t>
            </a:r>
          </a:p>
        </p:txBody>
      </p:sp>
      <p:sp>
        <p:nvSpPr>
          <p:cNvPr id="15" name="TextBox 14">
            <a:extLst>
              <a:ext uri="{FF2B5EF4-FFF2-40B4-BE49-F238E27FC236}">
                <a16:creationId xmlns:a16="http://schemas.microsoft.com/office/drawing/2014/main" id="{DD888A75-4A35-47B9-A18D-D93CDB387354}"/>
              </a:ext>
            </a:extLst>
          </p:cNvPr>
          <p:cNvSpPr txBox="1"/>
          <p:nvPr/>
        </p:nvSpPr>
        <p:spPr>
          <a:xfrm>
            <a:off x="8587136" y="2837134"/>
            <a:ext cx="3607481" cy="2585323"/>
          </a:xfrm>
          <a:prstGeom prst="rect">
            <a:avLst/>
          </a:prstGeom>
          <a:noFill/>
        </p:spPr>
        <p:txBody>
          <a:bodyPr wrap="square" rtlCol="0">
            <a:spAutoFit/>
          </a:bodyPr>
          <a:lstStyle/>
          <a:p>
            <a:r>
              <a:rPr lang="en-US" dirty="0"/>
              <a:t>Met all luminosity goals and demonstrated luminosity ratios of </a:t>
            </a:r>
          </a:p>
          <a:p>
            <a:endParaRPr lang="en-US" dirty="0"/>
          </a:p>
          <a:p>
            <a:r>
              <a:rPr lang="en-US" dirty="0"/>
              <a:t>   3.8 </a:t>
            </a:r>
          </a:p>
          <a:p>
            <a:r>
              <a:rPr lang="en-US" dirty="0"/>
              <a:t>   4.0</a:t>
            </a:r>
          </a:p>
          <a:p>
            <a:r>
              <a:rPr lang="en-US" dirty="0"/>
              <a:t>   4.7</a:t>
            </a:r>
          </a:p>
          <a:p>
            <a:r>
              <a:rPr lang="en-US" dirty="0"/>
              <a:t>   6.4 (with </a:t>
            </a:r>
            <a:r>
              <a:rPr lang="en-US" dirty="0" err="1"/>
              <a:t>LEReC</a:t>
            </a:r>
            <a:r>
              <a:rPr lang="en-US" dirty="0"/>
              <a:t>) </a:t>
            </a:r>
          </a:p>
          <a:p>
            <a:r>
              <a:rPr lang="en-US" dirty="0"/>
              <a:t>   5.6 </a:t>
            </a:r>
          </a:p>
          <a:p>
            <a:r>
              <a:rPr lang="en-US" dirty="0"/>
              <a:t> 11.3 (with </a:t>
            </a:r>
            <a:r>
              <a:rPr lang="en-US" dirty="0" err="1"/>
              <a:t>LEReC</a:t>
            </a:r>
            <a:r>
              <a:rPr lang="en-US" dirty="0"/>
              <a:t>) </a:t>
            </a:r>
          </a:p>
        </p:txBody>
      </p:sp>
      <p:sp>
        <p:nvSpPr>
          <p:cNvPr id="16" name="Right Brace 15">
            <a:extLst>
              <a:ext uri="{FF2B5EF4-FFF2-40B4-BE49-F238E27FC236}">
                <a16:creationId xmlns:a16="http://schemas.microsoft.com/office/drawing/2014/main" id="{0F36569D-4A41-48CE-8D60-6AE5735E3EDA}"/>
              </a:ext>
            </a:extLst>
          </p:cNvPr>
          <p:cNvSpPr/>
          <p:nvPr/>
        </p:nvSpPr>
        <p:spPr>
          <a:xfrm>
            <a:off x="9513213" y="3771661"/>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BE2D9E1A-6817-44B2-9933-69CE784A93BB}"/>
              </a:ext>
            </a:extLst>
          </p:cNvPr>
          <p:cNvSpPr/>
          <p:nvPr/>
        </p:nvSpPr>
        <p:spPr>
          <a:xfrm>
            <a:off x="10738369" y="4348126"/>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D7291C7-C824-4B92-9312-04F817BB9621}"/>
              </a:ext>
            </a:extLst>
          </p:cNvPr>
          <p:cNvSpPr txBox="1"/>
          <p:nvPr/>
        </p:nvSpPr>
        <p:spPr>
          <a:xfrm>
            <a:off x="9666481" y="3771661"/>
            <a:ext cx="941283" cy="369332"/>
          </a:xfrm>
          <a:prstGeom prst="rect">
            <a:avLst/>
          </a:prstGeom>
          <a:noFill/>
        </p:spPr>
        <p:txBody>
          <a:bodyPr wrap="none" rtlCol="0">
            <a:spAutoFit/>
          </a:bodyPr>
          <a:lstStyle/>
          <a:p>
            <a:r>
              <a:rPr lang="en-US" dirty="0"/>
              <a:t>Run-19</a:t>
            </a:r>
          </a:p>
        </p:txBody>
      </p:sp>
      <p:sp>
        <p:nvSpPr>
          <p:cNvPr id="19" name="TextBox 18">
            <a:extLst>
              <a:ext uri="{FF2B5EF4-FFF2-40B4-BE49-F238E27FC236}">
                <a16:creationId xmlns:a16="http://schemas.microsoft.com/office/drawing/2014/main" id="{8A169C26-C5DA-40AA-A7D3-AEC98C76EEA0}"/>
              </a:ext>
            </a:extLst>
          </p:cNvPr>
          <p:cNvSpPr txBox="1"/>
          <p:nvPr/>
        </p:nvSpPr>
        <p:spPr>
          <a:xfrm>
            <a:off x="10891637" y="4396456"/>
            <a:ext cx="941283" cy="369332"/>
          </a:xfrm>
          <a:prstGeom prst="rect">
            <a:avLst/>
          </a:prstGeom>
          <a:noFill/>
        </p:spPr>
        <p:txBody>
          <a:bodyPr wrap="none" rtlCol="0">
            <a:spAutoFit/>
          </a:bodyPr>
          <a:lstStyle/>
          <a:p>
            <a:r>
              <a:rPr lang="en-US" dirty="0"/>
              <a:t>Run-20</a:t>
            </a:r>
          </a:p>
        </p:txBody>
      </p:sp>
      <p:pic>
        <p:nvPicPr>
          <p:cNvPr id="22" name="Picture 21">
            <a:extLst>
              <a:ext uri="{FF2B5EF4-FFF2-40B4-BE49-F238E27FC236}">
                <a16:creationId xmlns:a16="http://schemas.microsoft.com/office/drawing/2014/main" id="{3AC03D5B-FE27-4A78-A4DD-45F51A1A77DE}"/>
              </a:ext>
            </a:extLst>
          </p:cNvPr>
          <p:cNvPicPr>
            <a:picLocks noChangeAspect="1"/>
          </p:cNvPicPr>
          <p:nvPr/>
        </p:nvPicPr>
        <p:blipFill>
          <a:blip r:embed="rId2"/>
          <a:stretch>
            <a:fillRect/>
          </a:stretch>
        </p:blipFill>
        <p:spPr>
          <a:xfrm>
            <a:off x="244788" y="830624"/>
            <a:ext cx="7979735" cy="4934137"/>
          </a:xfrm>
          <a:prstGeom prst="rect">
            <a:avLst/>
          </a:prstGeom>
        </p:spPr>
      </p:pic>
      <p:sp>
        <p:nvSpPr>
          <p:cNvPr id="24" name="TextBox 23">
            <a:extLst>
              <a:ext uri="{FF2B5EF4-FFF2-40B4-BE49-F238E27FC236}">
                <a16:creationId xmlns:a16="http://schemas.microsoft.com/office/drawing/2014/main" id="{97042448-D1F6-415A-BA22-8D77B270BB10}"/>
              </a:ext>
            </a:extLst>
          </p:cNvPr>
          <p:cNvSpPr txBox="1"/>
          <p:nvPr/>
        </p:nvSpPr>
        <p:spPr>
          <a:xfrm>
            <a:off x="2483630" y="6068270"/>
            <a:ext cx="8704384" cy="430887"/>
          </a:xfrm>
          <a:prstGeom prst="rect">
            <a:avLst/>
          </a:prstGeom>
          <a:noFill/>
          <a:ln w="28575">
            <a:solidFill>
              <a:srgbClr val="FF0000"/>
            </a:solidFill>
          </a:ln>
        </p:spPr>
        <p:txBody>
          <a:bodyPr wrap="square">
            <a:spAutoFit/>
          </a:bodyPr>
          <a:lstStyle/>
          <a:p>
            <a:r>
              <a:rPr lang="en-US" sz="2200" b="1" dirty="0">
                <a:solidFill>
                  <a:srgbClr val="FF0000"/>
                </a:solidFill>
              </a:rPr>
              <a:t>Run-21</a:t>
            </a:r>
            <a:r>
              <a:rPr lang="en-US" sz="2200" b="1" i="1" dirty="0">
                <a:solidFill>
                  <a:srgbClr val="FF0000"/>
                </a:solidFill>
              </a:rPr>
              <a:t> </a:t>
            </a:r>
            <a:r>
              <a:rPr lang="en-US" sz="2200" b="1" dirty="0">
                <a:solidFill>
                  <a:srgbClr val="FF0000"/>
                </a:solidFill>
              </a:rPr>
              <a:t>with </a:t>
            </a:r>
            <a:r>
              <a:rPr lang="en-US" sz="2200" b="1" dirty="0">
                <a:solidFill>
                  <a:srgbClr val="FF0000"/>
                </a:solidFill>
                <a:latin typeface="Helvetica" panose="020B0604020202020204" pitchFamily="34" charset="0"/>
                <a:cs typeface="Helvetica" panose="020B0604020202020204" pitchFamily="34" charset="0"/>
                <a:sym typeface="Symbol" pitchFamily="2" charset="2"/>
              </a:rPr>
              <a:t></a:t>
            </a:r>
            <a:r>
              <a:rPr lang="en-US" sz="2200" b="1" dirty="0" err="1">
                <a:solidFill>
                  <a:srgbClr val="FF0000"/>
                </a:solidFill>
                <a:latin typeface="Helvetica" panose="020B0604020202020204" pitchFamily="34" charset="0"/>
                <a:cs typeface="Helvetica" panose="020B0604020202020204" pitchFamily="34" charset="0"/>
              </a:rPr>
              <a:t>s</a:t>
            </a:r>
            <a:r>
              <a:rPr lang="en-US" sz="2200" b="1" baseline="-25000" dirty="0" err="1">
                <a:solidFill>
                  <a:srgbClr val="FF0000"/>
                </a:solidFill>
                <a:latin typeface="Helvetica" panose="020B0604020202020204" pitchFamily="34" charset="0"/>
                <a:cs typeface="Helvetica" panose="020B0604020202020204" pitchFamily="34" charset="0"/>
              </a:rPr>
              <a:t>NN</a:t>
            </a:r>
            <a:r>
              <a:rPr lang="en-US" sz="2200" b="1" dirty="0">
                <a:solidFill>
                  <a:srgbClr val="FF0000"/>
                </a:solidFill>
                <a:latin typeface="Helvetica" panose="020B0604020202020204" pitchFamily="34" charset="0"/>
                <a:cs typeface="Helvetica" panose="020B0604020202020204" pitchFamily="34" charset="0"/>
              </a:rPr>
              <a:t> </a:t>
            </a:r>
            <a:r>
              <a:rPr lang="en-US" sz="2200" b="1" dirty="0">
                <a:solidFill>
                  <a:srgbClr val="FF0000"/>
                </a:solidFill>
              </a:rPr>
              <a:t>= 7.7 GeV: </a:t>
            </a:r>
            <a:r>
              <a:rPr lang="en-US" sz="2200" b="1" i="1" dirty="0" err="1">
                <a:solidFill>
                  <a:srgbClr val="FF0000"/>
                </a:solidFill>
              </a:rPr>
              <a:t>L</a:t>
            </a:r>
            <a:r>
              <a:rPr lang="en-US" sz="2200" b="1" baseline="-25000" dirty="0" err="1">
                <a:solidFill>
                  <a:srgbClr val="FF0000"/>
                </a:solidFill>
              </a:rPr>
              <a:t>avg</a:t>
            </a:r>
            <a:r>
              <a:rPr lang="en-US" sz="2200" b="1" dirty="0">
                <a:solidFill>
                  <a:srgbClr val="FF0000"/>
                </a:solidFill>
              </a:rPr>
              <a:t> (BES-II) = 11.3 x </a:t>
            </a:r>
            <a:r>
              <a:rPr lang="en-US" sz="2200" b="1" i="1" dirty="0" err="1">
                <a:solidFill>
                  <a:srgbClr val="FF0000"/>
                </a:solidFill>
              </a:rPr>
              <a:t>L</a:t>
            </a:r>
            <a:r>
              <a:rPr lang="en-US" sz="2200" b="1" baseline="-25000" dirty="0" err="1">
                <a:solidFill>
                  <a:srgbClr val="FF0000"/>
                </a:solidFill>
              </a:rPr>
              <a:t>avg</a:t>
            </a:r>
            <a:r>
              <a:rPr lang="en-US" sz="2200" b="1" dirty="0">
                <a:solidFill>
                  <a:srgbClr val="FF0000"/>
                </a:solidFill>
              </a:rPr>
              <a:t> (BES-I) </a:t>
            </a:r>
          </a:p>
        </p:txBody>
      </p:sp>
      <p:sp>
        <p:nvSpPr>
          <p:cNvPr id="25" name="Right Brace 24">
            <a:extLst>
              <a:ext uri="{FF2B5EF4-FFF2-40B4-BE49-F238E27FC236}">
                <a16:creationId xmlns:a16="http://schemas.microsoft.com/office/drawing/2014/main" id="{C425671C-EE5D-48B1-A530-85F735586534}"/>
              </a:ext>
            </a:extLst>
          </p:cNvPr>
          <p:cNvSpPr/>
          <p:nvPr/>
        </p:nvSpPr>
        <p:spPr>
          <a:xfrm>
            <a:off x="10738369" y="4950309"/>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E2531C18-10C0-4A03-91B1-EBA943109C55}"/>
              </a:ext>
            </a:extLst>
          </p:cNvPr>
          <p:cNvSpPr txBox="1"/>
          <p:nvPr/>
        </p:nvSpPr>
        <p:spPr>
          <a:xfrm>
            <a:off x="10891637" y="4998639"/>
            <a:ext cx="941283" cy="369332"/>
          </a:xfrm>
          <a:prstGeom prst="rect">
            <a:avLst/>
          </a:prstGeom>
          <a:noFill/>
        </p:spPr>
        <p:txBody>
          <a:bodyPr wrap="none" rtlCol="0">
            <a:spAutoFit/>
          </a:bodyPr>
          <a:lstStyle/>
          <a:p>
            <a:r>
              <a:rPr lang="en-US" dirty="0"/>
              <a:t>Run-21</a:t>
            </a:r>
          </a:p>
        </p:txBody>
      </p:sp>
      <p:sp>
        <p:nvSpPr>
          <p:cNvPr id="27" name="Rectangle 26">
            <a:extLst>
              <a:ext uri="{FF2B5EF4-FFF2-40B4-BE49-F238E27FC236}">
                <a16:creationId xmlns:a16="http://schemas.microsoft.com/office/drawing/2014/main" id="{EB146DAB-FCD4-406C-BC28-916BDFFD07D4}"/>
              </a:ext>
            </a:extLst>
          </p:cNvPr>
          <p:cNvSpPr/>
          <p:nvPr/>
        </p:nvSpPr>
        <p:spPr>
          <a:xfrm>
            <a:off x="1705708" y="921058"/>
            <a:ext cx="6233746" cy="353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
            <a:extLst>
              <a:ext uri="{FF2B5EF4-FFF2-40B4-BE49-F238E27FC236}">
                <a16:creationId xmlns:a16="http://schemas.microsoft.com/office/drawing/2014/main" id="{CACEC7FB-3BEF-42EC-8345-AF1D487E9510}"/>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16</a:t>
            </a:fld>
            <a:r>
              <a:rPr lang="en-US"/>
              <a:t> </a:t>
            </a:r>
            <a:endParaRPr lang="en-US" sz="800" dirty="0">
              <a:latin typeface="Times New Roman" pitchFamily="18" charset="0"/>
            </a:endParaRPr>
          </a:p>
        </p:txBody>
      </p:sp>
    </p:spTree>
    <p:extLst>
      <p:ext uri="{BB962C8B-B14F-4D97-AF65-F5344CB8AC3E}">
        <p14:creationId xmlns:p14="http://schemas.microsoft.com/office/powerpoint/2010/main" val="613528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375139" y="2541806"/>
            <a:ext cx="11816861" cy="1947460"/>
          </a:xfrm>
        </p:spPr>
        <p:txBody>
          <a:bodyPr>
            <a:normAutofit fontScale="90000"/>
          </a:bodyPr>
          <a:lstStyle/>
          <a:p>
            <a:r>
              <a:rPr lang="en-US" dirty="0"/>
              <a:t>Status and Plans for RHIC Run-22</a:t>
            </a:r>
            <a:br>
              <a:rPr lang="en-US" dirty="0"/>
            </a:br>
            <a:endParaRPr lang="en-US" dirty="0"/>
          </a:p>
        </p:txBody>
      </p:sp>
    </p:spTree>
    <p:extLst>
      <p:ext uri="{BB962C8B-B14F-4D97-AF65-F5344CB8AC3E}">
        <p14:creationId xmlns:p14="http://schemas.microsoft.com/office/powerpoint/2010/main" val="121570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CBFB-05D0-7643-9458-5FCF322998CC}"/>
              </a:ext>
            </a:extLst>
          </p:cNvPr>
          <p:cNvSpPr>
            <a:spLocks noGrp="1"/>
          </p:cNvSpPr>
          <p:nvPr>
            <p:ph type="title"/>
          </p:nvPr>
        </p:nvSpPr>
        <p:spPr>
          <a:xfrm>
            <a:off x="226679" y="22928"/>
            <a:ext cx="11049000" cy="621039"/>
          </a:xfrm>
        </p:spPr>
        <p:txBody>
          <a:bodyPr>
            <a:normAutofit/>
          </a:bodyPr>
          <a:lstStyle/>
          <a:p>
            <a:r>
              <a:rPr lang="en-US" sz="3600" dirty="0"/>
              <a:t>Preparation for RHIC Run-22</a:t>
            </a:r>
          </a:p>
        </p:txBody>
      </p:sp>
      <p:sp>
        <p:nvSpPr>
          <p:cNvPr id="10" name="TextBox 9">
            <a:extLst>
              <a:ext uri="{FF2B5EF4-FFF2-40B4-BE49-F238E27FC236}">
                <a16:creationId xmlns:a16="http://schemas.microsoft.com/office/drawing/2014/main" id="{0EEB1A40-653D-5F45-A94C-7C5FB9021ECD}"/>
              </a:ext>
            </a:extLst>
          </p:cNvPr>
          <p:cNvSpPr txBox="1"/>
          <p:nvPr/>
        </p:nvSpPr>
        <p:spPr>
          <a:xfrm>
            <a:off x="8323386" y="48770"/>
            <a:ext cx="3868614" cy="369332"/>
          </a:xfrm>
          <a:prstGeom prst="rect">
            <a:avLst/>
          </a:prstGeom>
          <a:noFill/>
        </p:spPr>
        <p:txBody>
          <a:bodyPr wrap="square" rtlCol="0">
            <a:spAutoFit/>
          </a:bodyPr>
          <a:lstStyle/>
          <a:p>
            <a:r>
              <a:rPr lang="en-US" dirty="0"/>
              <a:t>Run Coordinator: Vincent Schoefer</a:t>
            </a:r>
          </a:p>
        </p:txBody>
      </p:sp>
      <p:sp>
        <p:nvSpPr>
          <p:cNvPr id="23" name="Rectangle 22">
            <a:extLst>
              <a:ext uri="{FF2B5EF4-FFF2-40B4-BE49-F238E27FC236}">
                <a16:creationId xmlns:a16="http://schemas.microsoft.com/office/drawing/2014/main" id="{F83F6758-1FCF-4792-B7AA-17E771434761}"/>
              </a:ext>
            </a:extLst>
          </p:cNvPr>
          <p:cNvSpPr/>
          <p:nvPr/>
        </p:nvSpPr>
        <p:spPr>
          <a:xfrm>
            <a:off x="340979" y="854722"/>
            <a:ext cx="3934090"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Planned Operating Modes  </a:t>
            </a:r>
            <a:endParaRPr lang="en-US" sz="2400" dirty="0"/>
          </a:p>
        </p:txBody>
      </p:sp>
      <p:sp>
        <p:nvSpPr>
          <p:cNvPr id="18" name="Content Placeholder 2">
            <a:extLst>
              <a:ext uri="{FF2B5EF4-FFF2-40B4-BE49-F238E27FC236}">
                <a16:creationId xmlns:a16="http://schemas.microsoft.com/office/drawing/2014/main" id="{22B7EF8F-C6FF-4304-920F-DA5306133F6E}"/>
              </a:ext>
            </a:extLst>
          </p:cNvPr>
          <p:cNvSpPr txBox="1">
            <a:spLocks/>
          </p:cNvSpPr>
          <p:nvPr/>
        </p:nvSpPr>
        <p:spPr>
          <a:xfrm>
            <a:off x="361597" y="1375450"/>
            <a:ext cx="8020065" cy="1977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t> + 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t> at 255 GeV/n – Physics requirements same as Run-17 Run</a:t>
            </a:r>
          </a:p>
          <a:p>
            <a:r>
              <a:rPr lang="en-US" sz="2000" dirty="0"/>
              <a:t>Au at 26.5 GeV/n for </a:t>
            </a:r>
            <a:r>
              <a:rPr lang="en-US" sz="2000" dirty="0" err="1"/>
              <a:t>CeC</a:t>
            </a:r>
            <a:r>
              <a:rPr lang="en-US" sz="2000" dirty="0"/>
              <a:t>-X </a:t>
            </a:r>
            <a:r>
              <a:rPr lang="en-US" sz="1600" dirty="0"/>
              <a:t>(16 days) </a:t>
            </a:r>
          </a:p>
          <a:p>
            <a:r>
              <a:rPr lang="en-US" sz="2000" dirty="0"/>
              <a:t>Accelerator Physics Experiments (APEX) for EIC</a:t>
            </a:r>
          </a:p>
          <a:p>
            <a:pPr lvl="1"/>
            <a:r>
              <a:rPr lang="en-US" sz="1800" dirty="0"/>
              <a:t>Au at 3.85 GeV/n for </a:t>
            </a:r>
            <a:r>
              <a:rPr lang="en-US" sz="1800" dirty="0" err="1"/>
              <a:t>LEReC</a:t>
            </a:r>
            <a:r>
              <a:rPr lang="en-US" sz="1800" dirty="0"/>
              <a:t>-based cooling experiments</a:t>
            </a:r>
          </a:p>
          <a:p>
            <a:pPr lvl="1"/>
            <a:r>
              <a:rPr lang="en-US" sz="1800" baseline="30000" dirty="0"/>
              <a:t>3</a:t>
            </a:r>
            <a:r>
              <a:rPr lang="en-US" sz="1800" dirty="0"/>
              <a:t>He at 100 GeV/n for polarimetry development</a:t>
            </a:r>
          </a:p>
          <a:p>
            <a:endParaRPr lang="en-US" sz="1800" dirty="0"/>
          </a:p>
          <a:p>
            <a:pPr marL="0" indent="0">
              <a:buNone/>
            </a:pPr>
            <a:endParaRPr lang="en-US" sz="1800" dirty="0"/>
          </a:p>
          <a:p>
            <a:pPr marL="0" indent="0"/>
            <a:endParaRPr lang="en-US" sz="1800" dirty="0">
              <a:solidFill>
                <a:srgbClr val="FF0000"/>
              </a:solidFill>
            </a:endParaRPr>
          </a:p>
          <a:p>
            <a:pPr marL="0" indent="0"/>
            <a:endParaRPr lang="en-US" sz="1800" dirty="0"/>
          </a:p>
          <a:p>
            <a:pPr marL="0" indent="0">
              <a:buNone/>
            </a:pPr>
            <a:endParaRPr lang="en-US" sz="1800" dirty="0"/>
          </a:p>
          <a:p>
            <a:pPr marL="0" indent="0">
              <a:buNone/>
            </a:pPr>
            <a:endParaRPr lang="en-US" sz="1800" dirty="0"/>
          </a:p>
        </p:txBody>
      </p:sp>
      <p:sp>
        <p:nvSpPr>
          <p:cNvPr id="19" name="Content Placeholder 2">
            <a:extLst>
              <a:ext uri="{FF2B5EF4-FFF2-40B4-BE49-F238E27FC236}">
                <a16:creationId xmlns:a16="http://schemas.microsoft.com/office/drawing/2014/main" id="{3F120506-F191-406D-8D2F-BAB27365DE66}"/>
              </a:ext>
            </a:extLst>
          </p:cNvPr>
          <p:cNvSpPr txBox="1">
            <a:spLocks/>
          </p:cNvSpPr>
          <p:nvPr/>
        </p:nvSpPr>
        <p:spPr>
          <a:xfrm>
            <a:off x="412392" y="4242793"/>
            <a:ext cx="6395422" cy="19771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Ion source upgrades</a:t>
            </a:r>
          </a:p>
          <a:p>
            <a:r>
              <a:rPr lang="en-US" sz="2000" dirty="0"/>
              <a:t>H- jet polarimeter upgrade</a:t>
            </a:r>
          </a:p>
          <a:p>
            <a:r>
              <a:rPr lang="en-US" sz="2000" dirty="0"/>
              <a:t>RHIC Machine Protection System (MPS) upgrade</a:t>
            </a:r>
          </a:p>
          <a:p>
            <a:r>
              <a:rPr lang="en-US" sz="2000" dirty="0"/>
              <a:t>Operational improvement plans</a:t>
            </a:r>
          </a:p>
          <a:p>
            <a:pPr marL="914400" lvl="2" indent="0">
              <a:buNone/>
            </a:pPr>
            <a:r>
              <a:rPr lang="en-US" sz="1200" dirty="0"/>
              <a:t>	</a:t>
            </a:r>
            <a:endParaRPr lang="en-US" sz="2000" dirty="0"/>
          </a:p>
          <a:p>
            <a:pPr marL="0" indent="0">
              <a:buNone/>
            </a:pPr>
            <a:endParaRPr lang="en-US" sz="1800" dirty="0"/>
          </a:p>
          <a:p>
            <a:pPr marL="0" indent="0">
              <a:buNone/>
            </a:pPr>
            <a:endParaRPr lang="en-US" sz="1800" dirty="0"/>
          </a:p>
          <a:p>
            <a:endParaRPr lang="en-US" sz="1800" dirty="0"/>
          </a:p>
          <a:p>
            <a:pPr marL="0" indent="0"/>
            <a:endParaRPr lang="en-US" sz="1800" dirty="0">
              <a:solidFill>
                <a:srgbClr val="FF0000"/>
              </a:solidFill>
            </a:endParaRPr>
          </a:p>
          <a:p>
            <a:pPr marL="0" indent="0"/>
            <a:endParaRPr lang="en-US" sz="1800" dirty="0"/>
          </a:p>
          <a:p>
            <a:pPr marL="0" indent="0"/>
            <a:endParaRPr lang="en-US" sz="1800" dirty="0"/>
          </a:p>
          <a:p>
            <a:endParaRPr lang="en-US" sz="1800" dirty="0"/>
          </a:p>
        </p:txBody>
      </p:sp>
      <p:pic>
        <p:nvPicPr>
          <p:cNvPr id="12" name="Picture 11">
            <a:extLst>
              <a:ext uri="{FF2B5EF4-FFF2-40B4-BE49-F238E27FC236}">
                <a16:creationId xmlns:a16="http://schemas.microsoft.com/office/drawing/2014/main" id="{730C9FFD-C202-4216-8800-067D639C5B88}"/>
              </a:ext>
            </a:extLst>
          </p:cNvPr>
          <p:cNvPicPr>
            <a:picLocks noChangeAspect="1"/>
          </p:cNvPicPr>
          <p:nvPr/>
        </p:nvPicPr>
        <p:blipFill>
          <a:blip r:embed="rId3"/>
          <a:stretch>
            <a:fillRect/>
          </a:stretch>
        </p:blipFill>
        <p:spPr>
          <a:xfrm>
            <a:off x="8829668" y="858764"/>
            <a:ext cx="2856049" cy="2268366"/>
          </a:xfrm>
          <a:prstGeom prst="rect">
            <a:avLst/>
          </a:prstGeom>
        </p:spPr>
      </p:pic>
      <p:sp>
        <p:nvSpPr>
          <p:cNvPr id="16" name="Rectangle 15">
            <a:extLst>
              <a:ext uri="{FF2B5EF4-FFF2-40B4-BE49-F238E27FC236}">
                <a16:creationId xmlns:a16="http://schemas.microsoft.com/office/drawing/2014/main" id="{D8E20415-5C82-47D4-9BB7-D14EC9788006}"/>
              </a:ext>
            </a:extLst>
          </p:cNvPr>
          <p:cNvSpPr/>
          <p:nvPr/>
        </p:nvSpPr>
        <p:spPr>
          <a:xfrm>
            <a:off x="340979" y="3663002"/>
            <a:ext cx="6742551"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Changes for Run-22 RHIC Run (slides to follow)</a:t>
            </a:r>
            <a:endParaRPr lang="en-US" sz="2400" dirty="0"/>
          </a:p>
        </p:txBody>
      </p:sp>
      <p:sp>
        <p:nvSpPr>
          <p:cNvPr id="3" name="Rectangle 2">
            <a:extLst>
              <a:ext uri="{FF2B5EF4-FFF2-40B4-BE49-F238E27FC236}">
                <a16:creationId xmlns:a16="http://schemas.microsoft.com/office/drawing/2014/main" id="{A45BB28B-7EB5-41D9-A52B-AE55A074787C}"/>
              </a:ext>
            </a:extLst>
          </p:cNvPr>
          <p:cNvSpPr/>
          <p:nvPr/>
        </p:nvSpPr>
        <p:spPr>
          <a:xfrm>
            <a:off x="361597" y="5474569"/>
            <a:ext cx="2707689" cy="10179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
            <a:extLst>
              <a:ext uri="{FF2B5EF4-FFF2-40B4-BE49-F238E27FC236}">
                <a16:creationId xmlns:a16="http://schemas.microsoft.com/office/drawing/2014/main" id="{0B48234F-D60E-47EE-886C-B7995398B520}"/>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18</a:t>
            </a:fld>
            <a:r>
              <a:rPr lang="en-US"/>
              <a:t> </a:t>
            </a:r>
            <a:endParaRPr lang="en-US" sz="800" dirty="0">
              <a:latin typeface="Times New Roman" pitchFamily="18" charset="0"/>
            </a:endParaRPr>
          </a:p>
        </p:txBody>
      </p:sp>
    </p:spTree>
    <p:extLst>
      <p:ext uri="{BB962C8B-B14F-4D97-AF65-F5344CB8AC3E}">
        <p14:creationId xmlns:p14="http://schemas.microsoft.com/office/powerpoint/2010/main" val="45575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071338-1700-4D56-95D4-2C52D2D11DB2}"/>
              </a:ext>
            </a:extLst>
          </p:cNvPr>
          <p:cNvSpPr txBox="1">
            <a:spLocks/>
          </p:cNvSpPr>
          <p:nvPr/>
        </p:nvSpPr>
        <p:spPr>
          <a:xfrm>
            <a:off x="214888" y="50624"/>
            <a:ext cx="12287773"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(1 of 4) - </a:t>
            </a:r>
            <a:r>
              <a:rPr lang="en-US" sz="3600" b="0" dirty="0"/>
              <a:t>Ion Source upgrades</a:t>
            </a:r>
          </a:p>
        </p:txBody>
      </p:sp>
      <p:pic>
        <p:nvPicPr>
          <p:cNvPr id="4" name="Picture 2">
            <a:extLst>
              <a:ext uri="{FF2B5EF4-FFF2-40B4-BE49-F238E27FC236}">
                <a16:creationId xmlns:a16="http://schemas.microsoft.com/office/drawing/2014/main" id="{ADB28782-626C-4370-95AA-552CDE2E2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37504" y="985361"/>
            <a:ext cx="4175941" cy="2865424"/>
          </a:xfrm>
          <a:prstGeom prst="rect">
            <a:avLst/>
          </a:prstGeom>
          <a:ln w="3175">
            <a:solidFill>
              <a:schemeClr val="tx1"/>
            </a:solidFill>
            <a:miter lim="800000"/>
            <a:headEnd/>
            <a:tailEnd/>
          </a:ln>
        </p:spPr>
      </p:pic>
      <p:pic>
        <p:nvPicPr>
          <p:cNvPr id="5" name="Picture 4">
            <a:extLst>
              <a:ext uri="{FF2B5EF4-FFF2-40B4-BE49-F238E27FC236}">
                <a16:creationId xmlns:a16="http://schemas.microsoft.com/office/drawing/2014/main" id="{4A4592EC-3FAD-4EAE-BAAE-DB0C0255F8ED}"/>
              </a:ext>
            </a:extLst>
          </p:cNvPr>
          <p:cNvPicPr>
            <a:picLocks noChangeAspect="1"/>
          </p:cNvPicPr>
          <p:nvPr/>
        </p:nvPicPr>
        <p:blipFill>
          <a:blip r:embed="rId4"/>
          <a:stretch>
            <a:fillRect/>
          </a:stretch>
        </p:blipFill>
        <p:spPr>
          <a:xfrm>
            <a:off x="6659388" y="4105151"/>
            <a:ext cx="2492571" cy="1509407"/>
          </a:xfrm>
          <a:prstGeom prst="rect">
            <a:avLst/>
          </a:prstGeom>
        </p:spPr>
      </p:pic>
      <p:pic>
        <p:nvPicPr>
          <p:cNvPr id="7" name="Picture 6">
            <a:extLst>
              <a:ext uri="{FF2B5EF4-FFF2-40B4-BE49-F238E27FC236}">
                <a16:creationId xmlns:a16="http://schemas.microsoft.com/office/drawing/2014/main" id="{3A705F91-4314-43B7-B5AB-779DBC190BE1}"/>
              </a:ext>
            </a:extLst>
          </p:cNvPr>
          <p:cNvPicPr>
            <a:picLocks noChangeAspect="1"/>
          </p:cNvPicPr>
          <p:nvPr/>
        </p:nvPicPr>
        <p:blipFill>
          <a:blip r:embed="rId5"/>
          <a:stretch>
            <a:fillRect/>
          </a:stretch>
        </p:blipFill>
        <p:spPr>
          <a:xfrm>
            <a:off x="10674450" y="4091346"/>
            <a:ext cx="1249680" cy="1657504"/>
          </a:xfrm>
          <a:prstGeom prst="rect">
            <a:avLst/>
          </a:prstGeom>
        </p:spPr>
      </p:pic>
      <p:sp>
        <p:nvSpPr>
          <p:cNvPr id="8" name="TextBox 7">
            <a:extLst>
              <a:ext uri="{FF2B5EF4-FFF2-40B4-BE49-F238E27FC236}">
                <a16:creationId xmlns:a16="http://schemas.microsoft.com/office/drawing/2014/main" id="{5FA336AB-F150-4A06-A337-8FCBA552F3AB}"/>
              </a:ext>
            </a:extLst>
          </p:cNvPr>
          <p:cNvSpPr txBox="1"/>
          <p:nvPr/>
        </p:nvSpPr>
        <p:spPr>
          <a:xfrm>
            <a:off x="334645" y="958776"/>
            <a:ext cx="7062198" cy="2462213"/>
          </a:xfrm>
          <a:prstGeom prst="rect">
            <a:avLst/>
          </a:prstGeom>
          <a:noFill/>
        </p:spPr>
        <p:txBody>
          <a:bodyPr wrap="square" rtlCol="0">
            <a:spAutoFit/>
          </a:bodyPr>
          <a:lstStyle/>
          <a:p>
            <a:r>
              <a:rPr lang="en-US" sz="2000" dirty="0">
                <a:latin typeface="Helvetica" panose="020B0604020202020204" pitchFamily="34" charset="0"/>
                <a:cs typeface="Helvetica" panose="020B0604020202020204" pitchFamily="34" charset="0"/>
              </a:rPr>
              <a:t>Optically Pumped Polarized Ion Source (OPPIS)</a:t>
            </a:r>
          </a:p>
          <a:p>
            <a:endParaRPr lang="en-US" sz="20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OPPIS last run in June 2017</a:t>
            </a: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January - May 2021: OPPIS Source refurbished and operated for AGS </a:t>
            </a:r>
          </a:p>
          <a:p>
            <a:pPr marL="285750" indent="-285750">
              <a:buFont typeface="Arial" panose="020B0604020202020204" pitchFamily="34" charset="0"/>
              <a:buChar char="•"/>
            </a:pPr>
            <a:r>
              <a:rPr lang="en-US" sz="1600" dirty="0">
                <a:latin typeface="Helvetica" panose="020B0604020202020204" pitchFamily="34" charset="0"/>
                <a:cs typeface="Helvetica" panose="020B0604020202020204" pitchFamily="34" charset="0"/>
              </a:rPr>
              <a:t>For Run-22: OPPIS upgrades to H-ionizer cell, optically pumped Rb-vapor cell, and Na-jet ionizer cell completed</a:t>
            </a:r>
          </a:p>
          <a:p>
            <a:pPr marL="285750" indent="-285750">
              <a:buFont typeface="Arial" panose="020B0604020202020204" pitchFamily="34" charset="0"/>
              <a:buChar char="•"/>
            </a:pPr>
            <a:endParaRPr lang="en-US" sz="1600" dirty="0">
              <a:solidFill>
                <a:srgbClr val="FF0000"/>
              </a:solidFill>
              <a:latin typeface="Helvetica" panose="020B0604020202020204" pitchFamily="34" charset="0"/>
              <a:cs typeface="Helvetica" panose="020B0604020202020204" pitchFamily="34" charset="0"/>
            </a:endParaRPr>
          </a:p>
          <a:p>
            <a:r>
              <a:rPr lang="en-US" sz="1600" dirty="0">
                <a:solidFill>
                  <a:srgbClr val="FF0000"/>
                </a:solidFill>
                <a:latin typeface="Helvetica" panose="020B0604020202020204" pitchFamily="34" charset="0"/>
                <a:cs typeface="Helvetica" panose="020B0604020202020204" pitchFamily="34" charset="0"/>
              </a:rPr>
              <a:t>     </a:t>
            </a:r>
            <a:r>
              <a:rPr lang="en-US" b="1" dirty="0">
                <a:solidFill>
                  <a:srgbClr val="FF0000"/>
                </a:solidFill>
                <a:latin typeface="Helvetica" panose="020B0604020202020204" pitchFamily="34" charset="0"/>
                <a:cs typeface="Helvetica" panose="020B0604020202020204" pitchFamily="34" charset="0"/>
              </a:rPr>
              <a:t>Recently demonstrated 80% polarization at 200 MeV</a:t>
            </a:r>
          </a:p>
          <a:p>
            <a:pPr marL="742950" lvl="1" indent="-285750">
              <a:buFont typeface="Arial" panose="020B0604020202020204" pitchFamily="34" charset="0"/>
              <a:buChar char="•"/>
            </a:pPr>
            <a:endParaRPr lang="en-US" sz="1600" dirty="0">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0C821ACF-5C97-4B73-ABCA-218B1FB35125}"/>
              </a:ext>
            </a:extLst>
          </p:cNvPr>
          <p:cNvSpPr txBox="1"/>
          <p:nvPr/>
        </p:nvSpPr>
        <p:spPr>
          <a:xfrm>
            <a:off x="390735" y="3653686"/>
            <a:ext cx="6620073"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LEBT upgrade - added second high-intensity source in Run-21</a:t>
            </a:r>
          </a:p>
        </p:txBody>
      </p:sp>
      <p:sp>
        <p:nvSpPr>
          <p:cNvPr id="13" name="TextBox 12">
            <a:extLst>
              <a:ext uri="{FF2B5EF4-FFF2-40B4-BE49-F238E27FC236}">
                <a16:creationId xmlns:a16="http://schemas.microsoft.com/office/drawing/2014/main" id="{A3F57311-5444-4E41-A90F-33949C581EB6}"/>
              </a:ext>
            </a:extLst>
          </p:cNvPr>
          <p:cNvSpPr txBox="1"/>
          <p:nvPr/>
        </p:nvSpPr>
        <p:spPr>
          <a:xfrm>
            <a:off x="7231098" y="5618220"/>
            <a:ext cx="1646605" cy="369332"/>
          </a:xfrm>
          <a:prstGeom prst="rect">
            <a:avLst/>
          </a:prstGeom>
          <a:noFill/>
        </p:spPr>
        <p:txBody>
          <a:bodyPr wrap="none" rtlCol="0">
            <a:spAutoFit/>
          </a:bodyPr>
          <a:lstStyle/>
          <a:p>
            <a:r>
              <a:rPr lang="en-US" dirty="0"/>
              <a:t>He-ionizer cell</a:t>
            </a:r>
          </a:p>
        </p:txBody>
      </p:sp>
      <p:sp>
        <p:nvSpPr>
          <p:cNvPr id="14" name="TextBox 13">
            <a:extLst>
              <a:ext uri="{FF2B5EF4-FFF2-40B4-BE49-F238E27FC236}">
                <a16:creationId xmlns:a16="http://schemas.microsoft.com/office/drawing/2014/main" id="{7DC50544-490C-42FD-B9F2-3104DE02E397}"/>
              </a:ext>
            </a:extLst>
          </p:cNvPr>
          <p:cNvSpPr txBox="1"/>
          <p:nvPr/>
        </p:nvSpPr>
        <p:spPr>
          <a:xfrm>
            <a:off x="10718884" y="5794136"/>
            <a:ext cx="1361007" cy="584775"/>
          </a:xfrm>
          <a:prstGeom prst="rect">
            <a:avLst/>
          </a:prstGeom>
          <a:noFill/>
        </p:spPr>
        <p:txBody>
          <a:bodyPr wrap="square" rtlCol="0">
            <a:spAutoFit/>
          </a:bodyPr>
          <a:lstStyle/>
          <a:p>
            <a:r>
              <a:rPr lang="en-US" sz="1600" dirty="0"/>
              <a:t>Na-jet ionizer cell</a:t>
            </a:r>
          </a:p>
        </p:txBody>
      </p:sp>
      <p:cxnSp>
        <p:nvCxnSpPr>
          <p:cNvPr id="15" name="Straight Arrow Connector 14">
            <a:extLst>
              <a:ext uri="{FF2B5EF4-FFF2-40B4-BE49-F238E27FC236}">
                <a16:creationId xmlns:a16="http://schemas.microsoft.com/office/drawing/2014/main" id="{E0784188-B815-42D1-A4D9-AD182387BFC7}"/>
              </a:ext>
            </a:extLst>
          </p:cNvPr>
          <p:cNvCxnSpPr>
            <a:cxnSpLocks/>
          </p:cNvCxnSpPr>
          <p:nvPr/>
        </p:nvCxnSpPr>
        <p:spPr bwMode="auto">
          <a:xfrm flipH="1" flipV="1">
            <a:off x="10127491" y="2533948"/>
            <a:ext cx="829056" cy="1657504"/>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DE10B4CD-B6CB-4873-A6AD-5536B3B0D87C}"/>
              </a:ext>
            </a:extLst>
          </p:cNvPr>
          <p:cNvCxnSpPr>
            <a:cxnSpLocks/>
          </p:cNvCxnSpPr>
          <p:nvPr/>
        </p:nvCxnSpPr>
        <p:spPr bwMode="auto">
          <a:xfrm flipV="1">
            <a:off x="8150469" y="2418075"/>
            <a:ext cx="538366" cy="1773377"/>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pic>
        <p:nvPicPr>
          <p:cNvPr id="17" name="Picture 16">
            <a:extLst>
              <a:ext uri="{FF2B5EF4-FFF2-40B4-BE49-F238E27FC236}">
                <a16:creationId xmlns:a16="http://schemas.microsoft.com/office/drawing/2014/main" id="{0C948833-3752-4890-B6B1-443CA7594CC2}"/>
              </a:ext>
            </a:extLst>
          </p:cNvPr>
          <p:cNvPicPr>
            <a:picLocks noChangeAspect="1"/>
          </p:cNvPicPr>
          <p:nvPr/>
        </p:nvPicPr>
        <p:blipFill>
          <a:blip r:embed="rId6"/>
          <a:stretch>
            <a:fillRect/>
          </a:stretch>
        </p:blipFill>
        <p:spPr>
          <a:xfrm>
            <a:off x="9232701" y="4105151"/>
            <a:ext cx="1361007" cy="1651559"/>
          </a:xfrm>
          <a:prstGeom prst="rect">
            <a:avLst/>
          </a:prstGeom>
        </p:spPr>
      </p:pic>
      <p:sp>
        <p:nvSpPr>
          <p:cNvPr id="18" name="TextBox 17">
            <a:extLst>
              <a:ext uri="{FF2B5EF4-FFF2-40B4-BE49-F238E27FC236}">
                <a16:creationId xmlns:a16="http://schemas.microsoft.com/office/drawing/2014/main" id="{89619AA6-BECB-4783-AA72-7C3F5373DB39}"/>
              </a:ext>
            </a:extLst>
          </p:cNvPr>
          <p:cNvSpPr txBox="1"/>
          <p:nvPr/>
        </p:nvSpPr>
        <p:spPr>
          <a:xfrm>
            <a:off x="9603080" y="5793407"/>
            <a:ext cx="821059" cy="338554"/>
          </a:xfrm>
          <a:prstGeom prst="rect">
            <a:avLst/>
          </a:prstGeom>
          <a:noFill/>
        </p:spPr>
        <p:txBody>
          <a:bodyPr wrap="none" rtlCol="0">
            <a:spAutoFit/>
          </a:bodyPr>
          <a:lstStyle/>
          <a:p>
            <a:r>
              <a:rPr lang="en-US" sz="1600" dirty="0"/>
              <a:t>Rb-cell</a:t>
            </a:r>
          </a:p>
        </p:txBody>
      </p:sp>
      <p:cxnSp>
        <p:nvCxnSpPr>
          <p:cNvPr id="19" name="Straight Arrow Connector 18">
            <a:extLst>
              <a:ext uri="{FF2B5EF4-FFF2-40B4-BE49-F238E27FC236}">
                <a16:creationId xmlns:a16="http://schemas.microsoft.com/office/drawing/2014/main" id="{38D7CD86-4E36-496D-8A61-4D044B127541}"/>
              </a:ext>
            </a:extLst>
          </p:cNvPr>
          <p:cNvCxnSpPr>
            <a:cxnSpLocks/>
          </p:cNvCxnSpPr>
          <p:nvPr/>
        </p:nvCxnSpPr>
        <p:spPr bwMode="auto">
          <a:xfrm flipH="1" flipV="1">
            <a:off x="8944867" y="2418074"/>
            <a:ext cx="1000979" cy="1773378"/>
          </a:xfrm>
          <a:prstGeom prst="straightConnector1">
            <a:avLst/>
          </a:prstGeom>
          <a:solidFill>
            <a:schemeClr val="accent1"/>
          </a:solidFill>
          <a:ln w="19050" cap="flat" cmpd="sng" algn="ctr">
            <a:solidFill>
              <a:srgbClr val="0070C0"/>
            </a:solidFill>
            <a:prstDash val="solid"/>
            <a:round/>
            <a:headEnd type="none" w="med" len="med"/>
            <a:tailEnd type="triangle"/>
          </a:ln>
          <a:effectLst/>
        </p:spPr>
      </p:cxnSp>
      <p:sp>
        <p:nvSpPr>
          <p:cNvPr id="24" name="Rectangle 23">
            <a:extLst>
              <a:ext uri="{FF2B5EF4-FFF2-40B4-BE49-F238E27FC236}">
                <a16:creationId xmlns:a16="http://schemas.microsoft.com/office/drawing/2014/main" id="{28163FD8-EFCF-4E27-9A58-9D76CAF0A2FD}"/>
              </a:ext>
            </a:extLst>
          </p:cNvPr>
          <p:cNvSpPr/>
          <p:nvPr/>
        </p:nvSpPr>
        <p:spPr>
          <a:xfrm>
            <a:off x="514350" y="5864549"/>
            <a:ext cx="1646605" cy="819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304B12E-6607-4502-9733-9CFA2BE8312E}"/>
              </a:ext>
            </a:extLst>
          </p:cNvPr>
          <p:cNvPicPr>
            <a:picLocks noChangeAspect="1"/>
          </p:cNvPicPr>
          <p:nvPr/>
        </p:nvPicPr>
        <p:blipFill>
          <a:blip r:embed="rId7"/>
          <a:stretch>
            <a:fillRect/>
          </a:stretch>
        </p:blipFill>
        <p:spPr>
          <a:xfrm>
            <a:off x="693713" y="4105151"/>
            <a:ext cx="3684516" cy="2048880"/>
          </a:xfrm>
          <a:prstGeom prst="rect">
            <a:avLst/>
          </a:prstGeom>
        </p:spPr>
      </p:pic>
      <p:sp>
        <p:nvSpPr>
          <p:cNvPr id="23" name="TextBox 22">
            <a:extLst>
              <a:ext uri="{FF2B5EF4-FFF2-40B4-BE49-F238E27FC236}">
                <a16:creationId xmlns:a16="http://schemas.microsoft.com/office/drawing/2014/main" id="{5889127A-69C9-49EC-9960-A2AD73B001F7}"/>
              </a:ext>
            </a:extLst>
          </p:cNvPr>
          <p:cNvSpPr txBox="1"/>
          <p:nvPr/>
        </p:nvSpPr>
        <p:spPr>
          <a:xfrm>
            <a:off x="637953" y="6210370"/>
            <a:ext cx="7099551" cy="369332"/>
          </a:xfrm>
          <a:prstGeom prst="rect">
            <a:avLst/>
          </a:prstGeom>
          <a:solidFill>
            <a:schemeClr val="bg1"/>
          </a:solidFill>
        </p:spPr>
        <p:txBody>
          <a:bodyPr wrap="square" rtlCol="0">
            <a:spAutoFit/>
          </a:bodyPr>
          <a:lstStyle/>
          <a:p>
            <a:r>
              <a:rPr lang="en-US" b="1" dirty="0">
                <a:solidFill>
                  <a:srgbClr val="FF0000"/>
                </a:solidFill>
                <a:latin typeface="Helvetica" panose="020B0604020202020204" pitchFamily="34" charset="0"/>
                <a:cs typeface="Helvetica" panose="020B0604020202020204" pitchFamily="34" charset="0"/>
              </a:rPr>
              <a:t>Achieved 225 mA proton beam current (&gt;10% improvement)</a:t>
            </a:r>
          </a:p>
        </p:txBody>
      </p:sp>
      <p:sp>
        <p:nvSpPr>
          <p:cNvPr id="21" name="Footer Placeholder 2">
            <a:extLst>
              <a:ext uri="{FF2B5EF4-FFF2-40B4-BE49-F238E27FC236}">
                <a16:creationId xmlns:a16="http://schemas.microsoft.com/office/drawing/2014/main" id="{1CBEC33A-64CA-4465-B65B-F24CE92AA883}"/>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19</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11282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671175" y="872116"/>
            <a:ext cx="9776409" cy="5431969"/>
          </a:xfrm>
        </p:spPr>
        <p:txBody>
          <a:bodyPr>
            <a:normAutofit fontScale="40000" lnSpcReduction="20000"/>
          </a:bodyPr>
          <a:lstStyle/>
          <a:p>
            <a:pPr marL="0" indent="0"/>
            <a:r>
              <a:rPr lang="en-US" sz="5500" dirty="0">
                <a:solidFill>
                  <a:srgbClr val="0000FF"/>
                </a:solidFill>
              </a:rPr>
              <a:t>Overview of RHIC Runs (Run-21 through Run-25)</a:t>
            </a:r>
          </a:p>
          <a:p>
            <a:pPr marL="0" indent="0"/>
            <a:endParaRPr lang="en-US" sz="4400" dirty="0">
              <a:solidFill>
                <a:srgbClr val="0000FF"/>
              </a:solidFill>
            </a:endParaRPr>
          </a:p>
          <a:p>
            <a:pPr marL="0" indent="0"/>
            <a:r>
              <a:rPr lang="en-US" sz="5500" dirty="0">
                <a:solidFill>
                  <a:srgbClr val="0000FF"/>
                </a:solidFill>
              </a:rPr>
              <a:t>RHIC Performance in Run-21 </a:t>
            </a:r>
          </a:p>
          <a:p>
            <a:pPr marL="0" indent="0"/>
            <a:r>
              <a:rPr lang="en-US" sz="3800" dirty="0"/>
              <a:t>	Completed multi-year Beam Energy Scan program </a:t>
            </a:r>
          </a:p>
          <a:p>
            <a:pPr marL="0" indent="0"/>
            <a:r>
              <a:rPr lang="en-US" sz="3800" dirty="0"/>
              <a:t>	Achieved main Run-21 goal early:  </a:t>
            </a:r>
            <a:r>
              <a:rPr lang="en-US" sz="3800" dirty="0" err="1"/>
              <a:t>Au+Au</a:t>
            </a:r>
            <a:r>
              <a:rPr lang="en-US" sz="3800" dirty="0"/>
              <a:t> at 3.85 GeV with bunched beam electron cooling</a:t>
            </a:r>
          </a:p>
          <a:p>
            <a:pPr marL="0" indent="0"/>
            <a:r>
              <a:rPr lang="en-US" sz="3800" dirty="0"/>
              <a:t> 	Early completion enabled execution of all desired experiments in STAR Beam Use Request </a:t>
            </a:r>
          </a:p>
          <a:p>
            <a:pPr marL="0" indent="0"/>
            <a:r>
              <a:rPr lang="en-US" sz="3800" dirty="0"/>
              <a:t>	</a:t>
            </a:r>
            <a:endParaRPr lang="en-US" dirty="0"/>
          </a:p>
          <a:p>
            <a:pPr marL="0" indent="0"/>
            <a:r>
              <a:rPr lang="en-US" sz="5500" dirty="0">
                <a:solidFill>
                  <a:srgbClr val="0000FF"/>
                </a:solidFill>
              </a:rPr>
              <a:t>Status and Plans for RHIC Run-22</a:t>
            </a:r>
          </a:p>
          <a:p>
            <a:r>
              <a:rPr lang="en-US" sz="3300" dirty="0"/>
              <a:t>		</a:t>
            </a:r>
            <a:r>
              <a:rPr lang="en-US" sz="3800" dirty="0"/>
              <a:t>Planned Operating Modes </a:t>
            </a:r>
          </a:p>
          <a:p>
            <a:r>
              <a:rPr lang="en-US" sz="3800" dirty="0"/>
              <a:t>     	Upgrades and Improvements </a:t>
            </a:r>
          </a:p>
          <a:p>
            <a:r>
              <a:rPr lang="en-US" sz="3800" dirty="0"/>
              <a:t>		</a:t>
            </a:r>
            <a:r>
              <a:rPr lang="en-US" sz="3300" dirty="0"/>
              <a:t>	</a:t>
            </a:r>
            <a:endParaRPr lang="en-US" sz="2400" dirty="0"/>
          </a:p>
          <a:p>
            <a:pPr marL="0" indent="0"/>
            <a:r>
              <a:rPr lang="en-US" sz="5500" dirty="0">
                <a:solidFill>
                  <a:srgbClr val="0000FF"/>
                </a:solidFill>
              </a:rPr>
              <a:t>Planning through end of RHIC operations / start of EIC installations (in 2025) </a:t>
            </a:r>
          </a:p>
          <a:p>
            <a:pPr marL="0" indent="0"/>
            <a:r>
              <a:rPr lang="en-US" sz="4400" dirty="0">
                <a:solidFill>
                  <a:srgbClr val="0000FF"/>
                </a:solidFill>
              </a:rPr>
              <a:t>	</a:t>
            </a:r>
            <a:r>
              <a:rPr lang="en-US" sz="3800" dirty="0"/>
              <a:t>Run-23 – Run-25 with </a:t>
            </a:r>
            <a:r>
              <a:rPr lang="en-US" sz="3800" dirty="0" err="1"/>
              <a:t>sPHENIX</a:t>
            </a:r>
            <a:r>
              <a:rPr lang="en-US" sz="3800" dirty="0"/>
              <a:t> and STAR</a:t>
            </a:r>
          </a:p>
          <a:p>
            <a:pPr marL="0" indent="0"/>
            <a:r>
              <a:rPr lang="en-US" sz="3800" dirty="0">
                <a:solidFill>
                  <a:srgbClr val="0000FF"/>
                </a:solidFill>
              </a:rPr>
              <a:t>	</a:t>
            </a:r>
            <a:r>
              <a:rPr lang="en-US" sz="3800" dirty="0"/>
              <a:t>25+ year Technical Infrastructure Upgrade Plan</a:t>
            </a:r>
          </a:p>
          <a:p>
            <a:pPr marL="0" indent="0"/>
            <a:endParaRPr lang="en-US" sz="3800" dirty="0"/>
          </a:p>
          <a:p>
            <a:pPr marL="0" indent="0"/>
            <a:r>
              <a:rPr lang="en-US" sz="5500" dirty="0">
                <a:solidFill>
                  <a:srgbClr val="0000FF"/>
                </a:solidFill>
              </a:rPr>
              <a:t>Responses to recommendations from C-AD MAC 2020</a:t>
            </a:r>
          </a:p>
        </p:txBody>
      </p:sp>
      <p:sp>
        <p:nvSpPr>
          <p:cNvPr id="5" name="Title 1">
            <a:extLst>
              <a:ext uri="{FF2B5EF4-FFF2-40B4-BE49-F238E27FC236}">
                <a16:creationId xmlns:a16="http://schemas.microsoft.com/office/drawing/2014/main" id="{18F337FE-A40D-4213-8A32-B1846888273A}"/>
              </a:ext>
            </a:extLst>
          </p:cNvPr>
          <p:cNvSpPr txBox="1">
            <a:spLocks/>
          </p:cNvSpPr>
          <p:nvPr/>
        </p:nvSpPr>
        <p:spPr>
          <a:xfrm>
            <a:off x="237392" y="17584"/>
            <a:ext cx="11105321" cy="1325563"/>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Contents</a:t>
            </a:r>
          </a:p>
        </p:txBody>
      </p:sp>
      <p:sp>
        <p:nvSpPr>
          <p:cNvPr id="9" name="Footer Placeholder 2">
            <a:extLst>
              <a:ext uri="{FF2B5EF4-FFF2-40B4-BE49-F238E27FC236}">
                <a16:creationId xmlns:a16="http://schemas.microsoft.com/office/drawing/2014/main" id="{6464B28A-100E-4183-AD7C-9EBB01D4343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071338-1700-4D56-95D4-2C52D2D11DB2}"/>
              </a:ext>
            </a:extLst>
          </p:cNvPr>
          <p:cNvSpPr txBox="1">
            <a:spLocks/>
          </p:cNvSpPr>
          <p:nvPr/>
        </p:nvSpPr>
        <p:spPr>
          <a:xfrm>
            <a:off x="230805" y="3235"/>
            <a:ext cx="1146662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(2 of 4) - </a:t>
            </a:r>
            <a:r>
              <a:rPr lang="en-US" sz="3600" b="0" dirty="0"/>
              <a:t>H- jet polarimeter</a:t>
            </a:r>
          </a:p>
        </p:txBody>
      </p:sp>
      <p:pic>
        <p:nvPicPr>
          <p:cNvPr id="4" name="Picture 4">
            <a:extLst>
              <a:ext uri="{FF2B5EF4-FFF2-40B4-BE49-F238E27FC236}">
                <a16:creationId xmlns:a16="http://schemas.microsoft.com/office/drawing/2014/main" id="{F2FB07BD-E43C-41F1-9F53-0839DD4BF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366" y="1342648"/>
            <a:ext cx="3212418" cy="495807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Line 6">
            <a:extLst>
              <a:ext uri="{FF2B5EF4-FFF2-40B4-BE49-F238E27FC236}">
                <a16:creationId xmlns:a16="http://schemas.microsoft.com/office/drawing/2014/main" id="{EB0661FE-2A11-4414-8A0E-042890D93720}"/>
              </a:ext>
            </a:extLst>
          </p:cNvPr>
          <p:cNvSpPr>
            <a:spLocks noChangeShapeType="1"/>
          </p:cNvSpPr>
          <p:nvPr/>
        </p:nvSpPr>
        <p:spPr bwMode="auto">
          <a:xfrm>
            <a:off x="8620161" y="2800254"/>
            <a:ext cx="1634237" cy="990216"/>
          </a:xfrm>
          <a:prstGeom prst="line">
            <a:avLst/>
          </a:prstGeom>
          <a:noFill/>
          <a:ln w="38100">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322F31"/>
              </a:solidFill>
              <a:latin typeface="Tahoma" panose="020B0604030504040204" pitchFamily="34" charset="0"/>
              <a:ea typeface="ＭＳ Ｐゴシック"/>
              <a:cs typeface="Arial" panose="020B0604020202020204" pitchFamily="34" charset="0"/>
            </a:endParaRPr>
          </a:p>
        </p:txBody>
      </p:sp>
      <p:pic>
        <p:nvPicPr>
          <p:cNvPr id="8" name="Picture 7">
            <a:extLst>
              <a:ext uri="{FF2B5EF4-FFF2-40B4-BE49-F238E27FC236}">
                <a16:creationId xmlns:a16="http://schemas.microsoft.com/office/drawing/2014/main" id="{4AE5518D-5916-4D40-AAE5-38E666123A93}"/>
              </a:ext>
            </a:extLst>
          </p:cNvPr>
          <p:cNvPicPr>
            <a:picLocks noChangeAspect="1"/>
          </p:cNvPicPr>
          <p:nvPr/>
        </p:nvPicPr>
        <p:blipFill>
          <a:blip r:embed="rId3"/>
          <a:stretch>
            <a:fillRect/>
          </a:stretch>
        </p:blipFill>
        <p:spPr>
          <a:xfrm>
            <a:off x="7225251" y="1807361"/>
            <a:ext cx="1458368" cy="1499767"/>
          </a:xfrm>
          <a:prstGeom prst="rect">
            <a:avLst/>
          </a:prstGeom>
        </p:spPr>
      </p:pic>
      <p:pic>
        <p:nvPicPr>
          <p:cNvPr id="9" name="Picture 8">
            <a:extLst>
              <a:ext uri="{FF2B5EF4-FFF2-40B4-BE49-F238E27FC236}">
                <a16:creationId xmlns:a16="http://schemas.microsoft.com/office/drawing/2014/main" id="{8153E30D-B7FC-454A-980A-7215AEAD94C6}"/>
              </a:ext>
            </a:extLst>
          </p:cNvPr>
          <p:cNvPicPr>
            <a:picLocks noChangeAspect="1"/>
          </p:cNvPicPr>
          <p:nvPr/>
        </p:nvPicPr>
        <p:blipFill>
          <a:blip r:embed="rId4"/>
          <a:stretch>
            <a:fillRect/>
          </a:stretch>
        </p:blipFill>
        <p:spPr>
          <a:xfrm>
            <a:off x="5869675" y="3558066"/>
            <a:ext cx="2863272" cy="2450593"/>
          </a:xfrm>
          <a:prstGeom prst="rect">
            <a:avLst/>
          </a:prstGeom>
        </p:spPr>
      </p:pic>
      <p:pic>
        <p:nvPicPr>
          <p:cNvPr id="10" name="Picture 9">
            <a:extLst>
              <a:ext uri="{FF2B5EF4-FFF2-40B4-BE49-F238E27FC236}">
                <a16:creationId xmlns:a16="http://schemas.microsoft.com/office/drawing/2014/main" id="{4C04BF20-302A-40A2-BF87-0E74FE7BBA19}"/>
              </a:ext>
            </a:extLst>
          </p:cNvPr>
          <p:cNvPicPr>
            <a:picLocks noChangeAspect="1"/>
          </p:cNvPicPr>
          <p:nvPr/>
        </p:nvPicPr>
        <p:blipFill>
          <a:blip r:embed="rId5"/>
          <a:stretch>
            <a:fillRect/>
          </a:stretch>
        </p:blipFill>
        <p:spPr>
          <a:xfrm>
            <a:off x="637449" y="2376807"/>
            <a:ext cx="4521361" cy="2911623"/>
          </a:xfrm>
          <a:prstGeom prst="rect">
            <a:avLst/>
          </a:prstGeom>
          <a:ln>
            <a:noFill/>
          </a:ln>
        </p:spPr>
      </p:pic>
      <p:sp>
        <p:nvSpPr>
          <p:cNvPr id="13" name="TextBox 12">
            <a:extLst>
              <a:ext uri="{FF2B5EF4-FFF2-40B4-BE49-F238E27FC236}">
                <a16:creationId xmlns:a16="http://schemas.microsoft.com/office/drawing/2014/main" id="{36CC3AF8-A6A7-419F-A027-88353D680955}"/>
              </a:ext>
            </a:extLst>
          </p:cNvPr>
          <p:cNvSpPr txBox="1"/>
          <p:nvPr/>
        </p:nvSpPr>
        <p:spPr>
          <a:xfrm>
            <a:off x="7149298" y="1135593"/>
            <a:ext cx="1610274" cy="646331"/>
          </a:xfrm>
          <a:prstGeom prst="rect">
            <a:avLst/>
          </a:prstGeom>
          <a:noFill/>
        </p:spPr>
        <p:txBody>
          <a:bodyPr wrap="square" rtlCol="0">
            <a:spAutoFit/>
          </a:bodyPr>
          <a:lstStyle/>
          <a:p>
            <a:r>
              <a:rPr lang="en-US" sz="1200" dirty="0"/>
              <a:t>High time-resolution beam profile monitor for </a:t>
            </a:r>
            <a:r>
              <a:rPr lang="en-US" sz="1200" dirty="0" err="1"/>
              <a:t>LEReC</a:t>
            </a:r>
            <a:endParaRPr lang="en-US" sz="1200" dirty="0"/>
          </a:p>
        </p:txBody>
      </p:sp>
      <p:sp>
        <p:nvSpPr>
          <p:cNvPr id="14" name="TextBox 13">
            <a:extLst>
              <a:ext uri="{FF2B5EF4-FFF2-40B4-BE49-F238E27FC236}">
                <a16:creationId xmlns:a16="http://schemas.microsoft.com/office/drawing/2014/main" id="{FD5FD388-A02E-4F9A-B2DB-A7C654E61771}"/>
              </a:ext>
            </a:extLst>
          </p:cNvPr>
          <p:cNvSpPr txBox="1"/>
          <p:nvPr/>
        </p:nvSpPr>
        <p:spPr>
          <a:xfrm>
            <a:off x="571500" y="5367659"/>
            <a:ext cx="4578619" cy="1231106"/>
          </a:xfrm>
          <a:prstGeom prst="rect">
            <a:avLst/>
          </a:prstGeom>
          <a:solidFill>
            <a:schemeClr val="bg1"/>
          </a:solidFill>
        </p:spPr>
        <p:txBody>
          <a:bodyPr wrap="square" rtlCol="0">
            <a:spAutoFit/>
          </a:bodyPr>
          <a:lstStyle/>
          <a:p>
            <a:r>
              <a:rPr lang="en-US" sz="2000" b="1" dirty="0">
                <a:solidFill>
                  <a:srgbClr val="FF0000"/>
                </a:solidFill>
                <a:latin typeface="Helvetica" panose="020B0604020202020204" pitchFamily="34" charset="0"/>
                <a:cs typeface="Helvetica" panose="020B0604020202020204" pitchFamily="34" charset="0"/>
              </a:rPr>
              <a:t>Run-22 Upgrades </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turbo-molecular pumps power supplies</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detectors and pre-amplifiers </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control and interlocks</a:t>
            </a:r>
          </a:p>
        </p:txBody>
      </p:sp>
      <p:sp>
        <p:nvSpPr>
          <p:cNvPr id="15" name="TextBox 14">
            <a:extLst>
              <a:ext uri="{FF2B5EF4-FFF2-40B4-BE49-F238E27FC236}">
                <a16:creationId xmlns:a16="http://schemas.microsoft.com/office/drawing/2014/main" id="{5B216661-33B1-4753-9BBF-AA965F9E1578}"/>
              </a:ext>
            </a:extLst>
          </p:cNvPr>
          <p:cNvSpPr txBox="1"/>
          <p:nvPr/>
        </p:nvSpPr>
        <p:spPr>
          <a:xfrm>
            <a:off x="571500" y="1760759"/>
            <a:ext cx="1393330" cy="338554"/>
          </a:xfrm>
          <a:prstGeom prst="rect">
            <a:avLst/>
          </a:prstGeom>
          <a:noFill/>
        </p:spPr>
        <p:txBody>
          <a:bodyPr wrap="none" rtlCol="0">
            <a:spAutoFit/>
          </a:bodyPr>
          <a:lstStyle/>
          <a:p>
            <a:r>
              <a:rPr lang="en-US" sz="1600" dirty="0"/>
              <a:t>From Run-17</a:t>
            </a:r>
            <a:endParaRPr lang="en-US" sz="1600" dirty="0">
              <a:solidFill>
                <a:srgbClr val="FF0000"/>
              </a:solidFill>
            </a:endParaRPr>
          </a:p>
        </p:txBody>
      </p:sp>
      <p:sp>
        <p:nvSpPr>
          <p:cNvPr id="16" name="Text Box 8">
            <a:extLst>
              <a:ext uri="{FF2B5EF4-FFF2-40B4-BE49-F238E27FC236}">
                <a16:creationId xmlns:a16="http://schemas.microsoft.com/office/drawing/2014/main" id="{4DFBF8A7-9EC5-4416-B2D6-8C35EB95CDDF}"/>
              </a:ext>
            </a:extLst>
          </p:cNvPr>
          <p:cNvSpPr txBox="1">
            <a:spLocks noChangeArrowheads="1"/>
          </p:cNvSpPr>
          <p:nvPr/>
        </p:nvSpPr>
        <p:spPr bwMode="auto">
          <a:xfrm>
            <a:off x="548514" y="2072108"/>
            <a:ext cx="4959410" cy="338554"/>
          </a:xfrm>
          <a:prstGeom prst="rect">
            <a:avLst/>
          </a:prstGeom>
          <a:noFill/>
          <a:ln w="3175">
            <a:no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45720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altLang="en-US" sz="16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P › = (~ 56 ± 2.0 </a:t>
            </a:r>
            <a:r>
              <a:rPr kumimoji="0" lang="en-US" altLang="en-US" sz="1600" b="0" i="1" u="none" strike="noStrike" kern="0" cap="none" spc="0" normalizeH="0" baseline="0" noProof="0" dirty="0">
                <a:ln>
                  <a:noFill/>
                </a:ln>
                <a:effectLst/>
                <a:uLnTx/>
                <a:uFillTx/>
                <a:latin typeface="Helvetica" panose="020B0604020202020204" pitchFamily="34" charset="0"/>
                <a:cs typeface="Helvetica" panose="020B0604020202020204" pitchFamily="34" charset="0"/>
              </a:rPr>
              <a:t>stat</a:t>
            </a:r>
            <a:r>
              <a:rPr kumimoji="0" lang="en-US" altLang="en-US" sz="16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a:t>
            </a:r>
            <a:r>
              <a:rPr kumimoji="0" lang="en-US" altLang="en-US" sz="1600" b="0" i="0" u="none" strike="noStrike" kern="0" cap="none" spc="0" normalizeH="0" baseline="0" noProof="0" dirty="0">
                <a:ln>
                  <a:noFill/>
                </a:ln>
                <a:solidFill>
                  <a:srgbClr val="FF0000"/>
                </a:solidFill>
                <a:effectLst/>
                <a:uLnTx/>
                <a:uFillTx/>
                <a:latin typeface="Helvetica" panose="020B0604020202020204" pitchFamily="34" charset="0"/>
                <a:cs typeface="Helvetica" panose="020B0604020202020204" pitchFamily="34" charset="0"/>
              </a:rPr>
              <a:t>± 0.3</a:t>
            </a:r>
            <a:r>
              <a:rPr kumimoji="0" lang="en-US" altLang="en-US" sz="1600" b="0" i="1" u="none" strike="noStrike" kern="0" cap="none" spc="0" normalizeH="0" baseline="0" noProof="0" dirty="0">
                <a:ln>
                  <a:noFill/>
                </a:ln>
                <a:solidFill>
                  <a:srgbClr val="FF0000"/>
                </a:solidFill>
                <a:effectLst/>
                <a:uLnTx/>
                <a:uFillTx/>
                <a:latin typeface="Helvetica" panose="020B0604020202020204" pitchFamily="34" charset="0"/>
                <a:cs typeface="Helvetica" panose="020B0604020202020204" pitchFamily="34" charset="0"/>
              </a:rPr>
              <a:t>syst</a:t>
            </a:r>
            <a:r>
              <a:rPr kumimoji="0" lang="en-US" altLang="en-US" sz="1600" b="0" i="0" u="none" strike="noStrike" kern="0" cap="none" spc="0" normalizeH="0" baseline="0" noProof="0" dirty="0">
                <a:ln>
                  <a:noFill/>
                </a:ln>
                <a:effectLst/>
                <a:uLnTx/>
                <a:uFillTx/>
                <a:latin typeface="Helvetica" panose="020B0604020202020204" pitchFamily="34" charset="0"/>
                <a:cs typeface="Helvetica" panose="020B0604020202020204" pitchFamily="34" charset="0"/>
              </a:rPr>
              <a:t>) %  (typical store) </a:t>
            </a:r>
          </a:p>
        </p:txBody>
      </p:sp>
      <p:sp>
        <p:nvSpPr>
          <p:cNvPr id="18" name="TextBox 17">
            <a:extLst>
              <a:ext uri="{FF2B5EF4-FFF2-40B4-BE49-F238E27FC236}">
                <a16:creationId xmlns:a16="http://schemas.microsoft.com/office/drawing/2014/main" id="{889B65CE-E6C0-467A-A37B-6C327437519D}"/>
              </a:ext>
            </a:extLst>
          </p:cNvPr>
          <p:cNvSpPr txBox="1"/>
          <p:nvPr/>
        </p:nvSpPr>
        <p:spPr>
          <a:xfrm>
            <a:off x="571500" y="873984"/>
            <a:ext cx="4834978" cy="769441"/>
          </a:xfrm>
          <a:prstGeom prst="rect">
            <a:avLst/>
          </a:prstGeom>
          <a:noFill/>
        </p:spPr>
        <p:txBody>
          <a:bodyPr wrap="none" rtlCol="0">
            <a:spAutoFit/>
          </a:bodyPr>
          <a:lstStyle/>
          <a:p>
            <a:r>
              <a:rPr lang="en-US" sz="1600" dirty="0"/>
              <a:t>High accuracy absolute polarization measurements</a:t>
            </a:r>
          </a:p>
          <a:p>
            <a:r>
              <a:rPr lang="en-US" sz="1400" dirty="0"/>
              <a:t>A.A. Poblaguev, A. Zelenski et al, </a:t>
            </a:r>
            <a:r>
              <a:rPr lang="en-US" sz="1400" dirty="0" err="1"/>
              <a:t>Nucl</a:t>
            </a:r>
            <a:r>
              <a:rPr lang="en-US" sz="1400" dirty="0"/>
              <a:t>. Instr. and Meth., </a:t>
            </a:r>
          </a:p>
          <a:p>
            <a:r>
              <a:rPr lang="en-US" sz="1400" dirty="0"/>
              <a:t>In Phys. Res., A 976 (2020) 164261</a:t>
            </a:r>
          </a:p>
        </p:txBody>
      </p:sp>
      <p:sp>
        <p:nvSpPr>
          <p:cNvPr id="19" name="Footer Placeholder 2">
            <a:extLst>
              <a:ext uri="{FF2B5EF4-FFF2-40B4-BE49-F238E27FC236}">
                <a16:creationId xmlns:a16="http://schemas.microsoft.com/office/drawing/2014/main" id="{662E0AED-E567-47A4-9760-A03F30F7AA4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20</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460750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A1A0F51-5548-4575-A88B-98E76F1A0C8B}"/>
              </a:ext>
            </a:extLst>
          </p:cNvPr>
          <p:cNvSpPr txBox="1">
            <a:spLocks/>
          </p:cNvSpPr>
          <p:nvPr/>
        </p:nvSpPr>
        <p:spPr>
          <a:xfrm>
            <a:off x="225325" y="4750"/>
            <a:ext cx="8523021"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(3 of 4)  </a:t>
            </a:r>
            <a:r>
              <a:rPr lang="en-US" sz="3600" b="0" dirty="0"/>
              <a:t>RHIC Machine Protection System (MPS)</a:t>
            </a:r>
          </a:p>
        </p:txBody>
      </p:sp>
      <p:sp>
        <p:nvSpPr>
          <p:cNvPr id="35" name="Content Placeholder 2">
            <a:extLst>
              <a:ext uri="{FF2B5EF4-FFF2-40B4-BE49-F238E27FC236}">
                <a16:creationId xmlns:a16="http://schemas.microsoft.com/office/drawing/2014/main" id="{5A0C33A1-2DB4-42A7-9C40-177E811E3BE8}"/>
              </a:ext>
            </a:extLst>
          </p:cNvPr>
          <p:cNvSpPr txBox="1">
            <a:spLocks/>
          </p:cNvSpPr>
          <p:nvPr/>
        </p:nvSpPr>
        <p:spPr>
          <a:xfrm>
            <a:off x="373058" y="1404784"/>
            <a:ext cx="7998342" cy="32031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b="1" dirty="0"/>
              <a:t>Motivation</a:t>
            </a:r>
            <a:r>
              <a:rPr lang="en-US" sz="1600" dirty="0"/>
              <a:t>: protect </a:t>
            </a:r>
            <a:r>
              <a:rPr lang="en-US" sz="1600" dirty="0" err="1"/>
              <a:t>sPHENIX</a:t>
            </a:r>
            <a:r>
              <a:rPr lang="en-US" sz="1600" dirty="0"/>
              <a:t> and RHIC SC magnets </a:t>
            </a:r>
          </a:p>
          <a:p>
            <a:pPr>
              <a:lnSpc>
                <a:spcPct val="120000"/>
              </a:lnSpc>
            </a:pPr>
            <a:r>
              <a:rPr lang="en-US" sz="1600" b="1" dirty="0"/>
              <a:t>Issue</a:t>
            </a:r>
            <a:r>
              <a:rPr lang="en-US" sz="1600" dirty="0"/>
              <a:t>: RHIC abort system thyratrons occasionally fire spontaneously and asynchronously causing  ~10 bunches to miss the RHIC beam dump</a:t>
            </a:r>
          </a:p>
          <a:p>
            <a:pPr>
              <a:lnSpc>
                <a:spcPct val="120000"/>
              </a:lnSpc>
            </a:pPr>
            <a:r>
              <a:rPr lang="en-US" sz="1600" b="1" dirty="0"/>
              <a:t>Solution</a:t>
            </a:r>
            <a:r>
              <a:rPr lang="en-US" sz="1600" dirty="0"/>
              <a:t>: add mechanical relays in series (installed in 2020) and</a:t>
            </a:r>
          </a:p>
          <a:p>
            <a:pPr lvl="1">
              <a:lnSpc>
                <a:spcPct val="120000"/>
              </a:lnSpc>
            </a:pPr>
            <a:r>
              <a:rPr lang="en-US" sz="1600" dirty="0">
                <a:latin typeface="Helvetica" panose="020B0604020202020204" pitchFamily="34" charset="0"/>
                <a:cs typeface="Helvetica" panose="020B0604020202020204" pitchFamily="34" charset="0"/>
              </a:rPr>
              <a:t>compensate for the added time delay of 6ms (=460 turns)</a:t>
            </a:r>
          </a:p>
          <a:p>
            <a:pPr lvl="1">
              <a:lnSpc>
                <a:spcPct val="120000"/>
              </a:lnSpc>
            </a:pPr>
            <a:r>
              <a:rPr lang="en-US" sz="1600" dirty="0">
                <a:latin typeface="Helvetica" panose="020B0604020202020204" pitchFamily="34" charset="0"/>
                <a:cs typeface="Helvetica" panose="020B0604020202020204" pitchFamily="34" charset="0"/>
              </a:rPr>
              <a:t>include additional inputs to the existing MPS (BLMs, BPMs, RF, corrector PS)</a:t>
            </a:r>
          </a:p>
          <a:p>
            <a:pPr marL="0" indent="0">
              <a:lnSpc>
                <a:spcPct val="120000"/>
              </a:lnSpc>
              <a:buFont typeface="Arial" panose="020B0604020202020204" pitchFamily="34" charset="0"/>
              <a:buNone/>
            </a:pPr>
            <a:endParaRPr lang="en-US" sz="1600" dirty="0"/>
          </a:p>
        </p:txBody>
      </p:sp>
      <p:cxnSp>
        <p:nvCxnSpPr>
          <p:cNvPr id="18" name="Straight Connector 17">
            <a:extLst>
              <a:ext uri="{FF2B5EF4-FFF2-40B4-BE49-F238E27FC236}">
                <a16:creationId xmlns:a16="http://schemas.microsoft.com/office/drawing/2014/main" id="{FA3C2A19-4FC3-4D54-8C65-43636A34085D}"/>
              </a:ext>
            </a:extLst>
          </p:cNvPr>
          <p:cNvCxnSpPr>
            <a:cxnSpLocks/>
          </p:cNvCxnSpPr>
          <p:nvPr/>
        </p:nvCxnSpPr>
        <p:spPr bwMode="auto">
          <a:xfrm flipV="1">
            <a:off x="6162235" y="5142566"/>
            <a:ext cx="494957" cy="2302"/>
          </a:xfrm>
          <a:prstGeom prst="line">
            <a:avLst/>
          </a:prstGeom>
          <a:noFill/>
          <a:ln w="19050" cap="flat" cmpd="sng" algn="ctr">
            <a:solidFill>
              <a:schemeClr val="tx1"/>
            </a:solidFill>
            <a:prstDash val="solid"/>
            <a:round/>
            <a:headEnd type="none" w="med" len="med"/>
            <a:tailEnd type="none"/>
          </a:ln>
          <a:effectLst/>
        </p:spPr>
      </p:cxnSp>
      <p:sp>
        <p:nvSpPr>
          <p:cNvPr id="19" name="Rectangle 18">
            <a:extLst>
              <a:ext uri="{FF2B5EF4-FFF2-40B4-BE49-F238E27FC236}">
                <a16:creationId xmlns:a16="http://schemas.microsoft.com/office/drawing/2014/main" id="{B7D5327F-E91A-478E-9BFF-8943A2BEDE33}"/>
              </a:ext>
            </a:extLst>
          </p:cNvPr>
          <p:cNvSpPr/>
          <p:nvPr/>
        </p:nvSpPr>
        <p:spPr bwMode="auto">
          <a:xfrm>
            <a:off x="5495379" y="4932252"/>
            <a:ext cx="666856" cy="425231"/>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BD6C1217-84E1-4B69-8579-4EF3ACB72F32}"/>
              </a:ext>
            </a:extLst>
          </p:cNvPr>
          <p:cNvSpPr txBox="1"/>
          <p:nvPr/>
        </p:nvSpPr>
        <p:spPr>
          <a:xfrm>
            <a:off x="5525324" y="4990937"/>
            <a:ext cx="617880" cy="303292"/>
          </a:xfrm>
          <a:prstGeom prst="rect">
            <a:avLst/>
          </a:prstGeom>
          <a:noFill/>
        </p:spPr>
        <p:txBody>
          <a:bodyPr wrap="square" rtlCol="0">
            <a:spAutoFit/>
          </a:bodyPr>
          <a:lstStyle/>
          <a:p>
            <a:pPr algn="l"/>
            <a:r>
              <a:rPr lang="en-US" sz="1600" dirty="0"/>
              <a:t>PFN</a:t>
            </a:r>
          </a:p>
        </p:txBody>
      </p:sp>
      <p:cxnSp>
        <p:nvCxnSpPr>
          <p:cNvPr id="21" name="Straight Connector 20">
            <a:extLst>
              <a:ext uri="{FF2B5EF4-FFF2-40B4-BE49-F238E27FC236}">
                <a16:creationId xmlns:a16="http://schemas.microsoft.com/office/drawing/2014/main" id="{15660596-D74F-47FB-8DB3-A16F91535509}"/>
              </a:ext>
            </a:extLst>
          </p:cNvPr>
          <p:cNvCxnSpPr>
            <a:cxnSpLocks/>
          </p:cNvCxnSpPr>
          <p:nvPr/>
        </p:nvCxnSpPr>
        <p:spPr bwMode="auto">
          <a:xfrm flipV="1">
            <a:off x="7112138" y="5171100"/>
            <a:ext cx="496993" cy="2581"/>
          </a:xfrm>
          <a:prstGeom prst="line">
            <a:avLst/>
          </a:prstGeom>
          <a:noFill/>
          <a:ln w="19050" cap="flat" cmpd="sng" algn="ctr">
            <a:solidFill>
              <a:schemeClr val="tx1"/>
            </a:solidFill>
            <a:prstDash val="solid"/>
            <a:round/>
            <a:headEnd type="none" w="med" len="med"/>
            <a:tailEnd type="none"/>
          </a:ln>
          <a:effectLst/>
        </p:spPr>
      </p:cxnSp>
      <p:cxnSp>
        <p:nvCxnSpPr>
          <p:cNvPr id="22" name="Straight Connector 21">
            <a:extLst>
              <a:ext uri="{FF2B5EF4-FFF2-40B4-BE49-F238E27FC236}">
                <a16:creationId xmlns:a16="http://schemas.microsoft.com/office/drawing/2014/main" id="{63364411-94E1-4FA3-91DA-DBD985B01B61}"/>
              </a:ext>
            </a:extLst>
          </p:cNvPr>
          <p:cNvCxnSpPr/>
          <p:nvPr/>
        </p:nvCxnSpPr>
        <p:spPr bwMode="auto">
          <a:xfrm rot="19800000">
            <a:off x="6632527" y="5021459"/>
            <a:ext cx="466799" cy="0"/>
          </a:xfrm>
          <a:prstGeom prst="line">
            <a:avLst/>
          </a:prstGeom>
          <a:noFill/>
          <a:ln w="19050" cap="flat" cmpd="sng" algn="ctr">
            <a:solidFill>
              <a:schemeClr val="tx1"/>
            </a:solidFill>
            <a:prstDash val="solid"/>
            <a:round/>
            <a:headEnd type="none" w="med" len="med"/>
            <a:tailEnd type="none"/>
          </a:ln>
          <a:effectLst/>
        </p:spPr>
      </p:cxnSp>
      <p:cxnSp>
        <p:nvCxnSpPr>
          <p:cNvPr id="23" name="Straight Connector 22">
            <a:extLst>
              <a:ext uri="{FF2B5EF4-FFF2-40B4-BE49-F238E27FC236}">
                <a16:creationId xmlns:a16="http://schemas.microsoft.com/office/drawing/2014/main" id="{EE62B126-47ED-4E0A-B23D-A6B95CCAF145}"/>
              </a:ext>
            </a:extLst>
          </p:cNvPr>
          <p:cNvCxnSpPr/>
          <p:nvPr/>
        </p:nvCxnSpPr>
        <p:spPr bwMode="auto">
          <a:xfrm>
            <a:off x="8362858" y="5144868"/>
            <a:ext cx="766884" cy="7593"/>
          </a:xfrm>
          <a:prstGeom prst="line">
            <a:avLst/>
          </a:prstGeom>
          <a:noFill/>
          <a:ln w="19050" cap="flat" cmpd="sng" algn="ctr">
            <a:solidFill>
              <a:schemeClr val="tx1"/>
            </a:solidFill>
            <a:prstDash val="solid"/>
            <a:round/>
            <a:headEnd type="none" w="med" len="med"/>
            <a:tailEnd type="none"/>
          </a:ln>
          <a:effectLst/>
        </p:spPr>
      </p:cxnSp>
      <p:cxnSp>
        <p:nvCxnSpPr>
          <p:cNvPr id="24" name="Straight Connector 23">
            <a:extLst>
              <a:ext uri="{FF2B5EF4-FFF2-40B4-BE49-F238E27FC236}">
                <a16:creationId xmlns:a16="http://schemas.microsoft.com/office/drawing/2014/main" id="{9A04BDEE-0B53-4BA6-92C1-4977B95618FA}"/>
              </a:ext>
            </a:extLst>
          </p:cNvPr>
          <p:cNvCxnSpPr/>
          <p:nvPr/>
        </p:nvCxnSpPr>
        <p:spPr bwMode="auto">
          <a:xfrm>
            <a:off x="9810346" y="5152461"/>
            <a:ext cx="666856" cy="0"/>
          </a:xfrm>
          <a:prstGeom prst="line">
            <a:avLst/>
          </a:prstGeom>
          <a:noFill/>
          <a:ln w="19050" cap="flat" cmpd="sng" algn="ctr">
            <a:solidFill>
              <a:schemeClr val="tx1"/>
            </a:solidFill>
            <a:prstDash val="solid"/>
            <a:round/>
            <a:headEnd type="none" w="med" len="med"/>
            <a:tailEnd type="none"/>
          </a:ln>
          <a:effectLst/>
        </p:spPr>
      </p:cxnSp>
      <p:cxnSp>
        <p:nvCxnSpPr>
          <p:cNvPr id="25" name="Straight Connector 24">
            <a:extLst>
              <a:ext uri="{FF2B5EF4-FFF2-40B4-BE49-F238E27FC236}">
                <a16:creationId xmlns:a16="http://schemas.microsoft.com/office/drawing/2014/main" id="{96F31D65-D2F1-47FF-83CA-4158A4309721}"/>
              </a:ext>
            </a:extLst>
          </p:cNvPr>
          <p:cNvCxnSpPr/>
          <p:nvPr/>
        </p:nvCxnSpPr>
        <p:spPr bwMode="auto">
          <a:xfrm>
            <a:off x="10474071" y="5152461"/>
            <a:ext cx="0" cy="387264"/>
          </a:xfrm>
          <a:prstGeom prst="line">
            <a:avLst/>
          </a:prstGeom>
          <a:noFill/>
          <a:ln w="19050" cap="flat" cmpd="sng" algn="ctr">
            <a:solidFill>
              <a:schemeClr val="tx1"/>
            </a:solidFill>
            <a:prstDash val="solid"/>
            <a:round/>
            <a:headEnd type="none" w="med" len="med"/>
            <a:tailEnd type="none"/>
          </a:ln>
          <a:effectLst/>
        </p:spPr>
      </p:cxnSp>
      <p:cxnSp>
        <p:nvCxnSpPr>
          <p:cNvPr id="26" name="Straight Connector 25">
            <a:extLst>
              <a:ext uri="{FF2B5EF4-FFF2-40B4-BE49-F238E27FC236}">
                <a16:creationId xmlns:a16="http://schemas.microsoft.com/office/drawing/2014/main" id="{25254714-FE6F-4F61-AF79-E5D0FC40865A}"/>
              </a:ext>
            </a:extLst>
          </p:cNvPr>
          <p:cNvCxnSpPr/>
          <p:nvPr/>
        </p:nvCxnSpPr>
        <p:spPr bwMode="auto">
          <a:xfrm>
            <a:off x="10350340" y="5539725"/>
            <a:ext cx="257102" cy="0"/>
          </a:xfrm>
          <a:prstGeom prst="line">
            <a:avLst/>
          </a:prstGeom>
          <a:noFill/>
          <a:ln w="19050" cap="flat" cmpd="sng" algn="ctr">
            <a:solidFill>
              <a:schemeClr val="tx1"/>
            </a:solidFill>
            <a:prstDash val="solid"/>
            <a:round/>
            <a:headEnd type="none" w="med" len="med"/>
            <a:tailEnd type="none"/>
          </a:ln>
          <a:effectLst/>
        </p:spPr>
      </p:cxnSp>
      <p:cxnSp>
        <p:nvCxnSpPr>
          <p:cNvPr id="27" name="Straight Connector 26">
            <a:extLst>
              <a:ext uri="{FF2B5EF4-FFF2-40B4-BE49-F238E27FC236}">
                <a16:creationId xmlns:a16="http://schemas.microsoft.com/office/drawing/2014/main" id="{E2D25D2B-03D2-408C-AD3B-41183781959D}"/>
              </a:ext>
            </a:extLst>
          </p:cNvPr>
          <p:cNvCxnSpPr/>
          <p:nvPr/>
        </p:nvCxnSpPr>
        <p:spPr bwMode="auto">
          <a:xfrm>
            <a:off x="10420972" y="5629648"/>
            <a:ext cx="99123" cy="0"/>
          </a:xfrm>
          <a:prstGeom prst="line">
            <a:avLst/>
          </a:prstGeom>
          <a:noFill/>
          <a:ln w="19050" cap="flat" cmpd="sng" algn="ctr">
            <a:solidFill>
              <a:schemeClr val="tx1"/>
            </a:solidFill>
            <a:prstDash val="solid"/>
            <a:round/>
            <a:headEnd type="none" w="med" len="med"/>
            <a:tailEnd type="none"/>
          </a:ln>
          <a:effectLst/>
        </p:spPr>
      </p:cxnSp>
      <p:sp>
        <p:nvSpPr>
          <p:cNvPr id="28" name="TextBox 27">
            <a:extLst>
              <a:ext uri="{FF2B5EF4-FFF2-40B4-BE49-F238E27FC236}">
                <a16:creationId xmlns:a16="http://schemas.microsoft.com/office/drawing/2014/main" id="{51A18DF4-37A6-430F-830B-6A4A42FDD38B}"/>
              </a:ext>
            </a:extLst>
          </p:cNvPr>
          <p:cNvSpPr txBox="1"/>
          <p:nvPr/>
        </p:nvSpPr>
        <p:spPr>
          <a:xfrm>
            <a:off x="9163799" y="4924864"/>
            <a:ext cx="652744" cy="468724"/>
          </a:xfrm>
          <a:prstGeom prst="rect">
            <a:avLst/>
          </a:prstGeom>
          <a:noFill/>
        </p:spPr>
        <p:txBody>
          <a:bodyPr wrap="none" rtlCol="0">
            <a:spAutoFit/>
          </a:bodyPr>
          <a:lstStyle/>
          <a:p>
            <a:pPr algn="ctr"/>
            <a:r>
              <a:rPr lang="en-US" sz="1400" dirty="0"/>
              <a:t>abort</a:t>
            </a:r>
            <a:br>
              <a:rPr lang="en-US" sz="1400" dirty="0"/>
            </a:br>
            <a:r>
              <a:rPr lang="en-US" sz="1400" dirty="0"/>
              <a:t>kicker</a:t>
            </a:r>
          </a:p>
        </p:txBody>
      </p:sp>
      <p:sp>
        <p:nvSpPr>
          <p:cNvPr id="29" name="TextBox 28">
            <a:extLst>
              <a:ext uri="{FF2B5EF4-FFF2-40B4-BE49-F238E27FC236}">
                <a16:creationId xmlns:a16="http://schemas.microsoft.com/office/drawing/2014/main" id="{AD9BBAF4-4D4B-4768-AA68-DBE3B1FB61E0}"/>
              </a:ext>
            </a:extLst>
          </p:cNvPr>
          <p:cNvSpPr txBox="1"/>
          <p:nvPr/>
        </p:nvSpPr>
        <p:spPr>
          <a:xfrm>
            <a:off x="6604179" y="4380187"/>
            <a:ext cx="729762" cy="368043"/>
          </a:xfrm>
          <a:prstGeom prst="rect">
            <a:avLst/>
          </a:prstGeom>
          <a:noFill/>
        </p:spPr>
        <p:txBody>
          <a:bodyPr wrap="none" rtlCol="0">
            <a:spAutoFit/>
          </a:bodyPr>
          <a:lstStyle/>
          <a:p>
            <a:pPr algn="ctr"/>
            <a:r>
              <a:rPr lang="en-US" sz="1200" dirty="0"/>
              <a:t>thyratron </a:t>
            </a:r>
            <a:br>
              <a:rPr lang="en-US" sz="1200" dirty="0"/>
            </a:br>
            <a:r>
              <a:rPr lang="en-US" sz="1200" dirty="0"/>
              <a:t>tube</a:t>
            </a:r>
          </a:p>
        </p:txBody>
      </p:sp>
      <p:cxnSp>
        <p:nvCxnSpPr>
          <p:cNvPr id="32" name="Straight Connector 31">
            <a:extLst>
              <a:ext uri="{FF2B5EF4-FFF2-40B4-BE49-F238E27FC236}">
                <a16:creationId xmlns:a16="http://schemas.microsoft.com/office/drawing/2014/main" id="{D8C27BAB-1D87-48CD-961A-87767C207C01}"/>
              </a:ext>
            </a:extLst>
          </p:cNvPr>
          <p:cNvCxnSpPr>
            <a:cxnSpLocks/>
          </p:cNvCxnSpPr>
          <p:nvPr/>
        </p:nvCxnSpPr>
        <p:spPr bwMode="auto">
          <a:xfrm flipV="1">
            <a:off x="7626427" y="4854002"/>
            <a:ext cx="338613" cy="185162"/>
          </a:xfrm>
          <a:prstGeom prst="line">
            <a:avLst/>
          </a:prstGeom>
          <a:noFill/>
          <a:ln w="19050" cap="flat" cmpd="sng" algn="ctr">
            <a:solidFill>
              <a:schemeClr val="tx1"/>
            </a:solidFill>
            <a:prstDash val="solid"/>
            <a:round/>
            <a:headEnd type="none" w="med" len="med"/>
            <a:tailEnd type="none"/>
          </a:ln>
          <a:effectLst/>
        </p:spPr>
      </p:cxnSp>
      <p:sp>
        <p:nvSpPr>
          <p:cNvPr id="33" name="TextBox 32">
            <a:extLst>
              <a:ext uri="{FF2B5EF4-FFF2-40B4-BE49-F238E27FC236}">
                <a16:creationId xmlns:a16="http://schemas.microsoft.com/office/drawing/2014/main" id="{38BE8FD0-6AF6-4705-A48C-564520D23158}"/>
              </a:ext>
            </a:extLst>
          </p:cNvPr>
          <p:cNvSpPr txBox="1"/>
          <p:nvPr/>
        </p:nvSpPr>
        <p:spPr>
          <a:xfrm>
            <a:off x="7459707" y="4371361"/>
            <a:ext cx="1518164" cy="368043"/>
          </a:xfrm>
          <a:prstGeom prst="rect">
            <a:avLst/>
          </a:prstGeom>
          <a:noFill/>
        </p:spPr>
        <p:txBody>
          <a:bodyPr wrap="none" rtlCol="0">
            <a:spAutoFit/>
          </a:bodyPr>
          <a:lstStyle/>
          <a:p>
            <a:pPr algn="ctr"/>
            <a:r>
              <a:rPr lang="en-US" sz="1200" dirty="0"/>
              <a:t>redundant mechanical </a:t>
            </a:r>
            <a:br>
              <a:rPr lang="en-US" sz="1200" dirty="0"/>
            </a:br>
            <a:r>
              <a:rPr lang="en-US" sz="1200" dirty="0"/>
              <a:t>relays (added)</a:t>
            </a:r>
          </a:p>
        </p:txBody>
      </p:sp>
      <p:cxnSp>
        <p:nvCxnSpPr>
          <p:cNvPr id="31" name="Straight Connector 30">
            <a:extLst>
              <a:ext uri="{FF2B5EF4-FFF2-40B4-BE49-F238E27FC236}">
                <a16:creationId xmlns:a16="http://schemas.microsoft.com/office/drawing/2014/main" id="{6DBE5C7F-8D65-4BCE-9275-DE52A0FD6797}"/>
              </a:ext>
            </a:extLst>
          </p:cNvPr>
          <p:cNvCxnSpPr/>
          <p:nvPr/>
        </p:nvCxnSpPr>
        <p:spPr bwMode="auto">
          <a:xfrm flipV="1">
            <a:off x="5161951" y="5144868"/>
            <a:ext cx="333428" cy="7593"/>
          </a:xfrm>
          <a:prstGeom prst="line">
            <a:avLst/>
          </a:prstGeom>
          <a:noFill/>
          <a:ln w="19050" cap="flat" cmpd="sng" algn="ctr">
            <a:solidFill>
              <a:schemeClr val="tx1"/>
            </a:solidFill>
            <a:prstDash val="solid"/>
            <a:round/>
            <a:headEnd type="none" w="med" len="med"/>
            <a:tailEnd type="none"/>
          </a:ln>
          <a:effectLst/>
        </p:spPr>
      </p:cxnSp>
      <p:grpSp>
        <p:nvGrpSpPr>
          <p:cNvPr id="9" name="Group 8">
            <a:extLst>
              <a:ext uri="{FF2B5EF4-FFF2-40B4-BE49-F238E27FC236}">
                <a16:creationId xmlns:a16="http://schemas.microsoft.com/office/drawing/2014/main" id="{34183FCE-5486-4F36-818C-AD4D6BD75A6F}"/>
              </a:ext>
            </a:extLst>
          </p:cNvPr>
          <p:cNvGrpSpPr/>
          <p:nvPr/>
        </p:nvGrpSpPr>
        <p:grpSpPr>
          <a:xfrm>
            <a:off x="2845657" y="4546213"/>
            <a:ext cx="7715946" cy="1444718"/>
            <a:chOff x="-551275" y="1453233"/>
            <a:chExt cx="8816822" cy="1812221"/>
          </a:xfrm>
        </p:grpSpPr>
        <p:sp>
          <p:nvSpPr>
            <p:cNvPr id="10" name="Rectangle 9">
              <a:extLst>
                <a:ext uri="{FF2B5EF4-FFF2-40B4-BE49-F238E27FC236}">
                  <a16:creationId xmlns:a16="http://schemas.microsoft.com/office/drawing/2014/main" id="{E6331F38-F4ED-4DC9-83EA-3049D3DCC1CD}"/>
                </a:ext>
              </a:extLst>
            </p:cNvPr>
            <p:cNvSpPr/>
            <p:nvPr/>
          </p:nvSpPr>
          <p:spPr bwMode="auto">
            <a:xfrm>
              <a:off x="6637148" y="1966670"/>
              <a:ext cx="762000" cy="5334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cxnSp>
          <p:nvCxnSpPr>
            <p:cNvPr id="11" name="Straight Connector 10">
              <a:extLst>
                <a:ext uri="{FF2B5EF4-FFF2-40B4-BE49-F238E27FC236}">
                  <a16:creationId xmlns:a16="http://schemas.microsoft.com/office/drawing/2014/main" id="{295A1AB1-DDD7-417F-841F-DFCFD46EF449}"/>
                </a:ext>
              </a:extLst>
            </p:cNvPr>
            <p:cNvCxnSpPr/>
            <p:nvPr/>
          </p:nvCxnSpPr>
          <p:spPr bwMode="auto">
            <a:xfrm>
              <a:off x="8083131" y="2919665"/>
              <a:ext cx="182416" cy="0"/>
            </a:xfrm>
            <a:prstGeom prst="line">
              <a:avLst/>
            </a:prstGeom>
            <a:noFill/>
            <a:ln w="19050" cap="flat" cmpd="sng" algn="ctr">
              <a:solidFill>
                <a:schemeClr val="tx1"/>
              </a:solidFill>
              <a:prstDash val="solid"/>
              <a:round/>
              <a:headEnd type="none" w="med" len="med"/>
              <a:tailEnd type="none"/>
            </a:ln>
            <a:effectLst/>
          </p:spPr>
        </p:cxnSp>
        <p:pic>
          <p:nvPicPr>
            <p:cNvPr id="16" name="Picture 15">
              <a:extLst>
                <a:ext uri="{FF2B5EF4-FFF2-40B4-BE49-F238E27FC236}">
                  <a16:creationId xmlns:a16="http://schemas.microsoft.com/office/drawing/2014/main" id="{FFE09AD7-6F75-48D0-AB22-00A2165C275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51275" y="1453233"/>
              <a:ext cx="2416294" cy="1812221"/>
            </a:xfrm>
            <a:prstGeom prst="rect">
              <a:avLst/>
            </a:prstGeom>
          </p:spPr>
        </p:pic>
      </p:grpSp>
      <p:cxnSp>
        <p:nvCxnSpPr>
          <p:cNvPr id="37" name="Straight Connector 36">
            <a:extLst>
              <a:ext uri="{FF2B5EF4-FFF2-40B4-BE49-F238E27FC236}">
                <a16:creationId xmlns:a16="http://schemas.microsoft.com/office/drawing/2014/main" id="{D93D78C5-D87E-405D-916D-15DA04F6DA74}"/>
              </a:ext>
            </a:extLst>
          </p:cNvPr>
          <p:cNvCxnSpPr>
            <a:cxnSpLocks/>
          </p:cNvCxnSpPr>
          <p:nvPr/>
        </p:nvCxnSpPr>
        <p:spPr bwMode="auto">
          <a:xfrm flipV="1">
            <a:off x="7624212" y="5169092"/>
            <a:ext cx="341694" cy="199038"/>
          </a:xfrm>
          <a:prstGeom prst="line">
            <a:avLst/>
          </a:prstGeom>
          <a:noFill/>
          <a:ln w="19050" cap="flat" cmpd="sng" algn="ctr">
            <a:solidFill>
              <a:schemeClr val="tx1"/>
            </a:solidFill>
            <a:prstDash val="solid"/>
            <a:round/>
            <a:headEnd type="none" w="med" len="med"/>
            <a:tailEnd type="none"/>
          </a:ln>
          <a:effectLst/>
        </p:spPr>
      </p:cxnSp>
      <p:cxnSp>
        <p:nvCxnSpPr>
          <p:cNvPr id="38" name="Straight Connector 37">
            <a:extLst>
              <a:ext uri="{FF2B5EF4-FFF2-40B4-BE49-F238E27FC236}">
                <a16:creationId xmlns:a16="http://schemas.microsoft.com/office/drawing/2014/main" id="{C70BEC18-6BBB-4BD1-8A8D-6A5C48CB0F8C}"/>
              </a:ext>
            </a:extLst>
          </p:cNvPr>
          <p:cNvCxnSpPr/>
          <p:nvPr/>
        </p:nvCxnSpPr>
        <p:spPr bwMode="auto">
          <a:xfrm flipV="1">
            <a:off x="8029144" y="4986699"/>
            <a:ext cx="333428" cy="8476"/>
          </a:xfrm>
          <a:prstGeom prst="line">
            <a:avLst/>
          </a:prstGeom>
          <a:noFill/>
          <a:ln w="19050" cap="flat" cmpd="sng" algn="ctr">
            <a:solidFill>
              <a:schemeClr val="tx1"/>
            </a:solidFill>
            <a:prstDash val="solid"/>
            <a:round/>
            <a:headEnd type="none" w="med" len="med"/>
            <a:tailEnd type="none"/>
          </a:ln>
          <a:effectLst/>
        </p:spPr>
      </p:cxnSp>
      <p:cxnSp>
        <p:nvCxnSpPr>
          <p:cNvPr id="39" name="Straight Connector 38">
            <a:extLst>
              <a:ext uri="{FF2B5EF4-FFF2-40B4-BE49-F238E27FC236}">
                <a16:creationId xmlns:a16="http://schemas.microsoft.com/office/drawing/2014/main" id="{E216EF48-2756-4AE0-808A-C96D75860B92}"/>
              </a:ext>
            </a:extLst>
          </p:cNvPr>
          <p:cNvCxnSpPr/>
          <p:nvPr/>
        </p:nvCxnSpPr>
        <p:spPr bwMode="auto">
          <a:xfrm flipV="1">
            <a:off x="8037972" y="5335042"/>
            <a:ext cx="333428" cy="8476"/>
          </a:xfrm>
          <a:prstGeom prst="line">
            <a:avLst/>
          </a:prstGeom>
          <a:noFill/>
          <a:ln w="19050" cap="flat" cmpd="sng" algn="ctr">
            <a:solidFill>
              <a:schemeClr val="tx1"/>
            </a:solidFill>
            <a:prstDash val="solid"/>
            <a:round/>
            <a:headEnd type="none" w="med" len="med"/>
            <a:tailEnd type="none"/>
          </a:ln>
          <a:effectLst/>
        </p:spPr>
      </p:cxnSp>
      <p:cxnSp>
        <p:nvCxnSpPr>
          <p:cNvPr id="40" name="Straight Connector 39">
            <a:extLst>
              <a:ext uri="{FF2B5EF4-FFF2-40B4-BE49-F238E27FC236}">
                <a16:creationId xmlns:a16="http://schemas.microsoft.com/office/drawing/2014/main" id="{35DDC8C6-249E-4F3C-89F8-E596DB362D62}"/>
              </a:ext>
            </a:extLst>
          </p:cNvPr>
          <p:cNvCxnSpPr>
            <a:cxnSpLocks/>
          </p:cNvCxnSpPr>
          <p:nvPr/>
        </p:nvCxnSpPr>
        <p:spPr bwMode="auto">
          <a:xfrm>
            <a:off x="7620695" y="5025752"/>
            <a:ext cx="0" cy="338139"/>
          </a:xfrm>
          <a:prstGeom prst="line">
            <a:avLst/>
          </a:prstGeom>
          <a:noFill/>
          <a:ln w="19050" cap="flat" cmpd="sng" algn="ctr">
            <a:solidFill>
              <a:schemeClr val="tx1"/>
            </a:solidFill>
            <a:prstDash val="solid"/>
            <a:round/>
            <a:headEnd type="none" w="med" len="med"/>
            <a:tailEnd type="none"/>
          </a:ln>
          <a:effectLst/>
        </p:spPr>
      </p:cxnSp>
      <p:cxnSp>
        <p:nvCxnSpPr>
          <p:cNvPr id="41" name="Straight Connector 40">
            <a:extLst>
              <a:ext uri="{FF2B5EF4-FFF2-40B4-BE49-F238E27FC236}">
                <a16:creationId xmlns:a16="http://schemas.microsoft.com/office/drawing/2014/main" id="{A29627EC-23F3-4B5E-B66D-3519CBC48D70}"/>
              </a:ext>
            </a:extLst>
          </p:cNvPr>
          <p:cNvCxnSpPr>
            <a:cxnSpLocks/>
          </p:cNvCxnSpPr>
          <p:nvPr/>
        </p:nvCxnSpPr>
        <p:spPr bwMode="auto">
          <a:xfrm>
            <a:off x="8362571" y="4989003"/>
            <a:ext cx="0" cy="338139"/>
          </a:xfrm>
          <a:prstGeom prst="line">
            <a:avLst/>
          </a:prstGeom>
          <a:noFill/>
          <a:ln w="19050" cap="flat" cmpd="sng" algn="ctr">
            <a:solidFill>
              <a:schemeClr val="tx1"/>
            </a:solidFill>
            <a:prstDash val="solid"/>
            <a:round/>
            <a:headEnd type="none" w="med" len="med"/>
            <a:tailEnd type="none"/>
          </a:ln>
          <a:effectLst/>
        </p:spPr>
      </p:cxnSp>
      <p:grpSp>
        <p:nvGrpSpPr>
          <p:cNvPr id="42" name="Group 41">
            <a:extLst>
              <a:ext uri="{FF2B5EF4-FFF2-40B4-BE49-F238E27FC236}">
                <a16:creationId xmlns:a16="http://schemas.microsoft.com/office/drawing/2014/main" id="{BA06229E-DA7A-476D-859E-671CEE8FC747}"/>
              </a:ext>
            </a:extLst>
          </p:cNvPr>
          <p:cNvGrpSpPr/>
          <p:nvPr/>
        </p:nvGrpSpPr>
        <p:grpSpPr>
          <a:xfrm>
            <a:off x="8458856" y="1413481"/>
            <a:ext cx="3469849" cy="2578378"/>
            <a:chOff x="169987" y="2257779"/>
            <a:chExt cx="3794738" cy="2801874"/>
          </a:xfrm>
        </p:grpSpPr>
        <p:pic>
          <p:nvPicPr>
            <p:cNvPr id="43" name="Picture 42" descr="Untitled1.tiff">
              <a:extLst>
                <a:ext uri="{FF2B5EF4-FFF2-40B4-BE49-F238E27FC236}">
                  <a16:creationId xmlns:a16="http://schemas.microsoft.com/office/drawing/2014/main" id="{E26FD646-ED3D-4B2A-ABD1-2CFDD3419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7" y="2704156"/>
              <a:ext cx="2535585" cy="2171699"/>
            </a:xfrm>
            <a:prstGeom prst="rect">
              <a:avLst/>
            </a:prstGeom>
          </p:spPr>
        </p:pic>
        <p:pic>
          <p:nvPicPr>
            <p:cNvPr id="44" name="Picture 43" descr="Untitled2.tiff">
              <a:extLst>
                <a:ext uri="{FF2B5EF4-FFF2-40B4-BE49-F238E27FC236}">
                  <a16:creationId xmlns:a16="http://schemas.microsoft.com/office/drawing/2014/main" id="{BFF6C3FD-E7BA-4979-BA0F-86216A704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572" y="2685341"/>
              <a:ext cx="1226724" cy="2173603"/>
            </a:xfrm>
            <a:prstGeom prst="rect">
              <a:avLst/>
            </a:prstGeom>
          </p:spPr>
        </p:pic>
        <p:sp>
          <p:nvSpPr>
            <p:cNvPr id="45" name="TextBox 44">
              <a:extLst>
                <a:ext uri="{FF2B5EF4-FFF2-40B4-BE49-F238E27FC236}">
                  <a16:creationId xmlns:a16="http://schemas.microsoft.com/office/drawing/2014/main" id="{8F89456D-4A8E-41C8-B1EF-360E8E071C6F}"/>
                </a:ext>
              </a:extLst>
            </p:cNvPr>
            <p:cNvSpPr txBox="1"/>
            <p:nvPr/>
          </p:nvSpPr>
          <p:spPr bwMode="auto">
            <a:xfrm>
              <a:off x="3049320" y="4828821"/>
              <a:ext cx="8260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900" b="0" dirty="0">
                  <a:solidFill>
                    <a:srgbClr val="000000"/>
                  </a:solidFill>
                  <a:latin typeface="Helvetica"/>
                  <a:cs typeface="Helvetica"/>
                </a:rPr>
                <a:t>M. Purschke</a:t>
              </a:r>
            </a:p>
          </p:txBody>
        </p:sp>
        <p:sp>
          <p:nvSpPr>
            <p:cNvPr id="46" name="TextBox 45">
              <a:extLst>
                <a:ext uri="{FF2B5EF4-FFF2-40B4-BE49-F238E27FC236}">
                  <a16:creationId xmlns:a16="http://schemas.microsoft.com/office/drawing/2014/main" id="{9EE613DA-C17C-4D19-952C-BE5481735EA8}"/>
                </a:ext>
              </a:extLst>
            </p:cNvPr>
            <p:cNvSpPr txBox="1"/>
            <p:nvPr/>
          </p:nvSpPr>
          <p:spPr bwMode="auto">
            <a:xfrm>
              <a:off x="228600" y="2295407"/>
              <a:ext cx="11416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200" b="0" dirty="0">
                  <a:solidFill>
                    <a:srgbClr val="000000"/>
                  </a:solidFill>
                  <a:latin typeface="Helvetica"/>
                  <a:cs typeface="Helvetica"/>
                </a:rPr>
                <a:t>PHENIX MPC</a:t>
              </a:r>
              <a:br>
                <a:rPr lang="en-US" sz="1200" b="0" dirty="0">
                  <a:solidFill>
                    <a:srgbClr val="000000"/>
                  </a:solidFill>
                  <a:latin typeface="Helvetica"/>
                  <a:cs typeface="Helvetica"/>
                </a:rPr>
              </a:br>
              <a:r>
                <a:rPr lang="en-US" sz="1200" b="0" dirty="0">
                  <a:solidFill>
                    <a:srgbClr val="000000"/>
                  </a:solidFill>
                  <a:latin typeface="Helvetica"/>
                  <a:cs typeface="Helvetica"/>
                </a:rPr>
                <a:t>start of run</a:t>
              </a:r>
            </a:p>
          </p:txBody>
        </p:sp>
        <p:sp>
          <p:nvSpPr>
            <p:cNvPr id="47" name="TextBox 46">
              <a:extLst>
                <a:ext uri="{FF2B5EF4-FFF2-40B4-BE49-F238E27FC236}">
                  <a16:creationId xmlns:a16="http://schemas.microsoft.com/office/drawing/2014/main" id="{A2A7E6A1-2F41-4F4F-8638-1BCC32D41F2D}"/>
                </a:ext>
              </a:extLst>
            </p:cNvPr>
            <p:cNvSpPr txBox="1"/>
            <p:nvPr/>
          </p:nvSpPr>
          <p:spPr bwMode="auto">
            <a:xfrm>
              <a:off x="1371600" y="2267186"/>
              <a:ext cx="13025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200" b="0" dirty="0">
                  <a:solidFill>
                    <a:srgbClr val="000000"/>
                  </a:solidFill>
                  <a:latin typeface="Helvetica"/>
                  <a:cs typeface="Helvetica"/>
                </a:rPr>
                <a:t>after Yellow</a:t>
              </a:r>
              <a:br>
                <a:rPr lang="en-US" sz="1200" b="0" dirty="0">
                  <a:solidFill>
                    <a:srgbClr val="000000"/>
                  </a:solidFill>
                  <a:latin typeface="Helvetica"/>
                  <a:cs typeface="Helvetica"/>
                </a:rPr>
              </a:br>
              <a:r>
                <a:rPr lang="en-US" sz="1200" b="0" dirty="0">
                  <a:solidFill>
                    <a:srgbClr val="000000"/>
                  </a:solidFill>
                  <a:latin typeface="Helvetica"/>
                  <a:cs typeface="Helvetica"/>
                </a:rPr>
                <a:t>pre-fire </a:t>
              </a:r>
              <a:r>
                <a:rPr lang="en-US" sz="1100" b="0" dirty="0">
                  <a:solidFill>
                    <a:srgbClr val="000000"/>
                  </a:solidFill>
                  <a:latin typeface="Helvetica"/>
                  <a:cs typeface="Helvetica"/>
                </a:rPr>
                <a:t>05/11/15</a:t>
              </a:r>
              <a:endParaRPr lang="en-US" sz="1200" b="0" dirty="0">
                <a:solidFill>
                  <a:srgbClr val="000000"/>
                </a:solidFill>
                <a:latin typeface="Helvetica"/>
                <a:cs typeface="Helvetica"/>
              </a:endParaRPr>
            </a:p>
          </p:txBody>
        </p:sp>
        <p:sp>
          <p:nvSpPr>
            <p:cNvPr id="48" name="TextBox 47">
              <a:extLst>
                <a:ext uri="{FF2B5EF4-FFF2-40B4-BE49-F238E27FC236}">
                  <a16:creationId xmlns:a16="http://schemas.microsoft.com/office/drawing/2014/main" id="{75F6BA61-347A-4B28-B84D-95396529D8C9}"/>
                </a:ext>
              </a:extLst>
            </p:cNvPr>
            <p:cNvSpPr txBox="1"/>
            <p:nvPr/>
          </p:nvSpPr>
          <p:spPr bwMode="auto">
            <a:xfrm>
              <a:off x="2650844" y="2257779"/>
              <a:ext cx="131388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1200" b="0" dirty="0">
                  <a:solidFill>
                    <a:srgbClr val="000000"/>
                  </a:solidFill>
                  <a:latin typeface="Helvetica"/>
                  <a:cs typeface="Helvetica"/>
                </a:rPr>
                <a:t>after Yellow</a:t>
              </a:r>
              <a:br>
                <a:rPr lang="en-US" sz="1200" b="0" dirty="0">
                  <a:solidFill>
                    <a:srgbClr val="000000"/>
                  </a:solidFill>
                  <a:latin typeface="Helvetica"/>
                  <a:cs typeface="Helvetica"/>
                </a:rPr>
              </a:br>
              <a:r>
                <a:rPr lang="en-US" sz="1200" b="0" dirty="0">
                  <a:solidFill>
                    <a:srgbClr val="000000"/>
                  </a:solidFill>
                  <a:latin typeface="Helvetica"/>
                  <a:cs typeface="Helvetica"/>
                </a:rPr>
                <a:t>pre-fire </a:t>
              </a:r>
              <a:r>
                <a:rPr lang="en-US" sz="1100" b="0" dirty="0">
                  <a:solidFill>
                    <a:srgbClr val="000000"/>
                  </a:solidFill>
                  <a:latin typeface="Helvetica"/>
                  <a:cs typeface="Helvetica"/>
                </a:rPr>
                <a:t>06/01/15</a:t>
              </a:r>
              <a:endParaRPr lang="en-US" sz="1200" b="0" dirty="0">
                <a:solidFill>
                  <a:srgbClr val="000000"/>
                </a:solidFill>
                <a:latin typeface="Helvetica"/>
                <a:cs typeface="Helvetica"/>
              </a:endParaRPr>
            </a:p>
          </p:txBody>
        </p:sp>
      </p:grpSp>
      <p:sp>
        <p:nvSpPr>
          <p:cNvPr id="49" name="Rectangle 48">
            <a:extLst>
              <a:ext uri="{FF2B5EF4-FFF2-40B4-BE49-F238E27FC236}">
                <a16:creationId xmlns:a16="http://schemas.microsoft.com/office/drawing/2014/main" id="{0F80EE31-461B-4CB3-8058-AEFCA4E15C1A}"/>
              </a:ext>
            </a:extLst>
          </p:cNvPr>
          <p:cNvSpPr/>
          <p:nvPr/>
        </p:nvSpPr>
        <p:spPr>
          <a:xfrm>
            <a:off x="8390654" y="1386933"/>
            <a:ext cx="3615902" cy="25783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1D223954-BA7D-4050-A9D6-B17A20EEF8D8}"/>
              </a:ext>
            </a:extLst>
          </p:cNvPr>
          <p:cNvCxnSpPr/>
          <p:nvPr/>
        </p:nvCxnSpPr>
        <p:spPr>
          <a:xfrm>
            <a:off x="539936" y="4215515"/>
            <a:ext cx="11466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015ECFC-71E6-4B98-B9E9-C0B6B6C38A0B}"/>
              </a:ext>
            </a:extLst>
          </p:cNvPr>
          <p:cNvSpPr txBox="1"/>
          <p:nvPr/>
        </p:nvSpPr>
        <p:spPr>
          <a:xfrm>
            <a:off x="2617084" y="6273270"/>
            <a:ext cx="7998341"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More details in </a:t>
            </a:r>
            <a:r>
              <a:rPr lang="en-US" dirty="0" err="1">
                <a:latin typeface="Helvetica" panose="020B0604020202020204" pitchFamily="34" charset="0"/>
                <a:cs typeface="Helvetica" panose="020B0604020202020204" pitchFamily="34" charset="0"/>
              </a:rPr>
              <a:t>Mattheiu</a:t>
            </a:r>
            <a:r>
              <a:rPr lang="en-US" dirty="0">
                <a:latin typeface="Helvetica" panose="020B0604020202020204" pitchFamily="34" charset="0"/>
                <a:cs typeface="Helvetica" panose="020B0604020202020204" pitchFamily="34" charset="0"/>
              </a:rPr>
              <a:t> Valette’s presentation ‘Operation with </a:t>
            </a:r>
            <a:r>
              <a:rPr lang="en-US" dirty="0" err="1">
                <a:latin typeface="Helvetica" panose="020B0604020202020204" pitchFamily="34" charset="0"/>
                <a:cs typeface="Helvetica" panose="020B0604020202020204" pitchFamily="34" charset="0"/>
              </a:rPr>
              <a:t>sPHENIX</a:t>
            </a:r>
            <a:r>
              <a:rPr lang="en-US" dirty="0">
                <a:latin typeface="Helvetica" panose="020B0604020202020204" pitchFamily="34" charset="0"/>
                <a:cs typeface="Helvetica" panose="020B0604020202020204" pitchFamily="34" charset="0"/>
              </a:rPr>
              <a:t>’ </a:t>
            </a:r>
          </a:p>
        </p:txBody>
      </p:sp>
      <p:sp>
        <p:nvSpPr>
          <p:cNvPr id="52" name="Footer Placeholder 2">
            <a:extLst>
              <a:ext uri="{FF2B5EF4-FFF2-40B4-BE49-F238E27FC236}">
                <a16:creationId xmlns:a16="http://schemas.microsoft.com/office/drawing/2014/main" id="{56F7C2F8-3694-4FB9-93BB-F7DAD7DC5D21}"/>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21</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096776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BAD09541-974B-48C7-9A35-DF484CB5674C}"/>
              </a:ext>
            </a:extLst>
          </p:cNvPr>
          <p:cNvPicPr>
            <a:picLocks noChangeAspect="1"/>
          </p:cNvPicPr>
          <p:nvPr/>
        </p:nvPicPr>
        <p:blipFill>
          <a:blip r:embed="rId2"/>
          <a:stretch>
            <a:fillRect/>
          </a:stretch>
        </p:blipFill>
        <p:spPr>
          <a:xfrm>
            <a:off x="8540147" y="4748717"/>
            <a:ext cx="3026484" cy="1928955"/>
          </a:xfrm>
          <a:prstGeom prst="rect">
            <a:avLst/>
          </a:prstGeom>
        </p:spPr>
      </p:pic>
      <p:sp>
        <p:nvSpPr>
          <p:cNvPr id="2" name="Slide Number Placeholder 1">
            <a:extLst>
              <a:ext uri="{FF2B5EF4-FFF2-40B4-BE49-F238E27FC236}">
                <a16:creationId xmlns:a16="http://schemas.microsoft.com/office/drawing/2014/main" id="{9118BF80-ECF6-419E-8B2C-439EDE9DB484}"/>
              </a:ext>
            </a:extLst>
          </p:cNvPr>
          <p:cNvSpPr>
            <a:spLocks noGrp="1"/>
          </p:cNvSpPr>
          <p:nvPr>
            <p:ph type="sldNum" sz="quarter" idx="4"/>
          </p:nvPr>
        </p:nvSpPr>
        <p:spPr>
          <a:xfrm>
            <a:off x="11291816" y="4006224"/>
            <a:ext cx="432486" cy="365125"/>
          </a:xfrm>
        </p:spPr>
        <p:txBody>
          <a:bodyPr/>
          <a:lstStyle/>
          <a:p>
            <a:fld id="{933A556B-7C63-244D-9B7C-B0EA8042B330}" type="slidenum">
              <a:rPr lang="en-US" smtClean="0"/>
              <a:pPr/>
              <a:t>22</a:t>
            </a:fld>
            <a:endParaRPr lang="en-US" sz="1000" dirty="0"/>
          </a:p>
        </p:txBody>
      </p:sp>
      <p:sp>
        <p:nvSpPr>
          <p:cNvPr id="3" name="Title 1">
            <a:extLst>
              <a:ext uri="{FF2B5EF4-FFF2-40B4-BE49-F238E27FC236}">
                <a16:creationId xmlns:a16="http://schemas.microsoft.com/office/drawing/2014/main" id="{B1071338-1700-4D56-95D4-2C52D2D11DB2}"/>
              </a:ext>
            </a:extLst>
          </p:cNvPr>
          <p:cNvSpPr txBox="1">
            <a:spLocks/>
          </p:cNvSpPr>
          <p:nvPr/>
        </p:nvSpPr>
        <p:spPr>
          <a:xfrm>
            <a:off x="241369" y="13850"/>
            <a:ext cx="11884269"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Changes for RHIC Run-22 (4 of 4) – </a:t>
            </a:r>
            <a:r>
              <a:rPr lang="en-US" sz="3600" b="0" dirty="0"/>
              <a:t>Improvement Plans</a:t>
            </a:r>
          </a:p>
        </p:txBody>
      </p:sp>
      <p:sp>
        <p:nvSpPr>
          <p:cNvPr id="5" name="TextBox 4">
            <a:extLst>
              <a:ext uri="{FF2B5EF4-FFF2-40B4-BE49-F238E27FC236}">
                <a16:creationId xmlns:a16="http://schemas.microsoft.com/office/drawing/2014/main" id="{4BAB4BC1-114A-4A32-8B3E-3A5D2F0F24F8}"/>
              </a:ext>
            </a:extLst>
          </p:cNvPr>
          <p:cNvSpPr txBox="1"/>
          <p:nvPr/>
        </p:nvSpPr>
        <p:spPr>
          <a:xfrm>
            <a:off x="307731" y="522937"/>
            <a:ext cx="11884269" cy="369332"/>
          </a:xfrm>
          <a:prstGeom prst="rect">
            <a:avLst/>
          </a:prstGeom>
          <a:noFill/>
        </p:spPr>
        <p:txBody>
          <a:bodyPr wrap="square">
            <a:spAutoFit/>
          </a:bodyPr>
          <a:lstStyle/>
          <a:p>
            <a:r>
              <a:rPr lang="en-US" dirty="0"/>
              <a:t>New bunch split and merge scheme in the injector to reduce peak current (and hence emittance) at AGS injection</a:t>
            </a:r>
          </a:p>
        </p:txBody>
      </p:sp>
      <p:grpSp>
        <p:nvGrpSpPr>
          <p:cNvPr id="4" name="Group 3">
            <a:extLst>
              <a:ext uri="{FF2B5EF4-FFF2-40B4-BE49-F238E27FC236}">
                <a16:creationId xmlns:a16="http://schemas.microsoft.com/office/drawing/2014/main" id="{C70BE1A6-422F-4FA7-B00A-6F397A293B25}"/>
              </a:ext>
            </a:extLst>
          </p:cNvPr>
          <p:cNvGrpSpPr/>
          <p:nvPr/>
        </p:nvGrpSpPr>
        <p:grpSpPr>
          <a:xfrm>
            <a:off x="385386" y="1143714"/>
            <a:ext cx="7384559" cy="3915709"/>
            <a:chOff x="2051278" y="1162370"/>
            <a:chExt cx="8205216" cy="5014981"/>
          </a:xfrm>
        </p:grpSpPr>
        <p:sp>
          <p:nvSpPr>
            <p:cNvPr id="8" name="Rectangle 7">
              <a:extLst>
                <a:ext uri="{FF2B5EF4-FFF2-40B4-BE49-F238E27FC236}">
                  <a16:creationId xmlns:a16="http://schemas.microsoft.com/office/drawing/2014/main" id="{23B9CC94-4E81-4D74-A330-37C5FC838812}"/>
                </a:ext>
              </a:extLst>
            </p:cNvPr>
            <p:cNvSpPr/>
            <p:nvPr/>
          </p:nvSpPr>
          <p:spPr>
            <a:xfrm>
              <a:off x="2442659" y="1298295"/>
              <a:ext cx="7340191" cy="21634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6C0A301C-5160-4E9F-B29F-85456CCEF301}"/>
                </a:ext>
              </a:extLst>
            </p:cNvPr>
            <p:cNvSpPr txBox="1"/>
            <p:nvPr/>
          </p:nvSpPr>
          <p:spPr>
            <a:xfrm>
              <a:off x="2051278" y="1162370"/>
              <a:ext cx="8205216" cy="300082"/>
            </a:xfrm>
            <a:prstGeom prst="rect">
              <a:avLst/>
            </a:prstGeom>
            <a:solidFill>
              <a:schemeClr val="accent2">
                <a:lumMod val="40000"/>
                <a:lumOff val="60000"/>
              </a:schemeClr>
            </a:solidFill>
            <a:ln>
              <a:solidFill>
                <a:schemeClr val="tx1"/>
              </a:solidFill>
            </a:ln>
          </p:spPr>
          <p:txBody>
            <a:bodyPr wrap="square" rtlCol="0">
              <a:spAutoFit/>
            </a:bodyPr>
            <a:lstStyle/>
            <a:p>
              <a:r>
                <a:rPr lang="en-US" sz="1350" dirty="0"/>
                <a:t>Present scheme:  Single bunch from source to RHIC, dual harmonic RF at Booster and AGS injection</a:t>
              </a:r>
            </a:p>
          </p:txBody>
        </p:sp>
        <p:cxnSp>
          <p:nvCxnSpPr>
            <p:cNvPr id="11" name="Straight Connector 10">
              <a:extLst>
                <a:ext uri="{FF2B5EF4-FFF2-40B4-BE49-F238E27FC236}">
                  <a16:creationId xmlns:a16="http://schemas.microsoft.com/office/drawing/2014/main" id="{AD7F62BA-0E88-45F7-A1EB-7952CCE1CE3A}"/>
                </a:ext>
              </a:extLst>
            </p:cNvPr>
            <p:cNvCxnSpPr>
              <a:cxnSpLocks/>
            </p:cNvCxnSpPr>
            <p:nvPr/>
          </p:nvCxnSpPr>
          <p:spPr>
            <a:xfrm>
              <a:off x="3042487" y="2874983"/>
              <a:ext cx="1175893"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7CDFCC1-40AE-4A02-8327-728BA2BB9556}"/>
                </a:ext>
              </a:extLst>
            </p:cNvPr>
            <p:cNvGrpSpPr/>
            <p:nvPr/>
          </p:nvGrpSpPr>
          <p:grpSpPr>
            <a:xfrm>
              <a:off x="3086483" y="2658183"/>
              <a:ext cx="565446" cy="158026"/>
              <a:chOff x="6107695" y="2644585"/>
              <a:chExt cx="768918" cy="188257"/>
            </a:xfrm>
          </p:grpSpPr>
          <p:sp>
            <p:nvSpPr>
              <p:cNvPr id="13" name="Oval 12">
                <a:extLst>
                  <a:ext uri="{FF2B5EF4-FFF2-40B4-BE49-F238E27FC236}">
                    <a16:creationId xmlns:a16="http://schemas.microsoft.com/office/drawing/2014/main" id="{B19BC214-38F5-4FDF-ACE8-E85CA6EE7B22}"/>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C7EB827F-2515-40DD-9043-EE6D594CEF34}"/>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5" name="Straight Connector 14">
              <a:extLst>
                <a:ext uri="{FF2B5EF4-FFF2-40B4-BE49-F238E27FC236}">
                  <a16:creationId xmlns:a16="http://schemas.microsoft.com/office/drawing/2014/main" id="{C9A2C898-288B-42E2-8492-1DDD2BE8BF85}"/>
                </a:ext>
              </a:extLst>
            </p:cNvPr>
            <p:cNvCxnSpPr>
              <a:cxnSpLocks/>
            </p:cNvCxnSpPr>
            <p:nvPr/>
          </p:nvCxnSpPr>
          <p:spPr>
            <a:xfrm flipH="1">
              <a:off x="4210756" y="2307584"/>
              <a:ext cx="343703" cy="583073"/>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AFDBA-B84D-43F6-8011-9A686A931B35}"/>
                </a:ext>
              </a:extLst>
            </p:cNvPr>
            <p:cNvCxnSpPr>
              <a:cxnSpLocks/>
            </p:cNvCxnSpPr>
            <p:nvPr/>
          </p:nvCxnSpPr>
          <p:spPr>
            <a:xfrm>
              <a:off x="8300770" y="2319506"/>
              <a:ext cx="250513" cy="639633"/>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CE039B-9294-4304-B93E-6E7CB199364B}"/>
                </a:ext>
              </a:extLst>
            </p:cNvPr>
            <p:cNvCxnSpPr>
              <a:cxnSpLocks/>
            </p:cNvCxnSpPr>
            <p:nvPr/>
          </p:nvCxnSpPr>
          <p:spPr>
            <a:xfrm>
              <a:off x="6086837" y="2889915"/>
              <a:ext cx="825561"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5021585-947C-4EF7-A902-C96EB0791211}"/>
                </a:ext>
              </a:extLst>
            </p:cNvPr>
            <p:cNvCxnSpPr>
              <a:cxnSpLocks/>
            </p:cNvCxnSpPr>
            <p:nvPr/>
          </p:nvCxnSpPr>
          <p:spPr>
            <a:xfrm flipH="1">
              <a:off x="6918180" y="2329194"/>
              <a:ext cx="311497" cy="573686"/>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92890F-95C9-4C89-A256-58F00B5782E9}"/>
                </a:ext>
              </a:extLst>
            </p:cNvPr>
            <p:cNvCxnSpPr>
              <a:cxnSpLocks/>
            </p:cNvCxnSpPr>
            <p:nvPr/>
          </p:nvCxnSpPr>
          <p:spPr>
            <a:xfrm>
              <a:off x="7222952" y="2335917"/>
              <a:ext cx="1072563"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7CB9B9-12C5-4804-9F38-E34F416C662F}"/>
                </a:ext>
              </a:extLst>
            </p:cNvPr>
            <p:cNvCxnSpPr>
              <a:cxnSpLocks/>
            </p:cNvCxnSpPr>
            <p:nvPr/>
          </p:nvCxnSpPr>
          <p:spPr>
            <a:xfrm>
              <a:off x="4552409" y="2295073"/>
              <a:ext cx="277764" cy="642794"/>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3E62DDF-59F9-45A1-B6F5-CA5FC5611AB0}"/>
                </a:ext>
              </a:extLst>
            </p:cNvPr>
            <p:cNvGrpSpPr/>
            <p:nvPr/>
          </p:nvGrpSpPr>
          <p:grpSpPr>
            <a:xfrm>
              <a:off x="6188044" y="2665424"/>
              <a:ext cx="565446" cy="158026"/>
              <a:chOff x="6107695" y="2644585"/>
              <a:chExt cx="768918" cy="188257"/>
            </a:xfrm>
          </p:grpSpPr>
          <p:sp>
            <p:nvSpPr>
              <p:cNvPr id="22" name="Oval 21">
                <a:extLst>
                  <a:ext uri="{FF2B5EF4-FFF2-40B4-BE49-F238E27FC236}">
                    <a16:creationId xmlns:a16="http://schemas.microsoft.com/office/drawing/2014/main" id="{F76125E3-E1D5-4CE6-8BCA-BD9A9FEAE8D4}"/>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D9C4A0D-1601-42B0-86F9-6960F83DF68B}"/>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4" name="Oval 23">
              <a:extLst>
                <a:ext uri="{FF2B5EF4-FFF2-40B4-BE49-F238E27FC236}">
                  <a16:creationId xmlns:a16="http://schemas.microsoft.com/office/drawing/2014/main" id="{20893091-3C9C-4C0D-AB64-BF1E2AAA95DA}"/>
                </a:ext>
              </a:extLst>
            </p:cNvPr>
            <p:cNvSpPr/>
            <p:nvPr/>
          </p:nvSpPr>
          <p:spPr>
            <a:xfrm>
              <a:off x="7664806" y="2131606"/>
              <a:ext cx="188460" cy="1320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 name="Straight Arrow Connector 24">
              <a:extLst>
                <a:ext uri="{FF2B5EF4-FFF2-40B4-BE49-F238E27FC236}">
                  <a16:creationId xmlns:a16="http://schemas.microsoft.com/office/drawing/2014/main" id="{24DADCC3-B13D-4E14-93C4-1047FFC593EE}"/>
                </a:ext>
              </a:extLst>
            </p:cNvPr>
            <p:cNvCxnSpPr>
              <a:cxnSpLocks/>
            </p:cNvCxnSpPr>
            <p:nvPr/>
          </p:nvCxnSpPr>
          <p:spPr>
            <a:xfrm>
              <a:off x="5004448" y="2227507"/>
              <a:ext cx="1067218" cy="605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B54FDEE-A07F-4798-9840-FA0DDEC687E8}"/>
                </a:ext>
              </a:extLst>
            </p:cNvPr>
            <p:cNvGrpSpPr/>
            <p:nvPr/>
          </p:nvGrpSpPr>
          <p:grpSpPr>
            <a:xfrm>
              <a:off x="4278994" y="2137912"/>
              <a:ext cx="565446" cy="158026"/>
              <a:chOff x="6107695" y="2644585"/>
              <a:chExt cx="768918" cy="188257"/>
            </a:xfrm>
          </p:grpSpPr>
          <p:sp>
            <p:nvSpPr>
              <p:cNvPr id="27" name="Oval 26">
                <a:extLst>
                  <a:ext uri="{FF2B5EF4-FFF2-40B4-BE49-F238E27FC236}">
                    <a16:creationId xmlns:a16="http://schemas.microsoft.com/office/drawing/2014/main" id="{B05F3B53-FE41-408A-8088-A9CBF61E6519}"/>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9D373D4D-CD00-453C-B04F-A5BD5FB24C7D}"/>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TextBox 28">
              <a:extLst>
                <a:ext uri="{FF2B5EF4-FFF2-40B4-BE49-F238E27FC236}">
                  <a16:creationId xmlns:a16="http://schemas.microsoft.com/office/drawing/2014/main" id="{24F200D4-65F0-4DC1-A151-83AB0B54EB72}"/>
                </a:ext>
              </a:extLst>
            </p:cNvPr>
            <p:cNvSpPr txBox="1"/>
            <p:nvPr/>
          </p:nvSpPr>
          <p:spPr>
            <a:xfrm rot="1827072">
              <a:off x="5180673" y="2201922"/>
              <a:ext cx="793200" cy="369332"/>
            </a:xfrm>
            <a:prstGeom prst="rect">
              <a:avLst/>
            </a:prstGeom>
            <a:noFill/>
          </p:spPr>
          <p:txBody>
            <a:bodyPr wrap="square" rtlCol="0">
              <a:spAutoFit/>
            </a:bodyPr>
            <a:lstStyle/>
            <a:p>
              <a:r>
                <a:rPr lang="en-US" sz="900" dirty="0"/>
                <a:t>Extract to AGS</a:t>
              </a:r>
            </a:p>
          </p:txBody>
        </p:sp>
        <p:cxnSp>
          <p:nvCxnSpPr>
            <p:cNvPr id="30" name="Straight Arrow Connector 29">
              <a:extLst>
                <a:ext uri="{FF2B5EF4-FFF2-40B4-BE49-F238E27FC236}">
                  <a16:creationId xmlns:a16="http://schemas.microsoft.com/office/drawing/2014/main" id="{AD6BB77C-5610-494B-AF71-D77A98BF59D0}"/>
                </a:ext>
              </a:extLst>
            </p:cNvPr>
            <p:cNvCxnSpPr>
              <a:cxnSpLocks/>
            </p:cNvCxnSpPr>
            <p:nvPr/>
          </p:nvCxnSpPr>
          <p:spPr>
            <a:xfrm>
              <a:off x="8392539" y="2277183"/>
              <a:ext cx="1017276" cy="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9E43049-31C3-46FF-8FAF-9AFB6958CC10}"/>
                </a:ext>
              </a:extLst>
            </p:cNvPr>
            <p:cNvSpPr txBox="1"/>
            <p:nvPr/>
          </p:nvSpPr>
          <p:spPr>
            <a:xfrm rot="21598813">
              <a:off x="8585052" y="1938236"/>
              <a:ext cx="824699" cy="369332"/>
            </a:xfrm>
            <a:prstGeom prst="rect">
              <a:avLst/>
            </a:prstGeom>
            <a:noFill/>
          </p:spPr>
          <p:txBody>
            <a:bodyPr wrap="square" rtlCol="0">
              <a:spAutoFit/>
            </a:bodyPr>
            <a:lstStyle/>
            <a:p>
              <a:r>
                <a:rPr lang="en-US" sz="900" dirty="0"/>
                <a:t>Extract to RHIC</a:t>
              </a:r>
            </a:p>
          </p:txBody>
        </p:sp>
        <p:cxnSp>
          <p:nvCxnSpPr>
            <p:cNvPr id="32" name="Straight Connector 31">
              <a:extLst>
                <a:ext uri="{FF2B5EF4-FFF2-40B4-BE49-F238E27FC236}">
                  <a16:creationId xmlns:a16="http://schemas.microsoft.com/office/drawing/2014/main" id="{133EB2D6-9DB5-457E-B687-A11B7101970A}"/>
                </a:ext>
              </a:extLst>
            </p:cNvPr>
            <p:cNvCxnSpPr>
              <a:cxnSpLocks/>
            </p:cNvCxnSpPr>
            <p:nvPr/>
          </p:nvCxnSpPr>
          <p:spPr>
            <a:xfrm>
              <a:off x="2965953" y="5258643"/>
              <a:ext cx="84197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83398D-356D-4656-9FB4-EB8C76656988}"/>
                </a:ext>
              </a:extLst>
            </p:cNvPr>
            <p:cNvGrpSpPr/>
            <p:nvPr/>
          </p:nvGrpSpPr>
          <p:grpSpPr>
            <a:xfrm>
              <a:off x="3098596" y="5026120"/>
              <a:ext cx="576689" cy="141193"/>
              <a:chOff x="6107695" y="2644585"/>
              <a:chExt cx="768918" cy="188257"/>
            </a:xfrm>
          </p:grpSpPr>
          <p:sp>
            <p:nvSpPr>
              <p:cNvPr id="34" name="Oval 33">
                <a:extLst>
                  <a:ext uri="{FF2B5EF4-FFF2-40B4-BE49-F238E27FC236}">
                    <a16:creationId xmlns:a16="http://schemas.microsoft.com/office/drawing/2014/main" id="{B03A3F7C-1406-4E6F-8CA9-E9DCEFC0061B}"/>
                  </a:ext>
                </a:extLst>
              </p:cNvPr>
              <p:cNvSpPr/>
              <p:nvPr/>
            </p:nvSpPr>
            <p:spPr>
              <a:xfrm>
                <a:off x="6107695"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D89B4B17-EC38-460C-9F5E-2FE9473A0DF2}"/>
                  </a:ext>
                </a:extLst>
              </p:cNvPr>
              <p:cNvSpPr/>
              <p:nvPr/>
            </p:nvSpPr>
            <p:spPr>
              <a:xfrm>
                <a:off x="6340094" y="2644585"/>
                <a:ext cx="536519" cy="18825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6" name="Straight Connector 35">
              <a:extLst>
                <a:ext uri="{FF2B5EF4-FFF2-40B4-BE49-F238E27FC236}">
                  <a16:creationId xmlns:a16="http://schemas.microsoft.com/office/drawing/2014/main" id="{7F1B7840-A26C-45E2-B34F-59BCBC72A5CB}"/>
                </a:ext>
              </a:extLst>
            </p:cNvPr>
            <p:cNvCxnSpPr>
              <a:cxnSpLocks/>
            </p:cNvCxnSpPr>
            <p:nvPr/>
          </p:nvCxnSpPr>
          <p:spPr>
            <a:xfrm flipH="1">
              <a:off x="3794482" y="4991652"/>
              <a:ext cx="187746" cy="28716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2353D7-CFC5-4DFA-8C1F-6A046D7F5423}"/>
                </a:ext>
              </a:extLst>
            </p:cNvPr>
            <p:cNvCxnSpPr>
              <a:cxnSpLocks/>
            </p:cNvCxnSpPr>
            <p:nvPr/>
          </p:nvCxnSpPr>
          <p:spPr>
            <a:xfrm>
              <a:off x="3982229" y="4991652"/>
              <a:ext cx="45989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D4286A5C-0D8B-4DC9-A00A-B6801005BB33}"/>
                </a:ext>
              </a:extLst>
            </p:cNvPr>
            <p:cNvSpPr/>
            <p:nvPr/>
          </p:nvSpPr>
          <p:spPr>
            <a:xfrm>
              <a:off x="4242246" y="4773689"/>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9" name="Straight Connector 38">
              <a:extLst>
                <a:ext uri="{FF2B5EF4-FFF2-40B4-BE49-F238E27FC236}">
                  <a16:creationId xmlns:a16="http://schemas.microsoft.com/office/drawing/2014/main" id="{6B17F568-1641-44BB-93EB-FAD4515AEB9F}"/>
                </a:ext>
              </a:extLst>
            </p:cNvPr>
            <p:cNvCxnSpPr>
              <a:cxnSpLocks/>
            </p:cNvCxnSpPr>
            <p:nvPr/>
          </p:nvCxnSpPr>
          <p:spPr>
            <a:xfrm flipH="1">
              <a:off x="4442119" y="4689697"/>
              <a:ext cx="187746" cy="30195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F12BF0F-22A4-4B08-9406-E08E2F825548}"/>
                </a:ext>
              </a:extLst>
            </p:cNvPr>
            <p:cNvCxnSpPr>
              <a:cxnSpLocks/>
            </p:cNvCxnSpPr>
            <p:nvPr/>
          </p:nvCxnSpPr>
          <p:spPr>
            <a:xfrm>
              <a:off x="4629865" y="4689697"/>
              <a:ext cx="296643" cy="523377"/>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0CDFB19-45CE-4866-8A4E-4A349327B200}"/>
                </a:ext>
              </a:extLst>
            </p:cNvPr>
            <p:cNvSpPr/>
            <p:nvPr/>
          </p:nvSpPr>
          <p:spPr>
            <a:xfrm>
              <a:off x="3988930" y="4777091"/>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Oval 41">
              <a:extLst>
                <a:ext uri="{FF2B5EF4-FFF2-40B4-BE49-F238E27FC236}">
                  <a16:creationId xmlns:a16="http://schemas.microsoft.com/office/drawing/2014/main" id="{5441B716-78B3-4B9E-9E3C-7B4A2621EA26}"/>
                </a:ext>
              </a:extLst>
            </p:cNvPr>
            <p:cNvSpPr/>
            <p:nvPr/>
          </p:nvSpPr>
          <p:spPr>
            <a:xfrm>
              <a:off x="4658718" y="4502613"/>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Oval 42">
              <a:extLst>
                <a:ext uri="{FF2B5EF4-FFF2-40B4-BE49-F238E27FC236}">
                  <a16:creationId xmlns:a16="http://schemas.microsoft.com/office/drawing/2014/main" id="{B228EE1E-1E15-4A89-B9F9-080CCB98646D}"/>
                </a:ext>
              </a:extLst>
            </p:cNvPr>
            <p:cNvSpPr/>
            <p:nvPr/>
          </p:nvSpPr>
          <p:spPr>
            <a:xfrm>
              <a:off x="4405402" y="4506015"/>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TextBox 43">
              <a:extLst>
                <a:ext uri="{FF2B5EF4-FFF2-40B4-BE49-F238E27FC236}">
                  <a16:creationId xmlns:a16="http://schemas.microsoft.com/office/drawing/2014/main" id="{8D03655E-627F-483E-98BB-8F0A95621D0F}"/>
                </a:ext>
              </a:extLst>
            </p:cNvPr>
            <p:cNvSpPr txBox="1"/>
            <p:nvPr/>
          </p:nvSpPr>
          <p:spPr>
            <a:xfrm>
              <a:off x="4444062" y="4292779"/>
              <a:ext cx="138548" cy="300082"/>
            </a:xfrm>
            <a:prstGeom prst="rect">
              <a:avLst/>
            </a:prstGeom>
            <a:noFill/>
          </p:spPr>
          <p:txBody>
            <a:bodyPr wrap="square" rtlCol="0">
              <a:spAutoFit/>
            </a:bodyPr>
            <a:lstStyle/>
            <a:p>
              <a:endParaRPr lang="en-US" sz="1350" dirty="0"/>
            </a:p>
          </p:txBody>
        </p:sp>
        <p:sp>
          <p:nvSpPr>
            <p:cNvPr id="45" name="TextBox 44">
              <a:extLst>
                <a:ext uri="{FF2B5EF4-FFF2-40B4-BE49-F238E27FC236}">
                  <a16:creationId xmlns:a16="http://schemas.microsoft.com/office/drawing/2014/main" id="{5FE86DF4-A015-4CE3-A631-04942382DAD8}"/>
                </a:ext>
              </a:extLst>
            </p:cNvPr>
            <p:cNvSpPr txBox="1"/>
            <p:nvPr/>
          </p:nvSpPr>
          <p:spPr>
            <a:xfrm>
              <a:off x="2815233" y="2988868"/>
              <a:ext cx="2162220" cy="461665"/>
            </a:xfrm>
            <a:prstGeom prst="rect">
              <a:avLst/>
            </a:prstGeom>
            <a:noFill/>
          </p:spPr>
          <p:txBody>
            <a:bodyPr wrap="square" rtlCol="0">
              <a:spAutoFit/>
            </a:bodyPr>
            <a:lstStyle/>
            <a:p>
              <a:r>
                <a:rPr lang="en-US" sz="1200" dirty="0">
                  <a:solidFill>
                    <a:srgbClr val="00B050"/>
                  </a:solidFill>
                </a:rPr>
                <a:t>Dual harmonic RF (h=1,2,adiabatic capture)</a:t>
              </a:r>
            </a:p>
          </p:txBody>
        </p:sp>
        <p:sp>
          <p:nvSpPr>
            <p:cNvPr id="46" name="TextBox 45">
              <a:extLst>
                <a:ext uri="{FF2B5EF4-FFF2-40B4-BE49-F238E27FC236}">
                  <a16:creationId xmlns:a16="http://schemas.microsoft.com/office/drawing/2014/main" id="{7DDE5AB6-0FFA-4153-B3C9-968649B9C508}"/>
                </a:ext>
              </a:extLst>
            </p:cNvPr>
            <p:cNvSpPr txBox="1"/>
            <p:nvPr/>
          </p:nvSpPr>
          <p:spPr>
            <a:xfrm>
              <a:off x="5797500" y="2985698"/>
              <a:ext cx="1215593" cy="461665"/>
            </a:xfrm>
            <a:prstGeom prst="rect">
              <a:avLst/>
            </a:prstGeom>
            <a:noFill/>
          </p:spPr>
          <p:txBody>
            <a:bodyPr wrap="square" rtlCol="0">
              <a:spAutoFit/>
            </a:bodyPr>
            <a:lstStyle/>
            <a:p>
              <a:r>
                <a:rPr lang="en-US" sz="1200" dirty="0">
                  <a:solidFill>
                    <a:srgbClr val="00B050"/>
                  </a:solidFill>
                </a:rPr>
                <a:t>Dual harmonic RF (h=6,12)</a:t>
              </a:r>
            </a:p>
          </p:txBody>
        </p:sp>
        <p:sp>
          <p:nvSpPr>
            <p:cNvPr id="47" name="TextBox 46">
              <a:extLst>
                <a:ext uri="{FF2B5EF4-FFF2-40B4-BE49-F238E27FC236}">
                  <a16:creationId xmlns:a16="http://schemas.microsoft.com/office/drawing/2014/main" id="{06DFDEE2-1C20-40BB-B9D9-CE0B56CB8DE4}"/>
                </a:ext>
              </a:extLst>
            </p:cNvPr>
            <p:cNvSpPr txBox="1"/>
            <p:nvPr/>
          </p:nvSpPr>
          <p:spPr>
            <a:xfrm>
              <a:off x="3109784" y="2100898"/>
              <a:ext cx="912897" cy="300082"/>
            </a:xfrm>
            <a:prstGeom prst="rect">
              <a:avLst/>
            </a:prstGeom>
            <a:solidFill>
              <a:schemeClr val="accent2">
                <a:lumMod val="20000"/>
                <a:lumOff val="80000"/>
              </a:schemeClr>
            </a:solidFill>
            <a:ln>
              <a:solidFill>
                <a:schemeClr val="accent1"/>
              </a:solidFill>
            </a:ln>
          </p:spPr>
          <p:txBody>
            <a:bodyPr wrap="square" rtlCol="0">
              <a:spAutoFit/>
            </a:bodyPr>
            <a:lstStyle/>
            <a:p>
              <a:r>
                <a:rPr lang="en-US" sz="1350" dirty="0"/>
                <a:t>Booster </a:t>
              </a:r>
            </a:p>
          </p:txBody>
        </p:sp>
        <p:sp>
          <p:nvSpPr>
            <p:cNvPr id="48" name="TextBox 47">
              <a:extLst>
                <a:ext uri="{FF2B5EF4-FFF2-40B4-BE49-F238E27FC236}">
                  <a16:creationId xmlns:a16="http://schemas.microsoft.com/office/drawing/2014/main" id="{8FF24DF6-FEB6-4311-AC0F-1AEAC68CF5EC}"/>
                </a:ext>
              </a:extLst>
            </p:cNvPr>
            <p:cNvSpPr txBox="1"/>
            <p:nvPr/>
          </p:nvSpPr>
          <p:spPr>
            <a:xfrm>
              <a:off x="6042670" y="2092381"/>
              <a:ext cx="708515" cy="300082"/>
            </a:xfrm>
            <a:prstGeom prst="rect">
              <a:avLst/>
            </a:prstGeom>
            <a:solidFill>
              <a:schemeClr val="accent2">
                <a:lumMod val="20000"/>
                <a:lumOff val="80000"/>
              </a:schemeClr>
            </a:solidFill>
            <a:ln>
              <a:noFill/>
            </a:ln>
          </p:spPr>
          <p:txBody>
            <a:bodyPr wrap="square" rtlCol="0">
              <a:spAutoFit/>
            </a:bodyPr>
            <a:lstStyle/>
            <a:p>
              <a:r>
                <a:rPr lang="en-US" sz="1350" dirty="0"/>
                <a:t>AGS</a:t>
              </a:r>
            </a:p>
          </p:txBody>
        </p:sp>
        <p:cxnSp>
          <p:nvCxnSpPr>
            <p:cNvPr id="49" name="Straight Arrow Connector 48">
              <a:extLst>
                <a:ext uri="{FF2B5EF4-FFF2-40B4-BE49-F238E27FC236}">
                  <a16:creationId xmlns:a16="http://schemas.microsoft.com/office/drawing/2014/main" id="{BB1E08AF-F9CE-41DC-BC8C-7736C8BA92B6}"/>
                </a:ext>
              </a:extLst>
            </p:cNvPr>
            <p:cNvCxnSpPr>
              <a:cxnSpLocks/>
            </p:cNvCxnSpPr>
            <p:nvPr/>
          </p:nvCxnSpPr>
          <p:spPr>
            <a:xfrm>
              <a:off x="4977453" y="4613782"/>
              <a:ext cx="975785" cy="534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0BCCBCB-6824-4353-81BE-5FEB9FFCE6FE}"/>
                </a:ext>
              </a:extLst>
            </p:cNvPr>
            <p:cNvSpPr txBox="1"/>
            <p:nvPr/>
          </p:nvSpPr>
          <p:spPr>
            <a:xfrm rot="1688218">
              <a:off x="5096752" y="4531787"/>
              <a:ext cx="808972" cy="369332"/>
            </a:xfrm>
            <a:prstGeom prst="rect">
              <a:avLst/>
            </a:prstGeom>
            <a:noFill/>
          </p:spPr>
          <p:txBody>
            <a:bodyPr wrap="square" rtlCol="0">
              <a:spAutoFit/>
            </a:bodyPr>
            <a:lstStyle/>
            <a:p>
              <a:r>
                <a:rPr lang="en-US" sz="900" dirty="0"/>
                <a:t>Extract to AGS</a:t>
              </a:r>
            </a:p>
          </p:txBody>
        </p:sp>
        <p:cxnSp>
          <p:nvCxnSpPr>
            <p:cNvPr id="51" name="Straight Connector 50">
              <a:extLst>
                <a:ext uri="{FF2B5EF4-FFF2-40B4-BE49-F238E27FC236}">
                  <a16:creationId xmlns:a16="http://schemas.microsoft.com/office/drawing/2014/main" id="{5A523F3C-F89B-49D4-9EDF-9AB21968A791}"/>
                </a:ext>
              </a:extLst>
            </p:cNvPr>
            <p:cNvCxnSpPr>
              <a:cxnSpLocks/>
            </p:cNvCxnSpPr>
            <p:nvPr/>
          </p:nvCxnSpPr>
          <p:spPr>
            <a:xfrm>
              <a:off x="8551095" y="4691090"/>
              <a:ext cx="255494" cy="57150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CAAD0C-707A-471E-8B44-F94B097FD2BA}"/>
                </a:ext>
              </a:extLst>
            </p:cNvPr>
            <p:cNvCxnSpPr>
              <a:cxnSpLocks/>
            </p:cNvCxnSpPr>
            <p:nvPr/>
          </p:nvCxnSpPr>
          <p:spPr>
            <a:xfrm>
              <a:off x="6029643" y="5249143"/>
              <a:ext cx="84197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05326C-435B-4399-A19C-778511F8502E}"/>
                </a:ext>
              </a:extLst>
            </p:cNvPr>
            <p:cNvCxnSpPr>
              <a:cxnSpLocks/>
            </p:cNvCxnSpPr>
            <p:nvPr/>
          </p:nvCxnSpPr>
          <p:spPr>
            <a:xfrm flipH="1">
              <a:off x="6858172" y="4700778"/>
              <a:ext cx="339024" cy="56181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64E990-FF26-464B-B9A6-7DC068C3D8ED}"/>
                </a:ext>
              </a:extLst>
            </p:cNvPr>
            <p:cNvCxnSpPr>
              <a:cxnSpLocks/>
            </p:cNvCxnSpPr>
            <p:nvPr/>
          </p:nvCxnSpPr>
          <p:spPr>
            <a:xfrm>
              <a:off x="7190473" y="4707502"/>
              <a:ext cx="13606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803B2EB-BEB5-4936-884E-BFE59F84D5FC}"/>
                </a:ext>
              </a:extLst>
            </p:cNvPr>
            <p:cNvCxnSpPr>
              <a:cxnSpLocks/>
            </p:cNvCxnSpPr>
            <p:nvPr/>
          </p:nvCxnSpPr>
          <p:spPr>
            <a:xfrm flipV="1">
              <a:off x="8398334" y="4550133"/>
              <a:ext cx="1037503" cy="2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53985C7-06CC-49C0-A219-3913E00557ED}"/>
                </a:ext>
              </a:extLst>
            </p:cNvPr>
            <p:cNvSpPr txBox="1"/>
            <p:nvPr/>
          </p:nvSpPr>
          <p:spPr>
            <a:xfrm rot="21598813">
              <a:off x="8586341" y="4225642"/>
              <a:ext cx="841096" cy="369332"/>
            </a:xfrm>
            <a:prstGeom prst="rect">
              <a:avLst/>
            </a:prstGeom>
            <a:noFill/>
          </p:spPr>
          <p:txBody>
            <a:bodyPr wrap="square" rtlCol="0">
              <a:spAutoFit/>
            </a:bodyPr>
            <a:lstStyle/>
            <a:p>
              <a:r>
                <a:rPr lang="en-US" sz="900" dirty="0"/>
                <a:t>Extract to RHIC</a:t>
              </a:r>
            </a:p>
          </p:txBody>
        </p:sp>
        <p:sp>
          <p:nvSpPr>
            <p:cNvPr id="57" name="TextBox 56">
              <a:extLst>
                <a:ext uri="{FF2B5EF4-FFF2-40B4-BE49-F238E27FC236}">
                  <a16:creationId xmlns:a16="http://schemas.microsoft.com/office/drawing/2014/main" id="{6C4C1205-E486-4480-BCF8-8FFF83030116}"/>
                </a:ext>
              </a:extLst>
            </p:cNvPr>
            <p:cNvSpPr txBox="1"/>
            <p:nvPr/>
          </p:nvSpPr>
          <p:spPr>
            <a:xfrm>
              <a:off x="6101492" y="4223013"/>
              <a:ext cx="608642" cy="300082"/>
            </a:xfrm>
            <a:prstGeom prst="rect">
              <a:avLst/>
            </a:prstGeom>
            <a:solidFill>
              <a:schemeClr val="accent2">
                <a:lumMod val="20000"/>
                <a:lumOff val="80000"/>
              </a:schemeClr>
            </a:solidFill>
            <a:ln>
              <a:noFill/>
            </a:ln>
          </p:spPr>
          <p:txBody>
            <a:bodyPr wrap="square" rtlCol="0">
              <a:spAutoFit/>
            </a:bodyPr>
            <a:lstStyle/>
            <a:p>
              <a:r>
                <a:rPr lang="en-US" sz="1350" dirty="0"/>
                <a:t>AGS</a:t>
              </a:r>
            </a:p>
          </p:txBody>
        </p:sp>
        <p:cxnSp>
          <p:nvCxnSpPr>
            <p:cNvPr id="58" name="Straight Arrow Connector 57">
              <a:extLst>
                <a:ext uri="{FF2B5EF4-FFF2-40B4-BE49-F238E27FC236}">
                  <a16:creationId xmlns:a16="http://schemas.microsoft.com/office/drawing/2014/main" id="{0F85F743-F767-4103-B7B3-4CA914526E42}"/>
                </a:ext>
              </a:extLst>
            </p:cNvPr>
            <p:cNvCxnSpPr>
              <a:cxnSpLocks/>
            </p:cNvCxnSpPr>
            <p:nvPr/>
          </p:nvCxnSpPr>
          <p:spPr>
            <a:xfrm flipV="1">
              <a:off x="4148173" y="2369306"/>
              <a:ext cx="271478" cy="416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D02139F-4DC4-4A27-B50B-BD59DD1F3180}"/>
                </a:ext>
              </a:extLst>
            </p:cNvPr>
            <p:cNvCxnSpPr>
              <a:cxnSpLocks/>
            </p:cNvCxnSpPr>
            <p:nvPr/>
          </p:nvCxnSpPr>
          <p:spPr>
            <a:xfrm flipV="1">
              <a:off x="6831954" y="2314824"/>
              <a:ext cx="277536" cy="45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231495BB-26E6-4F37-991C-85A57AEB3213}"/>
                </a:ext>
              </a:extLst>
            </p:cNvPr>
            <p:cNvSpPr/>
            <p:nvPr/>
          </p:nvSpPr>
          <p:spPr>
            <a:xfrm>
              <a:off x="6439043" y="5028166"/>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Oval 60">
              <a:extLst>
                <a:ext uri="{FF2B5EF4-FFF2-40B4-BE49-F238E27FC236}">
                  <a16:creationId xmlns:a16="http://schemas.microsoft.com/office/drawing/2014/main" id="{E3007F6B-C15B-4FFD-A3B6-4FA8A1223718}"/>
                </a:ext>
              </a:extLst>
            </p:cNvPr>
            <p:cNvSpPr/>
            <p:nvPr/>
          </p:nvSpPr>
          <p:spPr>
            <a:xfrm>
              <a:off x="6185727" y="5031568"/>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2" name="Oval 61">
              <a:extLst>
                <a:ext uri="{FF2B5EF4-FFF2-40B4-BE49-F238E27FC236}">
                  <a16:creationId xmlns:a16="http://schemas.microsoft.com/office/drawing/2014/main" id="{0A2E6661-7872-4577-8B36-3BF7A5394472}"/>
                </a:ext>
              </a:extLst>
            </p:cNvPr>
            <p:cNvSpPr/>
            <p:nvPr/>
          </p:nvSpPr>
          <p:spPr>
            <a:xfrm>
              <a:off x="6062817" y="5030212"/>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3" name="Oval 62">
              <a:extLst>
                <a:ext uri="{FF2B5EF4-FFF2-40B4-BE49-F238E27FC236}">
                  <a16:creationId xmlns:a16="http://schemas.microsoft.com/office/drawing/2014/main" id="{A3BD04FD-E173-44CF-A22B-9FD64B486FDF}"/>
                </a:ext>
              </a:extLst>
            </p:cNvPr>
            <p:cNvSpPr/>
            <p:nvPr/>
          </p:nvSpPr>
          <p:spPr>
            <a:xfrm>
              <a:off x="6580173" y="5027489"/>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Oval 63">
              <a:extLst>
                <a:ext uri="{FF2B5EF4-FFF2-40B4-BE49-F238E27FC236}">
                  <a16:creationId xmlns:a16="http://schemas.microsoft.com/office/drawing/2014/main" id="{3DB266BB-89A1-4131-B479-34E4F688E42A}"/>
                </a:ext>
              </a:extLst>
            </p:cNvPr>
            <p:cNvSpPr/>
            <p:nvPr/>
          </p:nvSpPr>
          <p:spPr>
            <a:xfrm>
              <a:off x="7109490" y="4479537"/>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5" name="Oval 64">
              <a:extLst>
                <a:ext uri="{FF2B5EF4-FFF2-40B4-BE49-F238E27FC236}">
                  <a16:creationId xmlns:a16="http://schemas.microsoft.com/office/drawing/2014/main" id="{D908C0A8-A87D-4BB0-98F4-AE173E4AF587}"/>
                </a:ext>
              </a:extLst>
            </p:cNvPr>
            <p:cNvSpPr/>
            <p:nvPr/>
          </p:nvSpPr>
          <p:spPr>
            <a:xfrm>
              <a:off x="7361557" y="4479610"/>
              <a:ext cx="224372" cy="141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66" name="Straight Arrow Connector 65">
              <a:extLst>
                <a:ext uri="{FF2B5EF4-FFF2-40B4-BE49-F238E27FC236}">
                  <a16:creationId xmlns:a16="http://schemas.microsoft.com/office/drawing/2014/main" id="{2C73BA64-4646-4E10-A652-6C0598C305E1}"/>
                </a:ext>
              </a:extLst>
            </p:cNvPr>
            <p:cNvCxnSpPr>
              <a:cxnSpLocks/>
            </p:cNvCxnSpPr>
            <p:nvPr/>
          </p:nvCxnSpPr>
          <p:spPr>
            <a:xfrm>
              <a:off x="7762100" y="4543801"/>
              <a:ext cx="226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3E99C1FF-B216-417D-BFB5-B893D78C0A66}"/>
                </a:ext>
              </a:extLst>
            </p:cNvPr>
            <p:cNvSpPr txBox="1"/>
            <p:nvPr/>
          </p:nvSpPr>
          <p:spPr>
            <a:xfrm>
              <a:off x="2637118" y="5408350"/>
              <a:ext cx="1239763" cy="461665"/>
            </a:xfrm>
            <a:prstGeom prst="rect">
              <a:avLst/>
            </a:prstGeom>
            <a:noFill/>
          </p:spPr>
          <p:txBody>
            <a:bodyPr wrap="square" rtlCol="0">
              <a:spAutoFit/>
            </a:bodyPr>
            <a:lstStyle/>
            <a:p>
              <a:r>
                <a:rPr lang="en-US" sz="1200" dirty="0">
                  <a:solidFill>
                    <a:srgbClr val="00B050"/>
                  </a:solidFill>
                </a:rPr>
                <a:t>Dual harmonic RF</a:t>
              </a:r>
            </a:p>
          </p:txBody>
        </p:sp>
        <p:sp>
          <p:nvSpPr>
            <p:cNvPr id="68" name="TextBox 67">
              <a:extLst>
                <a:ext uri="{FF2B5EF4-FFF2-40B4-BE49-F238E27FC236}">
                  <a16:creationId xmlns:a16="http://schemas.microsoft.com/office/drawing/2014/main" id="{4944ED73-7893-4442-B2CC-CCB8F10FFBEA}"/>
                </a:ext>
              </a:extLst>
            </p:cNvPr>
            <p:cNvSpPr txBox="1"/>
            <p:nvPr/>
          </p:nvSpPr>
          <p:spPr>
            <a:xfrm>
              <a:off x="3328758" y="4230978"/>
              <a:ext cx="884543" cy="300082"/>
            </a:xfrm>
            <a:prstGeom prst="rect">
              <a:avLst/>
            </a:prstGeom>
            <a:solidFill>
              <a:schemeClr val="accent2">
                <a:lumMod val="20000"/>
                <a:lumOff val="80000"/>
              </a:schemeClr>
            </a:solidFill>
            <a:ln>
              <a:solidFill>
                <a:schemeClr val="accent1"/>
              </a:solidFill>
            </a:ln>
          </p:spPr>
          <p:txBody>
            <a:bodyPr wrap="square" rtlCol="0">
              <a:spAutoFit/>
            </a:bodyPr>
            <a:lstStyle/>
            <a:p>
              <a:r>
                <a:rPr lang="en-US" sz="1350" dirty="0"/>
                <a:t>Booster </a:t>
              </a:r>
            </a:p>
          </p:txBody>
        </p:sp>
        <p:sp>
          <p:nvSpPr>
            <p:cNvPr id="69" name="Rectangle 68">
              <a:extLst>
                <a:ext uri="{FF2B5EF4-FFF2-40B4-BE49-F238E27FC236}">
                  <a16:creationId xmlns:a16="http://schemas.microsoft.com/office/drawing/2014/main" id="{D8526FBD-9A97-4632-85A4-84D83BE236BB}"/>
                </a:ext>
              </a:extLst>
            </p:cNvPr>
            <p:cNvSpPr/>
            <p:nvPr/>
          </p:nvSpPr>
          <p:spPr>
            <a:xfrm>
              <a:off x="2442659" y="3952695"/>
              <a:ext cx="7340191" cy="2224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extBox 69">
              <a:extLst>
                <a:ext uri="{FF2B5EF4-FFF2-40B4-BE49-F238E27FC236}">
                  <a16:creationId xmlns:a16="http://schemas.microsoft.com/office/drawing/2014/main" id="{B7940F85-0032-43AF-A748-13C5CEC5E7F2}"/>
                </a:ext>
              </a:extLst>
            </p:cNvPr>
            <p:cNvSpPr txBox="1"/>
            <p:nvPr/>
          </p:nvSpPr>
          <p:spPr>
            <a:xfrm>
              <a:off x="2461886" y="3732863"/>
              <a:ext cx="6648560" cy="300082"/>
            </a:xfrm>
            <a:prstGeom prst="rect">
              <a:avLst/>
            </a:prstGeom>
            <a:solidFill>
              <a:schemeClr val="accent2">
                <a:lumMod val="40000"/>
                <a:lumOff val="60000"/>
              </a:schemeClr>
            </a:solidFill>
            <a:ln>
              <a:solidFill>
                <a:schemeClr val="tx1"/>
              </a:solidFill>
            </a:ln>
          </p:spPr>
          <p:txBody>
            <a:bodyPr wrap="square" rtlCol="0">
              <a:spAutoFit/>
            </a:bodyPr>
            <a:lstStyle/>
            <a:p>
              <a:r>
                <a:rPr lang="en-US" sz="1350" dirty="0"/>
                <a:t>Proposed scheme: Add a longitudinal split in Booster and merge in AGS at 25.5 GeV</a:t>
              </a:r>
            </a:p>
          </p:txBody>
        </p:sp>
        <p:sp>
          <p:nvSpPr>
            <p:cNvPr id="71" name="TextBox 70">
              <a:extLst>
                <a:ext uri="{FF2B5EF4-FFF2-40B4-BE49-F238E27FC236}">
                  <a16:creationId xmlns:a16="http://schemas.microsoft.com/office/drawing/2014/main" id="{32BD6527-FF3F-4540-9F28-D120E4E689FD}"/>
                </a:ext>
              </a:extLst>
            </p:cNvPr>
            <p:cNvSpPr txBox="1"/>
            <p:nvPr/>
          </p:nvSpPr>
          <p:spPr>
            <a:xfrm>
              <a:off x="5815720" y="5421882"/>
              <a:ext cx="1239763" cy="461665"/>
            </a:xfrm>
            <a:prstGeom prst="rect">
              <a:avLst/>
            </a:prstGeom>
            <a:noFill/>
          </p:spPr>
          <p:txBody>
            <a:bodyPr wrap="square" rtlCol="0">
              <a:spAutoFit/>
            </a:bodyPr>
            <a:lstStyle/>
            <a:p>
              <a:r>
                <a:rPr lang="en-US" sz="1200" dirty="0">
                  <a:solidFill>
                    <a:srgbClr val="00B050"/>
                  </a:solidFill>
                </a:rPr>
                <a:t>Dual harmonic RF</a:t>
              </a:r>
            </a:p>
          </p:txBody>
        </p:sp>
        <p:sp>
          <p:nvSpPr>
            <p:cNvPr id="72" name="TextBox 71">
              <a:extLst>
                <a:ext uri="{FF2B5EF4-FFF2-40B4-BE49-F238E27FC236}">
                  <a16:creationId xmlns:a16="http://schemas.microsoft.com/office/drawing/2014/main" id="{659C3960-025A-44E2-BF08-35165721BDC0}"/>
                </a:ext>
              </a:extLst>
            </p:cNvPr>
            <p:cNvSpPr txBox="1"/>
            <p:nvPr/>
          </p:nvSpPr>
          <p:spPr>
            <a:xfrm>
              <a:off x="3877503" y="5411715"/>
              <a:ext cx="837008" cy="461665"/>
            </a:xfrm>
            <a:prstGeom prst="rect">
              <a:avLst/>
            </a:prstGeom>
            <a:noFill/>
          </p:spPr>
          <p:txBody>
            <a:bodyPr wrap="square" rtlCol="0">
              <a:spAutoFit/>
            </a:bodyPr>
            <a:lstStyle/>
            <a:p>
              <a:r>
                <a:rPr lang="en-US" sz="1200" dirty="0">
                  <a:solidFill>
                    <a:srgbClr val="FF0000"/>
                  </a:solidFill>
                </a:rPr>
                <a:t>Bunch Split</a:t>
              </a:r>
            </a:p>
          </p:txBody>
        </p:sp>
        <p:cxnSp>
          <p:nvCxnSpPr>
            <p:cNvPr id="73" name="Straight Arrow Connector 72">
              <a:extLst>
                <a:ext uri="{FF2B5EF4-FFF2-40B4-BE49-F238E27FC236}">
                  <a16:creationId xmlns:a16="http://schemas.microsoft.com/office/drawing/2014/main" id="{D2060FE6-61C8-4FE6-BC83-8B56CA456DDA}"/>
                </a:ext>
              </a:extLst>
            </p:cNvPr>
            <p:cNvCxnSpPr>
              <a:cxnSpLocks/>
            </p:cNvCxnSpPr>
            <p:nvPr/>
          </p:nvCxnSpPr>
          <p:spPr>
            <a:xfrm flipV="1">
              <a:off x="4198294" y="5065023"/>
              <a:ext cx="0" cy="3299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0D65C6E-6B5C-4809-9A9F-3B026BFC8779}"/>
                </a:ext>
              </a:extLst>
            </p:cNvPr>
            <p:cNvCxnSpPr>
              <a:cxnSpLocks/>
            </p:cNvCxnSpPr>
            <p:nvPr/>
          </p:nvCxnSpPr>
          <p:spPr>
            <a:xfrm flipV="1">
              <a:off x="3366950" y="5278814"/>
              <a:ext cx="0" cy="186386"/>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5C35DCE-373A-410B-9A1F-116C918C310E}"/>
                </a:ext>
              </a:extLst>
            </p:cNvPr>
            <p:cNvCxnSpPr>
              <a:cxnSpLocks/>
            </p:cNvCxnSpPr>
            <p:nvPr/>
          </p:nvCxnSpPr>
          <p:spPr>
            <a:xfrm>
              <a:off x="3372379" y="3055435"/>
              <a:ext cx="0" cy="2009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0DA7792-E7A7-461D-A872-1A69351C3581}"/>
                </a:ext>
              </a:extLst>
            </p:cNvPr>
            <p:cNvCxnSpPr>
              <a:cxnSpLocks/>
            </p:cNvCxnSpPr>
            <p:nvPr/>
          </p:nvCxnSpPr>
          <p:spPr>
            <a:xfrm>
              <a:off x="6452150" y="3075078"/>
              <a:ext cx="0" cy="2009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3764209-483E-43A9-9832-EC88BBA681A5}"/>
                </a:ext>
              </a:extLst>
            </p:cNvPr>
            <p:cNvCxnSpPr>
              <a:cxnSpLocks/>
            </p:cNvCxnSpPr>
            <p:nvPr/>
          </p:nvCxnSpPr>
          <p:spPr>
            <a:xfrm flipV="1">
              <a:off x="6401471" y="5228577"/>
              <a:ext cx="0" cy="16852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8967A67-9D78-46C8-9552-3EB6A3EA071D}"/>
                </a:ext>
              </a:extLst>
            </p:cNvPr>
            <p:cNvCxnSpPr>
              <a:cxnSpLocks/>
            </p:cNvCxnSpPr>
            <p:nvPr/>
          </p:nvCxnSpPr>
          <p:spPr>
            <a:xfrm>
              <a:off x="7633023" y="4703291"/>
              <a:ext cx="45989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04D185A-781A-4EBE-8DF8-D38221E4B8B2}"/>
                </a:ext>
              </a:extLst>
            </p:cNvPr>
            <p:cNvSpPr txBox="1"/>
            <p:nvPr/>
          </p:nvSpPr>
          <p:spPr>
            <a:xfrm>
              <a:off x="7528297" y="5123355"/>
              <a:ext cx="971853" cy="646331"/>
            </a:xfrm>
            <a:prstGeom prst="rect">
              <a:avLst/>
            </a:prstGeom>
            <a:noFill/>
          </p:spPr>
          <p:txBody>
            <a:bodyPr wrap="square" rtlCol="0">
              <a:spAutoFit/>
            </a:bodyPr>
            <a:lstStyle/>
            <a:p>
              <a:r>
                <a:rPr lang="en-US" sz="1200" dirty="0">
                  <a:solidFill>
                    <a:srgbClr val="FF0000"/>
                  </a:solidFill>
                </a:rPr>
                <a:t>Bunch Merge</a:t>
              </a:r>
            </a:p>
            <a:p>
              <a:r>
                <a:rPr lang="en-US" sz="1200" dirty="0">
                  <a:solidFill>
                    <a:srgbClr val="FF0000"/>
                  </a:solidFill>
                </a:rPr>
                <a:t>h=12-&gt;6</a:t>
              </a:r>
            </a:p>
          </p:txBody>
        </p:sp>
        <p:cxnSp>
          <p:nvCxnSpPr>
            <p:cNvPr id="80" name="Straight Arrow Connector 79">
              <a:extLst>
                <a:ext uri="{FF2B5EF4-FFF2-40B4-BE49-F238E27FC236}">
                  <a16:creationId xmlns:a16="http://schemas.microsoft.com/office/drawing/2014/main" id="{48866416-2724-4568-B68C-FF18718B1EEF}"/>
                </a:ext>
              </a:extLst>
            </p:cNvPr>
            <p:cNvCxnSpPr>
              <a:cxnSpLocks/>
            </p:cNvCxnSpPr>
            <p:nvPr/>
          </p:nvCxnSpPr>
          <p:spPr>
            <a:xfrm flipV="1">
              <a:off x="7849088" y="4776662"/>
              <a:ext cx="0" cy="3299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26C578BC-3DBD-466D-8FDC-F71BEDE07F2A}"/>
                </a:ext>
              </a:extLst>
            </p:cNvPr>
            <p:cNvSpPr/>
            <p:nvPr/>
          </p:nvSpPr>
          <p:spPr>
            <a:xfrm>
              <a:off x="8128045" y="4481269"/>
              <a:ext cx="192207" cy="117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2" name="TextBox 81">
            <a:extLst>
              <a:ext uri="{FF2B5EF4-FFF2-40B4-BE49-F238E27FC236}">
                <a16:creationId xmlns:a16="http://schemas.microsoft.com/office/drawing/2014/main" id="{9C08CBCB-B4DA-4A5B-976F-84A234B424E0}"/>
              </a:ext>
            </a:extLst>
          </p:cNvPr>
          <p:cNvSpPr txBox="1"/>
          <p:nvPr/>
        </p:nvSpPr>
        <p:spPr>
          <a:xfrm>
            <a:off x="1708833" y="5120384"/>
            <a:ext cx="6112571" cy="1200329"/>
          </a:xfrm>
          <a:prstGeom prst="rect">
            <a:avLst/>
          </a:prstGeom>
          <a:noFill/>
          <a:ln>
            <a:noFill/>
          </a:ln>
        </p:spPr>
        <p:txBody>
          <a:bodyPr wrap="none" rtlCol="0">
            <a:spAutoFit/>
          </a:bodyPr>
          <a:lstStyle/>
          <a:p>
            <a:r>
              <a:rPr lang="en-US" sz="2400" dirty="0">
                <a:solidFill>
                  <a:srgbClr val="FF0000"/>
                </a:solidFill>
                <a:latin typeface="Helvetica" panose="020B0604020202020204" pitchFamily="34" charset="0"/>
                <a:cs typeface="Helvetica" panose="020B0604020202020204" pitchFamily="34" charset="0"/>
              </a:rPr>
              <a:t>Potential improvements: </a:t>
            </a:r>
          </a:p>
          <a:p>
            <a:r>
              <a:rPr lang="en-US" sz="2400" dirty="0">
                <a:solidFill>
                  <a:srgbClr val="FF0000"/>
                </a:solidFill>
                <a:latin typeface="Helvetica" panose="020B0604020202020204" pitchFamily="34" charset="0"/>
                <a:cs typeface="Helvetica" panose="020B0604020202020204" pitchFamily="34" charset="0"/>
              </a:rPr>
              <a:t>     ~ 20% reduction in transverse emittance</a:t>
            </a:r>
          </a:p>
          <a:p>
            <a:r>
              <a:rPr lang="en-US" sz="2400" dirty="0">
                <a:solidFill>
                  <a:srgbClr val="FF0000"/>
                </a:solidFill>
                <a:latin typeface="Helvetica" panose="020B0604020202020204" pitchFamily="34" charset="0"/>
                <a:cs typeface="Helvetica" panose="020B0604020202020204" pitchFamily="34" charset="0"/>
              </a:rPr>
              <a:t>     ~10% increase in relative polarization</a:t>
            </a:r>
          </a:p>
        </p:txBody>
      </p:sp>
      <p:sp>
        <p:nvSpPr>
          <p:cNvPr id="83" name="TextBox 82">
            <a:extLst>
              <a:ext uri="{FF2B5EF4-FFF2-40B4-BE49-F238E27FC236}">
                <a16:creationId xmlns:a16="http://schemas.microsoft.com/office/drawing/2014/main" id="{F75C46DF-5D7F-4DDB-85F0-553425ADE952}"/>
              </a:ext>
            </a:extLst>
          </p:cNvPr>
          <p:cNvSpPr txBox="1"/>
          <p:nvPr/>
        </p:nvSpPr>
        <p:spPr>
          <a:xfrm>
            <a:off x="8231062" y="1077255"/>
            <a:ext cx="3825874" cy="369332"/>
          </a:xfrm>
          <a:prstGeom prst="rect">
            <a:avLst/>
          </a:prstGeom>
          <a:noFill/>
        </p:spPr>
        <p:txBody>
          <a:bodyPr wrap="square">
            <a:spAutoFit/>
          </a:bodyPr>
          <a:lstStyle/>
          <a:p>
            <a:r>
              <a:rPr lang="en-US" dirty="0"/>
              <a:t>RF gymnastics tested in Jan 2021</a:t>
            </a:r>
          </a:p>
        </p:txBody>
      </p:sp>
      <p:pic>
        <p:nvPicPr>
          <p:cNvPr id="84" name="Picture 83">
            <a:extLst>
              <a:ext uri="{FF2B5EF4-FFF2-40B4-BE49-F238E27FC236}">
                <a16:creationId xmlns:a16="http://schemas.microsoft.com/office/drawing/2014/main" id="{B2904408-4EB5-40EA-90CF-136620297D34}"/>
              </a:ext>
            </a:extLst>
          </p:cNvPr>
          <p:cNvPicPr>
            <a:picLocks noChangeAspect="1"/>
          </p:cNvPicPr>
          <p:nvPr/>
        </p:nvPicPr>
        <p:blipFill rotWithShape="1">
          <a:blip r:embed="rId3"/>
          <a:srcRect l="27753" t="40291" r="53824" b="23554"/>
          <a:stretch/>
        </p:blipFill>
        <p:spPr>
          <a:xfrm>
            <a:off x="8377814" y="1852281"/>
            <a:ext cx="1327638" cy="2479431"/>
          </a:xfrm>
          <a:prstGeom prst="rect">
            <a:avLst/>
          </a:prstGeom>
        </p:spPr>
      </p:pic>
      <p:cxnSp>
        <p:nvCxnSpPr>
          <p:cNvPr id="85" name="Straight Arrow Connector 84">
            <a:extLst>
              <a:ext uri="{FF2B5EF4-FFF2-40B4-BE49-F238E27FC236}">
                <a16:creationId xmlns:a16="http://schemas.microsoft.com/office/drawing/2014/main" id="{70F6E614-4988-4E13-B129-85A53EB2110F}"/>
              </a:ext>
            </a:extLst>
          </p:cNvPr>
          <p:cNvCxnSpPr>
            <a:cxnSpLocks/>
          </p:cNvCxnSpPr>
          <p:nvPr/>
        </p:nvCxnSpPr>
        <p:spPr>
          <a:xfrm>
            <a:off x="8694333" y="3962435"/>
            <a:ext cx="669680"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CAD4EAB-5FD7-4356-9F60-B30B9D91AA57}"/>
              </a:ext>
            </a:extLst>
          </p:cNvPr>
          <p:cNvSpPr txBox="1"/>
          <p:nvPr/>
        </p:nvSpPr>
        <p:spPr>
          <a:xfrm>
            <a:off x="8694333" y="3962435"/>
            <a:ext cx="566181" cy="246221"/>
          </a:xfrm>
          <a:prstGeom prst="rect">
            <a:avLst/>
          </a:prstGeom>
          <a:noFill/>
        </p:spPr>
        <p:txBody>
          <a:bodyPr wrap="none" rtlCol="0">
            <a:spAutoFit/>
          </a:bodyPr>
          <a:lstStyle/>
          <a:p>
            <a:r>
              <a:rPr lang="en-US" sz="1000" dirty="0">
                <a:solidFill>
                  <a:srgbClr val="FF0000"/>
                </a:solidFill>
              </a:rPr>
              <a:t>500 ns</a:t>
            </a:r>
          </a:p>
        </p:txBody>
      </p:sp>
      <p:cxnSp>
        <p:nvCxnSpPr>
          <p:cNvPr id="87" name="Straight Arrow Connector 86">
            <a:extLst>
              <a:ext uri="{FF2B5EF4-FFF2-40B4-BE49-F238E27FC236}">
                <a16:creationId xmlns:a16="http://schemas.microsoft.com/office/drawing/2014/main" id="{8CC6D0E1-553E-467A-BCEB-15778EC9E17C}"/>
              </a:ext>
            </a:extLst>
          </p:cNvPr>
          <p:cNvCxnSpPr/>
          <p:nvPr/>
        </p:nvCxnSpPr>
        <p:spPr>
          <a:xfrm flipV="1">
            <a:off x="8184380" y="1869866"/>
            <a:ext cx="0" cy="21980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8245E8A-62FD-4E04-83E3-3A56C0213260}"/>
              </a:ext>
            </a:extLst>
          </p:cNvPr>
          <p:cNvSpPr txBox="1"/>
          <p:nvPr/>
        </p:nvSpPr>
        <p:spPr>
          <a:xfrm rot="16200000">
            <a:off x="7637585" y="2811560"/>
            <a:ext cx="689035" cy="369332"/>
          </a:xfrm>
          <a:prstGeom prst="rect">
            <a:avLst/>
          </a:prstGeom>
          <a:noFill/>
        </p:spPr>
        <p:txBody>
          <a:bodyPr wrap="none" rtlCol="0">
            <a:spAutoFit/>
          </a:bodyPr>
          <a:lstStyle/>
          <a:p>
            <a:r>
              <a:rPr lang="en-US" dirty="0"/>
              <a:t>Time</a:t>
            </a:r>
          </a:p>
        </p:txBody>
      </p:sp>
      <p:sp>
        <p:nvSpPr>
          <p:cNvPr id="89" name="TextBox 88">
            <a:extLst>
              <a:ext uri="{FF2B5EF4-FFF2-40B4-BE49-F238E27FC236}">
                <a16:creationId xmlns:a16="http://schemas.microsoft.com/office/drawing/2014/main" id="{83150FB2-242D-40B3-96E6-27FB4BC051F3}"/>
              </a:ext>
            </a:extLst>
          </p:cNvPr>
          <p:cNvSpPr txBox="1"/>
          <p:nvPr/>
        </p:nvSpPr>
        <p:spPr>
          <a:xfrm>
            <a:off x="9497813" y="3523750"/>
            <a:ext cx="401072" cy="246221"/>
          </a:xfrm>
          <a:prstGeom prst="rect">
            <a:avLst/>
          </a:prstGeom>
          <a:solidFill>
            <a:schemeClr val="bg1"/>
          </a:solidFill>
          <a:ln>
            <a:solidFill>
              <a:schemeClr val="accent1"/>
            </a:solidFill>
          </a:ln>
        </p:spPr>
        <p:txBody>
          <a:bodyPr wrap="none" rtlCol="0">
            <a:spAutoFit/>
          </a:bodyPr>
          <a:lstStyle/>
          <a:p>
            <a:r>
              <a:rPr lang="en-US" sz="1000" dirty="0"/>
              <a:t>h=1</a:t>
            </a:r>
          </a:p>
        </p:txBody>
      </p:sp>
      <p:sp>
        <p:nvSpPr>
          <p:cNvPr id="90" name="TextBox 89">
            <a:extLst>
              <a:ext uri="{FF2B5EF4-FFF2-40B4-BE49-F238E27FC236}">
                <a16:creationId xmlns:a16="http://schemas.microsoft.com/office/drawing/2014/main" id="{83677A1D-E58D-4F27-A07C-C8AD4BDC4C08}"/>
              </a:ext>
            </a:extLst>
          </p:cNvPr>
          <p:cNvSpPr txBox="1"/>
          <p:nvPr/>
        </p:nvSpPr>
        <p:spPr>
          <a:xfrm>
            <a:off x="9497813" y="2873115"/>
            <a:ext cx="401072" cy="246221"/>
          </a:xfrm>
          <a:prstGeom prst="rect">
            <a:avLst/>
          </a:prstGeom>
          <a:solidFill>
            <a:schemeClr val="bg1"/>
          </a:solidFill>
          <a:ln>
            <a:solidFill>
              <a:schemeClr val="accent1"/>
            </a:solidFill>
          </a:ln>
        </p:spPr>
        <p:txBody>
          <a:bodyPr wrap="none" rtlCol="0">
            <a:spAutoFit/>
          </a:bodyPr>
          <a:lstStyle/>
          <a:p>
            <a:r>
              <a:rPr lang="en-US" sz="1000" dirty="0"/>
              <a:t>h=2</a:t>
            </a:r>
          </a:p>
        </p:txBody>
      </p:sp>
      <p:sp>
        <p:nvSpPr>
          <p:cNvPr id="91" name="TextBox 90">
            <a:extLst>
              <a:ext uri="{FF2B5EF4-FFF2-40B4-BE49-F238E27FC236}">
                <a16:creationId xmlns:a16="http://schemas.microsoft.com/office/drawing/2014/main" id="{53D3F40E-3B86-413B-AABC-73326E0EEED1}"/>
              </a:ext>
            </a:extLst>
          </p:cNvPr>
          <p:cNvSpPr txBox="1"/>
          <p:nvPr/>
        </p:nvSpPr>
        <p:spPr>
          <a:xfrm>
            <a:off x="9518470" y="2239588"/>
            <a:ext cx="401072" cy="246221"/>
          </a:xfrm>
          <a:prstGeom prst="rect">
            <a:avLst/>
          </a:prstGeom>
          <a:solidFill>
            <a:schemeClr val="bg1"/>
          </a:solidFill>
          <a:ln>
            <a:solidFill>
              <a:schemeClr val="accent1"/>
            </a:solidFill>
          </a:ln>
        </p:spPr>
        <p:txBody>
          <a:bodyPr wrap="none" rtlCol="0">
            <a:spAutoFit/>
          </a:bodyPr>
          <a:lstStyle/>
          <a:p>
            <a:r>
              <a:rPr lang="en-US" sz="1000" dirty="0"/>
              <a:t>h=3</a:t>
            </a:r>
          </a:p>
        </p:txBody>
      </p:sp>
      <p:sp>
        <p:nvSpPr>
          <p:cNvPr id="92" name="TextBox 91">
            <a:extLst>
              <a:ext uri="{FF2B5EF4-FFF2-40B4-BE49-F238E27FC236}">
                <a16:creationId xmlns:a16="http://schemas.microsoft.com/office/drawing/2014/main" id="{462D8D36-9D4A-4E09-B284-69086F9B95A1}"/>
              </a:ext>
            </a:extLst>
          </p:cNvPr>
          <p:cNvSpPr txBox="1"/>
          <p:nvPr/>
        </p:nvSpPr>
        <p:spPr>
          <a:xfrm>
            <a:off x="8377814" y="1435575"/>
            <a:ext cx="1244251" cy="323165"/>
          </a:xfrm>
          <a:prstGeom prst="rect">
            <a:avLst/>
          </a:prstGeom>
          <a:solidFill>
            <a:schemeClr val="accent2">
              <a:lumMod val="60000"/>
              <a:lumOff val="40000"/>
            </a:schemeClr>
          </a:solidFill>
          <a:ln>
            <a:solidFill>
              <a:schemeClr val="accent1"/>
            </a:solidFill>
          </a:ln>
        </p:spPr>
        <p:txBody>
          <a:bodyPr wrap="none" rtlCol="0">
            <a:spAutoFit/>
          </a:bodyPr>
          <a:lstStyle/>
          <a:p>
            <a:r>
              <a:rPr lang="en-US" sz="1500" dirty="0"/>
              <a:t>Booster split</a:t>
            </a:r>
          </a:p>
        </p:txBody>
      </p:sp>
      <p:pic>
        <p:nvPicPr>
          <p:cNvPr id="93" name="Picture 92">
            <a:extLst>
              <a:ext uri="{FF2B5EF4-FFF2-40B4-BE49-F238E27FC236}">
                <a16:creationId xmlns:a16="http://schemas.microsoft.com/office/drawing/2014/main" id="{0D1D5146-80B6-4C6B-9C88-473D64F32809}"/>
              </a:ext>
            </a:extLst>
          </p:cNvPr>
          <p:cNvPicPr>
            <a:picLocks noChangeAspect="1"/>
          </p:cNvPicPr>
          <p:nvPr/>
        </p:nvPicPr>
        <p:blipFill rotWithShape="1">
          <a:blip r:embed="rId4"/>
          <a:srcRect l="28930" t="40699" r="35842" b="28016"/>
          <a:stretch/>
        </p:blipFill>
        <p:spPr>
          <a:xfrm>
            <a:off x="10084096" y="1760605"/>
            <a:ext cx="1652883" cy="2571107"/>
          </a:xfrm>
          <a:prstGeom prst="rect">
            <a:avLst/>
          </a:prstGeom>
        </p:spPr>
      </p:pic>
      <p:sp>
        <p:nvSpPr>
          <p:cNvPr id="94" name="TextBox 93">
            <a:extLst>
              <a:ext uri="{FF2B5EF4-FFF2-40B4-BE49-F238E27FC236}">
                <a16:creationId xmlns:a16="http://schemas.microsoft.com/office/drawing/2014/main" id="{CE471FF4-6022-4DEE-986A-7C70813BB8C8}"/>
              </a:ext>
            </a:extLst>
          </p:cNvPr>
          <p:cNvSpPr txBox="1"/>
          <p:nvPr/>
        </p:nvSpPr>
        <p:spPr>
          <a:xfrm>
            <a:off x="10272137" y="1409102"/>
            <a:ext cx="1401919" cy="323165"/>
          </a:xfrm>
          <a:prstGeom prst="rect">
            <a:avLst/>
          </a:prstGeom>
          <a:solidFill>
            <a:schemeClr val="accent2">
              <a:lumMod val="60000"/>
              <a:lumOff val="40000"/>
            </a:schemeClr>
          </a:solidFill>
          <a:ln>
            <a:solidFill>
              <a:schemeClr val="accent1"/>
            </a:solidFill>
          </a:ln>
        </p:spPr>
        <p:txBody>
          <a:bodyPr wrap="square" rtlCol="0">
            <a:spAutoFit/>
          </a:bodyPr>
          <a:lstStyle/>
          <a:p>
            <a:r>
              <a:rPr lang="en-US" sz="1500" dirty="0"/>
              <a:t>AGS Merge</a:t>
            </a:r>
          </a:p>
        </p:txBody>
      </p:sp>
      <p:sp>
        <p:nvSpPr>
          <p:cNvPr id="95" name="TextBox 94">
            <a:extLst>
              <a:ext uri="{FF2B5EF4-FFF2-40B4-BE49-F238E27FC236}">
                <a16:creationId xmlns:a16="http://schemas.microsoft.com/office/drawing/2014/main" id="{DED4E2C4-1A15-48A6-BD0C-39AAD33D6A58}"/>
              </a:ext>
            </a:extLst>
          </p:cNvPr>
          <p:cNvSpPr txBox="1"/>
          <p:nvPr/>
        </p:nvSpPr>
        <p:spPr>
          <a:xfrm>
            <a:off x="11663448" y="3585501"/>
            <a:ext cx="535562" cy="246220"/>
          </a:xfrm>
          <a:prstGeom prst="rect">
            <a:avLst/>
          </a:prstGeom>
          <a:solidFill>
            <a:schemeClr val="bg1"/>
          </a:solidFill>
          <a:ln>
            <a:solidFill>
              <a:schemeClr val="accent1"/>
            </a:solidFill>
          </a:ln>
        </p:spPr>
        <p:txBody>
          <a:bodyPr wrap="square" rtlCol="0">
            <a:spAutoFit/>
          </a:bodyPr>
          <a:lstStyle/>
          <a:p>
            <a:r>
              <a:rPr lang="en-US" sz="1000" dirty="0"/>
              <a:t>h=6</a:t>
            </a:r>
          </a:p>
        </p:txBody>
      </p:sp>
      <p:sp>
        <p:nvSpPr>
          <p:cNvPr id="96" name="TextBox 95">
            <a:extLst>
              <a:ext uri="{FF2B5EF4-FFF2-40B4-BE49-F238E27FC236}">
                <a16:creationId xmlns:a16="http://schemas.microsoft.com/office/drawing/2014/main" id="{DAA9511B-3B1E-49E2-A68C-547963A52437}"/>
              </a:ext>
            </a:extLst>
          </p:cNvPr>
          <p:cNvSpPr txBox="1"/>
          <p:nvPr/>
        </p:nvSpPr>
        <p:spPr>
          <a:xfrm>
            <a:off x="11663447" y="2939518"/>
            <a:ext cx="535563" cy="246221"/>
          </a:xfrm>
          <a:prstGeom prst="rect">
            <a:avLst/>
          </a:prstGeom>
          <a:solidFill>
            <a:schemeClr val="bg1"/>
          </a:solidFill>
          <a:ln>
            <a:solidFill>
              <a:schemeClr val="accent1"/>
            </a:solidFill>
          </a:ln>
        </p:spPr>
        <p:txBody>
          <a:bodyPr wrap="square" rtlCol="0">
            <a:spAutoFit/>
          </a:bodyPr>
          <a:lstStyle/>
          <a:p>
            <a:r>
              <a:rPr lang="en-US" sz="1000" dirty="0"/>
              <a:t>h=12</a:t>
            </a:r>
          </a:p>
        </p:txBody>
      </p:sp>
      <p:sp>
        <p:nvSpPr>
          <p:cNvPr id="97" name="TextBox 96">
            <a:extLst>
              <a:ext uri="{FF2B5EF4-FFF2-40B4-BE49-F238E27FC236}">
                <a16:creationId xmlns:a16="http://schemas.microsoft.com/office/drawing/2014/main" id="{F0686F13-4B9A-4C13-A9E9-F6B3B19BE32D}"/>
              </a:ext>
            </a:extLst>
          </p:cNvPr>
          <p:cNvSpPr txBox="1"/>
          <p:nvPr/>
        </p:nvSpPr>
        <p:spPr>
          <a:xfrm>
            <a:off x="11674057" y="2310524"/>
            <a:ext cx="441566" cy="246221"/>
          </a:xfrm>
          <a:prstGeom prst="rect">
            <a:avLst/>
          </a:prstGeom>
          <a:solidFill>
            <a:schemeClr val="bg1"/>
          </a:solidFill>
          <a:ln>
            <a:solidFill>
              <a:schemeClr val="accent1"/>
            </a:solidFill>
          </a:ln>
        </p:spPr>
        <p:txBody>
          <a:bodyPr wrap="square" rtlCol="0">
            <a:spAutoFit/>
          </a:bodyPr>
          <a:lstStyle/>
          <a:p>
            <a:r>
              <a:rPr lang="en-US" sz="1000" dirty="0"/>
              <a:t>h=6</a:t>
            </a:r>
          </a:p>
        </p:txBody>
      </p:sp>
      <p:cxnSp>
        <p:nvCxnSpPr>
          <p:cNvPr id="98" name="Straight Arrow Connector 97">
            <a:extLst>
              <a:ext uri="{FF2B5EF4-FFF2-40B4-BE49-F238E27FC236}">
                <a16:creationId xmlns:a16="http://schemas.microsoft.com/office/drawing/2014/main" id="{0FA0BFE7-E2C1-4C8A-9D5A-E9EB346A2DC1}"/>
              </a:ext>
            </a:extLst>
          </p:cNvPr>
          <p:cNvCxnSpPr>
            <a:cxnSpLocks/>
          </p:cNvCxnSpPr>
          <p:nvPr/>
        </p:nvCxnSpPr>
        <p:spPr>
          <a:xfrm>
            <a:off x="10680554" y="3998275"/>
            <a:ext cx="417968" cy="7968"/>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A09DF70-8851-4222-AA59-B7C92969FCB7}"/>
              </a:ext>
            </a:extLst>
          </p:cNvPr>
          <p:cNvSpPr txBox="1"/>
          <p:nvPr/>
        </p:nvSpPr>
        <p:spPr>
          <a:xfrm>
            <a:off x="10599104" y="4006243"/>
            <a:ext cx="622866" cy="244460"/>
          </a:xfrm>
          <a:prstGeom prst="rect">
            <a:avLst/>
          </a:prstGeom>
          <a:noFill/>
        </p:spPr>
        <p:txBody>
          <a:bodyPr wrap="square" rtlCol="0">
            <a:spAutoFit/>
          </a:bodyPr>
          <a:lstStyle/>
          <a:p>
            <a:r>
              <a:rPr lang="en-US" sz="1000" dirty="0">
                <a:solidFill>
                  <a:srgbClr val="FF0000"/>
                </a:solidFill>
              </a:rPr>
              <a:t>200 ns</a:t>
            </a:r>
          </a:p>
        </p:txBody>
      </p:sp>
      <p:cxnSp>
        <p:nvCxnSpPr>
          <p:cNvPr id="100" name="Straight Arrow Connector 99">
            <a:extLst>
              <a:ext uri="{FF2B5EF4-FFF2-40B4-BE49-F238E27FC236}">
                <a16:creationId xmlns:a16="http://schemas.microsoft.com/office/drawing/2014/main" id="{6F6E316D-B630-450C-837A-DAC150235823}"/>
              </a:ext>
            </a:extLst>
          </p:cNvPr>
          <p:cNvCxnSpPr>
            <a:cxnSpLocks/>
          </p:cNvCxnSpPr>
          <p:nvPr/>
        </p:nvCxnSpPr>
        <p:spPr>
          <a:xfrm>
            <a:off x="9775257" y="6469466"/>
            <a:ext cx="826385"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CE54166-78D2-47E0-BC01-2C09B9B8CEFF}"/>
              </a:ext>
            </a:extLst>
          </p:cNvPr>
          <p:cNvSpPr txBox="1"/>
          <p:nvPr/>
        </p:nvSpPr>
        <p:spPr>
          <a:xfrm>
            <a:off x="9877016" y="6454595"/>
            <a:ext cx="622866" cy="244460"/>
          </a:xfrm>
          <a:prstGeom prst="rect">
            <a:avLst/>
          </a:prstGeom>
          <a:noFill/>
        </p:spPr>
        <p:txBody>
          <a:bodyPr wrap="square" rtlCol="0">
            <a:spAutoFit/>
          </a:bodyPr>
          <a:lstStyle/>
          <a:p>
            <a:r>
              <a:rPr lang="en-US" sz="1000" dirty="0">
                <a:solidFill>
                  <a:srgbClr val="FF0000"/>
                </a:solidFill>
              </a:rPr>
              <a:t>200 ns</a:t>
            </a:r>
          </a:p>
        </p:txBody>
      </p:sp>
      <p:sp>
        <p:nvSpPr>
          <p:cNvPr id="107" name="TextBox 106">
            <a:extLst>
              <a:ext uri="{FF2B5EF4-FFF2-40B4-BE49-F238E27FC236}">
                <a16:creationId xmlns:a16="http://schemas.microsoft.com/office/drawing/2014/main" id="{CDD6A6EC-CAC0-4B4E-8EE0-A7CFAC3A1C81}"/>
              </a:ext>
            </a:extLst>
          </p:cNvPr>
          <p:cNvSpPr txBox="1"/>
          <p:nvPr/>
        </p:nvSpPr>
        <p:spPr>
          <a:xfrm>
            <a:off x="10789092" y="4456215"/>
            <a:ext cx="980551" cy="338554"/>
          </a:xfrm>
          <a:prstGeom prst="rect">
            <a:avLst/>
          </a:prstGeom>
          <a:noFill/>
        </p:spPr>
        <p:txBody>
          <a:bodyPr wrap="square">
            <a:spAutoFit/>
          </a:bodyPr>
          <a:lstStyle/>
          <a:p>
            <a:r>
              <a:rPr lang="en-US" sz="1600" dirty="0"/>
              <a:t>12/2/21</a:t>
            </a:r>
          </a:p>
        </p:txBody>
      </p:sp>
      <p:sp>
        <p:nvSpPr>
          <p:cNvPr id="108" name="Footer Placeholder 2">
            <a:extLst>
              <a:ext uri="{FF2B5EF4-FFF2-40B4-BE49-F238E27FC236}">
                <a16:creationId xmlns:a16="http://schemas.microsoft.com/office/drawing/2014/main" id="{FE135C87-38F1-4A6C-9DD4-6954752DB1B1}"/>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22</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601338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BBF63-D1B3-417E-9880-00F5EE9ED8F6}"/>
              </a:ext>
            </a:extLst>
          </p:cNvPr>
          <p:cNvSpPr txBox="1"/>
          <p:nvPr/>
        </p:nvSpPr>
        <p:spPr>
          <a:xfrm>
            <a:off x="232262" y="17557"/>
            <a:ext cx="11440990" cy="646331"/>
          </a:xfrm>
          <a:prstGeom prst="rect">
            <a:avLst/>
          </a:prstGeom>
          <a:noFill/>
        </p:spPr>
        <p:txBody>
          <a:bodyPr wrap="square">
            <a:spAutoFit/>
          </a:bodyPr>
          <a:lstStyle/>
          <a:p>
            <a:r>
              <a:rPr lang="en-US" sz="3600" b="1" dirty="0"/>
              <a:t>Run-22 RHIC Startup [1]</a:t>
            </a:r>
          </a:p>
        </p:txBody>
      </p:sp>
      <p:sp>
        <p:nvSpPr>
          <p:cNvPr id="5" name="Rectangle 4">
            <a:extLst>
              <a:ext uri="{FF2B5EF4-FFF2-40B4-BE49-F238E27FC236}">
                <a16:creationId xmlns:a16="http://schemas.microsoft.com/office/drawing/2014/main" id="{5C21A5A4-CEB3-49E7-BECD-D51B838C1999}"/>
              </a:ext>
            </a:extLst>
          </p:cNvPr>
          <p:cNvSpPr/>
          <p:nvPr/>
        </p:nvSpPr>
        <p:spPr>
          <a:xfrm>
            <a:off x="611249" y="1125553"/>
            <a:ext cx="11440990" cy="2862322"/>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AGS partial snake magnet, short to ground (Sept)</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Booster vacuum bakeout (Sept)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AGS cable tray collapse (Oct)</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AGS dipole coils replacement (Nov)</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RHIC Yellow Ring vacuum leak (Nov)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RHIC </a:t>
            </a:r>
            <a:r>
              <a:rPr lang="en-US" sz="2000" dirty="0" err="1">
                <a:latin typeface="Helvetica" panose="020B0604020202020204" pitchFamily="34" charset="0"/>
                <a:cs typeface="Helvetica" panose="020B0604020202020204" pitchFamily="34" charset="0"/>
              </a:rPr>
              <a:t>cryo</a:t>
            </a:r>
            <a:r>
              <a:rPr lang="en-US" sz="2000" dirty="0">
                <a:latin typeface="Helvetica" panose="020B0604020202020204" pitchFamily="34" charset="0"/>
                <a:cs typeface="Helvetica" panose="020B0604020202020204" pitchFamily="34" charset="0"/>
              </a:rPr>
              <a:t> controls upgrade (Nov) </a:t>
            </a:r>
            <a:r>
              <a:rPr lang="en-US" sz="2000" dirty="0">
                <a:latin typeface="Helvetica" panose="020B0604020202020204" pitchFamily="34" charset="0"/>
                <a:cs typeface="Helvetica" panose="020B0604020202020204" pitchFamily="34" charset="0"/>
                <a:sym typeface="Wingdings" panose="05000000000000000000" pitchFamily="2" charset="2"/>
              </a:rPr>
              <a:t> 2</a:t>
            </a:r>
            <a:r>
              <a:rPr lang="en-US" sz="2000" dirty="0">
                <a:solidFill>
                  <a:srgbClr val="FF0000"/>
                </a:solidFill>
                <a:latin typeface="Helvetica" panose="020B0604020202020204" pitchFamily="34" charset="0"/>
                <a:cs typeface="Helvetica" panose="020B0604020202020204" pitchFamily="34" charset="0"/>
                <a:sym typeface="Wingdings" panose="05000000000000000000" pitchFamily="2" charset="2"/>
              </a:rPr>
              <a:t> </a:t>
            </a:r>
            <a:r>
              <a:rPr lang="en-US" sz="2000" dirty="0">
                <a:latin typeface="Helvetica" panose="020B0604020202020204" pitchFamily="34" charset="0"/>
                <a:cs typeface="Helvetica" panose="020B0604020202020204" pitchFamily="34" charset="0"/>
                <a:sym typeface="Wingdings" panose="05000000000000000000" pitchFamily="2" charset="2"/>
              </a:rPr>
              <a:t>week delay in RHIC setup</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Increase in safety-related reportable events (details in backup slides) </a:t>
            </a:r>
          </a:p>
          <a:p>
            <a:pPr marL="342900"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endParaRPr lang="en-US" sz="2000" dirty="0">
              <a:latin typeface="Helvetica" panose="020B0604020202020204" pitchFamily="34" charset="0"/>
              <a:cs typeface="Helvetica" panose="020B0604020202020204" pitchFamily="34" charset="0"/>
            </a:endParaRPr>
          </a:p>
        </p:txBody>
      </p:sp>
      <p:sp>
        <p:nvSpPr>
          <p:cNvPr id="8" name="Rectangle 7">
            <a:extLst>
              <a:ext uri="{FF2B5EF4-FFF2-40B4-BE49-F238E27FC236}">
                <a16:creationId xmlns:a16="http://schemas.microsoft.com/office/drawing/2014/main" id="{64802214-BDB2-4D65-B0B0-201467DEB24B}"/>
              </a:ext>
            </a:extLst>
          </p:cNvPr>
          <p:cNvSpPr/>
          <p:nvPr/>
        </p:nvSpPr>
        <p:spPr>
          <a:xfrm>
            <a:off x="473233" y="663888"/>
            <a:ext cx="2308645"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Unusual events</a:t>
            </a:r>
            <a:endParaRPr lang="en-US" sz="2400" dirty="0"/>
          </a:p>
        </p:txBody>
      </p:sp>
      <p:sp>
        <p:nvSpPr>
          <p:cNvPr id="10" name="Rectangle 9">
            <a:extLst>
              <a:ext uri="{FF2B5EF4-FFF2-40B4-BE49-F238E27FC236}">
                <a16:creationId xmlns:a16="http://schemas.microsoft.com/office/drawing/2014/main" id="{F08DE982-6791-4D05-83E5-49E7E9E9A173}"/>
              </a:ext>
            </a:extLst>
          </p:cNvPr>
          <p:cNvSpPr/>
          <p:nvPr/>
        </p:nvSpPr>
        <p:spPr>
          <a:xfrm>
            <a:off x="473233" y="3338468"/>
            <a:ext cx="1056700"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Status</a:t>
            </a:r>
            <a:endParaRPr lang="en-US" sz="2400" dirty="0"/>
          </a:p>
        </p:txBody>
      </p:sp>
      <p:sp>
        <p:nvSpPr>
          <p:cNvPr id="3" name="Rectangle 2">
            <a:extLst>
              <a:ext uri="{FF2B5EF4-FFF2-40B4-BE49-F238E27FC236}">
                <a16:creationId xmlns:a16="http://schemas.microsoft.com/office/drawing/2014/main" id="{7632B36E-7C4F-4D00-8FB8-5B810F7C94BE}"/>
              </a:ext>
            </a:extLst>
          </p:cNvPr>
          <p:cNvSpPr/>
          <p:nvPr/>
        </p:nvSpPr>
        <p:spPr>
          <a:xfrm>
            <a:off x="393456" y="6093069"/>
            <a:ext cx="1829347"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6BBC68-FD00-4AE9-B771-8B00D5E22CD2}"/>
              </a:ext>
            </a:extLst>
          </p:cNvPr>
          <p:cNvSpPr/>
          <p:nvPr/>
        </p:nvSpPr>
        <p:spPr>
          <a:xfrm>
            <a:off x="586519" y="3800133"/>
            <a:ext cx="11440990" cy="2923877"/>
          </a:xfrm>
          <a:prstGeom prst="rect">
            <a:avLst/>
          </a:prstGeom>
        </p:spPr>
        <p:txBody>
          <a:bodyPr wrap="square">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Cool-down of RHIC started Nov 15, as planned. </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 parallel, work to minimize impact on Run-22 programs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Development of new bunch split-and-merge schemes in the injectors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Electron beam commissioning for </a:t>
            </a:r>
            <a:r>
              <a:rPr lang="en-US" sz="2000" dirty="0" err="1">
                <a:latin typeface="Helvetica" panose="020B0604020202020204" pitchFamily="34" charset="0"/>
                <a:cs typeface="Helvetica" panose="020B0604020202020204" pitchFamily="34" charset="0"/>
              </a:rPr>
              <a:t>CeC</a:t>
            </a:r>
            <a:r>
              <a:rPr lang="en-US" sz="2000" dirty="0">
                <a:latin typeface="Helvetica" panose="020B0604020202020204" pitchFamily="34" charset="0"/>
                <a:cs typeface="Helvetica" panose="020B0604020202020204" pitchFamily="34" charset="0"/>
              </a:rPr>
              <a:t> (a primary Run-22 program) </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Next-in-priority </a:t>
            </a:r>
            <a:r>
              <a:rPr lang="en-US" sz="2000" dirty="0" err="1">
                <a:latin typeface="Helvetica" panose="020B0604020202020204" pitchFamily="34" charset="0"/>
                <a:cs typeface="Helvetica" panose="020B0604020202020204" pitchFamily="34" charset="0"/>
              </a:rPr>
              <a:t>LEReC</a:t>
            </a:r>
            <a:r>
              <a:rPr lang="en-US" sz="2000" dirty="0">
                <a:latin typeface="Helvetica" panose="020B0604020202020204" pitchFamily="34" charset="0"/>
                <a:cs typeface="Helvetica" panose="020B0604020202020204" pitchFamily="34" charset="0"/>
              </a:rPr>
              <a:t> setup for EIC-related accelerator physics studies</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Final RHIC cool-down to 4K started Nov 29</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Injector (LINAC, Booster, and AGS) setup completed</a:t>
            </a: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RHIC beam setup underway</a:t>
            </a:r>
          </a:p>
          <a:p>
            <a:endParaRPr lang="en-US" sz="2400" dirty="0">
              <a:latin typeface="Helvetica" panose="020B0604020202020204" pitchFamily="34" charset="0"/>
              <a:cs typeface="Helvetica" panose="020B0604020202020204" pitchFamily="34" charset="0"/>
            </a:endParaRPr>
          </a:p>
        </p:txBody>
      </p:sp>
      <p:sp>
        <p:nvSpPr>
          <p:cNvPr id="13" name="Footer Placeholder 2">
            <a:extLst>
              <a:ext uri="{FF2B5EF4-FFF2-40B4-BE49-F238E27FC236}">
                <a16:creationId xmlns:a16="http://schemas.microsoft.com/office/drawing/2014/main" id="{25CDF65B-F1A6-43D5-9898-C2F6BD9E0F96}"/>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23</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163324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BBF63-D1B3-417E-9880-00F5EE9ED8F6}"/>
              </a:ext>
            </a:extLst>
          </p:cNvPr>
          <p:cNvSpPr txBox="1"/>
          <p:nvPr/>
        </p:nvSpPr>
        <p:spPr>
          <a:xfrm>
            <a:off x="232262" y="17557"/>
            <a:ext cx="11440990" cy="646331"/>
          </a:xfrm>
          <a:prstGeom prst="rect">
            <a:avLst/>
          </a:prstGeom>
          <a:noFill/>
        </p:spPr>
        <p:txBody>
          <a:bodyPr wrap="square">
            <a:spAutoFit/>
          </a:bodyPr>
          <a:lstStyle/>
          <a:p>
            <a:r>
              <a:rPr lang="en-US" sz="3600" b="1" dirty="0"/>
              <a:t>Run-22 RHIC Startup [2]</a:t>
            </a:r>
          </a:p>
        </p:txBody>
      </p:sp>
      <p:sp>
        <p:nvSpPr>
          <p:cNvPr id="8" name="Rectangle 7">
            <a:extLst>
              <a:ext uri="{FF2B5EF4-FFF2-40B4-BE49-F238E27FC236}">
                <a16:creationId xmlns:a16="http://schemas.microsoft.com/office/drawing/2014/main" id="{64802214-BDB2-4D65-B0B0-201467DEB24B}"/>
              </a:ext>
            </a:extLst>
          </p:cNvPr>
          <p:cNvSpPr/>
          <p:nvPr/>
        </p:nvSpPr>
        <p:spPr>
          <a:xfrm>
            <a:off x="279803" y="3302534"/>
            <a:ext cx="6437981" cy="1354217"/>
          </a:xfrm>
          <a:prstGeom prst="rect">
            <a:avLst/>
          </a:prstGeom>
        </p:spPr>
        <p:txBody>
          <a:bodyPr wrap="none">
            <a:spAutoFit/>
          </a:bodyPr>
          <a:lstStyle/>
          <a:p>
            <a:r>
              <a:rPr lang="en-US" sz="2200" dirty="0">
                <a:latin typeface="Helvetica" panose="020B0604020202020204" pitchFamily="34" charset="0"/>
                <a:cs typeface="Helvetica" panose="020B0604020202020204" pitchFamily="34" charset="0"/>
              </a:rPr>
              <a:t>Challenges</a:t>
            </a:r>
          </a:p>
          <a:p>
            <a:r>
              <a:rPr lang="en-US" sz="2000" dirty="0">
                <a:latin typeface="Helvetica" panose="020B0604020202020204" pitchFamily="34" charset="0"/>
                <a:cs typeface="Helvetica" panose="020B0604020202020204" pitchFamily="34" charset="0"/>
              </a:rPr>
              <a:t>   last high energy polarized proton operation in Run-17</a:t>
            </a:r>
          </a:p>
          <a:p>
            <a:r>
              <a:rPr lang="en-US" sz="2000" dirty="0">
                <a:latin typeface="Helvetica" panose="020B0604020202020204" pitchFamily="34" charset="0"/>
                <a:cs typeface="Helvetica" panose="020B0604020202020204" pitchFamily="34" charset="0"/>
              </a:rPr>
              <a:t>   delayed start (2 weeks)</a:t>
            </a:r>
          </a:p>
          <a:p>
            <a:r>
              <a:rPr lang="en-US" sz="2000" dirty="0">
                <a:latin typeface="Helvetica" panose="020B0604020202020204" pitchFamily="34" charset="0"/>
                <a:cs typeface="Helvetica" panose="020B0604020202020204" pitchFamily="34" charset="0"/>
              </a:rPr>
              <a:t>   tight shutdown schedule (before Run-23) </a:t>
            </a:r>
          </a:p>
        </p:txBody>
      </p:sp>
      <p:sp>
        <p:nvSpPr>
          <p:cNvPr id="3" name="Rectangle 2">
            <a:extLst>
              <a:ext uri="{FF2B5EF4-FFF2-40B4-BE49-F238E27FC236}">
                <a16:creationId xmlns:a16="http://schemas.microsoft.com/office/drawing/2014/main" id="{7632B36E-7C4F-4D00-8FB8-5B810F7C94BE}"/>
              </a:ext>
            </a:extLst>
          </p:cNvPr>
          <p:cNvSpPr/>
          <p:nvPr/>
        </p:nvSpPr>
        <p:spPr>
          <a:xfrm>
            <a:off x="393456" y="6093069"/>
            <a:ext cx="1829347" cy="64633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3146F31-4F2E-4F2F-A41C-532997664655}"/>
              </a:ext>
            </a:extLst>
          </p:cNvPr>
          <p:cNvSpPr/>
          <p:nvPr/>
        </p:nvSpPr>
        <p:spPr>
          <a:xfrm>
            <a:off x="279803" y="668563"/>
            <a:ext cx="10137903" cy="2954655"/>
          </a:xfrm>
          <a:prstGeom prst="rect">
            <a:avLst/>
          </a:prstGeom>
        </p:spPr>
        <p:txBody>
          <a:bodyPr wrap="none">
            <a:spAutoFit/>
          </a:bodyPr>
          <a:lstStyle/>
          <a:p>
            <a:r>
              <a:rPr lang="en-US" sz="2200" dirty="0">
                <a:latin typeface="Helvetica" panose="020B0604020202020204" pitchFamily="34" charset="0"/>
                <a:cs typeface="Helvetica" panose="020B0604020202020204" pitchFamily="34" charset="0"/>
              </a:rPr>
              <a:t>Objectives</a:t>
            </a:r>
            <a:endParaRPr lang="en-US" sz="2400" dirty="0">
              <a:latin typeface="Helvetica" panose="020B0604020202020204" pitchFamily="34" charset="0"/>
              <a:cs typeface="Helvetica" panose="020B0604020202020204" pitchFamily="34" charset="0"/>
            </a:endParaRPr>
          </a:p>
          <a:p>
            <a:r>
              <a:rPr lang="en-US" sz="2000" dirty="0">
                <a:solidFill>
                  <a:srgbClr val="FF0000"/>
                </a:solidFill>
              </a:rPr>
              <a:t>    p</a:t>
            </a:r>
            <a:r>
              <a:rPr lang="en-US" sz="2000" b="1" dirty="0">
                <a:solidFill>
                  <a:srgbClr val="FF0000"/>
                </a:solidFill>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solidFill>
                  <a:srgbClr val="FF0000"/>
                </a:solidFill>
              </a:rPr>
              <a:t> + p</a:t>
            </a:r>
            <a:r>
              <a:rPr lang="en-US" sz="2000" b="1" dirty="0">
                <a:solidFill>
                  <a:srgbClr val="FF0000"/>
                </a:solidFill>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solidFill>
                  <a:srgbClr val="FF0000"/>
                </a:solidFill>
              </a:rPr>
              <a:t> at 255 GeV/n </a:t>
            </a:r>
            <a:r>
              <a:rPr lang="en-US" sz="2000" dirty="0">
                <a:solidFill>
                  <a:srgbClr val="FF0000"/>
                </a:solidFill>
                <a:latin typeface="Helvetica" panose="020B0604020202020204" pitchFamily="34" charset="0"/>
                <a:cs typeface="Helvetica" panose="020B0604020202020204" pitchFamily="34" charset="0"/>
              </a:rPr>
              <a:t>for STAR</a:t>
            </a:r>
          </a:p>
          <a:p>
            <a:r>
              <a:rPr lang="en-US" sz="2000" dirty="0">
                <a:latin typeface="Helvetica" panose="020B0604020202020204" pitchFamily="34" charset="0"/>
                <a:cs typeface="Helvetica" panose="020B0604020202020204" pitchFamily="34" charset="0"/>
              </a:rPr>
              <a:t>         400 pb</a:t>
            </a:r>
            <a:r>
              <a:rPr lang="en-US" sz="2000" baseline="30000" dirty="0">
                <a:latin typeface="Helvetica" panose="020B0604020202020204" pitchFamily="34" charset="0"/>
                <a:cs typeface="Helvetica" panose="020B0604020202020204" pitchFamily="34" charset="0"/>
              </a:rPr>
              <a:t>-1</a:t>
            </a:r>
            <a:r>
              <a:rPr lang="en-US" sz="2000" dirty="0">
                <a:latin typeface="Helvetica" panose="020B0604020202020204" pitchFamily="34" charset="0"/>
                <a:cs typeface="Helvetica" panose="020B0604020202020204" pitchFamily="34" charset="0"/>
              </a:rPr>
              <a:t> sampled luminosity (~16 weeks estimated in STAR beam use proposal)</a:t>
            </a:r>
          </a:p>
          <a:p>
            <a:r>
              <a:rPr lang="en-US" sz="2000" dirty="0">
                <a:latin typeface="Helvetica" panose="020B0604020202020204" pitchFamily="34" charset="0"/>
                <a:cs typeface="Helvetica" panose="020B0604020202020204" pitchFamily="34" charset="0"/>
              </a:rPr>
              <a:t>         Figure of merit, LP</a:t>
            </a:r>
            <a:r>
              <a:rPr lang="en-US" sz="2000" baseline="30000" dirty="0">
                <a:latin typeface="Helvetica" panose="020B0604020202020204" pitchFamily="34" charset="0"/>
                <a:cs typeface="Helvetica" panose="020B0604020202020204" pitchFamily="34" charset="0"/>
              </a:rPr>
              <a:t>2</a:t>
            </a:r>
            <a:r>
              <a:rPr lang="en-US" sz="2000" dirty="0">
                <a:latin typeface="Helvetica" panose="020B0604020202020204" pitchFamily="34" charset="0"/>
                <a:cs typeface="Helvetica" panose="020B0604020202020204" pitchFamily="34" charset="0"/>
              </a:rPr>
              <a:t> = 120 pb</a:t>
            </a:r>
            <a:r>
              <a:rPr lang="en-US" sz="2000" baseline="30000" dirty="0">
                <a:latin typeface="Helvetica" panose="020B0604020202020204" pitchFamily="34" charset="0"/>
                <a:cs typeface="Helvetica" panose="020B0604020202020204" pitchFamily="34" charset="0"/>
              </a:rPr>
              <a:t>-1 </a:t>
            </a:r>
            <a:r>
              <a:rPr lang="en-US" sz="2000" dirty="0">
                <a:latin typeface="Helvetica" panose="020B0604020202020204" pitchFamily="34" charset="0"/>
                <a:cs typeface="Helvetica" panose="020B0604020202020204" pitchFamily="34" charset="0"/>
              </a:rPr>
              <a:t>with &lt;P&gt; = 55%</a:t>
            </a:r>
          </a:p>
          <a:p>
            <a:r>
              <a:rPr lang="en-US" sz="2000" dirty="0">
                <a:solidFill>
                  <a:srgbClr val="FF0000"/>
                </a:solidFill>
                <a:latin typeface="Helvetica" panose="020B0604020202020204" pitchFamily="34" charset="0"/>
                <a:cs typeface="Helvetica" panose="020B0604020202020204" pitchFamily="34" charset="0"/>
              </a:rPr>
              <a:t>    </a:t>
            </a:r>
            <a:r>
              <a:rPr lang="en-US" sz="2000" dirty="0" err="1">
                <a:solidFill>
                  <a:srgbClr val="FF0000"/>
                </a:solidFill>
                <a:latin typeface="Helvetica" panose="020B0604020202020204" pitchFamily="34" charset="0"/>
                <a:cs typeface="Helvetica" panose="020B0604020202020204" pitchFamily="34" charset="0"/>
              </a:rPr>
              <a:t>CeC</a:t>
            </a:r>
            <a:r>
              <a:rPr lang="en-US" sz="2000" dirty="0">
                <a:solidFill>
                  <a:srgbClr val="FF0000"/>
                </a:solidFill>
                <a:latin typeface="Helvetica" panose="020B0604020202020204" pitchFamily="34" charset="0"/>
                <a:cs typeface="Helvetica" panose="020B0604020202020204" pitchFamily="34" charset="0"/>
              </a:rPr>
              <a:t>-X </a:t>
            </a:r>
          </a:p>
          <a:p>
            <a:r>
              <a:rPr lang="en-US" sz="2000" dirty="0">
                <a:latin typeface="Helvetica" panose="020B0604020202020204" pitchFamily="34" charset="0"/>
                <a:cs typeface="Helvetica" panose="020B0604020202020204" pitchFamily="34" charset="0"/>
              </a:rPr>
              <a:t>         16 days</a:t>
            </a:r>
          </a:p>
          <a:p>
            <a:r>
              <a:rPr lang="en-US" sz="2000" dirty="0">
                <a:solidFill>
                  <a:srgbClr val="FF0000"/>
                </a:solidFill>
                <a:latin typeface="Helvetica" panose="020B0604020202020204" pitchFamily="34" charset="0"/>
                <a:cs typeface="Helvetica" panose="020B0604020202020204" pitchFamily="34" charset="0"/>
              </a:rPr>
              <a:t>    Accelerator Physics Experiments </a:t>
            </a:r>
          </a:p>
          <a:p>
            <a:r>
              <a:rPr lang="en-US" sz="2000" dirty="0">
                <a:latin typeface="Helvetica" panose="020B0604020202020204" pitchFamily="34" charset="0"/>
                <a:cs typeface="Helvetica" panose="020B0604020202020204" pitchFamily="34" charset="0"/>
              </a:rPr>
              <a:t>         ~ 5 days (</a:t>
            </a:r>
            <a:r>
              <a:rPr lang="en-US" sz="2000" dirty="0" err="1">
                <a:latin typeface="Helvetica" panose="020B0604020202020204" pitchFamily="34" charset="0"/>
                <a:cs typeface="Helvetica" panose="020B0604020202020204" pitchFamily="34" charset="0"/>
              </a:rPr>
              <a:t>tbd</a:t>
            </a:r>
            <a:r>
              <a:rPr lang="en-US" sz="2000" dirty="0">
                <a:latin typeface="Helvetica" panose="020B0604020202020204" pitchFamily="34" charset="0"/>
                <a:cs typeface="Helvetica" panose="020B0604020202020204" pitchFamily="34" charset="0"/>
              </a:rPr>
              <a:t>)</a:t>
            </a:r>
          </a:p>
          <a:p>
            <a:endParaRPr lang="en-US" sz="2400" dirty="0"/>
          </a:p>
        </p:txBody>
      </p:sp>
      <p:pic>
        <p:nvPicPr>
          <p:cNvPr id="17" name="Picture 2">
            <a:extLst>
              <a:ext uri="{FF2B5EF4-FFF2-40B4-BE49-F238E27FC236}">
                <a16:creationId xmlns:a16="http://schemas.microsoft.com/office/drawing/2014/main" id="{BA9BD6F8-5A8B-4F74-A599-2243BA0DC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202" y="1830075"/>
            <a:ext cx="4991842" cy="3744542"/>
          </a:xfrm>
          <a:prstGeom prst="rect">
            <a:avLst/>
          </a:prstGeom>
          <a:solidFill>
            <a:schemeClr val="bg1"/>
          </a:solidFill>
          <a:ln>
            <a:noFill/>
          </a:ln>
        </p:spPr>
      </p:pic>
      <p:sp>
        <p:nvSpPr>
          <p:cNvPr id="18" name="Content Placeholder 2">
            <a:extLst>
              <a:ext uri="{FF2B5EF4-FFF2-40B4-BE49-F238E27FC236}">
                <a16:creationId xmlns:a16="http://schemas.microsoft.com/office/drawing/2014/main" id="{57141142-EF1A-4633-8263-F683BF50D08B}"/>
              </a:ext>
            </a:extLst>
          </p:cNvPr>
          <p:cNvSpPr txBox="1">
            <a:spLocks/>
          </p:cNvSpPr>
          <p:nvPr/>
        </p:nvSpPr>
        <p:spPr>
          <a:xfrm>
            <a:off x="8504949" y="5082817"/>
            <a:ext cx="2842877" cy="20487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Time [weeks in physics]</a:t>
            </a:r>
          </a:p>
        </p:txBody>
      </p:sp>
      <p:sp>
        <p:nvSpPr>
          <p:cNvPr id="19" name="Content Placeholder 2">
            <a:extLst>
              <a:ext uri="{FF2B5EF4-FFF2-40B4-BE49-F238E27FC236}">
                <a16:creationId xmlns:a16="http://schemas.microsoft.com/office/drawing/2014/main" id="{5B57A215-D091-4FE6-82FE-A33AF77592EF}"/>
              </a:ext>
            </a:extLst>
          </p:cNvPr>
          <p:cNvSpPr txBox="1">
            <a:spLocks/>
          </p:cNvSpPr>
          <p:nvPr/>
        </p:nvSpPr>
        <p:spPr>
          <a:xfrm rot="16200000">
            <a:off x="5944753" y="3444135"/>
            <a:ext cx="2842877" cy="20487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Integrated luminosity [pb</a:t>
            </a:r>
            <a:r>
              <a:rPr lang="en-US" sz="1500" baseline="30000" dirty="0"/>
              <a:t>-1</a:t>
            </a:r>
            <a:r>
              <a:rPr lang="en-US" sz="1500" dirty="0"/>
              <a:t>]</a:t>
            </a:r>
          </a:p>
        </p:txBody>
      </p:sp>
      <p:sp>
        <p:nvSpPr>
          <p:cNvPr id="20" name="Content Placeholder 2">
            <a:extLst>
              <a:ext uri="{FF2B5EF4-FFF2-40B4-BE49-F238E27FC236}">
                <a16:creationId xmlns:a16="http://schemas.microsoft.com/office/drawing/2014/main" id="{0DF120D3-4FE9-4D4E-BDC8-EF5E3DD80120}"/>
              </a:ext>
            </a:extLst>
          </p:cNvPr>
          <p:cNvSpPr txBox="1">
            <a:spLocks/>
          </p:cNvSpPr>
          <p:nvPr/>
        </p:nvSpPr>
        <p:spPr>
          <a:xfrm>
            <a:off x="7070896" y="2146513"/>
            <a:ext cx="5084338" cy="178081"/>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RHIC Run-17 delivered luminosity p</a:t>
            </a:r>
            <a:r>
              <a:rPr lang="en-US" sz="15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500" dirty="0"/>
              <a:t> + p</a:t>
            </a:r>
            <a:r>
              <a:rPr lang="en-US" sz="15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1500" dirty="0"/>
              <a:t> at 255 GeV/n</a:t>
            </a:r>
          </a:p>
        </p:txBody>
      </p:sp>
      <p:sp>
        <p:nvSpPr>
          <p:cNvPr id="22" name="TextBox 21">
            <a:extLst>
              <a:ext uri="{FF2B5EF4-FFF2-40B4-BE49-F238E27FC236}">
                <a16:creationId xmlns:a16="http://schemas.microsoft.com/office/drawing/2014/main" id="{5DC5E244-E72A-42A4-889D-540A0008F666}"/>
              </a:ext>
            </a:extLst>
          </p:cNvPr>
          <p:cNvSpPr txBox="1"/>
          <p:nvPr/>
        </p:nvSpPr>
        <p:spPr>
          <a:xfrm>
            <a:off x="2222803" y="6043097"/>
            <a:ext cx="9516725" cy="430887"/>
          </a:xfrm>
          <a:prstGeom prst="rect">
            <a:avLst/>
          </a:prstGeom>
          <a:noFill/>
        </p:spPr>
        <p:txBody>
          <a:bodyPr wrap="square">
            <a:spAutoFit/>
          </a:bodyPr>
          <a:lstStyle/>
          <a:p>
            <a:r>
              <a:rPr lang="en-US" sz="2200" b="1" dirty="0">
                <a:solidFill>
                  <a:srgbClr val="FF0000"/>
                </a:solidFill>
                <a:latin typeface="Helvetica" panose="020B0604020202020204" pitchFamily="34" charset="0"/>
                <a:cs typeface="Helvetica" panose="020B0604020202020204" pitchFamily="34" charset="0"/>
              </a:rPr>
              <a:t>Run-22 end date fixed for now with contingency planning underway</a:t>
            </a:r>
          </a:p>
        </p:txBody>
      </p:sp>
      <p:sp>
        <p:nvSpPr>
          <p:cNvPr id="23" name="Rectangle 22">
            <a:extLst>
              <a:ext uri="{FF2B5EF4-FFF2-40B4-BE49-F238E27FC236}">
                <a16:creationId xmlns:a16="http://schemas.microsoft.com/office/drawing/2014/main" id="{0E7F3A25-F7A8-45F3-A54C-469B5351770E}"/>
              </a:ext>
            </a:extLst>
          </p:cNvPr>
          <p:cNvSpPr/>
          <p:nvPr/>
        </p:nvSpPr>
        <p:spPr>
          <a:xfrm>
            <a:off x="286944" y="4805696"/>
            <a:ext cx="7503977" cy="1046440"/>
          </a:xfrm>
          <a:prstGeom prst="rect">
            <a:avLst/>
          </a:prstGeom>
        </p:spPr>
        <p:txBody>
          <a:bodyPr wrap="none">
            <a:spAutoFit/>
          </a:bodyPr>
          <a:lstStyle/>
          <a:p>
            <a:r>
              <a:rPr lang="en-US" sz="2200" dirty="0">
                <a:latin typeface="Helvetica" panose="020B0604020202020204" pitchFamily="34" charset="0"/>
                <a:cs typeface="Helvetica" panose="020B0604020202020204" pitchFamily="34" charset="0"/>
              </a:rPr>
              <a:t>Mitigation plans</a:t>
            </a:r>
          </a:p>
          <a:p>
            <a:r>
              <a:rPr lang="en-US" sz="2000" dirty="0">
                <a:latin typeface="Helvetica" panose="020B0604020202020204" pitchFamily="34" charset="0"/>
                <a:cs typeface="Helvetica" panose="020B0604020202020204" pitchFamily="34" charset="0"/>
              </a:rPr>
              <a:t>   quickly restore good operating conditions from Run-17</a:t>
            </a:r>
          </a:p>
          <a:p>
            <a:r>
              <a:rPr lang="en-US" sz="2000" dirty="0">
                <a:latin typeface="Helvetica" panose="020B0604020202020204" pitchFamily="34" charset="0"/>
                <a:cs typeface="Helvetica" panose="020B0604020202020204" pitchFamily="34" charset="0"/>
              </a:rPr>
              <a:t>   leverage performance improvements for increased polarization</a:t>
            </a:r>
          </a:p>
        </p:txBody>
      </p:sp>
      <p:sp>
        <p:nvSpPr>
          <p:cNvPr id="24" name="Footer Placeholder 2">
            <a:extLst>
              <a:ext uri="{FF2B5EF4-FFF2-40B4-BE49-F238E27FC236}">
                <a16:creationId xmlns:a16="http://schemas.microsoft.com/office/drawing/2014/main" id="{C62A9C49-9942-4802-B8AD-3C076493D926}"/>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24</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40709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r>
              <a:rPr lang="en-US" sz="6000" dirty="0"/>
              <a:t>Planning through end of RHIC operations / start of EIC installations (in 2025) </a:t>
            </a:r>
            <a:br>
              <a:rPr lang="en-US" sz="6000" dirty="0">
                <a:solidFill>
                  <a:srgbClr val="0000FF"/>
                </a:solidFill>
              </a:rPr>
            </a:br>
            <a:br>
              <a:rPr lang="en-US" dirty="0"/>
            </a:br>
            <a:endParaRPr lang="en-US" dirty="0"/>
          </a:p>
        </p:txBody>
      </p:sp>
    </p:spTree>
    <p:extLst>
      <p:ext uri="{BB962C8B-B14F-4D97-AF65-F5344CB8AC3E}">
        <p14:creationId xmlns:p14="http://schemas.microsoft.com/office/powerpoint/2010/main" val="17712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332FC6-71AD-4152-959E-403D37FB07AB}"/>
              </a:ext>
            </a:extLst>
          </p:cNvPr>
          <p:cNvSpPr txBox="1">
            <a:spLocks/>
          </p:cNvSpPr>
          <p:nvPr/>
        </p:nvSpPr>
        <p:spPr>
          <a:xfrm>
            <a:off x="221767" y="29866"/>
            <a:ext cx="11398733" cy="5736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latin typeface="Helvetica" panose="020B0604020202020204" pitchFamily="34" charset="0"/>
                <a:cs typeface="Helvetica" panose="020B0604020202020204" pitchFamily="34" charset="0"/>
              </a:rPr>
              <a:t>Run-23 through Run-25 with </a:t>
            </a:r>
            <a:r>
              <a:rPr lang="en-US" sz="3600" dirty="0" err="1">
                <a:latin typeface="Helvetica" panose="020B0604020202020204" pitchFamily="34" charset="0"/>
                <a:cs typeface="Helvetica" panose="020B0604020202020204" pitchFamily="34" charset="0"/>
              </a:rPr>
              <a:t>sPHENIX</a:t>
            </a:r>
            <a:r>
              <a:rPr lang="en-US" sz="3600" dirty="0">
                <a:latin typeface="Helvetica" panose="020B0604020202020204" pitchFamily="34" charset="0"/>
                <a:cs typeface="Helvetica" panose="020B0604020202020204" pitchFamily="34" charset="0"/>
              </a:rPr>
              <a:t> and STAR</a:t>
            </a:r>
          </a:p>
        </p:txBody>
      </p:sp>
      <p:sp>
        <p:nvSpPr>
          <p:cNvPr id="7" name="Rectangle 6">
            <a:extLst>
              <a:ext uri="{FF2B5EF4-FFF2-40B4-BE49-F238E27FC236}">
                <a16:creationId xmlns:a16="http://schemas.microsoft.com/office/drawing/2014/main" id="{ACF985F9-8739-4D68-8DB8-0CCA6AD131C7}"/>
              </a:ext>
            </a:extLst>
          </p:cNvPr>
          <p:cNvSpPr/>
          <p:nvPr/>
        </p:nvSpPr>
        <p:spPr>
          <a:xfrm>
            <a:off x="484267" y="890626"/>
            <a:ext cx="7699544"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Planned Operating Modes – all with 100 GeV/n beams </a:t>
            </a:r>
            <a:endParaRPr lang="en-US" sz="2400" dirty="0"/>
          </a:p>
        </p:txBody>
      </p:sp>
      <p:sp>
        <p:nvSpPr>
          <p:cNvPr id="9" name="Rectangle 8">
            <a:extLst>
              <a:ext uri="{FF2B5EF4-FFF2-40B4-BE49-F238E27FC236}">
                <a16:creationId xmlns:a16="http://schemas.microsoft.com/office/drawing/2014/main" id="{0B2E0ACA-D995-475B-B122-98F7DBF5C1EA}"/>
              </a:ext>
            </a:extLst>
          </p:cNvPr>
          <p:cNvSpPr/>
          <p:nvPr/>
        </p:nvSpPr>
        <p:spPr>
          <a:xfrm>
            <a:off x="484267" y="2739368"/>
            <a:ext cx="6107762" cy="461665"/>
          </a:xfrm>
          <a:prstGeom prst="rect">
            <a:avLst/>
          </a:prstGeom>
        </p:spPr>
        <p:txBody>
          <a:bodyPr wrap="none">
            <a:spAutoFit/>
          </a:bodyPr>
          <a:lstStyle/>
          <a:p>
            <a:r>
              <a:rPr lang="en-US" sz="2400" dirty="0">
                <a:latin typeface="Helvetica" panose="020B0604020202020204" pitchFamily="34" charset="0"/>
                <a:cs typeface="Helvetica" panose="020B0604020202020204" pitchFamily="34" charset="0"/>
              </a:rPr>
              <a:t>Maximizing useful luminosity with </a:t>
            </a:r>
            <a:r>
              <a:rPr lang="en-US" sz="2400" dirty="0" err="1">
                <a:latin typeface="Helvetica" panose="020B0604020202020204" pitchFamily="34" charset="0"/>
                <a:cs typeface="Helvetica" panose="020B0604020202020204" pitchFamily="34" charset="0"/>
              </a:rPr>
              <a:t>sPHENIX</a:t>
            </a:r>
            <a:endParaRPr lang="en-US" sz="2400" dirty="0"/>
          </a:p>
        </p:txBody>
      </p:sp>
      <p:sp>
        <p:nvSpPr>
          <p:cNvPr id="10" name="Content Placeholder 2">
            <a:extLst>
              <a:ext uri="{FF2B5EF4-FFF2-40B4-BE49-F238E27FC236}">
                <a16:creationId xmlns:a16="http://schemas.microsoft.com/office/drawing/2014/main" id="{8AE1BB97-0ADF-42E4-B509-C3EEBBBB89AB}"/>
              </a:ext>
            </a:extLst>
          </p:cNvPr>
          <p:cNvSpPr txBox="1">
            <a:spLocks/>
          </p:cNvSpPr>
          <p:nvPr/>
        </p:nvSpPr>
        <p:spPr>
          <a:xfrm>
            <a:off x="875314" y="1481848"/>
            <a:ext cx="4519068" cy="13419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Helvetica" panose="020B0604020202020204" pitchFamily="34" charset="0"/>
                <a:cs typeface="Helvetica" panose="020B0604020202020204" pitchFamily="34" charset="0"/>
              </a:rPr>
              <a:t>Run-23 RHIC Run: Au + Au</a:t>
            </a:r>
          </a:p>
          <a:p>
            <a:r>
              <a:rPr lang="en-US" sz="2000" dirty="0">
                <a:latin typeface="Helvetica" panose="020B0604020202020204" pitchFamily="34" charset="0"/>
                <a:cs typeface="Helvetica" panose="020B0604020202020204" pitchFamily="34" charset="0"/>
              </a:rPr>
              <a:t>Run-24 RHIC Run: 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latin typeface="Helvetica" panose="020B0604020202020204" pitchFamily="34" charset="0"/>
                <a:cs typeface="Helvetica" panose="020B0604020202020204" pitchFamily="34" charset="0"/>
              </a:rPr>
              <a:t> + 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 </a:t>
            </a:r>
            <a:r>
              <a:rPr lang="en-US" sz="2000" dirty="0">
                <a:latin typeface="Helvetica" panose="020B0604020202020204" pitchFamily="34" charset="0"/>
                <a:cs typeface="Helvetica" panose="020B0604020202020204" pitchFamily="34" charset="0"/>
              </a:rPr>
              <a:t>p</a:t>
            </a:r>
            <a:r>
              <a:rPr lang="en-US" sz="2000" b="1" dirty="0">
                <a:latin typeface="Helvetica" panose="020B0604020202020204" pitchFamily="34" charset="0"/>
                <a:ea typeface="ＭＳ Ｐゴシック" pitchFamily="-107" charset="-128"/>
                <a:cs typeface="Helvetica" panose="020B0604020202020204" pitchFamily="34" charset="0"/>
                <a:sym typeface="Symbol" pitchFamily="-107" charset="2"/>
              </a:rPr>
              <a:t></a:t>
            </a:r>
            <a:r>
              <a:rPr lang="en-US" sz="2000" dirty="0">
                <a:latin typeface="Helvetica" panose="020B0604020202020204" pitchFamily="34" charset="0"/>
                <a:cs typeface="Helvetica" panose="020B0604020202020204" pitchFamily="34" charset="0"/>
              </a:rPr>
              <a:t> + Au</a:t>
            </a:r>
          </a:p>
          <a:p>
            <a:r>
              <a:rPr lang="en-US" sz="2000" dirty="0">
                <a:latin typeface="Helvetica" panose="020B0604020202020204" pitchFamily="34" charset="0"/>
                <a:cs typeface="Helvetica" panose="020B0604020202020204" pitchFamily="34" charset="0"/>
              </a:rPr>
              <a:t>Run-25 RHIC Run: Au + Au </a:t>
            </a:r>
          </a:p>
          <a:p>
            <a:pPr marL="0" indent="0">
              <a:buNone/>
            </a:pPr>
            <a:endParaRPr lang="en-US" sz="1800" dirty="0">
              <a:solidFill>
                <a:srgbClr val="FF0000"/>
              </a:solidFill>
            </a:endParaRPr>
          </a:p>
          <a:p>
            <a:pPr marL="0" indent="0"/>
            <a:endParaRPr lang="en-US" sz="1800" dirty="0"/>
          </a:p>
          <a:p>
            <a:pPr marL="0" indent="0"/>
            <a:endParaRPr lang="en-US" sz="1800" dirty="0"/>
          </a:p>
          <a:p>
            <a:endParaRPr lang="en-US" sz="1800" dirty="0"/>
          </a:p>
        </p:txBody>
      </p:sp>
      <p:pic>
        <p:nvPicPr>
          <p:cNvPr id="17" name="Picture 16">
            <a:extLst>
              <a:ext uri="{FF2B5EF4-FFF2-40B4-BE49-F238E27FC236}">
                <a16:creationId xmlns:a16="http://schemas.microsoft.com/office/drawing/2014/main" id="{6B26AA8C-9A3D-4900-8976-D7E9E3161B48}"/>
              </a:ext>
            </a:extLst>
          </p:cNvPr>
          <p:cNvPicPr>
            <a:picLocks noChangeAspect="1"/>
          </p:cNvPicPr>
          <p:nvPr/>
        </p:nvPicPr>
        <p:blipFill>
          <a:blip r:embed="rId3"/>
          <a:stretch>
            <a:fillRect/>
          </a:stretch>
        </p:blipFill>
        <p:spPr>
          <a:xfrm>
            <a:off x="7160364" y="2739368"/>
            <a:ext cx="4893890" cy="3635057"/>
          </a:xfrm>
          <a:prstGeom prst="rect">
            <a:avLst/>
          </a:prstGeom>
        </p:spPr>
      </p:pic>
      <p:grpSp>
        <p:nvGrpSpPr>
          <p:cNvPr id="18" name="Group 17">
            <a:extLst>
              <a:ext uri="{FF2B5EF4-FFF2-40B4-BE49-F238E27FC236}">
                <a16:creationId xmlns:a16="http://schemas.microsoft.com/office/drawing/2014/main" id="{1517333E-D1C0-4E61-89E6-0DF61C8AAF9A}"/>
              </a:ext>
            </a:extLst>
          </p:cNvPr>
          <p:cNvGrpSpPr/>
          <p:nvPr/>
        </p:nvGrpSpPr>
        <p:grpSpPr>
          <a:xfrm>
            <a:off x="9106805" y="3206836"/>
            <a:ext cx="2700218" cy="1534558"/>
            <a:chOff x="2436698" y="1733613"/>
            <a:chExt cx="3230442" cy="1695387"/>
          </a:xfrm>
        </p:grpSpPr>
        <p:cxnSp>
          <p:nvCxnSpPr>
            <p:cNvPr id="19" name="Straight Arrow Connector 18">
              <a:extLst>
                <a:ext uri="{FF2B5EF4-FFF2-40B4-BE49-F238E27FC236}">
                  <a16:creationId xmlns:a16="http://schemas.microsoft.com/office/drawing/2014/main" id="{60A41133-698E-41A8-AA49-D0B921DB7230}"/>
                </a:ext>
              </a:extLst>
            </p:cNvPr>
            <p:cNvCxnSpPr>
              <a:cxnSpLocks/>
            </p:cNvCxnSpPr>
            <p:nvPr/>
          </p:nvCxnSpPr>
          <p:spPr>
            <a:xfrm>
              <a:off x="4132482" y="2388939"/>
              <a:ext cx="0" cy="1040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E30E61C-FB1B-4BFF-8B2A-289B56366853}"/>
                </a:ext>
              </a:extLst>
            </p:cNvPr>
            <p:cNvSpPr txBox="1"/>
            <p:nvPr/>
          </p:nvSpPr>
          <p:spPr>
            <a:xfrm>
              <a:off x="2436698" y="1733613"/>
              <a:ext cx="3230442" cy="737082"/>
            </a:xfrm>
            <a:prstGeom prst="rect">
              <a:avLst/>
            </a:prstGeom>
            <a:noFill/>
          </p:spPr>
          <p:txBody>
            <a:bodyPr wrap="square" rtlCol="0">
              <a:spAutoFit/>
            </a:bodyPr>
            <a:lstStyle/>
            <a:p>
              <a:r>
                <a:rPr lang="en-US" dirty="0">
                  <a:solidFill>
                    <a:srgbClr val="FF0000"/>
                  </a:solidFill>
                </a:rPr>
                <a:t>L(</a:t>
              </a:r>
              <a:r>
                <a:rPr lang="en-US" dirty="0">
                  <a:solidFill>
                    <a:srgbClr val="FF0000"/>
                  </a:solidFill>
                  <a:sym typeface="Symbol" pitchFamily="2" charset="2"/>
                </a:rPr>
                <a:t></a:t>
              </a:r>
              <a:r>
                <a:rPr lang="en-US" dirty="0">
                  <a:solidFill>
                    <a:srgbClr val="FF0000"/>
                  </a:solidFill>
                </a:rPr>
                <a:t>10 cm) ~ L(total) with 2 mrad</a:t>
              </a:r>
            </a:p>
          </p:txBody>
        </p:sp>
      </p:grpSp>
      <p:sp>
        <p:nvSpPr>
          <p:cNvPr id="6" name="Rectangle 5">
            <a:extLst>
              <a:ext uri="{FF2B5EF4-FFF2-40B4-BE49-F238E27FC236}">
                <a16:creationId xmlns:a16="http://schemas.microsoft.com/office/drawing/2014/main" id="{F28041AA-8B58-46DC-ACA3-D285761F7651}"/>
              </a:ext>
            </a:extLst>
          </p:cNvPr>
          <p:cNvSpPr/>
          <p:nvPr/>
        </p:nvSpPr>
        <p:spPr>
          <a:xfrm>
            <a:off x="484267" y="5583118"/>
            <a:ext cx="2223764" cy="9492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000B0507-97B8-4A1F-A4DB-B0CB0C8D5920}"/>
              </a:ext>
            </a:extLst>
          </p:cNvPr>
          <p:cNvSpPr>
            <a:spLocks noGrp="1"/>
          </p:cNvSpPr>
          <p:nvPr>
            <p:ph idx="1"/>
          </p:nvPr>
        </p:nvSpPr>
        <p:spPr>
          <a:xfrm>
            <a:off x="787391" y="3241537"/>
            <a:ext cx="6351963" cy="2260904"/>
          </a:xfrm>
        </p:spPr>
        <p:txBody>
          <a:bodyPr>
            <a:noAutofit/>
          </a:bodyPr>
          <a:lstStyle/>
          <a:p>
            <a:pPr marL="457200" indent="-457200">
              <a:buFont typeface="Arial" panose="020B0604020202020204" pitchFamily="34" charset="0"/>
              <a:buChar char="•"/>
            </a:pPr>
            <a:r>
              <a:rPr lang="en-US" sz="2000" dirty="0"/>
              <a:t>Use of 56 MHz SRF cavity (for increased longitudinal focusing)</a:t>
            </a:r>
          </a:p>
          <a:p>
            <a:pPr marL="457200" indent="-457200">
              <a:buFont typeface="Arial" panose="020B0604020202020204" pitchFamily="34" charset="0"/>
              <a:buChar char="•"/>
            </a:pPr>
            <a:r>
              <a:rPr lang="en-US" sz="2000" dirty="0"/>
              <a:t>Small vertex (+/- 10 cm) via 2 mrad crossing angle </a:t>
            </a:r>
          </a:p>
          <a:p>
            <a:pPr marL="457200" indent="-457200">
              <a:buFont typeface="Arial" panose="020B0604020202020204" pitchFamily="34" charset="0"/>
              <a:buChar char="•"/>
            </a:pPr>
            <a:r>
              <a:rPr lang="en-US" sz="2000" dirty="0"/>
              <a:t>Use of upgraded machine/experimental protection system (abort kicker relays+ faster detection of anomalies)</a:t>
            </a:r>
          </a:p>
          <a:p>
            <a:pPr marL="457200" indent="-457200">
              <a:buFont typeface="Arial" panose="020B0604020202020204" pitchFamily="34" charset="0"/>
              <a:buChar char="•"/>
            </a:pPr>
            <a:r>
              <a:rPr lang="en-US" sz="2000" dirty="0"/>
              <a:t>New </a:t>
            </a:r>
            <a:r>
              <a:rPr lang="en-US" sz="2000" dirty="0">
                <a:sym typeface="Symbol" pitchFamily="2" charset="2"/>
              </a:rPr>
              <a:t>power supplies </a:t>
            </a:r>
            <a:r>
              <a:rPr lang="en-US" sz="2000" dirty="0"/>
              <a:t>in IR8 for larger operating margin / smaller </a:t>
            </a:r>
            <a:r>
              <a:rPr lang="en-US" sz="2000" dirty="0">
                <a:latin typeface="Symbol" pitchFamily="2" charset="2"/>
              </a:rPr>
              <a:t>b</a:t>
            </a:r>
            <a:r>
              <a:rPr lang="en-US" sz="2000" baseline="30000" dirty="0"/>
              <a:t>*</a:t>
            </a:r>
            <a:r>
              <a:rPr lang="en-US" sz="2000" dirty="0"/>
              <a:t>)</a:t>
            </a:r>
          </a:p>
        </p:txBody>
      </p:sp>
      <p:sp>
        <p:nvSpPr>
          <p:cNvPr id="2" name="TextBox 1">
            <a:extLst>
              <a:ext uri="{FF2B5EF4-FFF2-40B4-BE49-F238E27FC236}">
                <a16:creationId xmlns:a16="http://schemas.microsoft.com/office/drawing/2014/main" id="{9461B2E9-0A52-405A-9FDB-1862D4806C8F}"/>
              </a:ext>
            </a:extLst>
          </p:cNvPr>
          <p:cNvSpPr txBox="1"/>
          <p:nvPr/>
        </p:nvSpPr>
        <p:spPr>
          <a:xfrm>
            <a:off x="7948830" y="3576962"/>
            <a:ext cx="1068306" cy="523220"/>
          </a:xfrm>
          <a:prstGeom prst="rect">
            <a:avLst/>
          </a:prstGeom>
          <a:noFill/>
        </p:spPr>
        <p:txBody>
          <a:bodyPr wrap="square" rtlCol="0">
            <a:spAutoFit/>
          </a:bodyPr>
          <a:lstStyle/>
          <a:p>
            <a:r>
              <a:rPr lang="en-US" sz="1400" dirty="0">
                <a:solidFill>
                  <a:srgbClr val="FF9900"/>
                </a:solidFill>
              </a:rPr>
              <a:t>Total luminosity</a:t>
            </a:r>
          </a:p>
        </p:txBody>
      </p:sp>
      <p:sp>
        <p:nvSpPr>
          <p:cNvPr id="15" name="TextBox 14">
            <a:extLst>
              <a:ext uri="{FF2B5EF4-FFF2-40B4-BE49-F238E27FC236}">
                <a16:creationId xmlns:a16="http://schemas.microsoft.com/office/drawing/2014/main" id="{68E9078E-9B63-4B04-B93E-CF3181A31179}"/>
              </a:ext>
            </a:extLst>
          </p:cNvPr>
          <p:cNvSpPr txBox="1"/>
          <p:nvPr/>
        </p:nvSpPr>
        <p:spPr>
          <a:xfrm>
            <a:off x="7948830" y="4766854"/>
            <a:ext cx="1599616" cy="523220"/>
          </a:xfrm>
          <a:prstGeom prst="rect">
            <a:avLst/>
          </a:prstGeom>
          <a:noFill/>
        </p:spPr>
        <p:txBody>
          <a:bodyPr wrap="square" rtlCol="0">
            <a:spAutoFit/>
          </a:bodyPr>
          <a:lstStyle/>
          <a:p>
            <a:r>
              <a:rPr lang="en-US" sz="1400" dirty="0">
                <a:solidFill>
                  <a:srgbClr val="3399FF"/>
                </a:solidFill>
              </a:rPr>
              <a:t>Total luminosity in +/- 10 cm </a:t>
            </a:r>
          </a:p>
        </p:txBody>
      </p:sp>
      <p:sp>
        <p:nvSpPr>
          <p:cNvPr id="16" name="Content Placeholder 2">
            <a:extLst>
              <a:ext uri="{FF2B5EF4-FFF2-40B4-BE49-F238E27FC236}">
                <a16:creationId xmlns:a16="http://schemas.microsoft.com/office/drawing/2014/main" id="{5D567B32-2DD9-41E6-827F-A2BD098F28B2}"/>
              </a:ext>
            </a:extLst>
          </p:cNvPr>
          <p:cNvSpPr txBox="1">
            <a:spLocks/>
          </p:cNvSpPr>
          <p:nvPr/>
        </p:nvSpPr>
        <p:spPr>
          <a:xfrm>
            <a:off x="8838473" y="2795021"/>
            <a:ext cx="2439376" cy="178081"/>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    Run-23 </a:t>
            </a:r>
            <a:r>
              <a:rPr lang="en-US" sz="1500" dirty="0" err="1"/>
              <a:t>Au+Au</a:t>
            </a:r>
            <a:r>
              <a:rPr lang="en-US" sz="1500" dirty="0"/>
              <a:t> </a:t>
            </a:r>
          </a:p>
        </p:txBody>
      </p:sp>
      <p:sp>
        <p:nvSpPr>
          <p:cNvPr id="22" name="Footer Placeholder 2">
            <a:extLst>
              <a:ext uri="{FF2B5EF4-FFF2-40B4-BE49-F238E27FC236}">
                <a16:creationId xmlns:a16="http://schemas.microsoft.com/office/drawing/2014/main" id="{C38D9F0F-CF0D-4533-8115-102760AD7411}"/>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26</a:t>
            </a:fld>
            <a:r>
              <a:rPr lang="en-US"/>
              <a:t> </a:t>
            </a:r>
            <a:endParaRPr lang="en-US" sz="800" dirty="0">
              <a:latin typeface="Times New Roman" pitchFamily="18" charset="0"/>
            </a:endParaRPr>
          </a:p>
        </p:txBody>
      </p:sp>
    </p:spTree>
    <p:extLst>
      <p:ext uri="{BB962C8B-B14F-4D97-AF65-F5344CB8AC3E}">
        <p14:creationId xmlns:p14="http://schemas.microsoft.com/office/powerpoint/2010/main" val="413661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2828-7925-624A-82E1-2ECF83CB8A36}"/>
              </a:ext>
            </a:extLst>
          </p:cNvPr>
          <p:cNvSpPr>
            <a:spLocks noGrp="1"/>
          </p:cNvSpPr>
          <p:nvPr>
            <p:ph type="title"/>
          </p:nvPr>
        </p:nvSpPr>
        <p:spPr>
          <a:xfrm>
            <a:off x="237393" y="3579"/>
            <a:ext cx="11049000" cy="646331"/>
          </a:xfrm>
        </p:spPr>
        <p:txBody>
          <a:bodyPr>
            <a:normAutofit/>
          </a:bodyPr>
          <a:lstStyle/>
          <a:p>
            <a:pPr algn="l"/>
            <a:r>
              <a:rPr lang="en-US" sz="3600" dirty="0">
                <a:latin typeface="Helvetica" panose="020B0604020202020204" pitchFamily="34" charset="0"/>
                <a:cs typeface="Helvetica" panose="020B0604020202020204" pitchFamily="34" charset="0"/>
              </a:rPr>
              <a:t>Run-23 to Run-25 with </a:t>
            </a:r>
            <a:r>
              <a:rPr lang="en-US" sz="3600" dirty="0" err="1">
                <a:latin typeface="Helvetica" panose="020B0604020202020204" pitchFamily="34" charset="0"/>
                <a:cs typeface="Helvetica" panose="020B0604020202020204" pitchFamily="34" charset="0"/>
              </a:rPr>
              <a:t>sPHENIX</a:t>
            </a:r>
            <a:r>
              <a:rPr lang="en-US" sz="3600" dirty="0">
                <a:latin typeface="Helvetica" panose="020B0604020202020204" pitchFamily="34" charset="0"/>
                <a:cs typeface="Helvetica" panose="020B0604020202020204" pitchFamily="34" charset="0"/>
              </a:rPr>
              <a:t> and STAR</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4" name="Date Placeholder 3">
            <a:extLst>
              <a:ext uri="{FF2B5EF4-FFF2-40B4-BE49-F238E27FC236}">
                <a16:creationId xmlns:a16="http://schemas.microsoft.com/office/drawing/2014/main" id="{AA90666B-D599-7C4C-9F63-7DF477F44C55}"/>
              </a:ext>
            </a:extLst>
          </p:cNvPr>
          <p:cNvSpPr>
            <a:spLocks noGrp="1"/>
          </p:cNvSpPr>
          <p:nvPr>
            <p:ph type="dt" sz="half" idx="10"/>
          </p:nvPr>
        </p:nvSpPr>
        <p:spPr bwMode="auto">
          <a:xfrm>
            <a:off x="76200" y="6553200"/>
            <a:ext cx="17526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a:t>Wolfram Fischer</a:t>
            </a:r>
            <a:endParaRPr lang="en-US" dirty="0">
              <a:latin typeface="Times New Roman" pitchFamily="18" charset="0"/>
            </a:endParaRPr>
          </a:p>
        </p:txBody>
      </p:sp>
      <p:sp>
        <p:nvSpPr>
          <p:cNvPr id="5" name="Footer Placeholder 4">
            <a:extLst>
              <a:ext uri="{FF2B5EF4-FFF2-40B4-BE49-F238E27FC236}">
                <a16:creationId xmlns:a16="http://schemas.microsoft.com/office/drawing/2014/main" id="{BC9A0480-E436-7843-8C0B-72A6C08162EC}"/>
              </a:ext>
            </a:extLst>
          </p:cNvPr>
          <p:cNvSpPr>
            <a:spLocks noGrp="1"/>
          </p:cNvSpPr>
          <p:nvPr>
            <p:ph type="ftr" sz="quarter" idx="11"/>
          </p:nvPr>
        </p:nvSpPr>
        <p:spPr bwMode="auto">
          <a:xfrm>
            <a:off x="8534400"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4458C1C5-6436-4E31-8D48-2E701D44914F}" type="slidenum">
              <a:rPr lang="en-US" smtClean="0"/>
              <a:pPr>
                <a:defRPr/>
              </a:pPr>
              <a:t>27</a:t>
            </a:fld>
            <a:r>
              <a:rPr lang="en-US"/>
              <a:t> </a:t>
            </a:r>
            <a:endParaRPr lang="en-US" sz="800" dirty="0">
              <a:latin typeface="Times New Roman" pitchFamily="18" charset="0"/>
            </a:endParaRPr>
          </a:p>
        </p:txBody>
      </p:sp>
      <p:pic>
        <p:nvPicPr>
          <p:cNvPr id="6" name="Picture 5" descr="A screenshot of a cell phone&#10;&#10;Description automatically generated">
            <a:extLst>
              <a:ext uri="{FF2B5EF4-FFF2-40B4-BE49-F238E27FC236}">
                <a16:creationId xmlns:a16="http://schemas.microsoft.com/office/drawing/2014/main" id="{0427DC1A-5F1C-1C44-A053-766EECD757B0}"/>
              </a:ext>
            </a:extLst>
          </p:cNvPr>
          <p:cNvPicPr>
            <a:picLocks noChangeAspect="1"/>
          </p:cNvPicPr>
          <p:nvPr/>
        </p:nvPicPr>
        <p:blipFill>
          <a:blip r:embed="rId3"/>
          <a:stretch>
            <a:fillRect/>
          </a:stretch>
        </p:blipFill>
        <p:spPr>
          <a:xfrm>
            <a:off x="982128" y="637540"/>
            <a:ext cx="5799672" cy="378206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2D15CF8-2A86-694C-A7DA-2C3236BA2518}"/>
              </a:ext>
            </a:extLst>
          </p:cNvPr>
          <p:cNvPicPr>
            <a:picLocks noChangeAspect="1"/>
          </p:cNvPicPr>
          <p:nvPr/>
        </p:nvPicPr>
        <p:blipFill>
          <a:blip r:embed="rId4"/>
          <a:stretch>
            <a:fillRect/>
          </a:stretch>
        </p:blipFill>
        <p:spPr>
          <a:xfrm>
            <a:off x="3046756" y="4572001"/>
            <a:ext cx="7614618" cy="2256183"/>
          </a:xfrm>
          <a:prstGeom prst="rect">
            <a:avLst/>
          </a:prstGeom>
        </p:spPr>
      </p:pic>
      <p:sp>
        <p:nvSpPr>
          <p:cNvPr id="10" name="TextBox 9">
            <a:extLst>
              <a:ext uri="{FF2B5EF4-FFF2-40B4-BE49-F238E27FC236}">
                <a16:creationId xmlns:a16="http://schemas.microsoft.com/office/drawing/2014/main" id="{9294D1FF-EFAC-7A46-A004-B49D4A745D4E}"/>
              </a:ext>
            </a:extLst>
          </p:cNvPr>
          <p:cNvSpPr txBox="1"/>
          <p:nvPr/>
        </p:nvSpPr>
        <p:spPr>
          <a:xfrm>
            <a:off x="6934200" y="1530059"/>
            <a:ext cx="2326278" cy="369332"/>
          </a:xfrm>
          <a:prstGeom prst="rect">
            <a:avLst/>
          </a:prstGeom>
          <a:noFill/>
        </p:spPr>
        <p:txBody>
          <a:bodyPr wrap="none" rtlCol="0">
            <a:spAutoFit/>
          </a:bodyPr>
          <a:lstStyle/>
          <a:p>
            <a:pPr algn="l"/>
            <a:r>
              <a:rPr lang="en-US" dirty="0">
                <a:solidFill>
                  <a:srgbClr val="0000FF"/>
                </a:solidFill>
              </a:rPr>
              <a:t>&lt;= sPHENIX request</a:t>
            </a:r>
          </a:p>
        </p:txBody>
      </p:sp>
      <p:sp>
        <p:nvSpPr>
          <p:cNvPr id="11" name="TextBox 10">
            <a:extLst>
              <a:ext uri="{FF2B5EF4-FFF2-40B4-BE49-F238E27FC236}">
                <a16:creationId xmlns:a16="http://schemas.microsoft.com/office/drawing/2014/main" id="{7EB48573-1DC6-194C-A431-D1E7F5A1783F}"/>
              </a:ext>
            </a:extLst>
          </p:cNvPr>
          <p:cNvSpPr txBox="1"/>
          <p:nvPr/>
        </p:nvSpPr>
        <p:spPr>
          <a:xfrm>
            <a:off x="2262172" y="5591656"/>
            <a:ext cx="2014206" cy="369332"/>
          </a:xfrm>
          <a:prstGeom prst="rect">
            <a:avLst/>
          </a:prstGeom>
          <a:noFill/>
        </p:spPr>
        <p:txBody>
          <a:bodyPr wrap="none" rtlCol="0">
            <a:spAutoFit/>
          </a:bodyPr>
          <a:lstStyle/>
          <a:p>
            <a:pPr algn="l"/>
            <a:r>
              <a:rPr lang="en-US" dirty="0">
                <a:solidFill>
                  <a:schemeClr val="accent2"/>
                </a:solidFill>
              </a:rPr>
              <a:t> </a:t>
            </a:r>
            <a:r>
              <a:rPr lang="en-US" dirty="0">
                <a:solidFill>
                  <a:srgbClr val="0000FF"/>
                </a:solidFill>
              </a:rPr>
              <a:t>STAR request =&gt;</a:t>
            </a:r>
          </a:p>
        </p:txBody>
      </p:sp>
      <p:sp>
        <p:nvSpPr>
          <p:cNvPr id="12" name="TextBox 11">
            <a:extLst>
              <a:ext uri="{FF2B5EF4-FFF2-40B4-BE49-F238E27FC236}">
                <a16:creationId xmlns:a16="http://schemas.microsoft.com/office/drawing/2014/main" id="{613F6B4A-8AA6-024D-9196-8BD549BB56ED}"/>
              </a:ext>
            </a:extLst>
          </p:cNvPr>
          <p:cNvSpPr txBox="1"/>
          <p:nvPr/>
        </p:nvSpPr>
        <p:spPr>
          <a:xfrm>
            <a:off x="7781193" y="2986983"/>
            <a:ext cx="3288080" cy="646331"/>
          </a:xfrm>
          <a:prstGeom prst="rect">
            <a:avLst/>
          </a:prstGeom>
          <a:noFill/>
        </p:spPr>
        <p:txBody>
          <a:bodyPr wrap="none" rtlCol="0">
            <a:spAutoFit/>
          </a:bodyPr>
          <a:lstStyle/>
          <a:p>
            <a:pPr algn="l"/>
            <a:r>
              <a:rPr lang="en-US" dirty="0"/>
              <a:t>will have to move DX magnets</a:t>
            </a:r>
            <a:br>
              <a:rPr lang="en-US" dirty="0"/>
            </a:br>
            <a:r>
              <a:rPr lang="en-US" dirty="0"/>
              <a:t>during Run-24 (~1 week)</a:t>
            </a:r>
          </a:p>
        </p:txBody>
      </p:sp>
      <p:cxnSp>
        <p:nvCxnSpPr>
          <p:cNvPr id="14" name="Straight Arrow Connector 13">
            <a:extLst>
              <a:ext uri="{FF2B5EF4-FFF2-40B4-BE49-F238E27FC236}">
                <a16:creationId xmlns:a16="http://schemas.microsoft.com/office/drawing/2014/main" id="{EDC32074-B227-B344-ADE0-C38309615B03}"/>
              </a:ext>
            </a:extLst>
          </p:cNvPr>
          <p:cNvCxnSpPr>
            <a:cxnSpLocks/>
          </p:cNvCxnSpPr>
          <p:nvPr/>
        </p:nvCxnSpPr>
        <p:spPr bwMode="auto">
          <a:xfrm flipH="1">
            <a:off x="6685087" y="3301401"/>
            <a:ext cx="1096106" cy="1"/>
          </a:xfrm>
          <a:prstGeom prst="straightConnector1">
            <a:avLst/>
          </a:prstGeom>
          <a:noFill/>
          <a:ln w="19050" cap="flat" cmpd="sng" algn="ctr">
            <a:solidFill>
              <a:schemeClr val="tx1"/>
            </a:solidFill>
            <a:prstDash val="solid"/>
            <a:round/>
            <a:headEnd type="none" w="med" len="med"/>
            <a:tailEnd type="triangle"/>
          </a:ln>
          <a:effectLst/>
        </p:spPr>
      </p:cxnSp>
      <p:sp>
        <p:nvSpPr>
          <p:cNvPr id="15" name="Date Placeholder 1">
            <a:extLst>
              <a:ext uri="{FF2B5EF4-FFF2-40B4-BE49-F238E27FC236}">
                <a16:creationId xmlns:a16="http://schemas.microsoft.com/office/drawing/2014/main" id="{7BF45FD4-FDEA-45FF-8C16-5EA97BA97011}"/>
              </a:ext>
            </a:extLst>
          </p:cNvPr>
          <p:cNvSpPr txBox="1">
            <a:spLocks/>
          </p:cNvSpPr>
          <p:nvPr/>
        </p:nvSpPr>
        <p:spPr bwMode="auto">
          <a:xfrm>
            <a:off x="9944607" y="8793"/>
            <a:ext cx="2247393"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latin typeface="Helvetica" panose="020B0604020202020204" pitchFamily="34" charset="0"/>
                <a:cs typeface="Helvetica" panose="020B0604020202020204" pitchFamily="34" charset="0"/>
              </a:rPr>
              <a:t>From 2020 C-AD MAC (W. Fischer) </a:t>
            </a:r>
          </a:p>
        </p:txBody>
      </p:sp>
      <p:sp>
        <p:nvSpPr>
          <p:cNvPr id="16" name="Footer Placeholder 2">
            <a:extLst>
              <a:ext uri="{FF2B5EF4-FFF2-40B4-BE49-F238E27FC236}">
                <a16:creationId xmlns:a16="http://schemas.microsoft.com/office/drawing/2014/main" id="{C68B97F6-1B65-4FC5-80DD-E2C0C65F6787}"/>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27</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616919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899138-B0A6-41CC-A242-153745BAB13F}"/>
              </a:ext>
            </a:extLst>
          </p:cNvPr>
          <p:cNvSpPr txBox="1">
            <a:spLocks/>
          </p:cNvSpPr>
          <p:nvPr/>
        </p:nvSpPr>
        <p:spPr>
          <a:xfrm>
            <a:off x="246017" y="17584"/>
            <a:ext cx="1146662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25+ year technical infrastructure upgrade plan</a:t>
            </a:r>
          </a:p>
        </p:txBody>
      </p:sp>
      <p:sp>
        <p:nvSpPr>
          <p:cNvPr id="4" name="Rectangle 3">
            <a:extLst>
              <a:ext uri="{FF2B5EF4-FFF2-40B4-BE49-F238E27FC236}">
                <a16:creationId xmlns:a16="http://schemas.microsoft.com/office/drawing/2014/main" id="{EE5E59D3-9218-42C6-B7FB-2F192B1B4250}"/>
              </a:ext>
            </a:extLst>
          </p:cNvPr>
          <p:cNvSpPr/>
          <p:nvPr/>
        </p:nvSpPr>
        <p:spPr>
          <a:xfrm>
            <a:off x="461779" y="962517"/>
            <a:ext cx="11559916" cy="5447645"/>
          </a:xfrm>
          <a:prstGeom prst="rect">
            <a:avLst/>
          </a:prstGeom>
        </p:spPr>
        <p:txBody>
          <a:bodyPr wrap="square">
            <a:spAutoFit/>
          </a:bodyPr>
          <a:lstStyle/>
          <a:p>
            <a:r>
              <a:rPr lang="en-US" sz="2000" dirty="0">
                <a:latin typeface="Helvetica" panose="020B0604020202020204" pitchFamily="34" charset="0"/>
                <a:cs typeface="Helvetica" panose="020B0604020202020204" pitchFamily="34" charset="0"/>
              </a:rPr>
              <a:t>Developed in 2018 for RHIC, the injector complex and possible EIC</a:t>
            </a:r>
          </a:p>
          <a:p>
            <a:r>
              <a:rPr lang="en-US" sz="2000" dirty="0">
                <a:latin typeface="Helvetica" panose="020B0604020202020204" pitchFamily="34" charset="0"/>
                <a:cs typeface="Helvetica" panose="020B0604020202020204" pitchFamily="34" charset="0"/>
              </a:rPr>
              <a:t>Assessed annually based on need for</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performance upgrades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upgrades of obsolete systems</a:t>
            </a:r>
          </a:p>
          <a:p>
            <a:r>
              <a:rPr lang="en-US" sz="2000" dirty="0">
                <a:latin typeface="Helvetica" panose="020B0604020202020204" pitchFamily="34" charset="0"/>
                <a:cs typeface="Helvetica" panose="020B0604020202020204" pitchFamily="34" charset="0"/>
              </a:rPr>
              <a:t>Assumes no further large performance upgrades of RHIC until end of RHIC operations</a:t>
            </a:r>
          </a:p>
          <a:p>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r>
              <a:rPr lang="en-US" sz="2400" b="1" dirty="0">
                <a:solidFill>
                  <a:srgbClr val="FF0000"/>
                </a:solidFill>
                <a:latin typeface="Helvetica" panose="020B0604020202020204" pitchFamily="34" charset="0"/>
                <a:cs typeface="Helvetica" panose="020B0604020202020204" pitchFamily="34" charset="0"/>
              </a:rPr>
              <a:t>Upgrade Plan Goals</a:t>
            </a:r>
          </a:p>
          <a:p>
            <a:endParaRPr lang="en-US" sz="2400" b="1" dirty="0">
              <a:solidFill>
                <a:srgbClr val="FF0000"/>
              </a:solidFill>
              <a:latin typeface="Helvetica" panose="020B0604020202020204" pitchFamily="34" charset="0"/>
              <a:cs typeface="Helvetica" panose="020B0604020202020204" pitchFamily="34" charset="0"/>
            </a:endParaRP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Maintain technical infrastructure </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Ensure hadron injector complex ready for EIC commissioning while also running for external users (e.g. NSRL and BLIP), possibly HEET</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Ensure that system upgrades satisfy both short-term injector and RHIC needs as well as longer-term EIC requirements</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Develop a 4-year upgrade plan to allow new systems to be tested prior to the end of RHIC beam operations (mid-2025)</a:t>
            </a:r>
          </a:p>
          <a:p>
            <a:pPr marL="800100" lvl="1" indent="-342900">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4A895E87-FAF0-42F2-BDED-EFC5B7FF1442}"/>
              </a:ext>
            </a:extLst>
          </p:cNvPr>
          <p:cNvSpPr txBox="1"/>
          <p:nvPr/>
        </p:nvSpPr>
        <p:spPr>
          <a:xfrm>
            <a:off x="10650954" y="86693"/>
            <a:ext cx="1541046" cy="646331"/>
          </a:xfrm>
          <a:prstGeom prst="rect">
            <a:avLst/>
          </a:prstGeom>
          <a:noFill/>
        </p:spPr>
        <p:txBody>
          <a:bodyPr wrap="square" rtlCol="0">
            <a:spAutoFit/>
          </a:bodyPr>
          <a:lstStyle/>
          <a:p>
            <a:r>
              <a:rPr lang="en-US" dirty="0"/>
              <a:t>Manager: Rob </a:t>
            </a:r>
            <a:r>
              <a:rPr lang="en-US" dirty="0" err="1"/>
              <a:t>Michnoff</a:t>
            </a:r>
            <a:endParaRPr lang="en-US" dirty="0"/>
          </a:p>
        </p:txBody>
      </p:sp>
      <p:sp>
        <p:nvSpPr>
          <p:cNvPr id="7" name="Footer Placeholder 2">
            <a:extLst>
              <a:ext uri="{FF2B5EF4-FFF2-40B4-BE49-F238E27FC236}">
                <a16:creationId xmlns:a16="http://schemas.microsoft.com/office/drawing/2014/main" id="{5090786F-B684-4C4E-B5A4-7A11DD9E0A2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28</a:t>
            </a:fld>
            <a:r>
              <a:rPr lang="en-US"/>
              <a:t> </a:t>
            </a:r>
            <a:endParaRPr lang="en-US" sz="800" dirty="0">
              <a:latin typeface="Times New Roman" pitchFamily="18" charset="0"/>
            </a:endParaRPr>
          </a:p>
        </p:txBody>
      </p:sp>
    </p:spTree>
    <p:extLst>
      <p:ext uri="{BB962C8B-B14F-4D97-AF65-F5344CB8AC3E}">
        <p14:creationId xmlns:p14="http://schemas.microsoft.com/office/powerpoint/2010/main" val="4027119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781A2A-B394-402F-AC68-DDE4E8538356}"/>
              </a:ext>
            </a:extLst>
          </p:cNvPr>
          <p:cNvSpPr txBox="1">
            <a:spLocks/>
          </p:cNvSpPr>
          <p:nvPr/>
        </p:nvSpPr>
        <p:spPr>
          <a:xfrm>
            <a:off x="304076" y="42613"/>
            <a:ext cx="11887924" cy="764229"/>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700" dirty="0"/>
              <a:t>Technical infrastructure Upgrades that will support the EIC </a:t>
            </a:r>
          </a:p>
        </p:txBody>
      </p:sp>
      <p:grpSp>
        <p:nvGrpSpPr>
          <p:cNvPr id="26" name="Group 25">
            <a:extLst>
              <a:ext uri="{FF2B5EF4-FFF2-40B4-BE49-F238E27FC236}">
                <a16:creationId xmlns:a16="http://schemas.microsoft.com/office/drawing/2014/main" id="{351767FA-050B-4BFD-9A83-B28D16BE8A13}"/>
              </a:ext>
            </a:extLst>
          </p:cNvPr>
          <p:cNvGrpSpPr/>
          <p:nvPr/>
        </p:nvGrpSpPr>
        <p:grpSpPr>
          <a:xfrm>
            <a:off x="1570473" y="635019"/>
            <a:ext cx="9419911" cy="5132735"/>
            <a:chOff x="1125415" y="680140"/>
            <a:chExt cx="9372600" cy="4861155"/>
          </a:xfrm>
        </p:grpSpPr>
        <p:pic>
          <p:nvPicPr>
            <p:cNvPr id="5" name="Picture 4">
              <a:extLst>
                <a:ext uri="{FF2B5EF4-FFF2-40B4-BE49-F238E27FC236}">
                  <a16:creationId xmlns:a16="http://schemas.microsoft.com/office/drawing/2014/main" id="{0C25B23E-8A92-4520-9D1B-9D675D27D9F7}"/>
                </a:ext>
              </a:extLst>
            </p:cNvPr>
            <p:cNvPicPr>
              <a:picLocks noChangeAspect="1"/>
            </p:cNvPicPr>
            <p:nvPr/>
          </p:nvPicPr>
          <p:blipFill>
            <a:blip r:embed="rId2"/>
            <a:stretch>
              <a:fillRect/>
            </a:stretch>
          </p:blipFill>
          <p:spPr>
            <a:xfrm>
              <a:off x="1125415" y="680140"/>
              <a:ext cx="9372600" cy="4861155"/>
            </a:xfrm>
            <a:prstGeom prst="rect">
              <a:avLst/>
            </a:prstGeom>
          </p:spPr>
        </p:pic>
        <p:grpSp>
          <p:nvGrpSpPr>
            <p:cNvPr id="6" name="Group 5">
              <a:extLst>
                <a:ext uri="{FF2B5EF4-FFF2-40B4-BE49-F238E27FC236}">
                  <a16:creationId xmlns:a16="http://schemas.microsoft.com/office/drawing/2014/main" id="{4112377C-7F6B-4FCB-A1CE-72169D440832}"/>
                </a:ext>
              </a:extLst>
            </p:cNvPr>
            <p:cNvGrpSpPr/>
            <p:nvPr/>
          </p:nvGrpSpPr>
          <p:grpSpPr>
            <a:xfrm>
              <a:off x="4126725" y="781979"/>
              <a:ext cx="4133285" cy="1425577"/>
              <a:chOff x="3001310" y="1403498"/>
              <a:chExt cx="4032473" cy="1425577"/>
            </a:xfrm>
          </p:grpSpPr>
          <p:sp>
            <p:nvSpPr>
              <p:cNvPr id="7" name="TextBox 6">
                <a:extLst>
                  <a:ext uri="{FF2B5EF4-FFF2-40B4-BE49-F238E27FC236}">
                    <a16:creationId xmlns:a16="http://schemas.microsoft.com/office/drawing/2014/main" id="{1B66396B-5A6C-4983-94C1-681E4F3D0C38}"/>
                  </a:ext>
                </a:extLst>
              </p:cNvPr>
              <p:cNvSpPr txBox="1"/>
              <p:nvPr/>
            </p:nvSpPr>
            <p:spPr>
              <a:xfrm>
                <a:off x="3001310" y="1403498"/>
                <a:ext cx="2987293" cy="1384995"/>
              </a:xfrm>
              <a:prstGeom prst="rect">
                <a:avLst/>
              </a:prstGeom>
              <a:solidFill>
                <a:schemeClr val="bg1"/>
              </a:solidFill>
            </p:spPr>
            <p:txBody>
              <a:bodyPr wrap="none" rtlCol="0">
                <a:spAutoFit/>
              </a:bodyPr>
              <a:lstStyle/>
              <a:p>
                <a:r>
                  <a:rPr lang="en-US" sz="1400" dirty="0"/>
                  <a:t>Bldg. 912</a:t>
                </a:r>
                <a:br>
                  <a:rPr lang="en-US" sz="1400" dirty="0"/>
                </a:br>
                <a:r>
                  <a:rPr lang="en-US" sz="1400" dirty="0"/>
                  <a:t>Existing </a:t>
                </a:r>
                <a:r>
                  <a:rPr lang="en-US" sz="1400" b="1" dirty="0"/>
                  <a:t>SRF</a:t>
                </a:r>
                <a:r>
                  <a:rPr lang="en-US" sz="1400" dirty="0"/>
                  <a:t> Infrastructure</a:t>
                </a:r>
              </a:p>
              <a:p>
                <a:r>
                  <a:rPr lang="en-US" sz="1400" dirty="0"/>
                  <a:t>(clean rooms, HPR, VTFs, RF test area)</a:t>
                </a:r>
              </a:p>
              <a:p>
                <a:r>
                  <a:rPr lang="en-US" sz="1400" dirty="0"/>
                  <a:t>Existing </a:t>
                </a:r>
                <a:r>
                  <a:rPr lang="en-US" sz="1400" b="1" dirty="0"/>
                  <a:t>Laser</a:t>
                </a:r>
                <a:r>
                  <a:rPr lang="en-US" sz="1400" dirty="0"/>
                  <a:t> development area</a:t>
                </a:r>
              </a:p>
              <a:p>
                <a:endParaRPr lang="en-US" sz="1400" dirty="0"/>
              </a:p>
              <a:p>
                <a:r>
                  <a:rPr lang="en-US" sz="1400" b="1" dirty="0"/>
                  <a:t>Cryo</a:t>
                </a:r>
                <a:r>
                  <a:rPr lang="en-US" sz="1400" dirty="0"/>
                  <a:t> Upgrade in progress</a:t>
                </a:r>
              </a:p>
            </p:txBody>
          </p:sp>
          <p:sp>
            <p:nvSpPr>
              <p:cNvPr id="8" name="Rectangle 7">
                <a:extLst>
                  <a:ext uri="{FF2B5EF4-FFF2-40B4-BE49-F238E27FC236}">
                    <a16:creationId xmlns:a16="http://schemas.microsoft.com/office/drawing/2014/main" id="{06F3CE02-D99D-4BD4-B9F9-E6BBB49EB2E4}"/>
                  </a:ext>
                </a:extLst>
              </p:cNvPr>
              <p:cNvSpPr/>
              <p:nvPr/>
            </p:nvSpPr>
            <p:spPr>
              <a:xfrm rot="900000">
                <a:off x="6511826" y="1758842"/>
                <a:ext cx="521957" cy="107023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6395319-40E8-44D9-83C2-2D0117E6DC89}"/>
                  </a:ext>
                </a:extLst>
              </p:cNvPr>
              <p:cNvCxnSpPr>
                <a:cxnSpLocks/>
                <a:endCxn id="8" idx="1"/>
              </p:cNvCxnSpPr>
              <p:nvPr/>
            </p:nvCxnSpPr>
            <p:spPr>
              <a:xfrm>
                <a:off x="5739549" y="2117035"/>
                <a:ext cx="781169" cy="1093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D79C255-8FFF-4DD2-AD26-39F8C9BA8C51}"/>
                </a:ext>
              </a:extLst>
            </p:cNvPr>
            <p:cNvGrpSpPr/>
            <p:nvPr/>
          </p:nvGrpSpPr>
          <p:grpSpPr>
            <a:xfrm>
              <a:off x="8597944" y="1356368"/>
              <a:ext cx="1572754" cy="2081595"/>
              <a:chOff x="7472529" y="1977887"/>
              <a:chExt cx="1534394" cy="2081595"/>
            </a:xfrm>
          </p:grpSpPr>
          <p:sp>
            <p:nvSpPr>
              <p:cNvPr id="11" name="TextBox 10">
                <a:extLst>
                  <a:ext uri="{FF2B5EF4-FFF2-40B4-BE49-F238E27FC236}">
                    <a16:creationId xmlns:a16="http://schemas.microsoft.com/office/drawing/2014/main" id="{F0209E44-128E-404F-87E7-ADC503E4D3DD}"/>
                  </a:ext>
                </a:extLst>
              </p:cNvPr>
              <p:cNvSpPr txBox="1"/>
              <p:nvPr/>
            </p:nvSpPr>
            <p:spPr>
              <a:xfrm>
                <a:off x="7472529" y="1977887"/>
                <a:ext cx="1534394" cy="738664"/>
              </a:xfrm>
              <a:prstGeom prst="rect">
                <a:avLst/>
              </a:prstGeom>
              <a:solidFill>
                <a:schemeClr val="bg1"/>
              </a:solidFill>
            </p:spPr>
            <p:txBody>
              <a:bodyPr wrap="none" rtlCol="0">
                <a:spAutoFit/>
              </a:bodyPr>
              <a:lstStyle/>
              <a:p>
                <a:r>
                  <a:rPr lang="en-US" sz="1400" dirty="0"/>
                  <a:t>Bldg. 924</a:t>
                </a:r>
                <a:br>
                  <a:rPr lang="en-US" sz="1400" dirty="0"/>
                </a:br>
                <a:r>
                  <a:rPr lang="en-US" sz="1400" b="1" dirty="0"/>
                  <a:t>Instrumentation</a:t>
                </a:r>
              </a:p>
              <a:p>
                <a:r>
                  <a:rPr lang="en-US" sz="1400" dirty="0"/>
                  <a:t>Upgrade complete</a:t>
                </a:r>
              </a:p>
            </p:txBody>
          </p:sp>
          <p:sp>
            <p:nvSpPr>
              <p:cNvPr id="12" name="Rectangle 11">
                <a:extLst>
                  <a:ext uri="{FF2B5EF4-FFF2-40B4-BE49-F238E27FC236}">
                    <a16:creationId xmlns:a16="http://schemas.microsoft.com/office/drawing/2014/main" id="{38CA6726-4CC4-4E52-A4B3-2C153FE429D9}"/>
                  </a:ext>
                </a:extLst>
              </p:cNvPr>
              <p:cNvSpPr/>
              <p:nvPr/>
            </p:nvSpPr>
            <p:spPr>
              <a:xfrm rot="900000">
                <a:off x="8396914" y="2836969"/>
                <a:ext cx="378608" cy="122251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1A545B6-4149-45C8-A77C-34C8CFE3E555}"/>
                  </a:ext>
                </a:extLst>
              </p:cNvPr>
              <p:cNvCxnSpPr>
                <a:cxnSpLocks/>
                <a:endCxn id="12" idx="1"/>
              </p:cNvCxnSpPr>
              <p:nvPr/>
            </p:nvCxnSpPr>
            <p:spPr>
              <a:xfrm>
                <a:off x="8146108" y="2699423"/>
                <a:ext cx="257256" cy="6998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447A1AB-E777-4E79-AAA6-5B31C3BA11DE}"/>
                </a:ext>
              </a:extLst>
            </p:cNvPr>
            <p:cNvGrpSpPr/>
            <p:nvPr/>
          </p:nvGrpSpPr>
          <p:grpSpPr>
            <a:xfrm>
              <a:off x="1559963" y="3377324"/>
              <a:ext cx="1991720" cy="1557576"/>
              <a:chOff x="434548" y="3998843"/>
              <a:chExt cx="1943141" cy="1557576"/>
            </a:xfrm>
          </p:grpSpPr>
          <p:sp>
            <p:nvSpPr>
              <p:cNvPr id="15" name="TextBox 14">
                <a:extLst>
                  <a:ext uri="{FF2B5EF4-FFF2-40B4-BE49-F238E27FC236}">
                    <a16:creationId xmlns:a16="http://schemas.microsoft.com/office/drawing/2014/main" id="{1A85B749-364A-4E6E-A49E-11C46DF725CD}"/>
                  </a:ext>
                </a:extLst>
              </p:cNvPr>
              <p:cNvSpPr txBox="1"/>
              <p:nvPr/>
            </p:nvSpPr>
            <p:spPr>
              <a:xfrm>
                <a:off x="727173" y="3998843"/>
                <a:ext cx="1650516" cy="738664"/>
              </a:xfrm>
              <a:prstGeom prst="rect">
                <a:avLst/>
              </a:prstGeom>
              <a:solidFill>
                <a:schemeClr val="bg1"/>
              </a:solidFill>
            </p:spPr>
            <p:txBody>
              <a:bodyPr wrap="none" rtlCol="0">
                <a:spAutoFit/>
              </a:bodyPr>
              <a:lstStyle/>
              <a:p>
                <a:r>
                  <a:rPr lang="en-US" sz="1400" dirty="0"/>
                  <a:t>Bldg. 905</a:t>
                </a:r>
                <a:br>
                  <a:rPr lang="en-US" sz="1400" dirty="0"/>
                </a:br>
                <a:r>
                  <a:rPr lang="en-US" sz="1400" b="1" dirty="0"/>
                  <a:t>Vacuum</a:t>
                </a:r>
              </a:p>
              <a:p>
                <a:r>
                  <a:rPr lang="en-US" sz="1400" dirty="0"/>
                  <a:t>Upgrade in progress</a:t>
                </a:r>
              </a:p>
            </p:txBody>
          </p:sp>
          <p:sp>
            <p:nvSpPr>
              <p:cNvPr id="16" name="Rectangle 15">
                <a:extLst>
                  <a:ext uri="{FF2B5EF4-FFF2-40B4-BE49-F238E27FC236}">
                    <a16:creationId xmlns:a16="http://schemas.microsoft.com/office/drawing/2014/main" id="{F076B4B9-3A06-4237-8DBB-59320CB3F08A}"/>
                  </a:ext>
                </a:extLst>
              </p:cNvPr>
              <p:cNvSpPr/>
              <p:nvPr/>
            </p:nvSpPr>
            <p:spPr>
              <a:xfrm rot="-4800000">
                <a:off x="788082" y="4733418"/>
                <a:ext cx="469467" cy="1176536"/>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315AE9A-CFE6-4F9D-AB8F-A6DE6CB54520}"/>
                  </a:ext>
                </a:extLst>
              </p:cNvPr>
              <p:cNvCxnSpPr>
                <a:cxnSpLocks/>
              </p:cNvCxnSpPr>
              <p:nvPr/>
            </p:nvCxnSpPr>
            <p:spPr>
              <a:xfrm flipH="1">
                <a:off x="1202635" y="4679837"/>
                <a:ext cx="297974" cy="42041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6374923-672C-450B-AA76-8FC172DB19F6}"/>
                </a:ext>
              </a:extLst>
            </p:cNvPr>
            <p:cNvGrpSpPr/>
            <p:nvPr/>
          </p:nvGrpSpPr>
          <p:grpSpPr>
            <a:xfrm>
              <a:off x="4581749" y="3403292"/>
              <a:ext cx="1704399" cy="1313119"/>
              <a:chOff x="3456335" y="4024811"/>
              <a:chExt cx="1662828" cy="1313119"/>
            </a:xfrm>
          </p:grpSpPr>
          <p:sp>
            <p:nvSpPr>
              <p:cNvPr id="19" name="TextBox 18">
                <a:extLst>
                  <a:ext uri="{FF2B5EF4-FFF2-40B4-BE49-F238E27FC236}">
                    <a16:creationId xmlns:a16="http://schemas.microsoft.com/office/drawing/2014/main" id="{6738E6CE-9A82-44CA-A0F9-1DB56D812D08}"/>
                  </a:ext>
                </a:extLst>
              </p:cNvPr>
              <p:cNvSpPr txBox="1"/>
              <p:nvPr/>
            </p:nvSpPr>
            <p:spPr>
              <a:xfrm>
                <a:off x="3456335" y="4024811"/>
                <a:ext cx="1662828" cy="738664"/>
              </a:xfrm>
              <a:prstGeom prst="rect">
                <a:avLst/>
              </a:prstGeom>
              <a:solidFill>
                <a:schemeClr val="bg1"/>
              </a:solidFill>
            </p:spPr>
            <p:txBody>
              <a:bodyPr wrap="none" rtlCol="0">
                <a:spAutoFit/>
              </a:bodyPr>
              <a:lstStyle/>
              <a:p>
                <a:r>
                  <a:rPr lang="en-US" sz="1400" dirty="0"/>
                  <a:t>Bldg. 911</a:t>
                </a:r>
                <a:br>
                  <a:rPr lang="en-US" sz="1400" dirty="0"/>
                </a:br>
                <a:r>
                  <a:rPr lang="en-US" sz="1400" b="1" dirty="0"/>
                  <a:t>Power Supplies</a:t>
                </a:r>
              </a:p>
              <a:p>
                <a:r>
                  <a:rPr lang="en-US" sz="1400" dirty="0"/>
                  <a:t>Upgrade in progress</a:t>
                </a:r>
              </a:p>
            </p:txBody>
          </p:sp>
          <p:sp>
            <p:nvSpPr>
              <p:cNvPr id="20" name="Rectangle 19">
                <a:extLst>
                  <a:ext uri="{FF2B5EF4-FFF2-40B4-BE49-F238E27FC236}">
                    <a16:creationId xmlns:a16="http://schemas.microsoft.com/office/drawing/2014/main" id="{9E144B45-4177-4ADF-A564-E4A0B2EE556E}"/>
                  </a:ext>
                </a:extLst>
              </p:cNvPr>
              <p:cNvSpPr/>
              <p:nvPr/>
            </p:nvSpPr>
            <p:spPr>
              <a:xfrm rot="19140000">
                <a:off x="4577306" y="5032243"/>
                <a:ext cx="132094" cy="305687"/>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C9EDD592-AF11-480C-B742-F1FC536506B3}"/>
                  </a:ext>
                </a:extLst>
              </p:cNvPr>
              <p:cNvCxnSpPr>
                <a:cxnSpLocks/>
              </p:cNvCxnSpPr>
              <p:nvPr/>
            </p:nvCxnSpPr>
            <p:spPr>
              <a:xfrm>
                <a:off x="4287749" y="4745598"/>
                <a:ext cx="205483" cy="28080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2" name="TextBox 21">
            <a:extLst>
              <a:ext uri="{FF2B5EF4-FFF2-40B4-BE49-F238E27FC236}">
                <a16:creationId xmlns:a16="http://schemas.microsoft.com/office/drawing/2014/main" id="{E676C52E-10AC-43CF-B468-8E1F3A45B7BA}"/>
              </a:ext>
            </a:extLst>
          </p:cNvPr>
          <p:cNvSpPr txBox="1"/>
          <p:nvPr/>
        </p:nvSpPr>
        <p:spPr>
          <a:xfrm>
            <a:off x="2442884" y="5883868"/>
            <a:ext cx="8617839" cy="707886"/>
          </a:xfrm>
          <a:prstGeom prst="rect">
            <a:avLst/>
          </a:prstGeom>
          <a:noFill/>
        </p:spPr>
        <p:txBody>
          <a:bodyPr wrap="square" rtlCol="0">
            <a:spAutoFit/>
          </a:bodyPr>
          <a:lstStyle/>
          <a:p>
            <a:r>
              <a:rPr lang="en-US" sz="2000" dirty="0"/>
              <a:t>Work support by off-EIC-project funding, by BNL Modernization Project Office, and the BNL Facilities and Operations Directorate (F&amp;O) </a:t>
            </a:r>
          </a:p>
        </p:txBody>
      </p:sp>
      <p:sp>
        <p:nvSpPr>
          <p:cNvPr id="23" name="Footer Placeholder 2">
            <a:extLst>
              <a:ext uri="{FF2B5EF4-FFF2-40B4-BE49-F238E27FC236}">
                <a16:creationId xmlns:a16="http://schemas.microsoft.com/office/drawing/2014/main" id="{2B773966-DED3-43D8-BA86-7FA3A3F7005B}"/>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29</a:t>
            </a:fld>
            <a:r>
              <a:rPr lang="en-US"/>
              <a:t> </a:t>
            </a:r>
            <a:endParaRPr lang="en-US" sz="800" dirty="0">
              <a:latin typeface="Times New Roman" pitchFamily="18" charset="0"/>
            </a:endParaRPr>
          </a:p>
        </p:txBody>
      </p:sp>
    </p:spTree>
    <p:extLst>
      <p:ext uri="{BB962C8B-B14F-4D97-AF65-F5344CB8AC3E}">
        <p14:creationId xmlns:p14="http://schemas.microsoft.com/office/powerpoint/2010/main" val="336266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Overview of RHIC Runs</a:t>
            </a:r>
            <a:br>
              <a:rPr lang="en-US" dirty="0"/>
            </a:br>
            <a:r>
              <a:rPr lang="en-US" dirty="0"/>
              <a:t>(Run-21 through Run-25)</a:t>
            </a:r>
          </a:p>
        </p:txBody>
      </p:sp>
      <p:sp>
        <p:nvSpPr>
          <p:cNvPr id="5" name="Footer Placeholder 2">
            <a:extLst>
              <a:ext uri="{FF2B5EF4-FFF2-40B4-BE49-F238E27FC236}">
                <a16:creationId xmlns:a16="http://schemas.microsoft.com/office/drawing/2014/main" id="{7F1FEE44-48ED-47A4-9B72-C940F4DC87F9}"/>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3</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97302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845425" cy="1947460"/>
          </a:xfrm>
        </p:spPr>
        <p:txBody>
          <a:bodyPr>
            <a:normAutofit fontScale="90000"/>
          </a:bodyPr>
          <a:lstStyle/>
          <a:p>
            <a:r>
              <a:rPr lang="en-US" sz="6000" dirty="0"/>
              <a:t>Responses to recommendations from C-AD MAC 2020</a:t>
            </a:r>
            <a:br>
              <a:rPr lang="en-US" sz="6000" dirty="0">
                <a:solidFill>
                  <a:srgbClr val="0000FF"/>
                </a:solidFill>
              </a:rPr>
            </a:br>
            <a:br>
              <a:rPr lang="en-US" dirty="0"/>
            </a:br>
            <a:endParaRPr lang="en-US" dirty="0"/>
          </a:p>
        </p:txBody>
      </p:sp>
    </p:spTree>
    <p:extLst>
      <p:ext uri="{BB962C8B-B14F-4D97-AF65-F5344CB8AC3E}">
        <p14:creationId xmlns:p14="http://schemas.microsoft.com/office/powerpoint/2010/main" val="3301651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34376E3-8D22-4CE5-9095-BDC71DBC2954}"/>
              </a:ext>
            </a:extLst>
          </p:cNvPr>
          <p:cNvSpPr/>
          <p:nvPr/>
        </p:nvSpPr>
        <p:spPr>
          <a:xfrm>
            <a:off x="408514" y="5924126"/>
            <a:ext cx="2549769" cy="913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5FFB0E-5A52-4497-A267-C8F2873FCAB8}"/>
              </a:ext>
            </a:extLst>
          </p:cNvPr>
          <p:cNvSpPr/>
          <p:nvPr/>
        </p:nvSpPr>
        <p:spPr>
          <a:xfrm>
            <a:off x="240974" y="0"/>
            <a:ext cx="12085360" cy="646331"/>
          </a:xfrm>
          <a:prstGeom prst="rect">
            <a:avLst/>
          </a:prstGeom>
        </p:spPr>
        <p:txBody>
          <a:bodyPr wrap="none">
            <a:spAutoFit/>
          </a:bodyPr>
          <a:lstStyle/>
          <a:p>
            <a:r>
              <a:rPr lang="en-US" sz="3600" b="1" dirty="0">
                <a:latin typeface="Helvetica" panose="020B0604020202020204" pitchFamily="34" charset="0"/>
                <a:cs typeface="Helvetica" panose="020B0604020202020204" pitchFamily="34" charset="0"/>
              </a:rPr>
              <a:t>Responses to recommendations from C-AD MAC 2020</a:t>
            </a:r>
            <a:endParaRPr lang="en-US" sz="2400" dirty="0"/>
          </a:p>
        </p:txBody>
      </p:sp>
      <p:sp>
        <p:nvSpPr>
          <p:cNvPr id="5" name="Footer Placeholder 2">
            <a:extLst>
              <a:ext uri="{FF2B5EF4-FFF2-40B4-BE49-F238E27FC236}">
                <a16:creationId xmlns:a16="http://schemas.microsoft.com/office/drawing/2014/main" id="{BAFCE53E-51CC-4024-A740-7513DDC229EE}"/>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31</a:t>
            </a:fld>
            <a:r>
              <a:rPr lang="en-US"/>
              <a:t> </a:t>
            </a:r>
            <a:endParaRPr lang="en-US" sz="800" dirty="0">
              <a:latin typeface="Times New Roman" pitchFamily="18" charset="0"/>
            </a:endParaRPr>
          </a:p>
        </p:txBody>
      </p:sp>
      <p:sp>
        <p:nvSpPr>
          <p:cNvPr id="8" name="Content Placeholder 2">
            <a:extLst>
              <a:ext uri="{FF2B5EF4-FFF2-40B4-BE49-F238E27FC236}">
                <a16:creationId xmlns:a16="http://schemas.microsoft.com/office/drawing/2014/main" id="{58AF94C2-4DDF-42B1-AEF4-A79B1A2283FF}"/>
              </a:ext>
            </a:extLst>
          </p:cNvPr>
          <p:cNvSpPr txBox="1">
            <a:spLocks/>
          </p:cNvSpPr>
          <p:nvPr/>
        </p:nvSpPr>
        <p:spPr>
          <a:xfrm>
            <a:off x="440228" y="385360"/>
            <a:ext cx="11082943" cy="6463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a:p>
            <a:pPr marL="0" indent="0">
              <a:lnSpc>
                <a:spcPct val="107000"/>
              </a:lnSpc>
              <a:spcBef>
                <a:spcPts val="0"/>
              </a:spcBef>
              <a:buNone/>
            </a:pPr>
            <a:r>
              <a:rPr lang="en-US" sz="2000" b="1" dirty="0">
                <a:solidFill>
                  <a:srgbClr val="0000FF"/>
                </a:solidFill>
                <a:ea typeface="Calibri" panose="020F0502020204030204" pitchFamily="34" charset="0"/>
                <a:cs typeface="HelveticaNeue-Bold"/>
              </a:rPr>
              <a:t>R1: </a:t>
            </a:r>
            <a:r>
              <a:rPr lang="en-US" sz="2000" b="1" dirty="0">
                <a:solidFill>
                  <a:srgbClr val="0000FF"/>
                </a:solidFill>
              </a:rPr>
              <a:t>Continue optimization of the skew quad scheme, aiming for reduction of power. </a:t>
            </a:r>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1800" dirty="0"/>
          </a:p>
          <a:p>
            <a:pPr marL="0" indent="0">
              <a:buNone/>
            </a:pPr>
            <a:endParaRPr lang="en-US" sz="1800" dirty="0"/>
          </a:p>
          <a:p>
            <a:endParaRPr lang="en-US" sz="1800" dirty="0"/>
          </a:p>
          <a:p>
            <a:endParaRPr lang="en-US" sz="1800" dirty="0"/>
          </a:p>
          <a:p>
            <a:pPr marL="0" indent="0">
              <a:buFont typeface="Arial" panose="020B0604020202020204" pitchFamily="34" charset="0"/>
              <a:buNone/>
            </a:pPr>
            <a:endParaRPr lang="en-US" sz="1800" dirty="0">
              <a:solidFill>
                <a:srgbClr val="FF0000"/>
              </a:solidFill>
            </a:endParaRP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pPr marL="0" indent="0">
              <a:buNone/>
            </a:pPr>
            <a:endParaRPr lang="en-US" sz="1800" dirty="0"/>
          </a:p>
        </p:txBody>
      </p:sp>
      <p:sp>
        <p:nvSpPr>
          <p:cNvPr id="9" name="Content Placeholder 2">
            <a:extLst>
              <a:ext uri="{FF2B5EF4-FFF2-40B4-BE49-F238E27FC236}">
                <a16:creationId xmlns:a16="http://schemas.microsoft.com/office/drawing/2014/main" id="{B5719116-1B2C-4C66-BDFE-A111A6D960C1}"/>
              </a:ext>
            </a:extLst>
          </p:cNvPr>
          <p:cNvSpPr txBox="1">
            <a:spLocks/>
          </p:cNvSpPr>
          <p:nvPr/>
        </p:nvSpPr>
        <p:spPr>
          <a:xfrm>
            <a:off x="475397" y="6360428"/>
            <a:ext cx="11082943" cy="646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buNone/>
            </a:pPr>
            <a:r>
              <a:rPr lang="en-US" sz="2000" b="1" dirty="0">
                <a:solidFill>
                  <a:srgbClr val="0000FF"/>
                </a:solidFill>
                <a:ea typeface="Calibri" panose="020F0502020204030204" pitchFamily="34" charset="0"/>
                <a:cs typeface="HelveticaNeue-Bold"/>
              </a:rPr>
              <a:t>R2: </a:t>
            </a:r>
            <a:r>
              <a:rPr lang="en-US" sz="2000" b="1" dirty="0">
                <a:solidFill>
                  <a:srgbClr val="0000FF"/>
                </a:solidFill>
              </a:rPr>
              <a:t>Carry on planned tests of the split/merge scheme. </a:t>
            </a:r>
            <a:endParaRPr lang="en-US" sz="2000" b="1" dirty="0">
              <a:solidFill>
                <a:srgbClr val="0000FF"/>
              </a:solidFill>
              <a:ea typeface="Calibri" panose="020F0502020204030204" pitchFamily="34" charset="0"/>
              <a:cs typeface="Times New Roman" panose="02020603050405020304" pitchFamily="18" charset="0"/>
            </a:endParaRPr>
          </a:p>
          <a:p>
            <a:pPr marL="0" indent="0"/>
            <a:endParaRPr lang="en-US" sz="2000" dirty="0"/>
          </a:p>
          <a:p>
            <a:pPr marL="0" indent="0">
              <a:buFont typeface="Arial" panose="020B0604020202020204" pitchFamily="34" charset="0"/>
              <a:buNone/>
            </a:pPr>
            <a:endParaRPr lang="en-US" sz="20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endParaRPr lang="en-US" sz="1800" dirty="0">
              <a:solidFill>
                <a:srgbClr val="FF0000"/>
              </a:solidFill>
            </a:endParaRP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endParaRPr lang="en-US" sz="1800" dirty="0"/>
          </a:p>
        </p:txBody>
      </p:sp>
      <p:sp>
        <p:nvSpPr>
          <p:cNvPr id="10" name="TextBox 9">
            <a:extLst>
              <a:ext uri="{FF2B5EF4-FFF2-40B4-BE49-F238E27FC236}">
                <a16:creationId xmlns:a16="http://schemas.microsoft.com/office/drawing/2014/main" id="{30E26490-25F7-4488-B773-3A43465D23C3}"/>
              </a:ext>
            </a:extLst>
          </p:cNvPr>
          <p:cNvSpPr txBox="1"/>
          <p:nvPr/>
        </p:nvSpPr>
        <p:spPr>
          <a:xfrm>
            <a:off x="7268696" y="6376456"/>
            <a:ext cx="2339102" cy="369332"/>
          </a:xfrm>
          <a:prstGeom prst="rect">
            <a:avLst/>
          </a:prstGeom>
          <a:noFill/>
        </p:spPr>
        <p:txBody>
          <a:bodyPr wrap="none" rtlCol="0">
            <a:spAutoFit/>
          </a:bodyPr>
          <a:lstStyle/>
          <a:p>
            <a:pPr algn="l"/>
            <a:r>
              <a:rPr lang="en-US" dirty="0"/>
              <a:t>In progress (slide 22)</a:t>
            </a:r>
          </a:p>
        </p:txBody>
      </p:sp>
      <p:pic>
        <p:nvPicPr>
          <p:cNvPr id="11" name="Picture 10">
            <a:extLst>
              <a:ext uri="{FF2B5EF4-FFF2-40B4-BE49-F238E27FC236}">
                <a16:creationId xmlns:a16="http://schemas.microsoft.com/office/drawing/2014/main" id="{0D32068B-23E0-461B-B453-4C73D7947D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41563" y="1671807"/>
            <a:ext cx="2210390" cy="2439963"/>
          </a:xfrm>
          <a:prstGeom prst="rect">
            <a:avLst/>
          </a:prstGeom>
          <a:noFill/>
          <a:ln>
            <a:noFill/>
          </a:ln>
        </p:spPr>
      </p:pic>
      <p:pic>
        <p:nvPicPr>
          <p:cNvPr id="13" name="Picture 12">
            <a:extLst>
              <a:ext uri="{FF2B5EF4-FFF2-40B4-BE49-F238E27FC236}">
                <a16:creationId xmlns:a16="http://schemas.microsoft.com/office/drawing/2014/main" id="{8BE9C2AC-0909-4414-B864-3C26C9E38A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607798" y="1691835"/>
            <a:ext cx="1950542" cy="1890346"/>
          </a:xfrm>
          <a:prstGeom prst="rect">
            <a:avLst/>
          </a:prstGeom>
          <a:noFill/>
          <a:ln>
            <a:noFill/>
          </a:ln>
        </p:spPr>
      </p:pic>
      <p:sp>
        <p:nvSpPr>
          <p:cNvPr id="14" name="TextBox 13">
            <a:extLst>
              <a:ext uri="{FF2B5EF4-FFF2-40B4-BE49-F238E27FC236}">
                <a16:creationId xmlns:a16="http://schemas.microsoft.com/office/drawing/2014/main" id="{3B4EFD5A-C3EC-432E-9331-7C5CB7E56AF3}"/>
              </a:ext>
            </a:extLst>
          </p:cNvPr>
          <p:cNvSpPr txBox="1"/>
          <p:nvPr/>
        </p:nvSpPr>
        <p:spPr>
          <a:xfrm>
            <a:off x="1211310" y="5113578"/>
            <a:ext cx="6325413" cy="1200329"/>
          </a:xfrm>
          <a:prstGeom prst="rect">
            <a:avLst/>
          </a:prstGeom>
          <a:noFill/>
        </p:spPr>
        <p:txBody>
          <a:bodyPr wrap="square">
            <a:spAutoFit/>
          </a:bodyPr>
          <a:lstStyle/>
          <a:p>
            <a:pPr marL="285750" indent="-285750">
              <a:buFont typeface="Arial" panose="020B0604020202020204" pitchFamily="34" charset="0"/>
              <a:buChar char="•"/>
            </a:pPr>
            <a:r>
              <a:rPr lang="en-US" sz="1800" dirty="0"/>
              <a:t>Finished power supply and magnet design</a:t>
            </a:r>
          </a:p>
          <a:p>
            <a:pPr marL="285750" indent="-285750">
              <a:buFont typeface="Arial" panose="020B0604020202020204" pitchFamily="34" charset="0"/>
              <a:buChar char="•"/>
            </a:pPr>
            <a:r>
              <a:rPr lang="en-US" sz="1800" dirty="0"/>
              <a:t>Power supply procurement underway (July, 2021)</a:t>
            </a:r>
          </a:p>
          <a:p>
            <a:pPr marL="285750" indent="-285750">
              <a:buFont typeface="Arial" panose="020B0604020202020204" pitchFamily="34" charset="0"/>
              <a:buChar char="•"/>
            </a:pPr>
            <a:r>
              <a:rPr lang="en-US" sz="1800" dirty="0"/>
              <a:t>Magnet procurement starting  </a:t>
            </a:r>
          </a:p>
          <a:p>
            <a:pPr marL="285750" indent="-285750">
              <a:buFont typeface="Arial" panose="020B0604020202020204" pitchFamily="34" charset="0"/>
              <a:buChar char="•"/>
            </a:pPr>
            <a:r>
              <a:rPr lang="en-US" dirty="0"/>
              <a:t>Plan for commissioning in </a:t>
            </a:r>
            <a:r>
              <a:rPr lang="en-US" sz="1800" dirty="0"/>
              <a:t>Run-23</a:t>
            </a:r>
          </a:p>
        </p:txBody>
      </p:sp>
      <p:graphicFrame>
        <p:nvGraphicFramePr>
          <p:cNvPr id="15" name="Table 26">
            <a:extLst>
              <a:ext uri="{FF2B5EF4-FFF2-40B4-BE49-F238E27FC236}">
                <a16:creationId xmlns:a16="http://schemas.microsoft.com/office/drawing/2014/main" id="{194C6D4D-3538-4AFC-B007-48F868E0BBF6}"/>
              </a:ext>
            </a:extLst>
          </p:cNvPr>
          <p:cNvGraphicFramePr>
            <a:graphicFrameLocks noGrp="1"/>
          </p:cNvGraphicFramePr>
          <p:nvPr>
            <p:extLst>
              <p:ext uri="{D42A27DB-BD31-4B8C-83A1-F6EECF244321}">
                <p14:modId xmlns:p14="http://schemas.microsoft.com/office/powerpoint/2010/main" val="2528578955"/>
              </p:ext>
            </p:extLst>
          </p:nvPr>
        </p:nvGraphicFramePr>
        <p:xfrm>
          <a:off x="2779159" y="1042873"/>
          <a:ext cx="4171921" cy="1848916"/>
        </p:xfrm>
        <a:graphic>
          <a:graphicData uri="http://schemas.openxmlformats.org/drawingml/2006/table">
            <a:tbl>
              <a:tblPr firstRow="1" bandRow="1">
                <a:tableStyleId>{5C22544A-7EE6-4342-B048-85BDC9FD1C3A}</a:tableStyleId>
              </a:tblPr>
              <a:tblGrid>
                <a:gridCol w="2350049">
                  <a:extLst>
                    <a:ext uri="{9D8B030D-6E8A-4147-A177-3AD203B41FA5}">
                      <a16:colId xmlns:a16="http://schemas.microsoft.com/office/drawing/2014/main" val="2755701244"/>
                    </a:ext>
                  </a:extLst>
                </a:gridCol>
                <a:gridCol w="604228">
                  <a:extLst>
                    <a:ext uri="{9D8B030D-6E8A-4147-A177-3AD203B41FA5}">
                      <a16:colId xmlns:a16="http://schemas.microsoft.com/office/drawing/2014/main" val="3888029221"/>
                    </a:ext>
                  </a:extLst>
                </a:gridCol>
                <a:gridCol w="1217644">
                  <a:extLst>
                    <a:ext uri="{9D8B030D-6E8A-4147-A177-3AD203B41FA5}">
                      <a16:colId xmlns:a16="http://schemas.microsoft.com/office/drawing/2014/main" val="3173146644"/>
                    </a:ext>
                  </a:extLst>
                </a:gridCol>
              </a:tblGrid>
              <a:tr h="416356">
                <a:tc>
                  <a:txBody>
                    <a:bodyPr/>
                    <a:lstStyle/>
                    <a:p>
                      <a:r>
                        <a:rPr lang="en-US" sz="1400" dirty="0"/>
                        <a:t>Pulsed system parameters</a:t>
                      </a:r>
                    </a:p>
                  </a:txBody>
                  <a:tcPr/>
                </a:tc>
                <a:tc>
                  <a:txBody>
                    <a:bodyPr/>
                    <a:lstStyle/>
                    <a:p>
                      <a:endParaRPr lang="en-US" sz="1400" dirty="0"/>
                    </a:p>
                  </a:txBody>
                  <a:tcPr/>
                </a:tc>
                <a:tc>
                  <a:txBody>
                    <a:bodyPr/>
                    <a:lstStyle/>
                    <a:p>
                      <a:pPr algn="ctr"/>
                      <a:r>
                        <a:rPr lang="en-US" sz="1400" dirty="0"/>
                        <a:t>Unit</a:t>
                      </a:r>
                    </a:p>
                  </a:txBody>
                  <a:tcPr/>
                </a:tc>
                <a:extLst>
                  <a:ext uri="{0D108BD9-81ED-4DB2-BD59-A6C34878D82A}">
                    <a16:rowId xmlns:a16="http://schemas.microsoft.com/office/drawing/2014/main" val="1682572223"/>
                  </a:ext>
                </a:extLst>
              </a:tr>
              <a:tr h="241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 gradient (max)</a:t>
                      </a:r>
                    </a:p>
                  </a:txBody>
                  <a:tcPr/>
                </a:tc>
                <a:tc>
                  <a:txBody>
                    <a:bodyPr/>
                    <a:lstStyle/>
                    <a:p>
                      <a:r>
                        <a:rPr lang="en-US" sz="1400" dirty="0"/>
                        <a:t>0.45</a:t>
                      </a:r>
                    </a:p>
                  </a:txBody>
                  <a:tcPr/>
                </a:tc>
                <a:tc>
                  <a:txBody>
                    <a:bodyPr/>
                    <a:lstStyle/>
                    <a:p>
                      <a:pPr algn="ctr"/>
                      <a:r>
                        <a:rPr lang="en-US" sz="1400" dirty="0"/>
                        <a:t>T</a:t>
                      </a:r>
                    </a:p>
                  </a:txBody>
                  <a:tcPr/>
                </a:tc>
                <a:extLst>
                  <a:ext uri="{0D108BD9-81ED-4DB2-BD59-A6C34878D82A}">
                    <a16:rowId xmlns:a16="http://schemas.microsoft.com/office/drawing/2014/main" val="1508909676"/>
                  </a:ext>
                </a:extLst>
              </a:tr>
              <a:tr h="241222">
                <a:tc>
                  <a:txBody>
                    <a:bodyPr/>
                    <a:lstStyle/>
                    <a:p>
                      <a:r>
                        <a:rPr lang="en-US" sz="1400" dirty="0"/>
                        <a:t>Current (max)</a:t>
                      </a:r>
                    </a:p>
                  </a:txBody>
                  <a:tcPr/>
                </a:tc>
                <a:tc>
                  <a:txBody>
                    <a:bodyPr/>
                    <a:lstStyle/>
                    <a:p>
                      <a:r>
                        <a:rPr lang="en-US" sz="1400" dirty="0"/>
                        <a:t>500</a:t>
                      </a:r>
                    </a:p>
                  </a:txBody>
                  <a:tcPr/>
                </a:tc>
                <a:tc>
                  <a:txBody>
                    <a:bodyPr/>
                    <a:lstStyle/>
                    <a:p>
                      <a:pPr algn="ctr"/>
                      <a:r>
                        <a:rPr lang="en-US" sz="1400" dirty="0"/>
                        <a:t>A</a:t>
                      </a:r>
                    </a:p>
                  </a:txBody>
                  <a:tcPr/>
                </a:tc>
                <a:extLst>
                  <a:ext uri="{0D108BD9-81ED-4DB2-BD59-A6C34878D82A}">
                    <a16:rowId xmlns:a16="http://schemas.microsoft.com/office/drawing/2014/main" val="996749533"/>
                  </a:ext>
                </a:extLst>
              </a:tr>
              <a:tr h="241222">
                <a:tc>
                  <a:txBody>
                    <a:bodyPr/>
                    <a:lstStyle/>
                    <a:p>
                      <a:r>
                        <a:rPr lang="en-US" sz="1400" dirty="0"/>
                        <a:t>Voltage  (max)</a:t>
                      </a:r>
                    </a:p>
                  </a:txBody>
                  <a:tcPr/>
                </a:tc>
                <a:tc>
                  <a:txBody>
                    <a:bodyPr/>
                    <a:lstStyle/>
                    <a:p>
                      <a:r>
                        <a:rPr lang="en-US" sz="1400" dirty="0"/>
                        <a:t>400</a:t>
                      </a:r>
                    </a:p>
                  </a:txBody>
                  <a:tcPr/>
                </a:tc>
                <a:tc>
                  <a:txBody>
                    <a:bodyPr/>
                    <a:lstStyle/>
                    <a:p>
                      <a:pPr algn="ctr"/>
                      <a:r>
                        <a:rPr lang="en-US" sz="1400" dirty="0"/>
                        <a:t>V</a:t>
                      </a:r>
                    </a:p>
                  </a:txBody>
                  <a:tcPr/>
                </a:tc>
                <a:extLst>
                  <a:ext uri="{0D108BD9-81ED-4DB2-BD59-A6C34878D82A}">
                    <a16:rowId xmlns:a16="http://schemas.microsoft.com/office/drawing/2014/main" val="4063360576"/>
                  </a:ext>
                </a:extLst>
              </a:tr>
              <a:tr h="416356">
                <a:tc>
                  <a:txBody>
                    <a:bodyPr/>
                    <a:lstStyle/>
                    <a:p>
                      <a:r>
                        <a:rPr lang="en-US" sz="1400" dirty="0"/>
                        <a:t>Power (peak, 15 magnets)</a:t>
                      </a:r>
                    </a:p>
                  </a:txBody>
                  <a:tcPr/>
                </a:tc>
                <a:tc>
                  <a:txBody>
                    <a:bodyPr/>
                    <a:lstStyle/>
                    <a:p>
                      <a:r>
                        <a:rPr lang="en-US" sz="1400" dirty="0"/>
                        <a:t>2-3</a:t>
                      </a:r>
                    </a:p>
                  </a:txBody>
                  <a:tcPr/>
                </a:tc>
                <a:tc>
                  <a:txBody>
                    <a:bodyPr/>
                    <a:lstStyle/>
                    <a:p>
                      <a:pPr algn="ctr"/>
                      <a:r>
                        <a:rPr lang="en-US" sz="1400" dirty="0"/>
                        <a:t>MW</a:t>
                      </a:r>
                    </a:p>
                  </a:txBody>
                  <a:tcPr/>
                </a:tc>
                <a:extLst>
                  <a:ext uri="{0D108BD9-81ED-4DB2-BD59-A6C34878D82A}">
                    <a16:rowId xmlns:a16="http://schemas.microsoft.com/office/drawing/2014/main" val="300507854"/>
                  </a:ext>
                </a:extLst>
              </a:tr>
            </a:tbl>
          </a:graphicData>
        </a:graphic>
      </p:graphicFrame>
      <p:graphicFrame>
        <p:nvGraphicFramePr>
          <p:cNvPr id="16" name="Table 26">
            <a:extLst>
              <a:ext uri="{FF2B5EF4-FFF2-40B4-BE49-F238E27FC236}">
                <a16:creationId xmlns:a16="http://schemas.microsoft.com/office/drawing/2014/main" id="{FB2F3E09-E4CF-4477-9DF2-DB42B6281675}"/>
              </a:ext>
            </a:extLst>
          </p:cNvPr>
          <p:cNvGraphicFramePr>
            <a:graphicFrameLocks noGrp="1"/>
          </p:cNvGraphicFramePr>
          <p:nvPr>
            <p:extLst>
              <p:ext uri="{D42A27DB-BD31-4B8C-83A1-F6EECF244321}">
                <p14:modId xmlns:p14="http://schemas.microsoft.com/office/powerpoint/2010/main" val="446665409"/>
              </p:ext>
            </p:extLst>
          </p:nvPr>
        </p:nvGraphicFramePr>
        <p:xfrm>
          <a:off x="2779159" y="3025554"/>
          <a:ext cx="4171921" cy="1755272"/>
        </p:xfrm>
        <a:graphic>
          <a:graphicData uri="http://schemas.openxmlformats.org/drawingml/2006/table">
            <a:tbl>
              <a:tblPr firstRow="1" bandRow="1">
                <a:tableStyleId>{5C22544A-7EE6-4342-B048-85BDC9FD1C3A}</a:tableStyleId>
              </a:tblPr>
              <a:tblGrid>
                <a:gridCol w="2350049">
                  <a:extLst>
                    <a:ext uri="{9D8B030D-6E8A-4147-A177-3AD203B41FA5}">
                      <a16:colId xmlns:a16="http://schemas.microsoft.com/office/drawing/2014/main" val="2755701244"/>
                    </a:ext>
                  </a:extLst>
                </a:gridCol>
                <a:gridCol w="604228">
                  <a:extLst>
                    <a:ext uri="{9D8B030D-6E8A-4147-A177-3AD203B41FA5}">
                      <a16:colId xmlns:a16="http://schemas.microsoft.com/office/drawing/2014/main" val="3888029221"/>
                    </a:ext>
                  </a:extLst>
                </a:gridCol>
                <a:gridCol w="1217644">
                  <a:extLst>
                    <a:ext uri="{9D8B030D-6E8A-4147-A177-3AD203B41FA5}">
                      <a16:colId xmlns:a16="http://schemas.microsoft.com/office/drawing/2014/main" val="3173146644"/>
                    </a:ext>
                  </a:extLst>
                </a:gridCol>
              </a:tblGrid>
              <a:tr h="254201">
                <a:tc>
                  <a:txBody>
                    <a:bodyPr/>
                    <a:lstStyle/>
                    <a:p>
                      <a:r>
                        <a:rPr lang="en-US" sz="1400" dirty="0"/>
                        <a:t>Pulsed system parameters</a:t>
                      </a:r>
                    </a:p>
                  </a:txBody>
                  <a:tcPr/>
                </a:tc>
                <a:tc>
                  <a:txBody>
                    <a:bodyPr/>
                    <a:lstStyle/>
                    <a:p>
                      <a:endParaRPr lang="en-US" sz="1400" dirty="0"/>
                    </a:p>
                  </a:txBody>
                  <a:tcPr/>
                </a:tc>
                <a:tc>
                  <a:txBody>
                    <a:bodyPr/>
                    <a:lstStyle/>
                    <a:p>
                      <a:pPr algn="ctr"/>
                      <a:r>
                        <a:rPr lang="en-US" sz="1400" dirty="0"/>
                        <a:t>Unit</a:t>
                      </a:r>
                    </a:p>
                  </a:txBody>
                  <a:tcPr/>
                </a:tc>
                <a:extLst>
                  <a:ext uri="{0D108BD9-81ED-4DB2-BD59-A6C34878D82A}">
                    <a16:rowId xmlns:a16="http://schemas.microsoft.com/office/drawing/2014/main" val="1682572223"/>
                  </a:ext>
                </a:extLst>
              </a:tr>
              <a:tr h="30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 gradient (max)</a:t>
                      </a:r>
                    </a:p>
                  </a:txBody>
                  <a:tcPr/>
                </a:tc>
                <a:tc>
                  <a:txBody>
                    <a:bodyPr/>
                    <a:lstStyle/>
                    <a:p>
                      <a:r>
                        <a:rPr lang="en-US" sz="1400" dirty="0"/>
                        <a:t>0.2</a:t>
                      </a:r>
                    </a:p>
                  </a:txBody>
                  <a:tcPr/>
                </a:tc>
                <a:tc>
                  <a:txBody>
                    <a:bodyPr/>
                    <a:lstStyle/>
                    <a:p>
                      <a:pPr algn="ctr"/>
                      <a:r>
                        <a:rPr lang="en-US" sz="1400" dirty="0"/>
                        <a:t>T</a:t>
                      </a:r>
                    </a:p>
                  </a:txBody>
                  <a:tcPr/>
                </a:tc>
                <a:extLst>
                  <a:ext uri="{0D108BD9-81ED-4DB2-BD59-A6C34878D82A}">
                    <a16:rowId xmlns:a16="http://schemas.microsoft.com/office/drawing/2014/main" val="1508909676"/>
                  </a:ext>
                </a:extLst>
              </a:tr>
              <a:tr h="309278">
                <a:tc>
                  <a:txBody>
                    <a:bodyPr/>
                    <a:lstStyle/>
                    <a:p>
                      <a:r>
                        <a:rPr lang="en-US" sz="1400" dirty="0"/>
                        <a:t>Current (max)</a:t>
                      </a:r>
                    </a:p>
                  </a:txBody>
                  <a:tcPr/>
                </a:tc>
                <a:tc>
                  <a:txBody>
                    <a:bodyPr/>
                    <a:lstStyle/>
                    <a:p>
                      <a:r>
                        <a:rPr lang="en-US" sz="1400" dirty="0"/>
                        <a:t>275</a:t>
                      </a:r>
                    </a:p>
                  </a:txBody>
                  <a:tcPr/>
                </a:tc>
                <a:tc>
                  <a:txBody>
                    <a:bodyPr/>
                    <a:lstStyle/>
                    <a:p>
                      <a:pPr algn="ctr"/>
                      <a:r>
                        <a:rPr lang="en-US" sz="1400" dirty="0"/>
                        <a:t>A</a:t>
                      </a:r>
                    </a:p>
                  </a:txBody>
                  <a:tcPr/>
                </a:tc>
                <a:extLst>
                  <a:ext uri="{0D108BD9-81ED-4DB2-BD59-A6C34878D82A}">
                    <a16:rowId xmlns:a16="http://schemas.microsoft.com/office/drawing/2014/main" val="996749533"/>
                  </a:ext>
                </a:extLst>
              </a:tr>
              <a:tr h="309278">
                <a:tc>
                  <a:txBody>
                    <a:bodyPr/>
                    <a:lstStyle/>
                    <a:p>
                      <a:r>
                        <a:rPr lang="en-US" sz="1400" dirty="0"/>
                        <a:t>Voltage  (max)</a:t>
                      </a:r>
                    </a:p>
                  </a:txBody>
                  <a:tcPr/>
                </a:tc>
                <a:tc>
                  <a:txBody>
                    <a:bodyPr/>
                    <a:lstStyle/>
                    <a:p>
                      <a:r>
                        <a:rPr lang="en-US" sz="1400" dirty="0"/>
                        <a:t>450</a:t>
                      </a:r>
                    </a:p>
                  </a:txBody>
                  <a:tcPr/>
                </a:tc>
                <a:tc>
                  <a:txBody>
                    <a:bodyPr/>
                    <a:lstStyle/>
                    <a:p>
                      <a:pPr algn="ctr"/>
                      <a:r>
                        <a:rPr lang="en-US" sz="1400" dirty="0"/>
                        <a:t>V</a:t>
                      </a:r>
                    </a:p>
                  </a:txBody>
                  <a:tcPr/>
                </a:tc>
                <a:extLst>
                  <a:ext uri="{0D108BD9-81ED-4DB2-BD59-A6C34878D82A}">
                    <a16:rowId xmlns:a16="http://schemas.microsoft.com/office/drawing/2014/main" val="4063360576"/>
                  </a:ext>
                </a:extLst>
              </a:tr>
              <a:tr h="309278">
                <a:tc>
                  <a:txBody>
                    <a:bodyPr/>
                    <a:lstStyle/>
                    <a:p>
                      <a:r>
                        <a:rPr lang="en-US" sz="1400" dirty="0"/>
                        <a:t>Power (peak, 15 magnets)</a:t>
                      </a:r>
                    </a:p>
                  </a:txBody>
                  <a:tcPr/>
                </a:tc>
                <a:tc>
                  <a:txBody>
                    <a:bodyPr/>
                    <a:lstStyle/>
                    <a:p>
                      <a:r>
                        <a:rPr lang="en-US" sz="1400" dirty="0"/>
                        <a:t>1.8</a:t>
                      </a:r>
                    </a:p>
                  </a:txBody>
                  <a:tcPr/>
                </a:tc>
                <a:tc>
                  <a:txBody>
                    <a:bodyPr/>
                    <a:lstStyle/>
                    <a:p>
                      <a:pPr algn="ctr"/>
                      <a:r>
                        <a:rPr lang="en-US" sz="1400" dirty="0"/>
                        <a:t>MW</a:t>
                      </a:r>
                    </a:p>
                  </a:txBody>
                  <a:tcPr/>
                </a:tc>
                <a:extLst>
                  <a:ext uri="{0D108BD9-81ED-4DB2-BD59-A6C34878D82A}">
                    <a16:rowId xmlns:a16="http://schemas.microsoft.com/office/drawing/2014/main" val="300507854"/>
                  </a:ext>
                </a:extLst>
              </a:tr>
            </a:tbl>
          </a:graphicData>
        </a:graphic>
      </p:graphicFrame>
      <p:sp>
        <p:nvSpPr>
          <p:cNvPr id="17" name="TextBox 16">
            <a:extLst>
              <a:ext uri="{FF2B5EF4-FFF2-40B4-BE49-F238E27FC236}">
                <a16:creationId xmlns:a16="http://schemas.microsoft.com/office/drawing/2014/main" id="{C5A111B6-8264-443F-8985-59FFD3C589FA}"/>
              </a:ext>
            </a:extLst>
          </p:cNvPr>
          <p:cNvSpPr txBox="1"/>
          <p:nvPr/>
        </p:nvSpPr>
        <p:spPr>
          <a:xfrm>
            <a:off x="720191" y="1020633"/>
            <a:ext cx="1353256" cy="400110"/>
          </a:xfrm>
          <a:prstGeom prst="rect">
            <a:avLst/>
          </a:prstGeom>
          <a:noFill/>
        </p:spPr>
        <p:txBody>
          <a:bodyPr wrap="none" rtlCol="0">
            <a:spAutoFit/>
          </a:bodyPr>
          <a:lstStyle/>
          <a:p>
            <a:r>
              <a:rPr lang="en-US" sz="2000" dirty="0"/>
              <a:t>Dec. 2020</a:t>
            </a:r>
          </a:p>
        </p:txBody>
      </p:sp>
      <p:sp>
        <p:nvSpPr>
          <p:cNvPr id="18" name="TextBox 17">
            <a:extLst>
              <a:ext uri="{FF2B5EF4-FFF2-40B4-BE49-F238E27FC236}">
                <a16:creationId xmlns:a16="http://schemas.microsoft.com/office/drawing/2014/main" id="{FD06EAE8-563D-448D-89C4-0B98E2C50C4B}"/>
              </a:ext>
            </a:extLst>
          </p:cNvPr>
          <p:cNvSpPr txBox="1"/>
          <p:nvPr/>
        </p:nvSpPr>
        <p:spPr>
          <a:xfrm>
            <a:off x="701188" y="2930575"/>
            <a:ext cx="1334211" cy="400110"/>
          </a:xfrm>
          <a:prstGeom prst="rect">
            <a:avLst/>
          </a:prstGeom>
          <a:noFill/>
        </p:spPr>
        <p:txBody>
          <a:bodyPr wrap="none" rtlCol="0">
            <a:spAutoFit/>
          </a:bodyPr>
          <a:lstStyle/>
          <a:p>
            <a:r>
              <a:rPr lang="en-US" sz="2000" dirty="0"/>
              <a:t>July, 2021</a:t>
            </a:r>
          </a:p>
        </p:txBody>
      </p:sp>
      <p:sp>
        <p:nvSpPr>
          <p:cNvPr id="20" name="TextBox 19">
            <a:extLst>
              <a:ext uri="{FF2B5EF4-FFF2-40B4-BE49-F238E27FC236}">
                <a16:creationId xmlns:a16="http://schemas.microsoft.com/office/drawing/2014/main" id="{1766D0CF-6298-45C2-B8F5-9FEEE1A3A6C0}"/>
              </a:ext>
            </a:extLst>
          </p:cNvPr>
          <p:cNvSpPr txBox="1"/>
          <p:nvPr/>
        </p:nvSpPr>
        <p:spPr>
          <a:xfrm>
            <a:off x="701187" y="4819653"/>
            <a:ext cx="910827" cy="400110"/>
          </a:xfrm>
          <a:prstGeom prst="rect">
            <a:avLst/>
          </a:prstGeom>
          <a:noFill/>
        </p:spPr>
        <p:txBody>
          <a:bodyPr wrap="none" rtlCol="0">
            <a:spAutoFit/>
          </a:bodyPr>
          <a:lstStyle/>
          <a:p>
            <a:r>
              <a:rPr lang="en-US" sz="2000" dirty="0"/>
              <a:t>Status</a:t>
            </a:r>
          </a:p>
        </p:txBody>
      </p:sp>
    </p:spTree>
    <p:extLst>
      <p:ext uri="{BB962C8B-B14F-4D97-AF65-F5344CB8AC3E}">
        <p14:creationId xmlns:p14="http://schemas.microsoft.com/office/powerpoint/2010/main" val="251100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Summary: Accelerator Operations </a:t>
            </a:r>
          </a:p>
        </p:txBody>
      </p:sp>
    </p:spTree>
    <p:extLst>
      <p:ext uri="{BB962C8B-B14F-4D97-AF65-F5344CB8AC3E}">
        <p14:creationId xmlns:p14="http://schemas.microsoft.com/office/powerpoint/2010/main" val="373434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a:xfrm>
            <a:off x="11217780" y="6316595"/>
            <a:ext cx="402719" cy="365125"/>
          </a:xfrm>
        </p:spPr>
        <p:txBody>
          <a:bodyPr/>
          <a:lstStyle/>
          <a:p>
            <a:fld id="{933A556B-7C63-244D-9B7C-B0EA8042B330}" type="slidenum">
              <a:rPr lang="en-US" smtClean="0"/>
              <a:pPr/>
              <a:t>33</a:t>
            </a:fld>
            <a:endParaRPr lang="en-US" dirty="0"/>
          </a:p>
        </p:txBody>
      </p:sp>
      <p:sp>
        <p:nvSpPr>
          <p:cNvPr id="5" name="Title 1">
            <a:extLst>
              <a:ext uri="{FF2B5EF4-FFF2-40B4-BE49-F238E27FC236}">
                <a16:creationId xmlns:a16="http://schemas.microsoft.com/office/drawing/2014/main" id="{994845E0-44EC-4C94-80B5-91D40D3900BA}"/>
              </a:ext>
            </a:extLst>
          </p:cNvPr>
          <p:cNvSpPr txBox="1">
            <a:spLocks/>
          </p:cNvSpPr>
          <p:nvPr/>
        </p:nvSpPr>
        <p:spPr>
          <a:xfrm>
            <a:off x="221767" y="-12817"/>
            <a:ext cx="11398733" cy="679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Summary – RHIC Performance Update</a:t>
            </a:r>
          </a:p>
        </p:txBody>
      </p:sp>
      <p:sp>
        <p:nvSpPr>
          <p:cNvPr id="6" name="Slide Number Placeholder 1">
            <a:extLst>
              <a:ext uri="{FF2B5EF4-FFF2-40B4-BE49-F238E27FC236}">
                <a16:creationId xmlns:a16="http://schemas.microsoft.com/office/drawing/2014/main" id="{C35EB420-8BCF-47FD-802A-1713D26DBF5B}"/>
              </a:ext>
            </a:extLst>
          </p:cNvPr>
          <p:cNvSpPr txBox="1">
            <a:spLocks/>
          </p:cNvSpPr>
          <p:nvPr/>
        </p:nvSpPr>
        <p:spPr>
          <a:xfrm>
            <a:off x="11217780" y="6316595"/>
            <a:ext cx="402719"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33</a:t>
            </a:fld>
            <a:endParaRPr lang="en-US" dirty="0"/>
          </a:p>
        </p:txBody>
      </p:sp>
      <p:pic>
        <p:nvPicPr>
          <p:cNvPr id="8" name="Picture 7">
            <a:extLst>
              <a:ext uri="{FF2B5EF4-FFF2-40B4-BE49-F238E27FC236}">
                <a16:creationId xmlns:a16="http://schemas.microsoft.com/office/drawing/2014/main" id="{F3BEB7FD-D945-4762-9C72-CA9A70DDDCF3}"/>
              </a:ext>
            </a:extLst>
          </p:cNvPr>
          <p:cNvPicPr>
            <a:picLocks noChangeAspect="1"/>
          </p:cNvPicPr>
          <p:nvPr/>
        </p:nvPicPr>
        <p:blipFill>
          <a:blip r:embed="rId2"/>
          <a:stretch>
            <a:fillRect/>
          </a:stretch>
        </p:blipFill>
        <p:spPr>
          <a:xfrm>
            <a:off x="9196753" y="101485"/>
            <a:ext cx="2711433" cy="2208226"/>
          </a:xfrm>
          <a:prstGeom prst="rect">
            <a:avLst/>
          </a:prstGeom>
        </p:spPr>
      </p:pic>
      <p:pic>
        <p:nvPicPr>
          <p:cNvPr id="10" name="Picture 9">
            <a:extLst>
              <a:ext uri="{FF2B5EF4-FFF2-40B4-BE49-F238E27FC236}">
                <a16:creationId xmlns:a16="http://schemas.microsoft.com/office/drawing/2014/main" id="{06531F0F-4B46-4DE8-B1FB-EBCB5EC29583}"/>
              </a:ext>
            </a:extLst>
          </p:cNvPr>
          <p:cNvPicPr>
            <a:picLocks noChangeAspect="1"/>
          </p:cNvPicPr>
          <p:nvPr/>
        </p:nvPicPr>
        <p:blipFill>
          <a:blip r:embed="rId3"/>
          <a:stretch>
            <a:fillRect/>
          </a:stretch>
        </p:blipFill>
        <p:spPr>
          <a:xfrm>
            <a:off x="9281264" y="4637121"/>
            <a:ext cx="2720368" cy="2206929"/>
          </a:xfrm>
          <a:prstGeom prst="rect">
            <a:avLst/>
          </a:prstGeom>
        </p:spPr>
      </p:pic>
      <p:pic>
        <p:nvPicPr>
          <p:cNvPr id="11" name="Picture 10">
            <a:extLst>
              <a:ext uri="{FF2B5EF4-FFF2-40B4-BE49-F238E27FC236}">
                <a16:creationId xmlns:a16="http://schemas.microsoft.com/office/drawing/2014/main" id="{EEBB955D-748A-4C93-A399-48231B5597DB}"/>
              </a:ext>
            </a:extLst>
          </p:cNvPr>
          <p:cNvPicPr>
            <a:picLocks noChangeAspect="1"/>
          </p:cNvPicPr>
          <p:nvPr/>
        </p:nvPicPr>
        <p:blipFill>
          <a:blip r:embed="rId4"/>
          <a:stretch>
            <a:fillRect/>
          </a:stretch>
        </p:blipFill>
        <p:spPr>
          <a:xfrm>
            <a:off x="9196753" y="2309711"/>
            <a:ext cx="2711433" cy="2283966"/>
          </a:xfrm>
          <a:prstGeom prst="rect">
            <a:avLst/>
          </a:prstGeom>
        </p:spPr>
      </p:pic>
      <p:sp>
        <p:nvSpPr>
          <p:cNvPr id="2" name="Rectangle 1">
            <a:extLst>
              <a:ext uri="{FF2B5EF4-FFF2-40B4-BE49-F238E27FC236}">
                <a16:creationId xmlns:a16="http://schemas.microsoft.com/office/drawing/2014/main" id="{C9B82960-695A-4B80-8722-97FED0DA7EC9}"/>
              </a:ext>
            </a:extLst>
          </p:cNvPr>
          <p:cNvSpPr/>
          <p:nvPr/>
        </p:nvSpPr>
        <p:spPr>
          <a:xfrm>
            <a:off x="283813" y="5829300"/>
            <a:ext cx="2186825" cy="8524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06059" y="795286"/>
            <a:ext cx="9576495" cy="5886434"/>
          </a:xfrm>
        </p:spPr>
        <p:txBody>
          <a:bodyPr>
            <a:normAutofit fontScale="25000" lnSpcReduction="20000"/>
          </a:bodyPr>
          <a:lstStyle/>
          <a:p>
            <a:r>
              <a:rPr lang="en-US" sz="7200" b="1" dirty="0">
                <a:solidFill>
                  <a:srgbClr val="0000FF"/>
                </a:solidFill>
              </a:rPr>
              <a:t>Run-21 Run – extraordinarily successful</a:t>
            </a:r>
            <a:endParaRPr lang="en-US" sz="7200" dirty="0">
              <a:solidFill>
                <a:srgbClr val="FF0000"/>
              </a:solidFill>
            </a:endParaRPr>
          </a:p>
          <a:p>
            <a:pPr marL="342900" indent="-342900">
              <a:buFont typeface="Arial" panose="020B0604020202020204" pitchFamily="34" charset="0"/>
              <a:buChar char="•"/>
            </a:pPr>
            <a:r>
              <a:rPr lang="en-US" sz="5600" dirty="0"/>
              <a:t>Completed the multi-year BES scan program.</a:t>
            </a:r>
          </a:p>
          <a:p>
            <a:pPr marL="342900" indent="-342900">
              <a:buFont typeface="Arial" panose="020B0604020202020204" pitchFamily="34" charset="0"/>
              <a:buChar char="•"/>
            </a:pPr>
            <a:r>
              <a:rPr lang="en-US" sz="5600" dirty="0"/>
              <a:t>Highest priority Run-21 goal for BES-II achieved with </a:t>
            </a:r>
            <a:r>
              <a:rPr lang="en-US" sz="5600" dirty="0" err="1"/>
              <a:t>LEReC</a:t>
            </a:r>
            <a:r>
              <a:rPr lang="en-US" sz="5600" dirty="0"/>
              <a:t> in 13 weeks.</a:t>
            </a:r>
          </a:p>
          <a:p>
            <a:pPr marL="342900" indent="-342900">
              <a:buFont typeface="Arial" panose="020B0604020202020204" pitchFamily="34" charset="0"/>
              <a:buChar char="•"/>
            </a:pPr>
            <a:r>
              <a:rPr lang="en-US" sz="5600" dirty="0"/>
              <a:t>Met all next-priority STAR goals including an additional </a:t>
            </a:r>
            <a:r>
              <a:rPr lang="en-US" sz="5600" dirty="0" err="1"/>
              <a:t>d+Au</a:t>
            </a:r>
            <a:r>
              <a:rPr lang="en-US" sz="5600" dirty="0"/>
              <a:t> run (8 modes + beam delivery for </a:t>
            </a:r>
            <a:r>
              <a:rPr lang="en-US" sz="5600" dirty="0" err="1"/>
              <a:t>CeC</a:t>
            </a:r>
            <a:r>
              <a:rPr lang="en-US" sz="5600" dirty="0"/>
              <a:t>).</a:t>
            </a:r>
          </a:p>
          <a:p>
            <a:pPr marL="342900" indent="-342900">
              <a:buFont typeface="Arial" panose="020B0604020202020204" pitchFamily="34" charset="0"/>
              <a:buChar char="•"/>
            </a:pPr>
            <a:r>
              <a:rPr lang="en-US" sz="5600" dirty="0"/>
              <a:t>Achieved 90.6% accelerator availability. </a:t>
            </a:r>
          </a:p>
          <a:p>
            <a:pPr marL="342900" indent="-342900">
              <a:buFont typeface="Arial" panose="020B0604020202020204" pitchFamily="34" charset="0"/>
              <a:buChar char="•"/>
            </a:pPr>
            <a:r>
              <a:rPr lang="en-US" sz="5600" dirty="0"/>
              <a:t>Missions achieved with limited on-site staff and full off-site coverage during the COVID pandemic.</a:t>
            </a:r>
          </a:p>
          <a:p>
            <a:endParaRPr lang="en-US" dirty="0"/>
          </a:p>
          <a:p>
            <a:r>
              <a:rPr lang="en-US" sz="6400" b="1" dirty="0">
                <a:solidFill>
                  <a:srgbClr val="0000FF"/>
                </a:solidFill>
              </a:rPr>
              <a:t>Run-22 RHIC Run – very challenging</a:t>
            </a:r>
          </a:p>
          <a:p>
            <a:pPr marL="457200" indent="-457200">
              <a:buFont typeface="Arial" panose="020B0604020202020204" pitchFamily="34" charset="0"/>
              <a:buChar char="•"/>
            </a:pPr>
            <a:r>
              <a:rPr lang="en-US" sz="5600" dirty="0"/>
              <a:t>Resuming polarized proton operation at full energy (last operated in Run-17). </a:t>
            </a:r>
          </a:p>
          <a:p>
            <a:pPr marL="457200" indent="-457200">
              <a:buFont typeface="Arial" panose="020B0604020202020204" pitchFamily="34" charset="0"/>
              <a:buChar char="•"/>
            </a:pPr>
            <a:r>
              <a:rPr lang="en-US" sz="5600" dirty="0"/>
              <a:t>Since Run-17 accelerator availability goal raised to 85%. </a:t>
            </a:r>
          </a:p>
          <a:p>
            <a:pPr marL="457200" indent="-457200">
              <a:buFont typeface="Arial" panose="020B0604020202020204" pitchFamily="34" charset="0"/>
              <a:buChar char="•"/>
            </a:pPr>
            <a:r>
              <a:rPr lang="en-US" sz="5600" dirty="0"/>
              <a:t>Multi-faceted RHIC MPS upgrade to be fully implemented.  </a:t>
            </a:r>
          </a:p>
          <a:p>
            <a:pPr marL="457200" indent="-457200">
              <a:buFont typeface="Arial" panose="020B0604020202020204" pitchFamily="34" charset="0"/>
              <a:buChar char="•"/>
            </a:pPr>
            <a:r>
              <a:rPr lang="en-US" sz="5600" dirty="0"/>
              <a:t>Operational improvements targeted on increased polarization in the injectors underway.</a:t>
            </a:r>
          </a:p>
          <a:p>
            <a:pPr marL="0" indent="0"/>
            <a:endParaRPr lang="en-US" sz="5600" dirty="0"/>
          </a:p>
          <a:p>
            <a:r>
              <a:rPr lang="en-US" sz="6400" b="1" dirty="0">
                <a:solidFill>
                  <a:srgbClr val="0000FF"/>
                </a:solidFill>
              </a:rPr>
              <a:t>Planning for Run-23 through Run-25 with both </a:t>
            </a:r>
            <a:r>
              <a:rPr lang="en-US" sz="6400" b="1" dirty="0" err="1">
                <a:solidFill>
                  <a:srgbClr val="0000FF"/>
                </a:solidFill>
              </a:rPr>
              <a:t>sPHENIX</a:t>
            </a:r>
            <a:r>
              <a:rPr lang="en-US" sz="6400" b="1" dirty="0">
                <a:solidFill>
                  <a:srgbClr val="0000FF"/>
                </a:solidFill>
              </a:rPr>
              <a:t> and STAR underway</a:t>
            </a:r>
          </a:p>
          <a:p>
            <a:endParaRPr lang="en-US" sz="6400" dirty="0"/>
          </a:p>
          <a:p>
            <a:r>
              <a:rPr lang="en-US" sz="6400" b="1" dirty="0">
                <a:solidFill>
                  <a:srgbClr val="0000FF"/>
                </a:solidFill>
              </a:rPr>
              <a:t>25+ year technical infrastructure upgrade plan</a:t>
            </a:r>
          </a:p>
          <a:p>
            <a:pPr marL="457200" indent="-457200">
              <a:buFont typeface="Arial" panose="020B0604020202020204" pitchFamily="34" charset="0"/>
              <a:buChar char="•"/>
            </a:pPr>
            <a:r>
              <a:rPr lang="en-US" sz="5600" dirty="0"/>
              <a:t>Many technical infrastructure upgrades completed and/or underway.</a:t>
            </a:r>
          </a:p>
          <a:p>
            <a:pPr marL="457200" indent="-457200">
              <a:buFont typeface="Arial" panose="020B0604020202020204" pitchFamily="34" charset="0"/>
              <a:buChar char="•"/>
            </a:pPr>
            <a:r>
              <a:rPr lang="en-US" sz="5600" dirty="0"/>
              <a:t>Goal is to have hadron injector complex ready for EIC commissioning while maintaining </a:t>
            </a:r>
          </a:p>
          <a:p>
            <a:pPr marL="0" indent="0"/>
            <a:r>
              <a:rPr lang="en-US" sz="5600" dirty="0"/>
              <a:t>	operation for external user facilities (for NASA, Isotope production, maybe HEET).</a:t>
            </a:r>
          </a:p>
        </p:txBody>
      </p:sp>
    </p:spTree>
    <p:extLst>
      <p:ext uri="{BB962C8B-B14F-4D97-AF65-F5344CB8AC3E}">
        <p14:creationId xmlns:p14="http://schemas.microsoft.com/office/powerpoint/2010/main" val="2732803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34</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Reference Slides</a:t>
            </a:r>
          </a:p>
        </p:txBody>
      </p:sp>
    </p:spTree>
    <p:extLst>
      <p:ext uri="{BB962C8B-B14F-4D97-AF65-F5344CB8AC3E}">
        <p14:creationId xmlns:p14="http://schemas.microsoft.com/office/powerpoint/2010/main" val="299271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803516-EE79-4A53-8CB1-0E35D6EBD754}"/>
              </a:ext>
            </a:extLst>
          </p:cNvPr>
          <p:cNvSpPr>
            <a:spLocks noGrp="1"/>
          </p:cNvSpPr>
          <p:nvPr>
            <p:ph type="sldNum" sz="quarter" idx="4"/>
          </p:nvPr>
        </p:nvSpPr>
        <p:spPr/>
        <p:txBody>
          <a:bodyPr/>
          <a:lstStyle/>
          <a:p>
            <a:fld id="{933A556B-7C63-244D-9B7C-B0EA8042B330}" type="slidenum">
              <a:rPr lang="en-US" smtClean="0"/>
              <a:pPr/>
              <a:t>35</a:t>
            </a:fld>
            <a:endParaRPr lang="en-US" sz="1000" dirty="0"/>
          </a:p>
        </p:txBody>
      </p:sp>
      <p:pic>
        <p:nvPicPr>
          <p:cNvPr id="4" name="Picture 3">
            <a:extLst>
              <a:ext uri="{FF2B5EF4-FFF2-40B4-BE49-F238E27FC236}">
                <a16:creationId xmlns:a16="http://schemas.microsoft.com/office/drawing/2014/main" id="{F8649D7F-3163-4E75-95FC-973E2BD28E56}"/>
              </a:ext>
            </a:extLst>
          </p:cNvPr>
          <p:cNvPicPr>
            <a:picLocks noChangeAspect="1"/>
          </p:cNvPicPr>
          <p:nvPr/>
        </p:nvPicPr>
        <p:blipFill>
          <a:blip r:embed="rId2"/>
          <a:stretch>
            <a:fillRect/>
          </a:stretch>
        </p:blipFill>
        <p:spPr>
          <a:xfrm>
            <a:off x="3297115" y="931985"/>
            <a:ext cx="5540788" cy="5840290"/>
          </a:xfrm>
          <a:prstGeom prst="rect">
            <a:avLst/>
          </a:prstGeom>
        </p:spPr>
      </p:pic>
      <p:sp>
        <p:nvSpPr>
          <p:cNvPr id="5" name="Title 1">
            <a:extLst>
              <a:ext uri="{FF2B5EF4-FFF2-40B4-BE49-F238E27FC236}">
                <a16:creationId xmlns:a16="http://schemas.microsoft.com/office/drawing/2014/main" id="{5CF4523B-6E7D-4EBE-B82F-E9F4F1B5E9F4}"/>
              </a:ext>
            </a:extLst>
          </p:cNvPr>
          <p:cNvSpPr txBox="1">
            <a:spLocks/>
          </p:cNvSpPr>
          <p:nvPr/>
        </p:nvSpPr>
        <p:spPr>
          <a:xfrm>
            <a:off x="221767" y="101485"/>
            <a:ext cx="11398733" cy="679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Excerpts from C-AD MAC 17 Report (Dec, 2020)</a:t>
            </a:r>
          </a:p>
        </p:txBody>
      </p:sp>
    </p:spTree>
    <p:extLst>
      <p:ext uri="{BB962C8B-B14F-4D97-AF65-F5344CB8AC3E}">
        <p14:creationId xmlns:p14="http://schemas.microsoft.com/office/powerpoint/2010/main" val="1713321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0C4BA-C54B-479A-8A81-64AB8B4AAC64}"/>
              </a:ext>
            </a:extLst>
          </p:cNvPr>
          <p:cNvSpPr>
            <a:spLocks noGrp="1"/>
          </p:cNvSpPr>
          <p:nvPr>
            <p:ph type="sldNum" sz="quarter" idx="4"/>
          </p:nvPr>
        </p:nvSpPr>
        <p:spPr/>
        <p:txBody>
          <a:bodyPr/>
          <a:lstStyle/>
          <a:p>
            <a:fld id="{933A556B-7C63-244D-9B7C-B0EA8042B330}" type="slidenum">
              <a:rPr lang="en-US" smtClean="0"/>
              <a:pPr/>
              <a:t>36</a:t>
            </a:fld>
            <a:endParaRPr lang="en-US" sz="1000" dirty="0"/>
          </a:p>
        </p:txBody>
      </p:sp>
      <p:pic>
        <p:nvPicPr>
          <p:cNvPr id="4" name="Picture 3">
            <a:extLst>
              <a:ext uri="{FF2B5EF4-FFF2-40B4-BE49-F238E27FC236}">
                <a16:creationId xmlns:a16="http://schemas.microsoft.com/office/drawing/2014/main" id="{AF3F6877-1674-4756-9C64-6921D8EC97BD}"/>
              </a:ext>
            </a:extLst>
          </p:cNvPr>
          <p:cNvPicPr>
            <a:picLocks noChangeAspect="1"/>
          </p:cNvPicPr>
          <p:nvPr/>
        </p:nvPicPr>
        <p:blipFill>
          <a:blip r:embed="rId2"/>
          <a:stretch>
            <a:fillRect/>
          </a:stretch>
        </p:blipFill>
        <p:spPr>
          <a:xfrm>
            <a:off x="2356427" y="105104"/>
            <a:ext cx="4305022" cy="6752896"/>
          </a:xfrm>
          <a:prstGeom prst="rect">
            <a:avLst/>
          </a:prstGeom>
        </p:spPr>
      </p:pic>
      <p:pic>
        <p:nvPicPr>
          <p:cNvPr id="6" name="Picture 5">
            <a:extLst>
              <a:ext uri="{FF2B5EF4-FFF2-40B4-BE49-F238E27FC236}">
                <a16:creationId xmlns:a16="http://schemas.microsoft.com/office/drawing/2014/main" id="{4E94E123-99BB-43AB-9DC3-298F271DBD6D}"/>
              </a:ext>
            </a:extLst>
          </p:cNvPr>
          <p:cNvPicPr>
            <a:picLocks noChangeAspect="1"/>
          </p:cNvPicPr>
          <p:nvPr/>
        </p:nvPicPr>
        <p:blipFill>
          <a:blip r:embed="rId3"/>
          <a:stretch>
            <a:fillRect/>
          </a:stretch>
        </p:blipFill>
        <p:spPr>
          <a:xfrm>
            <a:off x="6934200" y="2433472"/>
            <a:ext cx="4686300" cy="1933575"/>
          </a:xfrm>
          <a:prstGeom prst="rect">
            <a:avLst/>
          </a:prstGeom>
        </p:spPr>
      </p:pic>
    </p:spTree>
    <p:extLst>
      <p:ext uri="{BB962C8B-B14F-4D97-AF65-F5344CB8AC3E}">
        <p14:creationId xmlns:p14="http://schemas.microsoft.com/office/powerpoint/2010/main" val="2956299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DC0783-646D-431B-B5ED-ABA140CC70EB}"/>
              </a:ext>
            </a:extLst>
          </p:cNvPr>
          <p:cNvSpPr>
            <a:spLocks noGrp="1"/>
          </p:cNvSpPr>
          <p:nvPr>
            <p:ph type="sldNum" sz="quarter" idx="12"/>
          </p:nvPr>
        </p:nvSpPr>
        <p:spPr>
          <a:xfrm>
            <a:off x="4724400" y="6337102"/>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37</a:t>
            </a:fld>
            <a:endParaRPr lang="en-US" dirty="0"/>
          </a:p>
        </p:txBody>
      </p:sp>
      <p:sp>
        <p:nvSpPr>
          <p:cNvPr id="4" name="Title 1">
            <a:extLst>
              <a:ext uri="{FF2B5EF4-FFF2-40B4-BE49-F238E27FC236}">
                <a16:creationId xmlns:a16="http://schemas.microsoft.com/office/drawing/2014/main" id="{F7160D61-E9B3-4A2A-9D08-11D937BEB6E7}"/>
              </a:ext>
            </a:extLst>
          </p:cNvPr>
          <p:cNvSpPr txBox="1">
            <a:spLocks/>
          </p:cNvSpPr>
          <p:nvPr/>
        </p:nvSpPr>
        <p:spPr>
          <a:xfrm>
            <a:off x="199688" y="16865"/>
            <a:ext cx="11827791" cy="673113"/>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RHIC operation during COVID pandemic in Run-20</a:t>
            </a:r>
            <a:endParaRPr lang="en-US" sz="3200" b="0" dirty="0">
              <a:solidFill>
                <a:srgbClr val="FF0000"/>
              </a:solidFill>
              <a:latin typeface="Helvetica" panose="020B0604020202020204" pitchFamily="34" charset="0"/>
              <a:cs typeface="Helvetica" panose="020B0604020202020204" pitchFamily="34" charset="0"/>
            </a:endParaRPr>
          </a:p>
        </p:txBody>
      </p:sp>
      <p:sp>
        <p:nvSpPr>
          <p:cNvPr id="6" name="Content Placeholder 2">
            <a:extLst>
              <a:ext uri="{FF2B5EF4-FFF2-40B4-BE49-F238E27FC236}">
                <a16:creationId xmlns:a16="http://schemas.microsoft.com/office/drawing/2014/main" id="{CA7A2CD9-FF26-43B6-8184-A31A35C71050}"/>
              </a:ext>
            </a:extLst>
          </p:cNvPr>
          <p:cNvSpPr txBox="1">
            <a:spLocks/>
          </p:cNvSpPr>
          <p:nvPr/>
        </p:nvSpPr>
        <p:spPr>
          <a:xfrm>
            <a:off x="366696" y="794834"/>
            <a:ext cx="4796599" cy="2235261"/>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Helvetica" panose="020B0604020202020204" pitchFamily="34" charset="0"/>
                <a:cs typeface="Helvetica" panose="020B0604020202020204" pitchFamily="34" charset="0"/>
              </a:rPr>
              <a:t>New reported cases by day in New York </a:t>
            </a:r>
            <a:r>
              <a:rPr lang="en-US" sz="1400" dirty="0">
                <a:latin typeface="Helvetica" panose="020B0604020202020204" pitchFamily="34" charset="0"/>
                <a:cs typeface="Helvetica" panose="020B0604020202020204" pitchFamily="34" charset="0"/>
              </a:rPr>
              <a:t>(from New York Times, 9 Sept 2020)</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7" name="Content Placeholder 2">
            <a:extLst>
              <a:ext uri="{FF2B5EF4-FFF2-40B4-BE49-F238E27FC236}">
                <a16:creationId xmlns:a16="http://schemas.microsoft.com/office/drawing/2014/main" id="{8BA8E828-9F6C-441B-9F48-8F3435DA376C}"/>
              </a:ext>
            </a:extLst>
          </p:cNvPr>
          <p:cNvSpPr txBox="1">
            <a:spLocks/>
          </p:cNvSpPr>
          <p:nvPr/>
        </p:nvSpPr>
        <p:spPr>
          <a:xfrm>
            <a:off x="7378234" y="687673"/>
            <a:ext cx="4274133" cy="688013"/>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latin typeface="Helvetica" panose="020B0604020202020204" pitchFamily="34" charset="0"/>
                <a:cs typeface="Helvetica" panose="020B0604020202020204" pitchFamily="34" charset="0"/>
              </a:rPr>
              <a:t>Major challenges</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8" name="Content Placeholder 2">
            <a:extLst>
              <a:ext uri="{FF2B5EF4-FFF2-40B4-BE49-F238E27FC236}">
                <a16:creationId xmlns:a16="http://schemas.microsoft.com/office/drawing/2014/main" id="{8F10A42A-0A82-46ED-994F-084686D94F48}"/>
              </a:ext>
            </a:extLst>
          </p:cNvPr>
          <p:cNvSpPr txBox="1">
            <a:spLocks/>
          </p:cNvSpPr>
          <p:nvPr/>
        </p:nvSpPr>
        <p:spPr>
          <a:xfrm>
            <a:off x="7515104" y="1110772"/>
            <a:ext cx="4464046" cy="4185549"/>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Helvetica" panose="020B0604020202020204" pitchFamily="34" charset="0"/>
                <a:cs typeface="Helvetica" panose="020B0604020202020204" pitchFamily="34" charset="0"/>
              </a:rPr>
              <a:t>Critical system maintenance during stand-down</a:t>
            </a:r>
          </a:p>
          <a:p>
            <a:r>
              <a:rPr lang="en-US" sz="1600" dirty="0">
                <a:latin typeface="Helvetica" panose="020B0604020202020204" pitchFamily="34" charset="0"/>
                <a:cs typeface="Helvetica" panose="020B0604020202020204" pitchFamily="34" charset="0"/>
              </a:rPr>
              <a:t>Startup of accelerators during min-safe </a:t>
            </a:r>
          </a:p>
          <a:p>
            <a:r>
              <a:rPr lang="en-US" sz="1600" dirty="0">
                <a:latin typeface="Helvetica" panose="020B0604020202020204" pitchFamily="34" charset="0"/>
                <a:cs typeface="Helvetica" panose="020B0604020202020204" pitchFamily="34" charset="0"/>
              </a:rPr>
              <a:t>Personnel management (including adapting to change) </a:t>
            </a:r>
          </a:p>
          <a:p>
            <a:r>
              <a:rPr lang="en-US" sz="1600" dirty="0">
                <a:latin typeface="Helvetica" panose="020B0604020202020204" pitchFamily="34" charset="0"/>
                <a:cs typeface="Helvetica" panose="020B0604020202020204" pitchFamily="34" charset="0"/>
              </a:rPr>
              <a:t>Work Planning, Enhanced Work Planning</a:t>
            </a:r>
          </a:p>
          <a:p>
            <a:r>
              <a:rPr lang="en-US" sz="1600" dirty="0">
                <a:latin typeface="Helvetica" panose="020B0604020202020204" pitchFamily="34" charset="0"/>
                <a:cs typeface="Helvetica" panose="020B0604020202020204" pitchFamily="34" charset="0"/>
              </a:rPr>
              <a:t>Coordination of new ways of doing work (to minimize time and/or staff required for a particular task, sequential scheduling of work, etc.) </a:t>
            </a:r>
          </a:p>
          <a:p>
            <a:r>
              <a:rPr lang="en-US" sz="1600" dirty="0">
                <a:latin typeface="Helvetica" panose="020B0604020202020204" pitchFamily="34" charset="0"/>
                <a:cs typeface="Helvetica" panose="020B0604020202020204" pitchFamily="34" charset="0"/>
              </a:rPr>
              <a:t>Tracking of staff and maintaining compliance</a:t>
            </a:r>
          </a:p>
          <a:p>
            <a:r>
              <a:rPr lang="en-US" sz="1600" dirty="0">
                <a:latin typeface="Helvetica" panose="020B0604020202020204" pitchFamily="34" charset="0"/>
                <a:cs typeface="Helvetica" panose="020B0604020202020204" pitchFamily="34" charset="0"/>
              </a:rPr>
              <a:t>Remote checkout, turn-on, and operation </a:t>
            </a:r>
          </a:p>
          <a:p>
            <a:r>
              <a:rPr lang="en-US" sz="1600" dirty="0">
                <a:latin typeface="Helvetica" panose="020B0604020202020204" pitchFamily="34" charset="0"/>
                <a:cs typeface="Helvetica" panose="020B0604020202020204" pitchFamily="34" charset="0"/>
              </a:rPr>
              <a:t>Procurement and management of personal protective equipment</a:t>
            </a:r>
          </a:p>
          <a:p>
            <a:pPr marL="0" indent="0">
              <a:buNone/>
            </a:pPr>
            <a:endParaRPr lang="en-US" sz="1600" dirty="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sp>
        <p:nvSpPr>
          <p:cNvPr id="29" name="Rectangle 28">
            <a:extLst>
              <a:ext uri="{FF2B5EF4-FFF2-40B4-BE49-F238E27FC236}">
                <a16:creationId xmlns:a16="http://schemas.microsoft.com/office/drawing/2014/main" id="{E8EBFBB7-A862-4BA9-B5E1-191787AD3674}"/>
              </a:ext>
            </a:extLst>
          </p:cNvPr>
          <p:cNvSpPr/>
          <p:nvPr/>
        </p:nvSpPr>
        <p:spPr>
          <a:xfrm>
            <a:off x="213831" y="781678"/>
            <a:ext cx="7057478" cy="59042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13A478D-F30B-42A3-A496-CAB56610FB67}"/>
              </a:ext>
            </a:extLst>
          </p:cNvPr>
          <p:cNvPicPr>
            <a:picLocks noChangeAspect="1"/>
          </p:cNvPicPr>
          <p:nvPr/>
        </p:nvPicPr>
        <p:blipFill>
          <a:blip r:embed="rId2"/>
          <a:stretch>
            <a:fillRect/>
          </a:stretch>
        </p:blipFill>
        <p:spPr>
          <a:xfrm>
            <a:off x="312058" y="2119551"/>
            <a:ext cx="5811815" cy="3164640"/>
          </a:xfrm>
          <a:prstGeom prst="rect">
            <a:avLst/>
          </a:prstGeom>
        </p:spPr>
      </p:pic>
      <p:cxnSp>
        <p:nvCxnSpPr>
          <p:cNvPr id="10" name="Straight Arrow Connector 9">
            <a:extLst>
              <a:ext uri="{FF2B5EF4-FFF2-40B4-BE49-F238E27FC236}">
                <a16:creationId xmlns:a16="http://schemas.microsoft.com/office/drawing/2014/main" id="{7E267EA5-28F0-440A-BBE8-CCBB9667A2DF}"/>
              </a:ext>
            </a:extLst>
          </p:cNvPr>
          <p:cNvCxnSpPr>
            <a:cxnSpLocks/>
          </p:cNvCxnSpPr>
          <p:nvPr/>
        </p:nvCxnSpPr>
        <p:spPr>
          <a:xfrm>
            <a:off x="1045164" y="1860285"/>
            <a:ext cx="0" cy="2473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9F322C-039B-4907-80F4-7ADBAD1B2FCE}"/>
              </a:ext>
            </a:extLst>
          </p:cNvPr>
          <p:cNvSpPr txBox="1"/>
          <p:nvPr/>
        </p:nvSpPr>
        <p:spPr>
          <a:xfrm>
            <a:off x="438512" y="1497596"/>
            <a:ext cx="5904608"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3/20 – end of Run-20A; start of operations stand-down</a:t>
            </a:r>
          </a:p>
        </p:txBody>
      </p:sp>
      <p:cxnSp>
        <p:nvCxnSpPr>
          <p:cNvPr id="19" name="Straight Arrow Connector 18">
            <a:extLst>
              <a:ext uri="{FF2B5EF4-FFF2-40B4-BE49-F238E27FC236}">
                <a16:creationId xmlns:a16="http://schemas.microsoft.com/office/drawing/2014/main" id="{722CFE9C-C39A-44C0-A3CC-CC3B74643DD3}"/>
              </a:ext>
            </a:extLst>
          </p:cNvPr>
          <p:cNvCxnSpPr>
            <a:cxnSpLocks/>
          </p:cNvCxnSpPr>
          <p:nvPr/>
        </p:nvCxnSpPr>
        <p:spPr>
          <a:xfrm>
            <a:off x="2746765" y="2174105"/>
            <a:ext cx="0" cy="21960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DDB07BF-7A36-40D9-BB20-5C9513DFCCAE}"/>
              </a:ext>
            </a:extLst>
          </p:cNvPr>
          <p:cNvSpPr txBox="1"/>
          <p:nvPr/>
        </p:nvSpPr>
        <p:spPr>
          <a:xfrm>
            <a:off x="1492838" y="1835551"/>
            <a:ext cx="5343798"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5/19 – NSRL program start (with EBIS, Booster)</a:t>
            </a:r>
          </a:p>
        </p:txBody>
      </p:sp>
      <p:sp>
        <p:nvSpPr>
          <p:cNvPr id="27" name="TextBox 26">
            <a:extLst>
              <a:ext uri="{FF2B5EF4-FFF2-40B4-BE49-F238E27FC236}">
                <a16:creationId xmlns:a16="http://schemas.microsoft.com/office/drawing/2014/main" id="{2B3FD2F5-321E-4294-8F3D-6C035F71AABF}"/>
              </a:ext>
            </a:extLst>
          </p:cNvPr>
          <p:cNvSpPr txBox="1"/>
          <p:nvPr/>
        </p:nvSpPr>
        <p:spPr>
          <a:xfrm>
            <a:off x="3365863" y="2558401"/>
            <a:ext cx="3209115"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6/15 – RHIC operations start</a:t>
            </a:r>
          </a:p>
        </p:txBody>
      </p:sp>
      <p:sp>
        <p:nvSpPr>
          <p:cNvPr id="34" name="TextBox 33">
            <a:extLst>
              <a:ext uri="{FF2B5EF4-FFF2-40B4-BE49-F238E27FC236}">
                <a16:creationId xmlns:a16="http://schemas.microsoft.com/office/drawing/2014/main" id="{DF1FE0B4-F8C2-4BEF-8FF4-64D4723FB95E}"/>
              </a:ext>
            </a:extLst>
          </p:cNvPr>
          <p:cNvSpPr txBox="1"/>
          <p:nvPr/>
        </p:nvSpPr>
        <p:spPr>
          <a:xfrm>
            <a:off x="3683672" y="2923982"/>
            <a:ext cx="2079415"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6/18 – Run-20B start</a:t>
            </a:r>
          </a:p>
        </p:txBody>
      </p:sp>
      <p:sp>
        <p:nvSpPr>
          <p:cNvPr id="40" name="Rectangle 39">
            <a:extLst>
              <a:ext uri="{FF2B5EF4-FFF2-40B4-BE49-F238E27FC236}">
                <a16:creationId xmlns:a16="http://schemas.microsoft.com/office/drawing/2014/main" id="{8480F0C3-0A1A-44BA-88F6-CF0CC58A57EF}"/>
              </a:ext>
            </a:extLst>
          </p:cNvPr>
          <p:cNvSpPr/>
          <p:nvPr/>
        </p:nvSpPr>
        <p:spPr>
          <a:xfrm>
            <a:off x="3479872" y="4334263"/>
            <a:ext cx="448017"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6DB70665-5B23-4EB4-9769-137CB6964AED}"/>
              </a:ext>
            </a:extLst>
          </p:cNvPr>
          <p:cNvCxnSpPr>
            <a:cxnSpLocks/>
          </p:cNvCxnSpPr>
          <p:nvPr/>
        </p:nvCxnSpPr>
        <p:spPr>
          <a:xfrm>
            <a:off x="3639794" y="2894862"/>
            <a:ext cx="0" cy="1777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9793DAD-4E67-4438-BB7A-8DC1C50C8797}"/>
              </a:ext>
            </a:extLst>
          </p:cNvPr>
          <p:cNvCxnSpPr>
            <a:cxnSpLocks/>
          </p:cNvCxnSpPr>
          <p:nvPr/>
        </p:nvCxnSpPr>
        <p:spPr>
          <a:xfrm>
            <a:off x="3791210" y="3247398"/>
            <a:ext cx="0" cy="1425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ABEACA8-16DD-418C-B3AC-E54D744A0EAB}"/>
              </a:ext>
            </a:extLst>
          </p:cNvPr>
          <p:cNvCxnSpPr>
            <a:cxnSpLocks/>
          </p:cNvCxnSpPr>
          <p:nvPr/>
        </p:nvCxnSpPr>
        <p:spPr>
          <a:xfrm>
            <a:off x="1045164" y="5208426"/>
            <a:ext cx="23206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4756A5-D70C-4DF9-B878-131AF6A8577D}"/>
              </a:ext>
            </a:extLst>
          </p:cNvPr>
          <p:cNvCxnSpPr>
            <a:cxnSpLocks/>
          </p:cNvCxnSpPr>
          <p:nvPr/>
        </p:nvCxnSpPr>
        <p:spPr>
          <a:xfrm>
            <a:off x="3391287" y="5076199"/>
            <a:ext cx="0" cy="521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F508523-7E7F-4881-BF78-197B86D01A5B}"/>
              </a:ext>
            </a:extLst>
          </p:cNvPr>
          <p:cNvSpPr txBox="1"/>
          <p:nvPr/>
        </p:nvSpPr>
        <p:spPr>
          <a:xfrm>
            <a:off x="3111169" y="5592359"/>
            <a:ext cx="541314"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6/4</a:t>
            </a:r>
          </a:p>
        </p:txBody>
      </p:sp>
      <p:cxnSp>
        <p:nvCxnSpPr>
          <p:cNvPr id="49" name="Straight Arrow Connector 48">
            <a:extLst>
              <a:ext uri="{FF2B5EF4-FFF2-40B4-BE49-F238E27FC236}">
                <a16:creationId xmlns:a16="http://schemas.microsoft.com/office/drawing/2014/main" id="{307CA5C5-2E5E-4FF5-B3BB-5B599FD8C972}"/>
              </a:ext>
            </a:extLst>
          </p:cNvPr>
          <p:cNvCxnSpPr>
            <a:cxnSpLocks/>
          </p:cNvCxnSpPr>
          <p:nvPr/>
        </p:nvCxnSpPr>
        <p:spPr>
          <a:xfrm flipH="1">
            <a:off x="1031599" y="5211044"/>
            <a:ext cx="232069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22FC1E5-A72C-4B5C-8751-DC4E83B6EBEF}"/>
              </a:ext>
            </a:extLst>
          </p:cNvPr>
          <p:cNvCxnSpPr>
            <a:cxnSpLocks/>
          </p:cNvCxnSpPr>
          <p:nvPr/>
        </p:nvCxnSpPr>
        <p:spPr>
          <a:xfrm>
            <a:off x="4341152" y="5195374"/>
            <a:ext cx="166654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DBCD1D8-764D-4F40-8E39-C6FB9C4A3499}"/>
              </a:ext>
            </a:extLst>
          </p:cNvPr>
          <p:cNvSpPr txBox="1"/>
          <p:nvPr/>
        </p:nvSpPr>
        <p:spPr>
          <a:xfrm>
            <a:off x="1129488" y="5290707"/>
            <a:ext cx="1986441" cy="584775"/>
          </a:xfrm>
          <a:prstGeom prst="rect">
            <a:avLst/>
          </a:prstGeom>
          <a:noFill/>
        </p:spPr>
        <p:txBody>
          <a:bodyPr wrap="square" rtlCol="0">
            <a:spAutoFit/>
          </a:bodyPr>
          <a:lstStyle/>
          <a:p>
            <a:pPr algn="ctr"/>
            <a:r>
              <a:rPr lang="en-US" sz="1600" dirty="0"/>
              <a:t>min-safe operations</a:t>
            </a:r>
          </a:p>
          <a:p>
            <a:pPr algn="ctr"/>
            <a:r>
              <a:rPr lang="en-US" sz="1600" dirty="0"/>
              <a:t>(~ 40 on-site FTEs)</a:t>
            </a:r>
          </a:p>
        </p:txBody>
      </p:sp>
      <p:sp>
        <p:nvSpPr>
          <p:cNvPr id="56" name="TextBox 55">
            <a:extLst>
              <a:ext uri="{FF2B5EF4-FFF2-40B4-BE49-F238E27FC236}">
                <a16:creationId xmlns:a16="http://schemas.microsoft.com/office/drawing/2014/main" id="{6AC616A3-BA75-4BBB-9F12-7FCA4D82F3E7}"/>
              </a:ext>
            </a:extLst>
          </p:cNvPr>
          <p:cNvSpPr txBox="1"/>
          <p:nvPr/>
        </p:nvSpPr>
        <p:spPr>
          <a:xfrm>
            <a:off x="2858403" y="6063922"/>
            <a:ext cx="1979897" cy="584775"/>
          </a:xfrm>
          <a:prstGeom prst="rect">
            <a:avLst/>
          </a:prstGeom>
          <a:noFill/>
        </p:spPr>
        <p:txBody>
          <a:bodyPr wrap="square" rtlCol="0">
            <a:spAutoFit/>
          </a:bodyPr>
          <a:lstStyle/>
          <a:p>
            <a:pPr algn="ctr"/>
            <a:r>
              <a:rPr lang="en-US" sz="1600" dirty="0"/>
              <a:t>limited operations</a:t>
            </a:r>
          </a:p>
          <a:p>
            <a:pPr algn="ctr"/>
            <a:r>
              <a:rPr lang="en-US" sz="1600" dirty="0"/>
              <a:t>(~ 70 on-site FTEs)</a:t>
            </a:r>
          </a:p>
        </p:txBody>
      </p:sp>
      <p:cxnSp>
        <p:nvCxnSpPr>
          <p:cNvPr id="58" name="Straight Arrow Connector 57">
            <a:extLst>
              <a:ext uri="{FF2B5EF4-FFF2-40B4-BE49-F238E27FC236}">
                <a16:creationId xmlns:a16="http://schemas.microsoft.com/office/drawing/2014/main" id="{0296BE2E-D83F-493F-8E9F-66495C9CCF55}"/>
              </a:ext>
            </a:extLst>
          </p:cNvPr>
          <p:cNvCxnSpPr>
            <a:cxnSpLocks/>
          </p:cNvCxnSpPr>
          <p:nvPr/>
        </p:nvCxnSpPr>
        <p:spPr>
          <a:xfrm flipH="1">
            <a:off x="4328265" y="5195374"/>
            <a:ext cx="1679428" cy="130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DA540E7-BAD1-4944-866C-26BCF90994CF}"/>
              </a:ext>
            </a:extLst>
          </p:cNvPr>
          <p:cNvCxnSpPr>
            <a:cxnSpLocks/>
          </p:cNvCxnSpPr>
          <p:nvPr/>
        </p:nvCxnSpPr>
        <p:spPr>
          <a:xfrm flipH="1">
            <a:off x="3391288" y="6035859"/>
            <a:ext cx="760795"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A53D848-8A8D-44D4-8603-B84AA82AAA05}"/>
              </a:ext>
            </a:extLst>
          </p:cNvPr>
          <p:cNvCxnSpPr>
            <a:cxnSpLocks/>
          </p:cNvCxnSpPr>
          <p:nvPr/>
        </p:nvCxnSpPr>
        <p:spPr>
          <a:xfrm>
            <a:off x="3381446" y="5905536"/>
            <a:ext cx="0" cy="260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9770A3B-E16B-491E-B0E2-2CD9B3B3B0C4}"/>
              </a:ext>
            </a:extLst>
          </p:cNvPr>
          <p:cNvCxnSpPr>
            <a:cxnSpLocks/>
          </p:cNvCxnSpPr>
          <p:nvPr/>
        </p:nvCxnSpPr>
        <p:spPr>
          <a:xfrm flipV="1">
            <a:off x="3477639" y="6035859"/>
            <a:ext cx="863513" cy="109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741FC42-6F38-484B-9297-A146C781BE44}"/>
              </a:ext>
            </a:extLst>
          </p:cNvPr>
          <p:cNvCxnSpPr>
            <a:cxnSpLocks/>
          </p:cNvCxnSpPr>
          <p:nvPr/>
        </p:nvCxnSpPr>
        <p:spPr>
          <a:xfrm>
            <a:off x="4345695" y="5904108"/>
            <a:ext cx="0" cy="260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DB5DF58-6925-46CF-BCBD-CE2C98146BFC}"/>
              </a:ext>
            </a:extLst>
          </p:cNvPr>
          <p:cNvCxnSpPr>
            <a:cxnSpLocks/>
          </p:cNvCxnSpPr>
          <p:nvPr/>
        </p:nvCxnSpPr>
        <p:spPr>
          <a:xfrm>
            <a:off x="4321243" y="5128434"/>
            <a:ext cx="0" cy="5212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8939AF05-508B-4371-AF79-1D4DC9C7E045}"/>
              </a:ext>
            </a:extLst>
          </p:cNvPr>
          <p:cNvSpPr txBox="1"/>
          <p:nvPr/>
        </p:nvSpPr>
        <p:spPr>
          <a:xfrm>
            <a:off x="4093264" y="5589508"/>
            <a:ext cx="470000"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7/7</a:t>
            </a:r>
          </a:p>
        </p:txBody>
      </p:sp>
      <p:cxnSp>
        <p:nvCxnSpPr>
          <p:cNvPr id="75" name="Straight Connector 74">
            <a:extLst>
              <a:ext uri="{FF2B5EF4-FFF2-40B4-BE49-F238E27FC236}">
                <a16:creationId xmlns:a16="http://schemas.microsoft.com/office/drawing/2014/main" id="{573250C4-5DDF-4EB7-9FC7-F682A1FAFFE4}"/>
              </a:ext>
            </a:extLst>
          </p:cNvPr>
          <p:cNvCxnSpPr>
            <a:cxnSpLocks/>
          </p:cNvCxnSpPr>
          <p:nvPr/>
        </p:nvCxnSpPr>
        <p:spPr>
          <a:xfrm>
            <a:off x="213832" y="1420682"/>
            <a:ext cx="70574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DC3E4A2-8431-43C9-92D0-AB3CC161F8FF}"/>
              </a:ext>
            </a:extLst>
          </p:cNvPr>
          <p:cNvCxnSpPr>
            <a:cxnSpLocks/>
          </p:cNvCxnSpPr>
          <p:nvPr/>
        </p:nvCxnSpPr>
        <p:spPr>
          <a:xfrm>
            <a:off x="5813744" y="3701871"/>
            <a:ext cx="0" cy="9709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41A58B07-521B-490D-B03A-06359CE96D86}"/>
              </a:ext>
            </a:extLst>
          </p:cNvPr>
          <p:cNvSpPr txBox="1"/>
          <p:nvPr/>
        </p:nvSpPr>
        <p:spPr>
          <a:xfrm>
            <a:off x="4349698" y="3286099"/>
            <a:ext cx="1906291"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9/1 – Run-20B end</a:t>
            </a:r>
          </a:p>
        </p:txBody>
      </p:sp>
      <p:sp>
        <p:nvSpPr>
          <p:cNvPr id="80" name="TextBox 79">
            <a:extLst>
              <a:ext uri="{FF2B5EF4-FFF2-40B4-BE49-F238E27FC236}">
                <a16:creationId xmlns:a16="http://schemas.microsoft.com/office/drawing/2014/main" id="{24685B3C-2C17-4031-9669-7AF3A5222C65}"/>
              </a:ext>
            </a:extLst>
          </p:cNvPr>
          <p:cNvSpPr txBox="1"/>
          <p:nvPr/>
        </p:nvSpPr>
        <p:spPr>
          <a:xfrm>
            <a:off x="4474630" y="5294236"/>
            <a:ext cx="2174333" cy="830997"/>
          </a:xfrm>
          <a:prstGeom prst="rect">
            <a:avLst/>
          </a:prstGeom>
          <a:noFill/>
        </p:spPr>
        <p:txBody>
          <a:bodyPr wrap="square" rtlCol="0">
            <a:spAutoFit/>
          </a:bodyPr>
          <a:lstStyle/>
          <a:p>
            <a:pPr algn="ctr"/>
            <a:r>
              <a:rPr lang="en-US" sz="1600" dirty="0"/>
              <a:t>limited operations</a:t>
            </a:r>
          </a:p>
          <a:p>
            <a:pPr algn="ctr"/>
            <a:r>
              <a:rPr lang="en-US" sz="1600" dirty="0"/>
              <a:t>(130 – 150 on-site FTEs)</a:t>
            </a:r>
          </a:p>
        </p:txBody>
      </p:sp>
      <p:sp>
        <p:nvSpPr>
          <p:cNvPr id="101" name="Content Placeholder 2">
            <a:extLst>
              <a:ext uri="{FF2B5EF4-FFF2-40B4-BE49-F238E27FC236}">
                <a16:creationId xmlns:a16="http://schemas.microsoft.com/office/drawing/2014/main" id="{D07AA04D-F1BF-4A67-8924-FFEB3BD6EDD3}"/>
              </a:ext>
            </a:extLst>
          </p:cNvPr>
          <p:cNvSpPr txBox="1">
            <a:spLocks/>
          </p:cNvSpPr>
          <p:nvPr/>
        </p:nvSpPr>
        <p:spPr>
          <a:xfrm>
            <a:off x="7348383" y="5557668"/>
            <a:ext cx="4871255" cy="1222224"/>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FF0000"/>
                </a:solidFill>
                <a:latin typeface="Helvetica" panose="020B0604020202020204" pitchFamily="34" charset="0"/>
                <a:cs typeface="Helvetica" panose="020B0604020202020204" pitchFamily="34" charset="0"/>
              </a:rPr>
              <a:t>Despite challenges, RHIC operations, </a:t>
            </a:r>
            <a:r>
              <a:rPr lang="en-US" sz="2000" b="1" dirty="0" err="1">
                <a:solidFill>
                  <a:srgbClr val="FF0000"/>
                </a:solidFill>
                <a:latin typeface="Helvetica" panose="020B0604020202020204" pitchFamily="34" charset="0"/>
                <a:cs typeface="Helvetica" panose="020B0604020202020204" pitchFamily="34" charset="0"/>
              </a:rPr>
              <a:t>LEReC</a:t>
            </a:r>
            <a:r>
              <a:rPr lang="en-US" sz="2000" b="1" dirty="0">
                <a:solidFill>
                  <a:srgbClr val="FF0000"/>
                </a:solidFill>
                <a:latin typeface="Helvetica" panose="020B0604020202020204" pitchFamily="34" charset="0"/>
                <a:cs typeface="Helvetica" panose="020B0604020202020204" pitchFamily="34" charset="0"/>
              </a:rPr>
              <a:t> and STAR resumed Run-20B at Run-20A peak performance levels within 3 days of beam operation.</a:t>
            </a: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cxnSp>
        <p:nvCxnSpPr>
          <p:cNvPr id="41" name="Straight Arrow Connector 40">
            <a:extLst>
              <a:ext uri="{FF2B5EF4-FFF2-40B4-BE49-F238E27FC236}">
                <a16:creationId xmlns:a16="http://schemas.microsoft.com/office/drawing/2014/main" id="{0DBEC5BC-82C0-479C-BEBA-E77BE0C2C695}"/>
              </a:ext>
            </a:extLst>
          </p:cNvPr>
          <p:cNvCxnSpPr>
            <a:cxnSpLocks/>
          </p:cNvCxnSpPr>
          <p:nvPr/>
        </p:nvCxnSpPr>
        <p:spPr>
          <a:xfrm>
            <a:off x="6007692" y="3960107"/>
            <a:ext cx="0" cy="7446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AB2722D-4243-4D14-9CC0-1D8C6DA357E7}"/>
              </a:ext>
            </a:extLst>
          </p:cNvPr>
          <p:cNvSpPr txBox="1"/>
          <p:nvPr/>
        </p:nvSpPr>
        <p:spPr>
          <a:xfrm>
            <a:off x="5830626" y="3577259"/>
            <a:ext cx="1994847" cy="584775"/>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9/14 – Run-20 </a:t>
            </a:r>
          </a:p>
          <a:p>
            <a:r>
              <a:rPr lang="en-US" sz="1600" dirty="0">
                <a:latin typeface="Helvetica" panose="020B0604020202020204" pitchFamily="34" charset="0"/>
                <a:cs typeface="Helvetica" panose="020B0604020202020204" pitchFamily="34" charset="0"/>
              </a:rPr>
              <a:t>       end</a:t>
            </a:r>
          </a:p>
        </p:txBody>
      </p:sp>
    </p:spTree>
    <p:extLst>
      <p:ext uri="{BB962C8B-B14F-4D97-AF65-F5344CB8AC3E}">
        <p14:creationId xmlns:p14="http://schemas.microsoft.com/office/powerpoint/2010/main" val="689291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21B792-891C-4283-8052-211CB9368AC5}"/>
              </a:ext>
            </a:extLst>
          </p:cNvPr>
          <p:cNvPicPr>
            <a:picLocks noChangeAspect="1"/>
          </p:cNvPicPr>
          <p:nvPr/>
        </p:nvPicPr>
        <p:blipFill>
          <a:blip r:embed="rId2"/>
          <a:stretch>
            <a:fillRect/>
          </a:stretch>
        </p:blipFill>
        <p:spPr>
          <a:xfrm>
            <a:off x="997654" y="1250950"/>
            <a:ext cx="7787117" cy="4527557"/>
          </a:xfrm>
          <a:prstGeom prst="rect">
            <a:avLst/>
          </a:prstGeom>
        </p:spPr>
      </p:pic>
      <p:sp>
        <p:nvSpPr>
          <p:cNvPr id="4" name="Title 1">
            <a:extLst>
              <a:ext uri="{FF2B5EF4-FFF2-40B4-BE49-F238E27FC236}">
                <a16:creationId xmlns:a16="http://schemas.microsoft.com/office/drawing/2014/main" id="{F74E6D3E-85AB-441A-AB51-942BCA0E2456}"/>
              </a:ext>
            </a:extLst>
          </p:cNvPr>
          <p:cNvSpPr txBox="1">
            <a:spLocks/>
          </p:cNvSpPr>
          <p:nvPr/>
        </p:nvSpPr>
        <p:spPr>
          <a:xfrm>
            <a:off x="271079" y="50150"/>
            <a:ext cx="11827791" cy="673113"/>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Safety Statistics at C-AD                              </a:t>
            </a:r>
            <a:r>
              <a:rPr lang="en-US" sz="2600" b="0" dirty="0">
                <a:solidFill>
                  <a:srgbClr val="FF0000"/>
                </a:solidFill>
                <a:latin typeface="Helvetica" panose="020B0604020202020204" pitchFamily="34" charset="0"/>
                <a:cs typeface="Helvetica" panose="020B0604020202020204" pitchFamily="34" charset="0"/>
              </a:rPr>
              <a:t>FY01-FY21</a:t>
            </a:r>
          </a:p>
        </p:txBody>
      </p:sp>
      <p:sp>
        <p:nvSpPr>
          <p:cNvPr id="5" name="Content Placeholder 2">
            <a:extLst>
              <a:ext uri="{FF2B5EF4-FFF2-40B4-BE49-F238E27FC236}">
                <a16:creationId xmlns:a16="http://schemas.microsoft.com/office/drawing/2014/main" id="{9966B83E-91F5-4A5F-9DD4-2E4DA101FFB0}"/>
              </a:ext>
            </a:extLst>
          </p:cNvPr>
          <p:cNvSpPr txBox="1">
            <a:spLocks/>
          </p:cNvSpPr>
          <p:nvPr/>
        </p:nvSpPr>
        <p:spPr>
          <a:xfrm rot="16200000">
            <a:off x="-800339" y="3179268"/>
            <a:ext cx="3154171" cy="555402"/>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Helvetica" panose="020B0604020202020204" pitchFamily="34" charset="0"/>
                <a:cs typeface="Helvetica" panose="020B0604020202020204" pitchFamily="34" charset="0"/>
              </a:rPr>
              <a:t>Injury rate per 100 FTEs</a:t>
            </a:r>
            <a:endParaRPr lang="en-US" sz="1400" dirty="0">
              <a:latin typeface="Helvetica" panose="020B0604020202020204" pitchFamily="34" charset="0"/>
              <a:cs typeface="Helvetica" panose="020B0604020202020204" pitchFamily="34" charset="0"/>
            </a:endParaRPr>
          </a:p>
          <a:p>
            <a:pPr marL="0" indent="0">
              <a:buNone/>
            </a:pPr>
            <a:endParaRPr lang="en-US" sz="2000" dirty="0"/>
          </a:p>
          <a:p>
            <a:pPr marL="0" indent="0">
              <a:buFont typeface="Arial" panose="020B0604020202020204" pitchFamily="34" charset="0"/>
              <a:buNone/>
            </a:pPr>
            <a:endParaRPr lang="en-US" sz="2000" dirty="0"/>
          </a:p>
          <a:p>
            <a:pPr>
              <a:buFontTx/>
              <a:buChar char="-"/>
            </a:pPr>
            <a:endParaRPr lang="en-US" sz="2400" dirty="0"/>
          </a:p>
        </p:txBody>
      </p:sp>
      <p:sp>
        <p:nvSpPr>
          <p:cNvPr id="6" name="Content Placeholder 2">
            <a:extLst>
              <a:ext uri="{FF2B5EF4-FFF2-40B4-BE49-F238E27FC236}">
                <a16:creationId xmlns:a16="http://schemas.microsoft.com/office/drawing/2014/main" id="{64FE7BE4-2DA4-4248-B24C-2A7E202D6C29}"/>
              </a:ext>
            </a:extLst>
          </p:cNvPr>
          <p:cNvSpPr txBox="1">
            <a:spLocks/>
          </p:cNvSpPr>
          <p:nvPr/>
        </p:nvSpPr>
        <p:spPr>
          <a:xfrm>
            <a:off x="9297720" y="1021976"/>
            <a:ext cx="2894280" cy="3372136"/>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Helvetica" panose="020B0604020202020204" pitchFamily="34" charset="0"/>
                <a:cs typeface="Helvetica" panose="020B0604020202020204" pitchFamily="34" charset="0"/>
              </a:rPr>
              <a:t>Injury rate was overall low and sustained over many years</a:t>
            </a:r>
          </a:p>
          <a:p>
            <a:r>
              <a:rPr lang="en-US" sz="1600" dirty="0">
                <a:latin typeface="Helvetica" panose="020B0604020202020204" pitchFamily="34" charset="0"/>
                <a:cs typeface="Helvetica" panose="020B0604020202020204" pitchFamily="34" charset="0"/>
              </a:rPr>
              <a:t>Notable uptick starting in 2017</a:t>
            </a:r>
          </a:p>
          <a:p>
            <a:r>
              <a:rPr lang="en-US" sz="1600" dirty="0">
                <a:latin typeface="Helvetica" panose="020B0604020202020204" pitchFamily="34" charset="0"/>
                <a:cs typeface="Helvetica" panose="020B0604020202020204" pitchFamily="34" charset="0"/>
              </a:rPr>
              <a:t>Downturn in 2020 (attributable partially to reduced hours on site during the pandemic)</a:t>
            </a:r>
          </a:p>
          <a:p>
            <a:pPr marL="0" indent="0">
              <a:buFont typeface="Arial" panose="020B0604020202020204" pitchFamily="34" charse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p:txBody>
      </p:sp>
      <p:sp>
        <p:nvSpPr>
          <p:cNvPr id="7" name="Content Placeholder 2">
            <a:extLst>
              <a:ext uri="{FF2B5EF4-FFF2-40B4-BE49-F238E27FC236}">
                <a16:creationId xmlns:a16="http://schemas.microsoft.com/office/drawing/2014/main" id="{651F18C6-25CA-4713-A08A-5F3D430979E5}"/>
              </a:ext>
            </a:extLst>
          </p:cNvPr>
          <p:cNvSpPr txBox="1">
            <a:spLocks/>
          </p:cNvSpPr>
          <p:nvPr/>
        </p:nvSpPr>
        <p:spPr>
          <a:xfrm>
            <a:off x="509632" y="6108358"/>
            <a:ext cx="11306085" cy="557625"/>
          </a:xfrm>
          <a:prstGeom prst="rect">
            <a:avLst/>
          </a:prstGeom>
          <a:solidFill>
            <a:schemeClr val="bg1"/>
          </a:solidFill>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Helvetica" panose="020B0604020202020204" pitchFamily="34" charset="0"/>
                <a:cs typeface="Helvetica" panose="020B0604020202020204" pitchFamily="34" charset="0"/>
              </a:rPr>
              <a:t>High visibility events not captured by these metrics (next slide)</a:t>
            </a:r>
          </a:p>
          <a:p>
            <a:pPr marL="0" indent="0">
              <a:buNone/>
            </a:pPr>
            <a:endParaRPr lang="en-US" sz="2200" dirty="0"/>
          </a:p>
          <a:p>
            <a:pPr marL="0" indent="0">
              <a:buFont typeface="Arial" panose="020B0604020202020204" pitchFamily="34" charset="0"/>
              <a:buNone/>
            </a:pPr>
            <a:endParaRPr lang="en-US" sz="2200" dirty="0"/>
          </a:p>
          <a:p>
            <a:pPr>
              <a:buFontTx/>
              <a:buChar char="-"/>
            </a:pPr>
            <a:endParaRPr lang="en-US" sz="2200" dirty="0"/>
          </a:p>
        </p:txBody>
      </p:sp>
      <p:sp>
        <p:nvSpPr>
          <p:cNvPr id="8" name="TextBox 7">
            <a:extLst>
              <a:ext uri="{FF2B5EF4-FFF2-40B4-BE49-F238E27FC236}">
                <a16:creationId xmlns:a16="http://schemas.microsoft.com/office/drawing/2014/main" id="{AA34DAC9-D01F-4D2A-95C8-624C30E2114A}"/>
              </a:ext>
            </a:extLst>
          </p:cNvPr>
          <p:cNvSpPr txBox="1"/>
          <p:nvPr/>
        </p:nvSpPr>
        <p:spPr>
          <a:xfrm>
            <a:off x="3431084" y="2566622"/>
            <a:ext cx="4365747" cy="369332"/>
          </a:xfrm>
          <a:prstGeom prst="rect">
            <a:avLst/>
          </a:prstGeom>
          <a:noFill/>
        </p:spPr>
        <p:txBody>
          <a:bodyPr wrap="none" rtlCol="0">
            <a:spAutoFit/>
          </a:bodyPr>
          <a:lstStyle/>
          <a:p>
            <a:r>
              <a:rPr lang="en-US" dirty="0"/>
              <a:t>DART (Days Away Restricted Transfer) </a:t>
            </a:r>
          </a:p>
        </p:txBody>
      </p:sp>
      <p:sp>
        <p:nvSpPr>
          <p:cNvPr id="9" name="TextBox 8">
            <a:extLst>
              <a:ext uri="{FF2B5EF4-FFF2-40B4-BE49-F238E27FC236}">
                <a16:creationId xmlns:a16="http://schemas.microsoft.com/office/drawing/2014/main" id="{5F3DEFD1-40EB-453D-9A1F-45545F24EF7B}"/>
              </a:ext>
            </a:extLst>
          </p:cNvPr>
          <p:cNvSpPr txBox="1"/>
          <p:nvPr/>
        </p:nvSpPr>
        <p:spPr>
          <a:xfrm>
            <a:off x="3431084" y="1484117"/>
            <a:ext cx="4160178" cy="369332"/>
          </a:xfrm>
          <a:prstGeom prst="rect">
            <a:avLst/>
          </a:prstGeom>
          <a:solidFill>
            <a:schemeClr val="bg1"/>
          </a:solidFill>
        </p:spPr>
        <p:txBody>
          <a:bodyPr wrap="none" rtlCol="0">
            <a:spAutoFit/>
          </a:bodyPr>
          <a:lstStyle/>
          <a:p>
            <a:r>
              <a:rPr lang="en-US" dirty="0"/>
              <a:t>TRC (Total Recordable Incident Rate ) </a:t>
            </a:r>
          </a:p>
        </p:txBody>
      </p:sp>
      <p:cxnSp>
        <p:nvCxnSpPr>
          <p:cNvPr id="10" name="Straight Arrow Connector 9">
            <a:extLst>
              <a:ext uri="{FF2B5EF4-FFF2-40B4-BE49-F238E27FC236}">
                <a16:creationId xmlns:a16="http://schemas.microsoft.com/office/drawing/2014/main" id="{14DA472F-4F5B-42A2-89B5-C7540667A272}"/>
              </a:ext>
            </a:extLst>
          </p:cNvPr>
          <p:cNvCxnSpPr>
            <a:cxnSpLocks/>
          </p:cNvCxnSpPr>
          <p:nvPr/>
        </p:nvCxnSpPr>
        <p:spPr>
          <a:xfrm flipH="1">
            <a:off x="2890444" y="1804342"/>
            <a:ext cx="540640" cy="958753"/>
          </a:xfrm>
          <a:prstGeom prst="straightConnector1">
            <a:avLst/>
          </a:prstGeom>
          <a:ln w="19050">
            <a:solidFill>
              <a:srgbClr val="163B7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FD2274C-711D-4E65-83CB-0184021361AB}"/>
              </a:ext>
            </a:extLst>
          </p:cNvPr>
          <p:cNvCxnSpPr>
            <a:cxnSpLocks/>
          </p:cNvCxnSpPr>
          <p:nvPr/>
        </p:nvCxnSpPr>
        <p:spPr>
          <a:xfrm flipH="1">
            <a:off x="3020196" y="2996293"/>
            <a:ext cx="784361" cy="1397818"/>
          </a:xfrm>
          <a:prstGeom prst="straightConnector1">
            <a:avLst/>
          </a:prstGeom>
          <a:ln w="28575">
            <a:solidFill>
              <a:srgbClr val="F1850F"/>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E39D86A1-6C50-42F0-8B61-A53D974B69C6}"/>
              </a:ext>
            </a:extLst>
          </p:cNvPr>
          <p:cNvSpPr txBox="1">
            <a:spLocks/>
          </p:cNvSpPr>
          <p:nvPr/>
        </p:nvSpPr>
        <p:spPr>
          <a:xfrm>
            <a:off x="512748" y="5747228"/>
            <a:ext cx="11306085" cy="443447"/>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rgbClr val="FF0000"/>
                </a:solidFill>
                <a:latin typeface="Helvetica" panose="020B0604020202020204" pitchFamily="34" charset="0"/>
                <a:cs typeface="Helvetica" panose="020B0604020202020204" pitchFamily="34" charset="0"/>
              </a:rPr>
              <a:t>Continued vigilance necessary to achieve target of 0 TRC and 0 DART cases.</a:t>
            </a:r>
          </a:p>
          <a:p>
            <a:pPr marL="0" indent="0">
              <a:buNone/>
            </a:pPr>
            <a:endParaRPr lang="en-US" sz="2200" dirty="0"/>
          </a:p>
          <a:p>
            <a:pPr marL="0" indent="0">
              <a:buFont typeface="Arial" panose="020B0604020202020204" pitchFamily="34" charset="0"/>
              <a:buNone/>
            </a:pPr>
            <a:endParaRPr lang="en-US" sz="2200" dirty="0"/>
          </a:p>
          <a:p>
            <a:pPr>
              <a:buFontTx/>
              <a:buChar char="-"/>
            </a:pPr>
            <a:endParaRPr lang="en-US" sz="2200" dirty="0"/>
          </a:p>
        </p:txBody>
      </p:sp>
      <p:sp>
        <p:nvSpPr>
          <p:cNvPr id="2" name="Slide Number Placeholder 1">
            <a:extLst>
              <a:ext uri="{FF2B5EF4-FFF2-40B4-BE49-F238E27FC236}">
                <a16:creationId xmlns:a16="http://schemas.microsoft.com/office/drawing/2014/main" id="{789DC9AB-9E57-4F64-B88E-436D608F946C}"/>
              </a:ext>
            </a:extLst>
          </p:cNvPr>
          <p:cNvSpPr>
            <a:spLocks noGrp="1"/>
          </p:cNvSpPr>
          <p:nvPr>
            <p:ph type="sldNum" sz="quarter" idx="4"/>
          </p:nvPr>
        </p:nvSpPr>
        <p:spPr/>
        <p:txBody>
          <a:bodyPr/>
          <a:lstStyle/>
          <a:p>
            <a:fld id="{933A556B-7C63-244D-9B7C-B0EA8042B330}" type="slidenum">
              <a:rPr lang="en-US" smtClean="0"/>
              <a:pPr/>
              <a:t>38</a:t>
            </a:fld>
            <a:endParaRPr lang="en-US" dirty="0"/>
          </a:p>
        </p:txBody>
      </p:sp>
    </p:spTree>
    <p:extLst>
      <p:ext uri="{BB962C8B-B14F-4D97-AF65-F5344CB8AC3E}">
        <p14:creationId xmlns:p14="http://schemas.microsoft.com/office/powerpoint/2010/main" val="2010610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8B0823-24A5-4661-BA6A-CC52E5BD75E9}"/>
              </a:ext>
            </a:extLst>
          </p:cNvPr>
          <p:cNvSpPr>
            <a:spLocks noGrp="1"/>
          </p:cNvSpPr>
          <p:nvPr>
            <p:ph type="sldNum" sz="quarter" idx="4"/>
          </p:nvPr>
        </p:nvSpPr>
        <p:spPr>
          <a:xfrm>
            <a:off x="11188014" y="6320215"/>
            <a:ext cx="432486" cy="365125"/>
          </a:xfrm>
        </p:spPr>
        <p:txBody>
          <a:bodyPr/>
          <a:lstStyle/>
          <a:p>
            <a:fld id="{933A556B-7C63-244D-9B7C-B0EA8042B330}" type="slidenum">
              <a:rPr lang="en-US" smtClean="0"/>
              <a:pPr/>
              <a:t>39</a:t>
            </a:fld>
            <a:endParaRPr lang="en-US" sz="1000" dirty="0"/>
          </a:p>
        </p:txBody>
      </p:sp>
      <p:sp>
        <p:nvSpPr>
          <p:cNvPr id="3" name="Title 1">
            <a:extLst>
              <a:ext uri="{FF2B5EF4-FFF2-40B4-BE49-F238E27FC236}">
                <a16:creationId xmlns:a16="http://schemas.microsoft.com/office/drawing/2014/main" id="{3C769308-A335-4C44-A1A4-E12750D0B7DC}"/>
              </a:ext>
            </a:extLst>
          </p:cNvPr>
          <p:cNvSpPr txBox="1">
            <a:spLocks/>
          </p:cNvSpPr>
          <p:nvPr/>
        </p:nvSpPr>
        <p:spPr>
          <a:xfrm>
            <a:off x="271079" y="137254"/>
            <a:ext cx="11827791" cy="608517"/>
          </a:xfrm>
          <a:prstGeom prst="rect">
            <a:avLst/>
          </a:prstGeom>
          <a:solidFill>
            <a:schemeClr val="bg1"/>
          </a:solidFill>
        </p:spPr>
        <p:txBody>
          <a:bodyPr vert="horz" lIns="91440" tIns="45720" rIns="91440" bIns="45720" rtlCol="0" anchor="t">
            <a:normAutofit fontScale="2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11100" dirty="0">
                <a:latin typeface="Helvetica" panose="020B0604020202020204" pitchFamily="34" charset="0"/>
                <a:cs typeface="Helvetica" panose="020B0604020202020204" pitchFamily="34" charset="0"/>
              </a:rPr>
              <a:t> </a:t>
            </a:r>
            <a:r>
              <a:rPr lang="en-US" sz="14400" dirty="0">
                <a:latin typeface="Helvetica" panose="020B0604020202020204" pitchFamily="34" charset="0"/>
                <a:cs typeface="Helvetica" panose="020B0604020202020204" pitchFamily="34" charset="0"/>
              </a:rPr>
              <a:t>Recent High Significance Events at C-AD 				</a:t>
            </a:r>
            <a:endParaRPr lang="en-US" sz="14400" b="0" dirty="0">
              <a:solidFill>
                <a:srgbClr val="FF0000"/>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6C9713C0-1468-406B-BFF9-5A794CBA8F70}"/>
              </a:ext>
            </a:extLst>
          </p:cNvPr>
          <p:cNvSpPr txBox="1"/>
          <p:nvPr/>
        </p:nvSpPr>
        <p:spPr>
          <a:xfrm>
            <a:off x="1170641" y="3998189"/>
            <a:ext cx="8738290" cy="3139321"/>
          </a:xfrm>
          <a:prstGeom prst="rect">
            <a:avLst/>
          </a:prstGeom>
          <a:noFill/>
        </p:spPr>
        <p:txBody>
          <a:bodyPr wrap="none" rtlCol="0">
            <a:spAutoFit/>
          </a:bodyPr>
          <a:lstStyle/>
          <a:p>
            <a:r>
              <a:rPr lang="en-US" dirty="0"/>
              <a:t>07/15/21   – two employees incur minor electrical shock when touching equipment</a:t>
            </a:r>
          </a:p>
          <a:p>
            <a:r>
              <a:rPr lang="en-US" dirty="0"/>
              <a:t>		investigation (7/15/21 - 9/21/21)</a:t>
            </a:r>
          </a:p>
          <a:p>
            <a:r>
              <a:rPr lang="en-US" dirty="0"/>
              <a:t>		independent safety culture review (9/20/21 – 9/24/21)</a:t>
            </a:r>
          </a:p>
          <a:p>
            <a:r>
              <a:rPr lang="en-US" dirty="0"/>
              <a:t>10/06/21   – employee receives electric shock from exposed wires</a:t>
            </a:r>
          </a:p>
          <a:p>
            <a:r>
              <a:rPr lang="en-US" dirty="0"/>
              <a:t>		investigation (10/6/21, ongoing)</a:t>
            </a:r>
          </a:p>
          <a:p>
            <a:r>
              <a:rPr lang="en-US" dirty="0"/>
              <a:t>10/21/21   – employees receive electrical shock during Dewar transfer</a:t>
            </a:r>
          </a:p>
          <a:p>
            <a:r>
              <a:rPr lang="en-US" dirty="0"/>
              <a:t>		investigation (10/21/21, ongoing)</a:t>
            </a:r>
          </a:p>
          <a:p>
            <a:r>
              <a:rPr lang="en-US" dirty="0"/>
              <a:t>		all-day safety standdown, 10/22/21</a:t>
            </a:r>
          </a:p>
          <a:p>
            <a:r>
              <a:rPr lang="en-US" dirty="0"/>
              <a:t>			emphasis: safety as highest priority (over schedule)</a:t>
            </a:r>
          </a:p>
          <a:p>
            <a:r>
              <a:rPr lang="en-US" dirty="0"/>
              <a:t>				   timely reporting and categorization</a:t>
            </a:r>
          </a:p>
          <a:p>
            <a:r>
              <a:rPr lang="en-US" dirty="0"/>
              <a:t>		 </a:t>
            </a:r>
          </a:p>
        </p:txBody>
      </p:sp>
      <p:sp>
        <p:nvSpPr>
          <p:cNvPr id="10" name="Rectangle 9">
            <a:extLst>
              <a:ext uri="{FF2B5EF4-FFF2-40B4-BE49-F238E27FC236}">
                <a16:creationId xmlns:a16="http://schemas.microsoft.com/office/drawing/2014/main" id="{79FDC90B-3AB3-45F6-82B6-14162A6E7D9E}"/>
              </a:ext>
            </a:extLst>
          </p:cNvPr>
          <p:cNvSpPr/>
          <p:nvPr/>
        </p:nvSpPr>
        <p:spPr>
          <a:xfrm>
            <a:off x="2535256" y="3272884"/>
            <a:ext cx="279593" cy="238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EBF864-44E2-4F49-9514-7BBE40AC1E83}"/>
              </a:ext>
            </a:extLst>
          </p:cNvPr>
          <p:cNvSpPr/>
          <p:nvPr/>
        </p:nvSpPr>
        <p:spPr>
          <a:xfrm>
            <a:off x="2620830" y="743518"/>
            <a:ext cx="6950340" cy="31220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CA07640-9413-479F-BB99-385771934EE8}"/>
              </a:ext>
            </a:extLst>
          </p:cNvPr>
          <p:cNvPicPr>
            <a:picLocks noChangeAspect="1"/>
          </p:cNvPicPr>
          <p:nvPr/>
        </p:nvPicPr>
        <p:blipFill>
          <a:blip r:embed="rId2"/>
          <a:stretch>
            <a:fillRect/>
          </a:stretch>
        </p:blipFill>
        <p:spPr>
          <a:xfrm>
            <a:off x="2695385" y="842486"/>
            <a:ext cx="6761485" cy="3016182"/>
          </a:xfrm>
          <a:prstGeom prst="rect">
            <a:avLst/>
          </a:prstGeom>
          <a:ln>
            <a:noFill/>
          </a:ln>
        </p:spPr>
      </p:pic>
      <p:sp>
        <p:nvSpPr>
          <p:cNvPr id="4" name="TextBox 3">
            <a:extLst>
              <a:ext uri="{FF2B5EF4-FFF2-40B4-BE49-F238E27FC236}">
                <a16:creationId xmlns:a16="http://schemas.microsoft.com/office/drawing/2014/main" id="{100231C9-0C83-4BD5-9CCB-4E3AC80EF670}"/>
              </a:ext>
            </a:extLst>
          </p:cNvPr>
          <p:cNvSpPr txBox="1"/>
          <p:nvPr/>
        </p:nvSpPr>
        <p:spPr>
          <a:xfrm>
            <a:off x="9741877" y="705858"/>
            <a:ext cx="2286000" cy="1477328"/>
          </a:xfrm>
          <a:prstGeom prst="rect">
            <a:avLst/>
          </a:prstGeom>
          <a:noFill/>
        </p:spPr>
        <p:txBody>
          <a:bodyPr wrap="square" rtlCol="0">
            <a:spAutoFit/>
          </a:bodyPr>
          <a:lstStyle/>
          <a:p>
            <a:r>
              <a:rPr lang="en-US" dirty="0">
                <a:solidFill>
                  <a:srgbClr val="FF0000"/>
                </a:solidFill>
              </a:rPr>
              <a:t>Increased number of events since May, 2021 including 3 high significance ORPS events </a:t>
            </a:r>
          </a:p>
        </p:txBody>
      </p:sp>
    </p:spTree>
    <p:extLst>
      <p:ext uri="{BB962C8B-B14F-4D97-AF65-F5344CB8AC3E}">
        <p14:creationId xmlns:p14="http://schemas.microsoft.com/office/powerpoint/2010/main" val="4068757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635900-74CF-2545-977D-41EA09BBD161}"/>
              </a:ext>
            </a:extLst>
          </p:cNvPr>
          <p:cNvSpPr>
            <a:spLocks noGrp="1"/>
          </p:cNvSpPr>
          <p:nvPr>
            <p:ph type="ftr" sz="quarter" idx="11"/>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4</a:t>
            </a:fld>
            <a:r>
              <a:rPr lang="en-US" dirty="0"/>
              <a:t> </a:t>
            </a:r>
            <a:endParaRPr lang="en-US" sz="800" dirty="0">
              <a:latin typeface="Times New Roman" pitchFamily="18" charset="0"/>
            </a:endParaRPr>
          </a:p>
        </p:txBody>
      </p:sp>
      <p:pic>
        <p:nvPicPr>
          <p:cNvPr id="5" name="Picture 4">
            <a:extLst>
              <a:ext uri="{FF2B5EF4-FFF2-40B4-BE49-F238E27FC236}">
                <a16:creationId xmlns:a16="http://schemas.microsoft.com/office/drawing/2014/main" id="{1D5C4FBC-A03F-1344-993C-1CD76424A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3830" y="503486"/>
            <a:ext cx="8549896" cy="5631532"/>
          </a:xfrm>
          <a:prstGeom prst="rect">
            <a:avLst/>
          </a:prstGeom>
        </p:spPr>
      </p:pic>
      <p:sp>
        <p:nvSpPr>
          <p:cNvPr id="7" name="Date Placeholder 1">
            <a:extLst>
              <a:ext uri="{FF2B5EF4-FFF2-40B4-BE49-F238E27FC236}">
                <a16:creationId xmlns:a16="http://schemas.microsoft.com/office/drawing/2014/main" id="{07DE466B-F6C7-4DBF-BC98-5B66D7F66FE8}"/>
              </a:ext>
            </a:extLst>
          </p:cNvPr>
          <p:cNvSpPr txBox="1">
            <a:spLocks/>
          </p:cNvSpPr>
          <p:nvPr/>
        </p:nvSpPr>
        <p:spPr bwMode="auto">
          <a:xfrm>
            <a:off x="9944607" y="8793"/>
            <a:ext cx="2247393"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latin typeface="Helvetica" panose="020B0604020202020204" pitchFamily="34" charset="0"/>
                <a:cs typeface="Helvetica" panose="020B0604020202020204" pitchFamily="34" charset="0"/>
              </a:rPr>
              <a:t>From 2020 C-AD MAC (W. Fischer) </a:t>
            </a:r>
          </a:p>
        </p:txBody>
      </p:sp>
      <p:sp>
        <p:nvSpPr>
          <p:cNvPr id="9" name="Rectangle 8">
            <a:extLst>
              <a:ext uri="{FF2B5EF4-FFF2-40B4-BE49-F238E27FC236}">
                <a16:creationId xmlns:a16="http://schemas.microsoft.com/office/drawing/2014/main" id="{F77705F3-A6B6-4F12-AFDB-9360FC651D16}"/>
              </a:ext>
            </a:extLst>
          </p:cNvPr>
          <p:cNvSpPr/>
          <p:nvPr/>
        </p:nvSpPr>
        <p:spPr>
          <a:xfrm>
            <a:off x="1653830" y="382369"/>
            <a:ext cx="3603970" cy="628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AC6F27-4823-4B5F-AE27-D23D38872CAA}"/>
              </a:ext>
            </a:extLst>
          </p:cNvPr>
          <p:cNvSpPr txBox="1"/>
          <p:nvPr/>
        </p:nvSpPr>
        <p:spPr>
          <a:xfrm>
            <a:off x="237635" y="8793"/>
            <a:ext cx="7932859" cy="646331"/>
          </a:xfrm>
          <a:prstGeom prst="rect">
            <a:avLst/>
          </a:prstGeom>
          <a:solidFill>
            <a:schemeClr val="bg1"/>
          </a:solidFill>
        </p:spPr>
        <p:txBody>
          <a:bodyPr wrap="square">
            <a:spAutoFit/>
          </a:bodyPr>
          <a:lstStyle/>
          <a:p>
            <a:pPr marL="0" indent="0"/>
            <a:r>
              <a:rPr lang="en-US" sz="3600" b="1" dirty="0">
                <a:latin typeface="Helvetica" panose="020B0604020202020204" pitchFamily="34" charset="0"/>
                <a:cs typeface="Helvetica" panose="020B0604020202020204" pitchFamily="34" charset="0"/>
              </a:rPr>
              <a:t>Overview of RHIC Run Plans</a:t>
            </a:r>
          </a:p>
        </p:txBody>
      </p:sp>
      <p:sp>
        <p:nvSpPr>
          <p:cNvPr id="10" name="Rectangle 9">
            <a:extLst>
              <a:ext uri="{FF2B5EF4-FFF2-40B4-BE49-F238E27FC236}">
                <a16:creationId xmlns:a16="http://schemas.microsoft.com/office/drawing/2014/main" id="{8A6546A3-5F6A-424B-94CD-7E231CC3B17C}"/>
              </a:ext>
            </a:extLst>
          </p:cNvPr>
          <p:cNvSpPr/>
          <p:nvPr/>
        </p:nvSpPr>
        <p:spPr>
          <a:xfrm>
            <a:off x="1653830" y="5934808"/>
            <a:ext cx="632170" cy="321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B4FA27-21F6-4BA0-8557-4809413C0D9B}"/>
              </a:ext>
            </a:extLst>
          </p:cNvPr>
          <p:cNvSpPr/>
          <p:nvPr/>
        </p:nvSpPr>
        <p:spPr>
          <a:xfrm>
            <a:off x="2180492" y="5996354"/>
            <a:ext cx="8106508" cy="259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7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AA90A-59BC-46EE-BBC2-A2A0809A30A7}"/>
              </a:ext>
            </a:extLst>
          </p:cNvPr>
          <p:cNvPicPr>
            <a:picLocks noChangeAspect="1"/>
          </p:cNvPicPr>
          <p:nvPr/>
        </p:nvPicPr>
        <p:blipFill>
          <a:blip r:embed="rId2"/>
          <a:stretch>
            <a:fillRect/>
          </a:stretch>
        </p:blipFill>
        <p:spPr>
          <a:xfrm>
            <a:off x="1521069" y="391395"/>
            <a:ext cx="8103944" cy="5380756"/>
          </a:xfrm>
          <a:prstGeom prst="rect">
            <a:avLst/>
          </a:prstGeom>
        </p:spPr>
      </p:pic>
      <p:sp>
        <p:nvSpPr>
          <p:cNvPr id="4" name="Rectangle 3">
            <a:extLst>
              <a:ext uri="{FF2B5EF4-FFF2-40B4-BE49-F238E27FC236}">
                <a16:creationId xmlns:a16="http://schemas.microsoft.com/office/drawing/2014/main" id="{17993023-EBE8-4618-98C0-34C481737FA1}"/>
              </a:ext>
            </a:extLst>
          </p:cNvPr>
          <p:cNvSpPr/>
          <p:nvPr/>
        </p:nvSpPr>
        <p:spPr>
          <a:xfrm>
            <a:off x="2665615" y="311945"/>
            <a:ext cx="7085214" cy="619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1DC0F-489F-4B94-AFF7-BFCE86615692}"/>
              </a:ext>
            </a:extLst>
          </p:cNvPr>
          <p:cNvSpPr txBox="1">
            <a:spLocks/>
          </p:cNvSpPr>
          <p:nvPr/>
        </p:nvSpPr>
        <p:spPr>
          <a:xfrm>
            <a:off x="271079" y="168211"/>
            <a:ext cx="11827791" cy="673113"/>
          </a:xfrm>
          <a:prstGeom prst="rect">
            <a:avLst/>
          </a:prstGeom>
          <a:solidFill>
            <a:schemeClr val="bg1"/>
          </a:solidFill>
        </p:spPr>
        <p:txBody>
          <a:bodyPr vert="horz" lIns="91440" tIns="45720" rIns="91440" bIns="45720" rtlCol="0" anchor="t">
            <a:normAutofit fontScale="925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200" dirty="0">
                <a:latin typeface="Helvetica" panose="020B0604020202020204" pitchFamily="34" charset="0"/>
                <a:cs typeface="Helvetica" panose="020B0604020202020204" pitchFamily="34" charset="0"/>
              </a:rPr>
              <a:t> </a:t>
            </a:r>
            <a:r>
              <a:rPr lang="en-US" sz="3600" dirty="0">
                <a:latin typeface="Helvetica" panose="020B0604020202020204" pitchFamily="34" charset="0"/>
                <a:cs typeface="Helvetica" panose="020B0604020202020204" pitchFamily="34" charset="0"/>
              </a:rPr>
              <a:t>RHIC – all colliding running modes to date</a:t>
            </a:r>
            <a:r>
              <a:rPr lang="en-US" sz="3200" dirty="0">
                <a:latin typeface="Helvetica" panose="020B0604020202020204" pitchFamily="34" charset="0"/>
                <a:cs typeface="Helvetica" panose="020B0604020202020204" pitchFamily="34" charset="0"/>
              </a:rPr>
              <a:t>       </a:t>
            </a:r>
            <a:r>
              <a:rPr lang="en-US" sz="3200" b="0" dirty="0">
                <a:solidFill>
                  <a:srgbClr val="FF0000"/>
                </a:solidFill>
                <a:latin typeface="Helvetica" panose="020B0604020202020204" pitchFamily="34" charset="0"/>
                <a:cs typeface="Helvetica" panose="020B0604020202020204" pitchFamily="34" charset="0"/>
              </a:rPr>
              <a:t>2001 to 2021</a:t>
            </a:r>
          </a:p>
          <a:p>
            <a:endParaRPr lang="en-US" sz="3200" b="0" dirty="0">
              <a:solidFill>
                <a:srgbClr val="FF0000"/>
              </a:solidFill>
              <a:latin typeface="Helvetica" panose="020B0604020202020204" pitchFamily="34" charset="0"/>
              <a:cs typeface="Helvetica" panose="020B0604020202020204" pitchFamily="34" charset="0"/>
            </a:endParaRPr>
          </a:p>
        </p:txBody>
      </p:sp>
      <p:grpSp>
        <p:nvGrpSpPr>
          <p:cNvPr id="8" name="Group 7">
            <a:extLst>
              <a:ext uri="{FF2B5EF4-FFF2-40B4-BE49-F238E27FC236}">
                <a16:creationId xmlns:a16="http://schemas.microsoft.com/office/drawing/2014/main" id="{EE38E3A5-7021-4134-B619-0C3E26A8D75D}"/>
              </a:ext>
            </a:extLst>
          </p:cNvPr>
          <p:cNvGrpSpPr/>
          <p:nvPr/>
        </p:nvGrpSpPr>
        <p:grpSpPr>
          <a:xfrm>
            <a:off x="1465380" y="5443559"/>
            <a:ext cx="3427047" cy="657183"/>
            <a:chOff x="-648253" y="6671274"/>
            <a:chExt cx="3997029" cy="785474"/>
          </a:xfrm>
        </p:grpSpPr>
        <p:sp>
          <p:nvSpPr>
            <p:cNvPr id="11" name="TextBox 10">
              <a:extLst>
                <a:ext uri="{FF2B5EF4-FFF2-40B4-BE49-F238E27FC236}">
                  <a16:creationId xmlns:a16="http://schemas.microsoft.com/office/drawing/2014/main" id="{33FDE82A-1883-4311-A4AA-1340BD0A4A43}"/>
                </a:ext>
              </a:extLst>
            </p:cNvPr>
            <p:cNvSpPr txBox="1"/>
            <p:nvPr/>
          </p:nvSpPr>
          <p:spPr bwMode="auto">
            <a:xfrm>
              <a:off x="-648253" y="6978531"/>
              <a:ext cx="3486651" cy="478217"/>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spcBef>
                  <a:spcPct val="50000"/>
                </a:spcBef>
              </a:pPr>
              <a:r>
                <a:rPr lang="en-US" sz="2000" b="0" dirty="0">
                  <a:solidFill>
                    <a:srgbClr val="000000"/>
                  </a:solidFill>
                  <a:latin typeface="Helvetica"/>
                  <a:cs typeface="Helvetica"/>
                </a:rPr>
                <a:t>nominal injection energy</a:t>
              </a:r>
            </a:p>
          </p:txBody>
        </p:sp>
        <p:cxnSp>
          <p:nvCxnSpPr>
            <p:cNvPr id="12" name="Straight Arrow Connector 11">
              <a:extLst>
                <a:ext uri="{FF2B5EF4-FFF2-40B4-BE49-F238E27FC236}">
                  <a16:creationId xmlns:a16="http://schemas.microsoft.com/office/drawing/2014/main" id="{3569178A-4508-47AB-B5D8-9B442C8FD246}"/>
                </a:ext>
              </a:extLst>
            </p:cNvPr>
            <p:cNvCxnSpPr>
              <a:cxnSpLocks/>
            </p:cNvCxnSpPr>
            <p:nvPr/>
          </p:nvCxnSpPr>
          <p:spPr bwMode="auto">
            <a:xfrm flipV="1">
              <a:off x="2761418" y="6671274"/>
              <a:ext cx="587358" cy="554967"/>
            </a:xfrm>
            <a:prstGeom prst="straightConnector1">
              <a:avLst/>
            </a:prstGeom>
            <a:noFill/>
            <a:ln w="31750" cap="flat" cmpd="sng" algn="ctr">
              <a:solidFill>
                <a:srgbClr val="FF0000"/>
              </a:solidFill>
              <a:prstDash val="solid"/>
              <a:round/>
              <a:headEnd type="none" w="med" len="med"/>
              <a:tailEnd type="arrow"/>
            </a:ln>
            <a:effectLst/>
          </p:spPr>
        </p:cxnSp>
      </p:grpSp>
      <p:sp>
        <p:nvSpPr>
          <p:cNvPr id="9" name="TextBox 8">
            <a:extLst>
              <a:ext uri="{FF2B5EF4-FFF2-40B4-BE49-F238E27FC236}">
                <a16:creationId xmlns:a16="http://schemas.microsoft.com/office/drawing/2014/main" id="{AE1CC669-ABC0-4999-8F0F-AB15B94C2572}"/>
              </a:ext>
            </a:extLst>
          </p:cNvPr>
          <p:cNvSpPr txBox="1"/>
          <p:nvPr/>
        </p:nvSpPr>
        <p:spPr bwMode="auto">
          <a:xfrm>
            <a:off x="3128433" y="2855157"/>
            <a:ext cx="1191891" cy="844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b="1" dirty="0">
                <a:solidFill>
                  <a:srgbClr val="FF0000"/>
                </a:solidFill>
                <a:latin typeface="Helvetica"/>
                <a:cs typeface="Helvetica"/>
              </a:rPr>
              <a:t>2019-21</a:t>
            </a:r>
            <a:br>
              <a:rPr lang="en-US" b="1" dirty="0">
                <a:solidFill>
                  <a:srgbClr val="FF0000"/>
                </a:solidFill>
                <a:latin typeface="Helvetica"/>
                <a:cs typeface="Helvetica"/>
              </a:rPr>
            </a:br>
            <a:r>
              <a:rPr lang="en-US" b="1" dirty="0">
                <a:solidFill>
                  <a:srgbClr val="FF0000"/>
                </a:solidFill>
                <a:latin typeface="Helvetica"/>
                <a:cs typeface="Helvetica"/>
              </a:rPr>
              <a:t>BES-II with</a:t>
            </a:r>
            <a:br>
              <a:rPr lang="en-US" b="1" dirty="0">
                <a:solidFill>
                  <a:srgbClr val="FF0000"/>
                </a:solidFill>
                <a:latin typeface="Helvetica"/>
                <a:cs typeface="Helvetica"/>
              </a:rPr>
            </a:br>
            <a:r>
              <a:rPr lang="en-US" b="1" dirty="0">
                <a:solidFill>
                  <a:srgbClr val="FF0000"/>
                </a:solidFill>
                <a:latin typeface="Helvetica"/>
                <a:cs typeface="Helvetica"/>
              </a:rPr>
              <a:t>LEReC</a:t>
            </a:r>
          </a:p>
        </p:txBody>
      </p:sp>
      <p:sp>
        <p:nvSpPr>
          <p:cNvPr id="10" name="Oval 9">
            <a:extLst>
              <a:ext uri="{FF2B5EF4-FFF2-40B4-BE49-F238E27FC236}">
                <a16:creationId xmlns:a16="http://schemas.microsoft.com/office/drawing/2014/main" id="{6802E836-3AE8-4CE6-911C-CC850F5D0CA2}"/>
              </a:ext>
            </a:extLst>
          </p:cNvPr>
          <p:cNvSpPr/>
          <p:nvPr/>
        </p:nvSpPr>
        <p:spPr bwMode="auto">
          <a:xfrm rot="20340000">
            <a:off x="3198119" y="3770854"/>
            <a:ext cx="1829346" cy="446280"/>
          </a:xfrm>
          <a:prstGeom prst="ellipse">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832098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01669A-F5CD-4226-AC41-A58B61B89564}"/>
              </a:ext>
            </a:extLst>
          </p:cNvPr>
          <p:cNvSpPr txBox="1"/>
          <p:nvPr/>
        </p:nvSpPr>
        <p:spPr>
          <a:xfrm>
            <a:off x="338286" y="5703619"/>
            <a:ext cx="3108543" cy="369332"/>
          </a:xfrm>
          <a:prstGeom prst="rect">
            <a:avLst/>
          </a:prstGeom>
          <a:noFill/>
        </p:spPr>
        <p:txBody>
          <a:bodyPr wrap="none" rtlCol="0">
            <a:spAutoFit/>
          </a:bodyPr>
          <a:lstStyle/>
          <a:p>
            <a:r>
              <a:rPr lang="en-US" dirty="0">
                <a:solidFill>
                  <a:schemeClr val="tx1">
                    <a:lumMod val="50000"/>
                    <a:lumOff val="50000"/>
                  </a:schemeClr>
                </a:solidFill>
              </a:rPr>
              <a:t>TRANSPARENT: low energy</a:t>
            </a:r>
            <a:endParaRPr lang="en-US" b="1" dirty="0">
              <a:solidFill>
                <a:schemeClr val="tx1">
                  <a:lumMod val="50000"/>
                  <a:lumOff val="50000"/>
                </a:schemeClr>
              </a:solidFill>
            </a:endParaRPr>
          </a:p>
        </p:txBody>
      </p:sp>
      <p:sp>
        <p:nvSpPr>
          <p:cNvPr id="5" name="TextBox 4">
            <a:extLst>
              <a:ext uri="{FF2B5EF4-FFF2-40B4-BE49-F238E27FC236}">
                <a16:creationId xmlns:a16="http://schemas.microsoft.com/office/drawing/2014/main" id="{D6C478A2-C1B1-4A06-9AF9-A01227C4F8EA}"/>
              </a:ext>
            </a:extLst>
          </p:cNvPr>
          <p:cNvSpPr txBox="1"/>
          <p:nvPr/>
        </p:nvSpPr>
        <p:spPr>
          <a:xfrm>
            <a:off x="338286" y="6088191"/>
            <a:ext cx="3595856" cy="369332"/>
          </a:xfrm>
          <a:prstGeom prst="rect">
            <a:avLst/>
          </a:prstGeom>
          <a:noFill/>
        </p:spPr>
        <p:txBody>
          <a:bodyPr wrap="none" rtlCol="0">
            <a:spAutoFit/>
          </a:bodyPr>
          <a:lstStyle/>
          <a:p>
            <a:r>
              <a:rPr lang="en-US" b="1" dirty="0"/>
              <a:t>INTRANSPARENT: high energy</a:t>
            </a:r>
          </a:p>
        </p:txBody>
      </p:sp>
      <p:sp>
        <p:nvSpPr>
          <p:cNvPr id="6" name="TextBox 5">
            <a:extLst>
              <a:ext uri="{FF2B5EF4-FFF2-40B4-BE49-F238E27FC236}">
                <a16:creationId xmlns:a16="http://schemas.microsoft.com/office/drawing/2014/main" id="{23C9DB9E-445A-4EF0-AD59-792901A759FD}"/>
              </a:ext>
            </a:extLst>
          </p:cNvPr>
          <p:cNvSpPr txBox="1"/>
          <p:nvPr/>
        </p:nvSpPr>
        <p:spPr>
          <a:xfrm>
            <a:off x="4162510" y="5687870"/>
            <a:ext cx="2582758" cy="369332"/>
          </a:xfrm>
          <a:prstGeom prst="rect">
            <a:avLst/>
          </a:prstGeom>
          <a:noFill/>
        </p:spPr>
        <p:txBody>
          <a:bodyPr wrap="none" rtlCol="0">
            <a:spAutoFit/>
          </a:bodyPr>
          <a:lstStyle/>
          <a:p>
            <a:r>
              <a:rPr lang="en-US" b="1" dirty="0">
                <a:solidFill>
                  <a:srgbClr val="0000FF"/>
                </a:solidFill>
              </a:rPr>
              <a:t>BLUE: heavy ion runs</a:t>
            </a:r>
          </a:p>
        </p:txBody>
      </p:sp>
      <p:sp>
        <p:nvSpPr>
          <p:cNvPr id="7" name="TextBox 6">
            <a:extLst>
              <a:ext uri="{FF2B5EF4-FFF2-40B4-BE49-F238E27FC236}">
                <a16:creationId xmlns:a16="http://schemas.microsoft.com/office/drawing/2014/main" id="{C90124F7-AF35-4FD1-AC91-F1B2D86B63D9}"/>
              </a:ext>
            </a:extLst>
          </p:cNvPr>
          <p:cNvSpPr txBox="1"/>
          <p:nvPr/>
        </p:nvSpPr>
        <p:spPr>
          <a:xfrm>
            <a:off x="4164446" y="6004338"/>
            <a:ext cx="3185487" cy="369332"/>
          </a:xfrm>
          <a:prstGeom prst="rect">
            <a:avLst/>
          </a:prstGeom>
          <a:noFill/>
        </p:spPr>
        <p:txBody>
          <a:bodyPr wrap="none" rtlCol="0">
            <a:spAutoFit/>
          </a:bodyPr>
          <a:lstStyle/>
          <a:p>
            <a:r>
              <a:rPr lang="en-US" b="1" dirty="0">
                <a:solidFill>
                  <a:srgbClr val="FF0000"/>
                </a:solidFill>
              </a:rPr>
              <a:t>RED: polarized proton runs</a:t>
            </a:r>
            <a:endParaRPr lang="en-US" dirty="0"/>
          </a:p>
        </p:txBody>
      </p:sp>
      <p:sp>
        <p:nvSpPr>
          <p:cNvPr id="8" name="Rectangle 7">
            <a:extLst>
              <a:ext uri="{FF2B5EF4-FFF2-40B4-BE49-F238E27FC236}">
                <a16:creationId xmlns:a16="http://schemas.microsoft.com/office/drawing/2014/main" id="{F76CB259-6E63-42D5-B127-170EEA0E4493}"/>
              </a:ext>
            </a:extLst>
          </p:cNvPr>
          <p:cNvSpPr/>
          <p:nvPr/>
        </p:nvSpPr>
        <p:spPr bwMode="auto">
          <a:xfrm>
            <a:off x="1524000" y="1600200"/>
            <a:ext cx="90297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Book Antiqua" pitchFamily="18" charset="0"/>
              <a:ea typeface="ＭＳ Ｐゴシック" pitchFamily="34" charset="-128"/>
            </a:endParaRPr>
          </a:p>
        </p:txBody>
      </p:sp>
      <p:sp>
        <p:nvSpPr>
          <p:cNvPr id="9" name="TextBox 8">
            <a:extLst>
              <a:ext uri="{FF2B5EF4-FFF2-40B4-BE49-F238E27FC236}">
                <a16:creationId xmlns:a16="http://schemas.microsoft.com/office/drawing/2014/main" id="{FBE51712-4749-4079-81EF-5D4F3163E1C7}"/>
              </a:ext>
            </a:extLst>
          </p:cNvPr>
          <p:cNvSpPr txBox="1"/>
          <p:nvPr/>
        </p:nvSpPr>
        <p:spPr bwMode="auto">
          <a:xfrm>
            <a:off x="1615621" y="791570"/>
            <a:ext cx="8916223" cy="101566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lgn="l">
              <a:spcBef>
                <a:spcPct val="50000"/>
              </a:spcBef>
            </a:pPr>
            <a:r>
              <a:rPr lang="en-US" sz="2000" dirty="0">
                <a:latin typeface="Arial"/>
                <a:cs typeface="Arial"/>
              </a:rPr>
              <a:t>Setup time:</a:t>
            </a:r>
            <a:br>
              <a:rPr lang="en-US" sz="2000" dirty="0">
                <a:latin typeface="Arial"/>
                <a:cs typeface="Arial"/>
              </a:rPr>
            </a:br>
            <a:r>
              <a:rPr lang="en-US" sz="2000" dirty="0">
                <a:latin typeface="Arial"/>
                <a:cs typeface="Arial"/>
              </a:rPr>
              <a:t>- for 1</a:t>
            </a:r>
            <a:r>
              <a:rPr lang="en-US" sz="2000" baseline="30000" dirty="0">
                <a:latin typeface="Arial"/>
                <a:cs typeface="Arial"/>
              </a:rPr>
              <a:t>st</a:t>
            </a:r>
            <a:r>
              <a:rPr lang="en-US" sz="2000" dirty="0">
                <a:latin typeface="Arial"/>
                <a:cs typeface="Arial"/>
              </a:rPr>
              <a:t> species in run: from both rings cold to 1</a:t>
            </a:r>
            <a:r>
              <a:rPr lang="en-US" sz="2000" baseline="30000" dirty="0">
                <a:latin typeface="Arial"/>
                <a:cs typeface="Arial"/>
              </a:rPr>
              <a:t>st</a:t>
            </a:r>
            <a:r>
              <a:rPr lang="en-US" sz="2000" dirty="0">
                <a:latin typeface="Arial"/>
                <a:cs typeface="Arial"/>
              </a:rPr>
              <a:t> physics store                        </a:t>
            </a:r>
            <a:br>
              <a:rPr lang="en-US" sz="2000" dirty="0">
                <a:latin typeface="Arial"/>
                <a:cs typeface="Arial"/>
              </a:rPr>
            </a:br>
            <a:r>
              <a:rPr lang="en-US" sz="2000" dirty="0">
                <a:latin typeface="Arial"/>
                <a:cs typeface="Arial"/>
              </a:rPr>
              <a:t>- for following species: from beginning of setup to 1</a:t>
            </a:r>
            <a:r>
              <a:rPr lang="en-US" sz="2000" baseline="30000" dirty="0">
                <a:latin typeface="Arial"/>
                <a:cs typeface="Arial"/>
              </a:rPr>
              <a:t>st</a:t>
            </a:r>
            <a:r>
              <a:rPr lang="en-US" sz="2000" dirty="0">
                <a:latin typeface="Arial"/>
                <a:cs typeface="Arial"/>
              </a:rPr>
              <a:t> physics store</a:t>
            </a:r>
          </a:p>
        </p:txBody>
      </p:sp>
      <p:sp>
        <p:nvSpPr>
          <p:cNvPr id="24" name="Title 1">
            <a:extLst>
              <a:ext uri="{FF2B5EF4-FFF2-40B4-BE49-F238E27FC236}">
                <a16:creationId xmlns:a16="http://schemas.microsoft.com/office/drawing/2014/main" id="{B9FD997F-6DD2-4A9A-9672-C22DD0DD6CC6}"/>
              </a:ext>
            </a:extLst>
          </p:cNvPr>
          <p:cNvSpPr txBox="1">
            <a:spLocks/>
          </p:cNvSpPr>
          <p:nvPr/>
        </p:nvSpPr>
        <p:spPr>
          <a:xfrm>
            <a:off x="359547" y="242592"/>
            <a:ext cx="11344313" cy="414338"/>
          </a:xfrm>
          <a:prstGeom prst="rect">
            <a:avLst/>
          </a:prstGeom>
        </p:spPr>
        <p:txBody>
          <a:bodyPr>
            <a:normAutofit fontScale="2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14400" dirty="0">
                <a:latin typeface="Helvetica" panose="020B0604020202020204" pitchFamily="34" charset="0"/>
                <a:cs typeface="Helvetica" panose="020B0604020202020204" pitchFamily="34" charset="0"/>
              </a:rPr>
              <a:t>Operational efficiency – setup time                                  </a:t>
            </a:r>
            <a:r>
              <a:rPr lang="en-US" sz="12800" dirty="0">
                <a:latin typeface="Helvetica" panose="020B0604020202020204" pitchFamily="34" charset="0"/>
                <a:cs typeface="Helvetica" panose="020B0604020202020204" pitchFamily="34" charset="0"/>
              </a:rPr>
              <a:t>	</a:t>
            </a:r>
            <a:endParaRPr lang="en-US" sz="8000" b="0" dirty="0">
              <a:solidFill>
                <a:srgbClr val="FF0000"/>
              </a:solidFill>
              <a:latin typeface="Helvetica" panose="020B0604020202020204" pitchFamily="34" charset="0"/>
              <a:cs typeface="Helvetica" panose="020B0604020202020204" pitchFamily="34" charset="0"/>
            </a:endParaRPr>
          </a:p>
        </p:txBody>
      </p:sp>
      <p:pic>
        <p:nvPicPr>
          <p:cNvPr id="25" name="Picture 24">
            <a:extLst>
              <a:ext uri="{FF2B5EF4-FFF2-40B4-BE49-F238E27FC236}">
                <a16:creationId xmlns:a16="http://schemas.microsoft.com/office/drawing/2014/main" id="{5BBC7FF5-7A82-49A1-9173-76BB217C61D0}"/>
              </a:ext>
            </a:extLst>
          </p:cNvPr>
          <p:cNvPicPr>
            <a:picLocks noChangeAspect="1"/>
          </p:cNvPicPr>
          <p:nvPr/>
        </p:nvPicPr>
        <p:blipFill>
          <a:blip r:embed="rId2"/>
          <a:stretch>
            <a:fillRect/>
          </a:stretch>
        </p:blipFill>
        <p:spPr>
          <a:xfrm>
            <a:off x="457200" y="1849295"/>
            <a:ext cx="11458575" cy="2968910"/>
          </a:xfrm>
          <a:prstGeom prst="rect">
            <a:avLst/>
          </a:prstGeom>
        </p:spPr>
      </p:pic>
      <p:pic>
        <p:nvPicPr>
          <p:cNvPr id="26" name="Picture 25">
            <a:extLst>
              <a:ext uri="{FF2B5EF4-FFF2-40B4-BE49-F238E27FC236}">
                <a16:creationId xmlns:a16="http://schemas.microsoft.com/office/drawing/2014/main" id="{3B79BAC5-3EEE-44A8-B631-1AFCF2C05BDD}"/>
              </a:ext>
            </a:extLst>
          </p:cNvPr>
          <p:cNvPicPr>
            <a:picLocks noChangeAspect="1"/>
          </p:cNvPicPr>
          <p:nvPr/>
        </p:nvPicPr>
        <p:blipFill>
          <a:blip r:embed="rId3"/>
          <a:stretch>
            <a:fillRect/>
          </a:stretch>
        </p:blipFill>
        <p:spPr>
          <a:xfrm>
            <a:off x="190499" y="4757245"/>
            <a:ext cx="11801475" cy="711895"/>
          </a:xfrm>
          <a:prstGeom prst="rect">
            <a:avLst/>
          </a:prstGeom>
        </p:spPr>
      </p:pic>
      <p:sp>
        <p:nvSpPr>
          <p:cNvPr id="28" name="TextBox 27">
            <a:extLst>
              <a:ext uri="{FF2B5EF4-FFF2-40B4-BE49-F238E27FC236}">
                <a16:creationId xmlns:a16="http://schemas.microsoft.com/office/drawing/2014/main" id="{BEA5C295-DE67-458A-8476-F2DB93B0F3A1}"/>
              </a:ext>
            </a:extLst>
          </p:cNvPr>
          <p:cNvSpPr txBox="1"/>
          <p:nvPr/>
        </p:nvSpPr>
        <p:spPr bwMode="auto">
          <a:xfrm>
            <a:off x="8492381" y="5403311"/>
            <a:ext cx="3426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dirty="0">
                <a:solidFill>
                  <a:srgbClr val="000000"/>
                </a:solidFill>
                <a:latin typeface="Helvetica"/>
                <a:cs typeface="Helvetica"/>
              </a:rPr>
              <a:t>5 days </a:t>
            </a:r>
            <a:r>
              <a:rPr lang="en-US" dirty="0" err="1">
                <a:solidFill>
                  <a:srgbClr val="000000"/>
                </a:solidFill>
                <a:latin typeface="Helvetica"/>
                <a:cs typeface="Helvetica"/>
              </a:rPr>
              <a:t>Au+Au</a:t>
            </a:r>
            <a:r>
              <a:rPr lang="en-US" dirty="0">
                <a:solidFill>
                  <a:srgbClr val="000000"/>
                </a:solidFill>
                <a:latin typeface="Helvetica"/>
                <a:cs typeface="Helvetica"/>
              </a:rPr>
              <a:t> </a:t>
            </a:r>
            <a:r>
              <a:rPr lang="en-US" dirty="0">
                <a:latin typeface="Helvetica" panose="020B0604020202020204" pitchFamily="34" charset="0"/>
                <a:cs typeface="Helvetica" panose="020B0604020202020204" pitchFamily="34" charset="0"/>
                <a:sym typeface="Symbol" pitchFamily="2" charset="2"/>
              </a:rPr>
              <a:t></a:t>
            </a:r>
            <a:r>
              <a:rPr lang="en-US" dirty="0" err="1">
                <a:latin typeface="Helvetica" panose="020B0604020202020204" pitchFamily="34" charset="0"/>
                <a:cs typeface="Helvetica" panose="020B0604020202020204" pitchFamily="34" charset="0"/>
              </a:rPr>
              <a:t>s</a:t>
            </a:r>
            <a:r>
              <a:rPr lang="en-US" baseline="-25000" dirty="0" err="1">
                <a:latin typeface="Helvetica" panose="020B0604020202020204" pitchFamily="34" charset="0"/>
                <a:cs typeface="Helvetica" panose="020B0604020202020204" pitchFamily="34" charset="0"/>
              </a:rPr>
              <a:t>NN</a:t>
            </a:r>
            <a:r>
              <a:rPr lang="en-US" dirty="0">
                <a:latin typeface="Helvetica" panose="020B0604020202020204" pitchFamily="34" charset="0"/>
                <a:cs typeface="Helvetica" panose="020B0604020202020204" pitchFamily="34" charset="0"/>
              </a:rPr>
              <a:t> = 11.5 GeV</a:t>
            </a:r>
            <a:r>
              <a:rPr lang="fr-FR" b="1" dirty="0">
                <a:latin typeface="Helvetica" panose="020B0604020202020204" pitchFamily="34" charset="0"/>
                <a:cs typeface="Helvetica" panose="020B0604020202020204" pitchFamily="34" charset="0"/>
              </a:rPr>
              <a:t> </a:t>
            </a:r>
            <a:endParaRPr lang="en-US" dirty="0">
              <a:solidFill>
                <a:srgbClr val="FF0000"/>
              </a:solidFill>
              <a:latin typeface="Helvetica"/>
              <a:cs typeface="Helvetica"/>
            </a:endParaRPr>
          </a:p>
        </p:txBody>
      </p:sp>
      <p:sp>
        <p:nvSpPr>
          <p:cNvPr id="29" name="TextBox 28">
            <a:extLst>
              <a:ext uri="{FF2B5EF4-FFF2-40B4-BE49-F238E27FC236}">
                <a16:creationId xmlns:a16="http://schemas.microsoft.com/office/drawing/2014/main" id="{4328ED2F-3C15-4524-A00E-86EE2A272C24}"/>
              </a:ext>
            </a:extLst>
          </p:cNvPr>
          <p:cNvSpPr txBox="1"/>
          <p:nvPr/>
        </p:nvSpPr>
        <p:spPr bwMode="auto">
          <a:xfrm>
            <a:off x="8492381" y="5753699"/>
            <a:ext cx="35846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dirty="0">
                <a:solidFill>
                  <a:srgbClr val="000000"/>
                </a:solidFill>
                <a:latin typeface="Helvetica"/>
                <a:cs typeface="Helvetica"/>
              </a:rPr>
              <a:t>8 days for </a:t>
            </a:r>
            <a:r>
              <a:rPr lang="en-US" dirty="0" err="1">
                <a:solidFill>
                  <a:srgbClr val="000000"/>
                </a:solidFill>
                <a:latin typeface="Helvetica"/>
                <a:cs typeface="Helvetica"/>
              </a:rPr>
              <a:t>Au+Au</a:t>
            </a:r>
            <a:r>
              <a:rPr lang="en-US" dirty="0">
                <a:solidFill>
                  <a:srgbClr val="000000"/>
                </a:solidFill>
                <a:latin typeface="Helvetica"/>
                <a:cs typeface="Helvetica"/>
              </a:rPr>
              <a:t> </a:t>
            </a:r>
            <a:r>
              <a:rPr lang="en-US" dirty="0">
                <a:latin typeface="Helvetica" panose="020B0604020202020204" pitchFamily="34" charset="0"/>
                <a:cs typeface="Helvetica" panose="020B0604020202020204" pitchFamily="34" charset="0"/>
                <a:sym typeface="Symbol" pitchFamily="2" charset="2"/>
              </a:rPr>
              <a:t></a:t>
            </a:r>
            <a:r>
              <a:rPr lang="en-US" dirty="0" err="1">
                <a:latin typeface="Helvetica" panose="020B0604020202020204" pitchFamily="34" charset="0"/>
                <a:cs typeface="Helvetica" panose="020B0604020202020204" pitchFamily="34" charset="0"/>
              </a:rPr>
              <a:t>s</a:t>
            </a:r>
            <a:r>
              <a:rPr lang="en-US" baseline="-25000" dirty="0" err="1">
                <a:latin typeface="Helvetica" panose="020B0604020202020204" pitchFamily="34" charset="0"/>
                <a:cs typeface="Helvetica" panose="020B0604020202020204" pitchFamily="34" charset="0"/>
              </a:rPr>
              <a:t>NN</a:t>
            </a:r>
            <a:r>
              <a:rPr lang="en-US" dirty="0">
                <a:latin typeface="Helvetica" panose="020B0604020202020204" pitchFamily="34" charset="0"/>
                <a:cs typeface="Helvetica" panose="020B0604020202020204" pitchFamily="34" charset="0"/>
              </a:rPr>
              <a:t> = 9.2 GeV</a:t>
            </a:r>
          </a:p>
        </p:txBody>
      </p:sp>
      <p:sp>
        <p:nvSpPr>
          <p:cNvPr id="30" name="Rectangle 29">
            <a:extLst>
              <a:ext uri="{FF2B5EF4-FFF2-40B4-BE49-F238E27FC236}">
                <a16:creationId xmlns:a16="http://schemas.microsoft.com/office/drawing/2014/main" id="{1E97FB01-7A22-4EF1-8B98-341F515BA213}"/>
              </a:ext>
            </a:extLst>
          </p:cNvPr>
          <p:cNvSpPr/>
          <p:nvPr/>
        </p:nvSpPr>
        <p:spPr>
          <a:xfrm>
            <a:off x="11430000" y="2005034"/>
            <a:ext cx="485775" cy="275221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763C983-6275-4CCA-9E3A-B10C6F58571E}"/>
              </a:ext>
            </a:extLst>
          </p:cNvPr>
          <p:cNvSpPr txBox="1"/>
          <p:nvPr/>
        </p:nvSpPr>
        <p:spPr>
          <a:xfrm>
            <a:off x="10952299" y="1562862"/>
            <a:ext cx="1055097" cy="400110"/>
          </a:xfrm>
          <a:prstGeom prst="rect">
            <a:avLst/>
          </a:prstGeom>
          <a:noFill/>
        </p:spPr>
        <p:txBody>
          <a:bodyPr wrap="none" rtlCol="0">
            <a:spAutoFit/>
          </a:bodyPr>
          <a:lstStyle/>
          <a:p>
            <a:pPr algn="l"/>
            <a:r>
              <a:rPr lang="en-US" sz="2000" b="1" dirty="0">
                <a:solidFill>
                  <a:srgbClr val="006600"/>
                </a:solidFill>
                <a:latin typeface="Helvetica"/>
                <a:cs typeface="Helvetica"/>
              </a:rPr>
              <a:t>Run-20</a:t>
            </a:r>
          </a:p>
        </p:txBody>
      </p:sp>
      <p:cxnSp>
        <p:nvCxnSpPr>
          <p:cNvPr id="32" name="Straight Arrow Connector 31">
            <a:extLst>
              <a:ext uri="{FF2B5EF4-FFF2-40B4-BE49-F238E27FC236}">
                <a16:creationId xmlns:a16="http://schemas.microsoft.com/office/drawing/2014/main" id="{00B81508-7945-4C58-BFE5-3A87BB5D67D7}"/>
              </a:ext>
            </a:extLst>
          </p:cNvPr>
          <p:cNvCxnSpPr>
            <a:cxnSpLocks/>
          </p:cNvCxnSpPr>
          <p:nvPr/>
        </p:nvCxnSpPr>
        <p:spPr bwMode="auto">
          <a:xfrm flipV="1">
            <a:off x="11545954" y="4752376"/>
            <a:ext cx="0" cy="650935"/>
          </a:xfrm>
          <a:prstGeom prst="straightConnector1">
            <a:avLst/>
          </a:prstGeom>
          <a:solidFill>
            <a:schemeClr val="accent1"/>
          </a:solidFill>
          <a:ln w="19050" cap="flat" cmpd="sng" algn="ctr">
            <a:solidFill>
              <a:srgbClr val="00B050"/>
            </a:solidFill>
            <a:prstDash val="solid"/>
            <a:round/>
            <a:headEnd type="none" w="med" len="med"/>
            <a:tailEnd type="arrow" w="sm" len="lg"/>
          </a:ln>
          <a:effectLst/>
        </p:spPr>
      </p:cxnSp>
      <p:cxnSp>
        <p:nvCxnSpPr>
          <p:cNvPr id="34" name="Straight Arrow Connector 33">
            <a:extLst>
              <a:ext uri="{FF2B5EF4-FFF2-40B4-BE49-F238E27FC236}">
                <a16:creationId xmlns:a16="http://schemas.microsoft.com/office/drawing/2014/main" id="{926DD39C-837D-4225-A54B-36CB59DEDBAF}"/>
              </a:ext>
            </a:extLst>
          </p:cNvPr>
          <p:cNvCxnSpPr>
            <a:cxnSpLocks/>
          </p:cNvCxnSpPr>
          <p:nvPr/>
        </p:nvCxnSpPr>
        <p:spPr bwMode="auto">
          <a:xfrm flipV="1">
            <a:off x="11799954" y="4818206"/>
            <a:ext cx="0" cy="954437"/>
          </a:xfrm>
          <a:prstGeom prst="straightConnector1">
            <a:avLst/>
          </a:prstGeom>
          <a:solidFill>
            <a:schemeClr val="accent1"/>
          </a:solidFill>
          <a:ln w="19050" cap="flat" cmpd="sng" algn="ctr">
            <a:solidFill>
              <a:srgbClr val="00B050"/>
            </a:solidFill>
            <a:prstDash val="solid"/>
            <a:round/>
            <a:headEnd type="none" w="med" len="med"/>
            <a:tailEnd type="arrow" w="sm" len="lg"/>
          </a:ln>
          <a:effectLst/>
        </p:spPr>
      </p:cxnSp>
      <p:sp>
        <p:nvSpPr>
          <p:cNvPr id="17" name="TextBox 16">
            <a:extLst>
              <a:ext uri="{FF2B5EF4-FFF2-40B4-BE49-F238E27FC236}">
                <a16:creationId xmlns:a16="http://schemas.microsoft.com/office/drawing/2014/main" id="{9E3A42CC-C9D9-42E7-B538-1854AD44A5A2}"/>
              </a:ext>
            </a:extLst>
          </p:cNvPr>
          <p:cNvSpPr txBox="1"/>
          <p:nvPr/>
        </p:nvSpPr>
        <p:spPr>
          <a:xfrm>
            <a:off x="4162510" y="6305591"/>
            <a:ext cx="3989105" cy="369332"/>
          </a:xfrm>
          <a:prstGeom prst="rect">
            <a:avLst/>
          </a:prstGeom>
          <a:noFill/>
        </p:spPr>
        <p:txBody>
          <a:bodyPr wrap="none" rtlCol="0">
            <a:spAutoFit/>
          </a:bodyPr>
          <a:lstStyle/>
          <a:p>
            <a:r>
              <a:rPr lang="en-US" b="1" dirty="0"/>
              <a:t>HATCHED: light-on-heavy ion runs</a:t>
            </a:r>
            <a:endParaRPr lang="en-US" dirty="0"/>
          </a:p>
        </p:txBody>
      </p:sp>
      <p:sp>
        <p:nvSpPr>
          <p:cNvPr id="18" name="TextBox 17">
            <a:extLst>
              <a:ext uri="{FF2B5EF4-FFF2-40B4-BE49-F238E27FC236}">
                <a16:creationId xmlns:a16="http://schemas.microsoft.com/office/drawing/2014/main" id="{BBEBC17D-348B-4D9B-8F35-1A48E973FCE6}"/>
              </a:ext>
            </a:extLst>
          </p:cNvPr>
          <p:cNvSpPr txBox="1"/>
          <p:nvPr/>
        </p:nvSpPr>
        <p:spPr bwMode="auto">
          <a:xfrm>
            <a:off x="8666936" y="6048040"/>
            <a:ext cx="3005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rtlCol="0">
            <a:spAutoFit/>
          </a:bodyPr>
          <a:lstStyle/>
          <a:p>
            <a:pPr>
              <a:spcBef>
                <a:spcPct val="50000"/>
              </a:spcBef>
            </a:pPr>
            <a:r>
              <a:rPr lang="en-US" dirty="0">
                <a:latin typeface="Helvetica" panose="020B0604020202020204" pitchFamily="34" charset="0"/>
                <a:cs typeface="Helvetica" panose="020B0604020202020204" pitchFamily="34" charset="0"/>
              </a:rPr>
              <a:t>     (includes </a:t>
            </a:r>
            <a:r>
              <a:rPr lang="en-US" dirty="0" err="1">
                <a:latin typeface="Helvetica" panose="020B0604020202020204" pitchFamily="34" charset="0"/>
                <a:cs typeface="Helvetica" panose="020B0604020202020204" pitchFamily="34" charset="0"/>
              </a:rPr>
              <a:t>LEReC</a:t>
            </a:r>
            <a:r>
              <a:rPr lang="en-US" dirty="0">
                <a:latin typeface="Helvetica" panose="020B0604020202020204" pitchFamily="34" charset="0"/>
                <a:cs typeface="Helvetica" panose="020B0604020202020204" pitchFamily="34" charset="0"/>
              </a:rPr>
              <a:t> setup)</a:t>
            </a:r>
            <a:r>
              <a:rPr lang="fr-FR" dirty="0">
                <a:latin typeface="Helvetica" panose="020B0604020202020204" pitchFamily="34" charset="0"/>
                <a:cs typeface="Helvetica" panose="020B0604020202020204" pitchFamily="34" charset="0"/>
              </a:rPr>
              <a:t> </a:t>
            </a:r>
            <a:endParaRPr lang="en-US" dirty="0">
              <a:solidFill>
                <a:srgbClr val="000000"/>
              </a:solidFill>
              <a:latin typeface="Helvetica"/>
              <a:cs typeface="Helvetica"/>
            </a:endParaRPr>
          </a:p>
        </p:txBody>
      </p:sp>
      <p:sp>
        <p:nvSpPr>
          <p:cNvPr id="2" name="Slide Number Placeholder 1">
            <a:extLst>
              <a:ext uri="{FF2B5EF4-FFF2-40B4-BE49-F238E27FC236}">
                <a16:creationId xmlns:a16="http://schemas.microsoft.com/office/drawing/2014/main" id="{99A1797D-18D2-4656-BC47-5A3F517B3F37}"/>
              </a:ext>
            </a:extLst>
          </p:cNvPr>
          <p:cNvSpPr>
            <a:spLocks noGrp="1"/>
          </p:cNvSpPr>
          <p:nvPr>
            <p:ph type="sldNum" sz="quarter" idx="12"/>
          </p:nvPr>
        </p:nvSpPr>
        <p:spPr>
          <a:xfrm>
            <a:off x="4724400" y="6337102"/>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41</a:t>
            </a:fld>
            <a:endParaRPr lang="en-US"/>
          </a:p>
        </p:txBody>
      </p:sp>
    </p:spTree>
    <p:extLst>
      <p:ext uri="{BB962C8B-B14F-4D97-AF65-F5344CB8AC3E}">
        <p14:creationId xmlns:p14="http://schemas.microsoft.com/office/powerpoint/2010/main" val="1398387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89F8FD-C339-4330-923A-AB361EC30C38}"/>
              </a:ext>
            </a:extLst>
          </p:cNvPr>
          <p:cNvSpPr>
            <a:spLocks noGrp="1"/>
          </p:cNvSpPr>
          <p:nvPr>
            <p:ph type="sldNum" sz="quarter" idx="4"/>
          </p:nvPr>
        </p:nvSpPr>
        <p:spPr/>
        <p:txBody>
          <a:bodyPr/>
          <a:lstStyle/>
          <a:p>
            <a:fld id="{933A556B-7C63-244D-9B7C-B0EA8042B330}" type="slidenum">
              <a:rPr lang="en-US" smtClean="0"/>
              <a:pPr/>
              <a:t>42</a:t>
            </a:fld>
            <a:endParaRPr lang="en-US" sz="750" dirty="0"/>
          </a:p>
        </p:txBody>
      </p:sp>
      <p:graphicFrame>
        <p:nvGraphicFramePr>
          <p:cNvPr id="14" name="Content Placeholder 13">
            <a:extLst>
              <a:ext uri="{FF2B5EF4-FFF2-40B4-BE49-F238E27FC236}">
                <a16:creationId xmlns:a16="http://schemas.microsoft.com/office/drawing/2014/main" id="{E5984281-6247-4CB1-B153-467A724DA8DC}"/>
              </a:ext>
            </a:extLst>
          </p:cNvPr>
          <p:cNvGraphicFramePr>
            <a:graphicFrameLocks noGrp="1"/>
          </p:cNvGraphicFramePr>
          <p:nvPr>
            <p:ph idx="1"/>
            <p:extLst>
              <p:ext uri="{D42A27DB-BD31-4B8C-83A1-F6EECF244321}">
                <p14:modId xmlns:p14="http://schemas.microsoft.com/office/powerpoint/2010/main" val="3803709442"/>
              </p:ext>
            </p:extLst>
          </p:nvPr>
        </p:nvGraphicFramePr>
        <p:xfrm>
          <a:off x="2336856" y="1158777"/>
          <a:ext cx="7936947" cy="4911929"/>
        </p:xfrm>
        <a:graphic>
          <a:graphicData uri="http://schemas.openxmlformats.org/drawingml/2006/table">
            <a:tbl>
              <a:tblPr>
                <a:tableStyleId>{5C22544A-7EE6-4342-B048-85BDC9FD1C3A}</a:tableStyleId>
              </a:tblPr>
              <a:tblGrid>
                <a:gridCol w="1123183">
                  <a:extLst>
                    <a:ext uri="{9D8B030D-6E8A-4147-A177-3AD203B41FA5}">
                      <a16:colId xmlns:a16="http://schemas.microsoft.com/office/drawing/2014/main" val="829550612"/>
                    </a:ext>
                  </a:extLst>
                </a:gridCol>
                <a:gridCol w="4680163">
                  <a:extLst>
                    <a:ext uri="{9D8B030D-6E8A-4147-A177-3AD203B41FA5}">
                      <a16:colId xmlns:a16="http://schemas.microsoft.com/office/drawing/2014/main" val="1610478258"/>
                    </a:ext>
                  </a:extLst>
                </a:gridCol>
                <a:gridCol w="1330569">
                  <a:extLst>
                    <a:ext uri="{9D8B030D-6E8A-4147-A177-3AD203B41FA5}">
                      <a16:colId xmlns:a16="http://schemas.microsoft.com/office/drawing/2014/main" val="2580915427"/>
                    </a:ext>
                  </a:extLst>
                </a:gridCol>
                <a:gridCol w="803032">
                  <a:extLst>
                    <a:ext uri="{9D8B030D-6E8A-4147-A177-3AD203B41FA5}">
                      <a16:colId xmlns:a16="http://schemas.microsoft.com/office/drawing/2014/main" val="2274700650"/>
                    </a:ext>
                  </a:extLst>
                </a:gridCol>
              </a:tblGrid>
              <a:tr h="203435">
                <a:tc>
                  <a:txBody>
                    <a:bodyPr/>
                    <a:lstStyle/>
                    <a:p>
                      <a:pPr algn="ctr" fontAlgn="t"/>
                      <a:r>
                        <a:rPr lang="en-US" sz="1000" b="1" u="none" strike="noStrike">
                          <a:effectLst/>
                        </a:rPr>
                        <a:t>Event Date and Time</a:t>
                      </a:r>
                      <a:endParaRPr lang="en-US" sz="1000" b="1" i="0" u="none" strike="noStrike">
                        <a:solidFill>
                          <a:srgbClr val="FFFFFF"/>
                        </a:solidFill>
                        <a:effectLst/>
                        <a:latin typeface="Calibri" panose="020F0502020204030204" pitchFamily="34" charset="0"/>
                      </a:endParaRPr>
                    </a:p>
                  </a:txBody>
                  <a:tcPr marL="1599" marR="1599" marT="1599" marB="0"/>
                </a:tc>
                <a:tc>
                  <a:txBody>
                    <a:bodyPr/>
                    <a:lstStyle/>
                    <a:p>
                      <a:pPr algn="ctr" fontAlgn="t"/>
                      <a:r>
                        <a:rPr lang="en-US" sz="1000" b="1" u="none" strike="noStrike" dirty="0">
                          <a:effectLst/>
                        </a:rPr>
                        <a:t>Event Title</a:t>
                      </a:r>
                      <a:endParaRPr lang="en-US" sz="1000" b="1" i="0" u="none" strike="noStrike" dirty="0">
                        <a:solidFill>
                          <a:srgbClr val="FFFFFF"/>
                        </a:solidFill>
                        <a:effectLst/>
                        <a:latin typeface="Calibri" panose="020F0502020204030204" pitchFamily="34" charset="0"/>
                      </a:endParaRPr>
                    </a:p>
                  </a:txBody>
                  <a:tcPr marL="1599" marR="1599" marT="1599" marB="0"/>
                </a:tc>
                <a:tc>
                  <a:txBody>
                    <a:bodyPr/>
                    <a:lstStyle/>
                    <a:p>
                      <a:pPr algn="ctr" fontAlgn="t"/>
                      <a:r>
                        <a:rPr lang="en-US" sz="1000" b="1" u="none" strike="noStrike">
                          <a:effectLst/>
                        </a:rPr>
                        <a:t>Event Significance Category</a:t>
                      </a:r>
                      <a:endParaRPr lang="en-US" sz="1000" b="1" i="0" u="none" strike="noStrike">
                        <a:solidFill>
                          <a:srgbClr val="FFFFFF"/>
                        </a:solidFill>
                        <a:effectLst/>
                        <a:latin typeface="Calibri" panose="020F0502020204030204" pitchFamily="34" charset="0"/>
                      </a:endParaRPr>
                    </a:p>
                  </a:txBody>
                  <a:tcPr marL="1599" marR="1599" marT="1599" marB="0"/>
                </a:tc>
                <a:tc>
                  <a:txBody>
                    <a:bodyPr/>
                    <a:lstStyle/>
                    <a:p>
                      <a:pPr algn="ctr" fontAlgn="t"/>
                      <a:r>
                        <a:rPr lang="en-US" sz="1000" b="1" u="none" strike="noStrike" dirty="0">
                          <a:effectLst/>
                        </a:rPr>
                        <a:t>DART</a:t>
                      </a:r>
                      <a:endParaRPr lang="en-US" sz="1000" b="1" i="0" u="none" strike="noStrike" dirty="0">
                        <a:solidFill>
                          <a:srgbClr val="FFFFFF"/>
                        </a:solidFill>
                        <a:effectLst/>
                        <a:latin typeface="Calibri" panose="020F0502020204030204" pitchFamily="34" charset="0"/>
                      </a:endParaRPr>
                    </a:p>
                  </a:txBody>
                  <a:tcPr marL="1599" marR="1599" marT="1599" marB="0"/>
                </a:tc>
                <a:extLst>
                  <a:ext uri="{0D108BD9-81ED-4DB2-BD59-A6C34878D82A}">
                    <a16:rowId xmlns:a16="http://schemas.microsoft.com/office/drawing/2014/main" val="927583262"/>
                  </a:ext>
                </a:extLst>
              </a:tr>
              <a:tr h="380148">
                <a:tc>
                  <a:txBody>
                    <a:bodyPr/>
                    <a:lstStyle/>
                    <a:p>
                      <a:pPr algn="l" fontAlgn="t"/>
                      <a:r>
                        <a:rPr lang="en-US" sz="1000" u="none" strike="noStrike" dirty="0">
                          <a:effectLst/>
                        </a:rPr>
                        <a:t>10/3/2020 9:00</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Building 911 Chilled Water Spill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076423829"/>
                  </a:ext>
                </a:extLst>
              </a:tr>
              <a:tr h="211194">
                <a:tc>
                  <a:txBody>
                    <a:bodyPr/>
                    <a:lstStyle/>
                    <a:p>
                      <a:pPr algn="l" fontAlgn="t"/>
                      <a:r>
                        <a:rPr lang="en-US" sz="1000" u="none" strike="noStrike">
                          <a:effectLst/>
                        </a:rPr>
                        <a:t>11/2/2020 16:00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 felt left rib pain</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155539026"/>
                  </a:ext>
                </a:extLst>
              </a:tr>
              <a:tr h="295670">
                <a:tc>
                  <a:txBody>
                    <a:bodyPr/>
                    <a:lstStyle/>
                    <a:p>
                      <a:pPr algn="l" fontAlgn="t"/>
                      <a:r>
                        <a:rPr lang="en-US" sz="1000" u="none" strike="noStrike">
                          <a:effectLst/>
                        </a:rPr>
                        <a:t>11/8/2020 9:30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Minor Steam Leak in Vacuum Lab</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355310845"/>
                  </a:ext>
                </a:extLst>
              </a:tr>
              <a:tr h="380148">
                <a:tc>
                  <a:txBody>
                    <a:bodyPr/>
                    <a:lstStyle/>
                    <a:p>
                      <a:pPr algn="l" fontAlgn="t"/>
                      <a:r>
                        <a:rPr lang="en-US" sz="1000" u="none" strike="noStrike">
                          <a:effectLst/>
                        </a:rPr>
                        <a:t>11/24/2020 11:30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Laboratory Cooling Tower Exceeded NYS Regulated Level of Legionella Bacteria</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542937807"/>
                  </a:ext>
                </a:extLst>
              </a:tr>
              <a:tr h="168955">
                <a:tc>
                  <a:txBody>
                    <a:bodyPr/>
                    <a:lstStyle/>
                    <a:p>
                      <a:pPr algn="l" fontAlgn="t"/>
                      <a:r>
                        <a:rPr lang="en-US" sz="1000" u="none" strike="noStrike">
                          <a:effectLst/>
                        </a:rPr>
                        <a:t>12/31/2020 11:00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Government vehicle impacks a yellow bollard</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320903896"/>
                  </a:ext>
                </a:extLst>
              </a:tr>
              <a:tr h="280209">
                <a:tc>
                  <a:txBody>
                    <a:bodyPr/>
                    <a:lstStyle/>
                    <a:p>
                      <a:pPr algn="l" fontAlgn="t"/>
                      <a:r>
                        <a:rPr lang="en-US" sz="1000" u="none" strike="noStrike">
                          <a:effectLst/>
                        </a:rPr>
                        <a:t>1/23/2021 11:00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Operation outside RHIC ASE requirement (ASE Violation)</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652310499"/>
                  </a:ext>
                </a:extLst>
              </a:tr>
              <a:tr h="168955">
                <a:tc>
                  <a:txBody>
                    <a:bodyPr/>
                    <a:lstStyle/>
                    <a:p>
                      <a:pPr algn="l" fontAlgn="t"/>
                      <a:r>
                        <a:rPr lang="en-US" sz="1000" u="none" strike="noStrike">
                          <a:effectLst/>
                        </a:rPr>
                        <a:t>1/28/2021 15:00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 feels pain in elbow and hand while pulling wires</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296055354"/>
                  </a:ext>
                </a:extLst>
              </a:tr>
              <a:tr h="337908">
                <a:tc>
                  <a:txBody>
                    <a:bodyPr/>
                    <a:lstStyle/>
                    <a:p>
                      <a:pPr algn="l" fontAlgn="t"/>
                      <a:r>
                        <a:rPr lang="en-US" sz="1000" u="none" strike="noStrike">
                          <a:effectLst/>
                        </a:rPr>
                        <a:t>3/4/2021 9:00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BNL Exceeded NYS Regulated Level of Legionella Bacteria</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623605153"/>
                  </a:ext>
                </a:extLst>
              </a:tr>
              <a:tr h="253433">
                <a:tc>
                  <a:txBody>
                    <a:bodyPr/>
                    <a:lstStyle/>
                    <a:p>
                      <a:pPr algn="l" fontAlgn="t"/>
                      <a:r>
                        <a:rPr lang="en-US" sz="1000" u="none" strike="noStrike">
                          <a:effectLst/>
                        </a:rPr>
                        <a:t>4/5/2021 9:00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A Chemical Dosing Pump was Started Without Proper Authorization</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1077928178"/>
                  </a:ext>
                </a:extLst>
              </a:tr>
              <a:tr h="422386">
                <a:tc>
                  <a:txBody>
                    <a:bodyPr/>
                    <a:lstStyle/>
                    <a:p>
                      <a:pPr algn="l" fontAlgn="t"/>
                      <a:r>
                        <a:rPr lang="en-US" sz="1000" u="none" strike="noStrike">
                          <a:effectLst/>
                        </a:rPr>
                        <a:t>4/11/2021 8:00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Employees Contract Illness While Working Onsite</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Yes</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3667419080"/>
                  </a:ext>
                </a:extLst>
              </a:tr>
              <a:tr h="168955">
                <a:tc>
                  <a:txBody>
                    <a:bodyPr/>
                    <a:lstStyle/>
                    <a:p>
                      <a:pPr algn="l" fontAlgn="t"/>
                      <a:r>
                        <a:rPr lang="en-US" sz="1000" u="none" strike="noStrike">
                          <a:effectLst/>
                        </a:rPr>
                        <a:t>4/22/2021 0:01</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Driver Backs Lab Vehicle into Jersey Barrier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866831935"/>
                  </a:ext>
                </a:extLst>
              </a:tr>
              <a:tr h="295670">
                <a:tc>
                  <a:txBody>
                    <a:bodyPr/>
                    <a:lstStyle/>
                    <a:p>
                      <a:pPr algn="l" fontAlgn="t"/>
                      <a:r>
                        <a:rPr lang="en-US" sz="1000" u="none" strike="noStrike">
                          <a:effectLst/>
                        </a:rPr>
                        <a:t>4/23/2021 8:30</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Employee feels pain in hand and wrist while lifting</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177091024"/>
                  </a:ext>
                </a:extLst>
              </a:tr>
              <a:tr h="295670">
                <a:tc>
                  <a:txBody>
                    <a:bodyPr/>
                    <a:lstStyle/>
                    <a:p>
                      <a:pPr algn="l" fontAlgn="t"/>
                      <a:r>
                        <a:rPr lang="en-US" sz="1000" u="none" strike="noStrike">
                          <a:effectLst/>
                        </a:rPr>
                        <a:t>5/5/2021 9:41</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a:effectLst/>
                        </a:rPr>
                        <a:t>Violation of ASE Requirement at the Tandem Van de Graaff</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472915854"/>
                  </a:ext>
                </a:extLst>
              </a:tr>
              <a:tr h="211194">
                <a:tc>
                  <a:txBody>
                    <a:bodyPr/>
                    <a:lstStyle/>
                    <a:p>
                      <a:pPr algn="l" fontAlgn="t"/>
                      <a:r>
                        <a:rPr lang="en-US" sz="1000" u="none" strike="noStrike" dirty="0">
                          <a:effectLst/>
                        </a:rPr>
                        <a:t>5/17/2021 9:39</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l" fontAlgn="t"/>
                      <a:r>
                        <a:rPr lang="en-US" sz="1000" u="none" strike="noStrike" dirty="0">
                          <a:effectLst/>
                        </a:rPr>
                        <a:t>Employee feels lower back pain while bending</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NR</a:t>
                      </a:r>
                      <a:endParaRPr lang="en-US" sz="1000" b="0" i="0" u="none" strike="noStrike" dirty="0">
                        <a:solidFill>
                          <a:srgbClr val="000000"/>
                        </a:solidFill>
                        <a:effectLst/>
                        <a:latin typeface="Calibri" panose="020F0502020204030204" pitchFamily="34" charset="0"/>
                      </a:endParaRPr>
                    </a:p>
                  </a:txBody>
                  <a:tcPr marL="1599" marR="1599" marT="159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1599" marR="1599" marT="1599" marB="0"/>
                </a:tc>
                <a:extLst>
                  <a:ext uri="{0D108BD9-81ED-4DB2-BD59-A6C34878D82A}">
                    <a16:rowId xmlns:a16="http://schemas.microsoft.com/office/drawing/2014/main" val="2976633028"/>
                  </a:ext>
                </a:extLst>
              </a:tr>
              <a:tr h="211194">
                <a:tc>
                  <a:txBody>
                    <a:bodyPr/>
                    <a:lstStyle/>
                    <a:p>
                      <a:pPr algn="l" fontAlgn="t"/>
                      <a:r>
                        <a:rPr lang="en-US" sz="1000" u="none" strike="noStrike" dirty="0">
                          <a:effectLst/>
                        </a:rPr>
                        <a:t>6/1/2021 10:00</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Water Infiltration into Building 801 D-Tank Room</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785436158"/>
                  </a:ext>
                </a:extLst>
              </a:tr>
              <a:tr h="312647">
                <a:tc>
                  <a:txBody>
                    <a:bodyPr/>
                    <a:lstStyle/>
                    <a:p>
                      <a:pPr algn="l" fontAlgn="t"/>
                      <a:r>
                        <a:rPr lang="en-US" sz="1000" u="none" strike="noStrike" dirty="0">
                          <a:effectLst/>
                        </a:rPr>
                        <a:t>6/10/2021 14:00</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Water Leak Behind Ventilation Control Panel Leads to Corroded Contacts at Tandem Van de Graaff Facility</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960017026"/>
                  </a:ext>
                </a:extLst>
              </a:tr>
              <a:tr h="211194">
                <a:tc>
                  <a:txBody>
                    <a:bodyPr/>
                    <a:lstStyle/>
                    <a:p>
                      <a:pPr algn="l" fontAlgn="t"/>
                      <a:r>
                        <a:rPr lang="en-US" sz="1000" u="none" strike="noStrike">
                          <a:effectLst/>
                        </a:rPr>
                        <a:t>6/17/2021 14:56</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Accelerator Safety Envelope (ASE) Violation at the RHIC</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SCBNL</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645682325"/>
                  </a:ext>
                </a:extLst>
              </a:tr>
            </a:tbl>
          </a:graphicData>
        </a:graphic>
      </p:graphicFrame>
      <p:sp>
        <p:nvSpPr>
          <p:cNvPr id="5" name="Title 1">
            <a:extLst>
              <a:ext uri="{FF2B5EF4-FFF2-40B4-BE49-F238E27FC236}">
                <a16:creationId xmlns:a16="http://schemas.microsoft.com/office/drawing/2014/main" id="{A4800E31-2803-436C-BAA8-CF6A4A9899F2}"/>
              </a:ext>
            </a:extLst>
          </p:cNvPr>
          <p:cNvSpPr txBox="1">
            <a:spLocks/>
          </p:cNvSpPr>
          <p:nvPr/>
        </p:nvSpPr>
        <p:spPr>
          <a:xfrm>
            <a:off x="285190" y="101158"/>
            <a:ext cx="9673318" cy="459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400" b="0" dirty="0"/>
              <a:t>Reported events since October 1, 2020</a:t>
            </a:r>
          </a:p>
        </p:txBody>
      </p:sp>
    </p:spTree>
    <p:extLst>
      <p:ext uri="{BB962C8B-B14F-4D97-AF65-F5344CB8AC3E}">
        <p14:creationId xmlns:p14="http://schemas.microsoft.com/office/powerpoint/2010/main" val="218905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7EE021-77B9-47F7-9A0A-5FB47CD8AE59}"/>
              </a:ext>
            </a:extLst>
          </p:cNvPr>
          <p:cNvSpPr>
            <a:spLocks noGrp="1"/>
          </p:cNvSpPr>
          <p:nvPr>
            <p:ph type="sldNum" sz="quarter" idx="4"/>
          </p:nvPr>
        </p:nvSpPr>
        <p:spPr/>
        <p:txBody>
          <a:bodyPr/>
          <a:lstStyle/>
          <a:p>
            <a:fld id="{933A556B-7C63-244D-9B7C-B0EA8042B330}" type="slidenum">
              <a:rPr lang="en-US" smtClean="0"/>
              <a:pPr/>
              <a:t>43</a:t>
            </a:fld>
            <a:endParaRPr lang="en-US" sz="750" dirty="0"/>
          </a:p>
        </p:txBody>
      </p:sp>
      <p:sp>
        <p:nvSpPr>
          <p:cNvPr id="5" name="Title 1">
            <a:extLst>
              <a:ext uri="{FF2B5EF4-FFF2-40B4-BE49-F238E27FC236}">
                <a16:creationId xmlns:a16="http://schemas.microsoft.com/office/drawing/2014/main" id="{494D6F2B-8C5D-4262-BC7A-3FC5B376E71B}"/>
              </a:ext>
            </a:extLst>
          </p:cNvPr>
          <p:cNvSpPr>
            <a:spLocks noGrp="1"/>
          </p:cNvSpPr>
          <p:nvPr>
            <p:ph type="title"/>
          </p:nvPr>
        </p:nvSpPr>
        <p:spPr>
          <a:xfrm>
            <a:off x="285190" y="101158"/>
            <a:ext cx="9673318" cy="459746"/>
          </a:xfrm>
        </p:spPr>
        <p:txBody>
          <a:bodyPr>
            <a:normAutofit/>
          </a:bodyPr>
          <a:lstStyle/>
          <a:p>
            <a:r>
              <a:rPr lang="en-US" sz="2400" b="0" dirty="0"/>
              <a:t>Reported events since October 1, 2020 (cont’d)</a:t>
            </a:r>
          </a:p>
        </p:txBody>
      </p:sp>
      <p:graphicFrame>
        <p:nvGraphicFramePr>
          <p:cNvPr id="7" name="Content Placeholder 5">
            <a:extLst>
              <a:ext uri="{FF2B5EF4-FFF2-40B4-BE49-F238E27FC236}">
                <a16:creationId xmlns:a16="http://schemas.microsoft.com/office/drawing/2014/main" id="{08378785-A906-4FBD-B811-0579C396C6B8}"/>
              </a:ext>
            </a:extLst>
          </p:cNvPr>
          <p:cNvGraphicFramePr>
            <a:graphicFrameLocks/>
          </p:cNvGraphicFramePr>
          <p:nvPr>
            <p:extLst>
              <p:ext uri="{D42A27DB-BD31-4B8C-83A1-F6EECF244321}">
                <p14:modId xmlns:p14="http://schemas.microsoft.com/office/powerpoint/2010/main" val="2293668417"/>
              </p:ext>
            </p:extLst>
          </p:nvPr>
        </p:nvGraphicFramePr>
        <p:xfrm>
          <a:off x="2275410" y="1476863"/>
          <a:ext cx="8411309" cy="4601871"/>
        </p:xfrm>
        <a:graphic>
          <a:graphicData uri="http://schemas.openxmlformats.org/drawingml/2006/table">
            <a:tbl>
              <a:tblPr>
                <a:tableStyleId>{5C22544A-7EE6-4342-B048-85BDC9FD1C3A}</a:tableStyleId>
              </a:tblPr>
              <a:tblGrid>
                <a:gridCol w="1354015">
                  <a:extLst>
                    <a:ext uri="{9D8B030D-6E8A-4147-A177-3AD203B41FA5}">
                      <a16:colId xmlns:a16="http://schemas.microsoft.com/office/drawing/2014/main" val="1326791670"/>
                    </a:ext>
                  </a:extLst>
                </a:gridCol>
                <a:gridCol w="5064370">
                  <a:extLst>
                    <a:ext uri="{9D8B030D-6E8A-4147-A177-3AD203B41FA5}">
                      <a16:colId xmlns:a16="http://schemas.microsoft.com/office/drawing/2014/main" val="2893604275"/>
                    </a:ext>
                  </a:extLst>
                </a:gridCol>
                <a:gridCol w="1359877">
                  <a:extLst>
                    <a:ext uri="{9D8B030D-6E8A-4147-A177-3AD203B41FA5}">
                      <a16:colId xmlns:a16="http://schemas.microsoft.com/office/drawing/2014/main" val="3594006423"/>
                    </a:ext>
                  </a:extLst>
                </a:gridCol>
                <a:gridCol w="633047">
                  <a:extLst>
                    <a:ext uri="{9D8B030D-6E8A-4147-A177-3AD203B41FA5}">
                      <a16:colId xmlns:a16="http://schemas.microsoft.com/office/drawing/2014/main" val="3864129992"/>
                    </a:ext>
                  </a:extLst>
                </a:gridCol>
              </a:tblGrid>
              <a:tr h="78814">
                <a:tc>
                  <a:txBody>
                    <a:bodyPr/>
                    <a:lstStyle/>
                    <a:p>
                      <a:pPr algn="ctr" fontAlgn="t"/>
                      <a:r>
                        <a:rPr lang="en-US" sz="1000" b="1" u="none" strike="noStrike" dirty="0">
                          <a:effectLst/>
                        </a:rPr>
                        <a:t>Event Date and Time</a:t>
                      </a:r>
                      <a:endParaRPr lang="en-US" sz="1000" b="1" i="0" u="none" strike="noStrike" dirty="0">
                        <a:solidFill>
                          <a:srgbClr val="FFFFFF"/>
                        </a:solidFill>
                        <a:effectLst/>
                        <a:latin typeface="Calibri" panose="020F0502020204030204" pitchFamily="34" charset="0"/>
                      </a:endParaRPr>
                    </a:p>
                  </a:txBody>
                  <a:tcPr marL="889" marR="889" marT="889" marB="0"/>
                </a:tc>
                <a:tc>
                  <a:txBody>
                    <a:bodyPr/>
                    <a:lstStyle/>
                    <a:p>
                      <a:pPr algn="ctr" fontAlgn="t"/>
                      <a:r>
                        <a:rPr lang="en-US" sz="1000" b="1" u="none" strike="noStrike" dirty="0">
                          <a:effectLst/>
                        </a:rPr>
                        <a:t>Event Title</a:t>
                      </a:r>
                      <a:endParaRPr lang="en-US" sz="1000" b="1" i="0" u="none" strike="noStrike" dirty="0">
                        <a:solidFill>
                          <a:srgbClr val="FFFFFF"/>
                        </a:solidFill>
                        <a:effectLst/>
                        <a:latin typeface="Calibri" panose="020F0502020204030204" pitchFamily="34" charset="0"/>
                      </a:endParaRPr>
                    </a:p>
                  </a:txBody>
                  <a:tcPr marL="889" marR="889" marT="889" marB="0"/>
                </a:tc>
                <a:tc>
                  <a:txBody>
                    <a:bodyPr/>
                    <a:lstStyle/>
                    <a:p>
                      <a:pPr algn="ctr" fontAlgn="t"/>
                      <a:r>
                        <a:rPr lang="en-US" sz="1000" b="1" u="none" strike="noStrike">
                          <a:effectLst/>
                        </a:rPr>
                        <a:t>Event Significance Category</a:t>
                      </a:r>
                      <a:endParaRPr lang="en-US" sz="1000" b="1" i="0" u="none" strike="noStrike">
                        <a:solidFill>
                          <a:srgbClr val="FFFFFF"/>
                        </a:solidFill>
                        <a:effectLst/>
                        <a:latin typeface="Calibri" panose="020F0502020204030204" pitchFamily="34" charset="0"/>
                      </a:endParaRPr>
                    </a:p>
                  </a:txBody>
                  <a:tcPr marL="889" marR="889" marT="889" marB="0"/>
                </a:tc>
                <a:tc>
                  <a:txBody>
                    <a:bodyPr/>
                    <a:lstStyle/>
                    <a:p>
                      <a:pPr algn="ctr" fontAlgn="t"/>
                      <a:r>
                        <a:rPr lang="en-US" sz="1000" b="1" u="none" strike="noStrike" dirty="0">
                          <a:effectLst/>
                        </a:rPr>
                        <a:t>DART</a:t>
                      </a:r>
                      <a:endParaRPr lang="en-US" sz="1000" b="1" i="0" u="none" strike="noStrike" dirty="0">
                        <a:solidFill>
                          <a:srgbClr val="FFFFFF"/>
                        </a:solidFill>
                        <a:effectLst/>
                        <a:latin typeface="Calibri" panose="020F0502020204030204" pitchFamily="34" charset="0"/>
                      </a:endParaRPr>
                    </a:p>
                  </a:txBody>
                  <a:tcPr marL="889" marR="889" marT="889" marB="0"/>
                </a:tc>
                <a:extLst>
                  <a:ext uri="{0D108BD9-81ED-4DB2-BD59-A6C34878D82A}">
                    <a16:rowId xmlns:a16="http://schemas.microsoft.com/office/drawing/2014/main" val="1391982247"/>
                  </a:ext>
                </a:extLst>
              </a:tr>
              <a:tr h="220764">
                <a:tc>
                  <a:txBody>
                    <a:bodyPr/>
                    <a:lstStyle/>
                    <a:p>
                      <a:pPr algn="l" fontAlgn="t"/>
                      <a:r>
                        <a:rPr lang="en-US" sz="1000" u="none" strike="noStrike" dirty="0">
                          <a:effectLst/>
                        </a:rPr>
                        <a:t>6/18/2021 13:54</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Odor from Lighting Ballast Leads to Fire/Rescue Response at Building 801</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1044720366"/>
                  </a:ext>
                </a:extLst>
              </a:tr>
              <a:tr h="176611">
                <a:tc>
                  <a:txBody>
                    <a:bodyPr/>
                    <a:lstStyle/>
                    <a:p>
                      <a:pPr algn="l" fontAlgn="t"/>
                      <a:r>
                        <a:rPr lang="en-US" sz="1000" u="none" strike="noStrike">
                          <a:effectLst/>
                        </a:rPr>
                        <a:t>6/22/2021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Water Intrusion into D Tank Room</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1736555276"/>
                  </a:ext>
                </a:extLst>
              </a:tr>
              <a:tr h="309070">
                <a:tc>
                  <a:txBody>
                    <a:bodyPr/>
                    <a:lstStyle/>
                    <a:p>
                      <a:pPr algn="l" fontAlgn="t"/>
                      <a:r>
                        <a:rPr lang="en-US" sz="1000" u="none" strike="noStrike">
                          <a:effectLst/>
                        </a:rPr>
                        <a:t>6/29/2021 11:00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Irradiation Target Failure at BLIP Facility</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1227015272"/>
                  </a:ext>
                </a:extLst>
              </a:tr>
              <a:tr h="110383">
                <a:tc>
                  <a:txBody>
                    <a:bodyPr/>
                    <a:lstStyle/>
                    <a:p>
                      <a:pPr algn="l" fontAlgn="t"/>
                      <a:r>
                        <a:rPr lang="en-US" sz="1000" u="none" strike="noStrike">
                          <a:effectLst/>
                        </a:rPr>
                        <a:t>7/8/2021 14:35</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injures hand while pulling down on bookshelf</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056528947"/>
                  </a:ext>
                </a:extLst>
              </a:tr>
              <a:tr h="66229">
                <a:tc>
                  <a:txBody>
                    <a:bodyPr/>
                    <a:lstStyle/>
                    <a:p>
                      <a:pPr algn="l" fontAlgn="t"/>
                      <a:r>
                        <a:rPr lang="en-US" sz="1000" u="none" strike="noStrike">
                          <a:effectLst/>
                        </a:rPr>
                        <a:t>7/8/2021 20:11</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Government Vehicle Damaged</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520061783"/>
                  </a:ext>
                </a:extLst>
              </a:tr>
              <a:tr h="309070">
                <a:tc>
                  <a:txBody>
                    <a:bodyPr/>
                    <a:lstStyle/>
                    <a:p>
                      <a:pPr algn="l" fontAlgn="t"/>
                      <a:r>
                        <a:rPr lang="en-US" sz="1000" u="none" strike="noStrike">
                          <a:effectLst/>
                        </a:rPr>
                        <a:t>7/15/2021 11:00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Two Employees incur minor electrical shock when touching equipment</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High</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273200413"/>
                  </a:ext>
                </a:extLst>
              </a:tr>
              <a:tr h="154536">
                <a:tc>
                  <a:txBody>
                    <a:bodyPr/>
                    <a:lstStyle/>
                    <a:p>
                      <a:pPr algn="l" fontAlgn="t"/>
                      <a:r>
                        <a:rPr lang="en-US" sz="1000" u="none" strike="noStrike" dirty="0">
                          <a:effectLst/>
                        </a:rPr>
                        <a:t>8/5/2021 14:15</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feels pop in bicep while rotating pipe</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339911333"/>
                  </a:ext>
                </a:extLst>
              </a:tr>
              <a:tr h="198688">
                <a:tc>
                  <a:txBody>
                    <a:bodyPr/>
                    <a:lstStyle/>
                    <a:p>
                      <a:pPr algn="l" fontAlgn="t"/>
                      <a:r>
                        <a:rPr lang="en-US" sz="1000" u="none" strike="noStrike">
                          <a:effectLst/>
                        </a:rPr>
                        <a:t>8/9/2021 8:00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Water Intrusion into C-AD MIRP Lab</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248206030"/>
                  </a:ext>
                </a:extLst>
              </a:tr>
              <a:tr h="309070">
                <a:tc>
                  <a:txBody>
                    <a:bodyPr/>
                    <a:lstStyle/>
                    <a:p>
                      <a:pPr algn="l" fontAlgn="t"/>
                      <a:r>
                        <a:rPr lang="en-US" sz="1000" u="none" strike="noStrike">
                          <a:effectLst/>
                        </a:rPr>
                        <a:t>8/13/2021 14:30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dirty="0">
                          <a:effectLst/>
                        </a:rPr>
                        <a:t>UPDATE: Two smoke purge fans failed</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677582739"/>
                  </a:ext>
                </a:extLst>
              </a:tr>
              <a:tr h="176611">
                <a:tc>
                  <a:txBody>
                    <a:bodyPr/>
                    <a:lstStyle/>
                    <a:p>
                      <a:pPr algn="l" fontAlgn="t"/>
                      <a:r>
                        <a:rPr lang="en-US" sz="1000" u="none" strike="noStrike">
                          <a:effectLst/>
                        </a:rPr>
                        <a:t>8/16/2021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Broken bags of vermiculite in Building 901A</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829502053"/>
                  </a:ext>
                </a:extLst>
              </a:tr>
              <a:tr h="132459">
                <a:tc>
                  <a:txBody>
                    <a:bodyPr/>
                    <a:lstStyle/>
                    <a:p>
                      <a:pPr algn="l" fontAlgn="t"/>
                      <a:r>
                        <a:rPr lang="en-US" sz="1000" u="none" strike="noStrike">
                          <a:effectLst/>
                        </a:rPr>
                        <a:t>8/19/2021 9:30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Injures Shoulder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217037855"/>
                  </a:ext>
                </a:extLst>
              </a:tr>
              <a:tr h="264917">
                <a:tc>
                  <a:txBody>
                    <a:bodyPr/>
                    <a:lstStyle/>
                    <a:p>
                      <a:pPr algn="l" fontAlgn="t"/>
                      <a:r>
                        <a:rPr lang="en-US" sz="1000" u="none" strike="noStrike">
                          <a:effectLst/>
                        </a:rPr>
                        <a:t>8/20/2021 12:30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Improperly applied LOTO at Tandem Van de Graaff</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79450903"/>
                  </a:ext>
                </a:extLst>
              </a:tr>
              <a:tr h="132459">
                <a:tc>
                  <a:txBody>
                    <a:bodyPr/>
                    <a:lstStyle/>
                    <a:p>
                      <a:pPr algn="l" fontAlgn="t"/>
                      <a:r>
                        <a:rPr lang="en-US" sz="1000" u="none" strike="noStrike">
                          <a:effectLst/>
                        </a:rPr>
                        <a:t>8/25/2021 10:15</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Government Vehicle Damage</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53835246"/>
                  </a:ext>
                </a:extLst>
              </a:tr>
              <a:tr h="88306">
                <a:tc>
                  <a:txBody>
                    <a:bodyPr/>
                    <a:lstStyle/>
                    <a:p>
                      <a:pPr algn="l" fontAlgn="t"/>
                      <a:r>
                        <a:rPr lang="en-US" sz="1000" u="none" strike="noStrike">
                          <a:effectLst/>
                        </a:rPr>
                        <a:t>8/25/2021 15:00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hits head on electrical box</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Yes</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83171654"/>
                  </a:ext>
                </a:extLst>
              </a:tr>
              <a:tr h="176611">
                <a:tc>
                  <a:txBody>
                    <a:bodyPr/>
                    <a:lstStyle/>
                    <a:p>
                      <a:pPr algn="l" fontAlgn="t"/>
                      <a:r>
                        <a:rPr lang="en-US" sz="1000" u="none" strike="noStrike">
                          <a:effectLst/>
                        </a:rPr>
                        <a:t>9/16/2021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Cable pullers observe electrical spark</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832063129"/>
                  </a:ext>
                </a:extLst>
              </a:tr>
              <a:tr h="331147">
                <a:tc>
                  <a:txBody>
                    <a:bodyPr/>
                    <a:lstStyle/>
                    <a:p>
                      <a:pPr algn="l" fontAlgn="t"/>
                      <a:r>
                        <a:rPr lang="en-US" sz="1000" u="none" strike="noStrike">
                          <a:effectLst/>
                        </a:rPr>
                        <a:t>9/17/2021 10:30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C-AD Access Control Certification Tests out of compliance with C-AD &amp; SBMS Requirements</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3927831637"/>
                  </a:ext>
                </a:extLst>
              </a:tr>
              <a:tr h="331147">
                <a:tc>
                  <a:txBody>
                    <a:bodyPr/>
                    <a:lstStyle/>
                    <a:p>
                      <a:pPr algn="l" fontAlgn="t"/>
                      <a:r>
                        <a:rPr lang="en-US" sz="1000" u="none" strike="noStrike">
                          <a:effectLst/>
                        </a:rPr>
                        <a:t>10/6/2021 14:00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Receives Electric Shock from Exposed Wires</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High</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521971610"/>
                  </a:ext>
                </a:extLst>
              </a:tr>
              <a:tr h="88306">
                <a:tc>
                  <a:txBody>
                    <a:bodyPr/>
                    <a:lstStyle/>
                    <a:p>
                      <a:pPr algn="l" fontAlgn="t"/>
                      <a:r>
                        <a:rPr lang="en-US" sz="1000" u="none" strike="noStrike">
                          <a:effectLst/>
                        </a:rPr>
                        <a:t>10/12/2021 13:55</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Employee falls and injures finger</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462945824"/>
                  </a:ext>
                </a:extLst>
              </a:tr>
              <a:tr h="264917">
                <a:tc>
                  <a:txBody>
                    <a:bodyPr/>
                    <a:lstStyle/>
                    <a:p>
                      <a:pPr algn="l" fontAlgn="t"/>
                      <a:r>
                        <a:rPr lang="en-US" sz="1000" u="none" strike="noStrike">
                          <a:effectLst/>
                        </a:rPr>
                        <a:t>10/14/2021 14:14</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Smoke Odor Detected From Building 928</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SCBNL</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a:effectLst/>
                        </a:rPr>
                        <a:t>No</a:t>
                      </a:r>
                      <a:endParaRPr lang="en-US" sz="1000" b="0" i="0" u="none" strike="noStrike">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714260122"/>
                  </a:ext>
                </a:extLst>
              </a:tr>
              <a:tr h="132459">
                <a:tc>
                  <a:txBody>
                    <a:bodyPr/>
                    <a:lstStyle/>
                    <a:p>
                      <a:pPr algn="l" fontAlgn="t"/>
                      <a:r>
                        <a:rPr lang="en-US" sz="1000" u="none" strike="noStrike">
                          <a:effectLst/>
                        </a:rPr>
                        <a:t>10/14/2021 16:00</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l" fontAlgn="t"/>
                      <a:r>
                        <a:rPr lang="en-US" sz="1000" u="none" strike="noStrike">
                          <a:effectLst/>
                        </a:rPr>
                        <a:t>Improper Lock Found on Gate</a:t>
                      </a:r>
                      <a:endParaRPr lang="en-US" sz="1000" b="0" i="0" u="none" strike="noStrike">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SCBNL</a:t>
                      </a:r>
                      <a:endParaRPr lang="en-US" sz="1000" b="0" i="0" u="none" strike="noStrike" dirty="0">
                        <a:solidFill>
                          <a:srgbClr val="000000"/>
                        </a:solidFill>
                        <a:effectLst/>
                        <a:latin typeface="Calibri" panose="020F0502020204030204" pitchFamily="34" charset="0"/>
                      </a:endParaRPr>
                    </a:p>
                  </a:txBody>
                  <a:tcPr marL="889" marR="889" marT="889" marB="0"/>
                </a:tc>
                <a:tc>
                  <a:txBody>
                    <a:bodyPr/>
                    <a:lstStyle/>
                    <a:p>
                      <a:pPr algn="ctr" fontAlgn="t"/>
                      <a:r>
                        <a:rPr lang="en-US" sz="1000" u="none" strike="noStrike" dirty="0">
                          <a:effectLst/>
                        </a:rPr>
                        <a:t>No</a:t>
                      </a:r>
                      <a:endParaRPr lang="en-US" sz="1000" b="0" i="0" u="none" strike="noStrike" dirty="0">
                        <a:solidFill>
                          <a:srgbClr val="000000"/>
                        </a:solidFill>
                        <a:effectLst/>
                        <a:latin typeface="Calibri" panose="020F0502020204030204" pitchFamily="34" charset="0"/>
                      </a:endParaRPr>
                    </a:p>
                  </a:txBody>
                  <a:tcPr marL="889" marR="889" marT="889" marB="0"/>
                </a:tc>
                <a:extLst>
                  <a:ext uri="{0D108BD9-81ED-4DB2-BD59-A6C34878D82A}">
                    <a16:rowId xmlns:a16="http://schemas.microsoft.com/office/drawing/2014/main" val="2580555578"/>
                  </a:ext>
                </a:extLst>
              </a:tr>
            </a:tbl>
          </a:graphicData>
        </a:graphic>
      </p:graphicFrame>
    </p:spTree>
    <p:extLst>
      <p:ext uri="{BB962C8B-B14F-4D97-AF65-F5344CB8AC3E}">
        <p14:creationId xmlns:p14="http://schemas.microsoft.com/office/powerpoint/2010/main" val="425310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813175" y="2541806"/>
            <a:ext cx="10942140" cy="1947460"/>
          </a:xfrm>
        </p:spPr>
        <p:txBody>
          <a:bodyPr>
            <a:normAutofit/>
          </a:bodyPr>
          <a:lstStyle/>
          <a:p>
            <a:r>
              <a:rPr lang="en-US" dirty="0"/>
              <a:t>RHIC Performance in Run-21</a:t>
            </a:r>
          </a:p>
        </p:txBody>
      </p:sp>
      <p:sp>
        <p:nvSpPr>
          <p:cNvPr id="5" name="Footer Placeholder 2">
            <a:extLst>
              <a:ext uri="{FF2B5EF4-FFF2-40B4-BE49-F238E27FC236}">
                <a16:creationId xmlns:a16="http://schemas.microsoft.com/office/drawing/2014/main" id="{BDF1B614-255D-4B84-86BD-490029AA2BBF}"/>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5</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40438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9" y="70337"/>
            <a:ext cx="8686800" cy="414338"/>
          </a:xfrm>
        </p:spPr>
        <p:txBody>
          <a:bodyPr>
            <a:noAutofit/>
          </a:bodyPr>
          <a:lstStyle/>
          <a:p>
            <a:r>
              <a:rPr lang="en-US" sz="3600" dirty="0">
                <a:solidFill>
                  <a:srgbClr val="000000"/>
                </a:solidFill>
                <a:latin typeface="Helvetica" panose="020B0604020202020204" pitchFamily="34" charset="0"/>
                <a:cs typeface="Helvetica" panose="020B0604020202020204" pitchFamily="34" charset="0"/>
              </a:rPr>
              <a:t>Beam Energy Scan (BES)-II </a:t>
            </a:r>
            <a:endParaRPr lang="en-US" sz="3600" dirty="0">
              <a:solidFill>
                <a:srgbClr val="FF0000"/>
              </a:solidFill>
              <a:latin typeface="Helvetica" panose="020B0604020202020204" pitchFamily="34" charset="0"/>
              <a:cs typeface="Helvetica" panose="020B0604020202020204" pitchFamily="34" charset="0"/>
            </a:endParaRPr>
          </a:p>
        </p:txBody>
      </p:sp>
      <p:pic>
        <p:nvPicPr>
          <p:cNvPr id="3" name="Pictur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2" y="914400"/>
            <a:ext cx="8801100" cy="5323002"/>
          </a:xfrm>
          <a:prstGeom prst="rect">
            <a:avLst/>
          </a:prstGeom>
        </p:spPr>
      </p:pic>
      <p:sp>
        <p:nvSpPr>
          <p:cNvPr id="4" name="TextBox 3"/>
          <p:cNvSpPr txBox="1"/>
          <p:nvPr/>
        </p:nvSpPr>
        <p:spPr bwMode="auto">
          <a:xfrm>
            <a:off x="3484686" y="6249032"/>
            <a:ext cx="6641562" cy="400110"/>
          </a:xfrm>
          <a:prstGeom prst="rect">
            <a:avLst/>
          </a:prstGeom>
          <a:solidFill>
            <a:schemeClr val="bg1"/>
          </a:solidFill>
          <a:ln>
            <a:noFill/>
          </a:ln>
        </p:spPr>
        <p:txBody>
          <a:bodyPr wrap="none" rtlCol="0">
            <a:spAutoFit/>
          </a:bodyPr>
          <a:lstStyle/>
          <a:p>
            <a:r>
              <a:rPr lang="en-US" sz="2000" dirty="0">
                <a:latin typeface="Helvetica"/>
                <a:cs typeface="Helvetica"/>
              </a:rPr>
              <a:t>From 2015 NSAC Long Range Plan for Nuclear Science</a:t>
            </a:r>
          </a:p>
        </p:txBody>
      </p:sp>
      <p:sp>
        <p:nvSpPr>
          <p:cNvPr id="5" name="TextBox 4">
            <a:extLst>
              <a:ext uri="{FF2B5EF4-FFF2-40B4-BE49-F238E27FC236}">
                <a16:creationId xmlns:a16="http://schemas.microsoft.com/office/drawing/2014/main" id="{B86A1310-3FCB-B040-844E-B2234C3C1F7C}"/>
              </a:ext>
            </a:extLst>
          </p:cNvPr>
          <p:cNvSpPr txBox="1"/>
          <p:nvPr/>
        </p:nvSpPr>
        <p:spPr>
          <a:xfrm>
            <a:off x="6889917" y="2598540"/>
            <a:ext cx="3148619" cy="1015663"/>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US" sz="2000" dirty="0"/>
              <a:t>BES-I in 2010/11/14</a:t>
            </a:r>
          </a:p>
          <a:p>
            <a:pPr marL="285750" indent="-285750">
              <a:buFont typeface="Arial" panose="020B0604020202020204" pitchFamily="34" charset="0"/>
              <a:buChar char="•"/>
            </a:pPr>
            <a:r>
              <a:rPr lang="en-US" sz="2000" dirty="0"/>
              <a:t>BES-II: 10x increase</a:t>
            </a:r>
            <a:br>
              <a:rPr lang="en-US" sz="2000" dirty="0"/>
            </a:br>
            <a:r>
              <a:rPr lang="en-US" sz="2000" dirty="0"/>
              <a:t>in the number of events</a:t>
            </a:r>
          </a:p>
        </p:txBody>
      </p:sp>
      <p:sp>
        <p:nvSpPr>
          <p:cNvPr id="7" name="Date Placeholder 1">
            <a:extLst>
              <a:ext uri="{FF2B5EF4-FFF2-40B4-BE49-F238E27FC236}">
                <a16:creationId xmlns:a16="http://schemas.microsoft.com/office/drawing/2014/main" id="{9DA296C7-1856-45F7-B280-A45DD1EBC64C}"/>
              </a:ext>
            </a:extLst>
          </p:cNvPr>
          <p:cNvSpPr txBox="1">
            <a:spLocks/>
          </p:cNvSpPr>
          <p:nvPr/>
        </p:nvSpPr>
        <p:spPr bwMode="auto">
          <a:xfrm>
            <a:off x="9944607" y="8793"/>
            <a:ext cx="2247393"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2000" dirty="0">
                <a:latin typeface="Helvetica" panose="020B0604020202020204" pitchFamily="34" charset="0"/>
                <a:cs typeface="Helvetica" panose="020B0604020202020204" pitchFamily="34" charset="0"/>
              </a:rPr>
              <a:t>From 2020 C-AD MAC (W. Fischer) </a:t>
            </a:r>
          </a:p>
        </p:txBody>
      </p:sp>
      <p:sp>
        <p:nvSpPr>
          <p:cNvPr id="8" name="Footer Placeholder 2">
            <a:extLst>
              <a:ext uri="{FF2B5EF4-FFF2-40B4-BE49-F238E27FC236}">
                <a16:creationId xmlns:a16="http://schemas.microsoft.com/office/drawing/2014/main" id="{6F75496B-485B-4FAC-A0F4-77AC69294DE0}"/>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6</a:t>
            </a:fld>
            <a:r>
              <a:rPr lang="en-US"/>
              <a:t> </a:t>
            </a:r>
            <a:endParaRPr lang="en-US" sz="800" dirty="0">
              <a:latin typeface="Times New Roman" pitchFamily="18" charset="0"/>
            </a:endParaRPr>
          </a:p>
        </p:txBody>
      </p:sp>
      <p:sp>
        <p:nvSpPr>
          <p:cNvPr id="9" name="Rectangle 8">
            <a:extLst>
              <a:ext uri="{FF2B5EF4-FFF2-40B4-BE49-F238E27FC236}">
                <a16:creationId xmlns:a16="http://schemas.microsoft.com/office/drawing/2014/main" id="{5C3B6EDF-287A-4787-B08A-57DA63186D17}"/>
              </a:ext>
            </a:extLst>
          </p:cNvPr>
          <p:cNvSpPr/>
          <p:nvPr/>
        </p:nvSpPr>
        <p:spPr>
          <a:xfrm>
            <a:off x="10647485" y="6649142"/>
            <a:ext cx="228600" cy="12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09935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B93067-5AA9-408F-A5A2-D67A320E6C24}"/>
              </a:ext>
            </a:extLst>
          </p:cNvPr>
          <p:cNvSpPr>
            <a:spLocks noGrp="1"/>
          </p:cNvSpPr>
          <p:nvPr>
            <p:ph type="sldNum" sz="quarter" idx="12"/>
          </p:nvPr>
        </p:nvSpPr>
        <p:spPr>
          <a:xfrm>
            <a:off x="11669505" y="6492875"/>
            <a:ext cx="5166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7</a:t>
            </a:fld>
            <a:endParaRPr lang="en-US" dirty="0"/>
          </a:p>
        </p:txBody>
      </p:sp>
      <p:pic>
        <p:nvPicPr>
          <p:cNvPr id="3" name="Picture 2">
            <a:extLst>
              <a:ext uri="{FF2B5EF4-FFF2-40B4-BE49-F238E27FC236}">
                <a16:creationId xmlns:a16="http://schemas.microsoft.com/office/drawing/2014/main" id="{9AAA9146-7AF9-4153-A32F-067D0367E8AB}"/>
              </a:ext>
            </a:extLst>
          </p:cNvPr>
          <p:cNvPicPr>
            <a:picLocks noChangeAspect="1"/>
          </p:cNvPicPr>
          <p:nvPr/>
        </p:nvPicPr>
        <p:blipFill>
          <a:blip r:embed="rId2"/>
          <a:stretch>
            <a:fillRect/>
          </a:stretch>
        </p:blipFill>
        <p:spPr>
          <a:xfrm>
            <a:off x="1790356" y="1292425"/>
            <a:ext cx="7819949" cy="3886195"/>
          </a:xfrm>
          <a:prstGeom prst="rect">
            <a:avLst/>
          </a:prstGeom>
        </p:spPr>
      </p:pic>
      <p:sp>
        <p:nvSpPr>
          <p:cNvPr id="4" name="Title 1">
            <a:extLst>
              <a:ext uri="{FF2B5EF4-FFF2-40B4-BE49-F238E27FC236}">
                <a16:creationId xmlns:a16="http://schemas.microsoft.com/office/drawing/2014/main" id="{7708507B-A2D8-4C95-BF44-1AAB252A2BC8}"/>
              </a:ext>
            </a:extLst>
          </p:cNvPr>
          <p:cNvSpPr txBox="1">
            <a:spLocks/>
          </p:cNvSpPr>
          <p:nvPr/>
        </p:nvSpPr>
        <p:spPr>
          <a:xfrm>
            <a:off x="243948" y="5816"/>
            <a:ext cx="10399783" cy="310754"/>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Beam Energy Scan II: Run-18 through Run-20</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5" name="Rectangle 4">
            <a:extLst>
              <a:ext uri="{FF2B5EF4-FFF2-40B4-BE49-F238E27FC236}">
                <a16:creationId xmlns:a16="http://schemas.microsoft.com/office/drawing/2014/main" id="{B723EB48-7B4D-4977-AC9E-978E19696D8B}"/>
              </a:ext>
            </a:extLst>
          </p:cNvPr>
          <p:cNvSpPr/>
          <p:nvPr/>
        </p:nvSpPr>
        <p:spPr>
          <a:xfrm>
            <a:off x="2469817" y="5541700"/>
            <a:ext cx="8412880" cy="738664"/>
          </a:xfrm>
          <a:prstGeom prst="rect">
            <a:avLst/>
          </a:prstGeom>
        </p:spPr>
        <p:txBody>
          <a:bodyPr wrap="none">
            <a:spAutoFit/>
          </a:bodyPr>
          <a:lstStyle/>
          <a:p>
            <a:r>
              <a:rPr lang="en-US" sz="2100" b="1" dirty="0">
                <a:solidFill>
                  <a:srgbClr val="FF0000"/>
                </a:solidFill>
                <a:latin typeface="Helvetica" panose="020B0604020202020204" pitchFamily="34" charset="0"/>
                <a:cs typeface="Helvetica" panose="020B0604020202020204" pitchFamily="34" charset="0"/>
              </a:rPr>
              <a:t>All BES-II goals achieved or exceeded except:</a:t>
            </a:r>
            <a:br>
              <a:rPr lang="en-US" sz="2100" b="1" dirty="0">
                <a:solidFill>
                  <a:srgbClr val="FF0000"/>
                </a:solidFill>
                <a:latin typeface="Helvetica" panose="020B0604020202020204" pitchFamily="34" charset="0"/>
                <a:cs typeface="Helvetica" panose="020B0604020202020204" pitchFamily="34" charset="0"/>
              </a:rPr>
            </a:br>
            <a:r>
              <a:rPr lang="en-US" sz="2100" b="1" dirty="0">
                <a:solidFill>
                  <a:srgbClr val="FF0000"/>
                </a:solidFill>
                <a:latin typeface="Helvetica" panose="020B0604020202020204" pitchFamily="34" charset="0"/>
                <a:cs typeface="Helvetica" panose="020B0604020202020204" pitchFamily="34" charset="0"/>
              </a:rPr>
              <a:t>Au+Au colliding at 3.85 GeV/nucleon beam energy (=&gt; next Run)</a:t>
            </a:r>
            <a:endParaRPr lang="en-US" sz="2100" dirty="0">
              <a:latin typeface="Helvetica" panose="020B0604020202020204" pitchFamily="34" charset="0"/>
              <a:cs typeface="Helvetica" panose="020B0604020202020204" pitchFamily="34" charset="0"/>
            </a:endParaRPr>
          </a:p>
        </p:txBody>
      </p:sp>
      <p:grpSp>
        <p:nvGrpSpPr>
          <p:cNvPr id="12" name="Group 11">
            <a:extLst>
              <a:ext uri="{FF2B5EF4-FFF2-40B4-BE49-F238E27FC236}">
                <a16:creationId xmlns:a16="http://schemas.microsoft.com/office/drawing/2014/main" id="{09ADBA70-913D-4245-B327-8E05249C3886}"/>
              </a:ext>
            </a:extLst>
          </p:cNvPr>
          <p:cNvGrpSpPr/>
          <p:nvPr/>
        </p:nvGrpSpPr>
        <p:grpSpPr>
          <a:xfrm>
            <a:off x="9457304" y="5026224"/>
            <a:ext cx="1338828" cy="396312"/>
            <a:chOff x="7805172" y="4572000"/>
            <a:chExt cx="1338828" cy="396312"/>
          </a:xfrm>
        </p:grpSpPr>
        <p:cxnSp>
          <p:nvCxnSpPr>
            <p:cNvPr id="8" name="Straight Arrow Connector 7">
              <a:extLst>
                <a:ext uri="{FF2B5EF4-FFF2-40B4-BE49-F238E27FC236}">
                  <a16:creationId xmlns:a16="http://schemas.microsoft.com/office/drawing/2014/main" id="{7C078AEF-01B9-014B-B1D1-E13BCFEB1D44}"/>
                </a:ext>
              </a:extLst>
            </p:cNvPr>
            <p:cNvCxnSpPr>
              <a:cxnSpLocks/>
            </p:cNvCxnSpPr>
            <p:nvPr/>
          </p:nvCxnSpPr>
          <p:spPr bwMode="auto">
            <a:xfrm flipH="1">
              <a:off x="7973868" y="4572000"/>
              <a:ext cx="1017732" cy="0"/>
            </a:xfrm>
            <a:prstGeom prst="straightConnector1">
              <a:avLst/>
            </a:prstGeom>
            <a:noFill/>
            <a:ln w="1905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95B0C6A9-3A59-9849-828D-0605A18624AC}"/>
                </a:ext>
              </a:extLst>
            </p:cNvPr>
            <p:cNvSpPr txBox="1"/>
            <p:nvPr/>
          </p:nvSpPr>
          <p:spPr>
            <a:xfrm>
              <a:off x="7805172" y="4660535"/>
              <a:ext cx="1338828" cy="307777"/>
            </a:xfrm>
            <a:prstGeom prst="rect">
              <a:avLst/>
            </a:prstGeom>
            <a:noFill/>
          </p:spPr>
          <p:txBody>
            <a:bodyPr wrap="none" rtlCol="0">
              <a:spAutoFit/>
            </a:bodyPr>
            <a:lstStyle/>
            <a:p>
              <a:pPr algn="l"/>
              <a:r>
                <a:rPr lang="en-US" sz="1400" dirty="0"/>
                <a:t>still to be done</a:t>
              </a:r>
            </a:p>
          </p:txBody>
        </p:sp>
      </p:grpSp>
      <p:sp>
        <p:nvSpPr>
          <p:cNvPr id="11" name="Date Placeholder 1">
            <a:extLst>
              <a:ext uri="{FF2B5EF4-FFF2-40B4-BE49-F238E27FC236}">
                <a16:creationId xmlns:a16="http://schemas.microsoft.com/office/drawing/2014/main" id="{F8E49A92-D4E5-44C6-85AB-35BAE7722CB6}"/>
              </a:ext>
            </a:extLst>
          </p:cNvPr>
          <p:cNvSpPr txBox="1">
            <a:spLocks/>
          </p:cNvSpPr>
          <p:nvPr/>
        </p:nvSpPr>
        <p:spPr bwMode="auto">
          <a:xfrm>
            <a:off x="10331472" y="28880"/>
            <a:ext cx="1854670" cy="628746"/>
          </a:xfrm>
          <a:prstGeom prst="rect">
            <a:avLst/>
          </a:prstGeom>
          <a:solidFill>
            <a:schemeClr val="bg1"/>
          </a:solid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0" fontAlgn="base" latinLnBrk="0" hangingPunct="0">
              <a:spcBef>
                <a:spcPct val="0"/>
              </a:spcBef>
              <a:spcAft>
                <a:spcPct val="0"/>
              </a:spcAft>
              <a:tabLst>
                <a:tab pos="1714500" algn="r"/>
              </a:tabLs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r>
              <a:rPr lang="en-US" sz="1600" dirty="0">
                <a:latin typeface="Helvetica" panose="020B0604020202020204" pitchFamily="34" charset="0"/>
                <a:cs typeface="Helvetica" panose="020B0604020202020204" pitchFamily="34" charset="0"/>
              </a:rPr>
              <a:t>From 2020 C-AD MAC (W. Fischer) </a:t>
            </a:r>
          </a:p>
        </p:txBody>
      </p:sp>
      <p:sp>
        <p:nvSpPr>
          <p:cNvPr id="6" name="Rectangle 5">
            <a:extLst>
              <a:ext uri="{FF2B5EF4-FFF2-40B4-BE49-F238E27FC236}">
                <a16:creationId xmlns:a16="http://schemas.microsoft.com/office/drawing/2014/main" id="{CBFD8103-B0DA-4296-B0B8-579D1E939D53}"/>
              </a:ext>
            </a:extLst>
          </p:cNvPr>
          <p:cNvSpPr/>
          <p:nvPr/>
        </p:nvSpPr>
        <p:spPr>
          <a:xfrm>
            <a:off x="11669505" y="6567854"/>
            <a:ext cx="522495" cy="261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2">
            <a:extLst>
              <a:ext uri="{FF2B5EF4-FFF2-40B4-BE49-F238E27FC236}">
                <a16:creationId xmlns:a16="http://schemas.microsoft.com/office/drawing/2014/main" id="{708C83D0-3320-44B5-A1B5-0BDCA41D4FE6}"/>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7</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19267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B08E3-51B0-443E-9123-D672595D13E6}"/>
              </a:ext>
            </a:extLst>
          </p:cNvPr>
          <p:cNvSpPr txBox="1">
            <a:spLocks/>
          </p:cNvSpPr>
          <p:nvPr/>
        </p:nvSpPr>
        <p:spPr>
          <a:xfrm>
            <a:off x="324795" y="78175"/>
            <a:ext cx="10698480" cy="1212377"/>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700" dirty="0">
                <a:latin typeface="Helvetica" panose="020B0604020202020204" pitchFamily="34" charset="0"/>
                <a:cs typeface="Helvetica" panose="020B0604020202020204" pitchFamily="34" charset="0"/>
              </a:rPr>
              <a:t>Run-20 Accelerator R&amp;D with Electron Cooling </a:t>
            </a:r>
          </a:p>
          <a:p>
            <a:r>
              <a:rPr lang="fr-FR" sz="2400" dirty="0">
                <a:latin typeface="Helvetica" panose="020B0604020202020204" pitchFamily="34" charset="0"/>
                <a:cs typeface="Helvetica" panose="020B0604020202020204" pitchFamily="34" charset="0"/>
              </a:rPr>
              <a:t>Au + Au</a:t>
            </a:r>
            <a:r>
              <a:rPr lang="fr-FR" sz="2400" baseline="30000" dirty="0">
                <a:latin typeface="Helvetica" panose="020B0604020202020204" pitchFamily="34" charset="0"/>
                <a:cs typeface="Helvetica" panose="020B0604020202020204" pitchFamily="34" charset="0"/>
              </a:rPr>
              <a:t> </a:t>
            </a:r>
            <a:r>
              <a:rPr lang="fr-FR" sz="2400" dirty="0">
                <a:latin typeface="Helvetica" panose="020B0604020202020204" pitchFamily="34" charset="0"/>
                <a:cs typeface="Helvetica" panose="020B0604020202020204" pitchFamily="34" charset="0"/>
              </a:rPr>
              <a:t>at </a:t>
            </a:r>
            <a:r>
              <a:rPr lang="en-US" sz="2400" dirty="0">
                <a:latin typeface="Helvetica" panose="020B0604020202020204" pitchFamily="34" charset="0"/>
                <a:cs typeface="Helvetica" panose="020B0604020202020204" pitchFamily="34" charset="0"/>
                <a:sym typeface="Symbol" pitchFamily="2" charset="2"/>
              </a:rPr>
              <a:t></a:t>
            </a:r>
            <a:r>
              <a:rPr lang="en-US" sz="2400" dirty="0" err="1">
                <a:latin typeface="Helvetica" panose="020B0604020202020204" pitchFamily="34" charset="0"/>
                <a:cs typeface="Helvetica" panose="020B0604020202020204" pitchFamily="34" charset="0"/>
              </a:rPr>
              <a:t>s</a:t>
            </a:r>
            <a:r>
              <a:rPr lang="en-US" sz="2400" baseline="-25000" dirty="0" err="1">
                <a:latin typeface="Helvetica" panose="020B0604020202020204" pitchFamily="34" charset="0"/>
                <a:cs typeface="Helvetica" panose="020B0604020202020204" pitchFamily="34" charset="0"/>
              </a:rPr>
              <a:t>NN</a:t>
            </a:r>
            <a:r>
              <a:rPr lang="en-US" sz="2400" dirty="0">
                <a:latin typeface="Helvetica" panose="020B0604020202020204" pitchFamily="34" charset="0"/>
                <a:cs typeface="Helvetica" panose="020B0604020202020204" pitchFamily="34" charset="0"/>
              </a:rPr>
              <a:t> = 7.7 GeV    		</a:t>
            </a:r>
            <a:endParaRPr lang="en-US" sz="2400" dirty="0">
              <a:solidFill>
                <a:srgbClr val="FF0000"/>
              </a:solidFill>
              <a:latin typeface="Helvetica" panose="020B0604020202020204" pitchFamily="34" charset="0"/>
              <a:cs typeface="Helvetica" panose="020B0604020202020204" pitchFamily="34" charset="0"/>
            </a:endParaRPr>
          </a:p>
        </p:txBody>
      </p:sp>
      <p:cxnSp>
        <p:nvCxnSpPr>
          <p:cNvPr id="6" name="Straight Arrow Connector 5">
            <a:extLst>
              <a:ext uri="{FF2B5EF4-FFF2-40B4-BE49-F238E27FC236}">
                <a16:creationId xmlns:a16="http://schemas.microsoft.com/office/drawing/2014/main" id="{1CD540D6-B644-4B99-98AF-C1674529DE02}"/>
              </a:ext>
            </a:extLst>
          </p:cNvPr>
          <p:cNvCxnSpPr>
            <a:cxnSpLocks/>
          </p:cNvCxnSpPr>
          <p:nvPr/>
        </p:nvCxnSpPr>
        <p:spPr>
          <a:xfrm flipH="1">
            <a:off x="7733302" y="3426763"/>
            <a:ext cx="27090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BE0913E-B32E-48D3-9013-4D0495DDDF47}"/>
              </a:ext>
            </a:extLst>
          </p:cNvPr>
          <p:cNvCxnSpPr/>
          <p:nvPr/>
        </p:nvCxnSpPr>
        <p:spPr>
          <a:xfrm flipV="1">
            <a:off x="9619737" y="1514764"/>
            <a:ext cx="0" cy="19119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02C712-6737-4237-A4CC-F7999A0355DA}"/>
              </a:ext>
            </a:extLst>
          </p:cNvPr>
          <p:cNvCxnSpPr>
            <a:cxnSpLocks/>
          </p:cNvCxnSpPr>
          <p:nvPr/>
        </p:nvCxnSpPr>
        <p:spPr>
          <a:xfrm flipV="1">
            <a:off x="8908184" y="1909300"/>
            <a:ext cx="0" cy="15174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C89146-2B19-4D82-990B-AB8E4C9006BB}"/>
              </a:ext>
            </a:extLst>
          </p:cNvPr>
          <p:cNvCxnSpPr>
            <a:cxnSpLocks/>
          </p:cNvCxnSpPr>
          <p:nvPr/>
        </p:nvCxnSpPr>
        <p:spPr>
          <a:xfrm flipV="1">
            <a:off x="8189540" y="2888117"/>
            <a:ext cx="0" cy="538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F88CE0-F3A8-4611-A9B7-6C11BED9C66B}"/>
              </a:ext>
            </a:extLst>
          </p:cNvPr>
          <p:cNvSpPr txBox="1"/>
          <p:nvPr/>
        </p:nvSpPr>
        <p:spPr>
          <a:xfrm rot="16200000">
            <a:off x="7983702" y="2934004"/>
            <a:ext cx="749093" cy="309839"/>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cooling</a:t>
            </a:r>
          </a:p>
        </p:txBody>
      </p:sp>
      <p:sp>
        <p:nvSpPr>
          <p:cNvPr id="18" name="TextBox 17">
            <a:extLst>
              <a:ext uri="{FF2B5EF4-FFF2-40B4-BE49-F238E27FC236}">
                <a16:creationId xmlns:a16="http://schemas.microsoft.com/office/drawing/2014/main" id="{3DE75941-DD13-49B3-88C1-3339DB4BE60B}"/>
              </a:ext>
            </a:extLst>
          </p:cNvPr>
          <p:cNvSpPr txBox="1"/>
          <p:nvPr/>
        </p:nvSpPr>
        <p:spPr>
          <a:xfrm rot="16200000">
            <a:off x="8073617" y="2321911"/>
            <a:ext cx="1992369" cy="309839"/>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cooling + 3</a:t>
            </a:r>
            <a:r>
              <a:rPr lang="en-US" sz="1050" baseline="30000" dirty="0">
                <a:latin typeface="Helvetica" panose="020B0604020202020204" pitchFamily="34" charset="0"/>
                <a:cs typeface="Helvetica" panose="020B0604020202020204" pitchFamily="34" charset="0"/>
              </a:rPr>
              <a:t>rd</a:t>
            </a:r>
            <a:r>
              <a:rPr lang="en-US" sz="1050" dirty="0">
                <a:latin typeface="Helvetica" panose="020B0604020202020204" pitchFamily="34" charset="0"/>
                <a:cs typeface="Helvetica" panose="020B0604020202020204" pitchFamily="34" charset="0"/>
              </a:rPr>
              <a:t> harmonic rf</a:t>
            </a:r>
          </a:p>
        </p:txBody>
      </p:sp>
      <p:sp>
        <p:nvSpPr>
          <p:cNvPr id="19" name="TextBox 18">
            <a:extLst>
              <a:ext uri="{FF2B5EF4-FFF2-40B4-BE49-F238E27FC236}">
                <a16:creationId xmlns:a16="http://schemas.microsoft.com/office/drawing/2014/main" id="{F06C66B6-7C51-43C0-86C3-2A0E314396D1}"/>
              </a:ext>
            </a:extLst>
          </p:cNvPr>
          <p:cNvSpPr txBox="1"/>
          <p:nvPr/>
        </p:nvSpPr>
        <p:spPr>
          <a:xfrm rot="16200000">
            <a:off x="8904646" y="2145578"/>
            <a:ext cx="2041184" cy="507009"/>
          </a:xfrm>
          <a:prstGeom prst="rect">
            <a:avLst/>
          </a:prstGeom>
          <a:noFill/>
        </p:spPr>
        <p:txBody>
          <a:bodyPr wrap="square" rtlCol="0">
            <a:spAutoFit/>
          </a:bodyPr>
          <a:lstStyle/>
          <a:p>
            <a:r>
              <a:rPr lang="en-US" sz="1050" dirty="0">
                <a:latin typeface="Helvetica" panose="020B0604020202020204" pitchFamily="34" charset="0"/>
                <a:cs typeface="Helvetica" panose="020B0604020202020204" pitchFamily="34" charset="0"/>
              </a:rPr>
              <a:t>cooling + 3</a:t>
            </a:r>
            <a:r>
              <a:rPr lang="en-US" sz="1050" baseline="30000" dirty="0">
                <a:latin typeface="Helvetica" panose="020B0604020202020204" pitchFamily="34" charset="0"/>
                <a:cs typeface="Helvetica" panose="020B0604020202020204" pitchFamily="34" charset="0"/>
              </a:rPr>
              <a:t>rd</a:t>
            </a:r>
            <a:r>
              <a:rPr lang="en-US" sz="1050" dirty="0">
                <a:latin typeface="Helvetica" panose="020B0604020202020204" pitchFamily="34" charset="0"/>
                <a:cs typeface="Helvetica" panose="020B0604020202020204" pitchFamily="34" charset="0"/>
              </a:rPr>
              <a:t> harmonic rf + beta squeeze</a:t>
            </a:r>
          </a:p>
        </p:txBody>
      </p:sp>
      <p:cxnSp>
        <p:nvCxnSpPr>
          <p:cNvPr id="21" name="Straight Arrow Connector 20">
            <a:extLst>
              <a:ext uri="{FF2B5EF4-FFF2-40B4-BE49-F238E27FC236}">
                <a16:creationId xmlns:a16="http://schemas.microsoft.com/office/drawing/2014/main" id="{A3AE9219-63A7-4391-99E2-CAE914601DCF}"/>
              </a:ext>
            </a:extLst>
          </p:cNvPr>
          <p:cNvCxnSpPr>
            <a:cxnSpLocks/>
          </p:cNvCxnSpPr>
          <p:nvPr/>
        </p:nvCxnSpPr>
        <p:spPr>
          <a:xfrm flipH="1">
            <a:off x="7692607" y="1503986"/>
            <a:ext cx="270014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EF40EA0-0322-42D2-89AE-472F037EBF2B}"/>
              </a:ext>
            </a:extLst>
          </p:cNvPr>
          <p:cNvSpPr txBox="1"/>
          <p:nvPr/>
        </p:nvSpPr>
        <p:spPr>
          <a:xfrm>
            <a:off x="10616172" y="3194376"/>
            <a:ext cx="990585" cy="450394"/>
          </a:xfrm>
          <a:prstGeom prst="rect">
            <a:avLst/>
          </a:prstGeom>
          <a:noFill/>
        </p:spPr>
        <p:txBody>
          <a:bodyPr wrap="square" rtlCol="0">
            <a:spAutoFit/>
          </a:bodyPr>
          <a:lstStyle/>
          <a:p>
            <a:r>
              <a:rPr lang="en-US" dirty="0">
                <a:solidFill>
                  <a:srgbClr val="FF0000"/>
                </a:solidFill>
                <a:latin typeface="Helvetica" panose="020B0604020202020204" pitchFamily="34" charset="0"/>
                <a:cs typeface="Helvetica" panose="020B0604020202020204" pitchFamily="34" charset="0"/>
              </a:rPr>
              <a:t>initial</a:t>
            </a:r>
          </a:p>
        </p:txBody>
      </p:sp>
      <p:sp>
        <p:nvSpPr>
          <p:cNvPr id="25" name="TextBox 24">
            <a:extLst>
              <a:ext uri="{FF2B5EF4-FFF2-40B4-BE49-F238E27FC236}">
                <a16:creationId xmlns:a16="http://schemas.microsoft.com/office/drawing/2014/main" id="{8054DAA0-AA0C-48F4-85C7-780F368C6F93}"/>
              </a:ext>
            </a:extLst>
          </p:cNvPr>
          <p:cNvSpPr txBox="1"/>
          <p:nvPr/>
        </p:nvSpPr>
        <p:spPr>
          <a:xfrm>
            <a:off x="10527983" y="1288140"/>
            <a:ext cx="990585" cy="450394"/>
          </a:xfrm>
          <a:prstGeom prst="rect">
            <a:avLst/>
          </a:prstGeom>
          <a:noFill/>
        </p:spPr>
        <p:txBody>
          <a:bodyPr wrap="square" rtlCol="0">
            <a:spAutoFit/>
          </a:bodyPr>
          <a:lstStyle/>
          <a:p>
            <a:r>
              <a:rPr lang="en-US" dirty="0">
                <a:solidFill>
                  <a:srgbClr val="FF0000"/>
                </a:solidFill>
                <a:latin typeface="Helvetica" panose="020B0604020202020204" pitchFamily="34" charset="0"/>
                <a:cs typeface="Helvetica" panose="020B0604020202020204" pitchFamily="34" charset="0"/>
              </a:rPr>
              <a:t>final</a:t>
            </a:r>
          </a:p>
        </p:txBody>
      </p:sp>
      <p:sp>
        <p:nvSpPr>
          <p:cNvPr id="26" name="Rectangle 25">
            <a:extLst>
              <a:ext uri="{FF2B5EF4-FFF2-40B4-BE49-F238E27FC236}">
                <a16:creationId xmlns:a16="http://schemas.microsoft.com/office/drawing/2014/main" id="{509F65D2-427A-4767-8032-75F308AD0E0D}"/>
              </a:ext>
            </a:extLst>
          </p:cNvPr>
          <p:cNvSpPr/>
          <p:nvPr/>
        </p:nvSpPr>
        <p:spPr>
          <a:xfrm>
            <a:off x="3911691" y="924469"/>
            <a:ext cx="1574400" cy="178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C531CC7-5090-48D4-BE99-F50FF0F70EBE}"/>
              </a:ext>
            </a:extLst>
          </p:cNvPr>
          <p:cNvSpPr txBox="1"/>
          <p:nvPr/>
        </p:nvSpPr>
        <p:spPr>
          <a:xfrm>
            <a:off x="2947106" y="6234141"/>
            <a:ext cx="7259590" cy="369332"/>
          </a:xfrm>
          <a:prstGeom prst="rect">
            <a:avLst/>
          </a:prstGeom>
          <a:noFill/>
        </p:spPr>
        <p:txBody>
          <a:bodyPr wrap="square" rtlCol="0">
            <a:spAutoFit/>
          </a:bodyPr>
          <a:lstStyle/>
          <a:p>
            <a:r>
              <a:rPr lang="en-US" dirty="0">
                <a:solidFill>
                  <a:srgbClr val="FF0000"/>
                </a:solidFill>
                <a:latin typeface="Helvetica" panose="020B0604020202020204" pitchFamily="34" charset="0"/>
                <a:cs typeface="Helvetica" panose="020B0604020202020204" pitchFamily="34" charset="0"/>
              </a:rPr>
              <a:t>2x gain from no cooling to all cooling + 3</a:t>
            </a:r>
            <a:r>
              <a:rPr lang="en-US" baseline="30000" dirty="0">
                <a:solidFill>
                  <a:srgbClr val="FF0000"/>
                </a:solidFill>
                <a:latin typeface="Helvetica" panose="020B0604020202020204" pitchFamily="34" charset="0"/>
                <a:cs typeface="Helvetica" panose="020B0604020202020204" pitchFamily="34" charset="0"/>
              </a:rPr>
              <a:t>rd</a:t>
            </a:r>
            <a:r>
              <a:rPr lang="en-US" dirty="0">
                <a:solidFill>
                  <a:srgbClr val="FF0000"/>
                </a:solidFill>
                <a:latin typeface="Helvetica" panose="020B0604020202020204" pitchFamily="34" charset="0"/>
                <a:cs typeface="Helvetica" panose="020B0604020202020204" pitchFamily="34" charset="0"/>
              </a:rPr>
              <a:t> harmonic + beta-squeeze</a:t>
            </a:r>
          </a:p>
        </p:txBody>
      </p:sp>
      <p:pic>
        <p:nvPicPr>
          <p:cNvPr id="30" name="Picture 29">
            <a:extLst>
              <a:ext uri="{FF2B5EF4-FFF2-40B4-BE49-F238E27FC236}">
                <a16:creationId xmlns:a16="http://schemas.microsoft.com/office/drawing/2014/main" id="{BF07C577-7366-4CDC-A4A1-3FEC770996A6}"/>
              </a:ext>
            </a:extLst>
          </p:cNvPr>
          <p:cNvPicPr>
            <a:picLocks noChangeAspect="1"/>
          </p:cNvPicPr>
          <p:nvPr/>
        </p:nvPicPr>
        <p:blipFill>
          <a:blip r:embed="rId2"/>
          <a:stretch>
            <a:fillRect/>
          </a:stretch>
        </p:blipFill>
        <p:spPr>
          <a:xfrm>
            <a:off x="8056618" y="3677451"/>
            <a:ext cx="3126238" cy="1848456"/>
          </a:xfrm>
          <a:prstGeom prst="rect">
            <a:avLst/>
          </a:prstGeom>
        </p:spPr>
      </p:pic>
      <p:sp>
        <p:nvSpPr>
          <p:cNvPr id="32" name="TextBox 31">
            <a:extLst>
              <a:ext uri="{FF2B5EF4-FFF2-40B4-BE49-F238E27FC236}">
                <a16:creationId xmlns:a16="http://schemas.microsoft.com/office/drawing/2014/main" id="{DA84503F-F272-4C55-8D98-460B817255D4}"/>
              </a:ext>
            </a:extLst>
          </p:cNvPr>
          <p:cNvSpPr txBox="1"/>
          <p:nvPr/>
        </p:nvSpPr>
        <p:spPr>
          <a:xfrm flipH="1">
            <a:off x="8219318" y="5496159"/>
            <a:ext cx="2885318" cy="584775"/>
          </a:xfrm>
          <a:prstGeom prst="rect">
            <a:avLst/>
          </a:prstGeom>
          <a:noFill/>
        </p:spPr>
        <p:txBody>
          <a:bodyPr wrap="square" rtlCol="0">
            <a:spAutoFit/>
          </a:bodyPr>
          <a:lstStyle/>
          <a:p>
            <a:r>
              <a:rPr lang="en-US" sz="1600" dirty="0"/>
              <a:t>longitudinal ion bunch profile with higher harmonic cavities</a:t>
            </a:r>
          </a:p>
        </p:txBody>
      </p:sp>
      <p:sp>
        <p:nvSpPr>
          <p:cNvPr id="33" name="Rectangle 32">
            <a:extLst>
              <a:ext uri="{FF2B5EF4-FFF2-40B4-BE49-F238E27FC236}">
                <a16:creationId xmlns:a16="http://schemas.microsoft.com/office/drawing/2014/main" id="{58137427-5EBD-4E51-8A8D-019165614D22}"/>
              </a:ext>
            </a:extLst>
          </p:cNvPr>
          <p:cNvSpPr/>
          <p:nvPr/>
        </p:nvSpPr>
        <p:spPr>
          <a:xfrm>
            <a:off x="8056618" y="3695876"/>
            <a:ext cx="3126239" cy="23433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2132E8-C7CB-4C0A-95C1-F8F780CF80B7}"/>
              </a:ext>
            </a:extLst>
          </p:cNvPr>
          <p:cNvPicPr>
            <a:picLocks noChangeAspect="1"/>
          </p:cNvPicPr>
          <p:nvPr/>
        </p:nvPicPr>
        <p:blipFill>
          <a:blip r:embed="rId3"/>
          <a:stretch>
            <a:fillRect/>
          </a:stretch>
        </p:blipFill>
        <p:spPr>
          <a:xfrm>
            <a:off x="1227232" y="1013535"/>
            <a:ext cx="6437373" cy="4261850"/>
          </a:xfrm>
          <a:prstGeom prst="rect">
            <a:avLst/>
          </a:prstGeom>
        </p:spPr>
      </p:pic>
      <p:sp>
        <p:nvSpPr>
          <p:cNvPr id="4" name="Rectangle 3">
            <a:extLst>
              <a:ext uri="{FF2B5EF4-FFF2-40B4-BE49-F238E27FC236}">
                <a16:creationId xmlns:a16="http://schemas.microsoft.com/office/drawing/2014/main" id="{5277ADE3-3BA3-4A90-9724-77642DF2A929}"/>
              </a:ext>
            </a:extLst>
          </p:cNvPr>
          <p:cNvSpPr/>
          <p:nvPr/>
        </p:nvSpPr>
        <p:spPr>
          <a:xfrm>
            <a:off x="3702115" y="1013533"/>
            <a:ext cx="1574400" cy="178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6382BF1-3AD5-4792-94D9-C989247FF5D8}"/>
              </a:ext>
            </a:extLst>
          </p:cNvPr>
          <p:cNvSpPr txBox="1"/>
          <p:nvPr/>
        </p:nvSpPr>
        <p:spPr>
          <a:xfrm>
            <a:off x="10490811" y="10263"/>
            <a:ext cx="1752600" cy="369332"/>
          </a:xfrm>
          <a:prstGeom prst="rect">
            <a:avLst/>
          </a:prstGeom>
          <a:noFill/>
        </p:spPr>
        <p:txBody>
          <a:bodyPr wrap="square">
            <a:spAutoFit/>
          </a:bodyPr>
          <a:lstStyle/>
          <a:p>
            <a:r>
              <a:rPr lang="en-US" sz="1800" b="0" dirty="0">
                <a:latin typeface="Helvetica" panose="020B0604020202020204" pitchFamily="34" charset="0"/>
                <a:cs typeface="Helvetica" panose="020B0604020202020204" pitchFamily="34" charset="0"/>
              </a:rPr>
              <a:t>2-9 Sept 2020 </a:t>
            </a:r>
            <a:endParaRPr lang="en-US" dirty="0"/>
          </a:p>
        </p:txBody>
      </p:sp>
      <p:sp>
        <p:nvSpPr>
          <p:cNvPr id="27" name="Footer Placeholder 2">
            <a:extLst>
              <a:ext uri="{FF2B5EF4-FFF2-40B4-BE49-F238E27FC236}">
                <a16:creationId xmlns:a16="http://schemas.microsoft.com/office/drawing/2014/main" id="{27E3D7A6-0503-4BFF-B0C7-D94508D9C63A}"/>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8</a:t>
            </a:fld>
            <a:r>
              <a:rPr lang="en-US"/>
              <a:t> </a:t>
            </a:r>
            <a:endParaRPr lang="en-US" sz="800" dirty="0">
              <a:latin typeface="Times New Roman" pitchFamily="18" charset="0"/>
            </a:endParaRPr>
          </a:p>
        </p:txBody>
      </p:sp>
    </p:spTree>
    <p:extLst>
      <p:ext uri="{BB962C8B-B14F-4D97-AF65-F5344CB8AC3E}">
        <p14:creationId xmlns:p14="http://schemas.microsoft.com/office/powerpoint/2010/main" val="120245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2F4C09-8084-4CCC-9D4A-D15D2F50E33F}"/>
              </a:ext>
            </a:extLst>
          </p:cNvPr>
          <p:cNvSpPr txBox="1">
            <a:spLocks/>
          </p:cNvSpPr>
          <p:nvPr/>
        </p:nvSpPr>
        <p:spPr>
          <a:xfrm>
            <a:off x="241344" y="20285"/>
            <a:ext cx="11105321" cy="1325563"/>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Run-21 Overview</a:t>
            </a:r>
          </a:p>
        </p:txBody>
      </p:sp>
      <p:pic>
        <p:nvPicPr>
          <p:cNvPr id="3" name="Picture 2">
            <a:extLst>
              <a:ext uri="{FF2B5EF4-FFF2-40B4-BE49-F238E27FC236}">
                <a16:creationId xmlns:a16="http://schemas.microsoft.com/office/drawing/2014/main" id="{BF06D64B-7DE8-4147-BD65-6BCB39E4E357}"/>
              </a:ext>
            </a:extLst>
          </p:cNvPr>
          <p:cNvPicPr>
            <a:picLocks noChangeAspect="1"/>
          </p:cNvPicPr>
          <p:nvPr/>
        </p:nvPicPr>
        <p:blipFill>
          <a:blip r:embed="rId2"/>
          <a:stretch>
            <a:fillRect/>
          </a:stretch>
        </p:blipFill>
        <p:spPr>
          <a:xfrm>
            <a:off x="422779" y="2829864"/>
            <a:ext cx="9886482" cy="2957595"/>
          </a:xfrm>
          <a:prstGeom prst="rect">
            <a:avLst/>
          </a:prstGeom>
        </p:spPr>
      </p:pic>
      <p:cxnSp>
        <p:nvCxnSpPr>
          <p:cNvPr id="13" name="Straight Arrow Connector 12">
            <a:extLst>
              <a:ext uri="{FF2B5EF4-FFF2-40B4-BE49-F238E27FC236}">
                <a16:creationId xmlns:a16="http://schemas.microsoft.com/office/drawing/2014/main" id="{2550C585-341B-4D13-BBD5-7939097651A1}"/>
              </a:ext>
            </a:extLst>
          </p:cNvPr>
          <p:cNvCxnSpPr>
            <a:cxnSpLocks/>
          </p:cNvCxnSpPr>
          <p:nvPr/>
        </p:nvCxnSpPr>
        <p:spPr>
          <a:xfrm flipH="1">
            <a:off x="1603168" y="933986"/>
            <a:ext cx="2417736" cy="159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47C2AB5-77EA-4619-AB79-25143CDB47DD}"/>
              </a:ext>
            </a:extLst>
          </p:cNvPr>
          <p:cNvSpPr/>
          <p:nvPr/>
        </p:nvSpPr>
        <p:spPr>
          <a:xfrm>
            <a:off x="3448891" y="657607"/>
            <a:ext cx="1943161"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baseline="30000" dirty="0">
                <a:latin typeface="Helvetica" panose="020B0604020202020204" pitchFamily="34" charset="0"/>
                <a:cs typeface="Helvetica" panose="020B0604020202020204" pitchFamily="34" charset="0"/>
              </a:rPr>
              <a:t> </a:t>
            </a:r>
            <a:r>
              <a:rPr lang="fr-FR" sz="1200" dirty="0">
                <a:latin typeface="Helvetica" panose="020B0604020202020204" pitchFamily="34" charset="0"/>
                <a:cs typeface="Helvetica" panose="020B0604020202020204" pitchFamily="34" charset="0"/>
              </a:rPr>
              <a:t>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7.7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sp>
        <p:nvSpPr>
          <p:cNvPr id="16" name="Rectangle 15">
            <a:extLst>
              <a:ext uri="{FF2B5EF4-FFF2-40B4-BE49-F238E27FC236}">
                <a16:creationId xmlns:a16="http://schemas.microsoft.com/office/drawing/2014/main" id="{D4D5C246-E75C-49B2-AB8A-EF9ECA6916C7}"/>
              </a:ext>
            </a:extLst>
          </p:cNvPr>
          <p:cNvSpPr/>
          <p:nvPr/>
        </p:nvSpPr>
        <p:spPr>
          <a:xfrm>
            <a:off x="4759401" y="1005916"/>
            <a:ext cx="4313810"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dirty="0">
                <a:latin typeface="Helvetica" panose="020B0604020202020204" pitchFamily="34" charset="0"/>
                <a:cs typeface="Helvetica" panose="020B0604020202020204" pitchFamily="34" charset="0"/>
              </a:rPr>
              <a:t> (FXT) at 4 </a:t>
            </a:r>
            <a:r>
              <a:rPr lang="fr-FR" sz="1200" dirty="0" err="1">
                <a:latin typeface="Helvetica" panose="020B0604020202020204" pitchFamily="34" charset="0"/>
                <a:cs typeface="Helvetica" panose="020B0604020202020204" pitchFamily="34" charset="0"/>
              </a:rPr>
              <a:t>energies</a:t>
            </a:r>
            <a:r>
              <a:rPr lang="fr-FR" sz="1200" dirty="0">
                <a:latin typeface="Helvetica" panose="020B0604020202020204" pitchFamily="34" charset="0"/>
                <a:cs typeface="Helvetica" panose="020B0604020202020204" pitchFamily="34" charset="0"/>
              </a:rPr>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3.0, 9.2, 11.5, 13.7 GeV) </a:t>
            </a:r>
          </a:p>
        </p:txBody>
      </p:sp>
      <p:cxnSp>
        <p:nvCxnSpPr>
          <p:cNvPr id="17" name="Straight Arrow Connector 16">
            <a:extLst>
              <a:ext uri="{FF2B5EF4-FFF2-40B4-BE49-F238E27FC236}">
                <a16:creationId xmlns:a16="http://schemas.microsoft.com/office/drawing/2014/main" id="{F93AC6FA-1F35-451F-99E7-AE4D9822A564}"/>
              </a:ext>
            </a:extLst>
          </p:cNvPr>
          <p:cNvCxnSpPr>
            <a:cxnSpLocks/>
          </p:cNvCxnSpPr>
          <p:nvPr/>
        </p:nvCxnSpPr>
        <p:spPr>
          <a:xfrm flipH="1" flipV="1">
            <a:off x="6437232" y="1330746"/>
            <a:ext cx="338124" cy="68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6DC8941-2E33-4EB8-B60B-8A9584F3B2A8}"/>
              </a:ext>
            </a:extLst>
          </p:cNvPr>
          <p:cNvCxnSpPr>
            <a:cxnSpLocks/>
          </p:cNvCxnSpPr>
          <p:nvPr/>
        </p:nvCxnSpPr>
        <p:spPr>
          <a:xfrm flipH="1">
            <a:off x="6843390" y="1715397"/>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A7DCCD-EB17-4C68-B6C4-EBC62A64DDCB}"/>
              </a:ext>
            </a:extLst>
          </p:cNvPr>
          <p:cNvCxnSpPr>
            <a:cxnSpLocks/>
          </p:cNvCxnSpPr>
          <p:nvPr/>
        </p:nvCxnSpPr>
        <p:spPr>
          <a:xfrm>
            <a:off x="7785033" y="213917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5A5A8C-8BCB-45BD-B9B1-2759AE8B7BB3}"/>
              </a:ext>
            </a:extLst>
          </p:cNvPr>
          <p:cNvSpPr/>
          <p:nvPr/>
        </p:nvSpPr>
        <p:spPr>
          <a:xfrm>
            <a:off x="7206859" y="1789185"/>
            <a:ext cx="2137124"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dirty="0">
                <a:latin typeface="Helvetica" panose="020B0604020202020204" pitchFamily="34" charset="0"/>
                <a:cs typeface="Helvetica" panose="020B0604020202020204" pitchFamily="34" charset="0"/>
              </a:rPr>
              <a:t>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17.3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sp>
        <p:nvSpPr>
          <p:cNvPr id="23" name="TextBox 22">
            <a:extLst>
              <a:ext uri="{FF2B5EF4-FFF2-40B4-BE49-F238E27FC236}">
                <a16:creationId xmlns:a16="http://schemas.microsoft.com/office/drawing/2014/main" id="{D5FD1056-95FB-4681-B530-D542E170BC24}"/>
              </a:ext>
            </a:extLst>
          </p:cNvPr>
          <p:cNvSpPr txBox="1"/>
          <p:nvPr/>
        </p:nvSpPr>
        <p:spPr>
          <a:xfrm>
            <a:off x="3198026" y="6028013"/>
            <a:ext cx="7693565" cy="738664"/>
          </a:xfrm>
          <a:prstGeom prst="rect">
            <a:avLst/>
          </a:prstGeom>
          <a:noFill/>
        </p:spPr>
        <p:txBody>
          <a:bodyPr wrap="square" rtlCol="0">
            <a:spAutoFit/>
          </a:bodyPr>
          <a:lstStyle/>
          <a:p>
            <a:r>
              <a:rPr lang="en-US" sz="1400" b="1" dirty="0">
                <a:solidFill>
                  <a:srgbClr val="FF0000"/>
                </a:solidFill>
              </a:rPr>
              <a:t>+  interspersed operations for </a:t>
            </a:r>
            <a:r>
              <a:rPr lang="en-US" sz="1400" b="1" dirty="0" err="1">
                <a:solidFill>
                  <a:srgbClr val="FF0000"/>
                </a:solidFill>
              </a:rPr>
              <a:t>CeC</a:t>
            </a:r>
            <a:r>
              <a:rPr lang="en-US" sz="1400" b="1" dirty="0">
                <a:solidFill>
                  <a:srgbClr val="FF0000"/>
                </a:solidFill>
              </a:rPr>
              <a:t> </a:t>
            </a:r>
            <a:r>
              <a:rPr lang="en-US" sz="1400" b="1" dirty="0" err="1">
                <a:solidFill>
                  <a:srgbClr val="FF0000"/>
                </a:solidFill>
              </a:rPr>
              <a:t>PoP</a:t>
            </a:r>
            <a:r>
              <a:rPr lang="en-US" sz="1400" b="1" dirty="0">
                <a:solidFill>
                  <a:srgbClr val="FF0000"/>
                </a:solidFill>
              </a:rPr>
              <a:t> at 26.5 GeV/nucleon particle energy</a:t>
            </a:r>
          </a:p>
          <a:p>
            <a:r>
              <a:rPr lang="en-US" sz="1400" b="1" dirty="0">
                <a:solidFill>
                  <a:srgbClr val="FF0000"/>
                </a:solidFill>
              </a:rPr>
              <a:t>+  FXT* with parasitic </a:t>
            </a:r>
            <a:r>
              <a:rPr lang="en-US" sz="1400" b="1" dirty="0" err="1">
                <a:solidFill>
                  <a:srgbClr val="FF0000"/>
                </a:solidFill>
              </a:rPr>
              <a:t>CeC</a:t>
            </a:r>
            <a:r>
              <a:rPr lang="en-US" sz="1400" b="1" dirty="0">
                <a:solidFill>
                  <a:srgbClr val="FF0000"/>
                </a:solidFill>
              </a:rPr>
              <a:t> operation</a:t>
            </a:r>
          </a:p>
          <a:p>
            <a:r>
              <a:rPr lang="en-US" sz="1400" b="1" dirty="0">
                <a:solidFill>
                  <a:srgbClr val="FF0000"/>
                </a:solidFill>
              </a:rPr>
              <a:t>+  interspersed accelerator physics experiments (APEX)</a:t>
            </a:r>
          </a:p>
        </p:txBody>
      </p:sp>
      <p:cxnSp>
        <p:nvCxnSpPr>
          <p:cNvPr id="26" name="Straight Arrow Connector 25">
            <a:extLst>
              <a:ext uri="{FF2B5EF4-FFF2-40B4-BE49-F238E27FC236}">
                <a16:creationId xmlns:a16="http://schemas.microsoft.com/office/drawing/2014/main" id="{4A372E58-C1EF-4C4E-8999-6B48EFBD6563}"/>
              </a:ext>
            </a:extLst>
          </p:cNvPr>
          <p:cNvCxnSpPr>
            <a:cxnSpLocks/>
          </p:cNvCxnSpPr>
          <p:nvPr/>
        </p:nvCxnSpPr>
        <p:spPr>
          <a:xfrm flipV="1">
            <a:off x="2063800" y="933986"/>
            <a:ext cx="4304503" cy="79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DEC01C-A435-45D1-AAED-6C3958D3C3AF}"/>
              </a:ext>
            </a:extLst>
          </p:cNvPr>
          <p:cNvCxnSpPr>
            <a:cxnSpLocks/>
          </p:cNvCxnSpPr>
          <p:nvPr/>
        </p:nvCxnSpPr>
        <p:spPr>
          <a:xfrm>
            <a:off x="6589632" y="1330154"/>
            <a:ext cx="25375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CE0931F-82BB-4825-9765-CCF41F00DBC3}"/>
              </a:ext>
            </a:extLst>
          </p:cNvPr>
          <p:cNvCxnSpPr>
            <a:cxnSpLocks/>
          </p:cNvCxnSpPr>
          <p:nvPr/>
        </p:nvCxnSpPr>
        <p:spPr>
          <a:xfrm>
            <a:off x="6995790" y="1714117"/>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DD757698-3A1E-43E2-8425-9EE56360B413}"/>
              </a:ext>
            </a:extLst>
          </p:cNvPr>
          <p:cNvSpPr/>
          <p:nvPr/>
        </p:nvSpPr>
        <p:spPr>
          <a:xfrm>
            <a:off x="6274553" y="1393262"/>
            <a:ext cx="1864613" cy="276999"/>
          </a:xfrm>
          <a:prstGeom prst="rect">
            <a:avLst/>
          </a:prstGeom>
        </p:spPr>
        <p:txBody>
          <a:bodyPr wrap="none">
            <a:spAutoFit/>
          </a:bodyPr>
          <a:lstStyle/>
          <a:p>
            <a:r>
              <a:rPr lang="fr-FR" sz="1200" dirty="0">
                <a:latin typeface="Helvetica" panose="020B0604020202020204" pitchFamily="34" charset="0"/>
                <a:cs typeface="Helvetica" panose="020B0604020202020204" pitchFamily="34" charset="0"/>
              </a:rPr>
              <a:t>O+O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200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cxnSp>
        <p:nvCxnSpPr>
          <p:cNvPr id="41" name="Straight Arrow Connector 40">
            <a:extLst>
              <a:ext uri="{FF2B5EF4-FFF2-40B4-BE49-F238E27FC236}">
                <a16:creationId xmlns:a16="http://schemas.microsoft.com/office/drawing/2014/main" id="{EEE1D567-D39B-45A8-B2AF-7685574B6333}"/>
              </a:ext>
            </a:extLst>
          </p:cNvPr>
          <p:cNvCxnSpPr>
            <a:cxnSpLocks/>
          </p:cNvCxnSpPr>
          <p:nvPr/>
        </p:nvCxnSpPr>
        <p:spPr>
          <a:xfrm flipH="1">
            <a:off x="7690440" y="213917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6D331A0-51AB-49E6-9F3D-E947AB48143D}"/>
              </a:ext>
            </a:extLst>
          </p:cNvPr>
          <p:cNvCxnSpPr>
            <a:cxnSpLocks/>
          </p:cNvCxnSpPr>
          <p:nvPr/>
        </p:nvCxnSpPr>
        <p:spPr>
          <a:xfrm>
            <a:off x="9721417" y="2900126"/>
            <a:ext cx="3087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10BB57A-B417-4759-A26A-28B5786886ED}"/>
              </a:ext>
            </a:extLst>
          </p:cNvPr>
          <p:cNvSpPr/>
          <p:nvPr/>
        </p:nvSpPr>
        <p:spPr>
          <a:xfrm>
            <a:off x="9056175" y="2581439"/>
            <a:ext cx="1947969"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d+Au</a:t>
            </a:r>
            <a:r>
              <a:rPr lang="fr-FR" sz="1200" dirty="0">
                <a:latin typeface="Helvetica" panose="020B0604020202020204" pitchFamily="34" charset="0"/>
                <a:cs typeface="Helvetica" panose="020B0604020202020204" pitchFamily="34" charset="0"/>
              </a:rPr>
              <a:t>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200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cxnSp>
        <p:nvCxnSpPr>
          <p:cNvPr id="45" name="Straight Arrow Connector 44">
            <a:extLst>
              <a:ext uri="{FF2B5EF4-FFF2-40B4-BE49-F238E27FC236}">
                <a16:creationId xmlns:a16="http://schemas.microsoft.com/office/drawing/2014/main" id="{D8E32454-6B44-40ED-838D-B166FCDC5B5D}"/>
              </a:ext>
            </a:extLst>
          </p:cNvPr>
          <p:cNvCxnSpPr>
            <a:cxnSpLocks/>
          </p:cNvCxnSpPr>
          <p:nvPr/>
        </p:nvCxnSpPr>
        <p:spPr>
          <a:xfrm>
            <a:off x="8897933" y="244525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792F089-B638-40B7-959D-4688063070D1}"/>
              </a:ext>
            </a:extLst>
          </p:cNvPr>
          <p:cNvSpPr/>
          <p:nvPr/>
        </p:nvSpPr>
        <p:spPr>
          <a:xfrm>
            <a:off x="7927495" y="2168239"/>
            <a:ext cx="2454518" cy="276999"/>
          </a:xfrm>
          <a:prstGeom prst="rect">
            <a:avLst/>
          </a:prstGeom>
        </p:spPr>
        <p:txBody>
          <a:bodyPr wrap="none">
            <a:spAutoFit/>
          </a:bodyPr>
          <a:lstStyle/>
          <a:p>
            <a:r>
              <a:rPr lang="fr-FR" sz="1200" dirty="0" err="1">
                <a:latin typeface="Helvetica" panose="020B0604020202020204" pitchFamily="34" charset="0"/>
                <a:cs typeface="Helvetica" panose="020B0604020202020204" pitchFamily="34" charset="0"/>
              </a:rPr>
              <a:t>Au+Au</a:t>
            </a:r>
            <a:r>
              <a:rPr lang="fr-FR" sz="1200" dirty="0">
                <a:latin typeface="Helvetica" panose="020B0604020202020204" pitchFamily="34" charset="0"/>
                <a:cs typeface="Helvetica" panose="020B0604020202020204" pitchFamily="34" charset="0"/>
              </a:rPr>
              <a:t> (FXT*) at </a:t>
            </a:r>
            <a:r>
              <a:rPr lang="en-US" sz="1200" dirty="0">
                <a:latin typeface="Helvetica" panose="020B0604020202020204" pitchFamily="34" charset="0"/>
                <a:cs typeface="Helvetica" panose="020B0604020202020204" pitchFamily="34" charset="0"/>
                <a:sym typeface="Symbol" pitchFamily="2" charset="2"/>
              </a:rPr>
              <a:t></a:t>
            </a:r>
            <a:r>
              <a:rPr lang="en-US" sz="1200" dirty="0" err="1">
                <a:latin typeface="Helvetica" panose="020B0604020202020204" pitchFamily="34" charset="0"/>
                <a:cs typeface="Helvetica" panose="020B0604020202020204" pitchFamily="34" charset="0"/>
              </a:rPr>
              <a:t>s</a:t>
            </a:r>
            <a:r>
              <a:rPr lang="en-US" sz="1200" baseline="-25000" dirty="0" err="1">
                <a:latin typeface="Helvetica" panose="020B0604020202020204" pitchFamily="34" charset="0"/>
                <a:cs typeface="Helvetica" panose="020B0604020202020204" pitchFamily="34" charset="0"/>
              </a:rPr>
              <a:t>NN</a:t>
            </a:r>
            <a:r>
              <a:rPr lang="en-US" sz="1200" dirty="0">
                <a:latin typeface="Helvetica" panose="020B0604020202020204" pitchFamily="34" charset="0"/>
                <a:cs typeface="Helvetica" panose="020B0604020202020204" pitchFamily="34" charset="0"/>
              </a:rPr>
              <a:t> = 3.0 GeV</a:t>
            </a:r>
            <a:r>
              <a:rPr lang="fr-FR" sz="1200" b="1" dirty="0">
                <a:latin typeface="Helvetica" panose="020B0604020202020204" pitchFamily="34" charset="0"/>
                <a:cs typeface="Helvetica" panose="020B0604020202020204" pitchFamily="34" charset="0"/>
              </a:rPr>
              <a:t> </a:t>
            </a:r>
            <a:endParaRPr lang="en-US" sz="1200" dirty="0">
              <a:latin typeface="Helvetica" panose="020B0604020202020204" pitchFamily="34" charset="0"/>
              <a:cs typeface="Helvetica" panose="020B0604020202020204" pitchFamily="34" charset="0"/>
            </a:endParaRPr>
          </a:p>
        </p:txBody>
      </p:sp>
      <p:cxnSp>
        <p:nvCxnSpPr>
          <p:cNvPr id="47" name="Straight Arrow Connector 46">
            <a:extLst>
              <a:ext uri="{FF2B5EF4-FFF2-40B4-BE49-F238E27FC236}">
                <a16:creationId xmlns:a16="http://schemas.microsoft.com/office/drawing/2014/main" id="{E5F3AD76-D80B-46BA-8C4B-99F7878D2DA8}"/>
              </a:ext>
            </a:extLst>
          </p:cNvPr>
          <p:cNvCxnSpPr>
            <a:cxnSpLocks/>
          </p:cNvCxnSpPr>
          <p:nvPr/>
        </p:nvCxnSpPr>
        <p:spPr>
          <a:xfrm flipH="1">
            <a:off x="8472928" y="2445255"/>
            <a:ext cx="69465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3CAA29D-8EFD-404D-A126-6B489D112C1C}"/>
              </a:ext>
            </a:extLst>
          </p:cNvPr>
          <p:cNvCxnSpPr>
            <a:cxnSpLocks/>
          </p:cNvCxnSpPr>
          <p:nvPr/>
        </p:nvCxnSpPr>
        <p:spPr>
          <a:xfrm flipH="1">
            <a:off x="9592583" y="2900126"/>
            <a:ext cx="30874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C96F51A-1DC5-46EC-AFDD-0AD7596474D3}"/>
              </a:ext>
            </a:extLst>
          </p:cNvPr>
          <p:cNvSpPr txBox="1"/>
          <p:nvPr/>
        </p:nvSpPr>
        <p:spPr>
          <a:xfrm>
            <a:off x="2524312" y="640977"/>
            <a:ext cx="970137"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priority #1</a:t>
            </a:r>
          </a:p>
        </p:txBody>
      </p:sp>
      <p:sp>
        <p:nvSpPr>
          <p:cNvPr id="54" name="TextBox 53">
            <a:extLst>
              <a:ext uri="{FF2B5EF4-FFF2-40B4-BE49-F238E27FC236}">
                <a16:creationId xmlns:a16="http://schemas.microsoft.com/office/drawing/2014/main" id="{3907843B-A6C2-40B2-BC2F-089AB093FB0F}"/>
              </a:ext>
            </a:extLst>
          </p:cNvPr>
          <p:cNvSpPr txBox="1"/>
          <p:nvPr/>
        </p:nvSpPr>
        <p:spPr>
          <a:xfrm>
            <a:off x="10507990" y="1731250"/>
            <a:ext cx="990977"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priority #3</a:t>
            </a:r>
          </a:p>
        </p:txBody>
      </p:sp>
      <p:sp>
        <p:nvSpPr>
          <p:cNvPr id="55" name="TextBox 54">
            <a:extLst>
              <a:ext uri="{FF2B5EF4-FFF2-40B4-BE49-F238E27FC236}">
                <a16:creationId xmlns:a16="http://schemas.microsoft.com/office/drawing/2014/main" id="{29D820F7-069D-4CF4-9999-F8AB4E803652}"/>
              </a:ext>
            </a:extLst>
          </p:cNvPr>
          <p:cNvSpPr txBox="1"/>
          <p:nvPr/>
        </p:nvSpPr>
        <p:spPr>
          <a:xfrm>
            <a:off x="11008525" y="2465856"/>
            <a:ext cx="1166730" cy="95410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added</a:t>
            </a:r>
          </a:p>
          <a:p>
            <a:r>
              <a:rPr lang="en-US" sz="1400" dirty="0">
                <a:solidFill>
                  <a:srgbClr val="FF0000"/>
                </a:solidFill>
                <a:latin typeface="Helvetica" panose="020B0604020202020204" pitchFamily="34" charset="0"/>
                <a:cs typeface="Helvetica" panose="020B0604020202020204" pitchFamily="34" charset="0"/>
              </a:rPr>
              <a:t>priority</a:t>
            </a:r>
          </a:p>
          <a:p>
            <a:r>
              <a:rPr lang="en-US" sz="1400" dirty="0">
                <a:solidFill>
                  <a:srgbClr val="FF0000"/>
                </a:solidFill>
                <a:latin typeface="Helvetica" panose="020B0604020202020204" pitchFamily="34" charset="0"/>
                <a:cs typeface="Helvetica" panose="020B0604020202020204" pitchFamily="34" charset="0"/>
              </a:rPr>
              <a:t>(NPP  PAC, </a:t>
            </a:r>
          </a:p>
          <a:p>
            <a:r>
              <a:rPr lang="en-US" sz="1400" dirty="0">
                <a:solidFill>
                  <a:srgbClr val="FF0000"/>
                </a:solidFill>
                <a:latin typeface="Helvetica" panose="020B0604020202020204" pitchFamily="34" charset="0"/>
                <a:cs typeface="Helvetica" panose="020B0604020202020204" pitchFamily="34" charset="0"/>
              </a:rPr>
              <a:t>6/22-23/21)</a:t>
            </a:r>
          </a:p>
        </p:txBody>
      </p:sp>
      <p:sp>
        <p:nvSpPr>
          <p:cNvPr id="57" name="TextBox 56">
            <a:extLst>
              <a:ext uri="{FF2B5EF4-FFF2-40B4-BE49-F238E27FC236}">
                <a16:creationId xmlns:a16="http://schemas.microsoft.com/office/drawing/2014/main" id="{F65736B4-318D-473F-BFBB-86E6561B74E7}"/>
              </a:ext>
            </a:extLst>
          </p:cNvPr>
          <p:cNvSpPr txBox="1"/>
          <p:nvPr/>
        </p:nvSpPr>
        <p:spPr>
          <a:xfrm rot="16200000">
            <a:off x="90027" y="3266044"/>
            <a:ext cx="1048685" cy="338554"/>
          </a:xfrm>
          <a:prstGeom prst="rect">
            <a:avLst/>
          </a:prstGeom>
          <a:solidFill>
            <a:schemeClr val="bg1"/>
          </a:solidFill>
        </p:spPr>
        <p:txBody>
          <a:bodyPr wrap="none" rtlCol="0">
            <a:spAutoFit/>
          </a:bodyPr>
          <a:lstStyle/>
          <a:p>
            <a:r>
              <a:rPr lang="en-US" sz="1600" dirty="0"/>
              <a:t>Ions [10</a:t>
            </a:r>
            <a:r>
              <a:rPr lang="en-US" sz="1600" baseline="30000" dirty="0"/>
              <a:t>9</a:t>
            </a:r>
            <a:r>
              <a:rPr lang="en-US" sz="1600" dirty="0"/>
              <a:t>]</a:t>
            </a:r>
          </a:p>
        </p:txBody>
      </p:sp>
      <p:sp>
        <p:nvSpPr>
          <p:cNvPr id="58" name="TextBox 57">
            <a:extLst>
              <a:ext uri="{FF2B5EF4-FFF2-40B4-BE49-F238E27FC236}">
                <a16:creationId xmlns:a16="http://schemas.microsoft.com/office/drawing/2014/main" id="{E64AB511-6F0D-4AC5-BC68-C27697F770AA}"/>
              </a:ext>
            </a:extLst>
          </p:cNvPr>
          <p:cNvSpPr txBox="1"/>
          <p:nvPr/>
        </p:nvSpPr>
        <p:spPr>
          <a:xfrm rot="16200000">
            <a:off x="-105055" y="4727945"/>
            <a:ext cx="1452642" cy="338554"/>
          </a:xfrm>
          <a:prstGeom prst="rect">
            <a:avLst/>
          </a:prstGeom>
          <a:solidFill>
            <a:schemeClr val="bg1"/>
          </a:solidFill>
        </p:spPr>
        <p:txBody>
          <a:bodyPr wrap="none" rtlCol="0">
            <a:spAutoFit/>
          </a:bodyPr>
          <a:lstStyle/>
          <a:p>
            <a:r>
              <a:rPr lang="en-US" sz="1600" dirty="0"/>
              <a:t>   Ions [10</a:t>
            </a:r>
            <a:r>
              <a:rPr lang="en-US" sz="1600" baseline="30000" dirty="0"/>
              <a:t>9</a:t>
            </a:r>
            <a:r>
              <a:rPr lang="en-US" sz="1600" dirty="0"/>
              <a:t>]    </a:t>
            </a:r>
          </a:p>
        </p:txBody>
      </p:sp>
      <p:sp>
        <p:nvSpPr>
          <p:cNvPr id="59" name="TextBox 58">
            <a:extLst>
              <a:ext uri="{FF2B5EF4-FFF2-40B4-BE49-F238E27FC236}">
                <a16:creationId xmlns:a16="http://schemas.microsoft.com/office/drawing/2014/main" id="{95E04EA0-486E-4056-B237-00DDE3EFFE1A}"/>
              </a:ext>
            </a:extLst>
          </p:cNvPr>
          <p:cNvSpPr txBox="1"/>
          <p:nvPr/>
        </p:nvSpPr>
        <p:spPr>
          <a:xfrm>
            <a:off x="4308208" y="2589310"/>
            <a:ext cx="2100255" cy="338554"/>
          </a:xfrm>
          <a:prstGeom prst="rect">
            <a:avLst/>
          </a:prstGeom>
          <a:solidFill>
            <a:schemeClr val="bg1"/>
          </a:solidFill>
        </p:spPr>
        <p:txBody>
          <a:bodyPr wrap="none" rtlCol="0">
            <a:spAutoFit/>
          </a:bodyPr>
          <a:lstStyle/>
          <a:p>
            <a:r>
              <a:rPr lang="en-US" sz="1600" dirty="0"/>
              <a:t>RHIC Beam Intensity</a:t>
            </a:r>
          </a:p>
        </p:txBody>
      </p:sp>
      <p:sp>
        <p:nvSpPr>
          <p:cNvPr id="60" name="Rectangle 59">
            <a:extLst>
              <a:ext uri="{FF2B5EF4-FFF2-40B4-BE49-F238E27FC236}">
                <a16:creationId xmlns:a16="http://schemas.microsoft.com/office/drawing/2014/main" id="{8841FC45-54FC-48D1-86D4-13092DA6A134}"/>
              </a:ext>
            </a:extLst>
          </p:cNvPr>
          <p:cNvSpPr/>
          <p:nvPr/>
        </p:nvSpPr>
        <p:spPr>
          <a:xfrm>
            <a:off x="4149969" y="4049486"/>
            <a:ext cx="2781029"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480829E-81CF-4F47-8CBE-407F0B10B8EE}"/>
              </a:ext>
            </a:extLst>
          </p:cNvPr>
          <p:cNvSpPr/>
          <p:nvPr/>
        </p:nvSpPr>
        <p:spPr>
          <a:xfrm>
            <a:off x="4127370" y="5618182"/>
            <a:ext cx="2781029" cy="33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47BC48EC-4981-41C0-BD57-E6C5774CAD3B}"/>
              </a:ext>
            </a:extLst>
          </p:cNvPr>
          <p:cNvSpPr txBox="1"/>
          <p:nvPr/>
        </p:nvSpPr>
        <p:spPr>
          <a:xfrm>
            <a:off x="4402691" y="5423530"/>
            <a:ext cx="2302105" cy="338554"/>
          </a:xfrm>
          <a:prstGeom prst="rect">
            <a:avLst/>
          </a:prstGeom>
          <a:solidFill>
            <a:schemeClr val="bg1"/>
          </a:solidFill>
        </p:spPr>
        <p:txBody>
          <a:bodyPr wrap="none" rtlCol="0">
            <a:spAutoFit/>
          </a:bodyPr>
          <a:lstStyle/>
          <a:p>
            <a:r>
              <a:rPr lang="en-US" sz="1600" dirty="0"/>
              <a:t>               Time              </a:t>
            </a:r>
          </a:p>
        </p:txBody>
      </p:sp>
      <p:sp>
        <p:nvSpPr>
          <p:cNvPr id="36" name="TextBox 35">
            <a:extLst>
              <a:ext uri="{FF2B5EF4-FFF2-40B4-BE49-F238E27FC236}">
                <a16:creationId xmlns:a16="http://schemas.microsoft.com/office/drawing/2014/main" id="{D801C99E-2F10-461D-AFEF-5C1DFA212495}"/>
              </a:ext>
            </a:extLst>
          </p:cNvPr>
          <p:cNvSpPr txBox="1"/>
          <p:nvPr/>
        </p:nvSpPr>
        <p:spPr>
          <a:xfrm>
            <a:off x="3846191" y="982705"/>
            <a:ext cx="970137" cy="307777"/>
          </a:xfrm>
          <a:prstGeom prst="rect">
            <a:avLst/>
          </a:prstGeom>
          <a:noFill/>
        </p:spPr>
        <p:txBody>
          <a:bodyPr wrap="none" rtlCol="0">
            <a:spAutoFit/>
          </a:bodyPr>
          <a:lstStyle/>
          <a:p>
            <a:r>
              <a:rPr lang="en-US" sz="1400" dirty="0">
                <a:solidFill>
                  <a:srgbClr val="FF0000"/>
                </a:solidFill>
                <a:latin typeface="Helvetica" panose="020B0604020202020204" pitchFamily="34" charset="0"/>
                <a:cs typeface="Helvetica" panose="020B0604020202020204" pitchFamily="34" charset="0"/>
              </a:rPr>
              <a:t>priority #2</a:t>
            </a:r>
          </a:p>
        </p:txBody>
      </p:sp>
      <p:sp>
        <p:nvSpPr>
          <p:cNvPr id="2" name="Right Brace 1">
            <a:extLst>
              <a:ext uri="{FF2B5EF4-FFF2-40B4-BE49-F238E27FC236}">
                <a16:creationId xmlns:a16="http://schemas.microsoft.com/office/drawing/2014/main" id="{286964C2-0449-4645-83B6-3097C926A38C}"/>
              </a:ext>
            </a:extLst>
          </p:cNvPr>
          <p:cNvSpPr/>
          <p:nvPr/>
        </p:nvSpPr>
        <p:spPr>
          <a:xfrm>
            <a:off x="10269461" y="1393262"/>
            <a:ext cx="112552" cy="105058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ight Brace 38">
            <a:extLst>
              <a:ext uri="{FF2B5EF4-FFF2-40B4-BE49-F238E27FC236}">
                <a16:creationId xmlns:a16="http://schemas.microsoft.com/office/drawing/2014/main" id="{DAF3D4D3-13A1-4E42-9280-BEB6A9616127}"/>
              </a:ext>
            </a:extLst>
          </p:cNvPr>
          <p:cNvSpPr/>
          <p:nvPr/>
        </p:nvSpPr>
        <p:spPr>
          <a:xfrm>
            <a:off x="10891591" y="2567617"/>
            <a:ext cx="112552" cy="33251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AC599989-632E-459C-9CC9-9DCC648460F1}"/>
              </a:ext>
            </a:extLst>
          </p:cNvPr>
          <p:cNvSpPr txBox="1"/>
          <p:nvPr/>
        </p:nvSpPr>
        <p:spPr>
          <a:xfrm>
            <a:off x="2755090" y="5706027"/>
            <a:ext cx="2319866" cy="400110"/>
          </a:xfrm>
          <a:prstGeom prst="rect">
            <a:avLst/>
          </a:prstGeom>
          <a:noFill/>
        </p:spPr>
        <p:txBody>
          <a:bodyPr wrap="none" rtlCol="0">
            <a:spAutoFit/>
          </a:bodyPr>
          <a:lstStyle/>
          <a:p>
            <a:r>
              <a:rPr lang="en-US" sz="2000" b="1" dirty="0">
                <a:solidFill>
                  <a:srgbClr val="FF0000"/>
                </a:solidFill>
                <a:latin typeface="Helvetica" panose="020B0604020202020204" pitchFamily="34" charset="0"/>
                <a:cs typeface="Helvetica" panose="020B0604020202020204" pitchFamily="34" charset="0"/>
              </a:rPr>
              <a:t>8 different modes</a:t>
            </a:r>
          </a:p>
        </p:txBody>
      </p:sp>
      <p:sp>
        <p:nvSpPr>
          <p:cNvPr id="40" name="TextBox 39">
            <a:extLst>
              <a:ext uri="{FF2B5EF4-FFF2-40B4-BE49-F238E27FC236}">
                <a16:creationId xmlns:a16="http://schemas.microsoft.com/office/drawing/2014/main" id="{F3FA98B3-45A5-4DB7-B7EF-8EA980771F4C}"/>
              </a:ext>
            </a:extLst>
          </p:cNvPr>
          <p:cNvSpPr txBox="1"/>
          <p:nvPr/>
        </p:nvSpPr>
        <p:spPr>
          <a:xfrm>
            <a:off x="10174625" y="3438"/>
            <a:ext cx="2026777" cy="646331"/>
          </a:xfrm>
          <a:prstGeom prst="rect">
            <a:avLst/>
          </a:prstGeom>
          <a:noFill/>
        </p:spPr>
        <p:txBody>
          <a:bodyPr wrap="square" rtlCol="0">
            <a:spAutoFit/>
          </a:bodyPr>
          <a:lstStyle/>
          <a:p>
            <a:r>
              <a:rPr lang="en-US" dirty="0"/>
              <a:t>Run Coordinator</a:t>
            </a:r>
          </a:p>
          <a:p>
            <a:r>
              <a:rPr lang="en-US" dirty="0"/>
              <a:t>Chuyu Liu</a:t>
            </a:r>
          </a:p>
        </p:txBody>
      </p:sp>
      <p:sp>
        <p:nvSpPr>
          <p:cNvPr id="42" name="Footer Placeholder 2">
            <a:extLst>
              <a:ext uri="{FF2B5EF4-FFF2-40B4-BE49-F238E27FC236}">
                <a16:creationId xmlns:a16="http://schemas.microsoft.com/office/drawing/2014/main" id="{2EAABB61-D3BD-4461-9D5F-01DB79B335CD}"/>
              </a:ext>
            </a:extLst>
          </p:cNvPr>
          <p:cNvSpPr txBox="1">
            <a:spLocks/>
          </p:cNvSpPr>
          <p:nvPr/>
        </p:nvSpPr>
        <p:spPr bwMode="auto">
          <a:xfrm>
            <a:off x="11734793" y="65532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9</a:t>
            </a:fld>
            <a:r>
              <a:rPr lang="en-US"/>
              <a:t> </a:t>
            </a:r>
            <a:endParaRPr lang="en-US" sz="800" dirty="0">
              <a:latin typeface="Times New Roman" pitchFamily="18" charset="0"/>
            </a:endParaRPr>
          </a:p>
        </p:txBody>
      </p:sp>
    </p:spTree>
    <p:extLst>
      <p:ext uri="{BB962C8B-B14F-4D97-AF65-F5344CB8AC3E}">
        <p14:creationId xmlns:p14="http://schemas.microsoft.com/office/powerpoint/2010/main" val="2455281538"/>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25205</TotalTime>
  <Words>4132</Words>
  <Application>Microsoft Office PowerPoint</Application>
  <PresentationFormat>Widescreen</PresentationFormat>
  <Paragraphs>797</Paragraphs>
  <Slides>43</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Arial Black</vt:lpstr>
      <vt:lpstr>Book Antiqua</vt:lpstr>
      <vt:lpstr>Calibri</vt:lpstr>
      <vt:lpstr>Helvetica</vt:lpstr>
      <vt:lpstr>Symbol</vt:lpstr>
      <vt:lpstr>Tahoma</vt:lpstr>
      <vt:lpstr>Times New Roman</vt:lpstr>
      <vt:lpstr>Wingdings</vt:lpstr>
      <vt:lpstr>BNL</vt:lpstr>
      <vt:lpstr>RHIC Performance Update</vt:lpstr>
      <vt:lpstr>PowerPoint Presentation</vt:lpstr>
      <vt:lpstr>Overview of RHIC Runs (Run-21 through Run-25)</vt:lpstr>
      <vt:lpstr>PowerPoint Presentation</vt:lpstr>
      <vt:lpstr>RHIC Performance in Run-21</vt:lpstr>
      <vt:lpstr>Beam Energy Scan (BES)-II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RHIC Operational Efficiency – 2002 to 2021</vt:lpstr>
      <vt:lpstr>PowerPoint Presentation</vt:lpstr>
      <vt:lpstr>BES-I vs BES-II luminosity</vt:lpstr>
      <vt:lpstr>Status and Plans for RHIC Run-22 </vt:lpstr>
      <vt:lpstr>Preparation for RHIC Run-22</vt:lpstr>
      <vt:lpstr>PowerPoint Presentation</vt:lpstr>
      <vt:lpstr>PowerPoint Presentation</vt:lpstr>
      <vt:lpstr>PowerPoint Presentation</vt:lpstr>
      <vt:lpstr>PowerPoint Presentation</vt:lpstr>
      <vt:lpstr>PowerPoint Presentation</vt:lpstr>
      <vt:lpstr>PowerPoint Presentation</vt:lpstr>
      <vt:lpstr>Planning through end of RHIC operations / start of EIC installations (in 2025)   </vt:lpstr>
      <vt:lpstr>PowerPoint Presentation</vt:lpstr>
      <vt:lpstr>Run-23 to Run-25 with sPHENIX and STAR</vt:lpstr>
      <vt:lpstr>PowerPoint Presentation</vt:lpstr>
      <vt:lpstr>PowerPoint Presentation</vt:lpstr>
      <vt:lpstr>Responses to recommendations from C-AD MAC 2020  </vt:lpstr>
      <vt:lpstr>PowerPoint Presentation</vt:lpstr>
      <vt:lpstr>Summary: Accelerator Operations </vt:lpstr>
      <vt:lpstr>PowerPoint Presentation</vt:lpstr>
      <vt:lpstr>Reference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Reported events since October 1, 2020 (cont’d)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Operations</dc:title>
  <dc:subject/>
  <dc:creator>Minty, Michiko</dc:creator>
  <cp:keywords/>
  <dc:description/>
  <cp:lastModifiedBy>Minty, Michiko</cp:lastModifiedBy>
  <cp:revision>834</cp:revision>
  <dcterms:created xsi:type="dcterms:W3CDTF">2021-10-13T00:50:42Z</dcterms:created>
  <dcterms:modified xsi:type="dcterms:W3CDTF">2021-12-04T02:00:52Z</dcterms:modified>
  <cp:category/>
</cp:coreProperties>
</file>