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316" r:id="rId5"/>
    <p:sldId id="2292" r:id="rId6"/>
    <p:sldId id="2243" r:id="rId7"/>
    <p:sldId id="2277" r:id="rId8"/>
    <p:sldId id="259" r:id="rId9"/>
    <p:sldId id="2241" r:id="rId10"/>
    <p:sldId id="2235" r:id="rId11"/>
    <p:sldId id="2308" r:id="rId12"/>
    <p:sldId id="2251" r:id="rId13"/>
    <p:sldId id="2309" r:id="rId14"/>
    <p:sldId id="285" r:id="rId15"/>
    <p:sldId id="2310" r:id="rId16"/>
    <p:sldId id="3613" r:id="rId17"/>
    <p:sldId id="3614" r:id="rId18"/>
    <p:sldId id="3615" r:id="rId19"/>
    <p:sldId id="2315" r:id="rId20"/>
    <p:sldId id="2314" r:id="rId21"/>
    <p:sldId id="690" r:id="rId22"/>
    <p:sldId id="714" r:id="rId23"/>
    <p:sldId id="2267" r:id="rId24"/>
    <p:sldId id="2290" r:id="rId25"/>
    <p:sldId id="390"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8" autoAdjust="0"/>
    <p:restoredTop sz="94646"/>
  </p:normalViewPr>
  <p:slideViewPr>
    <p:cSldViewPr snapToGrid="0" snapToObjects="1">
      <p:cViewPr varScale="1">
        <p:scale>
          <a:sx n="112" d="100"/>
          <a:sy n="112" d="100"/>
        </p:scale>
        <p:origin x="200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11/29/21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8 key updates</a:t>
            </a:r>
          </a:p>
        </p:txBody>
      </p:sp>
      <p:sp>
        <p:nvSpPr>
          <p:cNvPr id="4" name="Slide Number Placeholder 3"/>
          <p:cNvSpPr>
            <a:spLocks noGrp="1"/>
          </p:cNvSpPr>
          <p:nvPr>
            <p:ph type="sldNum" sz="quarter" idx="5"/>
          </p:nvPr>
        </p:nvSpPr>
        <p:spPr/>
        <p:txBody>
          <a:bodyPr/>
          <a:lstStyle/>
          <a:p>
            <a:fld id="{123E146D-72E3-4D17-8794-005420F3EB37}" type="slidenum">
              <a:rPr lang="en-US" smtClean="0"/>
              <a:t>5</a:t>
            </a:fld>
            <a:endParaRPr lang="en-US"/>
          </a:p>
        </p:txBody>
      </p:sp>
    </p:spTree>
    <p:extLst>
      <p:ext uri="{BB962C8B-B14F-4D97-AF65-F5344CB8AC3E}">
        <p14:creationId xmlns:p14="http://schemas.microsoft.com/office/powerpoint/2010/main" val="406776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this table displays the beam parameters demonstrated in RHIC and those for which EI has been designed. Indeed RHIC is a great start for the EIC. Highlighted you see the parameters that significantly change. For example, energy increase , BB and </a:t>
            </a:r>
            <a:r>
              <a:rPr lang="en-US" dirty="0" err="1"/>
              <a:t>dp</a:t>
            </a:r>
            <a:r>
              <a:rPr lang="en-US" dirty="0"/>
              <a:t>/p being monitored by Yun Luo, shorter bunches and deliver higher polarization according to plan explained by </a:t>
            </a:r>
            <a:r>
              <a:rPr lang="en-US" dirty="0" err="1"/>
              <a:t>Vaim</a:t>
            </a:r>
            <a:r>
              <a:rPr lang="en-US" dirty="0"/>
              <a:t> </a:t>
            </a:r>
            <a:r>
              <a:rPr lang="en-US" dirty="0" err="1"/>
              <a:t>Ptitsyn</a:t>
            </a:r>
            <a:r>
              <a:rPr lang="en-US" dirty="0"/>
              <a:t>. </a:t>
            </a:r>
          </a:p>
          <a:p>
            <a:r>
              <a:rPr lang="en-US" dirty="0"/>
              <a:t>Energy upgrade: magnet strength, power supplies, RF cavities</a:t>
            </a:r>
          </a:p>
          <a:p>
            <a:r>
              <a:rPr lang="en-US" dirty="0"/>
              <a:t>BB: receiving especial attention, as EIC will use crab cavities and impact of their RF frequency, RF noise (beam-beam studies by Task Force led by Yun Luo). </a:t>
            </a:r>
          </a:p>
          <a:p>
            <a:r>
              <a:rPr lang="en-US" dirty="0"/>
              <a:t>Shorter bunch length: heating, HOM power, </a:t>
            </a:r>
            <a:r>
              <a:rPr lang="en-US" dirty="0" err="1"/>
              <a:t>ecloud</a:t>
            </a:r>
            <a:endParaRPr lang="en-US" dirty="0"/>
          </a:p>
          <a:p>
            <a:r>
              <a:rPr lang="en-US" dirty="0"/>
              <a:t>Larger momentum spread (</a:t>
            </a:r>
            <a:r>
              <a:rPr lang="en-US" dirty="0" err="1"/>
              <a:t>dp</a:t>
            </a:r>
            <a:r>
              <a:rPr lang="en-US" dirty="0"/>
              <a:t>/p): (dynamic aperture studies by Task Force led by Yun Luo). </a:t>
            </a:r>
          </a:p>
          <a:p>
            <a:r>
              <a:rPr lang="en-US" dirty="0"/>
              <a:t>Polarization: maximum polarization at center of beam (actually zero emittance beam would have highest polarization; the lower the emittance, the better the average polarization), almost the same as in source except if matching issues during injection through accelerators. The values quoted for polarization correspond to polarization measured during Run-17 Mode 1A averaged over storage time and transverse profile (thus conservative) for the two rings.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POC for beam-beam and dynamic aperture studies is Yun Luo. </a:t>
            </a:r>
          </a:p>
        </p:txBody>
      </p:sp>
      <p:sp>
        <p:nvSpPr>
          <p:cNvPr id="4" name="Slide Number Placeholder 3"/>
          <p:cNvSpPr>
            <a:spLocks noGrp="1"/>
          </p:cNvSpPr>
          <p:nvPr>
            <p:ph type="sldNum" sz="quarter" idx="5"/>
          </p:nvPr>
        </p:nvSpPr>
        <p:spPr/>
        <p:txBody>
          <a:bodyPr/>
          <a:lstStyle/>
          <a:p>
            <a:fld id="{123E146D-72E3-4D17-8794-005420F3EB37}" type="slidenum">
              <a:rPr lang="en-US" smtClean="0"/>
              <a:t>6</a:t>
            </a:fld>
            <a:endParaRPr lang="en-US"/>
          </a:p>
        </p:txBody>
      </p:sp>
    </p:spTree>
    <p:extLst>
      <p:ext uri="{BB962C8B-B14F-4D97-AF65-F5344CB8AC3E}">
        <p14:creationId xmlns:p14="http://schemas.microsoft.com/office/powerpoint/2010/main" val="3382723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613057" y="6543538"/>
            <a:ext cx="3917888" cy="311322"/>
          </a:xfrm>
        </p:spPr>
        <p:txBody>
          <a:bodyPr/>
          <a:lstStyle>
            <a:lvl1pPr algn="ctr">
              <a:defRPr baseline="0">
                <a:solidFill>
                  <a:schemeClr val="tx1"/>
                </a:solidFill>
                <a:latin typeface="Arial" charset="0"/>
              </a:defRPr>
            </a:lvl1pPr>
          </a:lstStyle>
          <a:p>
            <a:r>
              <a:rPr lang="en-US"/>
              <a:t>2021 APEX Workshop</a:t>
            </a:r>
            <a:endParaRPr lang="en-US" dirty="0"/>
          </a:p>
        </p:txBody>
      </p:sp>
      <p:sp>
        <p:nvSpPr>
          <p:cNvPr id="6" name="Slide Number Placeholder 5"/>
          <p:cNvSpPr>
            <a:spLocks noGrp="1"/>
          </p:cNvSpPr>
          <p:nvPr>
            <p:ph type="sldNum" sz="quarter" idx="12"/>
          </p:nvPr>
        </p:nvSpPr>
        <p:spPr>
          <a:xfrm>
            <a:off x="8341608" y="6539765"/>
            <a:ext cx="536158" cy="303364"/>
          </a:xfrm>
        </p:spPr>
        <p:txBody>
          <a:bodyPr/>
          <a:lstStyle>
            <a:lvl1pPr algn="ctr">
              <a:defRPr sz="9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2"/>
          </p:nvPr>
        </p:nvSpPr>
        <p:spPr>
          <a:xfrm>
            <a:off x="303731" y="6539766"/>
            <a:ext cx="2057400" cy="31509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a:t>November 9, 2021</a:t>
            </a:r>
            <a:endParaRPr lang="en-US" dirty="0"/>
          </a:p>
        </p:txBody>
      </p:sp>
    </p:spTree>
    <p:extLst>
      <p:ext uri="{BB962C8B-B14F-4D97-AF65-F5344CB8AC3E}">
        <p14:creationId xmlns:p14="http://schemas.microsoft.com/office/powerpoint/2010/main" val="345064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11/29/21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11/29/21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5"/>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2834" y="1654052"/>
            <a:ext cx="5922941" cy="1774948"/>
          </a:xfrm>
        </p:spPr>
        <p:txBody>
          <a:bodyPr>
            <a:normAutofit/>
          </a:bodyPr>
          <a:lstStyle/>
          <a:p>
            <a:r>
              <a:rPr lang="en-US" dirty="0"/>
              <a:t>Outstanding RHIC Experiments for EIC</a:t>
            </a:r>
            <a:endParaRPr lang="en-US" sz="2200" dirty="0"/>
          </a:p>
        </p:txBody>
      </p:sp>
      <p:sp>
        <p:nvSpPr>
          <p:cNvPr id="3" name="Subtitle 2"/>
          <p:cNvSpPr>
            <a:spLocks noGrp="1"/>
          </p:cNvSpPr>
          <p:nvPr>
            <p:ph type="subTitle" idx="1"/>
          </p:nvPr>
        </p:nvSpPr>
        <p:spPr>
          <a:xfrm>
            <a:off x="3944983" y="3898186"/>
            <a:ext cx="5016482" cy="1588214"/>
          </a:xfrm>
        </p:spPr>
        <p:txBody>
          <a:bodyPr>
            <a:normAutofit/>
          </a:bodyPr>
          <a:lstStyle/>
          <a:p>
            <a:r>
              <a:rPr lang="en-US" dirty="0"/>
              <a:t>Vadim </a:t>
            </a:r>
            <a:r>
              <a:rPr lang="en-US" dirty="0" err="1"/>
              <a:t>Ptitsyn</a:t>
            </a:r>
            <a:r>
              <a:rPr lang="en-US" dirty="0"/>
              <a:t>, </a:t>
            </a:r>
            <a:br>
              <a:rPr lang="en-US" dirty="0"/>
            </a:br>
            <a:r>
              <a:rPr lang="en-US" dirty="0"/>
              <a:t>C-AD Machine Advisory Committee</a:t>
            </a:r>
          </a:p>
          <a:p>
            <a:r>
              <a:rPr lang="en-US" sz="1400" dirty="0"/>
              <a:t>December 7, 2021</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Radial Shift studies in Run-21</a:t>
            </a:r>
          </a:p>
        </p:txBody>
      </p:sp>
      <p:sp>
        <p:nvSpPr>
          <p:cNvPr id="5" name="Content Placeholder 4">
            <a:extLst>
              <a:ext uri="{FF2B5EF4-FFF2-40B4-BE49-F238E27FC236}">
                <a16:creationId xmlns:a16="http://schemas.microsoft.com/office/drawing/2014/main" id="{E93E53C9-4CE5-4240-9BDD-1A8A244D2723}"/>
              </a:ext>
            </a:extLst>
          </p:cNvPr>
          <p:cNvSpPr>
            <a:spLocks noGrp="1"/>
          </p:cNvSpPr>
          <p:nvPr>
            <p:ph idx="1"/>
          </p:nvPr>
        </p:nvSpPr>
        <p:spPr>
          <a:xfrm>
            <a:off x="312234" y="1706137"/>
            <a:ext cx="8203116" cy="4470826"/>
          </a:xfrm>
        </p:spPr>
        <p:txBody>
          <a:bodyPr>
            <a:normAutofit fontScale="47500" lnSpcReduction="20000"/>
          </a:bodyPr>
          <a:lstStyle/>
          <a:p>
            <a:pPr algn="just"/>
            <a:r>
              <a:rPr lang="en-US" dirty="0"/>
              <a:t>Fully demonstrated the concept of radial shift as intended for EIC at 100 GeV/u - with two different straight section configurations.</a:t>
            </a:r>
          </a:p>
          <a:p>
            <a:pPr algn="just"/>
            <a:endParaRPr lang="en-US" sz="800" dirty="0"/>
          </a:p>
          <a:p>
            <a:pPr algn="just"/>
            <a:r>
              <a:rPr lang="en-US" dirty="0"/>
              <a:t>Successfully used tune/coupling feedback during each attempt, which helped keeping the beam loss rate to very low levels; however, there were issues with chromaticity control for </a:t>
            </a:r>
            <a:r>
              <a:rPr lang="en-US" dirty="0" err="1"/>
              <a:t>δB</a:t>
            </a:r>
            <a:r>
              <a:rPr lang="en-US" dirty="0"/>
              <a:t> = -1.0%, putting extra strain on tune feedback and generating beam losses.</a:t>
            </a:r>
          </a:p>
          <a:p>
            <a:pPr algn="just"/>
            <a:endParaRPr lang="en-US" sz="800" dirty="0"/>
          </a:p>
          <a:p>
            <a:pPr algn="just"/>
            <a:r>
              <a:rPr lang="en-US" dirty="0"/>
              <a:t>To address this, the response matrix for chromaticity control in RHIC (i.e. for on-axis operations) was tested with the orbit fully shifted, and the measured changes were on par with what was requested. On the other hand, redesigning the shifted lattices with offline models did not improve the </a:t>
            </a:r>
            <a:r>
              <a:rPr lang="en-US" dirty="0" err="1"/>
              <a:t>chromaticities</a:t>
            </a:r>
            <a:r>
              <a:rPr lang="en-US" dirty="0"/>
              <a:t> as much as anticipated </a:t>
            </a:r>
            <a:r>
              <a:rPr lang="en-US" b="1" dirty="0">
                <a:solidFill>
                  <a:srgbClr val="FF0000"/>
                </a:solidFill>
              </a:rPr>
              <a:t>=&gt; current assumption is that there is an issue with some magnet parameters, most notably the multipole components of the field, not modeled appropriately</a:t>
            </a:r>
            <a:r>
              <a:rPr lang="en-US" dirty="0"/>
              <a:t>.</a:t>
            </a:r>
          </a:p>
          <a:p>
            <a:pPr algn="just"/>
            <a:endParaRPr lang="en-US" dirty="0"/>
          </a:p>
          <a:p>
            <a:pPr algn="just"/>
            <a:r>
              <a:rPr lang="en-US" dirty="0"/>
              <a:t>A ramp with the -1.0% configuration using only an “up” sequence was also used, which quadrupoles go to their intended strengths but cap the dipoles to the shifted field setting. Similar chromaticity errors were seen.</a:t>
            </a:r>
          </a:p>
          <a:p>
            <a:pPr algn="just"/>
            <a:endParaRPr lang="en-US" sz="800" dirty="0"/>
          </a:p>
          <a:p>
            <a:pPr algn="just"/>
            <a:r>
              <a:rPr lang="en-US" dirty="0"/>
              <a:t>Further analysis is still needed to fully understand the difference in behavior between the -1% and +1% setups, the latter being pretty much spot on compared to the lattice design from offline models for both Short and Long configurations.</a:t>
            </a:r>
          </a:p>
          <a:p>
            <a:pPr algn="just"/>
            <a:endParaRPr lang="en-US" sz="800" dirty="0"/>
          </a:p>
          <a:p>
            <a:pPr algn="just"/>
            <a:r>
              <a:rPr lang="en-US" b="1" dirty="0">
                <a:solidFill>
                  <a:srgbClr val="00B050"/>
                </a:solidFill>
              </a:rPr>
              <a:t>Run22: more APEX time will be requested, notably to study the potential effects of Radial Shift on polarization. This could help determine which configuration is best between Short and Long.</a:t>
            </a:r>
          </a:p>
          <a:p>
            <a:endParaRPr lang="en-US" dirty="0"/>
          </a:p>
        </p:txBody>
      </p:sp>
      <p:sp>
        <p:nvSpPr>
          <p:cNvPr id="3" name="TextBox 2">
            <a:extLst>
              <a:ext uri="{FF2B5EF4-FFF2-40B4-BE49-F238E27FC236}">
                <a16:creationId xmlns:a16="http://schemas.microsoft.com/office/drawing/2014/main" id="{D5716719-33F8-5347-B938-8434FDDEDB59}"/>
              </a:ext>
            </a:extLst>
          </p:cNvPr>
          <p:cNvSpPr txBox="1"/>
          <p:nvPr/>
        </p:nvSpPr>
        <p:spPr>
          <a:xfrm>
            <a:off x="390293" y="1154759"/>
            <a:ext cx="3425746"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a:t>Team led by G. Robert-</a:t>
            </a:r>
            <a:r>
              <a:rPr lang="en-US" dirty="0" err="1"/>
              <a:t>Demolaize</a:t>
            </a:r>
            <a:endParaRPr lang="en-US" dirty="0"/>
          </a:p>
        </p:txBody>
      </p:sp>
    </p:spTree>
    <p:extLst>
      <p:ext uri="{BB962C8B-B14F-4D97-AF65-F5344CB8AC3E}">
        <p14:creationId xmlns:p14="http://schemas.microsoft.com/office/powerpoint/2010/main" val="19289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64BF9F6-0625-5649-88C0-D540ADB70611}"/>
              </a:ext>
            </a:extLst>
          </p:cNvPr>
          <p:cNvSpPr>
            <a:spLocks noGrp="1"/>
          </p:cNvSpPr>
          <p:nvPr>
            <p:ph idx="1"/>
          </p:nvPr>
        </p:nvSpPr>
        <p:spPr>
          <a:xfrm>
            <a:off x="602673" y="1293669"/>
            <a:ext cx="8472053" cy="4636078"/>
          </a:xfrm>
        </p:spPr>
        <p:txBody>
          <a:bodyPr>
            <a:noAutofit/>
          </a:bodyPr>
          <a:lstStyle/>
          <a:p>
            <a:pPr algn="just"/>
            <a:r>
              <a:rPr lang="en-US" sz="1350" dirty="0"/>
              <a:t>Gold beam @ 100.0 GeV/u, </a:t>
            </a:r>
            <a:r>
              <a:rPr lang="en-US" sz="1350" dirty="0" err="1"/>
              <a:t>δB</a:t>
            </a:r>
            <a:r>
              <a:rPr lang="en-US" sz="1350" dirty="0"/>
              <a:t> = +1.0%</a:t>
            </a:r>
            <a:endParaRPr lang="en-US" sz="1350" baseline="-25000" dirty="0"/>
          </a:p>
        </p:txBody>
      </p:sp>
      <p:pic>
        <p:nvPicPr>
          <p:cNvPr id="8" name="Picture 7" descr="Graphical user interface, application&#10;&#10;Description automatically generated">
            <a:extLst>
              <a:ext uri="{FF2B5EF4-FFF2-40B4-BE49-F238E27FC236}">
                <a16:creationId xmlns:a16="http://schemas.microsoft.com/office/drawing/2014/main" id="{FB2D4288-919F-D54E-BA5C-7B7B14666C2B}"/>
              </a:ext>
            </a:extLst>
          </p:cNvPr>
          <p:cNvPicPr>
            <a:picLocks noChangeAspect="1"/>
          </p:cNvPicPr>
          <p:nvPr/>
        </p:nvPicPr>
        <p:blipFill rotWithShape="1">
          <a:blip r:embed="rId2"/>
          <a:srcRect l="4677" t="9325" r="9355" b="1438"/>
          <a:stretch/>
        </p:blipFill>
        <p:spPr>
          <a:xfrm>
            <a:off x="914400" y="1535716"/>
            <a:ext cx="7860891" cy="4380272"/>
          </a:xfrm>
          <a:prstGeom prst="rect">
            <a:avLst/>
          </a:prstGeom>
        </p:spPr>
      </p:pic>
      <p:pic>
        <p:nvPicPr>
          <p:cNvPr id="9" name="Picture 8" descr="Table&#10;&#10;Description automatically generated">
            <a:extLst>
              <a:ext uri="{FF2B5EF4-FFF2-40B4-BE49-F238E27FC236}">
                <a16:creationId xmlns:a16="http://schemas.microsoft.com/office/drawing/2014/main" id="{695490AA-5164-8743-A615-A0C96AC525DB}"/>
              </a:ext>
            </a:extLst>
          </p:cNvPr>
          <p:cNvPicPr>
            <a:picLocks noChangeAspect="1"/>
          </p:cNvPicPr>
          <p:nvPr/>
        </p:nvPicPr>
        <p:blipFill>
          <a:blip r:embed="rId3"/>
          <a:stretch>
            <a:fillRect/>
          </a:stretch>
        </p:blipFill>
        <p:spPr>
          <a:xfrm>
            <a:off x="93854" y="3452117"/>
            <a:ext cx="3890962" cy="918608"/>
          </a:xfrm>
          <a:prstGeom prst="rect">
            <a:avLst/>
          </a:prstGeom>
        </p:spPr>
      </p:pic>
      <p:sp>
        <p:nvSpPr>
          <p:cNvPr id="3" name="Title 2">
            <a:extLst>
              <a:ext uri="{FF2B5EF4-FFF2-40B4-BE49-F238E27FC236}">
                <a16:creationId xmlns:a16="http://schemas.microsoft.com/office/drawing/2014/main" id="{B7FD63CC-5098-4B44-A471-B6CED9B37161}"/>
              </a:ext>
            </a:extLst>
          </p:cNvPr>
          <p:cNvSpPr>
            <a:spLocks noGrp="1"/>
          </p:cNvSpPr>
          <p:nvPr>
            <p:ph type="title"/>
          </p:nvPr>
        </p:nvSpPr>
        <p:spPr>
          <a:xfrm>
            <a:off x="93854" y="89129"/>
            <a:ext cx="7886700" cy="1325563"/>
          </a:xfrm>
        </p:spPr>
        <p:txBody>
          <a:bodyPr/>
          <a:lstStyle/>
          <a:p>
            <a:r>
              <a:rPr lang="en-US" dirty="0"/>
              <a:t>Radial Shift Data from Run-21</a:t>
            </a:r>
          </a:p>
        </p:txBody>
      </p:sp>
    </p:spTree>
    <p:extLst>
      <p:ext uri="{BB962C8B-B14F-4D97-AF65-F5344CB8AC3E}">
        <p14:creationId xmlns:p14="http://schemas.microsoft.com/office/powerpoint/2010/main" val="42334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Radial Shift Experiment</a:t>
            </a:r>
          </a:p>
        </p:txBody>
      </p:sp>
      <p:sp>
        <p:nvSpPr>
          <p:cNvPr id="5" name="Content Placeholder 4">
            <a:extLst>
              <a:ext uri="{FF2B5EF4-FFF2-40B4-BE49-F238E27FC236}">
                <a16:creationId xmlns:a16="http://schemas.microsoft.com/office/drawing/2014/main" id="{E93E53C9-4CE5-4240-9BDD-1A8A244D2723}"/>
              </a:ext>
            </a:extLst>
          </p:cNvPr>
          <p:cNvSpPr>
            <a:spLocks noGrp="1"/>
          </p:cNvSpPr>
          <p:nvPr>
            <p:ph idx="1"/>
          </p:nvPr>
        </p:nvSpPr>
        <p:spPr>
          <a:xfrm>
            <a:off x="488764" y="1361172"/>
            <a:ext cx="7886700" cy="4351338"/>
          </a:xfrm>
        </p:spPr>
        <p:txBody>
          <a:bodyPr/>
          <a:lstStyle/>
          <a:p>
            <a:r>
              <a:rPr lang="en-US" dirty="0"/>
              <a:t>The range of radial shift defines the range of operational energies of hadrons.</a:t>
            </a:r>
          </a:p>
          <a:p>
            <a:r>
              <a:rPr lang="en-US" dirty="0"/>
              <a:t>It also defines ESR and HSR revolution frequency and the circumference of electron ring.</a:t>
            </a:r>
          </a:p>
          <a:p>
            <a:r>
              <a:rPr lang="en-US" dirty="0"/>
              <a:t>This year experiments would allow us to finalize the choice of these important design parameters.</a:t>
            </a:r>
          </a:p>
        </p:txBody>
      </p:sp>
    </p:spTree>
    <p:extLst>
      <p:ext uri="{BB962C8B-B14F-4D97-AF65-F5344CB8AC3E}">
        <p14:creationId xmlns:p14="http://schemas.microsoft.com/office/powerpoint/2010/main" val="239993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Flat beam and Decoupling</a:t>
            </a:r>
          </a:p>
        </p:txBody>
      </p:sp>
      <p:sp>
        <p:nvSpPr>
          <p:cNvPr id="5" name="Content Placeholder 4">
            <a:extLst>
              <a:ext uri="{FF2B5EF4-FFF2-40B4-BE49-F238E27FC236}">
                <a16:creationId xmlns:a16="http://schemas.microsoft.com/office/drawing/2014/main" id="{E93E53C9-4CE5-4240-9BDD-1A8A244D2723}"/>
              </a:ext>
            </a:extLst>
          </p:cNvPr>
          <p:cNvSpPr>
            <a:spLocks noGrp="1"/>
          </p:cNvSpPr>
          <p:nvPr>
            <p:ph idx="1"/>
          </p:nvPr>
        </p:nvSpPr>
        <p:spPr>
          <a:xfrm>
            <a:off x="289932" y="2018371"/>
            <a:ext cx="8225418" cy="4158592"/>
          </a:xfrm>
        </p:spPr>
        <p:txBody>
          <a:bodyPr>
            <a:normAutofit fontScale="92500" lnSpcReduction="10000"/>
          </a:bodyPr>
          <a:lstStyle/>
          <a:p>
            <a:r>
              <a:rPr lang="en-US" dirty="0"/>
              <a:t>EIC HSR  design proton </a:t>
            </a:r>
            <a:r>
              <a:rPr lang="en-US" dirty="0">
                <a:solidFill>
                  <a:srgbClr val="0000FF"/>
                </a:solidFill>
              </a:rPr>
              <a:t>H/V emittances  are  ~10 /1 nm at  275GeV</a:t>
            </a:r>
            <a:r>
              <a:rPr lang="en-US" dirty="0"/>
              <a:t>.</a:t>
            </a:r>
            <a:br>
              <a:rPr lang="en-US" dirty="0"/>
            </a:br>
            <a:br>
              <a:rPr lang="en-US" dirty="0"/>
            </a:br>
            <a:r>
              <a:rPr lang="en-US" dirty="0"/>
              <a:t>This reduction of vertical emittance will be  provided by the cooling. The cooling also will be used to prevent emittance growth in the store.  </a:t>
            </a:r>
            <a:br>
              <a:rPr lang="en-US" dirty="0"/>
            </a:br>
            <a:endParaRPr lang="en-US" dirty="0"/>
          </a:p>
          <a:p>
            <a:pPr>
              <a:buFont typeface="Wingdings" panose="05000000000000000000" pitchFamily="2" charset="2"/>
              <a:buChar char="§"/>
            </a:pPr>
            <a:r>
              <a:rPr lang="en-US" dirty="0">
                <a:solidFill>
                  <a:srgbClr val="0000FF"/>
                </a:solidFill>
              </a:rPr>
              <a:t>Goals of this experiment</a:t>
            </a:r>
            <a:r>
              <a:rPr lang="en-US" dirty="0"/>
              <a:t>: </a:t>
            </a:r>
          </a:p>
          <a:p>
            <a:pPr marL="914400" lvl="1" indent="-457200">
              <a:buFont typeface="+mj-lt"/>
              <a:buAutoNum type="arabicPeriod"/>
            </a:pPr>
            <a:r>
              <a:rPr lang="en-US" dirty="0"/>
              <a:t>verify RHIC decoupling tools efficiency for EIC requirements </a:t>
            </a:r>
          </a:p>
          <a:p>
            <a:pPr marL="914400" lvl="1" indent="-457200">
              <a:buFont typeface="+mj-lt"/>
              <a:buAutoNum type="arabicPeriod"/>
            </a:pPr>
            <a:r>
              <a:rPr lang="en-US" dirty="0"/>
              <a:t>demonstrate as large as possible the emittance ratio in RHIC</a:t>
            </a:r>
          </a:p>
        </p:txBody>
      </p:sp>
      <p:sp>
        <p:nvSpPr>
          <p:cNvPr id="4" name="TextBox 3">
            <a:extLst>
              <a:ext uri="{FF2B5EF4-FFF2-40B4-BE49-F238E27FC236}">
                <a16:creationId xmlns:a16="http://schemas.microsoft.com/office/drawing/2014/main" id="{71821497-F121-F146-B2AB-5FBFF0498EA4}"/>
              </a:ext>
            </a:extLst>
          </p:cNvPr>
          <p:cNvSpPr txBox="1"/>
          <p:nvPr/>
        </p:nvSpPr>
        <p:spPr>
          <a:xfrm>
            <a:off x="568712" y="1157379"/>
            <a:ext cx="189795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a:t>Team led by Y. Luo</a:t>
            </a:r>
          </a:p>
        </p:txBody>
      </p:sp>
    </p:spTree>
    <p:extLst>
      <p:ext uri="{BB962C8B-B14F-4D97-AF65-F5344CB8AC3E}">
        <p14:creationId xmlns:p14="http://schemas.microsoft.com/office/powerpoint/2010/main" val="92642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6FFD-3F19-1240-8430-453A412FBC97}"/>
              </a:ext>
            </a:extLst>
          </p:cNvPr>
          <p:cNvSpPr>
            <a:spLocks noGrp="1"/>
          </p:cNvSpPr>
          <p:nvPr>
            <p:ph type="title"/>
          </p:nvPr>
        </p:nvSpPr>
        <p:spPr/>
        <p:txBody>
          <a:bodyPr/>
          <a:lstStyle/>
          <a:p>
            <a:r>
              <a:rPr lang="en-US" dirty="0"/>
              <a:t>Decoupling studies in Run-21</a:t>
            </a:r>
          </a:p>
        </p:txBody>
      </p:sp>
      <p:sp>
        <p:nvSpPr>
          <p:cNvPr id="3" name="Content Placeholder 2">
            <a:extLst>
              <a:ext uri="{FF2B5EF4-FFF2-40B4-BE49-F238E27FC236}">
                <a16:creationId xmlns:a16="http://schemas.microsoft.com/office/drawing/2014/main" id="{CF510FF5-3F4E-5541-9CF3-91F173197C8B}"/>
              </a:ext>
            </a:extLst>
          </p:cNvPr>
          <p:cNvSpPr>
            <a:spLocks noGrp="1"/>
          </p:cNvSpPr>
          <p:nvPr>
            <p:ph idx="1"/>
          </p:nvPr>
        </p:nvSpPr>
        <p:spPr>
          <a:xfrm>
            <a:off x="291962" y="1611837"/>
            <a:ext cx="8223388" cy="2168426"/>
          </a:xfrm>
        </p:spPr>
        <p:txBody>
          <a:bodyPr>
            <a:normAutofit fontScale="85000" lnSpcReduction="20000"/>
          </a:bodyPr>
          <a:lstStyle/>
          <a:p>
            <a:r>
              <a:rPr lang="en-US" dirty="0"/>
              <a:t>Present design tunes (defined from beam-beam simulations and polarization considerations) of EIC HSR: (0.228, 0.210). That is 0.018 tune split.</a:t>
            </a:r>
          </a:p>
          <a:p>
            <a:pPr marL="0" indent="0">
              <a:buNone/>
            </a:pPr>
            <a:endParaRPr lang="en-US" dirty="0"/>
          </a:p>
          <a:p>
            <a:r>
              <a:rPr lang="en-US" dirty="0"/>
              <a:t>From analytical calculation and numerical simulations </a:t>
            </a:r>
            <a:r>
              <a:rPr lang="en-US" dirty="0" err="1"/>
              <a:t>dQmin</a:t>
            </a:r>
            <a:r>
              <a:rPr lang="en-US" dirty="0"/>
              <a:t> &lt; 0.0018 is needed to maintain 1nm vertical  emittance within 5% tolerance.</a:t>
            </a:r>
          </a:p>
          <a:p>
            <a:endParaRPr lang="en-US" dirty="0"/>
          </a:p>
          <a:p>
            <a:endParaRPr lang="en-US" dirty="0"/>
          </a:p>
        </p:txBody>
      </p:sp>
      <p:pic>
        <p:nvPicPr>
          <p:cNvPr id="4" name="Picture 3">
            <a:extLst>
              <a:ext uri="{FF2B5EF4-FFF2-40B4-BE49-F238E27FC236}">
                <a16:creationId xmlns:a16="http://schemas.microsoft.com/office/drawing/2014/main" id="{22D6FCAA-F2B9-E848-832D-775775343B2A}"/>
              </a:ext>
            </a:extLst>
          </p:cNvPr>
          <p:cNvPicPr>
            <a:picLocks noChangeAspect="1"/>
          </p:cNvPicPr>
          <p:nvPr/>
        </p:nvPicPr>
        <p:blipFill>
          <a:blip r:embed="rId2"/>
          <a:stretch>
            <a:fillRect/>
          </a:stretch>
        </p:blipFill>
        <p:spPr>
          <a:xfrm>
            <a:off x="446048" y="4079432"/>
            <a:ext cx="3791355" cy="2600149"/>
          </a:xfrm>
          <a:prstGeom prst="rect">
            <a:avLst/>
          </a:prstGeom>
        </p:spPr>
      </p:pic>
      <p:sp>
        <p:nvSpPr>
          <p:cNvPr id="5" name="TextBox 4">
            <a:extLst>
              <a:ext uri="{FF2B5EF4-FFF2-40B4-BE49-F238E27FC236}">
                <a16:creationId xmlns:a16="http://schemas.microsoft.com/office/drawing/2014/main" id="{4DB5E811-AABB-3446-B962-2144EB642880}"/>
              </a:ext>
            </a:extLst>
          </p:cNvPr>
          <p:cNvSpPr txBox="1"/>
          <p:nvPr/>
        </p:nvSpPr>
        <p:spPr>
          <a:xfrm>
            <a:off x="4471638" y="4599832"/>
            <a:ext cx="4493942" cy="646331"/>
          </a:xfrm>
          <a:prstGeom prst="rect">
            <a:avLst/>
          </a:prstGeom>
          <a:noFill/>
        </p:spPr>
        <p:txBody>
          <a:bodyPr wrap="square" rtlCol="0">
            <a:spAutoFit/>
          </a:bodyPr>
          <a:lstStyle/>
          <a:p>
            <a:r>
              <a:rPr lang="en-US" dirty="0"/>
              <a:t>Best ever </a:t>
            </a:r>
            <a:r>
              <a:rPr lang="en-US" dirty="0" err="1"/>
              <a:t>dQmin</a:t>
            </a:r>
            <a:r>
              <a:rPr lang="en-US" dirty="0"/>
              <a:t> in RHIC was demonstrated in</a:t>
            </a:r>
          </a:p>
          <a:p>
            <a:r>
              <a:rPr lang="en-US" dirty="0"/>
              <a:t>the Decoupling experiment in Run-21</a:t>
            </a:r>
          </a:p>
        </p:txBody>
      </p:sp>
    </p:spTree>
    <p:extLst>
      <p:ext uri="{BB962C8B-B14F-4D97-AF65-F5344CB8AC3E}">
        <p14:creationId xmlns:p14="http://schemas.microsoft.com/office/powerpoint/2010/main" val="32920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6FFD-3F19-1240-8430-453A412FBC97}"/>
              </a:ext>
            </a:extLst>
          </p:cNvPr>
          <p:cNvSpPr>
            <a:spLocks noGrp="1"/>
          </p:cNvSpPr>
          <p:nvPr>
            <p:ph type="title"/>
          </p:nvPr>
        </p:nvSpPr>
        <p:spPr/>
        <p:txBody>
          <a:bodyPr/>
          <a:lstStyle/>
          <a:p>
            <a:r>
              <a:rPr lang="en-US" dirty="0"/>
              <a:t>Flat beam studies</a:t>
            </a:r>
          </a:p>
        </p:txBody>
      </p:sp>
      <p:sp>
        <p:nvSpPr>
          <p:cNvPr id="3" name="Content Placeholder 2">
            <a:extLst>
              <a:ext uri="{FF2B5EF4-FFF2-40B4-BE49-F238E27FC236}">
                <a16:creationId xmlns:a16="http://schemas.microsoft.com/office/drawing/2014/main" id="{CF510FF5-3F4E-5541-9CF3-91F173197C8B}"/>
              </a:ext>
            </a:extLst>
          </p:cNvPr>
          <p:cNvSpPr>
            <a:spLocks noGrp="1"/>
          </p:cNvSpPr>
          <p:nvPr>
            <p:ph idx="1"/>
          </p:nvPr>
        </p:nvSpPr>
        <p:spPr/>
        <p:txBody>
          <a:bodyPr>
            <a:normAutofit lnSpcReduction="10000"/>
          </a:bodyPr>
          <a:lstStyle/>
          <a:p>
            <a:r>
              <a:rPr lang="en-US" dirty="0">
                <a:solidFill>
                  <a:srgbClr val="0000FF"/>
                </a:solidFill>
              </a:rPr>
              <a:t>Possible ways to create large emittance ratio in RHIC</a:t>
            </a:r>
            <a:r>
              <a:rPr lang="en-US" dirty="0"/>
              <a:t> : 1) stochastic cooling to reduce vertical emittance,  2) scrape vertical plane to reduce vertical emittance, 3) offset  injection to increase horizontal emittance, 4) IPM/</a:t>
            </a:r>
            <a:r>
              <a:rPr lang="en-US" dirty="0" err="1"/>
              <a:t>Artus</a:t>
            </a:r>
            <a:r>
              <a:rPr lang="en-US" dirty="0"/>
              <a:t> to blow up horizontal emittance, any other ways</a:t>
            </a:r>
          </a:p>
          <a:p>
            <a:r>
              <a:rPr lang="en-US" dirty="0"/>
              <a:t>Previous study and operational data demonstrated H/V emittance ratio up to 2:1</a:t>
            </a:r>
          </a:p>
          <a:p>
            <a:r>
              <a:rPr lang="en-US" dirty="0"/>
              <a:t>In next 100 GeV Au ion run the experiment will use stochastic cooling to create beam with larger emittance ratio.</a:t>
            </a:r>
          </a:p>
          <a:p>
            <a:endParaRPr lang="en-US" dirty="0"/>
          </a:p>
        </p:txBody>
      </p:sp>
    </p:spTree>
    <p:extLst>
      <p:ext uri="{BB962C8B-B14F-4D97-AF65-F5344CB8AC3E}">
        <p14:creationId xmlns:p14="http://schemas.microsoft.com/office/powerpoint/2010/main" val="39954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Impedance Measurements</a:t>
            </a:r>
          </a:p>
        </p:txBody>
      </p:sp>
      <p:pic>
        <p:nvPicPr>
          <p:cNvPr id="4" name="Content Placeholder 4">
            <a:extLst>
              <a:ext uri="{FF2B5EF4-FFF2-40B4-BE49-F238E27FC236}">
                <a16:creationId xmlns:a16="http://schemas.microsoft.com/office/drawing/2014/main" id="{E32E9095-1662-3742-AAF0-F9CAB979C4BE}"/>
              </a:ext>
            </a:extLst>
          </p:cNvPr>
          <p:cNvPicPr>
            <a:picLocks noChangeAspect="1"/>
          </p:cNvPicPr>
          <p:nvPr/>
        </p:nvPicPr>
        <p:blipFill>
          <a:blip r:embed="rId2"/>
          <a:stretch>
            <a:fillRect/>
          </a:stretch>
        </p:blipFill>
        <p:spPr>
          <a:xfrm>
            <a:off x="582653" y="1885747"/>
            <a:ext cx="2716715" cy="2934052"/>
          </a:xfrm>
          <a:prstGeom prst="rect">
            <a:avLst/>
          </a:prstGeom>
        </p:spPr>
      </p:pic>
      <p:sp>
        <p:nvSpPr>
          <p:cNvPr id="6" name="TextBox 5">
            <a:extLst>
              <a:ext uri="{FF2B5EF4-FFF2-40B4-BE49-F238E27FC236}">
                <a16:creationId xmlns:a16="http://schemas.microsoft.com/office/drawing/2014/main" id="{E30240D8-1733-4547-83D5-66AB1BA1482C}"/>
              </a:ext>
            </a:extLst>
          </p:cNvPr>
          <p:cNvSpPr txBox="1"/>
          <p:nvPr/>
        </p:nvSpPr>
        <p:spPr>
          <a:xfrm>
            <a:off x="171451" y="4535054"/>
            <a:ext cx="4400549" cy="2308324"/>
          </a:xfrm>
          <a:prstGeom prst="rect">
            <a:avLst/>
          </a:prstGeom>
          <a:noFill/>
        </p:spPr>
        <p:txBody>
          <a:bodyPr wrap="square">
            <a:spAutoFit/>
          </a:bodyPr>
          <a:lstStyle/>
          <a:p>
            <a:r>
              <a:rPr lang="en-US" dirty="0"/>
              <a:t>Done with Au ions at 100 GeV/u using Longitudinal Schottky signals at different intensities</a:t>
            </a:r>
          </a:p>
          <a:p>
            <a:r>
              <a:rPr lang="en-US" dirty="0"/>
              <a:t>Blue: 1.5+- 0.2 Ohm</a:t>
            </a:r>
          </a:p>
          <a:p>
            <a:r>
              <a:rPr lang="en-US" dirty="0"/>
              <a:t>Yellow: 5.4+- 1 Ohm</a:t>
            </a:r>
          </a:p>
          <a:p>
            <a:r>
              <a:rPr lang="en-US" altLang="en-US" dirty="0"/>
              <a:t>M. </a:t>
            </a:r>
            <a:r>
              <a:rPr lang="en-US" altLang="en-US" dirty="0" err="1"/>
              <a:t>Blaskiewicz</a:t>
            </a:r>
            <a:r>
              <a:rPr lang="en-US" altLang="en-US" dirty="0"/>
              <a:t>, J.M. Brennan, K. </a:t>
            </a:r>
            <a:r>
              <a:rPr lang="en-US" altLang="en-US" dirty="0" err="1"/>
              <a:t>Mernick</a:t>
            </a:r>
            <a:r>
              <a:rPr lang="en-US" altLang="en-US" dirty="0"/>
              <a:t>, IPAC2015, p746 (2015)</a:t>
            </a:r>
          </a:p>
          <a:p>
            <a:endParaRPr lang="en-US" dirty="0"/>
          </a:p>
        </p:txBody>
      </p:sp>
      <p:sp>
        <p:nvSpPr>
          <p:cNvPr id="7" name="TextBox 6">
            <a:extLst>
              <a:ext uri="{FF2B5EF4-FFF2-40B4-BE49-F238E27FC236}">
                <a16:creationId xmlns:a16="http://schemas.microsoft.com/office/drawing/2014/main" id="{E136A64E-ACD3-A146-AE04-DB444B7FE3D5}"/>
              </a:ext>
            </a:extLst>
          </p:cNvPr>
          <p:cNvSpPr txBox="1"/>
          <p:nvPr/>
        </p:nvSpPr>
        <p:spPr>
          <a:xfrm>
            <a:off x="488764" y="1187355"/>
            <a:ext cx="8141781" cy="923330"/>
          </a:xfrm>
          <a:prstGeom prst="rect">
            <a:avLst/>
          </a:prstGeom>
          <a:noFill/>
        </p:spPr>
        <p:txBody>
          <a:bodyPr wrap="none" rtlCol="0">
            <a:spAutoFit/>
          </a:bodyPr>
          <a:lstStyle/>
          <a:p>
            <a:r>
              <a:rPr lang="en-US" dirty="0"/>
              <a:t>Measurements done so far shows the longitudinal and transverse impedances </a:t>
            </a:r>
          </a:p>
          <a:p>
            <a:r>
              <a:rPr lang="en-US" dirty="0"/>
              <a:t>of RHIC are significantly larger than the design values and the values in the two rings </a:t>
            </a:r>
          </a:p>
          <a:p>
            <a:r>
              <a:rPr lang="en-US" dirty="0"/>
              <a:t>are quite different.</a:t>
            </a:r>
          </a:p>
        </p:txBody>
      </p:sp>
      <p:pic>
        <p:nvPicPr>
          <p:cNvPr id="8" name="Picture 7">
            <a:extLst>
              <a:ext uri="{FF2B5EF4-FFF2-40B4-BE49-F238E27FC236}">
                <a16:creationId xmlns:a16="http://schemas.microsoft.com/office/drawing/2014/main" id="{AF70C533-07FC-0946-8A28-7C154F3DCF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0226" y="1986909"/>
            <a:ext cx="2913557" cy="25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6ADFA4E-B2E3-D646-A2EE-280CD183C8A6}"/>
              </a:ext>
            </a:extLst>
          </p:cNvPr>
          <p:cNvSpPr txBox="1"/>
          <p:nvPr/>
        </p:nvSpPr>
        <p:spPr>
          <a:xfrm>
            <a:off x="4743451" y="4518334"/>
            <a:ext cx="4400549" cy="1477328"/>
          </a:xfrm>
          <a:prstGeom prst="rect">
            <a:avLst/>
          </a:prstGeom>
          <a:noFill/>
        </p:spPr>
        <p:txBody>
          <a:bodyPr wrap="square">
            <a:spAutoFit/>
          </a:bodyPr>
          <a:lstStyle/>
          <a:p>
            <a:r>
              <a:rPr lang="en-US" dirty="0"/>
              <a:t>Done at injection using Beam Transfer Function data at different intensities</a:t>
            </a:r>
          </a:p>
          <a:p>
            <a:r>
              <a:rPr lang="en-US" dirty="0"/>
              <a:t>Blue: 14  </a:t>
            </a:r>
            <a:r>
              <a:rPr lang="en-US" dirty="0" err="1"/>
              <a:t>MOhm</a:t>
            </a:r>
            <a:r>
              <a:rPr lang="en-US" dirty="0"/>
              <a:t>/m</a:t>
            </a:r>
          </a:p>
          <a:p>
            <a:r>
              <a:rPr lang="en-US" dirty="0"/>
              <a:t>Yellow: 3 </a:t>
            </a:r>
            <a:r>
              <a:rPr lang="en-US" dirty="0" err="1"/>
              <a:t>MOhm</a:t>
            </a:r>
            <a:r>
              <a:rPr lang="en-US" dirty="0"/>
              <a:t>/m</a:t>
            </a:r>
          </a:p>
          <a:p>
            <a:r>
              <a:rPr lang="en-US" altLang="en-US" dirty="0"/>
              <a:t>N. </a:t>
            </a:r>
            <a:r>
              <a:rPr lang="en-US" altLang="en-US" dirty="0" err="1"/>
              <a:t>Biancacci</a:t>
            </a:r>
            <a:r>
              <a:rPr lang="en-US" altLang="en-US" dirty="0"/>
              <a:t> et. al. IPAC2014, p1730 (2014).</a:t>
            </a:r>
            <a:endParaRPr lang="en-US" dirty="0"/>
          </a:p>
        </p:txBody>
      </p:sp>
      <p:sp>
        <p:nvSpPr>
          <p:cNvPr id="10" name="TextBox 9">
            <a:extLst>
              <a:ext uri="{FF2B5EF4-FFF2-40B4-BE49-F238E27FC236}">
                <a16:creationId xmlns:a16="http://schemas.microsoft.com/office/drawing/2014/main" id="{64EC356C-B55D-DE43-9C6E-168AC392B46A}"/>
              </a:ext>
            </a:extLst>
          </p:cNvPr>
          <p:cNvSpPr txBox="1"/>
          <p:nvPr/>
        </p:nvSpPr>
        <p:spPr>
          <a:xfrm>
            <a:off x="6277779" y="888335"/>
            <a:ext cx="2672142"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a:t>Team led by </a:t>
            </a:r>
            <a:r>
              <a:rPr lang="en-US" dirty="0" err="1"/>
              <a:t>M.Blaskiewicz</a:t>
            </a:r>
            <a:endParaRPr lang="en-US" dirty="0"/>
          </a:p>
        </p:txBody>
      </p:sp>
    </p:spTree>
    <p:extLst>
      <p:ext uri="{BB962C8B-B14F-4D97-AF65-F5344CB8AC3E}">
        <p14:creationId xmlns:p14="http://schemas.microsoft.com/office/powerpoint/2010/main" val="339103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Broadband Impedance Measurements</a:t>
            </a:r>
          </a:p>
        </p:txBody>
      </p:sp>
      <p:sp>
        <p:nvSpPr>
          <p:cNvPr id="5" name="Content Placeholder 4">
            <a:extLst>
              <a:ext uri="{FF2B5EF4-FFF2-40B4-BE49-F238E27FC236}">
                <a16:creationId xmlns:a16="http://schemas.microsoft.com/office/drawing/2014/main" id="{E93E53C9-4CE5-4240-9BDD-1A8A244D2723}"/>
              </a:ext>
            </a:extLst>
          </p:cNvPr>
          <p:cNvSpPr>
            <a:spLocks noGrp="1"/>
          </p:cNvSpPr>
          <p:nvPr>
            <p:ph idx="1"/>
          </p:nvPr>
        </p:nvSpPr>
        <p:spPr>
          <a:xfrm>
            <a:off x="488764" y="1502239"/>
            <a:ext cx="7886700" cy="4351338"/>
          </a:xfrm>
        </p:spPr>
        <p:txBody>
          <a:bodyPr>
            <a:normAutofit fontScale="92500" lnSpcReduction="10000"/>
          </a:bodyPr>
          <a:lstStyle/>
          <a:p>
            <a:pPr>
              <a:lnSpc>
                <a:spcPct val="100000"/>
              </a:lnSpc>
            </a:pPr>
            <a:r>
              <a:rPr lang="en-US" dirty="0"/>
              <a:t>All previous measurements have constrained the impedance at low frequency, yielding a single number. </a:t>
            </a:r>
          </a:p>
          <a:p>
            <a:pPr>
              <a:lnSpc>
                <a:spcPct val="100000"/>
              </a:lnSpc>
            </a:pPr>
            <a:r>
              <a:rPr lang="en-US" dirty="0"/>
              <a:t>The measurements are planned with 100 GeV/u Au ions using stochastic cooling pickups.</a:t>
            </a:r>
          </a:p>
          <a:p>
            <a:pPr>
              <a:lnSpc>
                <a:spcPct val="100000"/>
              </a:lnSpc>
            </a:pPr>
            <a:r>
              <a:rPr lang="en-US" dirty="0"/>
              <a:t>Measure open loop beam transfer functions with the least upstream filtering possible.</a:t>
            </a:r>
          </a:p>
          <a:p>
            <a:pPr>
              <a:lnSpc>
                <a:spcPct val="100000"/>
              </a:lnSpc>
            </a:pPr>
            <a:r>
              <a:rPr lang="en-US" dirty="0"/>
              <a:t>These measurements would allow more complete data on impedance over frequency range (~GHz scale range).</a:t>
            </a:r>
          </a:p>
          <a:p>
            <a:pPr marL="0" indent="0">
              <a:buNone/>
            </a:pPr>
            <a:endParaRPr lang="en-US" dirty="0"/>
          </a:p>
        </p:txBody>
      </p:sp>
    </p:spTree>
    <p:extLst>
      <p:ext uri="{BB962C8B-B14F-4D97-AF65-F5344CB8AC3E}">
        <p14:creationId xmlns:p14="http://schemas.microsoft.com/office/powerpoint/2010/main" val="248062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Transparency Concept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5389" y="1262543"/>
                <a:ext cx="8956582" cy="1968637"/>
              </a:xfrm>
            </p:spPr>
            <p:txBody>
              <a:bodyPr>
                <a:noAutofit/>
              </a:bodyPr>
              <a:lstStyle/>
              <a:p>
                <a:pPr>
                  <a:lnSpc>
                    <a:spcPct val="100000"/>
                  </a:lnSpc>
                  <a:spcBef>
                    <a:spcPts val="0"/>
                  </a:spcBef>
                  <a:spcAft>
                    <a:spcPts val="900"/>
                  </a:spcAft>
                </a:pPr>
                <a:endParaRPr lang="en-US" sz="1500" dirty="0"/>
              </a:p>
              <a:p>
                <a:pPr>
                  <a:lnSpc>
                    <a:spcPct val="100000"/>
                  </a:lnSpc>
                  <a:spcBef>
                    <a:spcPts val="0"/>
                  </a:spcBef>
                  <a:spcAft>
                    <a:spcPts val="900"/>
                  </a:spcAft>
                </a:pPr>
                <a:r>
                  <a:rPr lang="en-US" sz="1500" dirty="0"/>
                  <a:t>Spin tune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𝜈</m:t>
                        </m:r>
                      </m:e>
                      <m:sub>
                        <m:r>
                          <a:rPr lang="en-US" sz="1500" i="1">
                            <a:latin typeface="Cambria Math" panose="02040503050406030204" pitchFamily="18" charset="0"/>
                          </a:rPr>
                          <m:t>𝑠𝑝</m:t>
                        </m:r>
                      </m:sub>
                    </m:sSub>
                    <m:r>
                      <a:rPr lang="en-US" sz="1500" i="1">
                        <a:latin typeface="Cambria Math" panose="02040503050406030204" pitchFamily="18" charset="0"/>
                      </a:rPr>
                      <m:t>=0</m:t>
                    </m:r>
                  </m:oMath>
                </a14:m>
                <a:r>
                  <a:rPr lang="en-US" sz="1500" dirty="0"/>
                  <a:t>, independent on energy.</a:t>
                </a:r>
              </a:p>
              <a:p>
                <a:pPr>
                  <a:lnSpc>
                    <a:spcPct val="100000"/>
                  </a:lnSpc>
                  <a:spcBef>
                    <a:spcPts val="0"/>
                  </a:spcBef>
                  <a:spcAft>
                    <a:spcPts val="900"/>
                  </a:spcAft>
                </a:pPr>
                <a:r>
                  <a:rPr lang="en-US" sz="1500" dirty="0"/>
                  <a:t>Allows for control of stable spin direction using</a:t>
                </a:r>
                <a:br>
                  <a:rPr lang="en-US" sz="1500" dirty="0"/>
                </a:br>
                <a:r>
                  <a:rPr lang="en-US" sz="1500" dirty="0"/>
                  <a:t>weak fields instead of strong field spin rotators.</a:t>
                </a:r>
              </a:p>
              <a:p>
                <a:pPr marL="0" indent="0">
                  <a:lnSpc>
                    <a:spcPct val="100000"/>
                  </a:lnSpc>
                  <a:spcBef>
                    <a:spcPts val="0"/>
                  </a:spcBef>
                  <a:spcAft>
                    <a:spcPts val="900"/>
                  </a:spcAft>
                  <a:buNone/>
                </a:pPr>
                <a:endParaRPr lang="en-US" sz="1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5389" y="1262543"/>
                <a:ext cx="8956582" cy="1968637"/>
              </a:xfrm>
              <a:blipFill>
                <a:blip r:embed="rId2"/>
                <a:stretch>
                  <a:fillRect l="-283"/>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a:t>2021 APEX Workshop</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18</a:t>
            </a:fld>
            <a:endParaRPr lang="en-US" dirty="0"/>
          </a:p>
        </p:txBody>
      </p:sp>
      <p:sp>
        <p:nvSpPr>
          <p:cNvPr id="9" name="Date Placeholder 8"/>
          <p:cNvSpPr>
            <a:spLocks noGrp="1"/>
          </p:cNvSpPr>
          <p:nvPr>
            <p:ph type="dt" sz="half" idx="2"/>
          </p:nvPr>
        </p:nvSpPr>
        <p:spPr/>
        <p:txBody>
          <a:bodyPr/>
          <a:lstStyle/>
          <a:p>
            <a:r>
              <a:rPr lang="en-US"/>
              <a:t>November 9, 2021</a:t>
            </a:r>
            <a:endParaRPr lang="en-US" dirty="0"/>
          </a:p>
        </p:txBody>
      </p:sp>
      <p:pic>
        <p:nvPicPr>
          <p:cNvPr id="4" name="Picture 3"/>
          <p:cNvPicPr>
            <a:picLocks noChangeAspect="1"/>
          </p:cNvPicPr>
          <p:nvPr/>
        </p:nvPicPr>
        <p:blipFill>
          <a:blip r:embed="rId3"/>
          <a:stretch>
            <a:fillRect/>
          </a:stretch>
        </p:blipFill>
        <p:spPr>
          <a:xfrm>
            <a:off x="125389" y="4350456"/>
            <a:ext cx="4060834" cy="1818942"/>
          </a:xfrm>
          <a:prstGeom prst="rect">
            <a:avLst/>
          </a:prstGeom>
        </p:spPr>
      </p:pic>
      <p:pic>
        <p:nvPicPr>
          <p:cNvPr id="10" name="Picture 9"/>
          <p:cNvPicPr>
            <a:picLocks noChangeAspect="1"/>
          </p:cNvPicPr>
          <p:nvPr/>
        </p:nvPicPr>
        <p:blipFill>
          <a:blip r:embed="rId4"/>
          <a:stretch>
            <a:fillRect/>
          </a:stretch>
        </p:blipFill>
        <p:spPr>
          <a:xfrm>
            <a:off x="4949909" y="4267541"/>
            <a:ext cx="3936080" cy="1909745"/>
          </a:xfrm>
          <a:prstGeom prst="rect">
            <a:avLst/>
          </a:prstGeom>
        </p:spPr>
      </p:pic>
      <p:pic>
        <p:nvPicPr>
          <p:cNvPr id="11" name="Picture 10"/>
          <p:cNvPicPr>
            <a:picLocks noChangeAspect="1"/>
          </p:cNvPicPr>
          <p:nvPr/>
        </p:nvPicPr>
        <p:blipFill>
          <a:blip r:embed="rId5"/>
          <a:stretch>
            <a:fillRect/>
          </a:stretch>
        </p:blipFill>
        <p:spPr>
          <a:xfrm>
            <a:off x="4893207" y="825567"/>
            <a:ext cx="4250793" cy="2225247"/>
          </a:xfrm>
          <a:prstGeom prst="rect">
            <a:avLst/>
          </a:prstGeom>
        </p:spPr>
      </p:pic>
      <p:sp>
        <p:nvSpPr>
          <p:cNvPr id="5" name="TextBox 4">
            <a:extLst>
              <a:ext uri="{FF2B5EF4-FFF2-40B4-BE49-F238E27FC236}">
                <a16:creationId xmlns:a16="http://schemas.microsoft.com/office/drawing/2014/main" id="{42EE6158-2F97-9E44-9111-B3BD60074740}"/>
              </a:ext>
            </a:extLst>
          </p:cNvPr>
          <p:cNvSpPr txBox="1"/>
          <p:nvPr/>
        </p:nvSpPr>
        <p:spPr>
          <a:xfrm>
            <a:off x="441330" y="3205343"/>
            <a:ext cx="3428952" cy="646331"/>
          </a:xfrm>
          <a:prstGeom prst="rect">
            <a:avLst/>
          </a:prstGeom>
          <a:noFill/>
        </p:spPr>
        <p:txBody>
          <a:bodyPr wrap="none" rtlCol="0">
            <a:spAutoFit/>
          </a:bodyPr>
          <a:lstStyle/>
          <a:p>
            <a:r>
              <a:rPr lang="en-US" dirty="0"/>
              <a:t>Spin transparency mode is natural </a:t>
            </a:r>
          </a:p>
          <a:p>
            <a:r>
              <a:rPr lang="en-US" dirty="0"/>
              <a:t>for the Figure-8 ring configuration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7B70F0-DBB9-3543-B0BD-ABC0A1E23CD9}"/>
                  </a:ext>
                </a:extLst>
              </p:cNvPr>
              <p:cNvSpPr txBox="1"/>
              <p:nvPr/>
            </p:nvSpPr>
            <p:spPr>
              <a:xfrm>
                <a:off x="4313637" y="3177942"/>
                <a:ext cx="4810514" cy="944746"/>
              </a:xfrm>
              <a:prstGeom prst="rect">
                <a:avLst/>
              </a:prstGeom>
              <a:noFill/>
            </p:spPr>
            <p:txBody>
              <a:bodyPr wrap="square" rtlCol="0">
                <a:spAutoFit/>
              </a:bodyPr>
              <a:lstStyle/>
              <a:p>
                <a:r>
                  <a:rPr lang="en-US" dirty="0"/>
                  <a:t>Spin transparency mode can be also created in a ring with Siberian snakes by tuning the spin rotation axes of the Snakes to have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𝑠𝑝</m:t>
                        </m:r>
                      </m:sub>
                    </m:sSub>
                    <m:r>
                      <a:rPr lang="en-US" i="1">
                        <a:latin typeface="Cambria Math" panose="02040503050406030204" pitchFamily="18" charset="0"/>
                      </a:rPr>
                      <m:t>=0</m:t>
                    </m:r>
                  </m:oMath>
                </a14:m>
                <a:r>
                  <a:rPr lang="en-US" dirty="0"/>
                  <a:t> </a:t>
                </a:r>
              </a:p>
            </p:txBody>
          </p:sp>
        </mc:Choice>
        <mc:Fallback xmlns="">
          <p:sp>
            <p:nvSpPr>
              <p:cNvPr id="12" name="TextBox 11">
                <a:extLst>
                  <a:ext uri="{FF2B5EF4-FFF2-40B4-BE49-F238E27FC236}">
                    <a16:creationId xmlns:a16="http://schemas.microsoft.com/office/drawing/2014/main" id="{047B70F0-DBB9-3543-B0BD-ABC0A1E23CD9}"/>
                  </a:ext>
                </a:extLst>
              </p:cNvPr>
              <p:cNvSpPr txBox="1">
                <a:spLocks noRot="1" noChangeAspect="1" noMove="1" noResize="1" noEditPoints="1" noAdjustHandles="1" noChangeArrowheads="1" noChangeShapeType="1" noTextEdit="1"/>
              </p:cNvSpPr>
              <p:nvPr/>
            </p:nvSpPr>
            <p:spPr>
              <a:xfrm>
                <a:off x="4313637" y="3177942"/>
                <a:ext cx="4810514" cy="944746"/>
              </a:xfrm>
              <a:prstGeom prst="rect">
                <a:avLst/>
              </a:prstGeom>
              <a:blipFill>
                <a:blip r:embed="rId6"/>
                <a:stretch>
                  <a:fillRect l="-1053" t="-2667" b="-80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8CD0E27-A023-EB46-91D0-39C0B22FF941}"/>
              </a:ext>
            </a:extLst>
          </p:cNvPr>
          <p:cNvSpPr txBox="1"/>
          <p:nvPr/>
        </p:nvSpPr>
        <p:spPr>
          <a:xfrm>
            <a:off x="463176" y="927648"/>
            <a:ext cx="3123099"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a:t>Team led by V. Morozov (ORNL)</a:t>
            </a:r>
          </a:p>
        </p:txBody>
      </p:sp>
    </p:spTree>
    <p:extLst>
      <p:ext uri="{BB962C8B-B14F-4D97-AF65-F5344CB8AC3E}">
        <p14:creationId xmlns:p14="http://schemas.microsoft.com/office/powerpoint/2010/main" val="191777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844A864-550C-5B46-81F7-B40518FB9EDE}"/>
              </a:ext>
            </a:extLst>
          </p:cNvPr>
          <p:cNvSpPr>
            <a:spLocks noGrp="1"/>
          </p:cNvSpPr>
          <p:nvPr>
            <p:ph idx="1"/>
          </p:nvPr>
        </p:nvSpPr>
        <p:spPr>
          <a:xfrm>
            <a:off x="303731" y="1193581"/>
            <a:ext cx="8574035" cy="5095707"/>
          </a:xfrm>
        </p:spPr>
        <p:txBody>
          <a:bodyPr>
            <a:noAutofit/>
          </a:bodyPr>
          <a:lstStyle/>
          <a:p>
            <a:pPr>
              <a:lnSpc>
                <a:spcPct val="100000"/>
              </a:lnSpc>
              <a:spcBef>
                <a:spcPts val="0"/>
              </a:spcBef>
              <a:spcAft>
                <a:spcPts val="225"/>
              </a:spcAft>
            </a:pPr>
            <a:r>
              <a:rPr lang="en-US" sz="2000" dirty="0"/>
              <a:t>EIC HSR configured in the spin transparency mode using two identical Siberian snakes</a:t>
            </a:r>
          </a:p>
          <a:p>
            <a:pPr lvl="1">
              <a:lnSpc>
                <a:spcPct val="100000"/>
              </a:lnSpc>
              <a:spcBef>
                <a:spcPts val="0"/>
              </a:spcBef>
              <a:spcAft>
                <a:spcPts val="225"/>
              </a:spcAft>
            </a:pPr>
            <a:r>
              <a:rPr lang="en-US" sz="2000" dirty="0"/>
              <a:t>Eliminate the need for spin rotators at certain energies</a:t>
            </a:r>
          </a:p>
          <a:p>
            <a:pPr lvl="1">
              <a:lnSpc>
                <a:spcPct val="100000"/>
              </a:lnSpc>
              <a:spcBef>
                <a:spcPts val="0"/>
              </a:spcBef>
              <a:spcAft>
                <a:spcPts val="225"/>
              </a:spcAft>
            </a:pPr>
            <a:r>
              <a:rPr lang="en-US" sz="2000" dirty="0"/>
              <a:t>Longitudinally polarized deuterons at certain energies</a:t>
            </a:r>
          </a:p>
          <a:p>
            <a:pPr>
              <a:lnSpc>
                <a:spcPct val="100000"/>
              </a:lnSpc>
              <a:spcBef>
                <a:spcPts val="0"/>
              </a:spcBef>
              <a:spcAft>
                <a:spcPts val="225"/>
              </a:spcAft>
            </a:pPr>
            <a:r>
              <a:rPr lang="en-US" sz="2000" dirty="0"/>
              <a:t>EIC ESR configured in the spin transparency mode using electron spin rotators and additional snake</a:t>
            </a:r>
          </a:p>
          <a:p>
            <a:pPr lvl="1">
              <a:lnSpc>
                <a:spcPct val="100000"/>
              </a:lnSpc>
              <a:spcBef>
                <a:spcPts val="0"/>
              </a:spcBef>
              <a:spcAft>
                <a:spcPts val="225"/>
              </a:spcAft>
            </a:pPr>
            <a:r>
              <a:rPr lang="en-US" sz="2000" dirty="0"/>
              <a:t>Same lifetimes of the two spin states</a:t>
            </a:r>
          </a:p>
          <a:p>
            <a:pPr lvl="1">
              <a:lnSpc>
                <a:spcPct val="100000"/>
              </a:lnSpc>
              <a:spcBef>
                <a:spcPts val="0"/>
              </a:spcBef>
              <a:spcAft>
                <a:spcPts val="225"/>
              </a:spcAft>
            </a:pPr>
            <a:r>
              <a:rPr lang="en-US" sz="2000" dirty="0"/>
              <a:t>Simplified spin matching</a:t>
            </a:r>
          </a:p>
          <a:p>
            <a:pPr lvl="1">
              <a:lnSpc>
                <a:spcPct val="100000"/>
              </a:lnSpc>
              <a:spcBef>
                <a:spcPts val="0"/>
              </a:spcBef>
              <a:spcAft>
                <a:spcPts val="225"/>
              </a:spcAft>
            </a:pPr>
            <a:endParaRPr lang="en-US" sz="2000" dirty="0"/>
          </a:p>
          <a:p>
            <a:pPr marL="342900" indent="-285750">
              <a:lnSpc>
                <a:spcPct val="100000"/>
              </a:lnSpc>
              <a:spcBef>
                <a:spcPts val="0"/>
              </a:spcBef>
              <a:spcAft>
                <a:spcPts val="225"/>
              </a:spcAft>
            </a:pPr>
            <a:r>
              <a:rPr lang="en-US" sz="2000" dirty="0"/>
              <a:t>The experiment planned in Run-22 will:</a:t>
            </a:r>
          </a:p>
          <a:p>
            <a:pPr lvl="1">
              <a:lnSpc>
                <a:spcPct val="100000"/>
              </a:lnSpc>
              <a:spcBef>
                <a:spcPts val="0"/>
              </a:spcBef>
              <a:spcAft>
                <a:spcPts val="225"/>
              </a:spcAft>
            </a:pPr>
            <a:r>
              <a:rPr lang="en-US" sz="2000" dirty="0"/>
              <a:t>Demonstrate  the capability of stable spin direction control using weak fields in the spin transparency mode.</a:t>
            </a:r>
          </a:p>
          <a:p>
            <a:pPr lvl="1">
              <a:lnSpc>
                <a:spcPct val="100000"/>
              </a:lnSpc>
              <a:spcBef>
                <a:spcPts val="0"/>
              </a:spcBef>
              <a:spcAft>
                <a:spcPts val="225"/>
              </a:spcAft>
            </a:pPr>
            <a:r>
              <a:rPr lang="en-US" sz="2000" dirty="0"/>
              <a:t>Demonstrate the acceleration of polarized protons without polarization loss in the spin transparency mode.</a:t>
            </a:r>
          </a:p>
          <a:p>
            <a:pPr lvl="1">
              <a:lnSpc>
                <a:spcPct val="100000"/>
              </a:lnSpc>
              <a:spcBef>
                <a:spcPts val="0"/>
              </a:spcBef>
              <a:spcAft>
                <a:spcPts val="225"/>
              </a:spcAft>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p:txBody>
      </p:sp>
      <p:sp>
        <p:nvSpPr>
          <p:cNvPr id="3" name="Title 2"/>
          <p:cNvSpPr>
            <a:spLocks noGrp="1"/>
          </p:cNvSpPr>
          <p:nvPr>
            <p:ph type="title"/>
          </p:nvPr>
        </p:nvSpPr>
        <p:spPr/>
        <p:txBody>
          <a:bodyPr/>
          <a:lstStyle/>
          <a:p>
            <a:r>
              <a:rPr lang="en-US" dirty="0"/>
              <a:t>Potential Benefits of Spin Transparency Mode to EIC</a:t>
            </a:r>
          </a:p>
        </p:txBody>
      </p:sp>
      <p:sp>
        <p:nvSpPr>
          <p:cNvPr id="5" name="Date Placeholder 4"/>
          <p:cNvSpPr>
            <a:spLocks noGrp="1"/>
          </p:cNvSpPr>
          <p:nvPr>
            <p:ph type="dt" sz="half" idx="2"/>
          </p:nvPr>
        </p:nvSpPr>
        <p:spPr/>
        <p:txBody>
          <a:bodyPr/>
          <a:lstStyle/>
          <a:p>
            <a:r>
              <a:rPr lang="en-US"/>
              <a:t>November 9, 2021</a:t>
            </a:r>
            <a:endParaRPr lang="en-US" dirty="0"/>
          </a:p>
        </p:txBody>
      </p:sp>
      <p:sp>
        <p:nvSpPr>
          <p:cNvPr id="7" name="Footer Placeholder 6"/>
          <p:cNvSpPr>
            <a:spLocks noGrp="1"/>
          </p:cNvSpPr>
          <p:nvPr>
            <p:ph type="ftr" sz="quarter" idx="11"/>
          </p:nvPr>
        </p:nvSpPr>
        <p:spPr/>
        <p:txBody>
          <a:bodyPr/>
          <a:lstStyle/>
          <a:p>
            <a:r>
              <a:rPr lang="en-US"/>
              <a:t>2021 APEX Workshop</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4536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Outline</a:t>
            </a:r>
          </a:p>
        </p:txBody>
      </p:sp>
      <p:sp>
        <p:nvSpPr>
          <p:cNvPr id="3" name="Content Placeholder 2"/>
          <p:cNvSpPr>
            <a:spLocks noGrp="1"/>
          </p:cNvSpPr>
          <p:nvPr>
            <p:ph idx="1"/>
          </p:nvPr>
        </p:nvSpPr>
        <p:spPr>
          <a:xfrm>
            <a:off x="463549" y="1191386"/>
            <a:ext cx="8022530" cy="4674155"/>
          </a:xfrm>
        </p:spPr>
        <p:txBody>
          <a:bodyPr>
            <a:normAutofit/>
          </a:bodyPr>
          <a:lstStyle/>
          <a:p>
            <a:r>
              <a:rPr lang="en-US" sz="2600" dirty="0"/>
              <a:t>EIC and EIC Hadron Storage Ring Overview</a:t>
            </a:r>
          </a:p>
          <a:p>
            <a:endParaRPr lang="en-US" sz="2600" dirty="0"/>
          </a:p>
          <a:p>
            <a:r>
              <a:rPr lang="en-US" sz="2600" dirty="0"/>
              <a:t>Hadron Beam Parameters: EIC vs RHIC</a:t>
            </a:r>
          </a:p>
          <a:p>
            <a:endParaRPr lang="en-US" sz="2600" dirty="0"/>
          </a:p>
          <a:p>
            <a:r>
              <a:rPr lang="en-US" sz="2600" dirty="0"/>
              <a:t>Experiments in RHIC for EIC</a:t>
            </a:r>
          </a:p>
          <a:p>
            <a:endParaRPr lang="en-US" sz="2600" dirty="0"/>
          </a:p>
          <a:p>
            <a:r>
              <a:rPr lang="en-US" sz="2600" dirty="0"/>
              <a:t>Some experimental results and plans</a:t>
            </a:r>
          </a:p>
          <a:p>
            <a:endParaRPr lang="en-US" sz="2600" dirty="0"/>
          </a:p>
          <a:p>
            <a:r>
              <a:rPr lang="en-US" sz="2600" dirty="0"/>
              <a:t>Conclusions</a:t>
            </a:r>
          </a:p>
          <a:p>
            <a:endParaRPr lang="en-US" dirty="0"/>
          </a:p>
        </p:txBody>
      </p:sp>
    </p:spTree>
    <p:extLst>
      <p:ext uri="{BB962C8B-B14F-4D97-AF65-F5344CB8AC3E}">
        <p14:creationId xmlns:p14="http://schemas.microsoft.com/office/powerpoint/2010/main" val="208178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3455-E855-4E02-9BE0-D9FC31349356}"/>
              </a:ext>
            </a:extLst>
          </p:cNvPr>
          <p:cNvSpPr>
            <a:spLocks noGrp="1"/>
          </p:cNvSpPr>
          <p:nvPr>
            <p:ph type="title"/>
          </p:nvPr>
        </p:nvSpPr>
        <p:spPr>
          <a:xfrm>
            <a:off x="628650" y="55972"/>
            <a:ext cx="7886700" cy="1325563"/>
          </a:xfrm>
        </p:spPr>
        <p:txBody>
          <a:bodyPr/>
          <a:lstStyle/>
          <a:p>
            <a:r>
              <a:rPr lang="en-US" dirty="0"/>
              <a:t>Conclusions</a:t>
            </a:r>
          </a:p>
        </p:txBody>
      </p:sp>
      <p:sp>
        <p:nvSpPr>
          <p:cNvPr id="4" name="Slide Number Placeholder 3">
            <a:extLst>
              <a:ext uri="{FF2B5EF4-FFF2-40B4-BE49-F238E27FC236}">
                <a16:creationId xmlns:a16="http://schemas.microsoft.com/office/drawing/2014/main" id="{6FD71940-E0C6-49DF-BB72-53495299E5C1}"/>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6" name="Content Placeholder 5">
            <a:extLst>
              <a:ext uri="{FF2B5EF4-FFF2-40B4-BE49-F238E27FC236}">
                <a16:creationId xmlns:a16="http://schemas.microsoft.com/office/drawing/2014/main" id="{117B1080-CE2D-FF49-AF6A-501EAA0359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595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DF524-4653-8647-A972-76D0F25344F4}"/>
              </a:ext>
            </a:extLst>
          </p:cNvPr>
          <p:cNvSpPr txBox="1"/>
          <p:nvPr/>
        </p:nvSpPr>
        <p:spPr>
          <a:xfrm>
            <a:off x="1129084" y="2210463"/>
            <a:ext cx="6623437" cy="1446550"/>
          </a:xfrm>
          <a:prstGeom prst="rect">
            <a:avLst/>
          </a:prstGeom>
          <a:noFill/>
        </p:spPr>
        <p:txBody>
          <a:bodyPr wrap="square" rtlCol="0">
            <a:spAutoFit/>
          </a:bodyPr>
          <a:lstStyle/>
          <a:p>
            <a:pPr algn="ctr"/>
            <a:r>
              <a:rPr lang="en-US" sz="4400" dirty="0">
                <a:solidFill>
                  <a:srgbClr val="30519D"/>
                </a:solidFill>
                <a:latin typeface="Algerian" panose="020F0502020204030204" pitchFamily="34" charset="0"/>
                <a:cs typeface="Algerian" panose="020F0502020204030204" pitchFamily="34" charset="0"/>
              </a:rPr>
              <a:t>Thank you </a:t>
            </a:r>
          </a:p>
          <a:p>
            <a:pPr algn="ctr"/>
            <a:r>
              <a:rPr lang="en-US" sz="4400" dirty="0">
                <a:solidFill>
                  <a:srgbClr val="30519D"/>
                </a:solidFill>
                <a:latin typeface="Algerian" panose="020F0502020204030204" pitchFamily="34" charset="0"/>
                <a:cs typeface="Algerian" panose="020F0502020204030204" pitchFamily="34" charset="0"/>
              </a:rPr>
              <a:t>for your attention!</a:t>
            </a:r>
          </a:p>
        </p:txBody>
      </p:sp>
    </p:spTree>
    <p:extLst>
      <p:ext uri="{BB962C8B-B14F-4D97-AF65-F5344CB8AC3E}">
        <p14:creationId xmlns:p14="http://schemas.microsoft.com/office/powerpoint/2010/main" val="120081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AFA634-9B17-F14F-A642-AE58A58D59E7}"/>
              </a:ext>
            </a:extLst>
          </p:cNvPr>
          <p:cNvSpPr>
            <a:spLocks noGrp="1"/>
          </p:cNvSpPr>
          <p:nvPr>
            <p:ph type="sldNum" sz="quarter" idx="12"/>
          </p:nvPr>
        </p:nvSpPr>
        <p:spPr/>
        <p:txBody>
          <a:bodyPr/>
          <a:lstStyle/>
          <a:p>
            <a:fld id="{893C5830-40F3-F04E-B2E3-10E6672BA8FF}" type="slidenum">
              <a:rPr lang="en-US" smtClean="0"/>
              <a:pPr/>
              <a:t>22</a:t>
            </a:fld>
            <a:endParaRPr lang="en-US"/>
          </a:p>
        </p:txBody>
      </p:sp>
      <p:sp>
        <p:nvSpPr>
          <p:cNvPr id="5" name="TextBox 4">
            <a:extLst>
              <a:ext uri="{FF2B5EF4-FFF2-40B4-BE49-F238E27FC236}">
                <a16:creationId xmlns:a16="http://schemas.microsoft.com/office/drawing/2014/main" id="{C042AB79-9AFD-004C-A126-CE2DAD9B1C33}"/>
              </a:ext>
            </a:extLst>
          </p:cNvPr>
          <p:cNvSpPr txBox="1"/>
          <p:nvPr/>
        </p:nvSpPr>
        <p:spPr>
          <a:xfrm>
            <a:off x="2891790" y="2560320"/>
            <a:ext cx="4674870" cy="707886"/>
          </a:xfrm>
          <a:prstGeom prst="rect">
            <a:avLst/>
          </a:prstGeom>
          <a:noFill/>
        </p:spPr>
        <p:txBody>
          <a:bodyPr wrap="square" rtlCol="0">
            <a:spAutoFit/>
          </a:bodyPr>
          <a:lstStyle/>
          <a:p>
            <a:r>
              <a:rPr lang="en-US" sz="4000" dirty="0"/>
              <a:t>Back-Up Slides</a:t>
            </a:r>
          </a:p>
        </p:txBody>
      </p:sp>
    </p:spTree>
    <p:extLst>
      <p:ext uri="{BB962C8B-B14F-4D97-AF65-F5344CB8AC3E}">
        <p14:creationId xmlns:p14="http://schemas.microsoft.com/office/powerpoint/2010/main" val="249004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0A75C7C-37EA-4D6E-97FD-4E86240CA0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6160" y="635729"/>
            <a:ext cx="2684970" cy="314379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a:extLst>
              <a:ext uri="{FF2B5EF4-FFF2-40B4-BE49-F238E27FC236}">
                <a16:creationId xmlns:a16="http://schemas.microsoft.com/office/drawing/2014/main" id="{84827B65-43B0-D042-B862-05F79E841EA7}"/>
              </a:ext>
            </a:extLst>
          </p:cNvPr>
          <p:cNvSpPr txBox="1">
            <a:spLocks/>
          </p:cNvSpPr>
          <p:nvPr/>
        </p:nvSpPr>
        <p:spPr>
          <a:xfrm>
            <a:off x="3864993" y="6518393"/>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3</a:t>
            </a:fld>
            <a:endParaRPr lang="en-US" dirty="0"/>
          </a:p>
        </p:txBody>
      </p:sp>
      <p:sp>
        <p:nvSpPr>
          <p:cNvPr id="25" name="Title 1">
            <a:extLst>
              <a:ext uri="{FF2B5EF4-FFF2-40B4-BE49-F238E27FC236}">
                <a16:creationId xmlns:a16="http://schemas.microsoft.com/office/drawing/2014/main" id="{B7DB5A8A-D937-474C-A906-E02D82E166CA}"/>
              </a:ext>
            </a:extLst>
          </p:cNvPr>
          <p:cNvSpPr txBox="1">
            <a:spLocks/>
          </p:cNvSpPr>
          <p:nvPr/>
        </p:nvSpPr>
        <p:spPr>
          <a:xfrm>
            <a:off x="583956" y="202670"/>
            <a:ext cx="7886700" cy="4564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4000" dirty="0"/>
              <a:t>EIC Overview</a:t>
            </a:r>
          </a:p>
        </p:txBody>
      </p:sp>
      <p:pic>
        <p:nvPicPr>
          <p:cNvPr id="5" name="Picture 4">
            <a:extLst>
              <a:ext uri="{FF2B5EF4-FFF2-40B4-BE49-F238E27FC236}">
                <a16:creationId xmlns:a16="http://schemas.microsoft.com/office/drawing/2014/main" id="{626F6E16-37F9-4E83-B269-4B3FE4615285}"/>
              </a:ext>
            </a:extLst>
          </p:cNvPr>
          <p:cNvPicPr>
            <a:picLocks noChangeAspect="1"/>
          </p:cNvPicPr>
          <p:nvPr/>
        </p:nvPicPr>
        <p:blipFill>
          <a:blip r:embed="rId3"/>
          <a:stretch>
            <a:fillRect/>
          </a:stretch>
        </p:blipFill>
        <p:spPr>
          <a:xfrm>
            <a:off x="5384145" y="4508805"/>
            <a:ext cx="3676650" cy="1947863"/>
          </a:xfrm>
          <a:prstGeom prst="rect">
            <a:avLst/>
          </a:prstGeom>
        </p:spPr>
      </p:pic>
      <p:sp>
        <p:nvSpPr>
          <p:cNvPr id="4" name="TextBox 3">
            <a:extLst>
              <a:ext uri="{FF2B5EF4-FFF2-40B4-BE49-F238E27FC236}">
                <a16:creationId xmlns:a16="http://schemas.microsoft.com/office/drawing/2014/main" id="{5ECB1A09-2A12-48DA-9269-E6C5FCA8889B}"/>
              </a:ext>
            </a:extLst>
          </p:cNvPr>
          <p:cNvSpPr txBox="1"/>
          <p:nvPr/>
        </p:nvSpPr>
        <p:spPr>
          <a:xfrm>
            <a:off x="6052457" y="2891245"/>
            <a:ext cx="627017" cy="369332"/>
          </a:xfrm>
          <a:prstGeom prst="rect">
            <a:avLst/>
          </a:prstGeom>
          <a:solidFill>
            <a:schemeClr val="bg1"/>
          </a:solidFill>
          <a:ln>
            <a:noFill/>
          </a:ln>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AAD80EC5-67EB-4E01-B5A8-1DE1C09D7F55}"/>
              </a:ext>
            </a:extLst>
          </p:cNvPr>
          <p:cNvSpPr>
            <a:spLocks noGrp="1"/>
          </p:cNvSpPr>
          <p:nvPr>
            <p:ph idx="1"/>
          </p:nvPr>
        </p:nvSpPr>
        <p:spPr>
          <a:xfrm>
            <a:off x="83205" y="727745"/>
            <a:ext cx="8657995" cy="5796617"/>
          </a:xfrm>
          <a:noFill/>
        </p:spPr>
        <p:txBody>
          <a:bodyPr>
            <a:normAutofit fontScale="77500" lnSpcReduction="20000"/>
          </a:bodyPr>
          <a:lstStyle/>
          <a:p>
            <a:pPr marL="0" indent="0">
              <a:lnSpc>
                <a:spcPct val="120000"/>
              </a:lnSpc>
              <a:spcBef>
                <a:spcPts val="0"/>
              </a:spcBef>
              <a:buNone/>
            </a:pPr>
            <a:r>
              <a:rPr lang="en-US" sz="2600" dirty="0"/>
              <a:t>Design based on </a:t>
            </a:r>
            <a:r>
              <a:rPr lang="en-US" sz="2600" b="1" dirty="0"/>
              <a:t>existing RHIC Complex</a:t>
            </a:r>
          </a:p>
          <a:p>
            <a:pPr marL="0" indent="0">
              <a:lnSpc>
                <a:spcPct val="120000"/>
              </a:lnSpc>
              <a:spcBef>
                <a:spcPts val="0"/>
              </a:spcBef>
              <a:buNone/>
            </a:pPr>
            <a:r>
              <a:rPr lang="en-US" sz="2600" dirty="0"/>
              <a:t>RHIC is well-maintained, operating at its peak</a:t>
            </a:r>
          </a:p>
          <a:p>
            <a:pPr marL="0" indent="0">
              <a:buNone/>
            </a:pPr>
            <a:endParaRPr lang="en-US" sz="400" dirty="0"/>
          </a:p>
          <a:p>
            <a:r>
              <a:rPr lang="en-US" sz="2600" b="1" dirty="0"/>
              <a:t>Hadron storage ring</a:t>
            </a:r>
            <a:r>
              <a:rPr lang="en-US" sz="2600" dirty="0"/>
              <a:t> </a:t>
            </a:r>
            <a:r>
              <a:rPr lang="en-US" sz="2600" b="1" dirty="0"/>
              <a:t>40-275 GeV</a:t>
            </a:r>
            <a:r>
              <a:rPr lang="en-US" sz="2600" dirty="0">
                <a:solidFill>
                  <a:schemeClr val="accent6"/>
                </a:solidFill>
              </a:rPr>
              <a:t> </a:t>
            </a:r>
          </a:p>
          <a:p>
            <a:pPr marL="0" indent="0">
              <a:buNone/>
            </a:pPr>
            <a:r>
              <a:rPr lang="en-US" sz="2300" b="1" dirty="0">
                <a:solidFill>
                  <a:schemeClr val="accent6"/>
                </a:solidFill>
              </a:rPr>
              <a:t>           based on existing RHIC </a:t>
            </a:r>
          </a:p>
          <a:p>
            <a:pPr lvl="1">
              <a:buFont typeface="Courier New" panose="02070309020205020404" pitchFamily="49" charset="0"/>
              <a:buChar char="o"/>
            </a:pPr>
            <a:r>
              <a:rPr lang="en-US" sz="2600" dirty="0"/>
              <a:t>1160 bunches, 1A beam current (3 x RHIC</a:t>
            </a:r>
          </a:p>
          <a:p>
            <a:pPr lvl="1">
              <a:buFont typeface="Courier New" panose="02070309020205020404" pitchFamily="49" charset="0"/>
              <a:buChar char="o"/>
            </a:pPr>
            <a:r>
              <a:rPr lang="en-US" sz="2600" dirty="0"/>
              <a:t>Bright vertical beam emittance 1.5 nm</a:t>
            </a:r>
          </a:p>
          <a:p>
            <a:pPr lvl="1">
              <a:buFont typeface="Courier New" panose="02070309020205020404" pitchFamily="49" charset="0"/>
              <a:buChar char="o"/>
            </a:pPr>
            <a:r>
              <a:rPr lang="en-US" sz="2600" dirty="0"/>
              <a:t>Strong hadron cooling (coherent electron cooling)</a:t>
            </a:r>
            <a:endParaRPr lang="en-US" sz="600" dirty="0"/>
          </a:p>
          <a:p>
            <a:r>
              <a:rPr lang="en-US" sz="2300" b="1" dirty="0"/>
              <a:t>Electron storage ring 2.5–18 GeV</a:t>
            </a:r>
            <a:r>
              <a:rPr lang="en-US" sz="2300" dirty="0"/>
              <a:t> </a:t>
            </a:r>
            <a:r>
              <a:rPr lang="en-US" sz="2300" b="1" dirty="0">
                <a:solidFill>
                  <a:srgbClr val="FF0000"/>
                </a:solidFill>
              </a:rPr>
              <a:t>new ring in RHIC tunnel</a:t>
            </a:r>
            <a:endParaRPr lang="en-US" sz="2300" dirty="0"/>
          </a:p>
          <a:p>
            <a:pPr lvl="1">
              <a:buFont typeface="Courier New" panose="02070309020205020404" pitchFamily="49" charset="0"/>
              <a:buChar char="o"/>
            </a:pPr>
            <a:r>
              <a:rPr lang="en-US" sz="2300" dirty="0"/>
              <a:t>1160 bunches</a:t>
            </a:r>
          </a:p>
          <a:p>
            <a:pPr lvl="1">
              <a:buFont typeface="Courier New" panose="02070309020205020404" pitchFamily="49" charset="0"/>
              <a:buChar char="o"/>
            </a:pPr>
            <a:r>
              <a:rPr lang="en-US" sz="2300" dirty="0"/>
              <a:t>Large beam current, 2.5 A </a:t>
            </a:r>
            <a:r>
              <a:rPr lang="en-US" sz="2300" dirty="0">
                <a:sym typeface="Wingdings" panose="05000000000000000000" pitchFamily="2" charset="2"/>
              </a:rPr>
              <a:t> 9 MW S.R. power</a:t>
            </a:r>
          </a:p>
          <a:p>
            <a:pPr lvl="1">
              <a:buFont typeface="Courier New" panose="02070309020205020404" pitchFamily="49" charset="0"/>
              <a:buChar char="o"/>
            </a:pPr>
            <a:r>
              <a:rPr lang="en-US" sz="2300" dirty="0">
                <a:sym typeface="Wingdings" panose="05000000000000000000" pitchFamily="2" charset="2"/>
              </a:rPr>
              <a:t>SRF cavities</a:t>
            </a:r>
          </a:p>
          <a:p>
            <a:r>
              <a:rPr lang="en-US" sz="2300" b="1" dirty="0"/>
              <a:t>Electron rapid cycling synchrotron 0.4- 18 GeV </a:t>
            </a:r>
            <a:r>
              <a:rPr lang="en-US" sz="2300" b="1" dirty="0">
                <a:solidFill>
                  <a:srgbClr val="FF0000"/>
                </a:solidFill>
              </a:rPr>
              <a:t>new ring in RHIC tunnel</a:t>
            </a:r>
            <a:endParaRPr lang="en-US" sz="2300" dirty="0"/>
          </a:p>
          <a:p>
            <a:pPr lvl="1">
              <a:buFont typeface="Courier New" panose="02070309020205020404" pitchFamily="49" charset="0"/>
              <a:buChar char="o"/>
            </a:pPr>
            <a:r>
              <a:rPr lang="en-US" sz="2300" dirty="0"/>
              <a:t>2 x 28 nC bunches, 1 Hz</a:t>
            </a:r>
            <a:r>
              <a:rPr lang="en-US" sz="2300" dirty="0">
                <a:solidFill>
                  <a:srgbClr val="FFC000"/>
                </a:solidFill>
              </a:rPr>
              <a:t> </a:t>
            </a:r>
            <a:r>
              <a:rPr lang="en-US" sz="2300" dirty="0"/>
              <a:t>cycle time</a:t>
            </a:r>
          </a:p>
          <a:p>
            <a:pPr lvl="1">
              <a:buFont typeface="Courier New" panose="02070309020205020404" pitchFamily="49" charset="0"/>
              <a:buChar char="o"/>
            </a:pPr>
            <a:r>
              <a:rPr lang="en-US" sz="2300" dirty="0"/>
              <a:t>Use spin transparency for high polarization</a:t>
            </a:r>
            <a:endParaRPr lang="en-US" sz="600" dirty="0"/>
          </a:p>
          <a:p>
            <a:r>
              <a:rPr lang="en-US" sz="2300" b="1" dirty="0"/>
              <a:t>High luminosity interaction region(s) </a:t>
            </a:r>
            <a:r>
              <a:rPr lang="en-US" sz="2300" b="1" dirty="0">
                <a:solidFill>
                  <a:srgbClr val="FF0000"/>
                </a:solidFill>
              </a:rPr>
              <a:t>new</a:t>
            </a:r>
            <a:endParaRPr lang="en-US" sz="2300" dirty="0"/>
          </a:p>
          <a:p>
            <a:pPr lvl="1">
              <a:buFont typeface="Courier New" panose="02070309020205020404" pitchFamily="49" charset="0"/>
              <a:buChar char="o"/>
            </a:pPr>
            <a:r>
              <a:rPr lang="en-US" sz="2300" dirty="0"/>
              <a:t>L = 10</a:t>
            </a:r>
            <a:r>
              <a:rPr lang="en-US" sz="2300" baseline="30000" dirty="0"/>
              <a:t>34 </a:t>
            </a:r>
            <a:r>
              <a:rPr lang="en-US" sz="2300" dirty="0"/>
              <a:t>cm</a:t>
            </a:r>
            <a:r>
              <a:rPr lang="en-US" sz="2300" baseline="30000" dirty="0"/>
              <a:t>-2</a:t>
            </a:r>
            <a:r>
              <a:rPr lang="en-US" sz="2300" dirty="0"/>
              <a:t>s</a:t>
            </a:r>
            <a:r>
              <a:rPr lang="en-US" sz="2300" baseline="30000" dirty="0"/>
              <a:t>-1</a:t>
            </a:r>
            <a:r>
              <a:rPr lang="en-US" sz="2300" dirty="0"/>
              <a:t>,</a:t>
            </a:r>
            <a:r>
              <a:rPr lang="en-US" sz="2300" baseline="30000" dirty="0"/>
              <a:t> </a:t>
            </a:r>
            <a:r>
              <a:rPr lang="en-US" sz="2300" dirty="0"/>
              <a:t>Superconducting magnets</a:t>
            </a:r>
          </a:p>
          <a:p>
            <a:pPr lvl="1">
              <a:buFont typeface="Courier New" panose="02070309020205020404" pitchFamily="49" charset="0"/>
              <a:buChar char="o"/>
            </a:pPr>
            <a:r>
              <a:rPr lang="en-US" sz="2300" dirty="0"/>
              <a:t>25 mrad crossing angle with crab cavities</a:t>
            </a:r>
          </a:p>
          <a:p>
            <a:pPr lvl="1">
              <a:buFont typeface="Courier New" panose="02070309020205020404" pitchFamily="49" charset="0"/>
              <a:buChar char="o"/>
            </a:pPr>
            <a:r>
              <a:rPr lang="en-US" sz="2300" dirty="0"/>
              <a:t>Spin rotators (longitudinal electron spin)</a:t>
            </a:r>
          </a:p>
          <a:p>
            <a:pPr lvl="1">
              <a:buFont typeface="Courier New" panose="02070309020205020404" pitchFamily="49" charset="0"/>
              <a:buChar char="o"/>
            </a:pPr>
            <a:r>
              <a:rPr lang="en-US" sz="2300" dirty="0"/>
              <a:t>Forward hadron instrumentation for tagging</a:t>
            </a:r>
          </a:p>
          <a:p>
            <a:pPr lvl="1">
              <a:buFont typeface="Courier New" panose="02070309020205020404" pitchFamily="49" charset="0"/>
              <a:buChar char="o"/>
            </a:pPr>
            <a:endParaRPr lang="en-US" sz="2000" dirty="0"/>
          </a:p>
        </p:txBody>
      </p:sp>
    </p:spTree>
    <p:extLst>
      <p:ext uri="{BB962C8B-B14F-4D97-AF65-F5344CB8AC3E}">
        <p14:creationId xmlns:p14="http://schemas.microsoft.com/office/powerpoint/2010/main" val="43529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05" y="0"/>
            <a:ext cx="7886700" cy="1325563"/>
          </a:xfrm>
        </p:spPr>
        <p:txBody>
          <a:bodyPr/>
          <a:lstStyle/>
          <a:p>
            <a:r>
              <a:rPr lang="en-US" dirty="0"/>
              <a:t>EIC Hadron Ring</a:t>
            </a:r>
          </a:p>
        </p:txBody>
      </p:sp>
      <p:sp>
        <p:nvSpPr>
          <p:cNvPr id="3" name="Content Placeholder 2"/>
          <p:cNvSpPr>
            <a:spLocks noGrp="1"/>
          </p:cNvSpPr>
          <p:nvPr>
            <p:ph idx="1"/>
          </p:nvPr>
        </p:nvSpPr>
        <p:spPr>
          <a:xfrm>
            <a:off x="89389" y="1325564"/>
            <a:ext cx="4482612" cy="5030788"/>
          </a:xfrm>
        </p:spPr>
        <p:txBody>
          <a:bodyPr>
            <a:noAutofit/>
          </a:bodyPr>
          <a:lstStyle/>
          <a:p>
            <a:pPr>
              <a:lnSpc>
                <a:spcPct val="100000"/>
              </a:lnSpc>
            </a:pPr>
            <a:r>
              <a:rPr lang="en-US" sz="1600" dirty="0"/>
              <a:t>Existing RHIC ion accelerator complex will be re-used for EIC.</a:t>
            </a:r>
          </a:p>
          <a:p>
            <a:pPr>
              <a:lnSpc>
                <a:spcPct val="100000"/>
              </a:lnSpc>
            </a:pPr>
            <a:r>
              <a:rPr lang="en-US" sz="1600" b="1" dirty="0">
                <a:solidFill>
                  <a:schemeClr val="accent2">
                    <a:lumMod val="75000"/>
                  </a:schemeClr>
                </a:solidFill>
              </a:rPr>
              <a:t>In 100-275 GeV energy range the EIC HSR consists of four Yellow and 2 Blue sextants of RHIC ring.</a:t>
            </a:r>
          </a:p>
          <a:p>
            <a:pPr>
              <a:lnSpc>
                <a:spcPct val="100000"/>
              </a:lnSpc>
            </a:pPr>
            <a:r>
              <a:rPr lang="en-US" sz="1600" b="1" dirty="0">
                <a:solidFill>
                  <a:schemeClr val="accent2">
                    <a:lumMod val="75000"/>
                  </a:schemeClr>
                </a:solidFill>
              </a:rPr>
              <a:t>For operation at 41 GeV the HSR ring will use Yellow (inner) 10-12 o’clock arc instead of a Blue one.</a:t>
            </a:r>
            <a:endParaRPr lang="en-US" sz="1600" dirty="0"/>
          </a:p>
          <a:p>
            <a:pPr>
              <a:lnSpc>
                <a:spcPct val="100000"/>
              </a:lnSpc>
            </a:pPr>
            <a:r>
              <a:rPr lang="en-US" sz="1600" dirty="0"/>
              <a:t>4-6 o’clock </a:t>
            </a:r>
            <a:r>
              <a:rPr lang="en-US" sz="1600" b="1" dirty="0">
                <a:solidFill>
                  <a:srgbClr val="30519D"/>
                </a:solidFill>
              </a:rPr>
              <a:t>Blue arc </a:t>
            </a:r>
            <a:r>
              <a:rPr lang="en-US" sz="1600" b="1" dirty="0" err="1">
                <a:solidFill>
                  <a:srgbClr val="30519D"/>
                </a:solidFill>
              </a:rPr>
              <a:t>RHICv</a:t>
            </a:r>
            <a:r>
              <a:rPr lang="en-US" sz="1600" dirty="0" err="1"/>
              <a:t>will</a:t>
            </a:r>
            <a:r>
              <a:rPr lang="en-US" sz="1600" dirty="0"/>
              <a:t> be used </a:t>
            </a:r>
            <a:r>
              <a:rPr lang="en-US" sz="1600" b="1" dirty="0">
                <a:solidFill>
                  <a:srgbClr val="30519D"/>
                </a:solidFill>
              </a:rPr>
              <a:t>as injection beamline to deliver the hadron beam into injection kicker area at 4 o’clock.</a:t>
            </a:r>
          </a:p>
          <a:p>
            <a:pPr>
              <a:lnSpc>
                <a:spcPct val="100000"/>
              </a:lnSpc>
            </a:pPr>
            <a:r>
              <a:rPr lang="en-US" sz="1600" b="1" dirty="0">
                <a:solidFill>
                  <a:srgbClr val="30519D"/>
                </a:solidFill>
              </a:rPr>
              <a:t> </a:t>
            </a:r>
            <a:r>
              <a:rPr lang="en-US" sz="1600" dirty="0"/>
              <a:t>On-going upgrade of ion source EBIS will provide capability of </a:t>
            </a:r>
            <a:r>
              <a:rPr lang="en-US" sz="1600" b="1" dirty="0">
                <a:solidFill>
                  <a:srgbClr val="30519D"/>
                </a:solidFill>
              </a:rPr>
              <a:t>polarized </a:t>
            </a:r>
            <a:r>
              <a:rPr lang="en-US" sz="1600" b="1" baseline="30000" dirty="0">
                <a:solidFill>
                  <a:srgbClr val="30519D"/>
                </a:solidFill>
              </a:rPr>
              <a:t>3</a:t>
            </a:r>
            <a:r>
              <a:rPr lang="en-US" sz="1600" b="1" dirty="0">
                <a:solidFill>
                  <a:srgbClr val="30519D"/>
                </a:solidFill>
              </a:rPr>
              <a:t>He</a:t>
            </a:r>
            <a:r>
              <a:rPr lang="en-US" sz="1600" dirty="0"/>
              <a:t>. </a:t>
            </a:r>
            <a:endParaRPr lang="en-US" sz="1600" i="1" dirty="0"/>
          </a:p>
          <a:p>
            <a:pPr>
              <a:lnSpc>
                <a:spcPct val="100000"/>
              </a:lnSpc>
            </a:pPr>
            <a:r>
              <a:rPr lang="en-US" sz="1600" dirty="0"/>
              <a:t>Present injector chain will be entirely re-used.  (EBIS, </a:t>
            </a:r>
            <a:r>
              <a:rPr lang="en-US" sz="1600" dirty="0" err="1"/>
              <a:t>Linac</a:t>
            </a:r>
            <a:r>
              <a:rPr lang="en-US" sz="1600" dirty="0"/>
              <a:t>, Booster, AGS)</a:t>
            </a:r>
          </a:p>
        </p:txBody>
      </p:sp>
      <p:sp>
        <p:nvSpPr>
          <p:cNvPr id="4" name="Slide Number Placeholder 3"/>
          <p:cNvSpPr>
            <a:spLocks noGrp="1"/>
          </p:cNvSpPr>
          <p:nvPr>
            <p:ph type="sldNum" sz="quarter" idx="12"/>
          </p:nvPr>
        </p:nvSpPr>
        <p:spPr/>
        <p:txBody>
          <a:bodyPr/>
          <a:lstStyle/>
          <a:p>
            <a:fld id="{893C5830-40F3-F04E-B2E3-10E6672BA8FF}" type="slidenum">
              <a:rPr lang="en-US" smtClean="0"/>
              <a:pPr/>
              <a:t>4</a:t>
            </a:fld>
            <a:endParaRPr lang="en-US"/>
          </a:p>
        </p:txBody>
      </p:sp>
      <p:pic>
        <p:nvPicPr>
          <p:cNvPr id="10" name="Picture 4">
            <a:extLst>
              <a:ext uri="{FF2B5EF4-FFF2-40B4-BE49-F238E27FC236}">
                <a16:creationId xmlns:a16="http://schemas.microsoft.com/office/drawing/2014/main" id="{AFDCA8A9-9FDD-D44D-93CA-D5086F4E4DC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01559" y="1101365"/>
            <a:ext cx="3773715" cy="3986495"/>
          </a:xfrm>
          <a:prstGeom prst="rect">
            <a:avLst/>
          </a:prstGeom>
          <a:noFill/>
          <a:ln>
            <a:solidFill>
              <a:schemeClr val="accent1">
                <a:shade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8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4E4BA1-C795-DE48-83DB-73996C1355D1}"/>
              </a:ext>
            </a:extLst>
          </p:cNvPr>
          <p:cNvSpPr>
            <a:spLocks noGrp="1"/>
          </p:cNvSpPr>
          <p:nvPr>
            <p:ph type="sldNum" sz="quarter" idx="12"/>
          </p:nvPr>
        </p:nvSpPr>
        <p:spPr/>
        <p:txBody>
          <a:bodyPr/>
          <a:lstStyle/>
          <a:p>
            <a:fld id="{893C5830-40F3-F04E-B2E3-10E6672BA8FF}" type="slidenum">
              <a:rPr lang="en-US" smtClean="0"/>
              <a:pPr/>
              <a:t>5</a:t>
            </a:fld>
            <a:endParaRPr lang="en-US" dirty="0"/>
          </a:p>
        </p:txBody>
      </p:sp>
      <p:sp>
        <p:nvSpPr>
          <p:cNvPr id="6" name="Title 5">
            <a:extLst>
              <a:ext uri="{FF2B5EF4-FFF2-40B4-BE49-F238E27FC236}">
                <a16:creationId xmlns:a16="http://schemas.microsoft.com/office/drawing/2014/main" id="{ACC40CBB-3977-A64C-BE25-5DA2A704C956}"/>
              </a:ext>
            </a:extLst>
          </p:cNvPr>
          <p:cNvSpPr>
            <a:spLocks noGrp="1"/>
          </p:cNvSpPr>
          <p:nvPr>
            <p:ph type="title"/>
          </p:nvPr>
        </p:nvSpPr>
        <p:spPr>
          <a:xfrm>
            <a:off x="1" y="17257"/>
            <a:ext cx="9114812" cy="1325563"/>
          </a:xfrm>
        </p:spPr>
        <p:txBody>
          <a:bodyPr>
            <a:normAutofit/>
          </a:bodyPr>
          <a:lstStyle/>
          <a:p>
            <a:pPr algn="ctr"/>
            <a:r>
              <a:rPr lang="en-US" sz="4000" dirty="0"/>
              <a:t>Key Updates of </a:t>
            </a:r>
            <a:br>
              <a:rPr lang="en-US" sz="4000" dirty="0"/>
            </a:br>
            <a:r>
              <a:rPr lang="en-US" sz="4000" dirty="0"/>
              <a:t>the RHIC Hadron Rings Towards EIC</a:t>
            </a:r>
          </a:p>
        </p:txBody>
      </p:sp>
      <p:grpSp>
        <p:nvGrpSpPr>
          <p:cNvPr id="11" name="Group 10">
            <a:extLst>
              <a:ext uri="{FF2B5EF4-FFF2-40B4-BE49-F238E27FC236}">
                <a16:creationId xmlns:a16="http://schemas.microsoft.com/office/drawing/2014/main" id="{D4925E09-CC90-914C-8A8D-17921943C6D2}"/>
              </a:ext>
            </a:extLst>
          </p:cNvPr>
          <p:cNvGrpSpPr>
            <a:grpSpLocks noChangeAspect="1"/>
          </p:cNvGrpSpPr>
          <p:nvPr/>
        </p:nvGrpSpPr>
        <p:grpSpPr>
          <a:xfrm>
            <a:off x="1796162" y="2164295"/>
            <a:ext cx="5493678" cy="3091713"/>
            <a:chOff x="4067104" y="1191779"/>
            <a:chExt cx="5076896" cy="2857164"/>
          </a:xfrm>
        </p:grpSpPr>
        <p:pic>
          <p:nvPicPr>
            <p:cNvPr id="12" name="Picture 11" descr="A picture containing racket, sport, game, indoor&#10;&#10;Description automatically generated">
              <a:extLst>
                <a:ext uri="{FF2B5EF4-FFF2-40B4-BE49-F238E27FC236}">
                  <a16:creationId xmlns:a16="http://schemas.microsoft.com/office/drawing/2014/main" id="{216E5A15-F49E-6E49-8322-7959925C1413}"/>
                </a:ext>
              </a:extLst>
            </p:cNvPr>
            <p:cNvPicPr>
              <a:picLocks noChangeAspect="1"/>
            </p:cNvPicPr>
            <p:nvPr/>
          </p:nvPicPr>
          <p:blipFill>
            <a:blip r:embed="rId3"/>
            <a:stretch>
              <a:fillRect/>
            </a:stretch>
          </p:blipFill>
          <p:spPr>
            <a:xfrm>
              <a:off x="4067104" y="1191779"/>
              <a:ext cx="5076896" cy="2857164"/>
            </a:xfrm>
            <a:prstGeom prst="rect">
              <a:avLst/>
            </a:prstGeom>
          </p:spPr>
        </p:pic>
        <p:sp>
          <p:nvSpPr>
            <p:cNvPr id="13" name="TextBox 12">
              <a:extLst>
                <a:ext uri="{FF2B5EF4-FFF2-40B4-BE49-F238E27FC236}">
                  <a16:creationId xmlns:a16="http://schemas.microsoft.com/office/drawing/2014/main" id="{5467AAE3-F954-4445-93F7-3CC82713D08C}"/>
                </a:ext>
              </a:extLst>
            </p:cNvPr>
            <p:cNvSpPr txBox="1"/>
            <p:nvPr/>
          </p:nvSpPr>
          <p:spPr>
            <a:xfrm>
              <a:off x="6454950" y="1830423"/>
              <a:ext cx="543739" cy="369332"/>
            </a:xfrm>
            <a:prstGeom prst="rect">
              <a:avLst/>
            </a:prstGeom>
            <a:noFill/>
          </p:spPr>
          <p:txBody>
            <a:bodyPr wrap="none" rtlCol="0">
              <a:spAutoFit/>
            </a:bodyPr>
            <a:lstStyle/>
            <a:p>
              <a:r>
                <a:rPr lang="en-US" b="1" dirty="0">
                  <a:latin typeface="Avenir Book" panose="02000503020000020003" pitchFamily="2" charset="0"/>
                </a:rPr>
                <a:t>EIC</a:t>
              </a:r>
            </a:p>
          </p:txBody>
        </p:sp>
      </p:grpSp>
      <p:sp>
        <p:nvSpPr>
          <p:cNvPr id="5" name="Terminator 4">
            <a:extLst>
              <a:ext uri="{FF2B5EF4-FFF2-40B4-BE49-F238E27FC236}">
                <a16:creationId xmlns:a16="http://schemas.microsoft.com/office/drawing/2014/main" id="{1611F6CC-B180-F84E-A7A4-B38B717E23A2}"/>
              </a:ext>
            </a:extLst>
          </p:cNvPr>
          <p:cNvSpPr/>
          <p:nvPr/>
        </p:nvSpPr>
        <p:spPr>
          <a:xfrm>
            <a:off x="1281423" y="1325039"/>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0519D"/>
                </a:solidFill>
                <a:latin typeface="Arial" panose="020B0604020202020204" pitchFamily="34" charset="0"/>
                <a:cs typeface="Arial" panose="020B0604020202020204" pitchFamily="34" charset="0"/>
              </a:rPr>
              <a:t>Injection</a:t>
            </a:r>
          </a:p>
          <a:p>
            <a:pPr algn="ctr"/>
            <a:r>
              <a:rPr lang="en-US" b="1" dirty="0">
                <a:solidFill>
                  <a:srgbClr val="30519D"/>
                </a:solidFill>
                <a:latin typeface="Arial" panose="020B0604020202020204" pitchFamily="34" charset="0"/>
                <a:cs typeface="Arial" panose="020B0604020202020204" pitchFamily="34" charset="0"/>
              </a:rPr>
              <a:t>System</a:t>
            </a:r>
          </a:p>
          <a:p>
            <a:pPr algn="ctr"/>
            <a:r>
              <a:rPr lang="en-US" b="1" dirty="0">
                <a:solidFill>
                  <a:srgbClr val="30519D"/>
                </a:solidFill>
                <a:latin typeface="Arial" panose="020B0604020202020204" pitchFamily="34" charset="0"/>
                <a:cs typeface="Arial" panose="020B0604020202020204" pitchFamily="34" charset="0"/>
              </a:rPr>
              <a:t>Upgrade</a:t>
            </a:r>
          </a:p>
        </p:txBody>
      </p:sp>
      <p:sp>
        <p:nvSpPr>
          <p:cNvPr id="14" name="Terminator 13">
            <a:extLst>
              <a:ext uri="{FF2B5EF4-FFF2-40B4-BE49-F238E27FC236}">
                <a16:creationId xmlns:a16="http://schemas.microsoft.com/office/drawing/2014/main" id="{FFDDC083-36FB-3748-AF6C-1D4AADBCC47D}"/>
              </a:ext>
            </a:extLst>
          </p:cNvPr>
          <p:cNvSpPr/>
          <p:nvPr/>
        </p:nvSpPr>
        <p:spPr>
          <a:xfrm>
            <a:off x="122476" y="2587555"/>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0519D"/>
                </a:solidFill>
                <a:latin typeface="Arial" panose="020B0604020202020204" pitchFamily="34" charset="0"/>
                <a:cs typeface="Arial" panose="020B0604020202020204" pitchFamily="34" charset="0"/>
              </a:rPr>
              <a:t>Path Length </a:t>
            </a:r>
          </a:p>
          <a:p>
            <a:pPr algn="ctr"/>
            <a:r>
              <a:rPr lang="en-US" sz="1600" b="1" dirty="0">
                <a:solidFill>
                  <a:srgbClr val="30519D"/>
                </a:solidFill>
                <a:latin typeface="Arial" panose="020B0604020202020204" pitchFamily="34" charset="0"/>
                <a:cs typeface="Arial" panose="020B0604020202020204" pitchFamily="34" charset="0"/>
              </a:rPr>
              <a:t>Variation, Energy Upgrade</a:t>
            </a:r>
          </a:p>
        </p:txBody>
      </p:sp>
      <p:sp>
        <p:nvSpPr>
          <p:cNvPr id="15" name="Terminator 14">
            <a:extLst>
              <a:ext uri="{FF2B5EF4-FFF2-40B4-BE49-F238E27FC236}">
                <a16:creationId xmlns:a16="http://schemas.microsoft.com/office/drawing/2014/main" id="{A514521A-AF33-C341-ADBF-74B0F3A78908}"/>
              </a:ext>
            </a:extLst>
          </p:cNvPr>
          <p:cNvSpPr/>
          <p:nvPr/>
        </p:nvSpPr>
        <p:spPr>
          <a:xfrm>
            <a:off x="122476" y="3811604"/>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0519D"/>
                </a:solidFill>
                <a:latin typeface="Arial" panose="020B0604020202020204" pitchFamily="34" charset="0"/>
                <a:cs typeface="Arial" panose="020B0604020202020204" pitchFamily="34" charset="0"/>
              </a:rPr>
              <a:t>Interaction Regions</a:t>
            </a:r>
          </a:p>
        </p:txBody>
      </p:sp>
      <p:sp>
        <p:nvSpPr>
          <p:cNvPr id="16" name="Terminator 15">
            <a:extLst>
              <a:ext uri="{FF2B5EF4-FFF2-40B4-BE49-F238E27FC236}">
                <a16:creationId xmlns:a16="http://schemas.microsoft.com/office/drawing/2014/main" id="{AA659117-CD3E-9F45-8291-52BB40B3DD69}"/>
              </a:ext>
            </a:extLst>
          </p:cNvPr>
          <p:cNvSpPr/>
          <p:nvPr/>
        </p:nvSpPr>
        <p:spPr>
          <a:xfrm>
            <a:off x="1281423" y="5064225"/>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0519D"/>
                </a:solidFill>
                <a:latin typeface="Arial" panose="020B0604020202020204" pitchFamily="34" charset="0"/>
                <a:cs typeface="Arial" panose="020B0604020202020204" pitchFamily="34" charset="0"/>
              </a:rPr>
              <a:t>Additional Snakes</a:t>
            </a:r>
          </a:p>
        </p:txBody>
      </p:sp>
      <p:sp>
        <p:nvSpPr>
          <p:cNvPr id="17" name="Terminator 16">
            <a:extLst>
              <a:ext uri="{FF2B5EF4-FFF2-40B4-BE49-F238E27FC236}">
                <a16:creationId xmlns:a16="http://schemas.microsoft.com/office/drawing/2014/main" id="{46D0AEBA-3ACB-2E41-AAF7-79C1971F9E82}"/>
              </a:ext>
            </a:extLst>
          </p:cNvPr>
          <p:cNvSpPr/>
          <p:nvPr/>
        </p:nvSpPr>
        <p:spPr>
          <a:xfrm>
            <a:off x="5795237" y="1342820"/>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0519D"/>
                </a:solidFill>
                <a:latin typeface="Arial" panose="020B0604020202020204" pitchFamily="34" charset="0"/>
                <a:cs typeface="Arial" panose="020B0604020202020204" pitchFamily="34" charset="0"/>
              </a:rPr>
              <a:t>Beam Instrumentation Upgrade</a:t>
            </a:r>
          </a:p>
        </p:txBody>
      </p:sp>
      <p:sp>
        <p:nvSpPr>
          <p:cNvPr id="18" name="Terminator 17">
            <a:extLst>
              <a:ext uri="{FF2B5EF4-FFF2-40B4-BE49-F238E27FC236}">
                <a16:creationId xmlns:a16="http://schemas.microsoft.com/office/drawing/2014/main" id="{938C6E08-FEE5-7342-A401-FCCFE04E82BB}"/>
              </a:ext>
            </a:extLst>
          </p:cNvPr>
          <p:cNvSpPr/>
          <p:nvPr/>
        </p:nvSpPr>
        <p:spPr>
          <a:xfrm>
            <a:off x="6954184" y="2567280"/>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0519D"/>
                </a:solidFill>
                <a:latin typeface="Arial" panose="020B0604020202020204" pitchFamily="34" charset="0"/>
                <a:cs typeface="Arial" panose="020B0604020202020204" pitchFamily="34" charset="0"/>
              </a:rPr>
              <a:t>Vacuum Chamber Update</a:t>
            </a:r>
          </a:p>
        </p:txBody>
      </p:sp>
      <p:sp>
        <p:nvSpPr>
          <p:cNvPr id="19" name="Terminator 18">
            <a:extLst>
              <a:ext uri="{FF2B5EF4-FFF2-40B4-BE49-F238E27FC236}">
                <a16:creationId xmlns:a16="http://schemas.microsoft.com/office/drawing/2014/main" id="{C23CB87D-205E-624A-9C57-A7831711DED3}"/>
              </a:ext>
            </a:extLst>
          </p:cNvPr>
          <p:cNvSpPr/>
          <p:nvPr/>
        </p:nvSpPr>
        <p:spPr>
          <a:xfrm>
            <a:off x="6954184" y="3817945"/>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0519D"/>
                </a:solidFill>
                <a:latin typeface="Arial" panose="020B0604020202020204" pitchFamily="34" charset="0"/>
                <a:cs typeface="Arial" panose="020B0604020202020204" pitchFamily="34" charset="0"/>
              </a:rPr>
              <a:t>Strong Hadron Cooling</a:t>
            </a:r>
          </a:p>
        </p:txBody>
      </p:sp>
      <p:sp>
        <p:nvSpPr>
          <p:cNvPr id="20" name="Terminator 19">
            <a:extLst>
              <a:ext uri="{FF2B5EF4-FFF2-40B4-BE49-F238E27FC236}">
                <a16:creationId xmlns:a16="http://schemas.microsoft.com/office/drawing/2014/main" id="{0A1BD8A6-3A60-884C-B2C5-1245C1858F8A}"/>
              </a:ext>
            </a:extLst>
          </p:cNvPr>
          <p:cNvSpPr/>
          <p:nvPr/>
        </p:nvSpPr>
        <p:spPr>
          <a:xfrm>
            <a:off x="5795237" y="5064224"/>
            <a:ext cx="2067340" cy="1041769"/>
          </a:xfrm>
          <a:prstGeom prst="flowChartTerminator">
            <a:avLst/>
          </a:prstGeom>
          <a:solidFill>
            <a:srgbClr val="FBF5EA"/>
          </a:solidFill>
          <a:ln w="57150">
            <a:solidFill>
              <a:srgbClr val="DF9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0519D"/>
                </a:solidFill>
                <a:latin typeface="Arial" panose="020B0604020202020204" pitchFamily="34" charset="0"/>
                <a:cs typeface="Arial" panose="020B0604020202020204" pitchFamily="34" charset="0"/>
              </a:rPr>
              <a:t>Hadron Ring RF Systems</a:t>
            </a:r>
          </a:p>
        </p:txBody>
      </p:sp>
    </p:spTree>
    <p:extLst>
      <p:ext uri="{BB962C8B-B14F-4D97-AF65-F5344CB8AC3E}">
        <p14:creationId xmlns:p14="http://schemas.microsoft.com/office/powerpoint/2010/main" val="178305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06A1A0-5E23-E94E-8318-DCE96ABACDCC}"/>
              </a:ext>
            </a:extLst>
          </p:cNvPr>
          <p:cNvSpPr>
            <a:spLocks noGrp="1"/>
          </p:cNvSpPr>
          <p:nvPr>
            <p:ph type="sldNum" sz="quarter" idx="12"/>
          </p:nvPr>
        </p:nvSpPr>
        <p:spPr/>
        <p:txBody>
          <a:bodyPr/>
          <a:lstStyle/>
          <a:p>
            <a:fld id="{893C5830-40F3-F04E-B2E3-10E6672BA8FF}" type="slidenum">
              <a:rPr lang="en-US" smtClean="0"/>
              <a:pPr/>
              <a:t>6</a:t>
            </a:fld>
            <a:endParaRPr lang="en-US"/>
          </a:p>
        </p:txBody>
      </p:sp>
      <p:sp>
        <p:nvSpPr>
          <p:cNvPr id="6" name="Title 1">
            <a:extLst>
              <a:ext uri="{FF2B5EF4-FFF2-40B4-BE49-F238E27FC236}">
                <a16:creationId xmlns:a16="http://schemas.microsoft.com/office/drawing/2014/main" id="{2EAE5AD0-8179-DD4D-8DE3-364978F47EBF}"/>
              </a:ext>
            </a:extLst>
          </p:cNvPr>
          <p:cNvSpPr>
            <a:spLocks noGrp="1"/>
          </p:cNvSpPr>
          <p:nvPr>
            <p:ph type="title"/>
          </p:nvPr>
        </p:nvSpPr>
        <p:spPr>
          <a:xfrm>
            <a:off x="372500" y="120004"/>
            <a:ext cx="8188569" cy="1325563"/>
          </a:xfrm>
        </p:spPr>
        <p:txBody>
          <a:bodyPr>
            <a:normAutofit/>
          </a:bodyPr>
          <a:lstStyle/>
          <a:p>
            <a:pPr algn="ctr"/>
            <a:r>
              <a:rPr lang="en-US" sz="4000" dirty="0"/>
              <a:t>EIC hadron beam parameters are advanced compared with RHIC</a:t>
            </a:r>
          </a:p>
        </p:txBody>
      </p:sp>
      <p:sp>
        <p:nvSpPr>
          <p:cNvPr id="2" name="Terminator 1">
            <a:extLst>
              <a:ext uri="{FF2B5EF4-FFF2-40B4-BE49-F238E27FC236}">
                <a16:creationId xmlns:a16="http://schemas.microsoft.com/office/drawing/2014/main" id="{ED43AB36-2CB1-1B46-A749-6BB59102F7DB}"/>
              </a:ext>
            </a:extLst>
          </p:cNvPr>
          <p:cNvSpPr/>
          <p:nvPr/>
        </p:nvSpPr>
        <p:spPr>
          <a:xfrm>
            <a:off x="3543300" y="2821301"/>
            <a:ext cx="4726057" cy="291548"/>
          </a:xfrm>
          <a:prstGeom prst="flowChartTerminator">
            <a:avLst/>
          </a:prstGeom>
          <a:solidFill>
            <a:srgbClr val="FFB200">
              <a:alpha val="20000"/>
            </a:srgbClr>
          </a:solidFill>
          <a:ln w="38100">
            <a:solidFill>
              <a:srgbClr val="FF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rminator 17">
            <a:extLst>
              <a:ext uri="{FF2B5EF4-FFF2-40B4-BE49-F238E27FC236}">
                <a16:creationId xmlns:a16="http://schemas.microsoft.com/office/drawing/2014/main" id="{51209F99-553C-7F4B-ADDD-1BD8CC963895}"/>
              </a:ext>
            </a:extLst>
          </p:cNvPr>
          <p:cNvSpPr/>
          <p:nvPr/>
        </p:nvSpPr>
        <p:spPr>
          <a:xfrm>
            <a:off x="3543299" y="4246457"/>
            <a:ext cx="4726057" cy="291548"/>
          </a:xfrm>
          <a:prstGeom prst="flowChartTerminator">
            <a:avLst/>
          </a:prstGeom>
          <a:solidFill>
            <a:srgbClr val="FFB200">
              <a:alpha val="20000"/>
            </a:srgbClr>
          </a:solidFill>
          <a:ln w="38100">
            <a:solidFill>
              <a:srgbClr val="FF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rminator 19">
            <a:extLst>
              <a:ext uri="{FF2B5EF4-FFF2-40B4-BE49-F238E27FC236}">
                <a16:creationId xmlns:a16="http://schemas.microsoft.com/office/drawing/2014/main" id="{0C292C83-CBA1-2E43-81A5-175FF9C3E6F0}"/>
              </a:ext>
            </a:extLst>
          </p:cNvPr>
          <p:cNvSpPr/>
          <p:nvPr/>
        </p:nvSpPr>
        <p:spPr>
          <a:xfrm>
            <a:off x="3543298" y="4828419"/>
            <a:ext cx="2512945" cy="281112"/>
          </a:xfrm>
          <a:prstGeom prst="flowChartTerminator">
            <a:avLst/>
          </a:prstGeom>
          <a:solidFill>
            <a:srgbClr val="FFB200">
              <a:alpha val="20000"/>
            </a:srgbClr>
          </a:solidFill>
          <a:ln w="38100">
            <a:solidFill>
              <a:srgbClr val="FF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rminator 9">
            <a:extLst>
              <a:ext uri="{FF2B5EF4-FFF2-40B4-BE49-F238E27FC236}">
                <a16:creationId xmlns:a16="http://schemas.microsoft.com/office/drawing/2014/main" id="{45B35B46-493D-E347-81ED-2CC182BCCC92}"/>
              </a:ext>
            </a:extLst>
          </p:cNvPr>
          <p:cNvSpPr/>
          <p:nvPr/>
        </p:nvSpPr>
        <p:spPr>
          <a:xfrm>
            <a:off x="3543299" y="3424044"/>
            <a:ext cx="4726057" cy="291548"/>
          </a:xfrm>
          <a:prstGeom prst="flowChartTerminator">
            <a:avLst/>
          </a:prstGeom>
          <a:solidFill>
            <a:srgbClr val="FFB200">
              <a:alpha val="20000"/>
            </a:srgbClr>
          </a:solidFill>
          <a:ln w="38100">
            <a:solidFill>
              <a:srgbClr val="FF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6">
            <a:extLst>
              <a:ext uri="{FF2B5EF4-FFF2-40B4-BE49-F238E27FC236}">
                <a16:creationId xmlns:a16="http://schemas.microsoft.com/office/drawing/2014/main" id="{9F8CEA65-A0AA-AB4A-8F04-B1A2B7403A3A}"/>
              </a:ext>
            </a:extLst>
          </p:cNvPr>
          <p:cNvGraphicFramePr>
            <a:graphicFrameLocks noGrp="1"/>
          </p:cNvGraphicFramePr>
          <p:nvPr>
            <p:extLst>
              <p:ext uri="{D42A27DB-BD31-4B8C-83A1-F6EECF244321}">
                <p14:modId xmlns:p14="http://schemas.microsoft.com/office/powerpoint/2010/main" val="2110585115"/>
              </p:ext>
            </p:extLst>
          </p:nvPr>
        </p:nvGraphicFramePr>
        <p:xfrm>
          <a:off x="573157" y="1811052"/>
          <a:ext cx="7997685" cy="3809079"/>
        </p:xfrm>
        <a:graphic>
          <a:graphicData uri="http://schemas.openxmlformats.org/drawingml/2006/table">
            <a:tbl>
              <a:tblPr firstRow="1" bandRow="1">
                <a:tableStyleId>{5C22544A-7EE6-4342-B048-85BDC9FD1C3A}</a:tableStyleId>
              </a:tblPr>
              <a:tblGrid>
                <a:gridCol w="2409551">
                  <a:extLst>
                    <a:ext uri="{9D8B030D-6E8A-4147-A177-3AD203B41FA5}">
                      <a16:colId xmlns:a16="http://schemas.microsoft.com/office/drawing/2014/main" val="399740043"/>
                    </a:ext>
                  </a:extLst>
                </a:gridCol>
                <a:gridCol w="1354039">
                  <a:extLst>
                    <a:ext uri="{9D8B030D-6E8A-4147-A177-3AD203B41FA5}">
                      <a16:colId xmlns:a16="http://schemas.microsoft.com/office/drawing/2014/main" val="219024590"/>
                    </a:ext>
                  </a:extLst>
                </a:gridCol>
                <a:gridCol w="1410015">
                  <a:extLst>
                    <a:ext uri="{9D8B030D-6E8A-4147-A177-3AD203B41FA5}">
                      <a16:colId xmlns:a16="http://schemas.microsoft.com/office/drawing/2014/main" val="522025485"/>
                    </a:ext>
                  </a:extLst>
                </a:gridCol>
                <a:gridCol w="1471318">
                  <a:extLst>
                    <a:ext uri="{9D8B030D-6E8A-4147-A177-3AD203B41FA5}">
                      <a16:colId xmlns:a16="http://schemas.microsoft.com/office/drawing/2014/main" val="3449556393"/>
                    </a:ext>
                  </a:extLst>
                </a:gridCol>
                <a:gridCol w="1352762">
                  <a:extLst>
                    <a:ext uri="{9D8B030D-6E8A-4147-A177-3AD203B41FA5}">
                      <a16:colId xmlns:a16="http://schemas.microsoft.com/office/drawing/2014/main" val="989707443"/>
                    </a:ext>
                  </a:extLst>
                </a:gridCol>
              </a:tblGrid>
              <a:tr h="460079">
                <a:tc>
                  <a:txBody>
                    <a:bodyPr/>
                    <a:lstStyle/>
                    <a:p>
                      <a:pPr algn="ctr"/>
                      <a:r>
                        <a:rPr lang="en-US" sz="1400" dirty="0"/>
                        <a:t>Parameter</a:t>
                      </a:r>
                    </a:p>
                  </a:txBody>
                  <a:tcPr>
                    <a:lnR w="38100" cap="flat" cmpd="sng" algn="ctr">
                      <a:solidFill>
                        <a:schemeClr val="bg1"/>
                      </a:solidFill>
                      <a:prstDash val="solid"/>
                      <a:round/>
                      <a:headEnd type="none" w="med" len="med"/>
                      <a:tailEnd type="none" w="med" len="med"/>
                    </a:lnR>
                  </a:tcPr>
                </a:tc>
                <a:tc gridSpan="2">
                  <a:txBody>
                    <a:bodyPr/>
                    <a:lstStyle/>
                    <a:p>
                      <a:pPr algn="ctr"/>
                      <a:r>
                        <a:rPr lang="en-US" sz="1400" dirty="0"/>
                        <a:t>Proton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dirty="0"/>
                    </a:p>
                  </a:txBody>
                  <a:tcPr/>
                </a:tc>
                <a:tc gridSpan="2">
                  <a:txBody>
                    <a:bodyPr/>
                    <a:lstStyle/>
                    <a:p>
                      <a:pPr algn="ctr"/>
                      <a:r>
                        <a:rPr lang="en-US" sz="1400" dirty="0"/>
                        <a:t>Au ion</a:t>
                      </a:r>
                    </a:p>
                  </a:txBody>
                  <a:tcPr>
                    <a:lnL w="38100" cap="flat" cmpd="sng" algn="ctr">
                      <a:solidFill>
                        <a:schemeClr val="bg1"/>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186807525"/>
                  </a:ext>
                </a:extLst>
              </a:tr>
              <a:tr h="551303">
                <a:tc>
                  <a:txBody>
                    <a:bodyPr/>
                    <a:lstStyle/>
                    <a:p>
                      <a:endParaRPr lang="en-US" sz="1400" dirty="0"/>
                    </a:p>
                  </a:txBody>
                  <a:tcPr>
                    <a:lnR w="38100" cap="flat" cmpd="sng" algn="ctr">
                      <a:solidFill>
                        <a:schemeClr val="bg1"/>
                      </a:solidFill>
                      <a:prstDash val="solid"/>
                      <a:round/>
                      <a:headEnd type="none" w="med" len="med"/>
                      <a:tailEnd type="none" w="med" len="med"/>
                    </a:lnR>
                  </a:tcPr>
                </a:tc>
                <a:tc>
                  <a:txBody>
                    <a:bodyPr/>
                    <a:lstStyle/>
                    <a:p>
                      <a:pPr algn="ctr"/>
                      <a:r>
                        <a:rPr lang="en-US" sz="1400" dirty="0"/>
                        <a:t>EIC</a:t>
                      </a:r>
                    </a:p>
                    <a:p>
                      <a:pPr algn="ctr"/>
                      <a:r>
                        <a:rPr lang="en-US" sz="1400" dirty="0"/>
                        <a:t>design</a:t>
                      </a:r>
                    </a:p>
                  </a:txBody>
                  <a:tcPr>
                    <a:lnL w="38100" cap="flat" cmpd="sng" algn="ctr">
                      <a:solidFill>
                        <a:schemeClr val="bg1"/>
                      </a:solidFill>
                      <a:prstDash val="solid"/>
                      <a:round/>
                      <a:headEnd type="none" w="med" len="med"/>
                      <a:tailEnd type="none" w="med" len="med"/>
                    </a:lnL>
                  </a:tcPr>
                </a:tc>
                <a:tc>
                  <a:txBody>
                    <a:bodyPr/>
                    <a:lstStyle/>
                    <a:p>
                      <a:pPr algn="ctr"/>
                      <a:r>
                        <a:rPr lang="en-US" sz="1400" dirty="0"/>
                        <a:t>RHIC demonstrated</a:t>
                      </a:r>
                    </a:p>
                  </a:txBody>
                  <a:tcPr>
                    <a:lnR w="38100" cap="flat" cmpd="sng" algn="ctr">
                      <a:solidFill>
                        <a:schemeClr val="bg1"/>
                      </a:solidFill>
                      <a:prstDash val="solid"/>
                      <a:round/>
                      <a:headEnd type="none" w="med" len="med"/>
                      <a:tailEnd type="none" w="med" len="med"/>
                    </a:lnR>
                  </a:tcPr>
                </a:tc>
                <a:tc>
                  <a:txBody>
                    <a:bodyPr/>
                    <a:lstStyle/>
                    <a:p>
                      <a:pPr algn="ctr"/>
                      <a:r>
                        <a:rPr lang="en-US" sz="1400" dirty="0"/>
                        <a:t>EIC</a:t>
                      </a:r>
                    </a:p>
                    <a:p>
                      <a:pPr algn="ctr"/>
                      <a:r>
                        <a:rPr lang="en-US" sz="1400" dirty="0"/>
                        <a:t>design</a:t>
                      </a:r>
                    </a:p>
                  </a:txBody>
                  <a:tcPr>
                    <a:lnL w="38100" cap="flat" cmpd="sng" algn="ctr">
                      <a:solidFill>
                        <a:schemeClr val="bg1"/>
                      </a:solidFill>
                      <a:prstDash val="solid"/>
                      <a:round/>
                      <a:headEnd type="none" w="med" len="med"/>
                      <a:tailEnd type="none" w="med" len="med"/>
                    </a:lnL>
                  </a:tcPr>
                </a:tc>
                <a:tc>
                  <a:txBody>
                    <a:bodyPr/>
                    <a:lstStyle/>
                    <a:p>
                      <a:pPr algn="ctr"/>
                      <a:r>
                        <a:rPr lang="en-US" sz="1400" dirty="0"/>
                        <a:t>RHIC demonstrated</a:t>
                      </a:r>
                    </a:p>
                  </a:txBody>
                  <a:tcPr/>
                </a:tc>
                <a:extLst>
                  <a:ext uri="{0D108BD9-81ED-4DB2-BD59-A6C34878D82A}">
                    <a16:rowId xmlns:a16="http://schemas.microsoft.com/office/drawing/2014/main" val="2930576225"/>
                  </a:ext>
                </a:extLst>
              </a:tr>
              <a:tr h="364977">
                <a:tc>
                  <a:txBody>
                    <a:bodyPr/>
                    <a:lstStyle/>
                    <a:p>
                      <a:r>
                        <a:rPr lang="en-US" sz="1400" dirty="0"/>
                        <a:t>Energy [GeV/nucleon]</a:t>
                      </a:r>
                    </a:p>
                  </a:txBody>
                  <a:tcPr>
                    <a:lnR w="38100" cap="flat" cmpd="sng" algn="ctr">
                      <a:solidFill>
                        <a:schemeClr val="bg1"/>
                      </a:solidFill>
                      <a:prstDash val="solid"/>
                      <a:round/>
                      <a:headEnd type="none" w="med" len="med"/>
                      <a:tailEnd type="none" w="med" len="med"/>
                    </a:lnR>
                  </a:tcPr>
                </a:tc>
                <a:tc>
                  <a:txBody>
                    <a:bodyPr/>
                    <a:lstStyle/>
                    <a:p>
                      <a:pPr algn="ctr"/>
                      <a:r>
                        <a:rPr lang="en-US" sz="1400" dirty="0"/>
                        <a:t>275</a:t>
                      </a:r>
                    </a:p>
                  </a:txBody>
                  <a:tcPr>
                    <a:lnL w="38100" cap="flat" cmpd="sng" algn="ctr">
                      <a:solidFill>
                        <a:schemeClr val="bg1"/>
                      </a:solidFill>
                      <a:prstDash val="solid"/>
                      <a:round/>
                      <a:headEnd type="none" w="med" len="med"/>
                      <a:tailEnd type="none" w="med" len="med"/>
                    </a:lnL>
                  </a:tcPr>
                </a:tc>
                <a:tc>
                  <a:txBody>
                    <a:bodyPr/>
                    <a:lstStyle/>
                    <a:p>
                      <a:pPr algn="ctr"/>
                      <a:r>
                        <a:rPr lang="en-US" sz="1400" dirty="0"/>
                        <a:t>255</a:t>
                      </a:r>
                    </a:p>
                  </a:txBody>
                  <a:tcPr>
                    <a:lnR w="38100" cap="flat" cmpd="sng" algn="ctr">
                      <a:solidFill>
                        <a:schemeClr val="bg1"/>
                      </a:solidFill>
                      <a:prstDash val="solid"/>
                      <a:round/>
                      <a:headEnd type="none" w="med" len="med"/>
                      <a:tailEnd type="none" w="med" len="med"/>
                    </a:lnR>
                  </a:tcPr>
                </a:tc>
                <a:tc>
                  <a:txBody>
                    <a:bodyPr/>
                    <a:lstStyle/>
                    <a:p>
                      <a:pPr algn="ctr"/>
                      <a:r>
                        <a:rPr lang="en-US" sz="1400" dirty="0"/>
                        <a:t>110</a:t>
                      </a:r>
                    </a:p>
                  </a:txBody>
                  <a:tcPr>
                    <a:lnL w="38100" cap="flat" cmpd="sng" algn="ctr">
                      <a:solidFill>
                        <a:schemeClr val="bg1"/>
                      </a:solidFill>
                      <a:prstDash val="solid"/>
                      <a:round/>
                      <a:headEnd type="none" w="med" len="med"/>
                      <a:tailEnd type="none" w="med" len="med"/>
                    </a:lnL>
                  </a:tcPr>
                </a:tc>
                <a:tc>
                  <a:txBody>
                    <a:bodyPr/>
                    <a:lstStyle/>
                    <a:p>
                      <a:pPr algn="ctr"/>
                      <a:r>
                        <a:rPr lang="en-US" sz="1400" dirty="0"/>
                        <a:t>100</a:t>
                      </a:r>
                    </a:p>
                  </a:txBody>
                  <a:tcPr/>
                </a:tc>
                <a:extLst>
                  <a:ext uri="{0D108BD9-81ED-4DB2-BD59-A6C34878D82A}">
                    <a16:rowId xmlns:a16="http://schemas.microsoft.com/office/drawing/2014/main" val="3031921413"/>
                  </a:ext>
                </a:extLst>
              </a:tr>
              <a:tr h="354538">
                <a:tc>
                  <a:txBody>
                    <a:bodyPr/>
                    <a:lstStyle/>
                    <a:p>
                      <a:r>
                        <a:rPr lang="en-US" sz="1400" dirty="0"/>
                        <a:t>Particle per bunch [10</a:t>
                      </a:r>
                      <a:r>
                        <a:rPr lang="en-US" sz="1400" baseline="30000" dirty="0"/>
                        <a:t>10</a:t>
                      </a:r>
                      <a:r>
                        <a:rPr lang="en-US" sz="1400" dirty="0"/>
                        <a:t>]</a:t>
                      </a:r>
                    </a:p>
                  </a:txBody>
                  <a:tcPr>
                    <a:lnR w="38100" cap="flat" cmpd="sng" algn="ctr">
                      <a:solidFill>
                        <a:schemeClr val="bg1"/>
                      </a:solidFill>
                      <a:prstDash val="solid"/>
                      <a:round/>
                      <a:headEnd type="none" w="med" len="med"/>
                      <a:tailEnd type="none" w="med" len="med"/>
                    </a:lnR>
                  </a:tcPr>
                </a:tc>
                <a:tc>
                  <a:txBody>
                    <a:bodyPr/>
                    <a:lstStyle/>
                    <a:p>
                      <a:pPr algn="ctr"/>
                      <a:r>
                        <a:rPr lang="en-US" sz="1400" dirty="0"/>
                        <a:t>20</a:t>
                      </a:r>
                    </a:p>
                  </a:txBody>
                  <a:tcPr>
                    <a:lnL w="38100" cap="flat" cmpd="sng" algn="ctr">
                      <a:solidFill>
                        <a:schemeClr val="bg1"/>
                      </a:solidFill>
                      <a:prstDash val="solid"/>
                      <a:round/>
                      <a:headEnd type="none" w="med" len="med"/>
                      <a:tailEnd type="none" w="med" len="med"/>
                    </a:lnL>
                  </a:tcPr>
                </a:tc>
                <a:tc>
                  <a:txBody>
                    <a:bodyPr/>
                    <a:lstStyle/>
                    <a:p>
                      <a:pPr algn="ctr"/>
                      <a:r>
                        <a:rPr lang="en-US" sz="1400" dirty="0"/>
                        <a:t>22.5</a:t>
                      </a:r>
                    </a:p>
                  </a:txBody>
                  <a:tcPr>
                    <a:lnR w="38100" cap="flat" cmpd="sng" algn="ctr">
                      <a:solidFill>
                        <a:schemeClr val="bg1"/>
                      </a:solidFill>
                      <a:prstDash val="solid"/>
                      <a:round/>
                      <a:headEnd type="none" w="med" len="med"/>
                      <a:tailEnd type="none" w="med" len="med"/>
                    </a:lnR>
                  </a:tcPr>
                </a:tc>
                <a:tc>
                  <a:txBody>
                    <a:bodyPr/>
                    <a:lstStyle/>
                    <a:p>
                      <a:pPr algn="ctr"/>
                      <a:r>
                        <a:rPr lang="en-US" sz="1400" dirty="0"/>
                        <a:t>0.08</a:t>
                      </a:r>
                    </a:p>
                  </a:txBody>
                  <a:tcPr>
                    <a:lnL w="38100" cap="flat" cmpd="sng" algn="ctr">
                      <a:solidFill>
                        <a:schemeClr val="bg1"/>
                      </a:solidFill>
                      <a:prstDash val="solid"/>
                      <a:round/>
                      <a:headEnd type="none" w="med" len="med"/>
                      <a:tailEnd type="none" w="med" len="med"/>
                    </a:lnL>
                  </a:tcPr>
                </a:tc>
                <a:tc>
                  <a:txBody>
                    <a:bodyPr/>
                    <a:lstStyle/>
                    <a:p>
                      <a:pPr algn="ctr"/>
                      <a:r>
                        <a:rPr lang="en-US" sz="1400" dirty="0"/>
                        <a:t>0.22</a:t>
                      </a:r>
                    </a:p>
                  </a:txBody>
                  <a:tcPr/>
                </a:tc>
                <a:extLst>
                  <a:ext uri="{0D108BD9-81ED-4DB2-BD59-A6C34878D82A}">
                    <a16:rowId xmlns:a16="http://schemas.microsoft.com/office/drawing/2014/main" val="32736847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Number of bunches</a:t>
                      </a:r>
                    </a:p>
                  </a:txBody>
                  <a:tcPr>
                    <a:lnR w="38100" cap="flat" cmpd="sng" algn="ctr">
                      <a:solidFill>
                        <a:schemeClr val="bg1"/>
                      </a:solidFill>
                      <a:prstDash val="solid"/>
                      <a:round/>
                      <a:headEnd type="none" w="med" len="med"/>
                      <a:tailEnd type="none" w="med" len="med"/>
                    </a:lnR>
                  </a:tcPr>
                </a:tc>
                <a:tc>
                  <a:txBody>
                    <a:bodyPr/>
                    <a:lstStyle/>
                    <a:p>
                      <a:pPr algn="ctr"/>
                      <a:r>
                        <a:rPr lang="en-US" sz="1400" dirty="0">
                          <a:solidFill>
                            <a:srgbClr val="FF0000"/>
                          </a:solidFill>
                        </a:rPr>
                        <a:t>290,1160</a:t>
                      </a:r>
                    </a:p>
                  </a:txBody>
                  <a:tcPr>
                    <a:lnL w="38100" cap="flat" cmpd="sng" algn="ctr">
                      <a:solidFill>
                        <a:schemeClr val="bg1"/>
                      </a:solidFill>
                      <a:prstDash val="solid"/>
                      <a:round/>
                      <a:headEnd type="none" w="med" len="med"/>
                      <a:tailEnd type="none" w="med" len="med"/>
                    </a:lnL>
                  </a:tcPr>
                </a:tc>
                <a:tc>
                  <a:txBody>
                    <a:bodyPr/>
                    <a:lstStyle/>
                    <a:p>
                      <a:pPr algn="ctr"/>
                      <a:r>
                        <a:rPr lang="en-US" sz="1400" dirty="0"/>
                        <a:t>111</a:t>
                      </a:r>
                    </a:p>
                  </a:txBody>
                  <a:tcPr>
                    <a:lnR w="38100" cap="flat" cmpd="sng" algn="ctr">
                      <a:solidFill>
                        <a:schemeClr val="bg1"/>
                      </a:solidFill>
                      <a:prstDash val="solid"/>
                      <a:round/>
                      <a:headEnd type="none" w="med" len="med"/>
                      <a:tailEnd type="none" w="med" len="med"/>
                    </a:lnR>
                  </a:tcPr>
                </a:tc>
                <a:tc>
                  <a:txBody>
                    <a:bodyPr/>
                    <a:lstStyle/>
                    <a:p>
                      <a:pPr algn="ctr"/>
                      <a:r>
                        <a:rPr lang="en-US" sz="1400" dirty="0">
                          <a:solidFill>
                            <a:srgbClr val="FF0000"/>
                          </a:solidFill>
                        </a:rPr>
                        <a:t>290,1160</a:t>
                      </a:r>
                    </a:p>
                  </a:txBody>
                  <a:tcPr>
                    <a:lnL w="38100" cap="flat" cmpd="sng" algn="ctr">
                      <a:solidFill>
                        <a:schemeClr val="bg1"/>
                      </a:solidFill>
                      <a:prstDash val="solid"/>
                      <a:round/>
                      <a:headEnd type="none" w="med" len="med"/>
                      <a:tailEnd type="none" w="med" len="med"/>
                    </a:lnL>
                  </a:tcPr>
                </a:tc>
                <a:tc>
                  <a:txBody>
                    <a:bodyPr/>
                    <a:lstStyle/>
                    <a:p>
                      <a:pPr algn="ctr"/>
                      <a:r>
                        <a:rPr lang="en-US" sz="1400" dirty="0"/>
                        <a:t>111</a:t>
                      </a:r>
                    </a:p>
                  </a:txBody>
                  <a:tcPr/>
                </a:tc>
                <a:extLst>
                  <a:ext uri="{0D108BD9-81ED-4DB2-BD59-A6C34878D82A}">
                    <a16:rowId xmlns:a16="http://schemas.microsoft.com/office/drawing/2014/main" val="3321407682"/>
                  </a:ext>
                </a:extLst>
              </a:tr>
              <a:tr h="340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Beam Current [A]</a:t>
                      </a:r>
                    </a:p>
                  </a:txBody>
                  <a:tcPr>
                    <a:lnR w="38100" cap="flat" cmpd="sng" algn="ctr">
                      <a:solidFill>
                        <a:schemeClr val="bg1"/>
                      </a:solidFill>
                      <a:prstDash val="solid"/>
                      <a:round/>
                      <a:headEnd type="none" w="med" len="med"/>
                      <a:tailEnd type="none" w="med" len="med"/>
                    </a:lnR>
                  </a:tcPr>
                </a:tc>
                <a:tc>
                  <a:txBody>
                    <a:bodyPr/>
                    <a:lstStyle/>
                    <a:p>
                      <a:pPr algn="ctr"/>
                      <a:r>
                        <a:rPr lang="en-US" sz="1400" dirty="0">
                          <a:solidFill>
                            <a:srgbClr val="FF0000"/>
                          </a:solidFill>
                        </a:rPr>
                        <a:t>1</a:t>
                      </a:r>
                    </a:p>
                  </a:txBody>
                  <a:tcPr>
                    <a:lnL w="38100" cap="flat" cmpd="sng" algn="ctr">
                      <a:solidFill>
                        <a:schemeClr val="bg1"/>
                      </a:solidFill>
                      <a:prstDash val="solid"/>
                      <a:round/>
                      <a:headEnd type="none" w="med" len="med"/>
                      <a:tailEnd type="none" w="med" len="med"/>
                    </a:lnL>
                  </a:tcPr>
                </a:tc>
                <a:tc>
                  <a:txBody>
                    <a:bodyPr/>
                    <a:lstStyle/>
                    <a:p>
                      <a:pPr algn="ctr"/>
                      <a:r>
                        <a:rPr lang="en-US" sz="1400" dirty="0"/>
                        <a:t>0.34</a:t>
                      </a:r>
                    </a:p>
                  </a:txBody>
                  <a:tcPr>
                    <a:lnR w="38100" cap="flat" cmpd="sng" algn="ctr">
                      <a:solidFill>
                        <a:schemeClr val="bg1"/>
                      </a:solidFill>
                      <a:prstDash val="solid"/>
                      <a:round/>
                      <a:headEnd type="none" w="med" len="med"/>
                      <a:tailEnd type="none" w="med" len="med"/>
                    </a:lnR>
                  </a:tcPr>
                </a:tc>
                <a:tc>
                  <a:txBody>
                    <a:bodyPr/>
                    <a:lstStyle/>
                    <a:p>
                      <a:pPr algn="ctr"/>
                      <a:r>
                        <a:rPr lang="en-US" sz="1400" dirty="0">
                          <a:solidFill>
                            <a:srgbClr val="FF0000"/>
                          </a:solidFill>
                        </a:rPr>
                        <a:t>0.85</a:t>
                      </a:r>
                    </a:p>
                  </a:txBody>
                  <a:tcPr>
                    <a:lnL w="38100" cap="flat" cmpd="sng" algn="ctr">
                      <a:solidFill>
                        <a:schemeClr val="bg1"/>
                      </a:solidFill>
                      <a:prstDash val="solid"/>
                      <a:round/>
                      <a:headEnd type="none" w="med" len="med"/>
                      <a:tailEnd type="none" w="med" len="med"/>
                    </a:lnL>
                  </a:tcPr>
                </a:tc>
                <a:tc>
                  <a:txBody>
                    <a:bodyPr/>
                    <a:lstStyle/>
                    <a:p>
                      <a:pPr algn="ctr"/>
                      <a:r>
                        <a:rPr lang="en-US" sz="1400" dirty="0"/>
                        <a:t>0.22</a:t>
                      </a:r>
                    </a:p>
                  </a:txBody>
                  <a:tcPr/>
                </a:tc>
                <a:extLst>
                  <a:ext uri="{0D108BD9-81ED-4DB2-BD59-A6C34878D82A}">
                    <a16:rowId xmlns:a16="http://schemas.microsoft.com/office/drawing/2014/main" val="2295002295"/>
                  </a:ext>
                </a:extLst>
              </a:tr>
              <a:tr h="324196">
                <a:tc>
                  <a:txBody>
                    <a:bodyPr/>
                    <a:lstStyle/>
                    <a:p>
                      <a:r>
                        <a:rPr lang="en-US" sz="1400" dirty="0"/>
                        <a:t>RMS nor. Emit. h/v [</a:t>
                      </a:r>
                      <a:r>
                        <a:rPr lang="en-US" sz="1400" dirty="0">
                          <a:latin typeface="Symbol" pitchFamily="2" charset="2"/>
                        </a:rPr>
                        <a:t>m</a:t>
                      </a:r>
                      <a:r>
                        <a:rPr lang="en-US" sz="1400" dirty="0"/>
                        <a:t>m]</a:t>
                      </a:r>
                    </a:p>
                  </a:txBody>
                  <a:tcPr>
                    <a:lnR w="38100" cap="flat" cmpd="sng" algn="ctr">
                      <a:solidFill>
                        <a:schemeClr val="bg1"/>
                      </a:solidFill>
                      <a:prstDash val="solid"/>
                      <a:round/>
                      <a:headEnd type="none" w="med" len="med"/>
                      <a:tailEnd type="none" w="med" len="med"/>
                    </a:lnR>
                  </a:tcPr>
                </a:tc>
                <a:tc>
                  <a:txBody>
                    <a:bodyPr/>
                    <a:lstStyle/>
                    <a:p>
                      <a:pPr algn="ctr"/>
                      <a:r>
                        <a:rPr lang="en-US" sz="1400" dirty="0"/>
                        <a:t>3.3/</a:t>
                      </a:r>
                      <a:r>
                        <a:rPr lang="en-US" sz="1400" dirty="0">
                          <a:solidFill>
                            <a:srgbClr val="FF0000"/>
                          </a:solidFill>
                        </a:rPr>
                        <a:t>0.3</a:t>
                      </a:r>
                    </a:p>
                  </a:txBody>
                  <a:tcPr>
                    <a:lnL w="38100" cap="flat" cmpd="sng" algn="ctr">
                      <a:solidFill>
                        <a:schemeClr val="bg1"/>
                      </a:solidFill>
                      <a:prstDash val="solid"/>
                      <a:round/>
                      <a:headEnd type="none" w="med" len="med"/>
                      <a:tailEnd type="none" w="med" len="med"/>
                    </a:lnL>
                  </a:tcPr>
                </a:tc>
                <a:tc>
                  <a:txBody>
                    <a:bodyPr/>
                    <a:lstStyle/>
                    <a:p>
                      <a:pPr algn="ctr"/>
                      <a:r>
                        <a:rPr lang="en-US" sz="1400" dirty="0"/>
                        <a:t>3.1/3.1</a:t>
                      </a:r>
                    </a:p>
                  </a:txBody>
                  <a:tcPr>
                    <a:lnR w="38100" cap="flat" cmpd="sng" algn="ctr">
                      <a:solidFill>
                        <a:schemeClr val="bg1"/>
                      </a:solidFill>
                      <a:prstDash val="solid"/>
                      <a:round/>
                      <a:headEnd type="none" w="med" len="med"/>
                      <a:tailEnd type="none" w="med" len="med"/>
                    </a:lnR>
                  </a:tcPr>
                </a:tc>
                <a:tc>
                  <a:txBody>
                    <a:bodyPr/>
                    <a:lstStyle/>
                    <a:p>
                      <a:pPr algn="ctr"/>
                      <a:r>
                        <a:rPr lang="en-US" sz="1400" dirty="0"/>
                        <a:t>5.0/</a:t>
                      </a:r>
                      <a:r>
                        <a:rPr lang="en-US" sz="1400" dirty="0">
                          <a:solidFill>
                            <a:srgbClr val="FF0000"/>
                          </a:solidFill>
                        </a:rPr>
                        <a:t>0.4</a:t>
                      </a:r>
                    </a:p>
                  </a:txBody>
                  <a:tcPr>
                    <a:lnL w="38100" cap="flat" cmpd="sng" algn="ctr">
                      <a:solidFill>
                        <a:schemeClr val="bg1"/>
                      </a:solidFill>
                      <a:prstDash val="solid"/>
                      <a:round/>
                      <a:headEnd type="none" w="med" len="med"/>
                      <a:tailEnd type="none" w="med" len="med"/>
                    </a:lnL>
                  </a:tcPr>
                </a:tc>
                <a:tc>
                  <a:txBody>
                    <a:bodyPr/>
                    <a:lstStyle/>
                    <a:p>
                      <a:pPr algn="ctr"/>
                      <a:r>
                        <a:rPr lang="en-US" sz="1400" dirty="0"/>
                        <a:t>2.0/2.0</a:t>
                      </a:r>
                    </a:p>
                  </a:txBody>
                  <a:tcPr/>
                </a:tc>
                <a:extLst>
                  <a:ext uri="{0D108BD9-81ED-4DB2-BD59-A6C34878D82A}">
                    <a16:rowId xmlns:a16="http://schemas.microsoft.com/office/drawing/2014/main" val="1525636650"/>
                  </a:ext>
                </a:extLst>
              </a:tr>
              <a:tr h="387928">
                <a:tc>
                  <a:txBody>
                    <a:bodyPr/>
                    <a:lstStyle/>
                    <a:p>
                      <a:r>
                        <a:rPr lang="en-US" sz="1400" dirty="0"/>
                        <a:t>BB parameter, h/v [10</a:t>
                      </a:r>
                      <a:r>
                        <a:rPr lang="en-US" sz="1400" baseline="30000" dirty="0"/>
                        <a:t>-3</a:t>
                      </a:r>
                      <a:r>
                        <a:rPr lang="en-US" sz="1400" dirty="0"/>
                        <a:t>]</a:t>
                      </a:r>
                    </a:p>
                  </a:txBody>
                  <a:tcPr>
                    <a:lnR w="38100" cap="flat" cmpd="sng" algn="ctr">
                      <a:solidFill>
                        <a:schemeClr val="bg1"/>
                      </a:solidFill>
                      <a:prstDash val="solid"/>
                      <a:round/>
                      <a:headEnd type="none" w="med" len="med"/>
                      <a:tailEnd type="none" w="med" len="med"/>
                    </a:lnR>
                  </a:tcPr>
                </a:tc>
                <a:tc>
                  <a:txBody>
                    <a:bodyPr/>
                    <a:lstStyle/>
                    <a:p>
                      <a:pPr algn="ctr"/>
                      <a:r>
                        <a:rPr lang="en-US" sz="1400" dirty="0"/>
                        <a:t>12/12</a:t>
                      </a:r>
                    </a:p>
                  </a:txBody>
                  <a:tcPr>
                    <a:lnL w="38100" cap="flat" cmpd="sng" algn="ctr">
                      <a:solidFill>
                        <a:schemeClr val="bg1"/>
                      </a:solidFill>
                      <a:prstDash val="solid"/>
                      <a:round/>
                      <a:headEnd type="none" w="med" len="med"/>
                      <a:tailEnd type="none" w="med" len="med"/>
                    </a:lnL>
                  </a:tcPr>
                </a:tc>
                <a:tc>
                  <a:txBody>
                    <a:bodyPr/>
                    <a:lstStyle/>
                    <a:p>
                      <a:pPr algn="ctr"/>
                      <a:r>
                        <a:rPr lang="en-US" sz="1400" dirty="0"/>
                        <a:t>-18/-18*</a:t>
                      </a:r>
                    </a:p>
                  </a:txBody>
                  <a:tcPr>
                    <a:lnR w="38100" cap="flat" cmpd="sng" algn="ctr">
                      <a:solidFill>
                        <a:schemeClr val="bg1"/>
                      </a:solidFill>
                      <a:prstDash val="solid"/>
                      <a:round/>
                      <a:headEnd type="none" w="med" len="med"/>
                      <a:tailEnd type="none" w="med" len="med"/>
                    </a:lnR>
                  </a:tcPr>
                </a:tc>
                <a:tc>
                  <a:txBody>
                    <a:bodyPr/>
                    <a:lstStyle/>
                    <a:p>
                      <a:pPr algn="ctr"/>
                      <a:r>
                        <a:rPr lang="en-US" sz="1400" dirty="0"/>
                        <a:t>3/2</a:t>
                      </a:r>
                    </a:p>
                  </a:txBody>
                  <a:tcPr>
                    <a:lnL w="38100" cap="flat" cmpd="sng" algn="ctr">
                      <a:solidFill>
                        <a:schemeClr val="bg1"/>
                      </a:solidFill>
                      <a:prstDash val="solid"/>
                      <a:round/>
                      <a:headEnd type="none" w="med" len="med"/>
                      <a:tailEnd type="none" w="med" len="med"/>
                    </a:lnL>
                  </a:tcPr>
                </a:tc>
                <a:tc>
                  <a:txBody>
                    <a:bodyPr/>
                    <a:lstStyle/>
                    <a:p>
                      <a:pPr algn="ctr"/>
                      <a:r>
                        <a:rPr lang="en-US" sz="1400" dirty="0"/>
                        <a:t>-4/-4</a:t>
                      </a:r>
                    </a:p>
                  </a:txBody>
                  <a:tcPr/>
                </a:tc>
                <a:extLst>
                  <a:ext uri="{0D108BD9-81ED-4DB2-BD59-A6C34878D82A}">
                    <a16:rowId xmlns:a16="http://schemas.microsoft.com/office/drawing/2014/main" val="3923176431"/>
                  </a:ext>
                </a:extLst>
              </a:tr>
              <a:tr h="387927">
                <a:tc>
                  <a:txBody>
                    <a:bodyPr/>
                    <a:lstStyle/>
                    <a:p>
                      <a:r>
                        <a:rPr lang="en-US" sz="1400" dirty="0"/>
                        <a:t>RMS bunch length [cm]</a:t>
                      </a:r>
                    </a:p>
                  </a:txBody>
                  <a:tcPr>
                    <a:lnR w="38100" cap="flat" cmpd="sng" algn="ctr">
                      <a:solidFill>
                        <a:schemeClr val="bg1"/>
                      </a:solidFill>
                      <a:prstDash val="solid"/>
                      <a:round/>
                      <a:headEnd type="none" w="med" len="med"/>
                      <a:tailEnd type="none" w="med" len="med"/>
                    </a:lnR>
                  </a:tcPr>
                </a:tc>
                <a:tc>
                  <a:txBody>
                    <a:bodyPr/>
                    <a:lstStyle/>
                    <a:p>
                      <a:pPr algn="ctr"/>
                      <a:r>
                        <a:rPr lang="en-US" sz="1400" dirty="0">
                          <a:solidFill>
                            <a:srgbClr val="FF0000"/>
                          </a:solidFill>
                        </a:rPr>
                        <a:t>6</a:t>
                      </a:r>
                    </a:p>
                  </a:txBody>
                  <a:tcPr>
                    <a:lnL w="38100" cap="flat" cmpd="sng" algn="ctr">
                      <a:solidFill>
                        <a:schemeClr val="bg1"/>
                      </a:solidFill>
                      <a:prstDash val="solid"/>
                      <a:round/>
                      <a:headEnd type="none" w="med" len="med"/>
                      <a:tailEnd type="none" w="med" len="med"/>
                    </a:lnL>
                  </a:tcPr>
                </a:tc>
                <a:tc>
                  <a:txBody>
                    <a:bodyPr/>
                    <a:lstStyle/>
                    <a:p>
                      <a:pPr algn="ctr"/>
                      <a:r>
                        <a:rPr lang="en-US" sz="1400" dirty="0"/>
                        <a:t>55</a:t>
                      </a:r>
                    </a:p>
                  </a:txBody>
                  <a:tcPr>
                    <a:lnR w="38100" cap="flat" cmpd="sng" algn="ctr">
                      <a:solidFill>
                        <a:schemeClr val="bg1"/>
                      </a:solidFill>
                      <a:prstDash val="solid"/>
                      <a:round/>
                      <a:headEnd type="none" w="med" len="med"/>
                      <a:tailEnd type="none" w="med" len="med"/>
                    </a:lnR>
                  </a:tcPr>
                </a:tc>
                <a:tc>
                  <a:txBody>
                    <a:bodyPr/>
                    <a:lstStyle/>
                    <a:p>
                      <a:pPr algn="ctr"/>
                      <a:r>
                        <a:rPr lang="en-US" sz="1400" dirty="0">
                          <a:solidFill>
                            <a:srgbClr val="FF0000"/>
                          </a:solidFill>
                        </a:rPr>
                        <a:t>7</a:t>
                      </a:r>
                    </a:p>
                  </a:txBody>
                  <a:tcPr>
                    <a:lnL w="38100" cap="flat" cmpd="sng" algn="ctr">
                      <a:solidFill>
                        <a:schemeClr val="bg1"/>
                      </a:solidFill>
                      <a:prstDash val="solid"/>
                      <a:round/>
                      <a:headEnd type="none" w="med" len="med"/>
                      <a:tailEnd type="none" w="med" len="med"/>
                    </a:lnL>
                  </a:tcPr>
                </a:tc>
                <a:tc>
                  <a:txBody>
                    <a:bodyPr/>
                    <a:lstStyle/>
                    <a:p>
                      <a:pPr algn="ctr"/>
                      <a:r>
                        <a:rPr lang="en-US" sz="1400" dirty="0"/>
                        <a:t>35</a:t>
                      </a:r>
                    </a:p>
                  </a:txBody>
                  <a:tcPr/>
                </a:tc>
                <a:extLst>
                  <a:ext uri="{0D108BD9-81ED-4DB2-BD59-A6C34878D82A}">
                    <a16:rowId xmlns:a16="http://schemas.microsoft.com/office/drawing/2014/main" val="4080368016"/>
                  </a:ext>
                </a:extLst>
              </a:tr>
              <a:tr h="332509">
                <a:tc>
                  <a:txBody>
                    <a:bodyPr/>
                    <a:lstStyle/>
                    <a:p>
                      <a:r>
                        <a:rPr lang="en-US" sz="1400" dirty="0"/>
                        <a:t>Polarization [%]</a:t>
                      </a:r>
                    </a:p>
                  </a:txBody>
                  <a:tcPr>
                    <a:lnR w="38100" cap="flat" cmpd="sng" algn="ctr">
                      <a:solidFill>
                        <a:schemeClr val="bg1"/>
                      </a:solidFill>
                      <a:prstDash val="solid"/>
                      <a:round/>
                      <a:headEnd type="none" w="med" len="med"/>
                      <a:tailEnd type="none" w="med" len="med"/>
                    </a:lnR>
                  </a:tcPr>
                </a:tc>
                <a:tc>
                  <a:txBody>
                    <a:bodyPr/>
                    <a:lstStyle/>
                    <a:p>
                      <a:pPr algn="ctr"/>
                      <a:r>
                        <a:rPr lang="en-US" sz="1400" dirty="0"/>
                        <a:t>70</a:t>
                      </a:r>
                    </a:p>
                  </a:txBody>
                  <a:tcPr>
                    <a:lnL w="38100" cap="flat" cmpd="sng" algn="ctr">
                      <a:solidFill>
                        <a:schemeClr val="bg1"/>
                      </a:solidFill>
                      <a:prstDash val="solid"/>
                      <a:round/>
                      <a:headEnd type="none" w="med" len="med"/>
                      <a:tailEnd type="none" w="med" len="med"/>
                    </a:lnL>
                  </a:tcPr>
                </a:tc>
                <a:tc>
                  <a:txBody>
                    <a:bodyPr/>
                    <a:lstStyle/>
                    <a:p>
                      <a:pPr algn="ctr"/>
                      <a:r>
                        <a:rPr lang="en-US" sz="1400" dirty="0"/>
                        <a:t>60</a:t>
                      </a:r>
                    </a:p>
                  </a:txBody>
                  <a:tcPr>
                    <a:lnR w="38100" cap="flat" cmpd="sng" algn="ctr">
                      <a:solidFill>
                        <a:schemeClr val="bg1"/>
                      </a:solidFill>
                      <a:prstDash val="solid"/>
                      <a:round/>
                      <a:headEnd type="none" w="med" len="med"/>
                      <a:tailEnd type="none" w="med" len="med"/>
                    </a:lnR>
                  </a:tcPr>
                </a:tc>
                <a:tc>
                  <a:txBody>
                    <a:bodyPr/>
                    <a:lstStyle/>
                    <a:p>
                      <a:pPr algn="ctr"/>
                      <a:r>
                        <a:rPr lang="en-US" sz="1400" dirty="0"/>
                        <a:t>-</a:t>
                      </a:r>
                    </a:p>
                  </a:txBody>
                  <a:tcPr>
                    <a:lnL w="38100" cap="flat" cmpd="sng" algn="ctr">
                      <a:solidFill>
                        <a:schemeClr val="bg1"/>
                      </a:solidFill>
                      <a:prstDash val="solid"/>
                      <a:round/>
                      <a:headEnd type="none" w="med" len="med"/>
                      <a:tailEnd type="none" w="med" len="med"/>
                    </a:lnL>
                  </a:tcPr>
                </a:tc>
                <a:tc>
                  <a:txBody>
                    <a:bodyPr/>
                    <a:lstStyle/>
                    <a:p>
                      <a:pPr algn="ctr"/>
                      <a:r>
                        <a:rPr lang="en-US" sz="1400" dirty="0"/>
                        <a:t>-</a:t>
                      </a:r>
                    </a:p>
                  </a:txBody>
                  <a:tcPr/>
                </a:tc>
                <a:extLst>
                  <a:ext uri="{0D108BD9-81ED-4DB2-BD59-A6C34878D82A}">
                    <a16:rowId xmlns:a16="http://schemas.microsoft.com/office/drawing/2014/main" val="2110703464"/>
                  </a:ext>
                </a:extLst>
              </a:tr>
            </a:tbl>
          </a:graphicData>
        </a:graphic>
      </p:graphicFrame>
    </p:spTree>
    <p:extLst>
      <p:ext uri="{BB962C8B-B14F-4D97-AF65-F5344CB8AC3E}">
        <p14:creationId xmlns:p14="http://schemas.microsoft.com/office/powerpoint/2010/main" val="301356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rPr>
              <a:t>Strong Hadron Cooling</a:t>
            </a:r>
            <a:endParaRPr lang="en-US" dirty="0"/>
          </a:p>
        </p:txBody>
      </p:sp>
      <p:sp>
        <p:nvSpPr>
          <p:cNvPr id="3" name="Content Placeholder 2"/>
          <p:cNvSpPr>
            <a:spLocks noGrp="1"/>
          </p:cNvSpPr>
          <p:nvPr>
            <p:ph idx="1"/>
          </p:nvPr>
        </p:nvSpPr>
        <p:spPr>
          <a:xfrm>
            <a:off x="323385" y="1386596"/>
            <a:ext cx="7886700" cy="2956804"/>
          </a:xfrm>
        </p:spPr>
        <p:txBody>
          <a:bodyPr>
            <a:normAutofit/>
          </a:bodyPr>
          <a:lstStyle/>
          <a:p>
            <a:pPr>
              <a:lnSpc>
                <a:spcPct val="100000"/>
              </a:lnSpc>
            </a:pPr>
            <a:r>
              <a:rPr lang="en-US" sz="1600" dirty="0"/>
              <a:t>Present design of the hadron cooler is based on Coherent Electron Cooling with Micro-bunched amplification</a:t>
            </a:r>
          </a:p>
          <a:p>
            <a:pPr>
              <a:lnSpc>
                <a:spcPct val="100000"/>
              </a:lnSpc>
            </a:pPr>
            <a:r>
              <a:rPr lang="en-US" sz="1600" dirty="0"/>
              <a:t>150 MeV electron accelerator utilizing 100 mA injector, Energy Recovery </a:t>
            </a:r>
            <a:r>
              <a:rPr lang="en-US" sz="1600" dirty="0" err="1"/>
              <a:t>Linac</a:t>
            </a:r>
            <a:r>
              <a:rPr lang="en-US" sz="1600" dirty="0"/>
              <a:t> and beam transport lines</a:t>
            </a:r>
          </a:p>
          <a:p>
            <a:pPr lvl="1">
              <a:lnSpc>
                <a:spcPct val="100000"/>
              </a:lnSpc>
            </a:pPr>
            <a:r>
              <a:rPr lang="en-US" sz="1400" dirty="0"/>
              <a:t>ERL consists of eight 591 MHz and three 1773 MHz SRF cavities</a:t>
            </a:r>
          </a:p>
          <a:p>
            <a:pPr lvl="1">
              <a:lnSpc>
                <a:spcPct val="100000"/>
              </a:lnSpc>
            </a:pPr>
            <a:r>
              <a:rPr lang="en-US" sz="1400" dirty="0"/>
              <a:t>Scope includes 2K cryogenics system for ERL </a:t>
            </a:r>
          </a:p>
          <a:p>
            <a:pPr>
              <a:lnSpc>
                <a:spcPct val="100000"/>
              </a:lnSpc>
            </a:pPr>
            <a:r>
              <a:rPr lang="en-US" sz="1600" dirty="0"/>
              <a:t>Two-stage amplification section uses three chicanes and two </a:t>
            </a:r>
            <a:r>
              <a:rPr lang="en-US" sz="1600" dirty="0" err="1">
                <a:latin typeface="Symbol" pitchFamily="2" charset="2"/>
              </a:rPr>
              <a:t>l</a:t>
            </a:r>
            <a:r>
              <a:rPr lang="en-US" sz="1600" baseline="-25000" dirty="0" err="1">
                <a:latin typeface="Arial" panose="020B0604020202020204" pitchFamily="34" charset="0"/>
                <a:cs typeface="Arial" panose="020B0604020202020204" pitchFamily="34" charset="0"/>
              </a:rPr>
              <a:t>p</a:t>
            </a:r>
            <a:r>
              <a:rPr lang="en-US" sz="1600" dirty="0"/>
              <a:t>/4 drifts</a:t>
            </a:r>
          </a:p>
          <a:p>
            <a:pPr>
              <a:lnSpc>
                <a:spcPct val="100000"/>
              </a:lnSpc>
            </a:pPr>
            <a:r>
              <a:rPr lang="en-US" sz="1600" dirty="0"/>
              <a:t>Hadron delay chicane</a:t>
            </a:r>
          </a:p>
          <a:p>
            <a:pPr>
              <a:lnSpc>
                <a:spcPct val="100000"/>
              </a:lnSpc>
            </a:pPr>
            <a:r>
              <a:rPr lang="en-US" sz="1600" dirty="0"/>
              <a:t>Modulator and kicker section common for both hadron and electron beams</a:t>
            </a:r>
          </a:p>
          <a:p>
            <a:pPr>
              <a:lnSpc>
                <a:spcPct val="100000"/>
              </a:lnSpc>
            </a:pPr>
            <a:endParaRPr lang="en-US" sz="1600" dirty="0"/>
          </a:p>
          <a:p>
            <a:pPr>
              <a:lnSpc>
                <a:spcPct val="100000"/>
              </a:lnSpc>
            </a:pPr>
            <a:endParaRPr lang="en-US" sz="1600" dirty="0"/>
          </a:p>
        </p:txBody>
      </p:sp>
      <p:pic>
        <p:nvPicPr>
          <p:cNvPr id="18" name="Picture 17" descr="A screenshot of a cell phone&#10;&#10;Description automatically generated">
            <a:extLst>
              <a:ext uri="{FF2B5EF4-FFF2-40B4-BE49-F238E27FC236}">
                <a16:creationId xmlns:a16="http://schemas.microsoft.com/office/drawing/2014/main" id="{C6673428-3187-444C-A25C-A4E5385C09DD}"/>
              </a:ext>
            </a:extLst>
          </p:cNvPr>
          <p:cNvPicPr>
            <a:picLocks noChangeAspect="1"/>
          </p:cNvPicPr>
          <p:nvPr/>
        </p:nvPicPr>
        <p:blipFill>
          <a:blip r:embed="rId2"/>
          <a:stretch>
            <a:fillRect/>
          </a:stretch>
        </p:blipFill>
        <p:spPr>
          <a:xfrm>
            <a:off x="44572" y="4200528"/>
            <a:ext cx="9054856" cy="2155823"/>
          </a:xfrm>
          <a:prstGeom prst="rect">
            <a:avLst/>
          </a:prstGeom>
        </p:spPr>
      </p:pic>
      <p:sp>
        <p:nvSpPr>
          <p:cNvPr id="4" name="Slide Number Placeholder 3">
            <a:extLst>
              <a:ext uri="{FF2B5EF4-FFF2-40B4-BE49-F238E27FC236}">
                <a16:creationId xmlns:a16="http://schemas.microsoft.com/office/drawing/2014/main" id="{F7A9A0F8-CBFB-4647-B377-12628B6A3C58}"/>
              </a:ext>
            </a:extLst>
          </p:cNvPr>
          <p:cNvSpPr>
            <a:spLocks noGrp="1"/>
          </p:cNvSpPr>
          <p:nvPr>
            <p:ph type="sldNum" sz="quarter" idx="12"/>
          </p:nvPr>
        </p:nvSpPr>
        <p:spPr/>
        <p:txBody>
          <a:bodyPr/>
          <a:lstStyle/>
          <a:p>
            <a:fld id="{893C5830-40F3-F04E-B2E3-10E6672BA8FF}" type="slidenum">
              <a:rPr lang="en-US" smtClean="0"/>
              <a:t>7</a:t>
            </a:fld>
            <a:endParaRPr lang="en-US" dirty="0"/>
          </a:p>
        </p:txBody>
      </p:sp>
    </p:spTree>
    <p:extLst>
      <p:ext uri="{BB962C8B-B14F-4D97-AF65-F5344CB8AC3E}">
        <p14:creationId xmlns:p14="http://schemas.microsoft.com/office/powerpoint/2010/main" val="396309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4" y="16482"/>
            <a:ext cx="7886700" cy="1325563"/>
          </a:xfrm>
        </p:spPr>
        <p:txBody>
          <a:bodyPr/>
          <a:lstStyle/>
          <a:p>
            <a:r>
              <a:rPr lang="en-US" dirty="0"/>
              <a:t>Beam Experiments for EIC</a:t>
            </a:r>
          </a:p>
        </p:txBody>
      </p:sp>
      <p:sp>
        <p:nvSpPr>
          <p:cNvPr id="5" name="Content Placeholder 4">
            <a:extLst>
              <a:ext uri="{FF2B5EF4-FFF2-40B4-BE49-F238E27FC236}">
                <a16:creationId xmlns:a16="http://schemas.microsoft.com/office/drawing/2014/main" id="{E93E53C9-4CE5-4240-9BDD-1A8A244D2723}"/>
              </a:ext>
            </a:extLst>
          </p:cNvPr>
          <p:cNvSpPr>
            <a:spLocks noGrp="1"/>
          </p:cNvSpPr>
          <p:nvPr>
            <p:ph idx="1"/>
          </p:nvPr>
        </p:nvSpPr>
        <p:spPr>
          <a:xfrm>
            <a:off x="488764" y="1424181"/>
            <a:ext cx="7886700" cy="4351338"/>
          </a:xfrm>
        </p:spPr>
        <p:txBody>
          <a:bodyPr>
            <a:normAutofit fontScale="77500" lnSpcReduction="20000"/>
          </a:bodyPr>
          <a:lstStyle/>
          <a:p>
            <a:r>
              <a:rPr lang="en-US" dirty="0"/>
              <a:t>Several APEX studies are underway (or planned) to explore various areas related with achieving EIC design conditions or with getting data for EIC design studies:</a:t>
            </a:r>
          </a:p>
          <a:p>
            <a:pPr lvl="1"/>
            <a:r>
              <a:rPr lang="en-US" dirty="0"/>
              <a:t>Radial shift studies</a:t>
            </a:r>
          </a:p>
          <a:p>
            <a:pPr lvl="1"/>
            <a:r>
              <a:rPr lang="en-US" dirty="0"/>
              <a:t>Decoupling and flat beam demonstration</a:t>
            </a:r>
          </a:p>
          <a:p>
            <a:pPr lvl="1"/>
            <a:r>
              <a:rPr lang="en-US" dirty="0"/>
              <a:t>Impedance measurements</a:t>
            </a:r>
          </a:p>
          <a:p>
            <a:pPr lvl="1"/>
            <a:r>
              <a:rPr lang="en-US" dirty="0"/>
              <a:t>Spin transparency mode study</a:t>
            </a:r>
          </a:p>
          <a:p>
            <a:pPr lvl="1"/>
            <a:r>
              <a:rPr lang="en-US" dirty="0"/>
              <a:t>Collimator studies</a:t>
            </a:r>
          </a:p>
          <a:p>
            <a:pPr lvl="1"/>
            <a:r>
              <a:rPr lang="en-US" dirty="0"/>
              <a:t>RF reverse phasing studies</a:t>
            </a:r>
          </a:p>
          <a:p>
            <a:pPr marL="0" indent="0">
              <a:buNone/>
            </a:pPr>
            <a:r>
              <a:rPr lang="en-US" dirty="0"/>
              <a:t>    </a:t>
            </a:r>
            <a:r>
              <a:rPr lang="en-US" sz="2600" i="1" dirty="0"/>
              <a:t>You will see more on these studies in the rest of my talk.</a:t>
            </a:r>
            <a:br>
              <a:rPr lang="en-US" sz="2600" i="1" dirty="0"/>
            </a:br>
            <a:endParaRPr lang="en-US" sz="2600" i="1" dirty="0"/>
          </a:p>
          <a:p>
            <a:r>
              <a:rPr lang="en-US" dirty="0"/>
              <a:t>The </a:t>
            </a:r>
            <a:r>
              <a:rPr lang="en-US" dirty="0" err="1"/>
              <a:t>CeC</a:t>
            </a:r>
            <a:r>
              <a:rPr lang="en-US" dirty="0"/>
              <a:t>-X experiment and the </a:t>
            </a:r>
            <a:r>
              <a:rPr lang="en-US" dirty="0" err="1"/>
              <a:t>LEReC</a:t>
            </a:r>
            <a:r>
              <a:rPr lang="en-US" dirty="0"/>
              <a:t> cooler studies would provide valuable results to be used in designing the EIC cooler.  </a:t>
            </a:r>
            <a:br>
              <a:rPr lang="en-US" dirty="0"/>
            </a:br>
            <a:r>
              <a:rPr lang="en-US" sz="2600" i="1" dirty="0"/>
              <a:t>See details of these experiments in </a:t>
            </a:r>
            <a:r>
              <a:rPr lang="en-US" sz="2600" i="1" dirty="0" err="1"/>
              <a:t>V.Litvinenko’s</a:t>
            </a:r>
            <a:r>
              <a:rPr lang="en-US" sz="2600" i="1" dirty="0"/>
              <a:t> and </a:t>
            </a:r>
            <a:br>
              <a:rPr lang="en-US" sz="2600" i="1" dirty="0"/>
            </a:br>
            <a:r>
              <a:rPr lang="en-US" sz="2600" i="1" dirty="0" err="1"/>
              <a:t>S.Seletskiy’s</a:t>
            </a:r>
            <a:r>
              <a:rPr lang="en-US" sz="2600" i="1" dirty="0"/>
              <a:t> talks.</a:t>
            </a:r>
          </a:p>
          <a:p>
            <a:endParaRPr lang="en-US" dirty="0"/>
          </a:p>
        </p:txBody>
      </p:sp>
    </p:spTree>
    <p:extLst>
      <p:ext uri="{BB962C8B-B14F-4D97-AF65-F5344CB8AC3E}">
        <p14:creationId xmlns:p14="http://schemas.microsoft.com/office/powerpoint/2010/main" val="426269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9C80-7E62-0A4C-A1F9-A182A140A311}"/>
              </a:ext>
            </a:extLst>
          </p:cNvPr>
          <p:cNvSpPr>
            <a:spLocks noGrp="1"/>
          </p:cNvSpPr>
          <p:nvPr>
            <p:ph type="title"/>
          </p:nvPr>
        </p:nvSpPr>
        <p:spPr/>
        <p:txBody>
          <a:bodyPr/>
          <a:lstStyle/>
          <a:p>
            <a:r>
              <a:rPr lang="en-US" dirty="0"/>
              <a:t>Radial Shift for 100-275 GeV Operation </a:t>
            </a:r>
          </a:p>
        </p:txBody>
      </p:sp>
      <p:sp>
        <p:nvSpPr>
          <p:cNvPr id="4" name="Slide Number Placeholder 3">
            <a:extLst>
              <a:ext uri="{FF2B5EF4-FFF2-40B4-BE49-F238E27FC236}">
                <a16:creationId xmlns:a16="http://schemas.microsoft.com/office/drawing/2014/main" id="{40BD98B4-D8CF-E84C-B03F-314195565588}"/>
              </a:ext>
            </a:extLst>
          </p:cNvPr>
          <p:cNvSpPr>
            <a:spLocks noGrp="1"/>
          </p:cNvSpPr>
          <p:nvPr>
            <p:ph type="sldNum" sz="quarter" idx="12"/>
          </p:nvPr>
        </p:nvSpPr>
        <p:spPr/>
        <p:txBody>
          <a:bodyPr/>
          <a:lstStyle/>
          <a:p>
            <a:fld id="{893C5830-40F3-F04E-B2E3-10E6672BA8FF}" type="slidenum">
              <a:rPr lang="en-US" smtClean="0"/>
              <a:pPr/>
              <a:t>9</a:t>
            </a:fld>
            <a:endParaRPr lang="en-US"/>
          </a:p>
        </p:txBody>
      </p:sp>
      <p:pic>
        <p:nvPicPr>
          <p:cNvPr id="3" name="Picture 2">
            <a:extLst>
              <a:ext uri="{FF2B5EF4-FFF2-40B4-BE49-F238E27FC236}">
                <a16:creationId xmlns:a16="http://schemas.microsoft.com/office/drawing/2014/main" id="{C6257941-1790-F64C-A068-D4E5E7FA4963}"/>
              </a:ext>
            </a:extLst>
          </p:cNvPr>
          <p:cNvPicPr>
            <a:picLocks noChangeAspect="1"/>
          </p:cNvPicPr>
          <p:nvPr/>
        </p:nvPicPr>
        <p:blipFill>
          <a:blip r:embed="rId2"/>
          <a:stretch>
            <a:fillRect/>
          </a:stretch>
        </p:blipFill>
        <p:spPr>
          <a:xfrm>
            <a:off x="-105036" y="4058924"/>
            <a:ext cx="5923945" cy="1476973"/>
          </a:xfrm>
          <a:prstGeom prst="rect">
            <a:avLst/>
          </a:prstGeom>
        </p:spPr>
      </p:pic>
      <p:pic>
        <p:nvPicPr>
          <p:cNvPr id="6" name="Picture 5">
            <a:extLst>
              <a:ext uri="{FF2B5EF4-FFF2-40B4-BE49-F238E27FC236}">
                <a16:creationId xmlns:a16="http://schemas.microsoft.com/office/drawing/2014/main" id="{7D28F77F-3D1B-D34F-80EF-0B8DD6EBAB71}"/>
              </a:ext>
            </a:extLst>
          </p:cNvPr>
          <p:cNvPicPr>
            <a:picLocks noChangeAspect="1"/>
          </p:cNvPicPr>
          <p:nvPr/>
        </p:nvPicPr>
        <p:blipFill>
          <a:blip r:embed="rId3"/>
          <a:stretch>
            <a:fillRect/>
          </a:stretch>
        </p:blipFill>
        <p:spPr>
          <a:xfrm>
            <a:off x="50800" y="1652124"/>
            <a:ext cx="4133578" cy="2200610"/>
          </a:xfrm>
          <a:prstGeom prst="rect">
            <a:avLst/>
          </a:prstGeom>
        </p:spPr>
      </p:pic>
      <p:sp>
        <p:nvSpPr>
          <p:cNvPr id="7" name="TextBox 6">
            <a:extLst>
              <a:ext uri="{FF2B5EF4-FFF2-40B4-BE49-F238E27FC236}">
                <a16:creationId xmlns:a16="http://schemas.microsoft.com/office/drawing/2014/main" id="{5875B1EF-A5F4-D144-A2B5-25FE4E2B7535}"/>
              </a:ext>
            </a:extLst>
          </p:cNvPr>
          <p:cNvSpPr txBox="1"/>
          <p:nvPr/>
        </p:nvSpPr>
        <p:spPr>
          <a:xfrm>
            <a:off x="4184378" y="1267411"/>
            <a:ext cx="5071453" cy="2585323"/>
          </a:xfrm>
          <a:prstGeom prst="rect">
            <a:avLst/>
          </a:prstGeom>
          <a:noFill/>
        </p:spPr>
        <p:txBody>
          <a:bodyPr wrap="none" rtlCol="0">
            <a:spAutoFit/>
          </a:bodyPr>
          <a:lstStyle/>
          <a:p>
            <a:pPr marL="285750" indent="-285750">
              <a:buFont typeface="Arial" panose="020B0604020202020204" pitchFamily="34" charset="0"/>
              <a:buChar char="•"/>
            </a:pPr>
            <a:r>
              <a:rPr lang="en-US" dirty="0"/>
              <a:t>In order to synchronize hadron and electron </a:t>
            </a:r>
          </a:p>
          <a:p>
            <a:r>
              <a:rPr lang="en-US" dirty="0"/>
              <a:t>     revolution frequencies in hadron energy range</a:t>
            </a:r>
          </a:p>
          <a:p>
            <a:r>
              <a:rPr lang="en-US" dirty="0"/>
              <a:t>     100-275 GeV considerable </a:t>
            </a:r>
            <a:r>
              <a:rPr lang="en-US" b="1" dirty="0">
                <a:solidFill>
                  <a:srgbClr val="30519D"/>
                </a:solidFill>
              </a:rPr>
              <a:t>radial shift is applied</a:t>
            </a:r>
          </a:p>
          <a:p>
            <a:r>
              <a:rPr lang="en-US" b="1" dirty="0">
                <a:solidFill>
                  <a:srgbClr val="30519D"/>
                </a:solidFill>
              </a:rPr>
              <a:t>     in hadron arcs</a:t>
            </a:r>
            <a:r>
              <a:rPr lang="en-US" dirty="0"/>
              <a:t>.</a:t>
            </a:r>
          </a:p>
          <a:p>
            <a:pPr marL="285750" indent="-285750">
              <a:buFont typeface="Arial" panose="020B0604020202020204" pitchFamily="34" charset="0"/>
              <a:buChar char="•"/>
            </a:pPr>
            <a:r>
              <a:rPr lang="en-US" dirty="0"/>
              <a:t>Maximum shifts corresponds to </a:t>
            </a:r>
            <a:r>
              <a:rPr lang="en-US" dirty="0" err="1"/>
              <a:t>dp</a:t>
            </a:r>
            <a:r>
              <a:rPr lang="en-US" dirty="0"/>
              <a:t>/p =+-0.01</a:t>
            </a:r>
          </a:p>
          <a:p>
            <a:pPr marL="285750" indent="-285750">
              <a:buFont typeface="Arial" panose="020B0604020202020204" pitchFamily="34" charset="0"/>
              <a:buChar char="•"/>
            </a:pPr>
            <a:r>
              <a:rPr lang="en-US" dirty="0"/>
              <a:t>On-center orbit in the straight section is made by</a:t>
            </a:r>
          </a:p>
          <a:p>
            <a:r>
              <a:rPr lang="en-US" dirty="0"/>
              <a:t>     </a:t>
            </a:r>
            <a:r>
              <a:rPr lang="en-US" b="1" dirty="0">
                <a:solidFill>
                  <a:srgbClr val="30519D"/>
                </a:solidFill>
              </a:rPr>
              <a:t>using dipole correctors </a:t>
            </a:r>
            <a:r>
              <a:rPr lang="en-US" dirty="0"/>
              <a:t>on each end of</a:t>
            </a:r>
            <a:br>
              <a:rPr lang="en-US" dirty="0"/>
            </a:br>
            <a:r>
              <a:rPr lang="en-US" dirty="0"/>
              <a:t>      each arc.</a:t>
            </a:r>
          </a:p>
          <a:p>
            <a:endParaRPr lang="en-US" dirty="0"/>
          </a:p>
        </p:txBody>
      </p:sp>
      <p:sp>
        <p:nvSpPr>
          <p:cNvPr id="10" name="TextBox 9">
            <a:extLst>
              <a:ext uri="{FF2B5EF4-FFF2-40B4-BE49-F238E27FC236}">
                <a16:creationId xmlns:a16="http://schemas.microsoft.com/office/drawing/2014/main" id="{C295D8FD-8343-7047-98BE-CEFBFA08D232}"/>
              </a:ext>
            </a:extLst>
          </p:cNvPr>
          <p:cNvSpPr txBox="1"/>
          <p:nvPr/>
        </p:nvSpPr>
        <p:spPr>
          <a:xfrm>
            <a:off x="0" y="3751147"/>
            <a:ext cx="3445687" cy="307777"/>
          </a:xfrm>
          <a:prstGeom prst="rect">
            <a:avLst/>
          </a:prstGeom>
          <a:noFill/>
        </p:spPr>
        <p:txBody>
          <a:bodyPr wrap="none" rtlCol="0">
            <a:spAutoFit/>
          </a:bodyPr>
          <a:lstStyle/>
          <a:p>
            <a:r>
              <a:rPr lang="en-US" sz="1400" dirty="0"/>
              <a:t>(Courtesy </a:t>
            </a:r>
            <a:r>
              <a:rPr lang="en-US" sz="1400" dirty="0" err="1"/>
              <a:t>S.Peggs</a:t>
            </a:r>
            <a:r>
              <a:rPr lang="en-US" sz="1400" dirty="0"/>
              <a:t> and </a:t>
            </a:r>
            <a:r>
              <a:rPr lang="en-US" sz="1400" dirty="0" err="1"/>
              <a:t>G.Robert-Demolaize</a:t>
            </a:r>
            <a:r>
              <a:rPr lang="en-US" sz="1400" dirty="0"/>
              <a:t>)</a:t>
            </a:r>
          </a:p>
        </p:txBody>
      </p:sp>
    </p:spTree>
    <p:extLst>
      <p:ext uri="{BB962C8B-B14F-4D97-AF65-F5344CB8AC3E}">
        <p14:creationId xmlns:p14="http://schemas.microsoft.com/office/powerpoint/2010/main" val="2086515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176BEFC8DC7C4B9A2303C8CB47BABC" ma:contentTypeVersion="5" ma:contentTypeDescription="Create a new document." ma:contentTypeScope="" ma:versionID="745a2f968e27bf1df8db9981ada07181">
  <xsd:schema xmlns:xsd="http://www.w3.org/2001/XMLSchema" xmlns:xs="http://www.w3.org/2001/XMLSchema" xmlns:p="http://schemas.microsoft.com/office/2006/metadata/properties" xmlns:ns3="044ae1f2-ed8d-456f-9aad-c49fc5d202f7" xmlns:ns4="db13f367-cce8-4835-ba09-df0cdb443da0" targetNamespace="http://schemas.microsoft.com/office/2006/metadata/properties" ma:root="true" ma:fieldsID="d81d6d521822c63da89db7c964cc40d6" ns3:_="" ns4:_="">
    <xsd:import namespace="044ae1f2-ed8d-456f-9aad-c49fc5d202f7"/>
    <xsd:import namespace="db13f367-cce8-4835-ba09-df0cdb443d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ae1f2-ed8d-456f-9aad-c49fc5d202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13f367-cce8-4835-ba09-df0cdb443d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DE98C05-5760-4FD2-B85E-2A9CB1A90B2B}">
  <ds:schemaRefs>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db13f367-cce8-4835-ba09-df0cdb443da0"/>
    <ds:schemaRef ds:uri="http://schemas.openxmlformats.org/package/2006/metadata/core-properties"/>
    <ds:schemaRef ds:uri="044ae1f2-ed8d-456f-9aad-c49fc5d202f7"/>
  </ds:schemaRefs>
</ds:datastoreItem>
</file>

<file path=customXml/itemProps3.xml><?xml version="1.0" encoding="utf-8"?>
<ds:datastoreItem xmlns:ds="http://schemas.openxmlformats.org/officeDocument/2006/customXml" ds:itemID="{F313530D-2EFE-43C2-A69D-8EC1F4F36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ae1f2-ed8d-456f-9aad-c49fc5d202f7"/>
    <ds:schemaRef ds:uri="db13f367-cce8-4835-ba09-df0cdb443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7275</TotalTime>
  <Words>1920</Words>
  <Application>Microsoft Macintosh PowerPoint</Application>
  <PresentationFormat>On-screen Show (4:3)</PresentationFormat>
  <Paragraphs>240</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PingFangSC-Regular</vt:lpstr>
      <vt:lpstr>Algerian</vt:lpstr>
      <vt:lpstr>Arial</vt:lpstr>
      <vt:lpstr>Avenir Book</vt:lpstr>
      <vt:lpstr>Calibri</vt:lpstr>
      <vt:lpstr>Cambria Math</vt:lpstr>
      <vt:lpstr>Courier New</vt:lpstr>
      <vt:lpstr>Symbol</vt:lpstr>
      <vt:lpstr>Wingdings</vt:lpstr>
      <vt:lpstr>Office Theme</vt:lpstr>
      <vt:lpstr>Outstanding RHIC Experiments for EIC</vt:lpstr>
      <vt:lpstr>Outline</vt:lpstr>
      <vt:lpstr>PowerPoint Presentation</vt:lpstr>
      <vt:lpstr>EIC Hadron Ring</vt:lpstr>
      <vt:lpstr>Key Updates of  the RHIC Hadron Rings Towards EIC</vt:lpstr>
      <vt:lpstr>EIC hadron beam parameters are advanced compared with RHIC</vt:lpstr>
      <vt:lpstr>Strong Hadron Cooling</vt:lpstr>
      <vt:lpstr>Beam Experiments for EIC</vt:lpstr>
      <vt:lpstr>Radial Shift for 100-275 GeV Operation </vt:lpstr>
      <vt:lpstr>Radial Shift studies in Run-21</vt:lpstr>
      <vt:lpstr>Radial Shift Data from Run-21</vt:lpstr>
      <vt:lpstr>Radial Shift Experiment</vt:lpstr>
      <vt:lpstr>Flat beam and Decoupling</vt:lpstr>
      <vt:lpstr>Decoupling studies in Run-21</vt:lpstr>
      <vt:lpstr>Flat beam studies</vt:lpstr>
      <vt:lpstr>Impedance Measurements</vt:lpstr>
      <vt:lpstr>Broadband Impedance Measurements</vt:lpstr>
      <vt:lpstr>Spin Transparency Concept</vt:lpstr>
      <vt:lpstr>Potential Benefits of Spin Transparency Mode to EIC</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Ptitsyn, Vadim</cp:lastModifiedBy>
  <cp:revision>207</cp:revision>
  <cp:lastPrinted>2020-03-09T20:35:13Z</cp:lastPrinted>
  <dcterms:created xsi:type="dcterms:W3CDTF">2020-03-08T15:15:52Z</dcterms:created>
  <dcterms:modified xsi:type="dcterms:W3CDTF">2021-11-29T23:50:42Z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0x01010084176BEFC8DC7C4B9A2303C8CB47BABC</vt:lpwstr>
  </property>
</Properties>
</file>