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C3681-A598-4092-A6E9-0193AC2A543D}" v="126" dt="2021-11-30T02:44:38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3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adops2.bnl.gov/elogs/showfullimage.jsp?URL=FY2021_05_609ec68e00142a1f_Fri_May_14_14:50:50_2021.175947_acnlin56.pbn.bnl.govrhel7.4.gi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www.cadops2.bnl.gov/elogs/showfullimage.jsp?URL=FY2021_05_609ca6e800141bd9_Thu_May_13_00:11:19_2021.121520_acnlinje.pbn.bnl.govrhel7.4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 with </a:t>
            </a:r>
            <a:r>
              <a:rPr lang="en-US" dirty="0" err="1"/>
              <a:t>sPHENIX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7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r>
              <a:rPr lang="en-US" dirty="0"/>
              <a:t>CAD MAC 18 (dry run)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8100731" cy="1259607"/>
          </a:xfrm>
        </p:spPr>
        <p:txBody>
          <a:bodyPr/>
          <a:lstStyle/>
          <a:p>
            <a:r>
              <a:rPr lang="en-US" dirty="0"/>
              <a:t>M. Valette, A. Drees, G. Robert-</a:t>
            </a:r>
            <a:r>
              <a:rPr lang="en-US" dirty="0" err="1"/>
              <a:t>Demolaize</a:t>
            </a:r>
            <a:r>
              <a:rPr lang="en-US" dirty="0"/>
              <a:t>, H. Lovelace, </a:t>
            </a:r>
          </a:p>
          <a:p>
            <a:r>
              <a:rPr lang="en-US" dirty="0"/>
              <a:t>S. </a:t>
            </a:r>
            <a:r>
              <a:rPr lang="en-US" dirty="0" err="1"/>
              <a:t>Peggs</a:t>
            </a:r>
            <a:r>
              <a:rPr lang="en-US" dirty="0"/>
              <a:t>, R. </a:t>
            </a:r>
            <a:r>
              <a:rPr lang="en-US" dirty="0" err="1"/>
              <a:t>Hulsart</a:t>
            </a:r>
            <a:r>
              <a:rPr lang="en-US" dirty="0"/>
              <a:t>, J. </a:t>
            </a:r>
            <a:r>
              <a:rPr lang="en-US" dirty="0" err="1"/>
              <a:t>Lastner</a:t>
            </a:r>
            <a:r>
              <a:rPr lang="en-US" dirty="0"/>
              <a:t>, P. Dyer, T. Gage, </a:t>
            </a:r>
          </a:p>
          <a:p>
            <a:r>
              <a:rPr lang="en-US" dirty="0"/>
              <a:t>D. Bruno, C. </a:t>
            </a:r>
            <a:r>
              <a:rPr lang="en-US" dirty="0" err="1"/>
              <a:t>Schultheiss</a:t>
            </a:r>
            <a:r>
              <a:rPr lang="en-US" dirty="0"/>
              <a:t>, T. </a:t>
            </a:r>
            <a:r>
              <a:rPr lang="en-US" dirty="0" err="1"/>
              <a:t>Shrey</a:t>
            </a:r>
            <a:r>
              <a:rPr lang="en-US" dirty="0"/>
              <a:t>, and many more …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attention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: Pre-fires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825627"/>
            <a:ext cx="4090988" cy="3649960"/>
          </a:xfrm>
        </p:spPr>
        <p:txBody>
          <a:bodyPr>
            <a:normAutofit fontScale="92500"/>
          </a:bodyPr>
          <a:lstStyle/>
          <a:p>
            <a:r>
              <a:rPr lang="en-US" dirty="0"/>
              <a:t>Reminder :</a:t>
            </a:r>
          </a:p>
          <a:p>
            <a:pPr marL="342900" indent="-342900">
              <a:buFontTx/>
              <a:buChar char="-"/>
            </a:pPr>
            <a:r>
              <a:rPr lang="en-US" dirty="0"/>
              <a:t>Asynchronous discharge of one of the AK modules</a:t>
            </a:r>
          </a:p>
          <a:p>
            <a:pPr marL="342900" indent="-342900">
              <a:buFontTx/>
              <a:buChar char="-"/>
            </a:pPr>
            <a:r>
              <a:rPr lang="en-US" dirty="0"/>
              <a:t>10-13  bunches partially kicked causing quenches and damage to experiments</a:t>
            </a:r>
          </a:p>
          <a:p>
            <a:pPr marL="342900" indent="-342900">
              <a:buFontTx/>
              <a:buChar char="-"/>
            </a:pPr>
            <a:r>
              <a:rPr lang="en-US" dirty="0"/>
              <a:t>Caused by high voltage and radiation on thyratrons</a:t>
            </a:r>
          </a:p>
          <a:p>
            <a:pPr marL="342900" indent="-342900">
              <a:buFontTx/>
              <a:buChar char="-"/>
            </a:pPr>
            <a:r>
              <a:rPr lang="en-US" dirty="0"/>
              <a:t>First mitigated by protection bump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C30E4-7F59-4759-9013-9970BA9E717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374360" y="1401397"/>
            <a:ext cx="4769640" cy="3317400"/>
          </a:xfrm>
          <a:prstGeom prst="rect">
            <a:avLst/>
          </a:prstGeom>
          <a:ln>
            <a:noFill/>
          </a:ln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2123DF47-B89A-4448-B3E7-9C2272150514}"/>
              </a:ext>
            </a:extLst>
          </p:cNvPr>
          <p:cNvSpPr/>
          <p:nvPr/>
        </p:nvSpPr>
        <p:spPr>
          <a:xfrm>
            <a:off x="4561920" y="2941995"/>
            <a:ext cx="1757880" cy="37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EE7C26-1091-4EC4-AE77-6A173AE169B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613259" y="5475586"/>
            <a:ext cx="6530741" cy="1378819"/>
          </a:xfrm>
          <a:prstGeom prst="rect">
            <a:avLst/>
          </a:prstGeom>
          <a:ln>
            <a:noFill/>
          </a:ln>
        </p:spPr>
      </p:pic>
      <p:sp>
        <p:nvSpPr>
          <p:cNvPr id="10" name="TextShape 4">
            <a:extLst>
              <a:ext uri="{FF2B5EF4-FFF2-40B4-BE49-F238E27FC236}">
                <a16:creationId xmlns:a16="http://schemas.microsoft.com/office/drawing/2014/main" id="{FB98E658-3166-4426-8E1F-F833CEC5F9FD}"/>
              </a:ext>
            </a:extLst>
          </p:cNvPr>
          <p:cNvSpPr txBox="1"/>
          <p:nvPr/>
        </p:nvSpPr>
        <p:spPr>
          <a:xfrm>
            <a:off x="6759180" y="1917273"/>
            <a:ext cx="2451495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Fill #18066, run 14</a:t>
            </a:r>
          </a:p>
        </p:txBody>
      </p:sp>
    </p:spTree>
    <p:extLst>
      <p:ext uri="{BB962C8B-B14F-4D97-AF65-F5344CB8AC3E}">
        <p14:creationId xmlns:p14="http://schemas.microsoft.com/office/powerpoint/2010/main" val="3709908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Delayed Abort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4693906" cy="420718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212121"/>
                </a:solidFill>
                <a:effectLst/>
              </a:rPr>
              <a:t>To protect </a:t>
            </a:r>
            <a:r>
              <a:rPr lang="en-US" dirty="0" err="1">
                <a:solidFill>
                  <a:srgbClr val="212121"/>
                </a:solidFill>
                <a:effectLst/>
              </a:rPr>
              <a:t>sPHENIX</a:t>
            </a:r>
            <a:r>
              <a:rPr lang="en-US" dirty="0">
                <a:solidFill>
                  <a:srgbClr val="212121"/>
                </a:solidFill>
                <a:effectLst/>
              </a:rPr>
              <a:t> and SC-magnets: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212121"/>
                </a:solidFill>
                <a:effectLst/>
              </a:rPr>
              <a:t>mechanical relays added in series with thyratrons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212121"/>
                </a:solidFill>
              </a:rPr>
              <a:t>induces 6 </a:t>
            </a:r>
            <a:r>
              <a:rPr lang="en-US" dirty="0" err="1">
                <a:solidFill>
                  <a:srgbClr val="212121"/>
                </a:solidFill>
              </a:rPr>
              <a:t>ms</a:t>
            </a:r>
            <a:r>
              <a:rPr lang="en-US" dirty="0">
                <a:solidFill>
                  <a:srgbClr val="212121"/>
                </a:solidFill>
              </a:rPr>
              <a:t> delay to dump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212121"/>
                </a:solidFill>
              </a:rPr>
              <a:t>no other facility has to deal with such constraints                              </a:t>
            </a:r>
            <a:r>
              <a:rPr lang="en-US" sz="2000" dirty="0">
                <a:solidFill>
                  <a:srgbClr val="212121"/>
                </a:solidFill>
              </a:rPr>
              <a:t>(6 </a:t>
            </a:r>
            <a:r>
              <a:rPr lang="en-US" sz="2000" dirty="0" err="1">
                <a:solidFill>
                  <a:srgbClr val="212121"/>
                </a:solidFill>
              </a:rPr>
              <a:t>ms</a:t>
            </a:r>
            <a:r>
              <a:rPr lang="en-US" sz="2000" dirty="0">
                <a:solidFill>
                  <a:srgbClr val="212121"/>
                </a:solidFill>
              </a:rPr>
              <a:t> ~ 460 turns) 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212121"/>
                </a:solidFill>
              </a:rPr>
              <a:t>emergent issues like switch monitoring and timing jitter are being followed up and automatic alarms are put in place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90D614-5C8D-432A-A9FB-B55769118D2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122531" y="1915434"/>
            <a:ext cx="4021469" cy="326100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588BD4-69EC-43CF-9B7A-A0BAB75D08B4}"/>
              </a:ext>
            </a:extLst>
          </p:cNvPr>
          <p:cNvSpPr/>
          <p:nvPr/>
        </p:nvSpPr>
        <p:spPr>
          <a:xfrm>
            <a:off x="5417229" y="628231"/>
            <a:ext cx="721815" cy="35683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PFN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D73CC3-2997-42CE-B420-60D9DBCA0197}"/>
              </a:ext>
            </a:extLst>
          </p:cNvPr>
          <p:cNvCxnSpPr/>
          <p:nvPr/>
        </p:nvCxnSpPr>
        <p:spPr>
          <a:xfrm flipV="1">
            <a:off x="6147796" y="806650"/>
            <a:ext cx="37914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53B4AA-FFF6-45F5-8248-48D9ACB43698}"/>
              </a:ext>
            </a:extLst>
          </p:cNvPr>
          <p:cNvCxnSpPr/>
          <p:nvPr/>
        </p:nvCxnSpPr>
        <p:spPr>
          <a:xfrm>
            <a:off x="6853607" y="806650"/>
            <a:ext cx="5624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665D133-ECD6-4488-965B-9F624DD481FF}"/>
              </a:ext>
            </a:extLst>
          </p:cNvPr>
          <p:cNvSpPr/>
          <p:nvPr/>
        </p:nvSpPr>
        <p:spPr>
          <a:xfrm>
            <a:off x="6482332" y="567906"/>
            <a:ext cx="475785" cy="47765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49F1357B-1BC4-44C9-89AE-F05FB67B26A7}"/>
              </a:ext>
            </a:extLst>
          </p:cNvPr>
          <p:cNvSpPr/>
          <p:nvPr/>
        </p:nvSpPr>
        <p:spPr>
          <a:xfrm flipH="1">
            <a:off x="6842255" y="726645"/>
            <a:ext cx="185637" cy="160010"/>
          </a:xfrm>
          <a:prstGeom prst="arc">
            <a:avLst>
              <a:gd name="adj1" fmla="val 18346964"/>
              <a:gd name="adj2" fmla="val 295585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43D5E1-B316-4D2B-ACEA-91A0A8FF50EC}"/>
              </a:ext>
            </a:extLst>
          </p:cNvPr>
          <p:cNvCxnSpPr/>
          <p:nvPr/>
        </p:nvCxnSpPr>
        <p:spPr>
          <a:xfrm flipV="1">
            <a:off x="6526937" y="726645"/>
            <a:ext cx="0" cy="160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BF84D7-F10C-4C12-9DDD-76E80C21F732}"/>
              </a:ext>
            </a:extLst>
          </p:cNvPr>
          <p:cNvCxnSpPr/>
          <p:nvPr/>
        </p:nvCxnSpPr>
        <p:spPr>
          <a:xfrm flipV="1">
            <a:off x="6717049" y="468221"/>
            <a:ext cx="0" cy="160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2B1C25-EABC-4CB1-B862-5F7F603EDA58}"/>
              </a:ext>
            </a:extLst>
          </p:cNvPr>
          <p:cNvCxnSpPr/>
          <p:nvPr/>
        </p:nvCxnSpPr>
        <p:spPr>
          <a:xfrm flipV="1">
            <a:off x="6717049" y="646640"/>
            <a:ext cx="0" cy="2719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D0AEBE-94F5-4F49-8306-0D75C2B2C511}"/>
              </a:ext>
            </a:extLst>
          </p:cNvPr>
          <p:cNvSpPr txBox="1"/>
          <p:nvPr/>
        </p:nvSpPr>
        <p:spPr>
          <a:xfrm>
            <a:off x="6454060" y="245446"/>
            <a:ext cx="962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Thyratron</a:t>
            </a:r>
            <a:endParaRPr lang="en-GB" sz="10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61EBF3-85AF-42E5-8F7D-883B4A4F4149}"/>
              </a:ext>
            </a:extLst>
          </p:cNvPr>
          <p:cNvSpPr/>
          <p:nvPr/>
        </p:nvSpPr>
        <p:spPr>
          <a:xfrm>
            <a:off x="8263662" y="581905"/>
            <a:ext cx="475785" cy="47765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45A535-3B8C-4528-AD81-1A05AD1440D0}"/>
              </a:ext>
            </a:extLst>
          </p:cNvPr>
          <p:cNvSpPr/>
          <p:nvPr/>
        </p:nvSpPr>
        <p:spPr>
          <a:xfrm>
            <a:off x="8375330" y="587895"/>
            <a:ext cx="475785" cy="47765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682418-0414-4121-9729-F8BF2BE7F0A2}"/>
              </a:ext>
            </a:extLst>
          </p:cNvPr>
          <p:cNvSpPr/>
          <p:nvPr/>
        </p:nvSpPr>
        <p:spPr>
          <a:xfrm>
            <a:off x="8501554" y="579090"/>
            <a:ext cx="475785" cy="47765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ADFDA1-75DE-4504-AA8D-00BB8EA21EB6}"/>
              </a:ext>
            </a:extLst>
          </p:cNvPr>
          <p:cNvSpPr txBox="1"/>
          <p:nvPr/>
        </p:nvSpPr>
        <p:spPr>
          <a:xfrm>
            <a:off x="8300702" y="323290"/>
            <a:ext cx="9620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Magnet</a:t>
            </a:r>
            <a:endParaRPr lang="en-GB" sz="105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B57AF5-C27E-4997-9661-1D73854A917F}"/>
              </a:ext>
            </a:extLst>
          </p:cNvPr>
          <p:cNvCxnSpPr/>
          <p:nvPr/>
        </p:nvCxnSpPr>
        <p:spPr>
          <a:xfrm>
            <a:off x="7701184" y="806650"/>
            <a:ext cx="5624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6D5A9B-E509-4CFA-85F8-A8BDEE4F95B4}"/>
              </a:ext>
            </a:extLst>
          </p:cNvPr>
          <p:cNvCxnSpPr/>
          <p:nvPr/>
        </p:nvCxnSpPr>
        <p:spPr>
          <a:xfrm flipV="1">
            <a:off x="7416085" y="698654"/>
            <a:ext cx="291755" cy="107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3B90F93-594A-42BC-9C80-1D790EFC3EA7}"/>
              </a:ext>
            </a:extLst>
          </p:cNvPr>
          <p:cNvSpPr txBox="1"/>
          <p:nvPr/>
        </p:nvSpPr>
        <p:spPr>
          <a:xfrm>
            <a:off x="7287081" y="817850"/>
            <a:ext cx="1214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Relay</a:t>
            </a:r>
          </a:p>
          <a:p>
            <a:r>
              <a:rPr lang="en-US" sz="1050" dirty="0"/>
              <a:t>(w/ redundancy)</a:t>
            </a:r>
            <a:endParaRPr lang="en-GB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DA5CD-B79F-4AFF-861B-6117004ADBF1}"/>
              </a:ext>
            </a:extLst>
          </p:cNvPr>
          <p:cNvSpPr txBox="1"/>
          <p:nvPr/>
        </p:nvSpPr>
        <p:spPr>
          <a:xfrm>
            <a:off x="5778136" y="1678044"/>
            <a:ext cx="389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Successfully tested in 2018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827C6-A2FA-4FB7-84F1-C6B6ABEF5B9E}"/>
              </a:ext>
            </a:extLst>
          </p:cNvPr>
          <p:cNvSpPr txBox="1"/>
          <p:nvPr/>
        </p:nvSpPr>
        <p:spPr>
          <a:xfrm>
            <a:off x="6316905" y="5410773"/>
            <a:ext cx="294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Run18:</a:t>
            </a:r>
          </a:p>
          <a:p>
            <a:r>
              <a:rPr lang="en-US" dirty="0"/>
              <a:t>268 delayed aborts,</a:t>
            </a:r>
          </a:p>
          <a:p>
            <a:r>
              <a:rPr lang="en-US" dirty="0"/>
              <a:t>250 with physics beams</a:t>
            </a:r>
          </a:p>
        </p:txBody>
      </p:sp>
    </p:spTree>
    <p:extLst>
      <p:ext uri="{BB962C8B-B14F-4D97-AF65-F5344CB8AC3E}">
        <p14:creationId xmlns:p14="http://schemas.microsoft.com/office/powerpoint/2010/main" val="230417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Cases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12121"/>
                </a:solidFill>
                <a:effectLst/>
              </a:rPr>
              <a:t>The long delay to dump requires he early detection of failures with ~ millisecond rise-time :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All aborts are reviewed systematically, with follow up actions </a:t>
            </a:r>
            <a:r>
              <a:rPr lang="en-US" dirty="0">
                <a:solidFill>
                  <a:srgbClr val="212121"/>
                </a:solidFill>
                <a:effectLst/>
              </a:rPr>
              <a:t>leading to configuration changes to close all openings in the MPS.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0D58148-1663-49B7-9E88-6978BCBB1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74425"/>
              </p:ext>
            </p:extLst>
          </p:nvPr>
        </p:nvGraphicFramePr>
        <p:xfrm>
          <a:off x="1304925" y="2501901"/>
          <a:ext cx="609600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8864989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066349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802631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773572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43223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Failure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RF &amp; QLI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PS-BPS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2233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Interlocked 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96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Quench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47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Powering failures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64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Instabilities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</a:t>
                      </a:r>
                      <a:r>
                        <a:rPr lang="en-US" b="1" dirty="0"/>
                        <a:t>✔️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997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Others 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</a:t>
                      </a:r>
                      <a:r>
                        <a:rPr lang="en-US" b="1" dirty="0"/>
                        <a:t>✔️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✔️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59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68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permit inputs : BPMs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4524375" cy="43608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212121"/>
                </a:solidFill>
                <a:effectLst/>
              </a:rPr>
              <a:t>BPM-MPS : 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212121"/>
                </a:solidFill>
              </a:rPr>
              <a:t>36 horizontal and 8 vertical per beam, monitoring absolute position, difference (drift speed) and coherence.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212121"/>
                </a:solidFill>
                <a:effectLst/>
              </a:rPr>
              <a:t>Cover most failure cases causing changes to the orbit.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rgbClr val="212121"/>
                </a:solidFill>
              </a:rPr>
              <a:t>Abort the beam</a:t>
            </a:r>
            <a:r>
              <a:rPr lang="en-US" dirty="0">
                <a:solidFill>
                  <a:srgbClr val="212121"/>
                </a:solidFill>
                <a:effectLst/>
              </a:rPr>
              <a:t> milliseconds (and sometimes seconds) before losses are even detected. </a:t>
            </a:r>
          </a:p>
          <a:p>
            <a:pPr marL="0" indent="0"/>
            <a:endParaRPr lang="en-US" dirty="0">
              <a:solidFill>
                <a:srgbClr val="212121"/>
              </a:solidFill>
            </a:endParaRPr>
          </a:p>
          <a:p>
            <a:pPr marL="0" indent="0"/>
            <a:r>
              <a:rPr lang="en-US" dirty="0">
                <a:solidFill>
                  <a:srgbClr val="212121"/>
                </a:solidFill>
              </a:rPr>
              <a:t>New in 2022 : </a:t>
            </a:r>
            <a:r>
              <a:rPr lang="en-US" dirty="0">
                <a:solidFill>
                  <a:srgbClr val="212121"/>
                </a:solidFill>
                <a:effectLst/>
              </a:rPr>
              <a:t>Handling of bad signals from too many monitors</a:t>
            </a:r>
            <a:r>
              <a:rPr lang="en-US" dirty="0">
                <a:solidFill>
                  <a:srgbClr val="212121"/>
                </a:solidFill>
              </a:rPr>
              <a:t>.</a:t>
            </a:r>
          </a:p>
          <a:p>
            <a:pPr marL="0" indent="0"/>
            <a:endParaRPr lang="en-US" dirty="0">
              <a:solidFill>
                <a:srgbClr val="212121"/>
              </a:solidFill>
              <a:effectLst/>
            </a:endParaRPr>
          </a:p>
          <a:p>
            <a:pPr marL="0" indent="0"/>
            <a:r>
              <a:rPr lang="en-US" dirty="0">
                <a:solidFill>
                  <a:srgbClr val="212121"/>
                </a:solidFill>
              </a:rPr>
              <a:t>Do not protect against failures that do not affect the orbit, BLMs remain the last line of defense.</a:t>
            </a:r>
            <a:endParaRPr lang="en-US" dirty="0">
              <a:solidFill>
                <a:srgbClr val="212121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89AA8A4-7C65-4E78-B76E-06C9320C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66" y="1690689"/>
            <a:ext cx="4049271" cy="206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8D3DBD-6562-4378-8CB3-F802698E7D37}"/>
              </a:ext>
            </a:extLst>
          </p:cNvPr>
          <p:cNvSpPr txBox="1"/>
          <p:nvPr/>
        </p:nvSpPr>
        <p:spPr>
          <a:xfrm>
            <a:off x="6043545" y="3092094"/>
            <a:ext cx="234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Trip on coherence signal, 8 s before losses and and abort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3EDDD-69EE-4FD3-A376-3206691D12F4}"/>
              </a:ext>
            </a:extLst>
          </p:cNvPr>
          <p:cNvSpPr txBox="1"/>
          <p:nvPr/>
        </p:nvSpPr>
        <p:spPr>
          <a:xfrm>
            <a:off x="5597844" y="4567648"/>
            <a:ext cx="3627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Steep learning curve :</a:t>
            </a:r>
          </a:p>
          <a:p>
            <a:r>
              <a:rPr lang="en-US" dirty="0"/>
              <a:t>From 20 unwanted trips/day in 2020, …</a:t>
            </a:r>
          </a:p>
          <a:p>
            <a:r>
              <a:rPr lang="en-US" dirty="0"/>
              <a:t>To being part of the commissioning procedure and protection during APEX(s)</a:t>
            </a:r>
          </a:p>
        </p:txBody>
      </p:sp>
    </p:spTree>
    <p:extLst>
      <p:ext uri="{BB962C8B-B14F-4D97-AF65-F5344CB8AC3E}">
        <p14:creationId xmlns:p14="http://schemas.microsoft.com/office/powerpoint/2010/main" val="8831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permit inputs : power supplies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4654942" cy="420718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212121"/>
                </a:solidFill>
              </a:rPr>
              <a:t>Failures of Nested Quadrupole PS and Corrector PS in alcoves have caused quenches and loss of the entire beam less than 6 </a:t>
            </a:r>
            <a:r>
              <a:rPr lang="en-US" dirty="0" err="1">
                <a:solidFill>
                  <a:srgbClr val="212121"/>
                </a:solidFill>
              </a:rPr>
              <a:t>ms</a:t>
            </a:r>
            <a:r>
              <a:rPr lang="en-US" dirty="0">
                <a:solidFill>
                  <a:srgbClr val="212121"/>
                </a:solidFill>
              </a:rPr>
              <a:t> after the onset of losses.</a:t>
            </a:r>
          </a:p>
          <a:p>
            <a:r>
              <a:rPr lang="en-US" dirty="0">
                <a:solidFill>
                  <a:srgbClr val="212121"/>
                </a:solidFill>
              </a:rPr>
              <a:t>CPS-BPS : covering Correctors was unmasked in 2021, this system is very sensitive and caught power dips early allowing to abort before losses.</a:t>
            </a:r>
          </a:p>
          <a:p>
            <a:r>
              <a:rPr lang="en-US" dirty="0">
                <a:solidFill>
                  <a:srgbClr val="212121"/>
                </a:solidFill>
                <a:effectLst/>
              </a:rPr>
              <a:t>New System in 2022 : QPS-BPS monitoring most of the Quad PS in all IRs, Run22 is a good learning opportunity before the </a:t>
            </a:r>
            <a:r>
              <a:rPr lang="en-US" dirty="0" err="1">
                <a:solidFill>
                  <a:srgbClr val="212121"/>
                </a:solidFill>
                <a:effectLst/>
              </a:rPr>
              <a:t>sPHENIX</a:t>
            </a:r>
            <a:r>
              <a:rPr lang="en-US" dirty="0">
                <a:solidFill>
                  <a:srgbClr val="212121"/>
                </a:solidFill>
                <a:effectLst/>
              </a:rPr>
              <a:t> run.</a:t>
            </a:r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Dipole PS failures are covered by the BPMs as tested in Run21.</a:t>
            </a:r>
            <a:endParaRPr lang="en-US" dirty="0">
              <a:solidFill>
                <a:srgbClr val="212121"/>
              </a:solidFill>
              <a:effectLst/>
            </a:endParaRPr>
          </a:p>
          <a:p>
            <a:r>
              <a:rPr lang="en-US" dirty="0">
                <a:solidFill>
                  <a:srgbClr val="212121"/>
                </a:solidFill>
              </a:rPr>
              <a:t>NB : Historic veto channel from experiments in the MPS inputs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B2F1BCA-0683-4277-B43E-044D11D8C946}"/>
              </a:ext>
            </a:extLst>
          </p:cNvPr>
          <p:cNvSpPr txBox="1">
            <a:spLocks/>
          </p:cNvSpPr>
          <p:nvPr/>
        </p:nvSpPr>
        <p:spPr>
          <a:xfrm>
            <a:off x="8427999" y="5555288"/>
            <a:ext cx="235579" cy="265182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6E271F-9E78-484F-B147-F3296FCE8A68}"/>
              </a:ext>
            </a:extLst>
          </p:cNvPr>
          <p:cNvGrpSpPr/>
          <p:nvPr/>
        </p:nvGrpSpPr>
        <p:grpSpPr>
          <a:xfrm>
            <a:off x="5042674" y="2010537"/>
            <a:ext cx="4103153" cy="3986211"/>
            <a:chOff x="2138433" y="0"/>
            <a:chExt cx="705919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A93D21-999E-46C2-AE3B-9560C5AD5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8433" y="0"/>
              <a:ext cx="7005567" cy="685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0AE03F-AC3C-4531-987E-6B0579FB7177}"/>
                </a:ext>
              </a:extLst>
            </p:cNvPr>
            <p:cNvSpPr txBox="1"/>
            <p:nvPr/>
          </p:nvSpPr>
          <p:spPr>
            <a:xfrm>
              <a:off x="2984838" y="764228"/>
              <a:ext cx="1040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B10</a:t>
              </a: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46A5F2-61D3-4571-B580-5975E7FE6925}"/>
                </a:ext>
              </a:extLst>
            </p:cNvPr>
            <p:cNvSpPr txBox="1"/>
            <p:nvPr/>
          </p:nvSpPr>
          <p:spPr>
            <a:xfrm>
              <a:off x="4078696" y="764228"/>
              <a:ext cx="10402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B12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861D93-7D8D-4E33-AB14-2726EAC01303}"/>
                </a:ext>
              </a:extLst>
            </p:cNvPr>
            <p:cNvSpPr txBox="1"/>
            <p:nvPr/>
          </p:nvSpPr>
          <p:spPr>
            <a:xfrm>
              <a:off x="4773091" y="593462"/>
              <a:ext cx="1040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B10</a:t>
              </a: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081DFA-AA9A-4458-BC56-ECAD2DE591C7}"/>
                </a:ext>
              </a:extLst>
            </p:cNvPr>
            <p:cNvSpPr txBox="1"/>
            <p:nvPr/>
          </p:nvSpPr>
          <p:spPr>
            <a:xfrm>
              <a:off x="6333443" y="460447"/>
              <a:ext cx="1040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B10</a:t>
              </a: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AB9287-86CC-49CD-A739-C310A4518ADC}"/>
                </a:ext>
              </a:extLst>
            </p:cNvPr>
            <p:cNvSpPr txBox="1"/>
            <p:nvPr/>
          </p:nvSpPr>
          <p:spPr>
            <a:xfrm>
              <a:off x="7693896" y="112114"/>
              <a:ext cx="10402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B10</a:t>
              </a:r>
            </a:p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E6745B-6B7B-4BAC-A29B-5B7EE5A12DE4}"/>
                </a:ext>
              </a:extLst>
            </p:cNvPr>
            <p:cNvSpPr txBox="1"/>
            <p:nvPr/>
          </p:nvSpPr>
          <p:spPr>
            <a:xfrm>
              <a:off x="5673119" y="643895"/>
              <a:ext cx="10402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B12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620F0-5B07-4F79-AB7A-B21B73482B6E}"/>
                </a:ext>
              </a:extLst>
            </p:cNvPr>
            <p:cNvSpPr txBox="1"/>
            <p:nvPr/>
          </p:nvSpPr>
          <p:spPr>
            <a:xfrm>
              <a:off x="7087039" y="186217"/>
              <a:ext cx="10402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B12</a:t>
              </a:r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15158B-58BC-4531-9F3E-23BAF0B75DF6}"/>
                </a:ext>
              </a:extLst>
            </p:cNvPr>
            <p:cNvSpPr txBox="1"/>
            <p:nvPr/>
          </p:nvSpPr>
          <p:spPr>
            <a:xfrm>
              <a:off x="8157390" y="476688"/>
              <a:ext cx="10402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B12</a:t>
              </a:r>
            </a:p>
            <a:p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031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Failures, Losses &amp; Backgrounds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" y="1825626"/>
            <a:ext cx="4514851" cy="443706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212121"/>
                </a:solidFill>
                <a:effectLst/>
              </a:rPr>
              <a:t>Losses and backgrounds have been lowered over the years.</a:t>
            </a:r>
          </a:p>
          <a:p>
            <a:r>
              <a:rPr lang="en-US" dirty="0">
                <a:solidFill>
                  <a:srgbClr val="212121"/>
                </a:solidFill>
              </a:rPr>
              <a:t>Mean Time Between Failures (MTBF) has also been trending down for most systems.</a:t>
            </a:r>
          </a:p>
          <a:p>
            <a:r>
              <a:rPr lang="en-US" dirty="0">
                <a:solidFill>
                  <a:srgbClr val="212121"/>
                </a:solidFill>
              </a:rPr>
              <a:t>T</a:t>
            </a:r>
            <a:r>
              <a:rPr lang="en-US" dirty="0">
                <a:solidFill>
                  <a:srgbClr val="212121"/>
                </a:solidFill>
                <a:effectLst/>
              </a:rPr>
              <a:t>he collimators underwent and extensive repair and update following a bearing failure due to radiation.</a:t>
            </a:r>
          </a:p>
          <a:p>
            <a:r>
              <a:rPr lang="en-US" dirty="0">
                <a:solidFill>
                  <a:srgbClr val="212121"/>
                </a:solidFill>
              </a:rPr>
              <a:t>Radial Shift APEX for EIC circumference control allowed exploring the Yellow aperture to +/- 20 mm. No obstructions were found.</a:t>
            </a:r>
            <a:endParaRPr lang="en-US" dirty="0">
              <a:solidFill>
                <a:srgbClr val="212121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6F5EC1C3-D0EE-4CDE-9938-BFAA8C4D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94" y="3388312"/>
            <a:ext cx="3922317" cy="1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hlinkClick r:id="rId4"/>
            <a:extLst>
              <a:ext uri="{FF2B5EF4-FFF2-40B4-BE49-F238E27FC236}">
                <a16:creationId xmlns:a16="http://schemas.microsoft.com/office/drawing/2014/main" id="{3A9B3A33-B617-41EB-A951-B4C1D06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824502"/>
            <a:ext cx="2371467" cy="18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E8594E-758A-485F-9A46-19BE4D0588D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9212" y="1346927"/>
            <a:ext cx="3960999" cy="1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issues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4738688" cy="42071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 magnets’ bypass diodes failures remain a risk for operations. Ongoing studies include :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Simulations to understand and predict mechanisms of damage.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- Measurements (C/W) of all diodes to identify ‘sitting ducks’ and monitor evolution.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C0E9C-5DB2-4756-8F60-5407E5A72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54" r="19972"/>
          <a:stretch/>
        </p:blipFill>
        <p:spPr>
          <a:xfrm>
            <a:off x="5619591" y="3163887"/>
            <a:ext cx="2848133" cy="33289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4B9D72-DC99-443E-8858-9BC18937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95925" y="61424"/>
            <a:ext cx="3419474" cy="2564605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12F5DFD-7305-4585-ACC2-B20AC5C97D4D}"/>
              </a:ext>
            </a:extLst>
          </p:cNvPr>
          <p:cNvSpPr/>
          <p:nvPr/>
        </p:nvSpPr>
        <p:spPr>
          <a:xfrm>
            <a:off x="7798619" y="349557"/>
            <a:ext cx="198951" cy="215476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0CE58-71A5-4490-9515-930A2FD0CC76}"/>
              </a:ext>
            </a:extLst>
          </p:cNvPr>
          <p:cNvSpPr txBox="1"/>
          <p:nvPr/>
        </p:nvSpPr>
        <p:spPr>
          <a:xfrm>
            <a:off x="8159419" y="2441363"/>
            <a:ext cx="120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B10D19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78EBE770-AB51-4A5A-84EF-1EE8B2779A9C}"/>
              </a:ext>
            </a:extLst>
          </p:cNvPr>
          <p:cNvSpPr/>
          <p:nvPr/>
        </p:nvSpPr>
        <p:spPr>
          <a:xfrm>
            <a:off x="7980445" y="2509828"/>
            <a:ext cx="198951" cy="215476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26E98F9-6735-4F8C-A1EF-AD9EE937AF69}"/>
              </a:ext>
            </a:extLst>
          </p:cNvPr>
          <p:cNvSpPr/>
          <p:nvPr/>
        </p:nvSpPr>
        <p:spPr>
          <a:xfrm>
            <a:off x="7734452" y="1140258"/>
            <a:ext cx="198951" cy="215476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81868-FB65-4AA4-A049-679DA478190B}"/>
              </a:ext>
            </a:extLst>
          </p:cNvPr>
          <p:cNvSpPr txBox="1"/>
          <p:nvPr/>
        </p:nvSpPr>
        <p:spPr>
          <a:xfrm>
            <a:off x="8188230" y="2804217"/>
            <a:ext cx="75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Y7D6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8BD7E443-9A71-49B7-96A0-81D00A8926E0}"/>
              </a:ext>
            </a:extLst>
          </p:cNvPr>
          <p:cNvSpPr/>
          <p:nvPr/>
        </p:nvSpPr>
        <p:spPr>
          <a:xfrm>
            <a:off x="7992055" y="2830087"/>
            <a:ext cx="198951" cy="215476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81C42-FCB4-43FA-85F7-1A55B6D52893}"/>
              </a:ext>
            </a:extLst>
          </p:cNvPr>
          <p:cNvSpPr txBox="1"/>
          <p:nvPr/>
        </p:nvSpPr>
        <p:spPr>
          <a:xfrm rot="5400000">
            <a:off x="7890471" y="1302634"/>
            <a:ext cx="1914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Hotspot temperature (K)</a:t>
            </a:r>
          </a:p>
        </p:txBody>
      </p:sp>
    </p:spTree>
    <p:extLst>
      <p:ext uri="{BB962C8B-B14F-4D97-AF65-F5344CB8AC3E}">
        <p14:creationId xmlns:p14="http://schemas.microsoft.com/office/powerpoint/2010/main" val="299530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85876"/>
            <a:ext cx="8286750" cy="493871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Mechanical relays have been added to the abort system to prevent pre-fires. They induce a significant delay to the beam abort.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1212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  <a:effectLst/>
              </a:rPr>
              <a:t>Upgrades to the Machine Pr</a:t>
            </a:r>
            <a:r>
              <a:rPr lang="en-US" dirty="0">
                <a:solidFill>
                  <a:srgbClr val="212121"/>
                </a:solidFill>
              </a:rPr>
              <a:t>otection system have been performed to increase the number of inputs and cover fast failure cases.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Aborts are systematically analyzed; new failure modes are monitored.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1212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The system can not protect against failures with rise-times shorter than 6 milliseconds or instabilities</a:t>
            </a:r>
            <a:r>
              <a:rPr lang="en-US" dirty="0">
                <a:solidFill>
                  <a:srgbClr val="212121"/>
                </a:solidFill>
                <a:effectLst/>
              </a:rPr>
              <a:t> that would blow up the beam without affecting the orbit except with Beam Loss Monitors.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  <a:effectLst/>
              </a:rPr>
              <a:t>We rely on our knowledge of beam physics and a careful but reasonable beam intensity ramp up during commissioning</a:t>
            </a:r>
            <a:r>
              <a:rPr lang="en-US" dirty="0">
                <a:solidFill>
                  <a:srgbClr val="212121"/>
                </a:solidFill>
              </a:rPr>
              <a:t> and after breaking vacuum or major configuration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4742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BNL-template</Template>
  <TotalTime>549</TotalTime>
  <Words>761</Words>
  <Application>Microsoft Macintosh PowerPoint</Application>
  <PresentationFormat>On-screen Show (4:3)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BNL</vt:lpstr>
      <vt:lpstr>Operation with sPHENIX</vt:lpstr>
      <vt:lpstr>Introduction : Pre-fires</vt:lpstr>
      <vt:lpstr>Delayed Abort</vt:lpstr>
      <vt:lpstr>Failure Cases</vt:lpstr>
      <vt:lpstr>New permit inputs : BPMs</vt:lpstr>
      <vt:lpstr>New permit inputs : power supplies</vt:lpstr>
      <vt:lpstr>Failures, Losses &amp; Backgrounds</vt:lpstr>
      <vt:lpstr>Ongoing issues</vt:lpstr>
      <vt:lpstr>Conclusion</vt:lpstr>
      <vt:lpstr>Thank you for your attention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with sPHENIX</dc:title>
  <dc:subject/>
  <dc:creator>Valette, Matthieu</dc:creator>
  <cp:keywords/>
  <dc:description/>
  <cp:lastModifiedBy>DiFilippo, Lynanne</cp:lastModifiedBy>
  <cp:revision>2</cp:revision>
  <dcterms:created xsi:type="dcterms:W3CDTF">2021-11-29T17:50:08Z</dcterms:created>
  <dcterms:modified xsi:type="dcterms:W3CDTF">2021-11-30T14:09:28Z</dcterms:modified>
  <cp:category/>
</cp:coreProperties>
</file>