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23"/>
  </p:notesMasterIdLst>
  <p:handoutMasterIdLst>
    <p:handoutMasterId r:id="rId24"/>
  </p:handoutMasterIdLst>
  <p:sldIdLst>
    <p:sldId id="256" r:id="rId3"/>
    <p:sldId id="257" r:id="rId4"/>
    <p:sldId id="1448" r:id="rId5"/>
    <p:sldId id="1434" r:id="rId6"/>
    <p:sldId id="1404" r:id="rId7"/>
    <p:sldId id="1436" r:id="rId8"/>
    <p:sldId id="1437" r:id="rId9"/>
    <p:sldId id="1413" r:id="rId10"/>
    <p:sldId id="1414" r:id="rId11"/>
    <p:sldId id="1432" r:id="rId12"/>
    <p:sldId id="1417" r:id="rId13"/>
    <p:sldId id="1438" r:id="rId14"/>
    <p:sldId id="1447" r:id="rId15"/>
    <p:sldId id="1433" r:id="rId16"/>
    <p:sldId id="1449" r:id="rId17"/>
    <p:sldId id="1440" r:id="rId18"/>
    <p:sldId id="1442" r:id="rId19"/>
    <p:sldId id="1444" r:id="rId20"/>
    <p:sldId id="1443" r:id="rId21"/>
    <p:sldId id="7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F9FD"/>
    <a:srgbClr val="00CC00"/>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94"/>
  </p:normalViewPr>
  <p:slideViewPr>
    <p:cSldViewPr snapToGrid="0" snapToObjects="1">
      <p:cViewPr varScale="1">
        <p:scale>
          <a:sx n="57" d="100"/>
          <a:sy n="57" d="100"/>
        </p:scale>
        <p:origin x="830" y="58"/>
      </p:cViewPr>
      <p:guideLst/>
    </p:cSldViewPr>
  </p:slideViewPr>
  <p:notesTextViewPr>
    <p:cViewPr>
      <p:scale>
        <a:sx n="1" d="1"/>
        <a:sy n="1" d="1"/>
      </p:scale>
      <p:origin x="0" y="0"/>
    </p:cViewPr>
  </p:notesTextViewPr>
  <p:sorterViewPr>
    <p:cViewPr varScale="1">
      <p:scale>
        <a:sx n="100" d="100"/>
        <a:sy n="100" d="100"/>
      </p:scale>
      <p:origin x="0" y="-6883"/>
    </p:cViewPr>
  </p:sorterViewPr>
  <p:notesViewPr>
    <p:cSldViewPr snapToGrid="0" snapToObjects="1">
      <p:cViewPr varScale="1">
        <p:scale>
          <a:sx n="44" d="100"/>
          <a:sy n="44" d="100"/>
        </p:scale>
        <p:origin x="168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CD6768-568E-4224-8FEA-AD3F480CF5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A514A-D312-4154-8581-2695464A1050}" type="datetimeFigureOut">
              <a:rPr lang="en-US" smtClean="0"/>
              <a:t>12/1/2021</a:t>
            </a:fld>
            <a:endParaRPr lang="en-US"/>
          </a:p>
        </p:txBody>
      </p:sp>
      <p:sp>
        <p:nvSpPr>
          <p:cNvPr id="5" name="Slide Number Placeholder 4">
            <a:extLst>
              <a:ext uri="{FF2B5EF4-FFF2-40B4-BE49-F238E27FC236}">
                <a16:creationId xmlns:a16="http://schemas.microsoft.com/office/drawing/2014/main" id="{EBBD4B3F-5A3E-4622-AAA0-C9B6CBDB2E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6F8069-203F-4580-865A-B5C103C1D919}" type="slidenum">
              <a:rPr lang="en-US" smtClean="0"/>
              <a:t>‹#›</a:t>
            </a:fld>
            <a:endParaRPr lang="en-US"/>
          </a:p>
        </p:txBody>
      </p:sp>
      <p:sp>
        <p:nvSpPr>
          <p:cNvPr id="6" name="Footer Placeholder 5">
            <a:extLst>
              <a:ext uri="{FF2B5EF4-FFF2-40B4-BE49-F238E27FC236}">
                <a16:creationId xmlns:a16="http://schemas.microsoft.com/office/drawing/2014/main" id="{A1CC4314-3AB4-4E1E-8D33-1BC3F8F76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0949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3</a:t>
            </a:fld>
            <a:endParaRPr lang="en-US"/>
          </a:p>
        </p:txBody>
      </p:sp>
    </p:spTree>
    <p:extLst>
      <p:ext uri="{BB962C8B-B14F-4D97-AF65-F5344CB8AC3E}">
        <p14:creationId xmlns:p14="http://schemas.microsoft.com/office/powerpoint/2010/main" val="296075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7</a:t>
            </a:fld>
            <a:endParaRPr lang="en-US"/>
          </a:p>
        </p:txBody>
      </p:sp>
    </p:spTree>
    <p:extLst>
      <p:ext uri="{BB962C8B-B14F-4D97-AF65-F5344CB8AC3E}">
        <p14:creationId xmlns:p14="http://schemas.microsoft.com/office/powerpoint/2010/main" val="44159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10</a:t>
            </a:fld>
            <a:endParaRPr lang="en-US"/>
          </a:p>
        </p:txBody>
      </p:sp>
    </p:spTree>
    <p:extLst>
      <p:ext uri="{BB962C8B-B14F-4D97-AF65-F5344CB8AC3E}">
        <p14:creationId xmlns:p14="http://schemas.microsoft.com/office/powerpoint/2010/main" val="349833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12</a:t>
            </a:fld>
            <a:endParaRPr lang="en-US"/>
          </a:p>
        </p:txBody>
      </p:sp>
    </p:spTree>
    <p:extLst>
      <p:ext uri="{BB962C8B-B14F-4D97-AF65-F5344CB8AC3E}">
        <p14:creationId xmlns:p14="http://schemas.microsoft.com/office/powerpoint/2010/main" val="156363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11AA9-5820-4D42-8932-5CB25AA129DA}" type="slidenum">
              <a:rPr lang="en-US" smtClean="0"/>
              <a:t>13</a:t>
            </a:fld>
            <a:endParaRPr lang="en-US"/>
          </a:p>
        </p:txBody>
      </p:sp>
    </p:spTree>
    <p:extLst>
      <p:ext uri="{BB962C8B-B14F-4D97-AF65-F5344CB8AC3E}">
        <p14:creationId xmlns:p14="http://schemas.microsoft.com/office/powerpoint/2010/main" val="672280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4" name="Footer Placeholder 3">
            <a:extLst>
              <a:ext uri="{FF2B5EF4-FFF2-40B4-BE49-F238E27FC236}">
                <a16:creationId xmlns:a16="http://schemas.microsoft.com/office/drawing/2014/main" id="{50B60BBE-E17C-4750-AAEF-127C6048E2CC}"/>
              </a:ext>
            </a:extLst>
          </p:cNvPr>
          <p:cNvSpPr>
            <a:spLocks noGrp="1"/>
          </p:cNvSpPr>
          <p:nvPr>
            <p:ph type="ftr" sz="quarter" idx="10"/>
          </p:nvPr>
        </p:nvSpPr>
        <p:spPr/>
        <p:txBody>
          <a:bodyPr/>
          <a:lstStyle/>
          <a:p>
            <a:r>
              <a:rPr lang="en-US"/>
              <a:t>A. Fedotov, RHIC Retreat, September 16, 2021</a:t>
            </a:r>
            <a:endParaRPr lang="en-US" dirty="0"/>
          </a:p>
        </p:txBody>
      </p:sp>
      <p:sp>
        <p:nvSpPr>
          <p:cNvPr id="5" name="Title 4">
            <a:extLst>
              <a:ext uri="{FF2B5EF4-FFF2-40B4-BE49-F238E27FC236}">
                <a16:creationId xmlns:a16="http://schemas.microsoft.com/office/drawing/2014/main" id="{A18D6E06-E0A4-44A5-B952-C77C89B15E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Title 1">
            <a:extLst>
              <a:ext uri="{FF2B5EF4-FFF2-40B4-BE49-F238E27FC236}">
                <a16:creationId xmlns:a16="http://schemas.microsoft.com/office/drawing/2014/main" id="{76F7AE43-26D5-4B13-B399-6E52131DEF61}"/>
              </a:ext>
            </a:extLst>
          </p:cNvPr>
          <p:cNvSpPr>
            <a:spLocks noGrp="1"/>
          </p:cNvSpPr>
          <p:nvPr>
            <p:ph type="title"/>
          </p:nvPr>
        </p:nvSpPr>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3344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30" descr="ppt_BG_Title_BNL_blue"/>
          <p:cNvPicPr>
            <a:picLocks noChangeAspect="1" noChangeArrowheads="1"/>
          </p:cNvPicPr>
          <p:nvPr/>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2" name="Title 1"/>
          <p:cNvSpPr>
            <a:spLocks noGrp="1"/>
          </p:cNvSpPr>
          <p:nvPr>
            <p:ph type="ctrTitle" hasCustomPrompt="1"/>
          </p:nvPr>
        </p:nvSpPr>
        <p:spPr>
          <a:xfrm>
            <a:off x="228600" y="571500"/>
            <a:ext cx="7772400" cy="1143000"/>
          </a:xfrm>
          <a:ln>
            <a:noFill/>
          </a:ln>
        </p:spPr>
        <p:txBody>
          <a:bodyPr/>
          <a:lstStyle>
            <a:lvl1pPr algn="l">
              <a:defRPr sz="4000" b="1" baseline="0">
                <a:solidFill>
                  <a:srgbClr val="FFFF00"/>
                </a:solidFill>
              </a:defRPr>
            </a:lvl1pPr>
          </a:lstStyle>
          <a:p>
            <a:r>
              <a:rPr lang="en-US" dirty="0"/>
              <a:t>Click to edit Title</a:t>
            </a:r>
          </a:p>
        </p:txBody>
      </p:sp>
      <p:sp>
        <p:nvSpPr>
          <p:cNvPr id="8" name="Rectangle 7"/>
          <p:cNvSpPr>
            <a:spLocks/>
          </p:cNvSpPr>
          <p:nvPr/>
        </p:nvSpPr>
        <p:spPr bwMode="auto">
          <a:xfrm>
            <a:off x="228600" y="4879657"/>
            <a:ext cx="3775527"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57799" bIns="0">
            <a:spAutoFit/>
          </a:bodyPr>
          <a:lstStyle/>
          <a:p>
            <a:pPr marL="57150" algn="l"/>
            <a:r>
              <a:rPr lang="en-US" sz="1600" b="0" kern="1200" dirty="0">
                <a:solidFill>
                  <a:schemeClr val="bg1"/>
                </a:solidFill>
                <a:latin typeface="Helvetica"/>
                <a:ea typeface="ＭＳ Ｐゴシック" charset="0"/>
                <a:cs typeface="Helvetica"/>
              </a:rPr>
              <a:t>eRHIC R&amp;D</a:t>
            </a:r>
            <a:r>
              <a:rPr lang="en-US" sz="1600" b="0" kern="1200" baseline="0" dirty="0">
                <a:solidFill>
                  <a:schemeClr val="bg1"/>
                </a:solidFill>
                <a:latin typeface="Helvetica"/>
                <a:ea typeface="ＭＳ Ｐゴシック" charset="0"/>
                <a:cs typeface="Helvetica"/>
              </a:rPr>
              <a:t> Advisory Committee Review</a:t>
            </a:r>
            <a:endParaRPr lang="en-US" sz="1600" b="0" kern="1200" dirty="0">
              <a:solidFill>
                <a:schemeClr val="bg1"/>
              </a:solidFill>
              <a:latin typeface="Helvetica"/>
              <a:ea typeface="ＭＳ Ｐゴシック" charset="0"/>
              <a:cs typeface="Helvetica"/>
            </a:endParaRPr>
          </a:p>
          <a:p>
            <a:pPr marL="57150" algn="l"/>
            <a:r>
              <a:rPr lang="en-US" sz="1600" b="0" kern="1200" dirty="0">
                <a:solidFill>
                  <a:schemeClr val="bg1"/>
                </a:solidFill>
                <a:latin typeface="Helvetica"/>
                <a:ea typeface="ＭＳ Ｐゴシック" charset="0"/>
                <a:cs typeface="Helvetica"/>
              </a:rPr>
              <a:t>November 19-20, 2015</a:t>
            </a:r>
          </a:p>
        </p:txBody>
      </p:sp>
      <p:sp>
        <p:nvSpPr>
          <p:cNvPr id="11" name="Text Placeholder 10"/>
          <p:cNvSpPr>
            <a:spLocks noGrp="1"/>
          </p:cNvSpPr>
          <p:nvPr>
            <p:ph type="body" sz="quarter" idx="10" hasCustomPrompt="1"/>
          </p:nvPr>
        </p:nvSpPr>
        <p:spPr>
          <a:xfrm>
            <a:off x="228600" y="3771900"/>
            <a:ext cx="4343400" cy="571500"/>
          </a:xfrm>
        </p:spPr>
        <p:txBody>
          <a:bodyPr/>
          <a:lstStyle>
            <a:lvl1pPr marL="0" indent="0" algn="l">
              <a:buNone/>
              <a:defRPr sz="2400" baseline="0">
                <a:solidFill>
                  <a:schemeClr val="tx1"/>
                </a:solidFill>
              </a:defRPr>
            </a:lvl1pPr>
          </a:lstStyle>
          <a:p>
            <a:pPr lvl="0"/>
            <a:r>
              <a:rPr lang="en-US" dirty="0"/>
              <a:t>Click to edit Author Name</a:t>
            </a:r>
          </a:p>
        </p:txBody>
      </p:sp>
      <p:sp>
        <p:nvSpPr>
          <p:cNvPr id="7" name="Content Placeholder 2"/>
          <p:cNvSpPr>
            <a:spLocks noGrp="1"/>
          </p:cNvSpPr>
          <p:nvPr>
            <p:ph idx="1"/>
          </p:nvPr>
        </p:nvSpPr>
        <p:spPr>
          <a:xfrm>
            <a:off x="228600" y="1714500"/>
            <a:ext cx="7772401" cy="2057400"/>
          </a:xfrm>
        </p:spPr>
        <p:txBody>
          <a:bodyPr>
            <a:normAutofit/>
          </a:bodyPr>
          <a:lstStyle>
            <a:lvl1pPr>
              <a:defRPr>
                <a:solidFill>
                  <a:schemeClr val="bg1"/>
                </a:solidFill>
              </a:defRPr>
            </a:lvl1pPr>
            <a:lvl2pPr>
              <a:defRPr>
                <a:solidFill>
                  <a:srgbClr val="000000"/>
                </a:solidFill>
              </a:defRPr>
            </a:lvl2pPr>
            <a:lvl3pPr>
              <a:defRPr>
                <a:solidFill>
                  <a:srgbClr val="FFFF00"/>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93218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Rectangle 4"/>
          <p:cNvSpPr>
            <a:spLocks noGrp="1" noChangeArrowheads="1"/>
          </p:cNvSpPr>
          <p:nvPr>
            <p:ph idx="1"/>
          </p:nvPr>
        </p:nvSpPr>
        <p:spPr bwMode="auto">
          <a:xfrm>
            <a:off x="266700" y="815975"/>
            <a:ext cx="8677275" cy="604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8585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29592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0309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815976"/>
            <a:ext cx="8237220" cy="5454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33F55A2-8100-442C-837D-284E7129ED4E}"/>
              </a:ext>
            </a:extLst>
          </p:cNvPr>
          <p:cNvSpPr>
            <a:spLocks noGrp="1"/>
          </p:cNvSpPr>
          <p:nvPr>
            <p:ph type="title"/>
          </p:nvPr>
        </p:nvSpPr>
        <p:spPr>
          <a:xfrm>
            <a:off x="342901" y="96838"/>
            <a:ext cx="7978139" cy="719137"/>
          </a:xfrm>
        </p:spPr>
        <p:txBody>
          <a:bodyPr/>
          <a:lstStyle/>
          <a:p>
            <a:r>
              <a:rPr lang="en-US"/>
              <a:t>Click to edit Master title style</a:t>
            </a:r>
          </a:p>
        </p:txBody>
      </p:sp>
      <p:sp>
        <p:nvSpPr>
          <p:cNvPr id="4" name="Rectangle 3">
            <a:extLst>
              <a:ext uri="{FF2B5EF4-FFF2-40B4-BE49-F238E27FC236}">
                <a16:creationId xmlns:a16="http://schemas.microsoft.com/office/drawing/2014/main" id="{8DC1D675-A7D1-4D66-8C4F-FAECBA1D609E}"/>
              </a:ext>
            </a:extLst>
          </p:cNvPr>
          <p:cNvSpPr/>
          <p:nvPr userDrawn="1"/>
        </p:nvSpPr>
        <p:spPr>
          <a:xfrm>
            <a:off x="1567543" y="6504461"/>
            <a:ext cx="6236154" cy="276999"/>
          </a:xfrm>
          <a:prstGeom prst="rect">
            <a:avLst/>
          </a:prstGeom>
        </p:spPr>
        <p:txBody>
          <a:bodyPr wrap="square">
            <a:spAutoFit/>
          </a:bodyPr>
          <a:lstStyle/>
          <a:p>
            <a:r>
              <a:rPr lang="en-US" sz="1200" dirty="0"/>
              <a:t>A. Fedotov et al., Operational Electron Cooling in RHIC, IPAC21, Brazil, May 24-28, 2021</a:t>
            </a:r>
          </a:p>
        </p:txBody>
      </p:sp>
    </p:spTree>
    <p:extLst>
      <p:ext uri="{BB962C8B-B14F-4D97-AF65-F5344CB8AC3E}">
        <p14:creationId xmlns:p14="http://schemas.microsoft.com/office/powerpoint/2010/main" val="23829090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701" y="815975"/>
            <a:ext cx="4191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79647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6" name="Footer Placeholder 2">
            <a:extLst>
              <a:ext uri="{FF2B5EF4-FFF2-40B4-BE49-F238E27FC236}">
                <a16:creationId xmlns:a16="http://schemas.microsoft.com/office/drawing/2014/main" id="{512FFA5F-4601-4151-A41B-630DF33FB6D9}"/>
              </a:ext>
            </a:extLst>
          </p:cNvPr>
          <p:cNvSpPr>
            <a:spLocks noGrp="1"/>
          </p:cNvSpPr>
          <p:nvPr>
            <p:ph type="ftr" sz="quarter" idx="13"/>
          </p:nvPr>
        </p:nvSpPr>
        <p:spPr>
          <a:xfrm>
            <a:off x="2537294" y="6336595"/>
            <a:ext cx="5433226" cy="690252"/>
          </a:xfrm>
          <a:prstGeom prst="rect">
            <a:avLst/>
          </a:prstGeom>
        </p:spPr>
        <p:txBody>
          <a:bodyPr/>
          <a:lstStyle/>
          <a:p>
            <a:r>
              <a:rPr lang="en-US" dirty="0"/>
              <a:t>A. Fedotov, RHIC Retreat, September 16, 2021</a:t>
            </a:r>
          </a:p>
        </p:txBody>
      </p:sp>
      <p:sp>
        <p:nvSpPr>
          <p:cNvPr id="7" name="Title 6">
            <a:extLst>
              <a:ext uri="{FF2B5EF4-FFF2-40B4-BE49-F238E27FC236}">
                <a16:creationId xmlns:a16="http://schemas.microsoft.com/office/drawing/2014/main" id="{33EB9077-3FDE-4C45-9725-EDA4763210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2.png"/><Relationship Id="rId5" Type="http://schemas.openxmlformats.org/officeDocument/2006/relationships/slideLayout" Target="../slideLayouts/slideLayout19.xml"/><Relationship Id="rId10" Type="http://schemas.openxmlformats.org/officeDocument/2006/relationships/image" Target="../media/image11.png"/><Relationship Id="rId4" Type="http://schemas.openxmlformats.org/officeDocument/2006/relationships/slideLayout" Target="../slideLayouts/slideLayout18.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
        <p:nvSpPr>
          <p:cNvPr id="5" name="Footer Placeholder 2">
            <a:extLst>
              <a:ext uri="{FF2B5EF4-FFF2-40B4-BE49-F238E27FC236}">
                <a16:creationId xmlns:a16="http://schemas.microsoft.com/office/drawing/2014/main" id="{873A0ADC-1D75-4F87-93DE-F0F09F7F5C8D}"/>
              </a:ext>
            </a:extLst>
          </p:cNvPr>
          <p:cNvSpPr>
            <a:spLocks noGrp="1"/>
          </p:cNvSpPr>
          <p:nvPr>
            <p:ph type="ftr" sz="quarter" idx="3"/>
          </p:nvPr>
        </p:nvSpPr>
        <p:spPr>
          <a:xfrm>
            <a:off x="2430614" y="6167748"/>
            <a:ext cx="5433226" cy="690252"/>
          </a:xfrm>
          <a:prstGeom prst="rect">
            <a:avLst/>
          </a:prstGeom>
        </p:spPr>
        <p:txBody>
          <a:bodyPr/>
          <a:lstStyle/>
          <a:p>
            <a:r>
              <a:rPr lang="en-US" dirty="0"/>
              <a:t>A. Fedotov, RHIC Retreat, September 16, 2021</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81" r:id="rId14"/>
  </p:sldLayoutIdLst>
  <p:hf hd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42901" y="96838"/>
            <a:ext cx="8458200"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8600261" y="0"/>
            <a:ext cx="543739" cy="461665"/>
          </a:xfrm>
          <a:prstGeom prst="rect">
            <a:avLst/>
          </a:prstGeom>
        </p:spPr>
        <p:txBody>
          <a:bodyPr wrap="none">
            <a:spAutoFit/>
          </a:bodyPr>
          <a:lstStyle/>
          <a:p>
            <a:fld id="{CD0E7053-A9EF-4948-8331-64540782529C}" type="slidenum">
              <a:rPr lang="en-US" sz="2400" b="0" smtClean="0"/>
              <a:pPr/>
              <a:t>‹#›</a:t>
            </a:fld>
            <a:endParaRPr lang="en-US" dirty="0"/>
          </a:p>
        </p:txBody>
      </p:sp>
    </p:spTree>
    <p:extLst>
      <p:ext uri="{BB962C8B-B14F-4D97-AF65-F5344CB8AC3E}">
        <p14:creationId xmlns:p14="http://schemas.microsoft.com/office/powerpoint/2010/main" val="3677066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hf hdr="0" dt="0"/>
  <p:txStyles>
    <p:titleStyle>
      <a:lvl1pPr algn="ctr" rtl="0" eaLnBrk="1" fontAlgn="base" hangingPunct="1">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1" fontAlgn="base" hangingPunct="1">
        <a:spcBef>
          <a:spcPct val="0"/>
        </a:spcBef>
        <a:spcAft>
          <a:spcPct val="0"/>
        </a:spcAft>
        <a:defRPr kumimoji="1" sz="2400" b="1">
          <a:solidFill>
            <a:srgbClr val="FF0000"/>
          </a:solidFill>
          <a:latin typeface="Helvetica" charset="0"/>
          <a:ea typeface="ＭＳ Ｐゴシック" charset="0"/>
        </a:defRPr>
      </a:lvl2pPr>
      <a:lvl3pPr algn="ctr" rtl="0" eaLnBrk="1" fontAlgn="base" hangingPunct="1">
        <a:spcBef>
          <a:spcPct val="0"/>
        </a:spcBef>
        <a:spcAft>
          <a:spcPct val="0"/>
        </a:spcAft>
        <a:defRPr kumimoji="1" sz="2400" b="1">
          <a:solidFill>
            <a:srgbClr val="FF0000"/>
          </a:solidFill>
          <a:latin typeface="Helvetica" charset="0"/>
          <a:ea typeface="ＭＳ Ｐゴシック" charset="0"/>
        </a:defRPr>
      </a:lvl3pPr>
      <a:lvl4pPr algn="ctr" rtl="0" eaLnBrk="1" fontAlgn="base" hangingPunct="1">
        <a:spcBef>
          <a:spcPct val="0"/>
        </a:spcBef>
        <a:spcAft>
          <a:spcPct val="0"/>
        </a:spcAft>
        <a:defRPr kumimoji="1" sz="2400" b="1">
          <a:solidFill>
            <a:srgbClr val="FF0000"/>
          </a:solidFill>
          <a:latin typeface="Helvetica" charset="0"/>
          <a:ea typeface="ＭＳ Ｐゴシック" charset="0"/>
        </a:defRPr>
      </a:lvl4pPr>
      <a:lvl5pPr algn="ctr" rtl="0" eaLnBrk="1" fontAlgn="base" hangingPunct="1">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1" fontAlgn="base" hangingPunct="1">
        <a:spcBef>
          <a:spcPct val="20000"/>
        </a:spcBef>
        <a:spcAft>
          <a:spcPct val="0"/>
        </a:spcAft>
        <a:buSzPct val="65000"/>
        <a:buBlip>
          <a:blip r:embed="rId8"/>
        </a:buBlip>
        <a:defRPr sz="2000">
          <a:solidFill>
            <a:srgbClr val="0000FF"/>
          </a:solidFill>
          <a:latin typeface="Helvetica"/>
          <a:ea typeface="ＭＳ Ｐゴシック" charset="0"/>
          <a:cs typeface="Helvetica"/>
        </a:defRPr>
      </a:lvl1pPr>
      <a:lvl2pPr marL="339725" indent="-230188" algn="l" rtl="0" eaLnBrk="1" fontAlgn="base" hangingPunct="1">
        <a:spcBef>
          <a:spcPct val="20000"/>
        </a:spcBef>
        <a:spcAft>
          <a:spcPct val="0"/>
        </a:spcAft>
        <a:buSzPct val="65000"/>
        <a:buBlip>
          <a:blip r:embed="rId9"/>
        </a:buBlip>
        <a:defRPr>
          <a:solidFill>
            <a:schemeClr val="tx1"/>
          </a:solidFill>
          <a:latin typeface="Helvetica"/>
          <a:ea typeface="ＭＳ Ｐゴシック" charset="0"/>
          <a:cs typeface="Helvetica"/>
        </a:defRPr>
      </a:lvl2pPr>
      <a:lvl3pPr marL="460375" indent="-230188" algn="l" rtl="0" eaLnBrk="1" fontAlgn="base" hangingPunct="1">
        <a:spcBef>
          <a:spcPct val="20000"/>
        </a:spcBef>
        <a:spcAft>
          <a:spcPct val="0"/>
        </a:spcAft>
        <a:buSzPct val="65000"/>
        <a:buBlip>
          <a:blip r:embed="rId10"/>
        </a:buBlip>
        <a:defRPr sz="1600" i="1">
          <a:solidFill>
            <a:schemeClr val="tx1"/>
          </a:solidFill>
          <a:latin typeface="Helvetica"/>
          <a:ea typeface="ＭＳ Ｐゴシック" charset="0"/>
          <a:cs typeface="Helvetica"/>
        </a:defRPr>
      </a:lvl3pPr>
      <a:lvl4pPr marL="569913" indent="-230188" algn="l" rtl="0" eaLnBrk="1" fontAlgn="base" hangingPunct="1">
        <a:spcBef>
          <a:spcPct val="20000"/>
        </a:spcBef>
        <a:spcAft>
          <a:spcPct val="0"/>
        </a:spcAft>
        <a:buSzPct val="65000"/>
        <a:buBlip>
          <a:blip r:embed="rId11"/>
        </a:buBlip>
        <a:defRPr sz="1400">
          <a:solidFill>
            <a:schemeClr val="tx1"/>
          </a:solidFill>
          <a:latin typeface="Helvetica"/>
          <a:ea typeface="ＭＳ Ｐゴシック" charset="0"/>
          <a:cs typeface="Helvetica"/>
        </a:defRPr>
      </a:lvl4pPr>
      <a:lvl5pPr marL="623888" indent="-163513" algn="l" rtl="0" eaLnBrk="1" fontAlgn="base" hangingPunct="1">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sz="3600" dirty="0" err="1"/>
              <a:t>LEReC</a:t>
            </a:r>
            <a:r>
              <a:rPr lang="en-US" sz="3600" dirty="0"/>
              <a:t> performance summary</a:t>
            </a:r>
            <a:br>
              <a:rPr lang="en-US" sz="3600" dirty="0"/>
            </a:br>
            <a:r>
              <a:rPr lang="en-US" sz="3600" dirty="0"/>
              <a:t>and plans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609882" y="5400138"/>
            <a:ext cx="7750969" cy="746185"/>
          </a:xfrm>
        </p:spPr>
        <p:txBody>
          <a:bodyPr/>
          <a:lstStyle/>
          <a:p>
            <a:r>
              <a:rPr lang="en-US" dirty="0"/>
              <a:t>C-AD MAC</a:t>
            </a:r>
          </a:p>
          <a:p>
            <a:r>
              <a:rPr lang="en-US" dirty="0"/>
              <a:t>December 7-10, 2021</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Alexei Fedotov</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9">
            <a:extLst>
              <a:ext uri="{FF2B5EF4-FFF2-40B4-BE49-F238E27FC236}">
                <a16:creationId xmlns:a16="http://schemas.microsoft.com/office/drawing/2014/main" id="{536F2EFA-06CB-DC4F-ADFE-DC5FAC49CE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582" y="2557618"/>
            <a:ext cx="1255090" cy="141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7">
            <a:extLst>
              <a:ext uri="{FF2B5EF4-FFF2-40B4-BE49-F238E27FC236}">
                <a16:creationId xmlns:a16="http://schemas.microsoft.com/office/drawing/2014/main" id="{57FF1F2E-4157-594C-9A69-950EF0B8B9A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71347" y="2531579"/>
            <a:ext cx="2430683" cy="144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B4862F64-E9F2-2242-B856-CC6EF058A8D5}"/>
              </a:ext>
            </a:extLst>
          </p:cNvPr>
          <p:cNvSpPr>
            <a:spLocks noGrp="1"/>
          </p:cNvSpPr>
          <p:nvPr>
            <p:ph type="sldNum" sz="quarter" idx="12"/>
          </p:nvPr>
        </p:nvSpPr>
        <p:spPr>
          <a:xfrm>
            <a:off x="8593098" y="6550223"/>
            <a:ext cx="550902" cy="30777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10</a:t>
            </a:r>
          </a:p>
        </p:txBody>
      </p:sp>
      <p:sp>
        <p:nvSpPr>
          <p:cNvPr id="4" name="Title 3">
            <a:extLst>
              <a:ext uri="{FF2B5EF4-FFF2-40B4-BE49-F238E27FC236}">
                <a16:creationId xmlns:a16="http://schemas.microsoft.com/office/drawing/2014/main" id="{B2332AD0-EFBE-7146-9DAE-485228E6B9FF}"/>
              </a:ext>
            </a:extLst>
          </p:cNvPr>
          <p:cNvSpPr>
            <a:spLocks noGrp="1"/>
          </p:cNvSpPr>
          <p:nvPr>
            <p:ph type="title"/>
          </p:nvPr>
        </p:nvSpPr>
        <p:spPr>
          <a:xfrm>
            <a:off x="415993" y="-29262"/>
            <a:ext cx="6845534" cy="485775"/>
          </a:xfrm>
        </p:spPr>
        <p:txBody>
          <a:bodyPr>
            <a:normAutofit/>
          </a:bodyPr>
          <a:lstStyle/>
          <a:p>
            <a:r>
              <a:rPr lang="en-US" sz="2800" dirty="0" err="1"/>
              <a:t>LEReC</a:t>
            </a:r>
            <a:r>
              <a:rPr lang="en-US" sz="2800" dirty="0"/>
              <a:t> Laser: 24/7 operation</a:t>
            </a:r>
          </a:p>
        </p:txBody>
      </p:sp>
      <p:sp>
        <p:nvSpPr>
          <p:cNvPr id="11" name="TextBox 10">
            <a:extLst>
              <a:ext uri="{FF2B5EF4-FFF2-40B4-BE49-F238E27FC236}">
                <a16:creationId xmlns:a16="http://schemas.microsoft.com/office/drawing/2014/main" id="{E5C8DB57-3117-A647-9581-457A189B84F0}"/>
              </a:ext>
            </a:extLst>
          </p:cNvPr>
          <p:cNvSpPr txBox="1"/>
          <p:nvPr/>
        </p:nvSpPr>
        <p:spPr>
          <a:xfrm>
            <a:off x="5200514" y="3747599"/>
            <a:ext cx="1574157" cy="307777"/>
          </a:xfrm>
          <a:prstGeom prst="rect">
            <a:avLst/>
          </a:prstGeom>
          <a:noFill/>
        </p:spPr>
        <p:txBody>
          <a:bodyPr wrap="square" rtlCol="0">
            <a:spAutoFit/>
          </a:bodyPr>
          <a:lstStyle/>
          <a:p>
            <a:r>
              <a:rPr lang="en-US" sz="1400" dirty="0">
                <a:highlight>
                  <a:srgbClr val="FFFF00"/>
                </a:highlight>
              </a:rPr>
              <a:t>30 pulses per MB</a:t>
            </a:r>
          </a:p>
        </p:txBody>
      </p:sp>
      <p:sp>
        <p:nvSpPr>
          <p:cNvPr id="14" name="TextBox 13">
            <a:extLst>
              <a:ext uri="{FF2B5EF4-FFF2-40B4-BE49-F238E27FC236}">
                <a16:creationId xmlns:a16="http://schemas.microsoft.com/office/drawing/2014/main" id="{67794B75-B179-BD4A-9EC7-DD8026D243D1}"/>
              </a:ext>
            </a:extLst>
          </p:cNvPr>
          <p:cNvSpPr txBox="1"/>
          <p:nvPr/>
        </p:nvSpPr>
        <p:spPr>
          <a:xfrm>
            <a:off x="7426176" y="3584871"/>
            <a:ext cx="1101947" cy="307777"/>
          </a:xfrm>
          <a:prstGeom prst="rect">
            <a:avLst/>
          </a:prstGeom>
          <a:noFill/>
        </p:spPr>
        <p:txBody>
          <a:bodyPr wrap="square" rtlCol="0">
            <a:spAutoFit/>
          </a:bodyPr>
          <a:lstStyle/>
          <a:p>
            <a:r>
              <a:rPr lang="en-US" sz="1400" dirty="0">
                <a:highlight>
                  <a:srgbClr val="FFFF00"/>
                </a:highlight>
              </a:rPr>
              <a:t>9 MHz CW   </a:t>
            </a:r>
          </a:p>
        </p:txBody>
      </p:sp>
      <p:sp>
        <p:nvSpPr>
          <p:cNvPr id="19" name="Content Placeholder 18">
            <a:extLst>
              <a:ext uri="{FF2B5EF4-FFF2-40B4-BE49-F238E27FC236}">
                <a16:creationId xmlns:a16="http://schemas.microsoft.com/office/drawing/2014/main" id="{2028FE95-F35F-5C42-AE11-155272775655}"/>
              </a:ext>
            </a:extLst>
          </p:cNvPr>
          <p:cNvSpPr>
            <a:spLocks noGrp="1"/>
          </p:cNvSpPr>
          <p:nvPr>
            <p:ph idx="1"/>
          </p:nvPr>
        </p:nvSpPr>
        <p:spPr>
          <a:xfrm>
            <a:off x="319768" y="2556371"/>
            <a:ext cx="4972365" cy="1538883"/>
          </a:xfrm>
          <a:ln>
            <a:solidFill>
              <a:schemeClr val="tx1"/>
            </a:solidFill>
          </a:ln>
        </p:spPr>
        <p:txBody>
          <a:bodyPr wrap="square">
            <a:spAutoFit/>
          </a:bodyPr>
          <a:lstStyle/>
          <a:p>
            <a:pPr marL="0" indent="0">
              <a:lnSpc>
                <a:spcPct val="100000"/>
              </a:lnSpc>
              <a:spcBef>
                <a:spcPts val="600"/>
              </a:spcBef>
              <a:spcAft>
                <a:spcPts val="600"/>
              </a:spcAft>
              <a:buNone/>
            </a:pPr>
            <a:r>
              <a:rPr lang="en-US" altLang="en-US" sz="1600" dirty="0">
                <a:latin typeface="Helvetica" panose="020B0604020202020204" pitchFamily="34" charset="0"/>
              </a:rPr>
              <a:t>Operation modes: </a:t>
            </a:r>
          </a:p>
          <a:p>
            <a:pPr marL="0" indent="0">
              <a:lnSpc>
                <a:spcPct val="100000"/>
              </a:lnSpc>
              <a:spcBef>
                <a:spcPts val="600"/>
              </a:spcBef>
              <a:spcAft>
                <a:spcPts val="600"/>
              </a:spcAft>
              <a:buNone/>
            </a:pPr>
            <a:r>
              <a:rPr lang="en-US" altLang="en-US" sz="1600" dirty="0">
                <a:latin typeface="Helvetica" panose="020B0604020202020204" pitchFamily="34" charset="0"/>
              </a:rPr>
              <a:t>1 Hz several  MBs: electron beam diagnostics</a:t>
            </a:r>
          </a:p>
          <a:p>
            <a:pPr marL="0" indent="0">
              <a:lnSpc>
                <a:spcPct val="100000"/>
              </a:lnSpc>
              <a:spcBef>
                <a:spcPts val="600"/>
              </a:spcBef>
              <a:spcAft>
                <a:spcPts val="600"/>
              </a:spcAft>
              <a:buNone/>
            </a:pPr>
            <a:r>
              <a:rPr lang="en-US" altLang="en-US" sz="1600" dirty="0">
                <a:latin typeface="Helvetica" panose="020B0604020202020204" pitchFamily="34" charset="0"/>
              </a:rPr>
              <a:t>76 kHz several MBs:  ion cooling optimization</a:t>
            </a:r>
          </a:p>
          <a:p>
            <a:pPr marL="0" indent="0">
              <a:lnSpc>
                <a:spcPct val="100000"/>
              </a:lnSpc>
              <a:spcBef>
                <a:spcPts val="600"/>
              </a:spcBef>
              <a:spcAft>
                <a:spcPts val="600"/>
              </a:spcAft>
              <a:buNone/>
            </a:pPr>
            <a:r>
              <a:rPr lang="en-US" altLang="en-US" sz="1600" dirty="0">
                <a:latin typeface="Helvetica" panose="020B0604020202020204" pitchFamily="34" charset="0"/>
              </a:rPr>
              <a:t>9 MHz bunches (CW mode):  to cool all ion bunches</a:t>
            </a:r>
          </a:p>
        </p:txBody>
      </p:sp>
      <p:sp>
        <p:nvSpPr>
          <p:cNvPr id="22" name="Rectangle 21">
            <a:extLst>
              <a:ext uri="{FF2B5EF4-FFF2-40B4-BE49-F238E27FC236}">
                <a16:creationId xmlns:a16="http://schemas.microsoft.com/office/drawing/2014/main" id="{41A27895-18B7-2843-BE5C-CC10C3916A64}"/>
              </a:ext>
            </a:extLst>
          </p:cNvPr>
          <p:cNvSpPr/>
          <p:nvPr/>
        </p:nvSpPr>
        <p:spPr>
          <a:xfrm>
            <a:off x="319768" y="456513"/>
            <a:ext cx="6581595" cy="2062103"/>
          </a:xfrm>
          <a:prstGeom prst="rect">
            <a:avLst/>
          </a:prstGeom>
          <a:ln>
            <a:solidFill>
              <a:schemeClr val="tx1"/>
            </a:solidFill>
          </a:ln>
        </p:spPr>
        <p:txBody>
          <a:bodyPr wrap="square">
            <a:spAutoFit/>
          </a:bodyPr>
          <a:lstStyle/>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Laser parameters for 130 </a:t>
            </a:r>
            <a:r>
              <a:rPr lang="en-US" sz="1400" dirty="0" err="1">
                <a:latin typeface="Helvetica" panose="020B0604020202020204" pitchFamily="34" charset="0"/>
                <a:ea typeface="Calibri" panose="020F0502020204030204" pitchFamily="34" charset="0"/>
                <a:cs typeface="Helvetica" panose="020B0604020202020204" pitchFamily="34" charset="0"/>
              </a:rPr>
              <a:t>pC</a:t>
            </a:r>
            <a:r>
              <a:rPr lang="en-US" sz="1400" dirty="0">
                <a:latin typeface="Helvetica" panose="020B0604020202020204" pitchFamily="34" charset="0"/>
                <a:ea typeface="Calibri" panose="020F0502020204030204" pitchFamily="34" charset="0"/>
                <a:cs typeface="Helvetica" panose="020B0604020202020204" pitchFamily="34" charset="0"/>
              </a:rPr>
              <a:t>  electron bunch charge and 1% cathode QE</a:t>
            </a:r>
          </a:p>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wavelength			520 nm</a:t>
            </a:r>
          </a:p>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repetition rate		704 MHz</a:t>
            </a:r>
          </a:p>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pulse length		2.1 </a:t>
            </a:r>
            <a:r>
              <a:rPr lang="en-US" sz="1400" dirty="0" err="1">
                <a:latin typeface="Helvetica" panose="020B0604020202020204" pitchFamily="34" charset="0"/>
                <a:ea typeface="Calibri" panose="020F0502020204030204" pitchFamily="34" charset="0"/>
                <a:cs typeface="Helvetica" panose="020B0604020202020204" pitchFamily="34" charset="0"/>
              </a:rPr>
              <a:t>ps</a:t>
            </a:r>
            <a:r>
              <a:rPr lang="en-US" sz="1400" dirty="0">
                <a:latin typeface="Helvetica" panose="020B0604020202020204" pitchFamily="34" charset="0"/>
                <a:ea typeface="Calibri" panose="020F0502020204030204" pitchFamily="34" charset="0"/>
                <a:cs typeface="Helvetica" panose="020B0604020202020204" pitchFamily="34" charset="0"/>
              </a:rPr>
              <a:t> from laser and 40  </a:t>
            </a:r>
            <a:r>
              <a:rPr lang="en-US" sz="1400" dirty="0" err="1">
                <a:latin typeface="Helvetica" panose="020B0604020202020204" pitchFamily="34" charset="0"/>
                <a:ea typeface="Calibri" panose="020F0502020204030204" pitchFamily="34" charset="0"/>
                <a:cs typeface="Helvetica" panose="020B0604020202020204" pitchFamily="34" charset="0"/>
              </a:rPr>
              <a:t>ps</a:t>
            </a:r>
            <a:r>
              <a:rPr lang="en-US" sz="1400" dirty="0">
                <a:latin typeface="Helvetica" panose="020B0604020202020204" pitchFamily="34" charset="0"/>
                <a:ea typeface="Calibri" panose="020F0502020204030204" pitchFamily="34" charset="0"/>
                <a:cs typeface="Helvetica" panose="020B0604020202020204" pitchFamily="34" charset="0"/>
              </a:rPr>
              <a:t> on the cathode</a:t>
            </a:r>
          </a:p>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pulse energy 		93 </a:t>
            </a:r>
            <a:r>
              <a:rPr lang="en-US" sz="1400" dirty="0" err="1">
                <a:latin typeface="Helvetica" panose="020B0604020202020204" pitchFamily="34" charset="0"/>
                <a:ea typeface="Calibri" panose="020F0502020204030204" pitchFamily="34" charset="0"/>
                <a:cs typeface="Helvetica" panose="020B0604020202020204" pitchFamily="34" charset="0"/>
              </a:rPr>
              <a:t>nJ</a:t>
            </a:r>
            <a:r>
              <a:rPr lang="en-US" sz="1400" dirty="0">
                <a:latin typeface="Helvetica" panose="020B0604020202020204" pitchFamily="34" charset="0"/>
                <a:ea typeface="Calibri" panose="020F0502020204030204" pitchFamily="34" charset="0"/>
                <a:cs typeface="Helvetica" panose="020B0604020202020204" pitchFamily="34" charset="0"/>
              </a:rPr>
              <a:t> from laser and 31 </a:t>
            </a:r>
            <a:r>
              <a:rPr lang="en-US" sz="1400" dirty="0" err="1">
                <a:latin typeface="Helvetica" panose="020B0604020202020204" pitchFamily="34" charset="0"/>
                <a:ea typeface="Calibri" panose="020F0502020204030204" pitchFamily="34" charset="0"/>
                <a:cs typeface="Helvetica" panose="020B0604020202020204" pitchFamily="34" charset="0"/>
              </a:rPr>
              <a:t>nJ</a:t>
            </a:r>
            <a:r>
              <a:rPr lang="en-US" sz="1400" dirty="0">
                <a:latin typeface="Helvetica" panose="020B0604020202020204" pitchFamily="34" charset="0"/>
                <a:ea typeface="Calibri" panose="020F0502020204030204" pitchFamily="34" charset="0"/>
                <a:cs typeface="Helvetica" panose="020B0604020202020204" pitchFamily="34" charset="0"/>
              </a:rPr>
              <a:t> on the cathode</a:t>
            </a:r>
          </a:p>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peak power                                     44 kW</a:t>
            </a:r>
          </a:p>
          <a:p>
            <a:pPr>
              <a:spcAft>
                <a:spcPts val="600"/>
              </a:spcAft>
            </a:pPr>
            <a:r>
              <a:rPr lang="en-US" sz="1400" dirty="0">
                <a:latin typeface="Helvetica" panose="020B0604020202020204" pitchFamily="34" charset="0"/>
                <a:ea typeface="Calibri" panose="020F0502020204030204" pitchFamily="34" charset="0"/>
                <a:cs typeface="Helvetica" panose="020B0604020202020204" pitchFamily="34" charset="0"/>
              </a:rPr>
              <a:t>average power                                25.5 W from laser and 8.5 W on the cathode</a:t>
            </a:r>
          </a:p>
        </p:txBody>
      </p:sp>
      <p:pic>
        <p:nvPicPr>
          <p:cNvPr id="25" name="Picture 2" descr="http://www.cadops2.bnl.gov/api/attachment/image/static/FY2019_02_5c75c7b7000fc906_Tue_Feb_26_18:11:51_2019.1515.gif">
            <a:extLst>
              <a:ext uri="{FF2B5EF4-FFF2-40B4-BE49-F238E27FC236}">
                <a16:creationId xmlns:a16="http://schemas.microsoft.com/office/drawing/2014/main" id="{48EB11E4-9D39-BE48-A039-25F61108782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1271" t="30683" r="35136" b="11327"/>
          <a:stretch/>
        </p:blipFill>
        <p:spPr bwMode="auto">
          <a:xfrm>
            <a:off x="7025497" y="80319"/>
            <a:ext cx="2103343" cy="188865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CD450F4-4418-E84C-BD97-EAFBC62D6938}"/>
              </a:ext>
            </a:extLst>
          </p:cNvPr>
          <p:cNvSpPr txBox="1"/>
          <p:nvPr/>
        </p:nvSpPr>
        <p:spPr>
          <a:xfrm>
            <a:off x="8441378" y="140172"/>
            <a:ext cx="687462" cy="307777"/>
          </a:xfrm>
          <a:prstGeom prst="rect">
            <a:avLst/>
          </a:prstGeom>
          <a:noFill/>
        </p:spPr>
        <p:txBody>
          <a:bodyPr wrap="square" rtlCol="0">
            <a:spAutoFit/>
          </a:bodyPr>
          <a:lstStyle/>
          <a:p>
            <a:r>
              <a:rPr lang="en-US" sz="1400" dirty="0">
                <a:solidFill>
                  <a:schemeClr val="bg1"/>
                </a:solidFill>
              </a:rPr>
              <a:t>8.5W</a:t>
            </a:r>
          </a:p>
        </p:txBody>
      </p:sp>
      <p:sp>
        <p:nvSpPr>
          <p:cNvPr id="28" name="TextBox 27">
            <a:extLst>
              <a:ext uri="{FF2B5EF4-FFF2-40B4-BE49-F238E27FC236}">
                <a16:creationId xmlns:a16="http://schemas.microsoft.com/office/drawing/2014/main" id="{8611CA80-231C-FC4D-A250-3103A5DFC004}"/>
              </a:ext>
            </a:extLst>
          </p:cNvPr>
          <p:cNvSpPr txBox="1"/>
          <p:nvPr/>
        </p:nvSpPr>
        <p:spPr>
          <a:xfrm>
            <a:off x="7025497" y="1448565"/>
            <a:ext cx="2103343" cy="520407"/>
          </a:xfrm>
          <a:prstGeom prst="rect">
            <a:avLst/>
          </a:prstGeom>
          <a:noFill/>
        </p:spPr>
        <p:txBody>
          <a:bodyPr wrap="square" rtlCol="0">
            <a:spAutoFit/>
          </a:bodyPr>
          <a:lstStyle/>
          <a:p>
            <a:r>
              <a:rPr lang="en-US" sz="1400" dirty="0">
                <a:solidFill>
                  <a:schemeClr val="bg1"/>
                </a:solidFill>
              </a:rPr>
              <a:t>Laser profile 4mm aperture </a:t>
            </a:r>
          </a:p>
        </p:txBody>
      </p:sp>
      <p:sp>
        <p:nvSpPr>
          <p:cNvPr id="29" name="Rectangle 28">
            <a:extLst>
              <a:ext uri="{FF2B5EF4-FFF2-40B4-BE49-F238E27FC236}">
                <a16:creationId xmlns:a16="http://schemas.microsoft.com/office/drawing/2014/main" id="{488E5D5D-F114-9D46-8852-4F315B3C8E23}"/>
              </a:ext>
            </a:extLst>
          </p:cNvPr>
          <p:cNvSpPr/>
          <p:nvPr/>
        </p:nvSpPr>
        <p:spPr>
          <a:xfrm>
            <a:off x="268777" y="4192132"/>
            <a:ext cx="4495456" cy="2031325"/>
          </a:xfrm>
          <a:prstGeom prst="rect">
            <a:avLst/>
          </a:prstGeom>
        </p:spPr>
        <p:txBody>
          <a:bodyPr wrap="square">
            <a:spAutoFit/>
          </a:bodyPr>
          <a:lstStyle/>
          <a:p>
            <a:r>
              <a:rPr lang="en-US" dirty="0"/>
              <a:t>Required point stability of 10um rms was achieved with fast feedback assisted by slow feedback to compensate environment-driven drifts</a:t>
            </a:r>
          </a:p>
          <a:p>
            <a:endParaRPr lang="en-US" b="1" dirty="0"/>
          </a:p>
          <a:p>
            <a:r>
              <a:rPr lang="en-US" b="1" dirty="0">
                <a:solidFill>
                  <a:srgbClr val="FF0000"/>
                </a:solidFill>
              </a:rPr>
              <a:t>Laser operated 24/7 for many months providing stable beam on the cathode </a:t>
            </a:r>
          </a:p>
        </p:txBody>
      </p:sp>
      <p:pic>
        <p:nvPicPr>
          <p:cNvPr id="31" name="Picture 30" descr="Graphical user interface, application&#10;&#10;Description automatically generated">
            <a:extLst>
              <a:ext uri="{FF2B5EF4-FFF2-40B4-BE49-F238E27FC236}">
                <a16:creationId xmlns:a16="http://schemas.microsoft.com/office/drawing/2014/main" id="{BAD8E7D8-190C-2E49-BB8D-F598E81784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0" y="4095255"/>
            <a:ext cx="4213109" cy="2683692"/>
          </a:xfrm>
          <a:prstGeom prst="rect">
            <a:avLst/>
          </a:prstGeom>
        </p:spPr>
      </p:pic>
      <p:sp>
        <p:nvSpPr>
          <p:cNvPr id="32" name="TextBox 31">
            <a:extLst>
              <a:ext uri="{FF2B5EF4-FFF2-40B4-BE49-F238E27FC236}">
                <a16:creationId xmlns:a16="http://schemas.microsoft.com/office/drawing/2014/main" id="{E8AE4F3D-430B-1845-AB23-B5F867236D98}"/>
              </a:ext>
            </a:extLst>
          </p:cNvPr>
          <p:cNvSpPr txBox="1"/>
          <p:nvPr/>
        </p:nvSpPr>
        <p:spPr>
          <a:xfrm>
            <a:off x="5632257" y="5792100"/>
            <a:ext cx="2284828" cy="307777"/>
          </a:xfrm>
          <a:prstGeom prst="rect">
            <a:avLst/>
          </a:prstGeom>
          <a:noFill/>
          <a:ln>
            <a:solidFill>
              <a:schemeClr val="accent1"/>
            </a:solidFill>
          </a:ln>
        </p:spPr>
        <p:txBody>
          <a:bodyPr wrap="square" rtlCol="0">
            <a:spAutoFit/>
          </a:bodyPr>
          <a:lstStyle/>
          <a:p>
            <a:r>
              <a:rPr lang="en-US" sz="1400" dirty="0"/>
              <a:t>Fast feedback is turned on</a:t>
            </a:r>
          </a:p>
        </p:txBody>
      </p:sp>
      <p:sp>
        <p:nvSpPr>
          <p:cNvPr id="33" name="TextBox 32">
            <a:extLst>
              <a:ext uri="{FF2B5EF4-FFF2-40B4-BE49-F238E27FC236}">
                <a16:creationId xmlns:a16="http://schemas.microsoft.com/office/drawing/2014/main" id="{B9FB0E41-2259-EC4C-8553-0B249B13001A}"/>
              </a:ext>
            </a:extLst>
          </p:cNvPr>
          <p:cNvSpPr txBox="1"/>
          <p:nvPr/>
        </p:nvSpPr>
        <p:spPr>
          <a:xfrm>
            <a:off x="5416953" y="4192689"/>
            <a:ext cx="3368156" cy="307777"/>
          </a:xfrm>
          <a:prstGeom prst="rect">
            <a:avLst/>
          </a:prstGeom>
          <a:noFill/>
        </p:spPr>
        <p:txBody>
          <a:bodyPr wrap="square" rtlCol="0">
            <a:spAutoFit/>
          </a:bodyPr>
          <a:lstStyle/>
          <a:p>
            <a:r>
              <a:rPr lang="en-US" sz="1400" dirty="0"/>
              <a:t>Long term stable Laser spot position  </a:t>
            </a:r>
          </a:p>
        </p:txBody>
      </p:sp>
      <p:cxnSp>
        <p:nvCxnSpPr>
          <p:cNvPr id="35" name="Straight Arrow Connector 34">
            <a:extLst>
              <a:ext uri="{FF2B5EF4-FFF2-40B4-BE49-F238E27FC236}">
                <a16:creationId xmlns:a16="http://schemas.microsoft.com/office/drawing/2014/main" id="{C60957A1-C4D8-774C-A515-1BA76709AC7C}"/>
              </a:ext>
            </a:extLst>
          </p:cNvPr>
          <p:cNvCxnSpPr>
            <a:cxnSpLocks/>
            <a:stCxn id="32" idx="1"/>
          </p:cNvCxnSpPr>
          <p:nvPr/>
        </p:nvCxnSpPr>
        <p:spPr>
          <a:xfrm flipH="1">
            <a:off x="5278059" y="5945989"/>
            <a:ext cx="354198" cy="366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30D80B6-CCEF-4441-88B6-252B6828E633}"/>
              </a:ext>
            </a:extLst>
          </p:cNvPr>
          <p:cNvSpPr txBox="1"/>
          <p:nvPr/>
        </p:nvSpPr>
        <p:spPr>
          <a:xfrm>
            <a:off x="6054262" y="5423030"/>
            <a:ext cx="2097911" cy="307777"/>
          </a:xfrm>
          <a:prstGeom prst="rect">
            <a:avLst/>
          </a:prstGeom>
          <a:noFill/>
        </p:spPr>
        <p:txBody>
          <a:bodyPr wrap="square" rtlCol="0">
            <a:spAutoFit/>
          </a:bodyPr>
          <a:lstStyle/>
          <a:p>
            <a:r>
              <a:rPr lang="en-US" sz="1400" dirty="0"/>
              <a:t>rms fluctuation &lt;10um </a:t>
            </a:r>
          </a:p>
        </p:txBody>
      </p:sp>
      <p:sp>
        <p:nvSpPr>
          <p:cNvPr id="38" name="TextBox 37">
            <a:extLst>
              <a:ext uri="{FF2B5EF4-FFF2-40B4-BE49-F238E27FC236}">
                <a16:creationId xmlns:a16="http://schemas.microsoft.com/office/drawing/2014/main" id="{E34CC1BE-25D2-A640-9BD7-6D45B79B0A56}"/>
              </a:ext>
            </a:extLst>
          </p:cNvPr>
          <p:cNvSpPr txBox="1"/>
          <p:nvPr/>
        </p:nvSpPr>
        <p:spPr>
          <a:xfrm>
            <a:off x="4533522" y="5452728"/>
            <a:ext cx="577737" cy="261610"/>
          </a:xfrm>
          <a:prstGeom prst="rect">
            <a:avLst/>
          </a:prstGeom>
          <a:noFill/>
        </p:spPr>
        <p:txBody>
          <a:bodyPr wrap="square" rtlCol="0">
            <a:spAutoFit/>
          </a:bodyPr>
          <a:lstStyle/>
          <a:p>
            <a:r>
              <a:rPr lang="en-US" sz="1050" dirty="0"/>
              <a:t>mm</a:t>
            </a:r>
          </a:p>
        </p:txBody>
      </p:sp>
      <p:sp>
        <p:nvSpPr>
          <p:cNvPr id="47" name="TextBox 46">
            <a:extLst>
              <a:ext uri="{FF2B5EF4-FFF2-40B4-BE49-F238E27FC236}">
                <a16:creationId xmlns:a16="http://schemas.microsoft.com/office/drawing/2014/main" id="{2132DD53-4B1A-C74C-ABD7-D887D1BDD437}"/>
              </a:ext>
            </a:extLst>
          </p:cNvPr>
          <p:cNvSpPr txBox="1"/>
          <p:nvPr/>
        </p:nvSpPr>
        <p:spPr>
          <a:xfrm>
            <a:off x="4533522" y="4061884"/>
            <a:ext cx="577737" cy="261610"/>
          </a:xfrm>
          <a:prstGeom prst="rect">
            <a:avLst/>
          </a:prstGeom>
          <a:noFill/>
        </p:spPr>
        <p:txBody>
          <a:bodyPr wrap="square" rtlCol="0">
            <a:spAutoFit/>
          </a:bodyPr>
          <a:lstStyle/>
          <a:p>
            <a:r>
              <a:rPr lang="en-US" sz="1050" dirty="0"/>
              <a:t>mm</a:t>
            </a:r>
          </a:p>
        </p:txBody>
      </p:sp>
    </p:spTree>
    <p:extLst>
      <p:ext uri="{BB962C8B-B14F-4D97-AF65-F5344CB8AC3E}">
        <p14:creationId xmlns:p14="http://schemas.microsoft.com/office/powerpoint/2010/main" val="307347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C703CAEC-60C7-4218-B43B-D11E52A7020B}"/>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prstClr val="black">
                    <a:tint val="75000"/>
                  </a:prstClr>
                </a:solidFill>
                <a:latin typeface="Arial" pitchFamily="34" charset="0"/>
                <a:ea typeface="ＭＳ Ｐゴシック" charset="-128"/>
              </a:rPr>
              <a:t>11</a:t>
            </a:r>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endParaRPr>
          </a:p>
        </p:txBody>
      </p:sp>
      <p:sp>
        <p:nvSpPr>
          <p:cNvPr id="8" name="Rectangle 7">
            <a:extLst>
              <a:ext uri="{FF2B5EF4-FFF2-40B4-BE49-F238E27FC236}">
                <a16:creationId xmlns:a16="http://schemas.microsoft.com/office/drawing/2014/main" id="{FB7A4293-3D8C-43D1-8457-DE264738FAF5}"/>
              </a:ext>
            </a:extLst>
          </p:cNvPr>
          <p:cNvSpPr/>
          <p:nvPr/>
        </p:nvSpPr>
        <p:spPr>
          <a:xfrm>
            <a:off x="583551" y="18246"/>
            <a:ext cx="8397269" cy="1015663"/>
          </a:xfrm>
          <a:prstGeom prst="rect">
            <a:avLst/>
          </a:prstGeom>
        </p:spPr>
        <p:txBody>
          <a:bodyPr wrap="square">
            <a:spAutoFit/>
          </a:bodyPr>
          <a:lstStyle/>
          <a:p>
            <a:r>
              <a:rPr lang="en-US" sz="2000" b="1" dirty="0"/>
              <a:t>Physics stores (111x111 ion bunches at 4.6 GeV/n) with and without cooling (2 MeV electrons) of ions in Yellow and Blue RHIC rings -  rms bunch length (top) and rms beam size (bottom)</a:t>
            </a:r>
          </a:p>
        </p:txBody>
      </p:sp>
      <p:pic>
        <p:nvPicPr>
          <p:cNvPr id="2" name="Picture 1">
            <a:extLst>
              <a:ext uri="{FF2B5EF4-FFF2-40B4-BE49-F238E27FC236}">
                <a16:creationId xmlns:a16="http://schemas.microsoft.com/office/drawing/2014/main" id="{74ACE96A-D720-41AC-877B-48FAEE20B074}"/>
              </a:ext>
            </a:extLst>
          </p:cNvPr>
          <p:cNvPicPr>
            <a:picLocks noChangeAspect="1"/>
          </p:cNvPicPr>
          <p:nvPr/>
        </p:nvPicPr>
        <p:blipFill>
          <a:blip r:embed="rId2"/>
          <a:stretch>
            <a:fillRect/>
          </a:stretch>
        </p:blipFill>
        <p:spPr>
          <a:xfrm>
            <a:off x="506627" y="1137030"/>
            <a:ext cx="8018808" cy="4920633"/>
          </a:xfrm>
          <a:prstGeom prst="rect">
            <a:avLst/>
          </a:prstGeom>
        </p:spPr>
      </p:pic>
      <p:sp>
        <p:nvSpPr>
          <p:cNvPr id="3" name="TextBox 2">
            <a:extLst>
              <a:ext uri="{FF2B5EF4-FFF2-40B4-BE49-F238E27FC236}">
                <a16:creationId xmlns:a16="http://schemas.microsoft.com/office/drawing/2014/main" id="{3ABF3EFC-FA9D-4238-A6C3-855B78E5FD1B}"/>
              </a:ext>
            </a:extLst>
          </p:cNvPr>
          <p:cNvSpPr txBox="1"/>
          <p:nvPr/>
        </p:nvSpPr>
        <p:spPr>
          <a:xfrm>
            <a:off x="2978058" y="3996392"/>
            <a:ext cx="1377300" cy="369332"/>
          </a:xfrm>
          <a:prstGeom prst="rect">
            <a:avLst/>
          </a:prstGeom>
          <a:noFill/>
        </p:spPr>
        <p:txBody>
          <a:bodyPr wrap="none" rtlCol="0">
            <a:spAutoFit/>
          </a:bodyPr>
          <a:lstStyle/>
          <a:p>
            <a:r>
              <a:rPr lang="en-US" dirty="0"/>
              <a:t>Cooling ON</a:t>
            </a:r>
          </a:p>
        </p:txBody>
      </p:sp>
      <p:sp>
        <p:nvSpPr>
          <p:cNvPr id="4" name="TextBox 3">
            <a:extLst>
              <a:ext uri="{FF2B5EF4-FFF2-40B4-BE49-F238E27FC236}">
                <a16:creationId xmlns:a16="http://schemas.microsoft.com/office/drawing/2014/main" id="{B40FD4D7-3101-40C4-A935-2FD6262068DF}"/>
              </a:ext>
            </a:extLst>
          </p:cNvPr>
          <p:cNvSpPr txBox="1"/>
          <p:nvPr/>
        </p:nvSpPr>
        <p:spPr>
          <a:xfrm>
            <a:off x="6340242" y="3989153"/>
            <a:ext cx="1492716" cy="369332"/>
          </a:xfrm>
          <a:prstGeom prst="rect">
            <a:avLst/>
          </a:prstGeom>
          <a:noFill/>
        </p:spPr>
        <p:txBody>
          <a:bodyPr wrap="none" rtlCol="0">
            <a:spAutoFit/>
          </a:bodyPr>
          <a:lstStyle/>
          <a:p>
            <a:r>
              <a:rPr lang="en-US" dirty="0"/>
              <a:t>Cooling OFF</a:t>
            </a:r>
          </a:p>
        </p:txBody>
      </p:sp>
      <p:sp>
        <p:nvSpPr>
          <p:cNvPr id="5" name="TextBox 4">
            <a:extLst>
              <a:ext uri="{FF2B5EF4-FFF2-40B4-BE49-F238E27FC236}">
                <a16:creationId xmlns:a16="http://schemas.microsoft.com/office/drawing/2014/main" id="{12A30832-1183-44D1-8467-5FEB63803DFE}"/>
              </a:ext>
            </a:extLst>
          </p:cNvPr>
          <p:cNvSpPr txBox="1"/>
          <p:nvPr/>
        </p:nvSpPr>
        <p:spPr>
          <a:xfrm>
            <a:off x="3996458" y="5822177"/>
            <a:ext cx="575542" cy="307777"/>
          </a:xfrm>
          <a:prstGeom prst="rect">
            <a:avLst/>
          </a:prstGeom>
          <a:noFill/>
        </p:spPr>
        <p:txBody>
          <a:bodyPr wrap="none" rtlCol="0">
            <a:spAutoFit/>
          </a:bodyPr>
          <a:lstStyle/>
          <a:p>
            <a:r>
              <a:rPr lang="en-US" sz="1400" dirty="0"/>
              <a:t>Time</a:t>
            </a:r>
          </a:p>
        </p:txBody>
      </p:sp>
    </p:spTree>
    <p:extLst>
      <p:ext uri="{BB962C8B-B14F-4D97-AF65-F5344CB8AC3E}">
        <p14:creationId xmlns:p14="http://schemas.microsoft.com/office/powerpoint/2010/main" val="421067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533400" y="6060"/>
            <a:ext cx="8077200" cy="838200"/>
          </a:xfrm>
        </p:spPr>
        <p:txBody>
          <a:bodyPr>
            <a:normAutofit/>
          </a:bodyPr>
          <a:lstStyle/>
          <a:p>
            <a:r>
              <a:rPr lang="en-US" sz="2800" dirty="0"/>
              <a:t>Cooling optimization for luminosity</a:t>
            </a:r>
          </a:p>
        </p:txBody>
      </p:sp>
      <p:sp>
        <p:nvSpPr>
          <p:cNvPr id="1363971" name="Rectangle 3"/>
          <p:cNvSpPr>
            <a:spLocks noGrp="1" noChangeArrowheads="1"/>
          </p:cNvSpPr>
          <p:nvPr>
            <p:ph type="body" idx="1"/>
          </p:nvPr>
        </p:nvSpPr>
        <p:spPr>
          <a:xfrm>
            <a:off x="197227" y="644006"/>
            <a:ext cx="4858867" cy="5569987"/>
          </a:xfrm>
        </p:spPr>
        <p:txBody>
          <a:bodyPr>
            <a:normAutofit fontScale="85000" lnSpcReduction="10000"/>
          </a:bodyPr>
          <a:lstStyle/>
          <a:p>
            <a:pPr>
              <a:buNone/>
            </a:pPr>
            <a:r>
              <a:rPr lang="en-US" sz="2000" dirty="0">
                <a:latin typeface="Times New Roman" panose="02020603050405020304" pitchFamily="18" charset="0"/>
                <a:cs typeface="Times New Roman" panose="02020603050405020304" pitchFamily="18" charset="0"/>
              </a:rPr>
              <a:t>    </a:t>
            </a:r>
          </a:p>
          <a:p>
            <a:pPr>
              <a:buFontTx/>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Luminosity optimization with cooling included:  </a:t>
            </a:r>
            <a:endParaRPr lang="en-US" sz="2000" dirty="0">
              <a:latin typeface="Times New Roman" panose="02020603050405020304" pitchFamily="18" charset="0"/>
              <a:cs typeface="Times New Roman" panose="02020603050405020304" pitchFamily="18" charset="0"/>
            </a:endParaRPr>
          </a:p>
          <a:p>
            <a:pPr>
              <a:buFontTx/>
              <a:buChar char="-"/>
            </a:pPr>
            <a:r>
              <a:rPr lang="en-US" sz="2000" dirty="0">
                <a:latin typeface="Times New Roman" panose="02020603050405020304" pitchFamily="18" charset="0"/>
                <a:cs typeface="Times New Roman" panose="02020603050405020304" pitchFamily="18" charset="0"/>
              </a:rPr>
              <a:t>Finding optimum angular spread of electrons in cooling sections to provide sufficient transverse cooling. </a:t>
            </a:r>
          </a:p>
          <a:p>
            <a:pPr>
              <a:buFontTx/>
              <a:buChar char="-"/>
            </a:pPr>
            <a:r>
              <a:rPr lang="en-US" sz="2000" dirty="0">
                <a:latin typeface="Times New Roman" panose="02020603050405020304" pitchFamily="18" charset="0"/>
                <a:cs typeface="Times New Roman" panose="02020603050405020304" pitchFamily="18" charset="0"/>
              </a:rPr>
              <a:t>Optimization of electron and ion beam sizes in the cooling sections.</a:t>
            </a:r>
          </a:p>
          <a:p>
            <a:pPr>
              <a:buFontTx/>
              <a:buChar char="-"/>
            </a:pPr>
            <a:r>
              <a:rPr lang="en-US" sz="2000" dirty="0">
                <a:latin typeface="Times New Roman" panose="02020603050405020304" pitchFamily="18" charset="0"/>
                <a:cs typeface="Times New Roman" panose="02020603050405020304" pitchFamily="18" charset="0"/>
              </a:rPr>
              <a:t>Finding optimum working point in tune space for colliding beam in the presence of electron beam.</a:t>
            </a:r>
          </a:p>
          <a:p>
            <a:pPr>
              <a:buFontTx/>
              <a:buChar char="-"/>
            </a:pPr>
            <a:r>
              <a:rPr lang="en-US" sz="2000" dirty="0">
                <a:latin typeface="Times New Roman" panose="02020603050405020304" pitchFamily="18" charset="0"/>
                <a:cs typeface="Times New Roman" panose="02020603050405020304" pitchFamily="18" charset="0"/>
              </a:rPr>
              <a:t>Finding optimum electron current to reduce effects on ion beam from electrons and at the same time still provide sufficient cooling.</a:t>
            </a:r>
          </a:p>
          <a:p>
            <a:pPr>
              <a:buFontTx/>
              <a:buChar char="-"/>
            </a:pPr>
            <a:r>
              <a:rPr lang="en-US" sz="2000" dirty="0">
                <a:latin typeface="Times New Roman" panose="02020603050405020304" pitchFamily="18" charset="0"/>
                <a:cs typeface="Times New Roman" panose="02020603050405020304" pitchFamily="18" charset="0"/>
              </a:rPr>
              <a:t>Longer stores with cooling.</a:t>
            </a:r>
          </a:p>
          <a:p>
            <a:pPr>
              <a:buFontTx/>
              <a:buChar char="-"/>
            </a:pPr>
            <a:r>
              <a:rPr lang="en-US" sz="2000" dirty="0">
                <a:latin typeface="Times New Roman" panose="02020603050405020304" pitchFamily="18" charset="0"/>
                <a:cs typeface="Times New Roman" panose="02020603050405020304" pitchFamily="18" charset="0"/>
              </a:rPr>
              <a:t>With cooling counteracting longitudinal IBS and preventing </a:t>
            </a:r>
            <a:r>
              <a:rPr lang="en-US" sz="2000" dirty="0" err="1">
                <a:latin typeface="Times New Roman" panose="02020603050405020304" pitchFamily="18" charset="0"/>
                <a:cs typeface="Times New Roman" panose="02020603050405020304" pitchFamily="18" charset="0"/>
              </a:rPr>
              <a:t>debunching</a:t>
            </a:r>
            <a:r>
              <a:rPr lang="en-US" sz="2000" dirty="0">
                <a:latin typeface="Times New Roman" panose="02020603050405020304" pitchFamily="18" charset="0"/>
                <a:cs typeface="Times New Roman" panose="02020603050405020304" pitchFamily="18" charset="0"/>
              </a:rPr>
              <a:t> from the RF bucket, the ion’s RF voltage was reduced resulting in smaller momentum spread of ions and improving ion lifetime.</a:t>
            </a:r>
          </a:p>
          <a:p>
            <a:pPr>
              <a:buFontTx/>
              <a:buChar char="-"/>
            </a:pPr>
            <a:r>
              <a:rPr lang="en-US" sz="2000" dirty="0">
                <a:latin typeface="Times New Roman" panose="02020603050405020304" pitchFamily="18" charset="0"/>
                <a:cs typeface="Times New Roman" panose="02020603050405020304" pitchFamily="18" charset="0"/>
              </a:rPr>
              <a:t>Once the transverse beam sizes were cooled to small values, the dynamic squeeze of ion beta-function at the collision point was established.</a:t>
            </a:r>
          </a:p>
        </p:txBody>
      </p:sp>
      <p:sp>
        <p:nvSpPr>
          <p:cNvPr id="6" name="Slide Number Placeholder 6">
            <a:extLst>
              <a:ext uri="{FF2B5EF4-FFF2-40B4-BE49-F238E27FC236}">
                <a16:creationId xmlns:a16="http://schemas.microsoft.com/office/drawing/2014/main" id="{4DAF42F5-5BAB-443A-83C2-96566C834517}"/>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12</a:t>
            </a:r>
          </a:p>
        </p:txBody>
      </p:sp>
      <p:pic>
        <p:nvPicPr>
          <p:cNvPr id="3" name="Picture 2">
            <a:extLst>
              <a:ext uri="{FF2B5EF4-FFF2-40B4-BE49-F238E27FC236}">
                <a16:creationId xmlns:a16="http://schemas.microsoft.com/office/drawing/2014/main" id="{359FD1C3-3996-40F1-AFCD-0CDBA3B69BD6}"/>
              </a:ext>
            </a:extLst>
          </p:cNvPr>
          <p:cNvPicPr>
            <a:picLocks noChangeAspect="1"/>
          </p:cNvPicPr>
          <p:nvPr/>
        </p:nvPicPr>
        <p:blipFill>
          <a:blip r:embed="rId3"/>
          <a:stretch>
            <a:fillRect/>
          </a:stretch>
        </p:blipFill>
        <p:spPr>
          <a:xfrm>
            <a:off x="4708244" y="3558671"/>
            <a:ext cx="4375068" cy="2951352"/>
          </a:xfrm>
          <a:prstGeom prst="rect">
            <a:avLst/>
          </a:prstGeom>
        </p:spPr>
      </p:pic>
      <p:pic>
        <p:nvPicPr>
          <p:cNvPr id="5" name="Picture 4">
            <a:extLst>
              <a:ext uri="{FF2B5EF4-FFF2-40B4-BE49-F238E27FC236}">
                <a16:creationId xmlns:a16="http://schemas.microsoft.com/office/drawing/2014/main" id="{CD12896B-01B3-4CBE-9634-8856A49FCCDA}"/>
              </a:ext>
            </a:extLst>
          </p:cNvPr>
          <p:cNvPicPr>
            <a:picLocks noChangeAspect="1"/>
          </p:cNvPicPr>
          <p:nvPr/>
        </p:nvPicPr>
        <p:blipFill>
          <a:blip r:embed="rId4"/>
          <a:stretch>
            <a:fillRect/>
          </a:stretch>
        </p:blipFill>
        <p:spPr>
          <a:xfrm>
            <a:off x="4961964" y="717226"/>
            <a:ext cx="3842409" cy="2641190"/>
          </a:xfrm>
          <a:prstGeom prst="rect">
            <a:avLst/>
          </a:prstGeom>
        </p:spPr>
      </p:pic>
    </p:spTree>
    <p:extLst>
      <p:ext uri="{BB962C8B-B14F-4D97-AF65-F5344CB8AC3E}">
        <p14:creationId xmlns:p14="http://schemas.microsoft.com/office/powerpoint/2010/main" val="243716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20" y="192601"/>
            <a:ext cx="8328991" cy="1080267"/>
          </a:xfrm>
        </p:spPr>
        <p:txBody>
          <a:bodyPr>
            <a:normAutofit fontScale="90000"/>
          </a:bodyPr>
          <a:lstStyle/>
          <a:p>
            <a:r>
              <a:rPr lang="en-US" sz="2400" dirty="0">
                <a:solidFill>
                  <a:srgbClr val="0000FF"/>
                </a:solidFill>
              </a:rPr>
              <a:t>2021 operation for physics </a:t>
            </a:r>
            <a:r>
              <a:rPr lang="en-US" sz="2400" dirty="0"/>
              <a:t>(several physics stores),</a:t>
            </a:r>
            <a:br>
              <a:rPr lang="en-US" sz="2400" dirty="0"/>
            </a:br>
            <a:r>
              <a:rPr lang="en-US" sz="2400" dirty="0"/>
              <a:t>1.6 MeV electrons, 111x111 Au ion bunches at 3.85 GeV/n,</a:t>
            </a:r>
            <a:br>
              <a:rPr lang="en-US" sz="2400" dirty="0"/>
            </a:br>
            <a:r>
              <a:rPr lang="en-US" sz="2400" dirty="0"/>
              <a:t>rms bunch length (top) and rms beam size (bottom)</a:t>
            </a:r>
            <a:br>
              <a:rPr lang="en-US" sz="2400" dirty="0"/>
            </a:br>
            <a:endParaRPr lang="en-US" sz="2400" dirty="0"/>
          </a:p>
        </p:txBody>
      </p:sp>
      <p:sp>
        <p:nvSpPr>
          <p:cNvPr id="3" name="Content Placeholder 2"/>
          <p:cNvSpPr>
            <a:spLocks noGrp="1"/>
          </p:cNvSpPr>
          <p:nvPr>
            <p:ph idx="1"/>
          </p:nvPr>
        </p:nvSpPr>
        <p:spPr>
          <a:xfrm>
            <a:off x="-86743" y="965210"/>
            <a:ext cx="8639123" cy="6126800"/>
          </a:xfrm>
        </p:spPr>
        <p:txBody>
          <a:bodyPr>
            <a:normAutofit/>
          </a:bodyPr>
          <a:lstStyle/>
          <a:p>
            <a:pPr marL="0" indent="0">
              <a:buNone/>
            </a:pPr>
            <a:endParaRPr lang="en-US" sz="3300" dirty="0"/>
          </a:p>
          <a:p>
            <a:pPr>
              <a:buFontTx/>
              <a:buChar char="-"/>
            </a:pPr>
            <a:endParaRPr lang="en-US" sz="2400" dirty="0"/>
          </a:p>
        </p:txBody>
      </p:sp>
      <p:pic>
        <p:nvPicPr>
          <p:cNvPr id="6" name="Picture 5" descr="Chart, line chart, histogram&#10;&#10;Description automatically generated">
            <a:extLst>
              <a:ext uri="{FF2B5EF4-FFF2-40B4-BE49-F238E27FC236}">
                <a16:creationId xmlns:a16="http://schemas.microsoft.com/office/drawing/2014/main" id="{10A92ECB-40DE-43C8-A80E-5CC295CEF08A}"/>
              </a:ext>
            </a:extLst>
          </p:cNvPr>
          <p:cNvPicPr>
            <a:picLocks noChangeAspect="1"/>
          </p:cNvPicPr>
          <p:nvPr/>
        </p:nvPicPr>
        <p:blipFill>
          <a:blip r:embed="rId3"/>
          <a:stretch>
            <a:fillRect/>
          </a:stretch>
        </p:blipFill>
        <p:spPr>
          <a:xfrm>
            <a:off x="575245" y="1474527"/>
            <a:ext cx="7011418" cy="4329101"/>
          </a:xfrm>
          <a:prstGeom prst="rect">
            <a:avLst/>
          </a:prstGeom>
        </p:spPr>
      </p:pic>
      <p:sp>
        <p:nvSpPr>
          <p:cNvPr id="7" name="Rectangle 6">
            <a:extLst>
              <a:ext uri="{FF2B5EF4-FFF2-40B4-BE49-F238E27FC236}">
                <a16:creationId xmlns:a16="http://schemas.microsoft.com/office/drawing/2014/main" id="{7DD4D6FF-0E04-4A35-BE04-99A692A13FCC}"/>
              </a:ext>
            </a:extLst>
          </p:cNvPr>
          <p:cNvSpPr/>
          <p:nvPr/>
        </p:nvSpPr>
        <p:spPr>
          <a:xfrm>
            <a:off x="3543783" y="5618962"/>
            <a:ext cx="689035" cy="369332"/>
          </a:xfrm>
          <a:prstGeom prst="rect">
            <a:avLst/>
          </a:prstGeom>
        </p:spPr>
        <p:txBody>
          <a:bodyPr wrap="none">
            <a:spAutoFit/>
          </a:bodyPr>
          <a:lstStyle/>
          <a:p>
            <a:r>
              <a:rPr lang="en-US" dirty="0"/>
              <a:t>Time</a:t>
            </a:r>
          </a:p>
        </p:txBody>
      </p:sp>
      <p:sp>
        <p:nvSpPr>
          <p:cNvPr id="8" name="Slide Number Placeholder 6">
            <a:extLst>
              <a:ext uri="{FF2B5EF4-FFF2-40B4-BE49-F238E27FC236}">
                <a16:creationId xmlns:a16="http://schemas.microsoft.com/office/drawing/2014/main" id="{797E24B3-7C7A-4279-B843-1A408516F0BE}"/>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13</a:t>
            </a:r>
          </a:p>
        </p:txBody>
      </p:sp>
      <p:sp>
        <p:nvSpPr>
          <p:cNvPr id="4" name="TextBox 3">
            <a:extLst>
              <a:ext uri="{FF2B5EF4-FFF2-40B4-BE49-F238E27FC236}">
                <a16:creationId xmlns:a16="http://schemas.microsoft.com/office/drawing/2014/main" id="{F2E011B4-F209-48FD-B95F-EABA1BF672FB}"/>
              </a:ext>
            </a:extLst>
          </p:cNvPr>
          <p:cNvSpPr txBox="1"/>
          <p:nvPr/>
        </p:nvSpPr>
        <p:spPr>
          <a:xfrm>
            <a:off x="7586663" y="1597610"/>
            <a:ext cx="1557337" cy="1815882"/>
          </a:xfrm>
          <a:prstGeom prst="rect">
            <a:avLst/>
          </a:prstGeom>
          <a:noFill/>
        </p:spPr>
        <p:txBody>
          <a:bodyPr wrap="square" rtlCol="0">
            <a:spAutoFit/>
          </a:bodyPr>
          <a:lstStyle/>
          <a:p>
            <a:r>
              <a:rPr lang="en-US" sz="1400" dirty="0"/>
              <a:t>Spikes in bunch length are due to ion-beam RF manipulation</a:t>
            </a:r>
          </a:p>
          <a:p>
            <a:r>
              <a:rPr lang="en-US" sz="1400" dirty="0"/>
              <a:t>to alleviate space-charge effects during the beta-squeeze.</a:t>
            </a:r>
          </a:p>
        </p:txBody>
      </p:sp>
      <p:sp>
        <p:nvSpPr>
          <p:cNvPr id="9" name="TextBox 8">
            <a:extLst>
              <a:ext uri="{FF2B5EF4-FFF2-40B4-BE49-F238E27FC236}">
                <a16:creationId xmlns:a16="http://schemas.microsoft.com/office/drawing/2014/main" id="{04B72480-BD41-4DF4-9BE4-A7FF0897D693}"/>
              </a:ext>
            </a:extLst>
          </p:cNvPr>
          <p:cNvSpPr txBox="1"/>
          <p:nvPr/>
        </p:nvSpPr>
        <p:spPr>
          <a:xfrm>
            <a:off x="2228850" y="6170820"/>
            <a:ext cx="5467350" cy="369332"/>
          </a:xfrm>
          <a:prstGeom prst="rect">
            <a:avLst/>
          </a:prstGeom>
          <a:noFill/>
        </p:spPr>
        <p:txBody>
          <a:bodyPr wrap="square">
            <a:spAutoFit/>
          </a:bodyPr>
          <a:lstStyle/>
          <a:p>
            <a:r>
              <a:rPr lang="en-US" b="1" dirty="0">
                <a:solidFill>
                  <a:srgbClr val="FF0000"/>
                </a:solidFill>
              </a:rPr>
              <a:t>24/7 stable and robust cooling over many weeks </a:t>
            </a:r>
          </a:p>
        </p:txBody>
      </p:sp>
    </p:spTree>
    <p:extLst>
      <p:ext uri="{BB962C8B-B14F-4D97-AF65-F5344CB8AC3E}">
        <p14:creationId xmlns:p14="http://schemas.microsoft.com/office/powerpoint/2010/main" val="227894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BA560BB-A137-4270-A230-3903B94E24CB}"/>
              </a:ext>
            </a:extLst>
          </p:cNvPr>
          <p:cNvPicPr>
            <a:picLocks noChangeAspect="1"/>
          </p:cNvPicPr>
          <p:nvPr/>
        </p:nvPicPr>
        <p:blipFill>
          <a:blip r:embed="rId2"/>
          <a:stretch>
            <a:fillRect/>
          </a:stretch>
        </p:blipFill>
        <p:spPr>
          <a:xfrm>
            <a:off x="176493" y="638690"/>
            <a:ext cx="8791014" cy="3270220"/>
          </a:xfrm>
          <a:prstGeom prst="rect">
            <a:avLst/>
          </a:prstGeom>
        </p:spPr>
      </p:pic>
      <p:sp>
        <p:nvSpPr>
          <p:cNvPr id="3" name="TextBox 2">
            <a:extLst>
              <a:ext uri="{FF2B5EF4-FFF2-40B4-BE49-F238E27FC236}">
                <a16:creationId xmlns:a16="http://schemas.microsoft.com/office/drawing/2014/main" id="{617E08FC-3821-451D-A5D0-72F874F38BA5}"/>
              </a:ext>
            </a:extLst>
          </p:cNvPr>
          <p:cNvSpPr txBox="1"/>
          <p:nvPr/>
        </p:nvSpPr>
        <p:spPr>
          <a:xfrm>
            <a:off x="2249088" y="108425"/>
            <a:ext cx="4099199" cy="523220"/>
          </a:xfrm>
          <a:prstGeom prst="rect">
            <a:avLst/>
          </a:prstGeom>
          <a:noFill/>
        </p:spPr>
        <p:txBody>
          <a:bodyPr wrap="none" rtlCol="0">
            <a:spAutoFit/>
          </a:bodyPr>
          <a:lstStyle/>
          <a:p>
            <a:r>
              <a:rPr lang="en-US" sz="2800" b="1" dirty="0" err="1"/>
              <a:t>LEReC</a:t>
            </a:r>
            <a:r>
              <a:rPr lang="en-US" sz="2800" b="1" dirty="0"/>
              <a:t> cooling studies</a:t>
            </a:r>
          </a:p>
        </p:txBody>
      </p:sp>
      <p:sp>
        <p:nvSpPr>
          <p:cNvPr id="4" name="TextBox 3">
            <a:extLst>
              <a:ext uri="{FF2B5EF4-FFF2-40B4-BE49-F238E27FC236}">
                <a16:creationId xmlns:a16="http://schemas.microsoft.com/office/drawing/2014/main" id="{E14D7BBD-D7CD-4105-9BFA-A0EEC62F9CD2}"/>
              </a:ext>
            </a:extLst>
          </p:cNvPr>
          <p:cNvSpPr txBox="1"/>
          <p:nvPr/>
        </p:nvSpPr>
        <p:spPr>
          <a:xfrm>
            <a:off x="620452" y="4235218"/>
            <a:ext cx="8239479"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err="1"/>
              <a:t>LEReC</a:t>
            </a:r>
            <a:r>
              <a:rPr lang="en-US" sz="2000" dirty="0"/>
              <a:t> operations for RHIC physics program (Beam Energy Scan II) concluded in 2021. </a:t>
            </a:r>
            <a:endParaRPr lang="en-US" sz="2000" dirty="0">
              <a:solidFill>
                <a:srgbClr val="0000FF"/>
              </a:solidFill>
            </a:endParaRPr>
          </a:p>
          <a:p>
            <a:pPr algn="just"/>
            <a:endParaRPr lang="en-US" sz="2000" dirty="0"/>
          </a:p>
          <a:p>
            <a:pPr marL="285750" indent="-285750" algn="just">
              <a:buFont typeface="Arial" panose="020B0604020202020204" pitchFamily="34" charset="0"/>
              <a:buChar char="•"/>
            </a:pPr>
            <a:r>
              <a:rPr lang="en-US" sz="2000" dirty="0"/>
              <a:t>Starting June 2021 </a:t>
            </a:r>
            <a:r>
              <a:rPr lang="en-US" sz="2000" dirty="0" err="1"/>
              <a:t>LEReC</a:t>
            </a:r>
            <a:r>
              <a:rPr lang="en-US" sz="2000" dirty="0"/>
              <a:t> is being used for dedicated experimental studies  of various cooling topics.</a:t>
            </a:r>
          </a:p>
        </p:txBody>
      </p:sp>
      <p:sp>
        <p:nvSpPr>
          <p:cNvPr id="7" name="Slide Number Placeholder 2">
            <a:extLst>
              <a:ext uri="{FF2B5EF4-FFF2-40B4-BE49-F238E27FC236}">
                <a16:creationId xmlns:a16="http://schemas.microsoft.com/office/drawing/2014/main" id="{F139E1C7-3435-435B-984D-8971E3EB3F3B}"/>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14</a:t>
            </a:r>
          </a:p>
        </p:txBody>
      </p:sp>
    </p:spTree>
    <p:extLst>
      <p:ext uri="{BB962C8B-B14F-4D97-AF65-F5344CB8AC3E}">
        <p14:creationId xmlns:p14="http://schemas.microsoft.com/office/powerpoint/2010/main" val="392297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8060226" y="6316596"/>
            <a:ext cx="1358094" cy="7547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15</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172671" y="48630"/>
            <a:ext cx="9105822" cy="979058"/>
          </a:xfrm>
        </p:spPr>
        <p:txBody>
          <a:bodyPr>
            <a:normAutofit/>
          </a:bodyPr>
          <a:lstStyle/>
          <a:p>
            <a:r>
              <a:rPr lang="en-US" sz="3100" dirty="0">
                <a:solidFill>
                  <a:srgbClr val="000000"/>
                </a:solidFill>
                <a:ea typeface="Times New Roman" panose="02020603050405020304" pitchFamily="18" charset="0"/>
                <a:cs typeface="Calibri" panose="020F0502020204030204" pitchFamily="34" charset="0"/>
              </a:rPr>
              <a:t>High-energy cooling studies, including for EIC</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Content Placeholder 1">
            <a:extLst>
              <a:ext uri="{FF2B5EF4-FFF2-40B4-BE49-F238E27FC236}">
                <a16:creationId xmlns:a16="http://schemas.microsoft.com/office/drawing/2014/main" id="{7FEE7994-90E4-44AE-BD60-86658E22679E}"/>
              </a:ext>
            </a:extLst>
          </p:cNvPr>
          <p:cNvSpPr>
            <a:spLocks noGrp="1"/>
          </p:cNvSpPr>
          <p:nvPr>
            <p:ph idx="4294967295"/>
          </p:nvPr>
        </p:nvSpPr>
        <p:spPr>
          <a:xfrm>
            <a:off x="257216" y="508366"/>
            <a:ext cx="5603327" cy="5298074"/>
          </a:xfrm>
        </p:spPr>
        <p:txBody>
          <a:bodyPr>
            <a:normAutofit fontScale="92500" lnSpcReduction="20000"/>
          </a:bodyPr>
          <a:lstStyle/>
          <a:p>
            <a:pPr marL="0" marR="0" indent="0" fontAlgn="base">
              <a:lnSpc>
                <a:spcPct val="107000"/>
              </a:lnSpc>
              <a:spcBef>
                <a:spcPts val="0"/>
              </a:spcBef>
              <a:spcAft>
                <a:spcPts val="0"/>
              </a:spcAft>
              <a:buNone/>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r>
              <a:rPr lang="en-US" sz="2100" dirty="0">
                <a:effectLst/>
                <a:latin typeface="Calibri" panose="020F0502020204030204" pitchFamily="34" charset="0"/>
                <a:ea typeface="Calibri" panose="020F0502020204030204" pitchFamily="34" charset="0"/>
                <a:cs typeface="Times New Roman" panose="02020603050405020304" pitchFamily="18" charset="0"/>
              </a:rPr>
              <a:t>Electron cooling using bunched electron beams (</a:t>
            </a:r>
            <a:r>
              <a:rPr lang="en-US" sz="2100" b="1" dirty="0" err="1">
                <a:effectLst/>
                <a:latin typeface="Calibri" panose="020F0502020204030204" pitchFamily="34" charset="0"/>
                <a:ea typeface="Calibri" panose="020F0502020204030204" pitchFamily="34" charset="0"/>
                <a:cs typeface="Times New Roman" panose="02020603050405020304" pitchFamily="18" charset="0"/>
              </a:rPr>
              <a:t>LEReC</a:t>
            </a:r>
            <a:r>
              <a:rPr lang="en-US" sz="2100" b="1" dirty="0">
                <a:latin typeface="Calibri" panose="020F0502020204030204" pitchFamily="34" charset="0"/>
                <a:ea typeface="Calibri" panose="020F0502020204030204" pitchFamily="34" charset="0"/>
                <a:cs typeface="Times New Roman" panose="02020603050405020304" pitchFamily="18" charset="0"/>
              </a:rPr>
              <a:t>-type cooler</a:t>
            </a:r>
            <a:r>
              <a:rPr lang="en-US" sz="2100" dirty="0">
                <a:effectLst/>
                <a:latin typeface="Calibri" panose="020F0502020204030204" pitchFamily="34" charset="0"/>
                <a:ea typeface="Calibri" panose="020F0502020204030204" pitchFamily="34" charset="0"/>
                <a:cs typeface="Times New Roman" panose="02020603050405020304" pitchFamily="18" charset="0"/>
              </a:rPr>
              <a:t>) is proposed for:</a:t>
            </a:r>
          </a:p>
          <a:p>
            <a:pPr marL="0" marR="0" indent="0" fontAlgn="base">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fontAlgn="base">
              <a:lnSpc>
                <a:spcPct val="107000"/>
              </a:lnSpc>
              <a:spcBef>
                <a:spcPts val="0"/>
              </a:spcBef>
              <a:spcAft>
                <a:spcPts val="0"/>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anose="02020603050405020304" pitchFamily="18" charset="0"/>
              </a:rPr>
              <a:t>Pre-cooling of protons at 24GeV for EIC (13 MeV electron cooler)</a:t>
            </a:r>
          </a:p>
          <a:p>
            <a:pPr marL="342900" marR="0" indent="-342900" fontAlgn="base">
              <a:lnSpc>
                <a:spcPct val="107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Cooling protons directly at collision energy of 41GeV in EIC (22 MeV electron cooler)</a:t>
            </a:r>
          </a:p>
          <a:p>
            <a:pPr marL="0" marR="0" indent="0" fontAlgn="base">
              <a:lnSpc>
                <a:spcPct val="107000"/>
              </a:lnSpc>
              <a:spcBef>
                <a:spcPts val="0"/>
              </a:spcBef>
              <a:spcAft>
                <a:spcPts val="0"/>
              </a:spcAft>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 Fedotov, S. Benson et al., “Low energy cooling for EIC”, </a:t>
            </a:r>
            <a:r>
              <a:rPr lang="en-US" sz="2100" b="0" i="0" u="none" strike="noStrike" baseline="0" dirty="0">
                <a:solidFill>
                  <a:srgbClr val="0000FF"/>
                </a:solidFill>
                <a:latin typeface="TimesNewRomanPSMT"/>
              </a:rPr>
              <a:t>BNL-220686-2020-TECH (2020)</a:t>
            </a:r>
            <a:endPar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fontAlgn="base">
              <a:lnSpc>
                <a:spcPct val="107000"/>
              </a:lnSpc>
              <a:spcBef>
                <a:spcPts val="0"/>
              </a:spcBef>
              <a:spcAft>
                <a:spcPts val="0"/>
              </a:spcAft>
              <a:buFont typeface="Arial" panose="020B0604020202020204" pitchFamily="34" charset="0"/>
              <a:buChar char="•"/>
            </a:pPr>
            <a:r>
              <a:rPr lang="en-US" sz="2100" dirty="0">
                <a:latin typeface="Calibri" panose="020F0502020204030204" pitchFamily="34" charset="0"/>
                <a:ea typeface="Calibri" panose="020F0502020204030204" pitchFamily="34" charset="0"/>
                <a:cs typeface="Times New Roman" panose="02020603050405020304" pitchFamily="18" charset="0"/>
              </a:rPr>
              <a:t>Cooling of protons at the highest energy of 275GeV using storage ring electron cooler (150 MeV)</a:t>
            </a:r>
          </a:p>
          <a:p>
            <a:pPr marL="0" marR="0" indent="0" fontAlgn="base">
              <a:lnSpc>
                <a:spcPct val="107000"/>
              </a:lnSpc>
              <a:spcBef>
                <a:spcPts val="0"/>
              </a:spcBef>
              <a:spcAft>
                <a:spcPts val="0"/>
              </a:spcAft>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r>
              <a:rPr lang="en-U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H. Zhao, J. Kewisch, et al., “Ring-based electron cooler for high energy beam cooling”, Phys. Rev. Acc. Beams 24, 043501 (2021)</a:t>
            </a:r>
          </a:p>
          <a:p>
            <a:pPr marL="457200" marR="0" indent="-457200" fontAlgn="base">
              <a:lnSpc>
                <a:spcPct val="107000"/>
              </a:lnSpc>
              <a:spcBef>
                <a:spcPts val="0"/>
              </a:spcBef>
              <a:spcAft>
                <a:spcPts val="0"/>
              </a:spcAf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fontAlgn="base">
              <a:lnSpc>
                <a:spcPct val="107000"/>
              </a:lnSpc>
              <a:spcBef>
                <a:spcPts val="0"/>
              </a:spcBef>
              <a:spcAft>
                <a:spcPts val="0"/>
              </a:spcAf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FD8104B3-DDD4-42E1-9978-01558E508EE5}"/>
              </a:ext>
            </a:extLst>
          </p:cNvPr>
          <p:cNvPicPr>
            <a:picLocks noChangeAspect="1"/>
          </p:cNvPicPr>
          <p:nvPr/>
        </p:nvPicPr>
        <p:blipFill>
          <a:blip r:embed="rId2"/>
          <a:stretch>
            <a:fillRect/>
          </a:stretch>
        </p:blipFill>
        <p:spPr>
          <a:xfrm>
            <a:off x="5769684" y="3827341"/>
            <a:ext cx="3322947" cy="2740418"/>
          </a:xfrm>
          <a:prstGeom prst="rect">
            <a:avLst/>
          </a:prstGeom>
        </p:spPr>
      </p:pic>
      <p:sp>
        <p:nvSpPr>
          <p:cNvPr id="8" name="TextBox 7">
            <a:extLst>
              <a:ext uri="{FF2B5EF4-FFF2-40B4-BE49-F238E27FC236}">
                <a16:creationId xmlns:a16="http://schemas.microsoft.com/office/drawing/2014/main" id="{5F2CF8B3-ADA7-4C78-91E4-43636442C86C}"/>
              </a:ext>
            </a:extLst>
          </p:cNvPr>
          <p:cNvSpPr txBox="1"/>
          <p:nvPr/>
        </p:nvSpPr>
        <p:spPr>
          <a:xfrm>
            <a:off x="5479903" y="3230771"/>
            <a:ext cx="3677289" cy="369332"/>
          </a:xfrm>
          <a:prstGeom prst="rect">
            <a:avLst/>
          </a:prstGeom>
          <a:noFill/>
        </p:spPr>
        <p:txBody>
          <a:bodyPr wrap="none" rtlCol="0">
            <a:spAutoFit/>
          </a:bodyPr>
          <a:lstStyle/>
          <a:p>
            <a:r>
              <a:rPr lang="en-US" dirty="0"/>
              <a:t>Dispersive cooling (275GeV, EIC):</a:t>
            </a:r>
          </a:p>
        </p:txBody>
      </p:sp>
      <p:pic>
        <p:nvPicPr>
          <p:cNvPr id="10" name="Picture 9">
            <a:extLst>
              <a:ext uri="{FF2B5EF4-FFF2-40B4-BE49-F238E27FC236}">
                <a16:creationId xmlns:a16="http://schemas.microsoft.com/office/drawing/2014/main" id="{3E030CAB-3C3A-4439-8865-B092C303DC3F}"/>
              </a:ext>
            </a:extLst>
          </p:cNvPr>
          <p:cNvPicPr>
            <a:picLocks noChangeAspect="1"/>
          </p:cNvPicPr>
          <p:nvPr/>
        </p:nvPicPr>
        <p:blipFill>
          <a:blip r:embed="rId3"/>
          <a:stretch>
            <a:fillRect/>
          </a:stretch>
        </p:blipFill>
        <p:spPr>
          <a:xfrm>
            <a:off x="5685183" y="770366"/>
            <a:ext cx="3407448" cy="2335238"/>
          </a:xfrm>
          <a:prstGeom prst="rect">
            <a:avLst/>
          </a:prstGeom>
        </p:spPr>
      </p:pic>
      <p:sp>
        <p:nvSpPr>
          <p:cNvPr id="6" name="TextBox 5">
            <a:extLst>
              <a:ext uri="{FF2B5EF4-FFF2-40B4-BE49-F238E27FC236}">
                <a16:creationId xmlns:a16="http://schemas.microsoft.com/office/drawing/2014/main" id="{627FB646-A848-4F5B-962C-3DD80F5AD551}"/>
              </a:ext>
            </a:extLst>
          </p:cNvPr>
          <p:cNvSpPr txBox="1"/>
          <p:nvPr/>
        </p:nvSpPr>
        <p:spPr>
          <a:xfrm>
            <a:off x="6046405" y="3539908"/>
            <a:ext cx="2480166" cy="369332"/>
          </a:xfrm>
          <a:prstGeom prst="rect">
            <a:avLst/>
          </a:prstGeom>
          <a:noFill/>
        </p:spPr>
        <p:txBody>
          <a:bodyPr wrap="none" rtlCol="0">
            <a:spAutoFit/>
          </a:bodyPr>
          <a:lstStyle/>
          <a:p>
            <a:r>
              <a:rPr lang="en-US" dirty="0"/>
              <a:t>Horizontal cooling rate</a:t>
            </a:r>
          </a:p>
        </p:txBody>
      </p:sp>
      <p:cxnSp>
        <p:nvCxnSpPr>
          <p:cNvPr id="11" name="Straight Arrow Connector 10">
            <a:extLst>
              <a:ext uri="{FF2B5EF4-FFF2-40B4-BE49-F238E27FC236}">
                <a16:creationId xmlns:a16="http://schemas.microsoft.com/office/drawing/2014/main" id="{629F44F4-26DB-4057-AA84-6C98B6818862}"/>
              </a:ext>
            </a:extLst>
          </p:cNvPr>
          <p:cNvCxnSpPr>
            <a:cxnSpLocks/>
          </p:cNvCxnSpPr>
          <p:nvPr/>
        </p:nvCxnSpPr>
        <p:spPr>
          <a:xfrm>
            <a:off x="5021167" y="1937985"/>
            <a:ext cx="727777"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FCF2E6-8EA6-495A-8A86-FB17B6ECE12F}"/>
              </a:ext>
            </a:extLst>
          </p:cNvPr>
          <p:cNvCxnSpPr>
            <a:cxnSpLocks/>
          </p:cNvCxnSpPr>
          <p:nvPr/>
        </p:nvCxnSpPr>
        <p:spPr>
          <a:xfrm>
            <a:off x="5214808" y="4229159"/>
            <a:ext cx="7220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22786A0-938D-4037-9E88-479912AED67D}"/>
              </a:ext>
            </a:extLst>
          </p:cNvPr>
          <p:cNvPicPr>
            <a:picLocks noChangeAspect="1"/>
          </p:cNvPicPr>
          <p:nvPr/>
        </p:nvPicPr>
        <p:blipFill>
          <a:blip r:embed="rId4"/>
          <a:stretch>
            <a:fillRect/>
          </a:stretch>
        </p:blipFill>
        <p:spPr>
          <a:xfrm>
            <a:off x="2741622" y="5139458"/>
            <a:ext cx="2834198" cy="1734139"/>
          </a:xfrm>
          <a:prstGeom prst="rect">
            <a:avLst/>
          </a:prstGeom>
        </p:spPr>
      </p:pic>
      <p:sp>
        <p:nvSpPr>
          <p:cNvPr id="14" name="TextBox 13">
            <a:extLst>
              <a:ext uri="{FF2B5EF4-FFF2-40B4-BE49-F238E27FC236}">
                <a16:creationId xmlns:a16="http://schemas.microsoft.com/office/drawing/2014/main" id="{E67C4505-447A-4CBF-8860-4C51FBCEBA50}"/>
              </a:ext>
            </a:extLst>
          </p:cNvPr>
          <p:cNvSpPr txBox="1"/>
          <p:nvPr/>
        </p:nvSpPr>
        <p:spPr>
          <a:xfrm>
            <a:off x="3218749" y="5402269"/>
            <a:ext cx="1996059" cy="523220"/>
          </a:xfrm>
          <a:prstGeom prst="rect">
            <a:avLst/>
          </a:prstGeom>
          <a:noFill/>
        </p:spPr>
        <p:txBody>
          <a:bodyPr wrap="none" rtlCol="0">
            <a:spAutoFit/>
          </a:bodyPr>
          <a:lstStyle/>
          <a:p>
            <a:r>
              <a:rPr lang="en-US" sz="1400" dirty="0"/>
              <a:t>150 MeV Storage Ring</a:t>
            </a:r>
          </a:p>
          <a:p>
            <a:r>
              <a:rPr lang="en-US" sz="1400" dirty="0"/>
              <a:t>     electron cooler</a:t>
            </a:r>
          </a:p>
        </p:txBody>
      </p:sp>
    </p:spTree>
    <p:extLst>
      <p:ext uri="{BB962C8B-B14F-4D97-AF65-F5344CB8AC3E}">
        <p14:creationId xmlns:p14="http://schemas.microsoft.com/office/powerpoint/2010/main" val="284197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523779" y="454995"/>
            <a:ext cx="8523144" cy="5646698"/>
          </a:xfrm>
        </p:spPr>
        <p:txBody>
          <a:bodyPr>
            <a:normAutofit/>
          </a:bodyPr>
          <a:lstStyle/>
          <a:p>
            <a:pPr marL="0" marR="0" indent="0" fontAlgn="base">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Emittance growth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ion beam (“heating”) due to interaction with bunched electron beam</a:t>
            </a:r>
            <a:endPar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Coherent excitations of ions and circular attractors</a:t>
            </a:r>
            <a:endParaRPr lang="en-US" sz="2000" dirty="0">
              <a:solidFill>
                <a:srgbClr val="008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Recombination of ions without continuous magnetic field in cooling section</a:t>
            </a:r>
            <a:endParaRPr lang="en-US" sz="2000" dirty="0">
              <a:solidFill>
                <a:srgbClr val="008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Cooling of ion bunch with electron bunches overlapping only small portion of ion bunch </a:t>
            </a:r>
            <a:endPar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Dispersive cooling (redistribution of cooling decrements), to provide stronger transverse cooling</a:t>
            </a:r>
          </a:p>
          <a:p>
            <a:pPr marL="342900" indent="-342900" fontAlgn="base">
              <a:lnSpc>
                <a:spcPct val="107000"/>
              </a:lnSpc>
              <a:spcBef>
                <a:spcPts val="0"/>
              </a:spcBef>
              <a:buFont typeface="+mj-lt"/>
              <a:buAutoNum type="arabicParenR"/>
            </a:pPr>
            <a:r>
              <a:rPr lang="en-US" sz="2000" dirty="0"/>
              <a:t>Effects of the presence of the electron beam on the ion beam lifetime </a:t>
            </a: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base">
              <a:lnSpc>
                <a:spcPct val="107000"/>
              </a:lnSpc>
              <a:spcBef>
                <a:spcPts val="0"/>
              </a:spcBef>
              <a:spcAft>
                <a:spcPts val="0"/>
              </a:spcAft>
            </a:pP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buNone/>
            </a:pP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Understanding of these effects is of critical importance for future high-energy coolers, including those proposed for the EIC.</a:t>
            </a:r>
          </a:p>
          <a:p>
            <a:pPr marL="0" marR="0" lvl="0" indent="0" fontAlgn="base">
              <a:lnSpc>
                <a:spcPct val="107000"/>
              </a:lnSpc>
              <a:spcBef>
                <a:spcPts val="0"/>
              </a:spcBef>
              <a:spcAft>
                <a:spcPts val="0"/>
              </a:spcAft>
            </a:pPr>
            <a:endPar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fontAlgn="base">
              <a:lnSpc>
                <a:spcPct val="107000"/>
              </a:lnSpc>
              <a:spcBef>
                <a:spcPts val="0"/>
              </a:spcBef>
              <a:spcAft>
                <a:spcPts val="0"/>
              </a:spcAft>
              <a:buNone/>
            </a:pPr>
            <a:r>
              <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Studies above started under Accelerator Physics Experiments (APEX) program.</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16</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717932" y="247262"/>
            <a:ext cx="8328991" cy="564264"/>
          </a:xfrm>
        </p:spPr>
        <p:txBody>
          <a:bodyPr>
            <a:noAutofit/>
          </a:bodyPr>
          <a:lstStyle/>
          <a:p>
            <a:r>
              <a:rPr lang="en-US" sz="2800" dirty="0">
                <a:solidFill>
                  <a:srgbClr val="000000"/>
                </a:solidFill>
                <a:effectLst/>
                <a:ea typeface="Times New Roman" panose="02020603050405020304" pitchFamily="18" charset="0"/>
                <a:cs typeface="Calibri" panose="020F0502020204030204" pitchFamily="34" charset="0"/>
              </a:rPr>
              <a:t>Cooling </a:t>
            </a:r>
            <a:r>
              <a:rPr lang="en-US" sz="2800" dirty="0">
                <a:solidFill>
                  <a:srgbClr val="000000"/>
                </a:solidFill>
                <a:ea typeface="Times New Roman" panose="02020603050405020304" pitchFamily="18" charset="0"/>
                <a:cs typeface="Calibri" panose="020F0502020204030204" pitchFamily="34" charset="0"/>
              </a:rPr>
              <a:t>experiments</a:t>
            </a:r>
            <a:r>
              <a:rPr lang="en-US" sz="2800" dirty="0">
                <a:solidFill>
                  <a:srgbClr val="000000"/>
                </a:solidFill>
                <a:effectLst/>
                <a:ea typeface="Times New Roman" panose="02020603050405020304" pitchFamily="18" charset="0"/>
                <a:cs typeface="Calibri" panose="020F0502020204030204" pitchFamily="34" charset="0"/>
              </a:rPr>
              <a:t> </a:t>
            </a:r>
            <a:r>
              <a:rPr lang="en-US" sz="2800" dirty="0">
                <a:solidFill>
                  <a:srgbClr val="000000"/>
                </a:solidFill>
                <a:ea typeface="Times New Roman" panose="02020603050405020304" pitchFamily="18" charset="0"/>
                <a:cs typeface="Calibri" panose="020F0502020204030204" pitchFamily="34" charset="0"/>
              </a:rPr>
              <a:t>using </a:t>
            </a:r>
            <a:r>
              <a:rPr lang="en-US" sz="2800" dirty="0" err="1">
                <a:solidFill>
                  <a:srgbClr val="000000"/>
                </a:solidFill>
                <a:ea typeface="Times New Roman" panose="02020603050405020304" pitchFamily="18" charset="0"/>
                <a:cs typeface="Calibri" panose="020F0502020204030204" pitchFamily="34" charset="0"/>
              </a:rPr>
              <a:t>LEReC</a:t>
            </a:r>
            <a:br>
              <a:rPr lang="en-US" dirty="0">
                <a:effectLst/>
                <a:ea typeface="Calibri" panose="020F0502020204030204" pitchFamily="34" charset="0"/>
                <a:cs typeface="Times New Roman" panose="02020603050405020304" pitchFamily="18" charset="0"/>
              </a:rPr>
            </a:br>
            <a:endParaRPr lang="en-US" dirty="0"/>
          </a:p>
        </p:txBody>
      </p:sp>
      <p:sp>
        <p:nvSpPr>
          <p:cNvPr id="5" name="TextBox 4">
            <a:extLst>
              <a:ext uri="{FF2B5EF4-FFF2-40B4-BE49-F238E27FC236}">
                <a16:creationId xmlns:a16="http://schemas.microsoft.com/office/drawing/2014/main" id="{BE6CF369-D164-4DCA-89A7-62CE860199C7}"/>
              </a:ext>
            </a:extLst>
          </p:cNvPr>
          <p:cNvSpPr txBox="1"/>
          <p:nvPr/>
        </p:nvSpPr>
        <p:spPr>
          <a:xfrm>
            <a:off x="2436791" y="5915362"/>
            <a:ext cx="4697120" cy="400110"/>
          </a:xfrm>
          <a:prstGeom prst="rect">
            <a:avLst/>
          </a:prstGeom>
          <a:solidFill>
            <a:srgbClr val="A9F9FD"/>
          </a:solidFill>
        </p:spPr>
        <p:txBody>
          <a:bodyPr wrap="none" rtlCol="0">
            <a:spAutoFit/>
          </a:bodyPr>
          <a:lstStyle/>
          <a:p>
            <a:r>
              <a:rPr lang="en-US" sz="2000" dirty="0"/>
              <a:t>Details in Sergei Seletskiy presentation</a:t>
            </a:r>
            <a:r>
              <a:rPr lang="en-US" dirty="0"/>
              <a:t>.</a:t>
            </a:r>
          </a:p>
        </p:txBody>
      </p:sp>
    </p:spTree>
    <p:extLst>
      <p:ext uri="{BB962C8B-B14F-4D97-AF65-F5344CB8AC3E}">
        <p14:creationId xmlns:p14="http://schemas.microsoft.com/office/powerpoint/2010/main" val="9727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38" y="59719"/>
            <a:ext cx="8897862" cy="673965"/>
          </a:xfrm>
        </p:spPr>
        <p:txBody>
          <a:bodyPr>
            <a:normAutofit/>
          </a:bodyPr>
          <a:lstStyle/>
          <a:p>
            <a:r>
              <a:rPr lang="en-US" sz="2800" dirty="0" err="1"/>
              <a:t>LEReC</a:t>
            </a:r>
            <a:r>
              <a:rPr lang="en-US" sz="2800" dirty="0"/>
              <a:t> electron source and accelerator R&amp;D</a:t>
            </a:r>
          </a:p>
        </p:txBody>
      </p:sp>
      <p:sp>
        <p:nvSpPr>
          <p:cNvPr id="3" name="Content Placeholder 2"/>
          <p:cNvSpPr>
            <a:spLocks noGrp="1"/>
          </p:cNvSpPr>
          <p:nvPr>
            <p:ph idx="1"/>
          </p:nvPr>
        </p:nvSpPr>
        <p:spPr>
          <a:xfrm>
            <a:off x="150327" y="733684"/>
            <a:ext cx="8328991" cy="4658024"/>
          </a:xfrm>
        </p:spPr>
        <p:txBody>
          <a:bodyPr>
            <a:noAutofit/>
          </a:bodyPr>
          <a:lstStyle/>
          <a:p>
            <a:pPr marL="0" indent="0">
              <a:buNone/>
            </a:pPr>
            <a:endParaRPr lang="en-US" sz="1800" dirty="0"/>
          </a:p>
          <a:p>
            <a:endParaRPr lang="en-US" sz="1800" dirty="0"/>
          </a:p>
          <a:p>
            <a:pPr marL="0" indent="0">
              <a:buNone/>
            </a:pPr>
            <a:endParaRPr lang="en-US" sz="1800" dirty="0"/>
          </a:p>
          <a:p>
            <a:pPr marL="0" indent="0">
              <a:buNone/>
            </a:pPr>
            <a:endParaRPr lang="en-US" sz="1800" dirty="0">
              <a:solidFill>
                <a:srgbClr val="FF0000"/>
              </a:solidFill>
            </a:endParaRPr>
          </a:p>
          <a:p>
            <a:pPr marL="0" lvl="0" indent="0">
              <a:buNone/>
            </a:pPr>
            <a:endParaRPr lang="en-US" sz="1800" dirty="0"/>
          </a:p>
          <a:p>
            <a:endParaRPr lang="en-US" sz="1800" dirty="0"/>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rPr>
              <a:t>17</a:t>
            </a:r>
          </a:p>
        </p:txBody>
      </p:sp>
      <p:sp>
        <p:nvSpPr>
          <p:cNvPr id="7" name="Rectangle 6">
            <a:extLst>
              <a:ext uri="{FF2B5EF4-FFF2-40B4-BE49-F238E27FC236}">
                <a16:creationId xmlns:a16="http://schemas.microsoft.com/office/drawing/2014/main" id="{0CC86467-2036-4CC9-9724-AACED2E9E92D}"/>
              </a:ext>
            </a:extLst>
          </p:cNvPr>
          <p:cNvSpPr/>
          <p:nvPr/>
        </p:nvSpPr>
        <p:spPr>
          <a:xfrm>
            <a:off x="380359" y="733684"/>
            <a:ext cx="8629420" cy="6586418"/>
          </a:xfrm>
          <a:prstGeom prst="rect">
            <a:avLst/>
          </a:prstGeom>
        </p:spPr>
        <p:txBody>
          <a:bodyPr wrap="square">
            <a:spAutoFit/>
          </a:bodyPr>
          <a:lstStyle/>
          <a:p>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High-current electron sources </a:t>
            </a:r>
            <a:r>
              <a:rPr lang="en-US" dirty="0">
                <a:latin typeface="Times New Roman" panose="02020603050405020304" pitchFamily="18" charset="0"/>
                <a:ea typeface="Times New Roman" panose="02020603050405020304" pitchFamily="18" charset="0"/>
                <a:cs typeface="Times New Roman" panose="02020603050405020304" pitchFamily="18" charset="0"/>
              </a:rPr>
              <a:t>is important area of research.  They are also required for various cooler designs of the EIC.  For example, proposed electron coolers for pre-cooling at low energy in EIC (at 24 GeV and 41 GeV) require stable operation at around 100 mA current. Also, the Strong Hadron Cooler (SHC) for EIC requires 100mA source of electrons.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b="1" dirty="0">
                <a:solidFill>
                  <a:srgbClr val="0000FF"/>
                </a:solidFill>
                <a:latin typeface="Times New Roman" panose="02020603050405020304" pitchFamily="18" charset="0"/>
              </a:rPr>
              <a:t>High-current source R&amp;D</a:t>
            </a:r>
            <a:r>
              <a:rPr lang="en-US" dirty="0">
                <a:solidFill>
                  <a:srgbClr val="0000FF"/>
                </a:solidFill>
                <a:latin typeface="Times New Roman" panose="02020603050405020304" pitchFamily="18" charset="0"/>
              </a:rPr>
              <a:t>:</a:t>
            </a:r>
            <a:endParaRPr lang="en-US" dirty="0">
              <a:solidFill>
                <a:srgbClr val="0000FF"/>
              </a:solidFill>
            </a:endParaRPr>
          </a:p>
          <a:p>
            <a:pPr marL="28575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LEReC</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Gun is designed to operate at high current. </a:t>
            </a:r>
            <a:r>
              <a:rPr lang="en-US" dirty="0">
                <a:latin typeface="Times New Roman" panose="02020603050405020304" pitchFamily="18" charset="0"/>
                <a:ea typeface="Calibri" panose="020F0502020204030204" pitchFamily="34" charset="0"/>
                <a:cs typeface="Times New Roman" panose="02020603050405020304" pitchFamily="18" charset="0"/>
              </a:rPr>
              <a:t>Many R&amp;D items critical to high-current source operations could be explored and are planned.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Other accelerator studies:</a:t>
            </a:r>
          </a:p>
          <a:p>
            <a:pPr marR="0" lvl="0">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LEReC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accelerator could be used for other R&amp;D studies.</a:t>
            </a:r>
          </a:p>
          <a:p>
            <a:pPr marR="0" lvl="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Electron beam dynamics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Micro-bunching, effects of mergers, CSR, beam halo,  ion trapping and clearing, as well as effects relevant to space-charge dominated beam transport.</a:t>
            </a: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Testing high-current high-power electron beam diagnostics: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Various high-power instrumentation devices could be tested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LEReC</a:t>
            </a:r>
            <a:r>
              <a:rPr lang="en-US" dirty="0">
                <a:latin typeface="Times New Roman" panose="02020603050405020304" pitchFamily="18" charset="0"/>
                <a:ea typeface="Calibri" panose="020F0502020204030204" pitchFamily="34" charset="0"/>
                <a:cs typeface="Times New Roman" panose="02020603050405020304" pitchFamily="18" charset="0"/>
              </a:rPr>
              <a:t>. Examples of previously considered diagnostics include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Beam Induced Fluorescence monitor, BNNT screen and wire scanner.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90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B8F3-ED97-412E-9486-DC6433696E64}"/>
              </a:ext>
            </a:extLst>
          </p:cNvPr>
          <p:cNvSpPr txBox="1">
            <a:spLocks/>
          </p:cNvSpPr>
          <p:nvPr/>
        </p:nvSpPr>
        <p:spPr>
          <a:xfrm>
            <a:off x="585865" y="108088"/>
            <a:ext cx="7687277" cy="497086"/>
          </a:xfrm>
          <a:prstGeom prst="rect">
            <a:avLst/>
          </a:prstGeom>
        </p:spPr>
        <p:txBody>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800" dirty="0" err="1">
                <a:latin typeface="+mn-lt"/>
              </a:rPr>
              <a:t>LEReC</a:t>
            </a:r>
            <a:r>
              <a:rPr lang="en-US" sz="2800" dirty="0">
                <a:latin typeface="+mn-lt"/>
              </a:rPr>
              <a:t> high-current R&amp;D</a:t>
            </a:r>
          </a:p>
        </p:txBody>
      </p:sp>
      <p:sp>
        <p:nvSpPr>
          <p:cNvPr id="3" name="Content Placeholder 2">
            <a:extLst>
              <a:ext uri="{FF2B5EF4-FFF2-40B4-BE49-F238E27FC236}">
                <a16:creationId xmlns:a16="http://schemas.microsoft.com/office/drawing/2014/main" id="{128B93FA-BE0E-4276-B142-5610BCB03612}"/>
              </a:ext>
            </a:extLst>
          </p:cNvPr>
          <p:cNvSpPr txBox="1">
            <a:spLocks/>
          </p:cNvSpPr>
          <p:nvPr/>
        </p:nvSpPr>
        <p:spPr>
          <a:xfrm>
            <a:off x="436852" y="726960"/>
            <a:ext cx="8270296" cy="3887894"/>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endParaRPr lang="en-US" sz="2000" dirty="0"/>
          </a:p>
          <a:p>
            <a:pPr marL="0" indent="0">
              <a:buNone/>
            </a:pPr>
            <a:endParaRPr lang="en-US" sz="1350" dirty="0"/>
          </a:p>
          <a:p>
            <a:pPr marL="0" indent="0">
              <a:buNone/>
            </a:pPr>
            <a:endParaRPr lang="en-US" sz="1350" dirty="0"/>
          </a:p>
          <a:p>
            <a:endParaRPr lang="en-US" sz="1350" dirty="0"/>
          </a:p>
          <a:p>
            <a:endParaRPr lang="en-US" sz="1350" dirty="0"/>
          </a:p>
          <a:p>
            <a:endParaRPr lang="en-US" sz="1350" dirty="0"/>
          </a:p>
          <a:p>
            <a:endParaRPr lang="en-US" sz="1350" dirty="0"/>
          </a:p>
          <a:p>
            <a:endParaRPr lang="en-US" sz="1350" dirty="0"/>
          </a:p>
          <a:p>
            <a:pPr marL="0" indent="0">
              <a:buNone/>
            </a:pPr>
            <a:endParaRPr lang="en-US" sz="1350" dirty="0">
              <a:solidFill>
                <a:srgbClr val="FF0000"/>
              </a:solidFill>
            </a:endParaRPr>
          </a:p>
          <a:p>
            <a:pPr marL="0" indent="0">
              <a:buNone/>
            </a:pPr>
            <a:endParaRPr lang="en-US" sz="1350" dirty="0"/>
          </a:p>
          <a:p>
            <a:pPr marL="0" indent="0">
              <a:buNone/>
            </a:pPr>
            <a:endParaRPr lang="en-US" sz="1350" dirty="0"/>
          </a:p>
          <a:p>
            <a:endParaRPr lang="en-US" sz="1350" dirty="0"/>
          </a:p>
        </p:txBody>
      </p:sp>
      <p:sp>
        <p:nvSpPr>
          <p:cNvPr id="4" name="Content Placeholder 2">
            <a:extLst>
              <a:ext uri="{FF2B5EF4-FFF2-40B4-BE49-F238E27FC236}">
                <a16:creationId xmlns:a16="http://schemas.microsoft.com/office/drawing/2014/main" id="{4884E05D-89BB-4FA1-BA3C-C340C7AFEA5E}"/>
              </a:ext>
            </a:extLst>
          </p:cNvPr>
          <p:cNvSpPr txBox="1">
            <a:spLocks/>
          </p:cNvSpPr>
          <p:nvPr/>
        </p:nvSpPr>
        <p:spPr>
          <a:xfrm>
            <a:off x="1578225" y="717216"/>
            <a:ext cx="7128923" cy="502932"/>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2100" dirty="0">
                <a:solidFill>
                  <a:srgbClr val="FF0000"/>
                </a:solidFill>
                <a:latin typeface="Helvetica" panose="020B0604020202020204" pitchFamily="34" charset="0"/>
                <a:cs typeface="Helvetica" panose="020B0604020202020204" pitchFamily="34" charset="0"/>
              </a:rPr>
            </a:br>
            <a:r>
              <a:rPr lang="en-US" sz="1800" dirty="0">
                <a:solidFill>
                  <a:srgbClr val="FF0000"/>
                </a:solidFill>
                <a:latin typeface="Helvetica" panose="020B0604020202020204" pitchFamily="34" charset="0"/>
                <a:cs typeface="Helvetica" panose="020B0604020202020204" pitchFamily="34" charset="0"/>
              </a:rPr>
              <a:t>  </a:t>
            </a:r>
          </a:p>
        </p:txBody>
      </p:sp>
      <p:sp>
        <p:nvSpPr>
          <p:cNvPr id="5" name="Slide Number Placeholder 4">
            <a:extLst>
              <a:ext uri="{FF2B5EF4-FFF2-40B4-BE49-F238E27FC236}">
                <a16:creationId xmlns:a16="http://schemas.microsoft.com/office/drawing/2014/main" id="{C0F950E9-B282-4BF0-9108-1A0627379552}"/>
              </a:ext>
            </a:extLst>
          </p:cNvPr>
          <p:cNvSpPr>
            <a:spLocks noGrp="1"/>
          </p:cNvSpPr>
          <p:nvPr>
            <p:ph type="sldNum" sz="quarter" idx="12"/>
          </p:nvPr>
        </p:nvSpPr>
        <p:spPr>
          <a:xfrm>
            <a:off x="7086600" y="6487913"/>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6D9922-87B3-6043-9531-5184EA303DC1}" type="slidenum">
              <a:rPr lang="en-US" smtClean="0"/>
              <a:pPr/>
              <a:t>18</a:t>
            </a:fld>
            <a:endParaRPr lang="en-US"/>
          </a:p>
        </p:txBody>
      </p:sp>
      <p:sp>
        <p:nvSpPr>
          <p:cNvPr id="6" name="Rectangle 5">
            <a:extLst>
              <a:ext uri="{FF2B5EF4-FFF2-40B4-BE49-F238E27FC236}">
                <a16:creationId xmlns:a16="http://schemas.microsoft.com/office/drawing/2014/main" id="{B12374B0-A260-46A0-9278-27BB01819B97}"/>
              </a:ext>
            </a:extLst>
          </p:cNvPr>
          <p:cNvSpPr/>
          <p:nvPr/>
        </p:nvSpPr>
        <p:spPr>
          <a:xfrm>
            <a:off x="349269" y="846588"/>
            <a:ext cx="6394254" cy="5047536"/>
          </a:xfrm>
          <a:prstGeom prst="rect">
            <a:avLst/>
          </a:prstGeom>
        </p:spPr>
        <p:txBody>
          <a:bodyPr wrap="square">
            <a:spAutoFit/>
          </a:bodyPr>
          <a:lstStyle/>
          <a:p>
            <a:pPr marL="342900" lvl="0" indent="-342900">
              <a:buFont typeface="+mj-lt"/>
              <a:buAutoNum type="arabicPeriod"/>
            </a:pPr>
            <a:r>
              <a:rPr lang="en-US" sz="2000" dirty="0">
                <a:latin typeface="Times New Roman" panose="02020603050405020304" pitchFamily="18" charset="0"/>
              </a:rPr>
              <a:t>Explore Gun operation with high currents: 50-100mA. Determine limitation of the Gun and HVPS.</a:t>
            </a:r>
            <a:endParaRPr lang="en-US" sz="2000" dirty="0"/>
          </a:p>
          <a:p>
            <a:pPr marL="342900" indent="-342900">
              <a:buFont typeface="+mj-lt"/>
              <a:buAutoNum type="arabicPeriod"/>
            </a:pPr>
            <a:r>
              <a:rPr lang="en-US" sz="2000" dirty="0">
                <a:latin typeface="Times New Roman" panose="02020603050405020304" pitchFamily="18" charset="0"/>
              </a:rPr>
              <a:t>Explore Gun voltage limitations: can one have stable long-term high-current operation at 400kV, 425kV, 450kV?</a:t>
            </a:r>
            <a:endParaRPr lang="en-US" sz="2000" dirty="0"/>
          </a:p>
          <a:p>
            <a:pPr marL="342900" lvl="0" indent="-342900">
              <a:buFont typeface="+mj-lt"/>
              <a:buAutoNum type="arabicPeriod"/>
            </a:pPr>
            <a:r>
              <a:rPr lang="en-US" sz="2000" dirty="0">
                <a:latin typeface="Times New Roman" panose="02020603050405020304" pitchFamily="18" charset="0"/>
              </a:rPr>
              <a:t>Explore operation with active cathode on center vs cathode off center.</a:t>
            </a:r>
            <a:endParaRPr lang="en-US" sz="2000" dirty="0"/>
          </a:p>
          <a:p>
            <a:pPr marL="342900" lvl="0" indent="-342900">
              <a:buFont typeface="+mj-lt"/>
              <a:buAutoNum type="arabicPeriod"/>
            </a:pPr>
            <a:r>
              <a:rPr lang="en-US" sz="2000" dirty="0">
                <a:latin typeface="Times New Roman" panose="02020603050405020304" pitchFamily="18" charset="0"/>
              </a:rPr>
              <a:t>Explore large cathode area vs small active area. Explore various laser spot sizes on the cathode.</a:t>
            </a:r>
            <a:endParaRPr lang="en-US" sz="2000" dirty="0"/>
          </a:p>
          <a:p>
            <a:pPr marL="342900" lvl="0" indent="-342900">
              <a:buFont typeface="+mj-lt"/>
              <a:buAutoNum type="arabicPeriod"/>
            </a:pPr>
            <a:r>
              <a:rPr lang="en-US" sz="2000" dirty="0">
                <a:latin typeface="Times New Roman" panose="02020603050405020304" pitchFamily="18" charset="0"/>
              </a:rPr>
              <a:t>Explore cathode QE at various laser powers with and without cathode stalk cooling. </a:t>
            </a:r>
          </a:p>
          <a:p>
            <a:pPr marL="342900" indent="-342900">
              <a:buFont typeface="+mj-lt"/>
              <a:buAutoNum type="arabicPeriod"/>
            </a:pPr>
            <a:r>
              <a:rPr lang="en-US" sz="2000" dirty="0">
                <a:latin typeface="Times New Roman" panose="02020603050405020304" pitchFamily="18" charset="0"/>
              </a:rPr>
              <a:t>Test multi-alkali photocathodes using different growth methods.</a:t>
            </a:r>
          </a:p>
          <a:p>
            <a:pPr marL="342900" indent="-342900">
              <a:buFont typeface="+mj-lt"/>
              <a:buAutoNum type="arabicPeriod"/>
            </a:pPr>
            <a:r>
              <a:rPr lang="en-US" sz="2000" dirty="0">
                <a:latin typeface="Times New Roman" panose="02020603050405020304" pitchFamily="18" charset="0"/>
              </a:rPr>
              <a:t>High-charge high-peak current: beam halo and beam loss studies </a:t>
            </a:r>
          </a:p>
          <a:p>
            <a:pPr marL="342900" lvl="0" indent="-342900">
              <a:buFont typeface="+mj-lt"/>
              <a:buAutoNum type="arabicPeriod"/>
            </a:pPr>
            <a:endParaRPr lang="en-US" sz="2200" dirty="0">
              <a:effectLst/>
            </a:endParaRPr>
          </a:p>
        </p:txBody>
      </p:sp>
      <p:pic>
        <p:nvPicPr>
          <p:cNvPr id="7" name="Picture 2">
            <a:extLst>
              <a:ext uri="{FF2B5EF4-FFF2-40B4-BE49-F238E27FC236}">
                <a16:creationId xmlns:a16="http://schemas.microsoft.com/office/drawing/2014/main" id="{6A15C8B7-412A-4539-8FF0-2D2A4E4D56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17081" y="636590"/>
            <a:ext cx="2262885" cy="5775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534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600441" y="499112"/>
            <a:ext cx="8212060" cy="5840728"/>
          </a:xfrm>
        </p:spPr>
        <p:txBody>
          <a:bodyPr>
            <a:normAutofit lnSpcReduction="10000"/>
          </a:bodyPr>
          <a:lstStyle/>
          <a:p>
            <a:pPr marL="0" marR="0" indent="0" fontAlgn="base">
              <a:lnSpc>
                <a:spcPct val="107000"/>
              </a:lnSpc>
              <a:spcBef>
                <a:spcPts val="0"/>
              </a:spcBef>
              <a:spcAft>
                <a:spcPts val="0"/>
              </a:spcAft>
              <a:buNone/>
            </a:pPr>
            <a:endPar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ct val="107000"/>
              </a:lnSpc>
              <a:spcBef>
                <a:spcPts val="0"/>
              </a:spcBef>
              <a:buNone/>
            </a:pPr>
            <a:r>
              <a:rPr lang="en-US" b="1" dirty="0">
                <a:latin typeface="Times New Roman" panose="02020603050405020304" pitchFamily="18" charset="0"/>
                <a:ea typeface="Calibri" panose="020F0502020204030204" pitchFamily="34" charset="0"/>
                <a:cs typeface="Times New Roman" panose="02020603050405020304" pitchFamily="18" charset="0"/>
              </a:rPr>
              <a:t>2022 </a:t>
            </a:r>
            <a:r>
              <a:rPr lang="en-US" dirty="0">
                <a:latin typeface="Times New Roman" panose="02020603050405020304" pitchFamily="18" charset="0"/>
                <a:ea typeface="Calibri" panose="020F0502020204030204" pitchFamily="34" charset="0"/>
                <a:cs typeface="Times New Roman" panose="02020603050405020304" pitchFamily="18" charset="0"/>
              </a:rPr>
              <a:t>(RHIC physics run: December’21-April’22):</a:t>
            </a:r>
          </a:p>
          <a:p>
            <a:pPr marL="0" indent="0" fontAlgn="base">
              <a:lnSpc>
                <a:spcPct val="107000"/>
              </a:lnSpc>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rPr>
              <a:t>Cooling experiments (require Au ions at low RHIC energy):  </a:t>
            </a:r>
          </a:p>
          <a:p>
            <a:pPr marL="0" marR="0" lvl="0" indent="0" fontAlgn="base">
              <a:lnSpc>
                <a:spcPct val="107000"/>
              </a:lnSpc>
              <a:spcBef>
                <a:spcPts val="0"/>
              </a:spcBef>
              <a:spcAft>
                <a:spcPts val="0"/>
              </a:spcAft>
              <a:buNone/>
            </a:pPr>
            <a:endPar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Continue cooling studies under Accelerator Physics Experiments program (available time for cooling studies may be limited in Run-22: very short physics run with polarized protons).</a:t>
            </a: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rPr>
              <a:t>High-current R&amp;D (without ions):</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Start of Gun tests at high current  (30-50 mA and above)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2023 </a:t>
            </a:r>
            <a:r>
              <a:rPr lang="en-US" dirty="0">
                <a:latin typeface="Times New Roman" panose="02020603050405020304" pitchFamily="18" charset="0"/>
                <a:ea typeface="Calibri" panose="020F0502020204030204" pitchFamily="34" charset="0"/>
                <a:cs typeface="Times New Roman" panose="02020603050405020304" pitchFamily="18" charset="0"/>
              </a:rPr>
              <a:t>(RHIC run with Au ions, could be more suitable for cooling experiments which require Au ions):</a:t>
            </a:r>
          </a:p>
          <a:p>
            <a:pPr marL="0" indent="0">
              <a:spcBef>
                <a:spcPts val="0"/>
              </a:spcBef>
              <a:buNone/>
            </a:pPr>
            <a:r>
              <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rPr>
              <a:t> </a:t>
            </a:r>
          </a:p>
          <a:p>
            <a:pPr marL="342900" indent="-342900">
              <a:spcBef>
                <a:spcPts val="0"/>
              </a:spcBef>
              <a:buFont typeface="Arial" panose="020B0604020202020204" pitchFamily="34" charset="0"/>
              <a:buChar char="•"/>
            </a:pPr>
            <a:r>
              <a:rPr lang="en-US" sz="2300" dirty="0">
                <a:solidFill>
                  <a:srgbClr val="0000FF"/>
                </a:solidFill>
                <a:latin typeface="Calibri" panose="020F0502020204030204" pitchFamily="34" charset="0"/>
                <a:ea typeface="Calibri" panose="020F0502020204030204" pitchFamily="34" charset="0"/>
                <a:cs typeface="Calibri" panose="020F0502020204030204" pitchFamily="34" charset="0"/>
              </a:rPr>
              <a:t>High-current R&amp;D and remaining cooling studies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fontAlgn="base">
              <a:lnSpc>
                <a:spcPct val="107000"/>
              </a:lnSpc>
              <a:spcBef>
                <a:spcPts val="0"/>
              </a:spcBef>
              <a:spcAft>
                <a:spcPts val="0"/>
              </a:spcAft>
              <a:buNone/>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25651BCD-7A33-4220-A130-77FAEFE460B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19</a:t>
            </a:r>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541976" y="133762"/>
            <a:ext cx="8328991" cy="736882"/>
          </a:xfrm>
        </p:spPr>
        <p:txBody>
          <a:bodyPr>
            <a:noAutofit/>
          </a:bodyPr>
          <a:lstStyle/>
          <a:p>
            <a:r>
              <a:rPr lang="en-US" sz="2800" dirty="0" err="1">
                <a:solidFill>
                  <a:srgbClr val="000000"/>
                </a:solidFill>
                <a:effectLst/>
                <a:ea typeface="Times New Roman" panose="02020603050405020304" pitchFamily="18" charset="0"/>
                <a:cs typeface="Calibri" panose="020F0502020204030204" pitchFamily="34" charset="0"/>
              </a:rPr>
              <a:t>LEReC</a:t>
            </a:r>
            <a:r>
              <a:rPr lang="en-US" sz="2800" dirty="0">
                <a:solidFill>
                  <a:srgbClr val="000000"/>
                </a:solidFill>
                <a:effectLst/>
                <a:ea typeface="Times New Roman" panose="02020603050405020304" pitchFamily="18" charset="0"/>
                <a:cs typeface="Calibri" panose="020F0502020204030204" pitchFamily="34" charset="0"/>
              </a:rPr>
              <a:t> Run-22 </a:t>
            </a:r>
            <a:r>
              <a:rPr lang="en-US" sz="2800" dirty="0">
                <a:solidFill>
                  <a:srgbClr val="000000"/>
                </a:solidFill>
                <a:ea typeface="Times New Roman" panose="02020603050405020304" pitchFamily="18" charset="0"/>
                <a:cs typeface="Calibri" panose="020F0502020204030204" pitchFamily="34" charset="0"/>
              </a:rPr>
              <a:t>p</a:t>
            </a:r>
            <a:r>
              <a:rPr lang="en-US" sz="2800" dirty="0">
                <a:solidFill>
                  <a:srgbClr val="000000"/>
                </a:solidFill>
                <a:effectLst/>
                <a:ea typeface="Times New Roman" panose="02020603050405020304" pitchFamily="18" charset="0"/>
                <a:cs typeface="Calibri" panose="020F0502020204030204" pitchFamily="34" charset="0"/>
              </a:rPr>
              <a:t>lans and beyond</a:t>
            </a:r>
            <a:br>
              <a:rPr lang="en-US" sz="2800" dirty="0">
                <a:effectLst/>
                <a:ea typeface="Calibri" panose="020F0502020204030204" pitchFamily="34" charset="0"/>
                <a:cs typeface="Times New Roman" panose="02020603050405020304" pitchFamily="18" charset="0"/>
              </a:rPr>
            </a:br>
            <a:endParaRPr lang="en-US" sz="2800" dirty="0"/>
          </a:p>
        </p:txBody>
      </p:sp>
      <p:sp>
        <p:nvSpPr>
          <p:cNvPr id="6" name="TextBox 5">
            <a:extLst>
              <a:ext uri="{FF2B5EF4-FFF2-40B4-BE49-F238E27FC236}">
                <a16:creationId xmlns:a16="http://schemas.microsoft.com/office/drawing/2014/main" id="{48B83D13-4F2A-41AB-9854-31769022C959}"/>
              </a:ext>
            </a:extLst>
          </p:cNvPr>
          <p:cNvSpPr txBox="1"/>
          <p:nvPr/>
        </p:nvSpPr>
        <p:spPr>
          <a:xfrm>
            <a:off x="3755704" y="3243888"/>
            <a:ext cx="4572000" cy="369332"/>
          </a:xfrm>
          <a:prstGeom prst="rect">
            <a:avLst/>
          </a:prstGeom>
          <a:solidFill>
            <a:srgbClr val="A9F9FD"/>
          </a:solidFill>
        </p:spPr>
        <p:txBody>
          <a:bodyPr wrap="square">
            <a:spAutoFit/>
          </a:bodyPr>
          <a:lstStyle/>
          <a:p>
            <a:r>
              <a:rPr lang="en-US" sz="1800" dirty="0"/>
              <a:t>Details in Sergei Seletskiy presentation</a:t>
            </a:r>
            <a:r>
              <a:rPr lang="en-US" dirty="0"/>
              <a:t>.</a:t>
            </a:r>
          </a:p>
        </p:txBody>
      </p:sp>
    </p:spTree>
    <p:extLst>
      <p:ext uri="{BB962C8B-B14F-4D97-AF65-F5344CB8AC3E}">
        <p14:creationId xmlns:p14="http://schemas.microsoft.com/office/powerpoint/2010/main" val="114403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6"/>
            <a:ext cx="8286750" cy="1325563"/>
          </a:xfrm>
        </p:spPr>
        <p:txBody>
          <a:bodyPr/>
          <a:lstStyle/>
          <a:p>
            <a:r>
              <a:rPr lang="en-US" dirty="0"/>
              <a:t>Outline</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pPr marL="342900" indent="-342900">
              <a:buFont typeface="Arial" panose="020B0604020202020204" pitchFamily="34" charset="0"/>
              <a:buChar char="•"/>
            </a:pPr>
            <a:r>
              <a:rPr lang="en-US" dirty="0"/>
              <a:t>Response to </a:t>
            </a:r>
            <a:r>
              <a:rPr lang="en-US" dirty="0" err="1"/>
              <a:t>LEReC</a:t>
            </a:r>
            <a:r>
              <a:rPr lang="en-US" dirty="0"/>
              <a:t> recommendations from 2020</a:t>
            </a:r>
          </a:p>
          <a:p>
            <a:pPr marL="342900" indent="-342900">
              <a:buFont typeface="Arial" panose="020B0604020202020204" pitchFamily="34" charset="0"/>
              <a:buChar char="•"/>
            </a:pPr>
            <a:r>
              <a:rPr lang="en-US" dirty="0" err="1"/>
              <a:t>LEReC</a:t>
            </a:r>
            <a:r>
              <a:rPr lang="en-US" dirty="0"/>
              <a:t> performance summary</a:t>
            </a:r>
          </a:p>
          <a:p>
            <a:pPr marL="342900" indent="-342900">
              <a:buFont typeface="Arial" panose="020B0604020202020204" pitchFamily="34" charset="0"/>
              <a:buChar char="•"/>
            </a:pPr>
            <a:r>
              <a:rPr lang="en-US" dirty="0"/>
              <a:t>Run-22 plans and beyond</a:t>
            </a:r>
          </a:p>
          <a:p>
            <a:pPr marL="342900" indent="-342900">
              <a:buFont typeface="Arial" panose="020B0604020202020204" pitchFamily="34" charset="0"/>
              <a:buChar char="•"/>
            </a:pPr>
            <a:endParaRPr lang="en-US" dirty="0"/>
          </a:p>
        </p:txBody>
      </p:sp>
      <p:sp>
        <p:nvSpPr>
          <p:cNvPr id="6" name="Slide Number Placeholder 2">
            <a:extLst>
              <a:ext uri="{FF2B5EF4-FFF2-40B4-BE49-F238E27FC236}">
                <a16:creationId xmlns:a16="http://schemas.microsoft.com/office/drawing/2014/main" id="{8E3365EE-E3C4-47F5-B7EE-E7F4CABF5574}"/>
              </a:ext>
            </a:extLst>
          </p:cNvPr>
          <p:cNvSpPr txBox="1">
            <a:spLocks/>
          </p:cNvSpPr>
          <p:nvPr/>
        </p:nvSpPr>
        <p:spPr>
          <a:xfrm>
            <a:off x="7770103" y="6492873"/>
            <a:ext cx="1002082" cy="34797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tint val="75000"/>
                  </a:srgbClr>
                </a:solidFill>
                <a:latin typeface="Arial" panose="020B0604020202020204"/>
              </a:rPr>
              <a:t>2</a:t>
            </a:r>
          </a:p>
        </p:txBody>
      </p:sp>
    </p:spTree>
    <p:extLst>
      <p:ext uri="{BB962C8B-B14F-4D97-AF65-F5344CB8AC3E}">
        <p14:creationId xmlns:p14="http://schemas.microsoft.com/office/powerpoint/2010/main" val="368136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433" y="165416"/>
            <a:ext cx="8321857" cy="5039223"/>
          </a:xfrm>
        </p:spPr>
        <p:txBody>
          <a:bodyPr>
            <a:normAutofit/>
          </a:bodyPr>
          <a:lstStyle/>
          <a:p>
            <a:pPr marL="0" lvl="0" indent="0">
              <a:buNone/>
            </a:pPr>
            <a:endParaRPr lang="en-US" sz="3800" b="1" dirty="0">
              <a:solidFill>
                <a:srgbClr val="008000"/>
              </a:solidFill>
              <a:latin typeface="Times New Roman" panose="02020603050405020304" pitchFamily="18" charset="0"/>
              <a:cs typeface="Times New Roman" panose="02020603050405020304" pitchFamily="18" charset="0"/>
            </a:endParaRPr>
          </a:p>
          <a:p>
            <a:pPr lvl="0"/>
            <a:r>
              <a:rPr lang="en-US" sz="2000" dirty="0" err="1">
                <a:cs typeface="Times New Roman" panose="02020603050405020304" pitchFamily="18" charset="0"/>
              </a:rPr>
              <a:t>LEReC</a:t>
            </a:r>
            <a:r>
              <a:rPr lang="en-US" sz="2000" dirty="0">
                <a:cs typeface="Times New Roman" panose="02020603050405020304" pitchFamily="18" charset="0"/>
              </a:rPr>
              <a:t> successfully operated for RHIC physics program in 2020 and 2021, making it the world’s first operational electron cooler to cool ions directly at collision energy.</a:t>
            </a:r>
          </a:p>
          <a:p>
            <a:r>
              <a:rPr lang="en-US" sz="2000" dirty="0" err="1">
                <a:cs typeface="Times New Roman" panose="02020603050405020304" pitchFamily="18" charset="0"/>
              </a:rPr>
              <a:t>LEReC</a:t>
            </a:r>
            <a:r>
              <a:rPr lang="en-US" sz="2000" dirty="0">
                <a:cs typeface="Times New Roman" panose="02020603050405020304" pitchFamily="18" charset="0"/>
              </a:rPr>
              <a:t> </a:t>
            </a:r>
            <a:r>
              <a:rPr lang="en-GB" sz="2000" kern="800" dirty="0">
                <a:effectLst/>
                <a:ea typeface="Times New Roman" panose="02020603050405020304" pitchFamily="18" charset="0"/>
                <a:cs typeface="Times New Roman" panose="02020603050405020304" pitchFamily="18" charset="0"/>
              </a:rPr>
              <a:t>offers unique opportunity to study various aspects of electron cooling using short electron bunches, as well as effects relevant to the ion beam dynamics under cooling.</a:t>
            </a:r>
            <a:endParaRPr lang="en-US" sz="2000" dirty="0">
              <a:cs typeface="Times New Roman" panose="02020603050405020304" pitchFamily="18" charset="0"/>
            </a:endParaRPr>
          </a:p>
          <a:p>
            <a:pPr lvl="0"/>
            <a:r>
              <a:rPr lang="en-US" sz="2000" dirty="0">
                <a:cs typeface="Times New Roman" panose="02020603050405020304" pitchFamily="18" charset="0"/>
              </a:rPr>
              <a:t>Several dedicated cooling experiments were already performed in 2021,  with more cooling studies planned.</a:t>
            </a:r>
          </a:p>
          <a:p>
            <a:r>
              <a:rPr lang="en-GB" sz="2000" kern="800" dirty="0">
                <a:cs typeface="Times New Roman" panose="02020603050405020304" pitchFamily="18" charset="0"/>
              </a:rPr>
              <a:t>Planned electron cooling and high-current studies are directly relevant for EIC coolers, both for regular and coherent electron cooling.</a:t>
            </a:r>
            <a:endParaRPr lang="en-US" sz="2000" dirty="0">
              <a:cs typeface="Times New Roman" panose="02020603050405020304" pitchFamily="18" charset="0"/>
            </a:endParaRPr>
          </a:p>
          <a:p>
            <a:pPr lvl="0"/>
            <a:endParaRPr lang="en-US" sz="2000" dirty="0">
              <a:latin typeface="Times New Roman" panose="02020603050405020304" pitchFamily="18" charset="0"/>
              <a:cs typeface="Times New Roman" panose="02020603050405020304" pitchFamily="18" charset="0"/>
            </a:endParaRPr>
          </a:p>
          <a:p>
            <a:pPr lvl="0"/>
            <a:endParaRPr lang="en-US" sz="2000" dirty="0">
              <a:cs typeface="Times New Roman" panose="02020603050405020304" pitchFamily="18" charset="0"/>
            </a:endParaRPr>
          </a:p>
          <a:p>
            <a:pPr marL="0" lvl="0" indent="0">
              <a:buNone/>
            </a:pPr>
            <a:endParaRPr lang="en-US" sz="3800" dirty="0">
              <a:latin typeface="Times New Roman" panose="02020603050405020304" pitchFamily="18" charset="0"/>
              <a:cs typeface="Times New Roman" panose="02020603050405020304" pitchFamily="18" charset="0"/>
            </a:endParaRPr>
          </a:p>
          <a:p>
            <a:pPr marL="514350" indent="-514350">
              <a:buAutoNum type="arabicPeriod"/>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7" name="Title 6">
            <a:extLst>
              <a:ext uri="{FF2B5EF4-FFF2-40B4-BE49-F238E27FC236}">
                <a16:creationId xmlns:a16="http://schemas.microsoft.com/office/drawing/2014/main" id="{4A1C8BCB-E1E2-4950-A41A-A05B334B28D6}"/>
              </a:ext>
            </a:extLst>
          </p:cNvPr>
          <p:cNvSpPr>
            <a:spLocks noGrp="1"/>
          </p:cNvSpPr>
          <p:nvPr>
            <p:ph type="title"/>
          </p:nvPr>
        </p:nvSpPr>
        <p:spPr>
          <a:xfrm>
            <a:off x="3336768" y="0"/>
            <a:ext cx="1860863" cy="638321"/>
          </a:xfrm>
        </p:spPr>
        <p:txBody>
          <a:bodyPr>
            <a:normAutofit/>
          </a:bodyPr>
          <a:lstStyle/>
          <a:p>
            <a:r>
              <a:rPr lang="en-US" sz="2800" dirty="0"/>
              <a:t>Summary</a:t>
            </a:r>
          </a:p>
        </p:txBody>
      </p:sp>
      <p:pic>
        <p:nvPicPr>
          <p:cNvPr id="4" name="Picture 3">
            <a:extLst>
              <a:ext uri="{FF2B5EF4-FFF2-40B4-BE49-F238E27FC236}">
                <a16:creationId xmlns:a16="http://schemas.microsoft.com/office/drawing/2014/main" id="{02E187EA-8F7E-4FDD-BA58-2B54E7F06862}"/>
              </a:ext>
            </a:extLst>
          </p:cNvPr>
          <p:cNvPicPr>
            <a:picLocks noChangeAspect="1"/>
          </p:cNvPicPr>
          <p:nvPr/>
        </p:nvPicPr>
        <p:blipFill>
          <a:blip r:embed="rId2"/>
          <a:stretch>
            <a:fillRect/>
          </a:stretch>
        </p:blipFill>
        <p:spPr>
          <a:xfrm>
            <a:off x="2797775" y="4149101"/>
            <a:ext cx="3871175" cy="2543483"/>
          </a:xfrm>
          <a:prstGeom prst="rect">
            <a:avLst/>
          </a:prstGeom>
        </p:spPr>
      </p:pic>
      <p:sp>
        <p:nvSpPr>
          <p:cNvPr id="5" name="Slide Number Placeholder 6">
            <a:extLst>
              <a:ext uri="{FF2B5EF4-FFF2-40B4-BE49-F238E27FC236}">
                <a16:creationId xmlns:a16="http://schemas.microsoft.com/office/drawing/2014/main" id="{0B805FA0-67CA-42F9-8FD3-5D265212446D}"/>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a:t>
            </a:r>
          </a:p>
        </p:txBody>
      </p:sp>
    </p:spTree>
    <p:extLst>
      <p:ext uri="{BB962C8B-B14F-4D97-AF65-F5344CB8AC3E}">
        <p14:creationId xmlns:p14="http://schemas.microsoft.com/office/powerpoint/2010/main" val="284138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56" y="0"/>
            <a:ext cx="7513285" cy="673965"/>
          </a:xfrm>
        </p:spPr>
        <p:txBody>
          <a:bodyPr>
            <a:normAutofit fontScale="90000"/>
          </a:bodyPr>
          <a:lstStyle/>
          <a:p>
            <a:r>
              <a:rPr lang="en-US" sz="2400" dirty="0"/>
              <a:t> </a:t>
            </a:r>
            <a:r>
              <a:rPr lang="en-US" sz="2800" dirty="0"/>
              <a:t>Response to recommendations from MAC 2020</a:t>
            </a:r>
          </a:p>
        </p:txBody>
      </p:sp>
      <p:sp>
        <p:nvSpPr>
          <p:cNvPr id="3" name="Content Placeholder 2"/>
          <p:cNvSpPr>
            <a:spLocks noGrp="1"/>
          </p:cNvSpPr>
          <p:nvPr>
            <p:ph idx="1"/>
          </p:nvPr>
        </p:nvSpPr>
        <p:spPr>
          <a:xfrm>
            <a:off x="601448" y="693753"/>
            <a:ext cx="8542552" cy="5183859"/>
          </a:xfrm>
        </p:spPr>
        <p:txBody>
          <a:bodyPr>
            <a:noAutofit/>
          </a:bodyPr>
          <a:lstStyle/>
          <a:p>
            <a:endParaRPr lang="en-US" sz="1400" dirty="0"/>
          </a:p>
          <a:p>
            <a:pPr marL="0" marR="0">
              <a:lnSpc>
                <a:spcPct val="107000"/>
              </a:lnSpc>
              <a:spcBef>
                <a:spcPts val="0"/>
              </a:spcBef>
              <a:spcAft>
                <a:spcPts val="0"/>
              </a:spcAft>
            </a:pPr>
            <a:r>
              <a:rPr lang="en-US" sz="1400" b="1" dirty="0">
                <a:solidFill>
                  <a:srgbClr val="0000FF"/>
                </a:solidFill>
                <a:effectLst/>
                <a:ea typeface="Calibri" panose="020F0502020204030204" pitchFamily="34" charset="0"/>
                <a:cs typeface="HelveticaNeue-Bold"/>
              </a:rPr>
              <a:t>R1: Explore options to further increase the luminosity with cooling during the</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0000FF"/>
                </a:solidFill>
                <a:effectLst/>
                <a:ea typeface="Calibri" panose="020F0502020204030204" pitchFamily="34" charset="0"/>
                <a:cs typeface="HelveticaNeue-Bold"/>
              </a:rPr>
              <a:t>upcoming run.</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ea typeface="Calibri" panose="020F0502020204030204" pitchFamily="34" charset="0"/>
                <a:cs typeface="HelveticaNeue-Bold"/>
              </a:rPr>
              <a:t>Luminosity optimization was done during operation, including electron current scans and different working points. </a:t>
            </a:r>
            <a:r>
              <a:rPr lang="en-US" sz="1400" dirty="0">
                <a:ea typeface="Calibri" panose="020F0502020204030204" pitchFamily="34" charset="0"/>
                <a:cs typeface="HelveticaNeue-Bold"/>
              </a:rPr>
              <a:t>Details in this presentation.</a:t>
            </a:r>
            <a:r>
              <a:rPr lang="en-US" sz="1400" dirty="0">
                <a:effectLst/>
                <a:ea typeface="Calibri" panose="020F0502020204030204" pitchFamily="34" charset="0"/>
                <a:cs typeface="HelveticaNeue-Bold"/>
              </a:rPr>
              <a:t> </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effectLst/>
              <a:ea typeface="Calibri" panose="020F0502020204030204" pitchFamily="34" charset="0"/>
              <a:cs typeface="HelveticaNeue-Bold"/>
            </a:endParaRPr>
          </a:p>
          <a:p>
            <a:pPr marL="0" marR="0">
              <a:lnSpc>
                <a:spcPct val="107000"/>
              </a:lnSpc>
              <a:spcBef>
                <a:spcPts val="0"/>
              </a:spcBef>
              <a:spcAft>
                <a:spcPts val="0"/>
              </a:spcAft>
            </a:pPr>
            <a:r>
              <a:rPr lang="en-US" sz="1400" b="1" dirty="0">
                <a:solidFill>
                  <a:srgbClr val="0000FF"/>
                </a:solidFill>
                <a:effectLst/>
                <a:ea typeface="Calibri" panose="020F0502020204030204" pitchFamily="34" charset="0"/>
                <a:cs typeface="HelveticaNeue-Bold"/>
              </a:rPr>
              <a:t>R2: Support dedicated experimental studies of cooling R&amp;D in </a:t>
            </a:r>
            <a:r>
              <a:rPr lang="en-US" sz="1400" b="1" dirty="0" err="1">
                <a:solidFill>
                  <a:srgbClr val="0000FF"/>
                </a:solidFill>
                <a:effectLst/>
                <a:ea typeface="Calibri" panose="020F0502020204030204" pitchFamily="34" charset="0"/>
                <a:cs typeface="HelveticaNeue-Bold"/>
              </a:rPr>
              <a:t>LEReC</a:t>
            </a:r>
            <a:r>
              <a:rPr lang="en-US" sz="1400" b="1" dirty="0">
                <a:solidFill>
                  <a:srgbClr val="0000FF"/>
                </a:solidFill>
                <a:effectLst/>
                <a:ea typeface="Calibri" panose="020F0502020204030204" pitchFamily="34" charset="0"/>
                <a:cs typeface="HelveticaNeue-Bold"/>
              </a:rPr>
              <a:t>. The proposed</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0000FF"/>
                </a:solidFill>
                <a:effectLst/>
                <a:ea typeface="Calibri" panose="020F0502020204030204" pitchFamily="34" charset="0"/>
                <a:cs typeface="HelveticaNeue-Bold"/>
              </a:rPr>
              <a:t>studies will not only contribute to the development of general cooling theory, but</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0000FF"/>
                </a:solidFill>
                <a:effectLst/>
                <a:ea typeface="Calibri" panose="020F0502020204030204" pitchFamily="34" charset="0"/>
                <a:cs typeface="HelveticaNeue-Bold"/>
              </a:rPr>
              <a:t>can discover some of the effects relevant for EIC coolers using electron beams.</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ea typeface="Calibri" panose="020F0502020204030204" pitchFamily="34" charset="0"/>
                <a:cs typeface="HelveticaNeue-Bold"/>
              </a:rPr>
              <a:t>Several dedicated Accelerator Physics Experiments (APEX) on cooling were approved and performed. </a:t>
            </a:r>
            <a:r>
              <a:rPr lang="en-US" sz="1400" dirty="0">
                <a:ea typeface="Calibri" panose="020F0502020204030204" pitchFamily="34" charset="0"/>
                <a:cs typeface="HelveticaNeue-Bold"/>
              </a:rPr>
              <a:t>Details in Sergei Seletskiy presentation.</a:t>
            </a:r>
            <a:endParaRPr lang="en-US" sz="14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ea typeface="Calibri" panose="020F0502020204030204" pitchFamily="34" charset="0"/>
                <a:cs typeface="HelveticaNeue-Bold"/>
              </a:rPr>
              <a:t> </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0000FF"/>
                </a:solidFill>
                <a:effectLst/>
                <a:ea typeface="Calibri" panose="020F0502020204030204" pitchFamily="34" charset="0"/>
                <a:cs typeface="HelveticaNeue-Bold"/>
              </a:rPr>
              <a:t>R3. Prepare a realistic, resource-loaded planning for the proposed electron</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0000FF"/>
                </a:solidFill>
                <a:effectLst/>
                <a:ea typeface="Calibri" panose="020F0502020204030204" pitchFamily="34" charset="0"/>
                <a:cs typeface="HelveticaNeue-Bold"/>
              </a:rPr>
              <a:t>accelerator R&amp;D tasks.</a:t>
            </a:r>
            <a:endParaRPr lang="en-US" sz="1400" dirty="0">
              <a:solidFill>
                <a:srgbClr val="0000FF"/>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a typeface="Calibri" panose="020F0502020204030204" pitchFamily="34" charset="0"/>
                <a:cs typeface="HelveticaNeue-Bold"/>
              </a:rPr>
              <a:t>T</a:t>
            </a:r>
            <a:r>
              <a:rPr lang="en-US" sz="1400" dirty="0">
                <a:effectLst/>
                <a:ea typeface="Calibri" panose="020F0502020204030204" pitchFamily="34" charset="0"/>
                <a:cs typeface="HelveticaNeue-Bold"/>
              </a:rPr>
              <a:t>his recommendation was interpreted with regard to a possible </a:t>
            </a:r>
            <a:r>
              <a:rPr lang="en-US" sz="1400" dirty="0">
                <a:ea typeface="Calibri" panose="020F0502020204030204" pitchFamily="34" charset="0"/>
                <a:cs typeface="HelveticaNeue-Bold"/>
              </a:rPr>
              <a:t>upgrade</a:t>
            </a:r>
            <a:r>
              <a:rPr lang="en-US" sz="1400" dirty="0">
                <a:effectLst/>
                <a:ea typeface="Calibri" panose="020F0502020204030204" pitchFamily="34" charset="0"/>
                <a:cs typeface="HelveticaNeue-Bold"/>
              </a:rPr>
              <a:t> of </a:t>
            </a:r>
            <a:r>
              <a:rPr lang="en-US" sz="1400" dirty="0" err="1">
                <a:effectLst/>
                <a:ea typeface="Calibri" panose="020F0502020204030204" pitchFamily="34" charset="0"/>
                <a:cs typeface="HelveticaNeue-Bold"/>
              </a:rPr>
              <a:t>LEReC</a:t>
            </a:r>
            <a:r>
              <a:rPr lang="en-US" sz="1400" dirty="0">
                <a:effectLst/>
                <a:ea typeface="Calibri" panose="020F0502020204030204" pitchFamily="34" charset="0"/>
                <a:cs typeface="HelveticaNeue-Bold"/>
              </a:rPr>
              <a:t> electron accelerator </a:t>
            </a:r>
            <a:r>
              <a:rPr lang="en-US" sz="1400" dirty="0">
                <a:ea typeface="Calibri" panose="020F0502020204030204" pitchFamily="34" charset="0"/>
                <a:cs typeface="HelveticaNeue-Bold"/>
              </a:rPr>
              <a:t>to the</a:t>
            </a:r>
            <a:r>
              <a:rPr lang="en-US" sz="1400" dirty="0">
                <a:effectLst/>
                <a:ea typeface="Calibri" panose="020F0502020204030204" pitchFamily="34" charset="0"/>
                <a:cs typeface="HelveticaNeue-Bold"/>
              </a:rPr>
              <a:t> ERL (“Phase II”), which was briefly mentioned at last MAC. Since </a:t>
            </a:r>
            <a:r>
              <a:rPr lang="en-US" sz="1400" dirty="0">
                <a:ea typeface="Calibri" panose="020F0502020204030204" pitchFamily="34" charset="0"/>
                <a:cs typeface="HelveticaNeue-Bold"/>
              </a:rPr>
              <a:t>such an </a:t>
            </a:r>
            <a:r>
              <a:rPr lang="en-US" sz="1400" dirty="0">
                <a:effectLst/>
                <a:ea typeface="Calibri" panose="020F0502020204030204" pitchFamily="34" charset="0"/>
                <a:cs typeface="HelveticaNeue-Bold"/>
              </a:rPr>
              <a:t>upgrade will not be pursued, no resource-loaded planning was developed.</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a typeface="Calibri" panose="020F0502020204030204" pitchFamily="34" charset="0"/>
                <a:cs typeface="HelveticaNeue-Bold"/>
              </a:rPr>
              <a:t>Current </a:t>
            </a:r>
            <a:r>
              <a:rPr lang="en-US" sz="1400" dirty="0">
                <a:effectLst/>
                <a:ea typeface="Calibri" panose="020F0502020204030204" pitchFamily="34" charset="0"/>
                <a:cs typeface="HelveticaNeue-Bold"/>
              </a:rPr>
              <a:t>plan is to use </a:t>
            </a:r>
            <a:r>
              <a:rPr lang="en-US" sz="1400" dirty="0" err="1">
                <a:effectLst/>
                <a:ea typeface="Calibri" panose="020F0502020204030204" pitchFamily="34" charset="0"/>
                <a:cs typeface="HelveticaNeue-Bold"/>
              </a:rPr>
              <a:t>LEReC</a:t>
            </a:r>
            <a:r>
              <a:rPr lang="en-US" sz="1400" dirty="0">
                <a:effectLst/>
                <a:ea typeface="Calibri" panose="020F0502020204030204" pitchFamily="34" charset="0"/>
                <a:cs typeface="HelveticaNeue-Bold"/>
              </a:rPr>
              <a:t> for further cooling experiments and high-current electron source R&amp;D. </a:t>
            </a:r>
            <a:r>
              <a:rPr lang="en-US" sz="1400" dirty="0">
                <a:ea typeface="Calibri" panose="020F0502020204030204" pitchFamily="34" charset="0"/>
                <a:cs typeface="HelveticaNeue-Bold"/>
              </a:rPr>
              <a:t>Details in this presentation.</a:t>
            </a:r>
            <a:endParaRPr lang="en-US" sz="1400" dirty="0">
              <a:effectLst/>
              <a:ea typeface="Calibri" panose="020F0502020204030204" pitchFamily="34" charset="0"/>
              <a:cs typeface="Times New Roman" panose="02020603050405020304" pitchFamily="18" charset="0"/>
            </a:endParaRPr>
          </a:p>
          <a:p>
            <a:pPr marL="0" indent="0"/>
            <a:endParaRPr lang="en-US" sz="2000" dirty="0"/>
          </a:p>
          <a:p>
            <a:pPr marL="0" indent="0">
              <a:buNone/>
            </a:pPr>
            <a:endParaRPr lang="en-US" sz="2000" dirty="0"/>
          </a:p>
          <a:p>
            <a:pPr marL="0" lvl="0" indent="0">
              <a:buNone/>
            </a:pPr>
            <a:endParaRPr lang="en-US" sz="1800" dirty="0"/>
          </a:p>
          <a:p>
            <a:pPr marL="0" lvl="0" indent="0">
              <a:buNone/>
            </a:pPr>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marL="0" lvl="0" indent="0">
              <a:buNone/>
            </a:pPr>
            <a:endParaRPr lang="en-US" sz="1800" dirty="0">
              <a:solidFill>
                <a:srgbClr val="FF0000"/>
              </a:solidFill>
            </a:endParaRPr>
          </a:p>
          <a:p>
            <a:pPr marL="0" lvl="0" indent="0">
              <a:buNone/>
            </a:pPr>
            <a:endParaRPr lang="en-US" sz="1800" dirty="0"/>
          </a:p>
          <a:p>
            <a:pPr marL="0" lvl="0" indent="0">
              <a:buNone/>
            </a:pPr>
            <a:endParaRPr lang="en-US" sz="1800" dirty="0"/>
          </a:p>
          <a:p>
            <a:endParaRPr lang="en-US" sz="1800" dirty="0"/>
          </a:p>
        </p:txBody>
      </p:sp>
      <p:sp>
        <p:nvSpPr>
          <p:cNvPr id="4" name="Slide Number Placeholder 2">
            <a:extLst>
              <a:ext uri="{FF2B5EF4-FFF2-40B4-BE49-F238E27FC236}">
                <a16:creationId xmlns:a16="http://schemas.microsoft.com/office/drawing/2014/main" id="{06ED229A-8970-475E-B8FF-285DA8846B1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181070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G.I. Budker"/>
          <p:cNvPicPr>
            <a:picLocks noGrp="1" noChangeAspect="1" noChangeArrowheads="1"/>
          </p:cNvPicPr>
          <p:nvPr>
            <p:ph idx="1"/>
          </p:nvPr>
        </p:nvPicPr>
        <p:blipFill>
          <a:blip r:embed="rId2" cstate="print"/>
          <a:stretch>
            <a:fillRect/>
          </a:stretch>
        </p:blipFill>
        <p:spPr>
          <a:xfrm>
            <a:off x="641632" y="1210583"/>
            <a:ext cx="1376891" cy="1583425"/>
          </a:xfrm>
          <a:noFill/>
        </p:spPr>
      </p:pic>
      <p:sp>
        <p:nvSpPr>
          <p:cNvPr id="13318" name="Text Box 10"/>
          <p:cNvSpPr txBox="1">
            <a:spLocks noChangeArrowheads="1"/>
          </p:cNvSpPr>
          <p:nvPr/>
        </p:nvSpPr>
        <p:spPr bwMode="auto">
          <a:xfrm>
            <a:off x="2114688" y="989649"/>
            <a:ext cx="2054535" cy="2031325"/>
          </a:xfrm>
          <a:prstGeom prst="rect">
            <a:avLst/>
          </a:prstGeom>
          <a:noFill/>
          <a:ln w="12700">
            <a:noFill/>
            <a:miter lim="800000"/>
            <a:headEnd type="none" w="sm" len="sm"/>
            <a:tailEnd type="none" w="sm" len="sm"/>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The method of electron cooling was first presented by G.I. </a:t>
            </a:r>
            <a:r>
              <a:rPr kumimoji="0" lang="en-US" sz="1800" b="1" i="0" u="none" strike="noStrike" kern="1200" cap="none" spc="0" normalizeH="0" baseline="0" noProof="0" dirty="0" err="1">
                <a:ln>
                  <a:noFill/>
                </a:ln>
                <a:solidFill>
                  <a:srgbClr val="000000"/>
                </a:solidFill>
                <a:effectLst/>
                <a:uLnTx/>
                <a:uFillTx/>
                <a:latin typeface="Times New Roman" charset="0"/>
                <a:ea typeface="ＭＳ Ｐゴシック" charset="0"/>
                <a:cs typeface="+mn-cs"/>
              </a:rPr>
              <a:t>Budker</a:t>
            </a: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(Novosibirsk) at Symposium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in </a:t>
            </a:r>
            <a:r>
              <a:rPr kumimoji="0" lang="en-US" sz="1800" b="1" i="0" u="none" strike="noStrike" kern="1200" cap="none" spc="0" normalizeH="0" baseline="0" noProof="0" dirty="0" err="1">
                <a:ln>
                  <a:noFill/>
                </a:ln>
                <a:solidFill>
                  <a:srgbClr val="000000"/>
                </a:solidFill>
                <a:effectLst/>
                <a:uLnTx/>
                <a:uFillTx/>
                <a:latin typeface="Times New Roman" charset="0"/>
                <a:ea typeface="ＭＳ Ｐゴシック" charset="0"/>
                <a:cs typeface="+mn-cs"/>
              </a:rPr>
              <a:t>Saclay</a:t>
            </a: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1966.</a:t>
            </a:r>
          </a:p>
        </p:txBody>
      </p:sp>
      <p:sp>
        <p:nvSpPr>
          <p:cNvPr id="13319" name="Text Box 11"/>
          <p:cNvSpPr txBox="1">
            <a:spLocks noChangeArrowheads="1"/>
          </p:cNvSpPr>
          <p:nvPr/>
        </p:nvSpPr>
        <p:spPr bwMode="auto">
          <a:xfrm>
            <a:off x="7107323" y="1087585"/>
            <a:ext cx="2054535" cy="1754326"/>
          </a:xfrm>
          <a:prstGeom prst="rect">
            <a:avLst/>
          </a:prstGeom>
          <a:noFill/>
          <a:ln w="12700">
            <a:noFill/>
            <a:miter lim="800000"/>
            <a:headEnd type="none" w="sm" len="sm"/>
            <a:tailEnd type="none" w="sm" len="sm"/>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First experimental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electron cooling demonstration at NAP-M storage ring (Novosibirsk, Russia, 1974).</a:t>
            </a:r>
          </a:p>
        </p:txBody>
      </p:sp>
      <p:sp>
        <p:nvSpPr>
          <p:cNvPr id="8200" name="Text Box 12"/>
          <p:cNvSpPr txBox="1">
            <a:spLocks noChangeArrowheads="1"/>
          </p:cNvSpPr>
          <p:nvPr/>
        </p:nvSpPr>
        <p:spPr bwMode="auto">
          <a:xfrm>
            <a:off x="336176" y="3075494"/>
            <a:ext cx="8807824" cy="3416320"/>
          </a:xfrm>
          <a:prstGeom prst="rect">
            <a:avLst/>
          </a:prstGeom>
          <a:noFill/>
          <a:ln w="12700">
            <a:noFill/>
            <a:miter lim="800000"/>
            <a:headEnd type="none" w="sm" len="sm"/>
            <a:tailEnd type="none" w="sm" len="sm"/>
          </a:ln>
        </p:spPr>
        <p:txBody>
          <a:bodyPr wrap="square">
            <a:spAutoFit/>
          </a:bodyPr>
          <a:lstStyle/>
          <a:p>
            <a:pPr marL="457200" marR="0" lvl="0" indent="-457200" algn="just"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endParaRPr>
          </a:p>
          <a:p>
            <a:pPr marL="457200" marR="0" lvl="0" indent="-457200" algn="just"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rPr>
              <a:t>High Voltage DC coolers</a:t>
            </a:r>
            <a:r>
              <a:rPr lang="en-US" b="1" dirty="0">
                <a:solidFill>
                  <a:srgbClr val="0000FF"/>
                </a:solidFill>
                <a:latin typeface="Helvetica" pitchFamily="34" charset="0"/>
                <a:ea typeface="ＭＳ Ｐゴシック" charset="0"/>
                <a:cs typeface="Helvetica" pitchFamily="34" charset="0"/>
              </a:rPr>
              <a:t> </a:t>
            </a:r>
            <a:r>
              <a:rPr kumimoji="0" lang="en-US" sz="1800" b="1"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(1974-): </a:t>
            </a:r>
            <a:r>
              <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rPr>
              <a:t>all DC electrostatic accelerators; all use magnetic field to confine electron beam (magnetized cooling). </a:t>
            </a:r>
            <a:r>
              <a:rPr kumimoji="0" lang="en-US" sz="1800"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FNAL Recycler cooler:</a:t>
            </a:r>
            <a:r>
              <a:rPr kumimoji="0" lang="en-US" sz="1800" i="0" u="none" strike="noStrike" kern="1200" cap="none" spc="0" normalizeH="0" baseline="0" noProof="0" dirty="0">
                <a:ln>
                  <a:noFill/>
                </a:ln>
                <a:solidFill>
                  <a:srgbClr val="0033CC"/>
                </a:solidFill>
                <a:effectLst/>
                <a:uLnTx/>
                <a:uFillTx/>
                <a:latin typeface="Helvetica" pitchFamily="34" charset="0"/>
                <a:ea typeface="ＭＳ Ｐゴシック" charset="0"/>
                <a:cs typeface="Helvetica" pitchFamily="34" charset="0"/>
              </a:rPr>
              <a:t> </a:t>
            </a:r>
            <a:r>
              <a:rPr kumimoji="0" lang="en-US" sz="1800" b="0" i="0" u="none" strike="noStrike" kern="1200" cap="none" spc="0" normalizeH="0" baseline="0" noProof="0" dirty="0" err="1">
                <a:ln>
                  <a:noFill/>
                </a:ln>
                <a:effectLst/>
                <a:uLnTx/>
                <a:uFillTx/>
                <a:latin typeface="Helvetica" pitchFamily="34" charset="0"/>
                <a:ea typeface="ＭＳ Ｐゴシック" charset="0"/>
                <a:cs typeface="Helvetica" pitchFamily="34" charset="0"/>
              </a:rPr>
              <a:t>Pelletron</a:t>
            </a:r>
            <a:r>
              <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rPr>
              <a:t> electrostatic generator (4MeV electrons), transport of electron beam without continuous magnetic field. </a:t>
            </a:r>
          </a:p>
          <a:p>
            <a:pPr marL="457200" marR="0" lvl="0" indent="-457200" algn="just"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endParaRPr>
          </a:p>
          <a:p>
            <a:pPr marL="457200" indent="-457200" algn="just" eaLnBrk="0" fontAlgn="base" hangingPunct="0">
              <a:spcBef>
                <a:spcPct val="0"/>
              </a:spcBef>
              <a:spcAft>
                <a:spcPct val="0"/>
              </a:spcAft>
              <a:defRPr/>
            </a:pPr>
            <a:r>
              <a:rPr kumimoji="0" lang="en-US" sz="1800" b="1" i="0" u="none" strike="noStrike" kern="1200" cap="none" spc="0" normalizeH="0" baseline="0" noProof="0" dirty="0">
                <a:ln>
                  <a:noFill/>
                </a:ln>
                <a:solidFill>
                  <a:srgbClr val="0000FF"/>
                </a:solidFill>
                <a:effectLst/>
                <a:uLnTx/>
                <a:uFillTx/>
                <a:latin typeface="Helvetica" pitchFamily="34" charset="0"/>
                <a:ea typeface="ＭＳ Ｐゴシック" charset="0"/>
                <a:cs typeface="Helvetica" pitchFamily="34" charset="0"/>
              </a:rPr>
              <a:t>RF-based coolers (High Energy approach) </a:t>
            </a:r>
            <a:r>
              <a:rPr kumimoji="0" lang="en-US" sz="1800" b="1"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(2019-): </a:t>
            </a:r>
            <a:r>
              <a:rPr kumimoji="0" lang="en-US" sz="1800" b="1"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BNL </a:t>
            </a:r>
            <a:r>
              <a:rPr kumimoji="0" lang="en-US" sz="1800" b="1" i="0" u="none" strike="noStrike" kern="1200" cap="none" spc="0" normalizeH="0" baseline="0" noProof="0" dirty="0" err="1">
                <a:ln>
                  <a:noFill/>
                </a:ln>
                <a:solidFill>
                  <a:srgbClr val="FF0000"/>
                </a:solidFill>
                <a:effectLst/>
                <a:uLnTx/>
                <a:uFillTx/>
                <a:latin typeface="Helvetica" pitchFamily="34" charset="0"/>
                <a:ea typeface="ＭＳ Ｐゴシック" charset="0"/>
                <a:cs typeface="Helvetica" pitchFamily="34" charset="0"/>
              </a:rPr>
              <a:t>LEReC</a:t>
            </a:r>
            <a:r>
              <a:rPr kumimoji="0" lang="en-US" sz="1800" b="1" i="0" u="none" strike="noStrike" kern="1200" cap="none" spc="0" normalizeH="0" baseline="0" noProof="0" dirty="0">
                <a:ln>
                  <a:noFill/>
                </a:ln>
                <a:solidFill>
                  <a:srgbClr val="FF0000"/>
                </a:solidFill>
                <a:effectLst/>
                <a:uLnTx/>
                <a:uFillTx/>
                <a:latin typeface="Helvetica" pitchFamily="34" charset="0"/>
                <a:ea typeface="ＭＳ Ｐゴシック" charset="0"/>
                <a:cs typeface="Helvetica" pitchFamily="34" charset="0"/>
              </a:rPr>
              <a:t> cooler:</a:t>
            </a:r>
          </a:p>
          <a:p>
            <a:pPr marL="457200" indent="-457200" algn="just" eaLnBrk="0" fontAlgn="base" hangingPunct="0">
              <a:spcBef>
                <a:spcPct val="0"/>
              </a:spcBef>
              <a:spcAft>
                <a:spcPct val="0"/>
              </a:spcAft>
              <a:defRPr/>
            </a:pPr>
            <a:r>
              <a:rPr lang="en-US" b="1" dirty="0">
                <a:latin typeface="Helvetica" pitchFamily="34" charset="0"/>
                <a:ea typeface="ＭＳ Ｐゴシック" charset="0"/>
                <a:cs typeface="Helvetica" pitchFamily="34" charset="0"/>
              </a:rPr>
              <a:t>      </a:t>
            </a:r>
            <a:r>
              <a:rPr kumimoji="0" lang="en-US" sz="1800" b="1" i="0" u="none" strike="noStrike" kern="1200" cap="none" spc="0" normalizeH="0" baseline="0" noProof="0" dirty="0">
                <a:ln>
                  <a:noFill/>
                </a:ln>
                <a:effectLst/>
                <a:uLnTx/>
                <a:uFillTx/>
                <a:latin typeface="Helvetica" pitchFamily="34" charset="0"/>
                <a:ea typeface="ＭＳ Ｐゴシック" charset="0"/>
                <a:cs typeface="Helvetica" pitchFamily="34" charset="0"/>
              </a:rPr>
              <a:t> </a:t>
            </a:r>
            <a:r>
              <a:rPr kumimoji="0" lang="en-US" sz="1800" i="0" u="none" strike="noStrike" kern="1200" cap="none" spc="0" normalizeH="0" baseline="0" noProof="0" dirty="0">
                <a:ln>
                  <a:noFill/>
                </a:ln>
                <a:effectLst/>
                <a:uLnTx/>
                <a:uFillTx/>
                <a:latin typeface="Helvetica" pitchFamily="34" charset="0"/>
                <a:ea typeface="ＭＳ Ｐゴシック" charset="0"/>
                <a:cs typeface="Helvetica" pitchFamily="34" charset="0"/>
              </a:rPr>
              <a:t>First RF-</a:t>
            </a:r>
            <a:r>
              <a:rPr kumimoji="0" lang="en-US" sz="1800" i="0" u="none" strike="noStrike" kern="1200" cap="none" spc="0" normalizeH="0" baseline="0" noProof="0" dirty="0" err="1">
                <a:ln>
                  <a:noFill/>
                </a:ln>
                <a:effectLst/>
                <a:uLnTx/>
                <a:uFillTx/>
                <a:latin typeface="Helvetica" pitchFamily="34" charset="0"/>
                <a:ea typeface="ＭＳ Ｐゴシック" charset="0"/>
                <a:cs typeface="Helvetica" pitchFamily="34" charset="0"/>
              </a:rPr>
              <a:t>linac</a:t>
            </a:r>
            <a:r>
              <a:rPr kumimoji="0" lang="en-US" sz="1800" i="0" u="none" strike="noStrike" kern="1200" cap="none" spc="0" normalizeH="0" baseline="0" noProof="0" dirty="0">
                <a:ln>
                  <a:noFill/>
                </a:ln>
                <a:effectLst/>
                <a:uLnTx/>
                <a:uFillTx/>
                <a:latin typeface="Helvetica" pitchFamily="34" charset="0"/>
                <a:ea typeface="ＭＳ Ｐゴシック" charset="0"/>
                <a:cs typeface="Helvetica" pitchFamily="34" charset="0"/>
              </a:rPr>
              <a:t> based electron cooler.</a:t>
            </a:r>
            <a:r>
              <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rPr>
              <a:t> </a:t>
            </a:r>
            <a:r>
              <a:rPr lang="en-US" dirty="0" err="1">
                <a:latin typeface="Helvetica" pitchFamily="34" charset="0"/>
                <a:ea typeface="ＭＳ Ｐゴシック" charset="0"/>
                <a:cs typeface="Helvetica" pitchFamily="34" charset="0"/>
              </a:rPr>
              <a:t>LEReC</a:t>
            </a:r>
            <a:r>
              <a:rPr lang="en-US" dirty="0">
                <a:latin typeface="Helvetica" pitchFamily="34" charset="0"/>
                <a:ea typeface="ＭＳ Ｐゴシック" charset="0"/>
                <a:cs typeface="Helvetica" pitchFamily="34" charset="0"/>
              </a:rPr>
              <a:t> does not use</a:t>
            </a:r>
            <a:r>
              <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rPr>
              <a:t> any magnetization of electrons</a:t>
            </a:r>
            <a:r>
              <a:rPr lang="en-US" dirty="0">
                <a:latin typeface="Helvetica" pitchFamily="34" charset="0"/>
                <a:ea typeface="ＭＳ Ｐゴシック" charset="0"/>
                <a:cs typeface="Helvetica" pitchFamily="34" charset="0"/>
              </a:rPr>
              <a:t>.</a:t>
            </a:r>
            <a:r>
              <a:rPr lang="en-US" sz="1800" dirty="0">
                <a:cs typeface="Times New Roman" panose="02020603050405020304" pitchFamily="18" charset="0"/>
              </a:rPr>
              <a:t> The same electron beam is used twice to cool Au ions in both collider rings. </a:t>
            </a:r>
            <a:r>
              <a:rPr lang="en-US" dirty="0">
                <a:latin typeface="Helvetica" pitchFamily="34" charset="0"/>
                <a:ea typeface="ＭＳ Ｐゴシック" charset="0"/>
                <a:cs typeface="Helvetica" pitchFamily="34" charset="0"/>
              </a:rPr>
              <a:t> </a:t>
            </a:r>
            <a:r>
              <a:rPr lang="en-US" dirty="0" err="1">
                <a:latin typeface="Helvetica" pitchFamily="34" charset="0"/>
                <a:ea typeface="ＭＳ Ｐゴシック" charset="0"/>
                <a:cs typeface="Helvetica" pitchFamily="34" charset="0"/>
              </a:rPr>
              <a:t>LEReC</a:t>
            </a:r>
            <a:r>
              <a:rPr lang="en-US" dirty="0">
                <a:latin typeface="Helvetica" pitchFamily="34" charset="0"/>
                <a:ea typeface="ＭＳ Ｐゴシック" charset="0"/>
                <a:cs typeface="Helvetica" pitchFamily="34" charset="0"/>
              </a:rPr>
              <a:t> was successfully used for RHIC operations in 2020-21 to cool ion bunches directly at collision energy.</a:t>
            </a:r>
            <a:endParaRPr kumimoji="0" lang="en-US" sz="1800" b="0" i="0" u="none" strike="noStrike" kern="1200" cap="none" spc="0" normalizeH="0" baseline="0" noProof="0" dirty="0">
              <a:ln>
                <a:noFill/>
              </a:ln>
              <a:effectLst/>
              <a:uLnTx/>
              <a:uFillTx/>
              <a:latin typeface="Helvetica" pitchFamily="34" charset="0"/>
              <a:ea typeface="ＭＳ Ｐゴシック" charset="0"/>
              <a:cs typeface="Helvetica" pitchFamily="34" charset="0"/>
            </a:endParaRPr>
          </a:p>
          <a:p>
            <a:pPr marL="457200" marR="0" lvl="0" indent="-45720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pitchFamily="34" charset="0"/>
                <a:ea typeface="ＭＳ Ｐゴシック" charset="0"/>
                <a:cs typeface="Helvetica" pitchFamily="34" charset="0"/>
              </a:rPr>
              <a:t>   </a:t>
            </a:r>
            <a:endParaRPr kumimoji="0" lang="en-US" sz="1800" b="0" i="0" u="none" strike="noStrike" kern="1200" cap="none" spc="0" normalizeH="0" baseline="0" noProof="0" dirty="0">
              <a:ln>
                <a:noFill/>
              </a:ln>
              <a:solidFill>
                <a:srgbClr val="0033CC"/>
              </a:solidFill>
              <a:effectLst/>
              <a:uLnTx/>
              <a:uFillTx/>
              <a:latin typeface="Helvetica" pitchFamily="34" charset="0"/>
              <a:ea typeface="ＭＳ Ｐゴシック" charset="0"/>
              <a:cs typeface="Helvetica" pitchFamily="34" charset="0"/>
            </a:endParaRPr>
          </a:p>
        </p:txBody>
      </p:sp>
      <p:pic>
        <p:nvPicPr>
          <p:cNvPr id="24577" name="Picture 1"/>
          <p:cNvPicPr>
            <a:picLocks noChangeAspect="1" noChangeArrowheads="1"/>
          </p:cNvPicPr>
          <p:nvPr/>
        </p:nvPicPr>
        <p:blipFill>
          <a:blip r:embed="rId3" cstate="print"/>
          <a:srcRect/>
          <a:stretch>
            <a:fillRect/>
          </a:stretch>
        </p:blipFill>
        <p:spPr bwMode="auto">
          <a:xfrm>
            <a:off x="4265388" y="973597"/>
            <a:ext cx="2763924" cy="2054855"/>
          </a:xfrm>
          <a:prstGeom prst="rect">
            <a:avLst/>
          </a:prstGeom>
          <a:noFill/>
          <a:ln w="9525">
            <a:noFill/>
            <a:miter lim="800000"/>
            <a:headEnd/>
            <a:tailEnd/>
          </a:ln>
        </p:spPr>
      </p:pic>
      <p:sp>
        <p:nvSpPr>
          <p:cNvPr id="11" name="Title 1">
            <a:extLst>
              <a:ext uri="{FF2B5EF4-FFF2-40B4-BE49-F238E27FC236}">
                <a16:creationId xmlns:a16="http://schemas.microsoft.com/office/drawing/2014/main" id="{34262C28-4010-47A3-92C1-05B5E546770C}"/>
              </a:ext>
            </a:extLst>
          </p:cNvPr>
          <p:cNvSpPr txBox="1">
            <a:spLocks/>
          </p:cNvSpPr>
          <p:nvPr/>
        </p:nvSpPr>
        <p:spPr>
          <a:xfrm>
            <a:off x="2854828" y="31590"/>
            <a:ext cx="4524108" cy="64327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r>
              <a:rPr lang="en-US" sz="2800" b="1" dirty="0">
                <a:solidFill>
                  <a:schemeClr val="tx1"/>
                </a:solidFill>
                <a:latin typeface="+mn-lt"/>
              </a:rPr>
              <a:t>Electron Cooling</a:t>
            </a:r>
          </a:p>
        </p:txBody>
      </p:sp>
      <p:sp>
        <p:nvSpPr>
          <p:cNvPr id="10" name="Slide Number Placeholder 2">
            <a:extLst>
              <a:ext uri="{FF2B5EF4-FFF2-40B4-BE49-F238E27FC236}">
                <a16:creationId xmlns:a16="http://schemas.microsoft.com/office/drawing/2014/main" id="{46FCC3D1-A575-4D98-980F-8EA9C1F5490C}"/>
              </a:ext>
            </a:extLst>
          </p:cNvPr>
          <p:cNvSpPr txBox="1">
            <a:spLocks/>
          </p:cNvSpPr>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BA560BB-A137-4270-A230-3903B94E24CB}"/>
              </a:ext>
            </a:extLst>
          </p:cNvPr>
          <p:cNvPicPr>
            <a:picLocks noChangeAspect="1"/>
          </p:cNvPicPr>
          <p:nvPr/>
        </p:nvPicPr>
        <p:blipFill>
          <a:blip r:embed="rId2"/>
          <a:stretch>
            <a:fillRect/>
          </a:stretch>
        </p:blipFill>
        <p:spPr>
          <a:xfrm>
            <a:off x="256938" y="465391"/>
            <a:ext cx="8791014" cy="3270220"/>
          </a:xfrm>
          <a:prstGeom prst="rect">
            <a:avLst/>
          </a:prstGeom>
        </p:spPr>
      </p:pic>
      <p:sp>
        <p:nvSpPr>
          <p:cNvPr id="3" name="TextBox 2">
            <a:extLst>
              <a:ext uri="{FF2B5EF4-FFF2-40B4-BE49-F238E27FC236}">
                <a16:creationId xmlns:a16="http://schemas.microsoft.com/office/drawing/2014/main" id="{617E08FC-3821-451D-A5D0-72F874F38BA5}"/>
              </a:ext>
            </a:extLst>
          </p:cNvPr>
          <p:cNvSpPr txBox="1"/>
          <p:nvPr/>
        </p:nvSpPr>
        <p:spPr>
          <a:xfrm>
            <a:off x="2041794" y="59119"/>
            <a:ext cx="5221301" cy="523220"/>
          </a:xfrm>
          <a:prstGeom prst="rect">
            <a:avLst/>
          </a:prstGeom>
          <a:noFill/>
        </p:spPr>
        <p:txBody>
          <a:bodyPr wrap="none" rtlCol="0">
            <a:spAutoFit/>
          </a:bodyPr>
          <a:lstStyle/>
          <a:p>
            <a:r>
              <a:rPr lang="en-US" sz="2800" b="1" dirty="0"/>
              <a:t>Distinctive features of </a:t>
            </a:r>
            <a:r>
              <a:rPr lang="en-US" sz="2800" b="1" dirty="0" err="1"/>
              <a:t>LEReC</a:t>
            </a:r>
            <a:endParaRPr lang="en-US" sz="2800" b="1" dirty="0"/>
          </a:p>
        </p:txBody>
      </p:sp>
      <p:sp>
        <p:nvSpPr>
          <p:cNvPr id="4" name="TextBox 3">
            <a:extLst>
              <a:ext uri="{FF2B5EF4-FFF2-40B4-BE49-F238E27FC236}">
                <a16:creationId xmlns:a16="http://schemas.microsoft.com/office/drawing/2014/main" id="{E14D7BBD-D7CD-4105-9BFA-A0EEC62F9CD2}"/>
              </a:ext>
            </a:extLst>
          </p:cNvPr>
          <p:cNvSpPr txBox="1"/>
          <p:nvPr/>
        </p:nvSpPr>
        <p:spPr>
          <a:xfrm>
            <a:off x="808473" y="3721116"/>
            <a:ext cx="8239479"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err="1"/>
              <a:t>LEReC</a:t>
            </a:r>
            <a:r>
              <a:rPr lang="en-US" sz="2000" dirty="0"/>
              <a:t> is fully operational electron cooler which:</a:t>
            </a:r>
          </a:p>
          <a:p>
            <a:pPr marL="742950" lvl="1" indent="-285750" algn="just">
              <a:buFont typeface="Arial" panose="020B0604020202020204" pitchFamily="34" charset="0"/>
              <a:buChar char="•"/>
            </a:pPr>
            <a:r>
              <a:rPr lang="en-US" sz="2000" dirty="0"/>
              <a:t>utilizes RF-accelerated electron bunches</a:t>
            </a:r>
          </a:p>
          <a:p>
            <a:pPr marL="742950" lvl="1" indent="-285750" algn="just">
              <a:buFont typeface="Arial" panose="020B0604020202020204" pitchFamily="34" charset="0"/>
              <a:buChar char="•"/>
            </a:pPr>
            <a:r>
              <a:rPr lang="en-US" sz="2000" dirty="0"/>
              <a:t>uses non-magnetized electron beam (there is no magnetization at the cathode and there is no continuous solenoidal field in the cooling section)</a:t>
            </a:r>
          </a:p>
          <a:p>
            <a:pPr marL="285750" indent="-285750" algn="just">
              <a:buFont typeface="Arial" panose="020B0604020202020204" pitchFamily="34" charset="0"/>
              <a:buChar char="•"/>
            </a:pPr>
            <a:r>
              <a:rPr lang="en-US" sz="2000" dirty="0" err="1"/>
              <a:t>LEReC</a:t>
            </a:r>
            <a:r>
              <a:rPr lang="en-US" sz="2000" dirty="0"/>
              <a:t> approach is directly scalable to high energies (10’s MeV)</a:t>
            </a:r>
          </a:p>
          <a:p>
            <a:pPr marL="285750" indent="-285750" algn="just">
              <a:buFont typeface="Arial" panose="020B0604020202020204" pitchFamily="34" charset="0"/>
              <a:buChar char="•"/>
            </a:pPr>
            <a:r>
              <a:rPr lang="en-US" sz="2000" dirty="0" err="1">
                <a:solidFill>
                  <a:srgbClr val="FF0000"/>
                </a:solidFill>
              </a:rPr>
              <a:t>LEReC</a:t>
            </a:r>
            <a:r>
              <a:rPr lang="en-US" sz="2000" dirty="0">
                <a:solidFill>
                  <a:srgbClr val="FF0000"/>
                </a:solidFill>
              </a:rPr>
              <a:t> offers unique capability for experimental studies of various cooling topics which are relevant to high-energy coolers</a:t>
            </a:r>
          </a:p>
        </p:txBody>
      </p:sp>
      <p:sp>
        <p:nvSpPr>
          <p:cNvPr id="9" name="Footer Placeholder 4">
            <a:extLst>
              <a:ext uri="{FF2B5EF4-FFF2-40B4-BE49-F238E27FC236}">
                <a16:creationId xmlns:a16="http://schemas.microsoft.com/office/drawing/2014/main" id="{EC7E351D-84F1-4872-9E91-B4515FDD4652}"/>
              </a:ext>
            </a:extLst>
          </p:cNvPr>
          <p:cNvSpPr txBox="1">
            <a:spLocks/>
          </p:cNvSpPr>
          <p:nvPr/>
        </p:nvSpPr>
        <p:spPr>
          <a:xfrm>
            <a:off x="3217666" y="6547501"/>
            <a:ext cx="4552437" cy="5214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0" name="Slide Number Placeholder 2">
            <a:extLst>
              <a:ext uri="{FF2B5EF4-FFF2-40B4-BE49-F238E27FC236}">
                <a16:creationId xmlns:a16="http://schemas.microsoft.com/office/drawing/2014/main" id="{E9E43F92-6EB2-4643-A057-10A62B392117}"/>
              </a:ext>
            </a:extLst>
          </p:cNvPr>
          <p:cNvSpPr txBox="1">
            <a:spLocks/>
          </p:cNvSpPr>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170459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E7994-90E4-44AE-BD60-86658E22679E}"/>
              </a:ext>
            </a:extLst>
          </p:cNvPr>
          <p:cNvSpPr>
            <a:spLocks noGrp="1"/>
          </p:cNvSpPr>
          <p:nvPr>
            <p:ph idx="1"/>
          </p:nvPr>
        </p:nvSpPr>
        <p:spPr>
          <a:xfrm>
            <a:off x="555625" y="1237130"/>
            <a:ext cx="8286750" cy="4668682"/>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Production of 3-D high-brightness electron beams  </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RF acceleration and transport of electron bunches maintaining “cold” beam  </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Control of various contributions to electron angles in the cooling section to a very low level (&lt;150urad) required for cooling </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Velocity matching (&lt;1e-4) of electron and ion beams</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 </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First electron cooling demonstration in longitudinal plane (April 2019)</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Establishing cooling in 6-D</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Matching electron and ion velocities in both Yellow and Blue RHIC rings</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endParaRPr kumimoji="0" lang="en-US" sz="20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Achieving cooling in both Yellow and Blue Rings simultaneously using the same electron beam</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r>
              <a:rPr kumimoji="0" lang="en-US" sz="2000" b="0" i="0" u="none" strike="noStrike" kern="1200" cap="none" spc="0" normalizeH="0" baseline="0" noProof="0" dirty="0">
                <a:ln>
                  <a:noFill/>
                </a:ln>
                <a:effectLst/>
                <a:uLnTx/>
                <a:uFillTx/>
                <a:latin typeface="Arial" panose="020B06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Demonstrating longitudinal and transverse cooling of several ion bunches (high-current 9MHz CW e-beam operation) simultaneously </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a:ea typeface="+mn-ea"/>
                <a:cs typeface="+mn-cs"/>
              </a:rPr>
              <a:t>Cooling ion bunches in collisions, in both Yellow and Blue RHIC rings using CW electron beam </a:t>
            </a:r>
            <a:r>
              <a:rPr kumimoji="0" lang="en-US" sz="2000" b="0" i="0" u="none" strike="noStrike" kern="1200" cap="none" spc="0" normalizeH="0" baseline="0" noProof="0" dirty="0">
                <a:ln>
                  <a:noFill/>
                </a:ln>
                <a:effectLst/>
                <a:uLnTx/>
                <a:uFillTx/>
                <a:latin typeface="Arial" panose="020B0604020202020204"/>
                <a:ea typeface="+mn-ea"/>
                <a:cs typeface="+mn-cs"/>
                <a:sym typeface="Wingdings" panose="05000000000000000000" pitchFamily="2"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b="1" dirty="0">
                <a:solidFill>
                  <a:srgbClr val="FF0000"/>
                </a:solidFill>
                <a:latin typeface="Arial" panose="020B0604020202020204"/>
                <a:sym typeface="Wingdings" panose="05000000000000000000" pitchFamily="2" charset="2"/>
              </a:rPr>
              <a:t>Successful operation for RHIC Physics program during 2020-21 </a:t>
            </a:r>
            <a:r>
              <a:rPr kumimoji="0" lang="en-US" sz="2000" b="1" i="0" u="none" strike="noStrike" kern="1200" cap="none" spc="0" normalizeH="0" baseline="0" noProof="0" dirty="0">
                <a:ln>
                  <a:noFill/>
                </a:ln>
                <a:solidFill>
                  <a:srgbClr val="FF0000"/>
                </a:solidFill>
                <a:effectLst/>
                <a:uLnTx/>
                <a:uFillTx/>
                <a:latin typeface="Arial" panose="020B0604020202020204"/>
                <a:ea typeface="+mn-ea"/>
                <a:cs typeface="+mn-cs"/>
                <a:sym typeface="Wingdings" panose="05000000000000000000" pitchFamily="2" charset="2"/>
              </a:rPr>
              <a:t></a:t>
            </a:r>
          </a:p>
          <a:p>
            <a:endParaRPr lang="en-US" dirty="0"/>
          </a:p>
        </p:txBody>
      </p:sp>
      <p:sp>
        <p:nvSpPr>
          <p:cNvPr id="4" name="Title 3">
            <a:extLst>
              <a:ext uri="{FF2B5EF4-FFF2-40B4-BE49-F238E27FC236}">
                <a16:creationId xmlns:a16="http://schemas.microsoft.com/office/drawing/2014/main" id="{45C3799E-3AF5-448E-BEA7-94198A3D9B0F}"/>
              </a:ext>
            </a:extLst>
          </p:cNvPr>
          <p:cNvSpPr>
            <a:spLocks noGrp="1"/>
          </p:cNvSpPr>
          <p:nvPr>
            <p:ph type="title"/>
          </p:nvPr>
        </p:nvSpPr>
        <p:spPr>
          <a:xfrm>
            <a:off x="428625" y="162407"/>
            <a:ext cx="8286750" cy="1325563"/>
          </a:xfrm>
        </p:spPr>
        <p:txBody>
          <a:bodyPr>
            <a:noAutofit/>
          </a:bodyPr>
          <a:lstStyle/>
          <a:p>
            <a:r>
              <a:rPr lang="en-US" sz="2800" dirty="0" err="1">
                <a:solidFill>
                  <a:srgbClr val="000000"/>
                </a:solidFill>
                <a:ea typeface="Calibri" panose="020F0502020204030204" pitchFamily="34" charset="0"/>
                <a:cs typeface="Calibri" panose="020F0502020204030204" pitchFamily="34" charset="0"/>
              </a:rPr>
              <a:t>LEReC</a:t>
            </a:r>
            <a:r>
              <a:rPr lang="en-US" sz="2800" dirty="0">
                <a:solidFill>
                  <a:srgbClr val="000000"/>
                </a:solidFill>
                <a:ea typeface="Calibri" panose="020F0502020204030204" pitchFamily="34" charset="0"/>
                <a:cs typeface="Calibri" panose="020F0502020204030204" pitchFamily="34" charset="0"/>
              </a:rPr>
              <a:t> roadmap to </a:t>
            </a:r>
            <a:r>
              <a:rPr lang="en-US" sz="2800" dirty="0">
                <a:ea typeface="Calibri" panose="020F0502020204030204" pitchFamily="34" charset="0"/>
                <a:cs typeface="Calibri" panose="020F0502020204030204" pitchFamily="34" charset="0"/>
              </a:rPr>
              <a:t>electron cooling of colliding ion bunches in RHIC</a:t>
            </a:r>
            <a:br>
              <a:rPr lang="en-US" sz="2800" dirty="0">
                <a:solidFill>
                  <a:srgbClr val="FF0000"/>
                </a:solidFill>
                <a:effectLst/>
                <a:ea typeface="Calibri" panose="020F0502020204030204" pitchFamily="34" charset="0"/>
                <a:cs typeface="Times New Roman" panose="02020603050405020304" pitchFamily="18" charset="0"/>
              </a:rPr>
            </a:br>
            <a:endParaRPr lang="en-US" sz="2800" dirty="0">
              <a:solidFill>
                <a:srgbClr val="FF0000"/>
              </a:solidFill>
            </a:endParaRPr>
          </a:p>
        </p:txBody>
      </p:sp>
      <p:sp>
        <p:nvSpPr>
          <p:cNvPr id="5" name="Slide Number Placeholder 2">
            <a:extLst>
              <a:ext uri="{FF2B5EF4-FFF2-40B4-BE49-F238E27FC236}">
                <a16:creationId xmlns:a16="http://schemas.microsoft.com/office/drawing/2014/main" id="{68F02DD3-A1BD-40FC-A2E8-1EFC1E1B71B1}"/>
              </a:ext>
            </a:extLst>
          </p:cNvPr>
          <p:cNvSpPr txBox="1">
            <a:spLocks/>
          </p:cNvSpPr>
          <p:nvPr/>
        </p:nvSpPr>
        <p:spPr>
          <a:xfrm>
            <a:off x="7086600" y="6467625"/>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spTree>
    <p:extLst>
      <p:ext uri="{BB962C8B-B14F-4D97-AF65-F5344CB8AC3E}">
        <p14:creationId xmlns:p14="http://schemas.microsoft.com/office/powerpoint/2010/main" val="374737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57" y="125302"/>
            <a:ext cx="7513285" cy="673965"/>
          </a:xfrm>
        </p:spPr>
        <p:txBody>
          <a:bodyPr>
            <a:normAutofit/>
          </a:bodyPr>
          <a:lstStyle/>
          <a:p>
            <a:r>
              <a:rPr lang="en-US" sz="2400" dirty="0"/>
              <a:t> </a:t>
            </a:r>
            <a:r>
              <a:rPr lang="en-US" sz="2800" dirty="0" err="1"/>
              <a:t>LEReC</a:t>
            </a:r>
            <a:r>
              <a:rPr lang="en-US" sz="2800" dirty="0"/>
              <a:t> operational experience</a:t>
            </a:r>
          </a:p>
        </p:txBody>
      </p:sp>
      <p:sp>
        <p:nvSpPr>
          <p:cNvPr id="3" name="Content Placeholder 2"/>
          <p:cNvSpPr>
            <a:spLocks noGrp="1"/>
          </p:cNvSpPr>
          <p:nvPr>
            <p:ph idx="1"/>
          </p:nvPr>
        </p:nvSpPr>
        <p:spPr>
          <a:xfrm>
            <a:off x="300723" y="837070"/>
            <a:ext cx="8542552" cy="5183859"/>
          </a:xfrm>
        </p:spPr>
        <p:txBody>
          <a:bodyPr>
            <a:noAutofit/>
          </a:bodyPr>
          <a:lstStyle/>
          <a:p>
            <a:endParaRPr lang="en-US" sz="2000" dirty="0"/>
          </a:p>
          <a:p>
            <a:pPr marL="342900" indent="-342900">
              <a:buFont typeface="Arial" panose="020B0604020202020204" pitchFamily="34" charset="0"/>
              <a:buChar char="•"/>
            </a:pPr>
            <a:r>
              <a:rPr lang="en-US" sz="2000" dirty="0"/>
              <a:t>Stable 24/7 running of high-current electron accelerator 2019-2021.</a:t>
            </a:r>
          </a:p>
          <a:p>
            <a:pPr marL="342900" indent="-342900">
              <a:buFont typeface="Arial" panose="020B0604020202020204" pitchFamily="34" charset="0"/>
              <a:buChar char="•"/>
            </a:pPr>
            <a:r>
              <a:rPr lang="en-US" sz="2000" dirty="0"/>
              <a:t>Stable cooling was provided over many weeks of collider operation in 2020 and 2021.</a:t>
            </a:r>
          </a:p>
          <a:p>
            <a:pPr marL="342900" indent="-342900">
              <a:buFont typeface="Arial" panose="020B0604020202020204" pitchFamily="34" charset="0"/>
              <a:buChar char="•"/>
            </a:pPr>
            <a:r>
              <a:rPr lang="en-US" sz="2000" dirty="0"/>
              <a:t>Reliable operation was ensured by implementation of laser position feedbacks, intensity feedback, energy feedback, automatic cooling section orbit correction and feedback.</a:t>
            </a:r>
          </a:p>
          <a:p>
            <a:pPr marL="342900" indent="-342900">
              <a:buFont typeface="Arial" panose="020B0604020202020204" pitchFamily="34" charset="0"/>
              <a:buChar char="•"/>
            </a:pPr>
            <a:r>
              <a:rPr lang="en-US" sz="2000" dirty="0"/>
              <a:t>Operational electron current based on optimization between cooling and other effects, including ion beam lifetime effects, was: 15-20 mA (for Au ions at 4.6 GeV/n in 2020) and 8-20 mA (for Au ions at 3.85 GeV/n in 2021).</a:t>
            </a:r>
          </a:p>
          <a:p>
            <a:pPr marL="342900" indent="-342900">
              <a:buFont typeface="Arial" panose="020B0604020202020204" pitchFamily="34" charset="0"/>
              <a:buChar char="•"/>
            </a:pPr>
            <a:r>
              <a:rPr lang="en-US" sz="2000" dirty="0"/>
              <a:t>Robust photocathodes (K</a:t>
            </a:r>
            <a:r>
              <a:rPr lang="en-US" sz="2000" baseline="-25000" dirty="0"/>
              <a:t>2</a:t>
            </a:r>
            <a:r>
              <a:rPr lang="en-US" sz="2000" dirty="0"/>
              <a:t>CsSb) with initial Quantum Efficiency: 8-9%</a:t>
            </a:r>
          </a:p>
          <a:p>
            <a:pPr marL="342900" indent="-342900">
              <a:buFont typeface="Arial" panose="020B0604020202020204" pitchFamily="34" charset="0"/>
              <a:buChar char="•"/>
            </a:pPr>
            <a:r>
              <a:rPr lang="en-US" sz="2000" dirty="0"/>
              <a:t>Typical cathode exchange: once every two weeks</a:t>
            </a:r>
          </a:p>
          <a:p>
            <a:pPr marL="0" indent="0">
              <a:buNone/>
            </a:pPr>
            <a:endParaRPr lang="en-US" sz="2000" dirty="0"/>
          </a:p>
          <a:p>
            <a:pPr marL="0" indent="0">
              <a:buNone/>
            </a:pPr>
            <a:endParaRPr lang="en-US" sz="2000" dirty="0"/>
          </a:p>
          <a:p>
            <a:pPr marL="0" lvl="0" indent="0">
              <a:buNone/>
            </a:pPr>
            <a:endParaRPr lang="en-US" sz="1800" dirty="0"/>
          </a:p>
          <a:p>
            <a:pPr marL="0" lvl="0" indent="0">
              <a:buNone/>
            </a:pPr>
            <a:endParaRPr lang="en-US" sz="1800" dirty="0"/>
          </a:p>
          <a:p>
            <a:pPr lvl="0"/>
            <a:endParaRPr lang="en-US" sz="1800" dirty="0"/>
          </a:p>
          <a:p>
            <a:pPr lvl="0"/>
            <a:endParaRPr lang="en-US" sz="1800" dirty="0"/>
          </a:p>
          <a:p>
            <a:pPr lvl="0"/>
            <a:endParaRPr lang="en-US" sz="1800" dirty="0"/>
          </a:p>
          <a:p>
            <a:pPr lvl="0"/>
            <a:endParaRPr lang="en-US" sz="1800" dirty="0"/>
          </a:p>
          <a:p>
            <a:pPr lvl="0"/>
            <a:endParaRPr lang="en-US" sz="1800" dirty="0"/>
          </a:p>
          <a:p>
            <a:pPr marL="0" lvl="0" indent="0">
              <a:buNone/>
            </a:pPr>
            <a:endParaRPr lang="en-US" sz="1800" dirty="0">
              <a:solidFill>
                <a:srgbClr val="FF0000"/>
              </a:solidFill>
            </a:endParaRPr>
          </a:p>
          <a:p>
            <a:pPr marL="0" lvl="0" indent="0">
              <a:buNone/>
            </a:pPr>
            <a:endParaRPr lang="en-US" sz="1800" dirty="0"/>
          </a:p>
          <a:p>
            <a:pPr marL="0" lvl="0" indent="0">
              <a:buNone/>
            </a:pPr>
            <a:endParaRPr lang="en-US" sz="1800" dirty="0"/>
          </a:p>
          <a:p>
            <a:endParaRPr lang="en-US" sz="1800" dirty="0"/>
          </a:p>
        </p:txBody>
      </p:sp>
      <p:sp>
        <p:nvSpPr>
          <p:cNvPr id="4" name="Slide Number Placeholder 2">
            <a:extLst>
              <a:ext uri="{FF2B5EF4-FFF2-40B4-BE49-F238E27FC236}">
                <a16:creationId xmlns:a16="http://schemas.microsoft.com/office/drawing/2014/main" id="{06ED229A-8970-475E-B8FF-285DA8846B11}"/>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a:t>
            </a:r>
          </a:p>
        </p:txBody>
      </p:sp>
    </p:spTree>
    <p:extLst>
      <p:ext uri="{BB962C8B-B14F-4D97-AF65-F5344CB8AC3E}">
        <p14:creationId xmlns:p14="http://schemas.microsoft.com/office/powerpoint/2010/main" val="38321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41" y="-38564"/>
            <a:ext cx="5446378" cy="443472"/>
          </a:xfrm>
        </p:spPr>
        <p:txBody>
          <a:bodyPr>
            <a:normAutofit fontScale="90000"/>
          </a:bodyPr>
          <a:lstStyle/>
          <a:p>
            <a:r>
              <a:rPr lang="en-US" altLang="zh-CN" sz="2800" dirty="0"/>
              <a:t>P</a:t>
            </a:r>
            <a:r>
              <a:rPr lang="en-US" sz="2800" dirty="0"/>
              <a:t>hotocathodes </a:t>
            </a:r>
            <a:r>
              <a:rPr lang="en-US" altLang="zh-CN" sz="2800" dirty="0"/>
              <a:t>production </a:t>
            </a:r>
            <a:endParaRPr lang="en-US" sz="28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341" y="2754041"/>
            <a:ext cx="4446831" cy="3335124"/>
          </a:xfrm>
          <a:prstGeom prst="rect">
            <a:avLst/>
          </a:prstGeom>
        </p:spPr>
      </p:pic>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3599" y="2338851"/>
            <a:ext cx="1905869" cy="1658090"/>
          </a:xfrm>
          <a:prstGeom prst="rect">
            <a:avLst/>
          </a:prstGeom>
        </p:spPr>
      </p:pic>
      <p:pic>
        <p:nvPicPr>
          <p:cNvPr id="3" name="Picture 2">
            <a:extLst>
              <a:ext uri="{FF2B5EF4-FFF2-40B4-BE49-F238E27FC236}">
                <a16:creationId xmlns:a16="http://schemas.microsoft.com/office/drawing/2014/main" id="{4263520E-9488-C449-8909-7524C9CF9C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398" y="2372973"/>
            <a:ext cx="1785785" cy="1701273"/>
          </a:xfrm>
          <a:prstGeom prst="rect">
            <a:avLst/>
          </a:prstGeom>
        </p:spPr>
      </p:pic>
      <p:sp>
        <p:nvSpPr>
          <p:cNvPr id="4" name="Rectangle 3">
            <a:extLst>
              <a:ext uri="{FF2B5EF4-FFF2-40B4-BE49-F238E27FC236}">
                <a16:creationId xmlns:a16="http://schemas.microsoft.com/office/drawing/2014/main" id="{24F157D6-3ED6-4464-A604-6032D97ABC70}"/>
              </a:ext>
            </a:extLst>
          </p:cNvPr>
          <p:cNvSpPr/>
          <p:nvPr/>
        </p:nvSpPr>
        <p:spPr>
          <a:xfrm>
            <a:off x="4949890" y="1521186"/>
            <a:ext cx="1905867" cy="738664"/>
          </a:xfrm>
          <a:prstGeom prst="rect">
            <a:avLst/>
          </a:prstGeom>
        </p:spPr>
        <p:txBody>
          <a:bodyPr wrap="square">
            <a:spAutoFit/>
          </a:bodyPr>
          <a:lstStyle/>
          <a:p>
            <a:pPr lvl="0">
              <a:defRPr/>
            </a:pPr>
            <a:r>
              <a:rPr lang="en-US" sz="1400" dirty="0">
                <a:solidFill>
                  <a:srgbClr val="0432FF"/>
                </a:solidFill>
                <a:ea typeface="ＭＳ Ｐゴシック" charset="-128"/>
              </a:rPr>
              <a:t>On center large  (12mm) active area used during 2017-18 </a:t>
            </a:r>
          </a:p>
        </p:txBody>
      </p:sp>
      <p:sp>
        <p:nvSpPr>
          <p:cNvPr id="6" name="Rectangle 5">
            <a:extLst>
              <a:ext uri="{FF2B5EF4-FFF2-40B4-BE49-F238E27FC236}">
                <a16:creationId xmlns:a16="http://schemas.microsoft.com/office/drawing/2014/main" id="{607192BB-1B4B-4D68-8A3B-EF2A3A0FD39E}"/>
              </a:ext>
            </a:extLst>
          </p:cNvPr>
          <p:cNvSpPr/>
          <p:nvPr/>
        </p:nvSpPr>
        <p:spPr>
          <a:xfrm>
            <a:off x="6934894" y="1414663"/>
            <a:ext cx="2187751" cy="954107"/>
          </a:xfrm>
          <a:prstGeom prst="rect">
            <a:avLst/>
          </a:prstGeom>
        </p:spPr>
        <p:txBody>
          <a:bodyPr wrap="square">
            <a:spAutoFit/>
          </a:bodyPr>
          <a:lstStyle/>
          <a:p>
            <a:pPr lvl="0">
              <a:defRPr/>
            </a:pPr>
            <a:r>
              <a:rPr lang="en-US" sz="1400" dirty="0">
                <a:solidFill>
                  <a:srgbClr val="0432FF"/>
                </a:solidFill>
                <a:ea typeface="ＭＳ Ｐゴシック" charset="-128"/>
              </a:rPr>
              <a:t>Off center by 6 mm</a:t>
            </a:r>
          </a:p>
          <a:p>
            <a:pPr lvl="0">
              <a:defRPr/>
            </a:pPr>
            <a:r>
              <a:rPr lang="en-US" sz="1400" dirty="0">
                <a:solidFill>
                  <a:srgbClr val="0432FF"/>
                </a:solidFill>
                <a:ea typeface="ＭＳ Ｐゴシック" charset="-128"/>
              </a:rPr>
              <a:t>small active area (6mm), </a:t>
            </a:r>
          </a:p>
          <a:p>
            <a:pPr lvl="0">
              <a:defRPr/>
            </a:pPr>
            <a:r>
              <a:rPr lang="en-US" sz="1400" dirty="0">
                <a:solidFill>
                  <a:srgbClr val="0432FF"/>
                </a:solidFill>
                <a:ea typeface="ＭＳ Ｐゴシック" charset="-128"/>
              </a:rPr>
              <a:t>used in 2018 and  </a:t>
            </a:r>
          </a:p>
          <a:p>
            <a:pPr lvl="0">
              <a:defRPr/>
            </a:pPr>
            <a:r>
              <a:rPr lang="en-US" sz="1400" dirty="0">
                <a:solidFill>
                  <a:srgbClr val="0432FF"/>
                </a:solidFill>
                <a:ea typeface="ＭＳ Ｐゴシック" charset="-128"/>
              </a:rPr>
              <a:t>2019-2021</a:t>
            </a:r>
          </a:p>
        </p:txBody>
      </p:sp>
      <p:sp>
        <p:nvSpPr>
          <p:cNvPr id="8" name="Slide Number Placeholder 6">
            <a:extLst>
              <a:ext uri="{FF2B5EF4-FFF2-40B4-BE49-F238E27FC236}">
                <a16:creationId xmlns:a16="http://schemas.microsoft.com/office/drawing/2014/main" id="{169A7467-F3C0-498C-BBEA-398119C50F15}"/>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defRPr/>
            </a:pPr>
            <a:r>
              <a:rPr lang="en-US" dirty="0">
                <a:solidFill>
                  <a:prstClr val="black">
                    <a:tint val="75000"/>
                  </a:prstClr>
                </a:solidFill>
                <a:latin typeface="Arial" pitchFamily="34" charset="0"/>
                <a:ea typeface="ＭＳ Ｐゴシック" charset="-128"/>
              </a:rPr>
              <a:t>8</a:t>
            </a:r>
          </a:p>
        </p:txBody>
      </p:sp>
      <p:pic>
        <p:nvPicPr>
          <p:cNvPr id="1026" name="Picture 2" descr="https://www.bnl.gov/today/body_pics/2015/12/jtz01-hr.jpg">
            <a:extLst>
              <a:ext uri="{FF2B5EF4-FFF2-40B4-BE49-F238E27FC236}">
                <a16:creationId xmlns:a16="http://schemas.microsoft.com/office/drawing/2014/main" id="{44AEAB7F-A189-4378-8F09-D55CC1974F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064" y="1727758"/>
            <a:ext cx="1978088" cy="17012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979D43-0C47-4ADF-BBD5-2EF5EC316688}"/>
              </a:ext>
            </a:extLst>
          </p:cNvPr>
          <p:cNvSpPr txBox="1"/>
          <p:nvPr/>
        </p:nvSpPr>
        <p:spPr>
          <a:xfrm>
            <a:off x="2140335" y="2262764"/>
            <a:ext cx="2697838" cy="461665"/>
          </a:xfrm>
          <a:prstGeom prst="rect">
            <a:avLst/>
          </a:prstGeom>
          <a:noFill/>
        </p:spPr>
        <p:txBody>
          <a:bodyPr wrap="square" rtlCol="0">
            <a:spAutoFit/>
          </a:bodyPr>
          <a:lstStyle/>
          <a:p>
            <a:r>
              <a:rPr lang="en-US" sz="1200" dirty="0">
                <a:solidFill>
                  <a:srgbClr val="0432FF"/>
                </a:solidFill>
                <a:ea typeface="ＭＳ Ｐゴシック" charset="-128"/>
              </a:rPr>
              <a:t>Cathode transfer camera can hold  up to 12 cathodes pucks </a:t>
            </a:r>
          </a:p>
        </p:txBody>
      </p:sp>
      <p:cxnSp>
        <p:nvCxnSpPr>
          <p:cNvPr id="13" name="Straight Arrow Connector 12">
            <a:extLst>
              <a:ext uri="{FF2B5EF4-FFF2-40B4-BE49-F238E27FC236}">
                <a16:creationId xmlns:a16="http://schemas.microsoft.com/office/drawing/2014/main" id="{89924E1C-CBA8-4F70-9AE9-B9F43605BB61}"/>
              </a:ext>
            </a:extLst>
          </p:cNvPr>
          <p:cNvCxnSpPr>
            <a:cxnSpLocks/>
          </p:cNvCxnSpPr>
          <p:nvPr/>
        </p:nvCxnSpPr>
        <p:spPr>
          <a:xfrm flipH="1">
            <a:off x="1386885" y="2632413"/>
            <a:ext cx="756645" cy="48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4411B3-8C18-49EB-9141-F1E44AC1B540}"/>
              </a:ext>
            </a:extLst>
          </p:cNvPr>
          <p:cNvCxnSpPr>
            <a:cxnSpLocks/>
          </p:cNvCxnSpPr>
          <p:nvPr/>
        </p:nvCxnSpPr>
        <p:spPr>
          <a:xfrm flipH="1" flipV="1">
            <a:off x="1411205" y="2534079"/>
            <a:ext cx="732325" cy="14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346A95E-098D-4BAB-94C3-C5672677BBF1}"/>
              </a:ext>
            </a:extLst>
          </p:cNvPr>
          <p:cNvCxnSpPr>
            <a:cxnSpLocks/>
          </p:cNvCxnSpPr>
          <p:nvPr/>
        </p:nvCxnSpPr>
        <p:spPr>
          <a:xfrm flipH="1" flipV="1">
            <a:off x="1283627" y="2305011"/>
            <a:ext cx="874401" cy="375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Arrow: Down 20">
            <a:extLst>
              <a:ext uri="{FF2B5EF4-FFF2-40B4-BE49-F238E27FC236}">
                <a16:creationId xmlns:a16="http://schemas.microsoft.com/office/drawing/2014/main" id="{A9389BA6-6674-433C-BDEF-63BEBF090B8F}"/>
              </a:ext>
            </a:extLst>
          </p:cNvPr>
          <p:cNvSpPr/>
          <p:nvPr/>
        </p:nvSpPr>
        <p:spPr>
          <a:xfrm rot="20375423">
            <a:off x="1343703" y="3252659"/>
            <a:ext cx="308108" cy="111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55216E5-B1C4-4C45-A0CC-5112D12A4A43}"/>
              </a:ext>
            </a:extLst>
          </p:cNvPr>
          <p:cNvSpPr/>
          <p:nvPr/>
        </p:nvSpPr>
        <p:spPr>
          <a:xfrm>
            <a:off x="170448" y="419558"/>
            <a:ext cx="8993585" cy="1077218"/>
          </a:xfrm>
          <a:prstGeom prst="rect">
            <a:avLst/>
          </a:prstGeom>
        </p:spPr>
        <p:txBody>
          <a:bodyPr wrap="square">
            <a:spAutoFit/>
          </a:bodyPr>
          <a:lstStyle/>
          <a:p>
            <a:pPr marL="285750" indent="-285750">
              <a:buFont typeface="Arial" panose="020B0604020202020204" pitchFamily="34" charset="0"/>
              <a:buChar char="•"/>
            </a:pPr>
            <a:r>
              <a:rPr lang="en-GB" sz="1600" dirty="0"/>
              <a:t>To support 24/7 operations, cathode production and exchange systems were developed which include two cathode deposition systems, three multi-cathode (up to 12 cathodes) vacuum suites and a mechanism allowing for cathode exchange in RHIC tunnel in about 1 hour.</a:t>
            </a:r>
            <a:endParaRPr lang="en-GB" sz="16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600" b="1" dirty="0">
                <a:solidFill>
                  <a:srgbClr val="FF0000"/>
                </a:solidFill>
                <a:latin typeface="Times New Roman" panose="02020603050405020304" pitchFamily="18" charset="0"/>
                <a:ea typeface="Times New Roman" panose="02020603050405020304" pitchFamily="18" charset="0"/>
              </a:rPr>
              <a:t>High QE cathodes allowed for reliable beam operation during 2019 – 2021</a:t>
            </a:r>
            <a:endParaRPr lang="en-US" sz="1600" b="1" dirty="0">
              <a:solidFill>
                <a:srgbClr val="FF0000"/>
              </a:solidFill>
              <a:latin typeface="Times New Roman" panose="02020603050405020304" pitchFamily="18" charset="0"/>
              <a:ea typeface="Times New Roman" panose="02020603050405020304" pitchFamily="18" charset="0"/>
            </a:endParaRPr>
          </a:p>
        </p:txBody>
      </p:sp>
      <p:pic>
        <p:nvPicPr>
          <p:cNvPr id="33" name="Picture 32" descr="C:\Users\fedotov\AppData\Local\Microsoft\Windows\Temporary Internet Files\Content.Outlook\NHLRUYPR\QE4Hours (002).jpg">
            <a:extLst>
              <a:ext uri="{FF2B5EF4-FFF2-40B4-BE49-F238E27FC236}">
                <a16:creationId xmlns:a16="http://schemas.microsoft.com/office/drawing/2014/main" id="{9D775734-F062-1042-A3DF-28579E2C8033}"/>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17101" y="4421603"/>
            <a:ext cx="2667039" cy="2436397"/>
          </a:xfrm>
          <a:prstGeom prst="rect">
            <a:avLst/>
          </a:prstGeom>
          <a:noFill/>
          <a:ln>
            <a:noFill/>
          </a:ln>
        </p:spPr>
      </p:pic>
      <p:sp>
        <p:nvSpPr>
          <p:cNvPr id="35" name="TextBox 34">
            <a:extLst>
              <a:ext uri="{FF2B5EF4-FFF2-40B4-BE49-F238E27FC236}">
                <a16:creationId xmlns:a16="http://schemas.microsoft.com/office/drawing/2014/main" id="{78383A46-4E58-2342-8DA0-DC28A3F7EE90}"/>
              </a:ext>
            </a:extLst>
          </p:cNvPr>
          <p:cNvSpPr txBox="1"/>
          <p:nvPr/>
        </p:nvSpPr>
        <p:spPr>
          <a:xfrm>
            <a:off x="5121751" y="4152319"/>
            <a:ext cx="256283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a:ea typeface="ＭＳ Ｐゴシック" charset="-128"/>
                <a:cs typeface="+mn-cs"/>
              </a:rPr>
              <a:t>30 mA beam current,</a:t>
            </a:r>
          </a:p>
        </p:txBody>
      </p:sp>
      <p:cxnSp>
        <p:nvCxnSpPr>
          <p:cNvPr id="10" name="Straight Arrow Connector 9">
            <a:extLst>
              <a:ext uri="{FF2B5EF4-FFF2-40B4-BE49-F238E27FC236}">
                <a16:creationId xmlns:a16="http://schemas.microsoft.com/office/drawing/2014/main" id="{38C640A9-2004-4FC8-8B50-C6F2907539A3}"/>
              </a:ext>
            </a:extLst>
          </p:cNvPr>
          <p:cNvCxnSpPr>
            <a:cxnSpLocks/>
          </p:cNvCxnSpPr>
          <p:nvPr/>
        </p:nvCxnSpPr>
        <p:spPr>
          <a:xfrm flipH="1">
            <a:off x="7194176" y="4117965"/>
            <a:ext cx="490410" cy="331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3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472" y="743671"/>
            <a:ext cx="8464826" cy="5557376"/>
          </a:xfrm>
        </p:spPr>
        <p:txBody>
          <a:bodyPr>
            <a:normAutofit/>
          </a:bodyPr>
          <a:lstStyle/>
          <a:p>
            <a:pPr marL="0" lvl="0" indent="0">
              <a:buNone/>
            </a:pPr>
            <a:endParaRPr lang="en-US" sz="2000" dirty="0"/>
          </a:p>
          <a:p>
            <a:pPr marL="0" indent="0">
              <a:buNone/>
            </a:pPr>
            <a:endParaRPr lang="en-US" sz="2000" dirty="0">
              <a:solidFill>
                <a:srgbClr val="008000"/>
              </a:solidFill>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400" dirty="0"/>
          </a:p>
          <a:p>
            <a:pPr marL="0" lvl="0" indent="0">
              <a:buNone/>
            </a:pPr>
            <a:endParaRPr lang="en-US" sz="2400" dirty="0"/>
          </a:p>
          <a:p>
            <a:pPr lvl="0"/>
            <a:endParaRPr lang="en-US" dirty="0"/>
          </a:p>
        </p:txBody>
      </p:sp>
      <p:sp>
        <p:nvSpPr>
          <p:cNvPr id="2" name="Title 1"/>
          <p:cNvSpPr>
            <a:spLocks noGrp="1"/>
          </p:cNvSpPr>
          <p:nvPr>
            <p:ph type="title"/>
          </p:nvPr>
        </p:nvSpPr>
        <p:spPr>
          <a:xfrm>
            <a:off x="595628" y="62857"/>
            <a:ext cx="9293328" cy="483684"/>
          </a:xfrm>
        </p:spPr>
        <p:txBody>
          <a:bodyPr>
            <a:noAutofit/>
          </a:bodyPr>
          <a:lstStyle/>
          <a:p>
            <a:r>
              <a:rPr lang="en-US" sz="2400" dirty="0"/>
              <a:t>Cathode lifetime during </a:t>
            </a:r>
            <a:r>
              <a:rPr lang="en-US" sz="2400" dirty="0" err="1"/>
              <a:t>LEReC</a:t>
            </a:r>
            <a:r>
              <a:rPr lang="en-US" sz="2400" dirty="0"/>
              <a:t> operation (2020-21)</a:t>
            </a:r>
          </a:p>
        </p:txBody>
      </p:sp>
      <p:pic>
        <p:nvPicPr>
          <p:cNvPr id="4" name="Picture 2">
            <a:extLst>
              <a:ext uri="{FF2B5EF4-FFF2-40B4-BE49-F238E27FC236}">
                <a16:creationId xmlns:a16="http://schemas.microsoft.com/office/drawing/2014/main" id="{97FC87AF-1FB0-4143-8656-A1C1D6280AA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6456" b="9635"/>
          <a:stretch/>
        </p:blipFill>
        <p:spPr bwMode="auto">
          <a:xfrm>
            <a:off x="196300" y="588123"/>
            <a:ext cx="5619742" cy="4334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626505-0ACB-4B3C-9857-9AA599B560F6}"/>
              </a:ext>
            </a:extLst>
          </p:cNvPr>
          <p:cNvSpPr txBox="1"/>
          <p:nvPr/>
        </p:nvSpPr>
        <p:spPr>
          <a:xfrm>
            <a:off x="2569029" y="1306550"/>
            <a:ext cx="2778325" cy="338554"/>
          </a:xfrm>
          <a:prstGeom prst="rect">
            <a:avLst/>
          </a:prstGeom>
          <a:noFill/>
        </p:spPr>
        <p:txBody>
          <a:bodyPr wrap="none" rtlCol="0">
            <a:spAutoFit/>
          </a:bodyPr>
          <a:lstStyle/>
          <a:p>
            <a:r>
              <a:rPr lang="en-US" sz="1600" dirty="0"/>
              <a:t>Cathode QE from 7% to 1% </a:t>
            </a:r>
          </a:p>
        </p:txBody>
      </p:sp>
      <p:sp>
        <p:nvSpPr>
          <p:cNvPr id="8" name="TextBox 7">
            <a:extLst>
              <a:ext uri="{FF2B5EF4-FFF2-40B4-BE49-F238E27FC236}">
                <a16:creationId xmlns:a16="http://schemas.microsoft.com/office/drawing/2014/main" id="{7C3F326F-3E89-42DA-94BD-4357D662E550}"/>
              </a:ext>
            </a:extLst>
          </p:cNvPr>
          <p:cNvSpPr txBox="1"/>
          <p:nvPr/>
        </p:nvSpPr>
        <p:spPr>
          <a:xfrm>
            <a:off x="943430" y="3568767"/>
            <a:ext cx="2061028" cy="307777"/>
          </a:xfrm>
          <a:prstGeom prst="rect">
            <a:avLst/>
          </a:prstGeom>
          <a:noFill/>
        </p:spPr>
        <p:txBody>
          <a:bodyPr wrap="square" rtlCol="0">
            <a:spAutoFit/>
          </a:bodyPr>
          <a:lstStyle/>
          <a:p>
            <a:r>
              <a:rPr lang="en-US" sz="1400" dirty="0"/>
              <a:t>Laser power 0.5W-4W</a:t>
            </a:r>
          </a:p>
        </p:txBody>
      </p:sp>
      <p:cxnSp>
        <p:nvCxnSpPr>
          <p:cNvPr id="9" name="Straight Arrow Connector 8">
            <a:extLst>
              <a:ext uri="{FF2B5EF4-FFF2-40B4-BE49-F238E27FC236}">
                <a16:creationId xmlns:a16="http://schemas.microsoft.com/office/drawing/2014/main" id="{63207D56-5BF6-284F-93D7-2DE10A59C1C0}"/>
              </a:ext>
            </a:extLst>
          </p:cNvPr>
          <p:cNvCxnSpPr/>
          <p:nvPr/>
        </p:nvCxnSpPr>
        <p:spPr>
          <a:xfrm>
            <a:off x="725714" y="2496459"/>
            <a:ext cx="474617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CD42F76-FCE8-1541-AC00-4B563A540A65}"/>
              </a:ext>
            </a:extLst>
          </p:cNvPr>
          <p:cNvSpPr txBox="1"/>
          <p:nvPr/>
        </p:nvSpPr>
        <p:spPr>
          <a:xfrm>
            <a:off x="2651905" y="2118207"/>
            <a:ext cx="1306286" cy="338554"/>
          </a:xfrm>
          <a:prstGeom prst="rect">
            <a:avLst/>
          </a:prstGeom>
          <a:noFill/>
        </p:spPr>
        <p:txBody>
          <a:bodyPr wrap="square" rtlCol="0">
            <a:spAutoFit/>
          </a:bodyPr>
          <a:lstStyle/>
          <a:p>
            <a:r>
              <a:rPr lang="en-US" sz="1600" dirty="0"/>
              <a:t>12 days</a:t>
            </a:r>
          </a:p>
        </p:txBody>
      </p:sp>
      <p:pic>
        <p:nvPicPr>
          <p:cNvPr id="1026" name="Picture 2">
            <a:extLst>
              <a:ext uri="{FF2B5EF4-FFF2-40B4-BE49-F238E27FC236}">
                <a16:creationId xmlns:a16="http://schemas.microsoft.com/office/drawing/2014/main" id="{F3B56EF2-8B2C-6942-93C8-30F80B25FB2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8947"/>
          <a:stretch/>
        </p:blipFill>
        <p:spPr bwMode="auto">
          <a:xfrm>
            <a:off x="5892800" y="570643"/>
            <a:ext cx="3239638" cy="43655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7A8BEDD-5483-754B-A72A-7FB201DBD067}"/>
              </a:ext>
            </a:extLst>
          </p:cNvPr>
          <p:cNvSpPr/>
          <p:nvPr/>
        </p:nvSpPr>
        <p:spPr>
          <a:xfrm>
            <a:off x="5892800" y="5019342"/>
            <a:ext cx="3316396" cy="646331"/>
          </a:xfrm>
          <a:prstGeom prst="rect">
            <a:avLst/>
          </a:prstGeom>
        </p:spPr>
        <p:txBody>
          <a:bodyPr wrap="square">
            <a:spAutoFit/>
          </a:bodyPr>
          <a:lstStyle/>
          <a:p>
            <a:r>
              <a:rPr lang="en-US" dirty="0" err="1"/>
              <a:t>LEReC</a:t>
            </a:r>
            <a:r>
              <a:rPr lang="en-US" dirty="0"/>
              <a:t> operation with current scan 10-18 mA</a:t>
            </a:r>
          </a:p>
        </p:txBody>
      </p:sp>
      <p:cxnSp>
        <p:nvCxnSpPr>
          <p:cNvPr id="14" name="Straight Arrow Connector 13">
            <a:extLst>
              <a:ext uri="{FF2B5EF4-FFF2-40B4-BE49-F238E27FC236}">
                <a16:creationId xmlns:a16="http://schemas.microsoft.com/office/drawing/2014/main" id="{04E5CC9F-E415-DE43-970F-9FC25D5BD85B}"/>
              </a:ext>
            </a:extLst>
          </p:cNvPr>
          <p:cNvCxnSpPr>
            <a:cxnSpLocks/>
          </p:cNvCxnSpPr>
          <p:nvPr/>
        </p:nvCxnSpPr>
        <p:spPr>
          <a:xfrm>
            <a:off x="6168571" y="2358573"/>
            <a:ext cx="2554515"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C42875-8823-9F49-9384-D2C3473396E9}"/>
              </a:ext>
            </a:extLst>
          </p:cNvPr>
          <p:cNvSpPr txBox="1"/>
          <p:nvPr/>
        </p:nvSpPr>
        <p:spPr>
          <a:xfrm>
            <a:off x="7159172" y="1997246"/>
            <a:ext cx="1306286" cy="338554"/>
          </a:xfrm>
          <a:prstGeom prst="rect">
            <a:avLst/>
          </a:prstGeom>
          <a:noFill/>
        </p:spPr>
        <p:txBody>
          <a:bodyPr wrap="square" rtlCol="0">
            <a:spAutoFit/>
          </a:bodyPr>
          <a:lstStyle/>
          <a:p>
            <a:r>
              <a:rPr lang="en-US" sz="1600" dirty="0"/>
              <a:t>3 days</a:t>
            </a:r>
          </a:p>
        </p:txBody>
      </p:sp>
      <p:sp>
        <p:nvSpPr>
          <p:cNvPr id="17" name="TextBox 16">
            <a:extLst>
              <a:ext uri="{FF2B5EF4-FFF2-40B4-BE49-F238E27FC236}">
                <a16:creationId xmlns:a16="http://schemas.microsoft.com/office/drawing/2014/main" id="{69E4E842-DA4B-574D-B232-004746342489}"/>
              </a:ext>
            </a:extLst>
          </p:cNvPr>
          <p:cNvSpPr txBox="1"/>
          <p:nvPr/>
        </p:nvSpPr>
        <p:spPr>
          <a:xfrm>
            <a:off x="6610664" y="3858235"/>
            <a:ext cx="2061028" cy="307777"/>
          </a:xfrm>
          <a:prstGeom prst="rect">
            <a:avLst/>
          </a:prstGeom>
          <a:noFill/>
        </p:spPr>
        <p:txBody>
          <a:bodyPr wrap="square" rtlCol="0">
            <a:spAutoFit/>
          </a:bodyPr>
          <a:lstStyle/>
          <a:p>
            <a:r>
              <a:rPr lang="en-US" sz="1400" dirty="0"/>
              <a:t>Laser power ~0.5W</a:t>
            </a:r>
          </a:p>
        </p:txBody>
      </p:sp>
      <p:sp>
        <p:nvSpPr>
          <p:cNvPr id="18" name="TextBox 17">
            <a:extLst>
              <a:ext uri="{FF2B5EF4-FFF2-40B4-BE49-F238E27FC236}">
                <a16:creationId xmlns:a16="http://schemas.microsoft.com/office/drawing/2014/main" id="{46135999-5FA8-A841-92DD-6EDDF7F02618}"/>
              </a:ext>
            </a:extLst>
          </p:cNvPr>
          <p:cNvSpPr txBox="1"/>
          <p:nvPr/>
        </p:nvSpPr>
        <p:spPr>
          <a:xfrm>
            <a:off x="6168571" y="1558490"/>
            <a:ext cx="2554515" cy="523220"/>
          </a:xfrm>
          <a:prstGeom prst="rect">
            <a:avLst/>
          </a:prstGeom>
          <a:noFill/>
        </p:spPr>
        <p:txBody>
          <a:bodyPr wrap="square" rtlCol="0">
            <a:spAutoFit/>
          </a:bodyPr>
          <a:lstStyle/>
          <a:p>
            <a:r>
              <a:rPr lang="en-US" sz="1400" dirty="0"/>
              <a:t>Cathode QE: from 9.5% to 8% </a:t>
            </a:r>
          </a:p>
        </p:txBody>
      </p:sp>
      <p:sp>
        <p:nvSpPr>
          <p:cNvPr id="15" name="TextBox 14">
            <a:extLst>
              <a:ext uri="{FF2B5EF4-FFF2-40B4-BE49-F238E27FC236}">
                <a16:creationId xmlns:a16="http://schemas.microsoft.com/office/drawing/2014/main" id="{A6F7D7A8-E39E-A648-83E5-7AF3864691AB}"/>
              </a:ext>
            </a:extLst>
          </p:cNvPr>
          <p:cNvSpPr txBox="1"/>
          <p:nvPr/>
        </p:nvSpPr>
        <p:spPr>
          <a:xfrm>
            <a:off x="595628" y="5057895"/>
            <a:ext cx="4708274" cy="646331"/>
          </a:xfrm>
          <a:prstGeom prst="rect">
            <a:avLst/>
          </a:prstGeom>
          <a:noFill/>
        </p:spPr>
        <p:txBody>
          <a:bodyPr wrap="square" rtlCol="0">
            <a:spAutoFit/>
          </a:bodyPr>
          <a:lstStyle/>
          <a:p>
            <a:r>
              <a:rPr lang="en-US" dirty="0"/>
              <a:t>At low laser power the main suspect of the QE drop is vacuum pressure in the gun </a:t>
            </a:r>
          </a:p>
        </p:txBody>
      </p:sp>
      <p:sp>
        <p:nvSpPr>
          <p:cNvPr id="19" name="Slide Number Placeholder 4">
            <a:extLst>
              <a:ext uri="{FF2B5EF4-FFF2-40B4-BE49-F238E27FC236}">
                <a16:creationId xmlns:a16="http://schemas.microsoft.com/office/drawing/2014/main" id="{3E46F1F8-56A5-6B46-A2AB-FAE2D2F2DC88}"/>
              </a:ext>
            </a:extLst>
          </p:cNvPr>
          <p:cNvSpPr>
            <a:spLocks noGrp="1"/>
          </p:cNvSpPr>
          <p:nvPr>
            <p:ph type="sldNum" sz="quarter" idx="12"/>
          </p:nvPr>
        </p:nvSpPr>
        <p:spPr>
          <a:xfrm>
            <a:off x="7086600" y="6510022"/>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
        <p:nvSpPr>
          <p:cNvPr id="6" name="TextBox 5">
            <a:extLst>
              <a:ext uri="{FF2B5EF4-FFF2-40B4-BE49-F238E27FC236}">
                <a16:creationId xmlns:a16="http://schemas.microsoft.com/office/drawing/2014/main" id="{2398B376-DC29-4A86-8E1B-8F0220D00B4C}"/>
              </a:ext>
            </a:extLst>
          </p:cNvPr>
          <p:cNvSpPr txBox="1"/>
          <p:nvPr/>
        </p:nvSpPr>
        <p:spPr>
          <a:xfrm>
            <a:off x="2286276" y="5904962"/>
            <a:ext cx="5335628" cy="369332"/>
          </a:xfrm>
          <a:prstGeom prst="rect">
            <a:avLst/>
          </a:prstGeom>
          <a:noFill/>
        </p:spPr>
        <p:txBody>
          <a:bodyPr wrap="none" rtlCol="0">
            <a:spAutoFit/>
          </a:bodyPr>
          <a:lstStyle/>
          <a:p>
            <a:r>
              <a:rPr lang="en-US" b="1" dirty="0">
                <a:solidFill>
                  <a:srgbClr val="FF0000"/>
                </a:solidFill>
              </a:rPr>
              <a:t>Typical cathode exchange: once every 2 weeks</a:t>
            </a:r>
          </a:p>
        </p:txBody>
      </p:sp>
    </p:spTree>
    <p:extLst>
      <p:ext uri="{BB962C8B-B14F-4D97-AF65-F5344CB8AC3E}">
        <p14:creationId xmlns:p14="http://schemas.microsoft.com/office/powerpoint/2010/main" val="1649893167"/>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1_RHIC operations review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algn="l">
          <a:spcBef>
            <a:spcPct val="50000"/>
          </a:spcBef>
          <a:defRPr sz="2800" b="0" dirty="0" smtClean="0">
            <a:solidFill>
              <a:srgbClr val="FFFFFF"/>
            </a:solidFill>
            <a:latin typeface="Helvetica"/>
            <a:cs typeface="Helvetica"/>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1681</TotalTime>
  <Words>2123</Words>
  <Application>Microsoft Office PowerPoint</Application>
  <PresentationFormat>On-screen Show (4:3)</PresentationFormat>
  <Paragraphs>292</Paragraphs>
  <Slides>20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Book Antiqua</vt:lpstr>
      <vt:lpstr>Calibri</vt:lpstr>
      <vt:lpstr>Felix Titling</vt:lpstr>
      <vt:lpstr>Helvetica</vt:lpstr>
      <vt:lpstr>Symbol</vt:lpstr>
      <vt:lpstr>Times New Roman</vt:lpstr>
      <vt:lpstr>TimesNewRomanPSMT</vt:lpstr>
      <vt:lpstr>BNL</vt:lpstr>
      <vt:lpstr>1_RHIC operations review template</vt:lpstr>
      <vt:lpstr>LEReC performance summary and plans</vt:lpstr>
      <vt:lpstr>Outline</vt:lpstr>
      <vt:lpstr> Response to recommendations from MAC 2020</vt:lpstr>
      <vt:lpstr>PowerPoint Presentation</vt:lpstr>
      <vt:lpstr>PowerPoint Presentation</vt:lpstr>
      <vt:lpstr>LEReC roadmap to electron cooling of colliding ion bunches in RHIC </vt:lpstr>
      <vt:lpstr> LEReC operational experience</vt:lpstr>
      <vt:lpstr>Photocathodes production </vt:lpstr>
      <vt:lpstr>Cathode lifetime during LEReC operation (2020-21)</vt:lpstr>
      <vt:lpstr>LEReC Laser: 24/7 operation</vt:lpstr>
      <vt:lpstr>PowerPoint Presentation</vt:lpstr>
      <vt:lpstr>Cooling optimization for luminosity</vt:lpstr>
      <vt:lpstr>2021 operation for physics (several physics stores), 1.6 MeV electrons, 111x111 Au ion bunches at 3.85 GeV/n, rms bunch length (top) and rms beam size (bottom) </vt:lpstr>
      <vt:lpstr>PowerPoint Presentation</vt:lpstr>
      <vt:lpstr>High-energy cooling studies, including for EIC </vt:lpstr>
      <vt:lpstr>Cooling experiments using LEReC </vt:lpstr>
      <vt:lpstr>LEReC electron source and accelerator R&amp;D</vt:lpstr>
      <vt:lpstr>PowerPoint Presentation</vt:lpstr>
      <vt:lpstr>LEReC Run-22 plans and beyond </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Fedotov, Alexei</dc:creator>
  <cp:keywords/>
  <dc:description/>
  <cp:lastModifiedBy>Fedotov, Alexei</cp:lastModifiedBy>
  <cp:revision>160</cp:revision>
  <dcterms:created xsi:type="dcterms:W3CDTF">2021-06-08T17:40:41Z</dcterms:created>
  <dcterms:modified xsi:type="dcterms:W3CDTF">2021-12-01T14:47:40Z</dcterms:modified>
  <cp:category/>
</cp:coreProperties>
</file>