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1428" r:id="rId4"/>
    <p:sldId id="1429" r:id="rId5"/>
    <p:sldId id="1430" r:id="rId6"/>
    <p:sldId id="1431" r:id="rId7"/>
    <p:sldId id="1434" r:id="rId8"/>
    <p:sldId id="1435" r:id="rId9"/>
    <p:sldId id="1436" r:id="rId10"/>
    <p:sldId id="1437" r:id="rId11"/>
    <p:sldId id="1438" r:id="rId12"/>
    <p:sldId id="1439" r:id="rId13"/>
    <p:sldId id="1440" r:id="rId14"/>
    <p:sldId id="1441" r:id="rId15"/>
    <p:sldId id="1442" r:id="rId16"/>
    <p:sldId id="1447" r:id="rId17"/>
    <p:sldId id="1443" r:id="rId18"/>
    <p:sldId id="1444" r:id="rId19"/>
    <p:sldId id="1445" r:id="rId20"/>
    <p:sldId id="1446" r:id="rId21"/>
    <p:sldId id="1424"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2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FD1CA-8F21-4F70-AAA0-B8347BCEAECD}" type="datetimeFigureOut">
              <a:rPr lang="en-US" smtClean="0"/>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FF913C-9840-445B-B443-22234B9DD9AB}" type="slidenum">
              <a:rPr lang="en-US" smtClean="0"/>
              <a:t>‹#›</a:t>
            </a:fld>
            <a:endParaRPr lang="en-US"/>
          </a:p>
        </p:txBody>
      </p:sp>
    </p:spTree>
    <p:extLst>
      <p:ext uri="{BB962C8B-B14F-4D97-AF65-F5344CB8AC3E}">
        <p14:creationId xmlns:p14="http://schemas.microsoft.com/office/powerpoint/2010/main" val="1534851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11AA9-5820-4D42-8932-5CB25AA129DA}" type="slidenum">
              <a:rPr lang="en-US" smtClean="0"/>
              <a:t>1</a:t>
            </a:fld>
            <a:endParaRPr lang="en-US"/>
          </a:p>
        </p:txBody>
      </p:sp>
    </p:spTree>
    <p:extLst>
      <p:ext uri="{BB962C8B-B14F-4D97-AF65-F5344CB8AC3E}">
        <p14:creationId xmlns:p14="http://schemas.microsoft.com/office/powerpoint/2010/main" val="2115621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FF913C-9840-445B-B443-22234B9DD9AB}" type="slidenum">
              <a:rPr lang="en-US" smtClean="0"/>
              <a:t>3</a:t>
            </a:fld>
            <a:endParaRPr lang="en-US"/>
          </a:p>
        </p:txBody>
      </p:sp>
    </p:spTree>
    <p:extLst>
      <p:ext uri="{BB962C8B-B14F-4D97-AF65-F5344CB8AC3E}">
        <p14:creationId xmlns:p14="http://schemas.microsoft.com/office/powerpoint/2010/main" val="416279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A38F-9F16-4920-8DC0-3BB5504209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34529B-9271-4697-9409-D4A780C8DE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0CF55C-04ED-4AAA-AF78-299E3D1A999B}"/>
              </a:ext>
            </a:extLst>
          </p:cNvPr>
          <p:cNvSpPr>
            <a:spLocks noGrp="1"/>
          </p:cNvSpPr>
          <p:nvPr>
            <p:ph type="dt" sz="half" idx="10"/>
          </p:nvPr>
        </p:nvSpPr>
        <p:spPr/>
        <p:txBody>
          <a:bodyPr/>
          <a:lstStyle/>
          <a:p>
            <a:fld id="{882A5A02-544F-49CB-8EAD-4D2D149A28D9}" type="datetimeFigureOut">
              <a:rPr lang="en-US" smtClean="0"/>
              <a:t>11/29/2021</a:t>
            </a:fld>
            <a:endParaRPr lang="en-US"/>
          </a:p>
        </p:txBody>
      </p:sp>
      <p:sp>
        <p:nvSpPr>
          <p:cNvPr id="5" name="Footer Placeholder 4">
            <a:extLst>
              <a:ext uri="{FF2B5EF4-FFF2-40B4-BE49-F238E27FC236}">
                <a16:creationId xmlns:a16="http://schemas.microsoft.com/office/drawing/2014/main" id="{B1434E98-73D8-44A9-85CA-9B30D44E2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8CDD4-0CAB-4C12-82E9-385E243993D6}"/>
              </a:ext>
            </a:extLst>
          </p:cNvPr>
          <p:cNvSpPr>
            <a:spLocks noGrp="1"/>
          </p:cNvSpPr>
          <p:nvPr>
            <p:ph type="sldNum" sz="quarter" idx="12"/>
          </p:nvPr>
        </p:nvSpPr>
        <p:spPr/>
        <p:txBody>
          <a:bodyPr/>
          <a:lstStyle/>
          <a:p>
            <a:fld id="{692CE882-6B8E-455C-BA90-E31BE4D98FE3}" type="slidenum">
              <a:rPr lang="en-US" smtClean="0"/>
              <a:t>‹#›</a:t>
            </a:fld>
            <a:endParaRPr lang="en-US"/>
          </a:p>
        </p:txBody>
      </p:sp>
    </p:spTree>
    <p:extLst>
      <p:ext uri="{BB962C8B-B14F-4D97-AF65-F5344CB8AC3E}">
        <p14:creationId xmlns:p14="http://schemas.microsoft.com/office/powerpoint/2010/main" val="122042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079D-BF57-4137-8BF9-958082EB54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F734ED-0E5C-4767-ABF3-38D02D06D8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D1BB33-A39E-46E0-BF21-CEDCC867E54E}"/>
              </a:ext>
            </a:extLst>
          </p:cNvPr>
          <p:cNvSpPr>
            <a:spLocks noGrp="1"/>
          </p:cNvSpPr>
          <p:nvPr>
            <p:ph type="dt" sz="half" idx="10"/>
          </p:nvPr>
        </p:nvSpPr>
        <p:spPr/>
        <p:txBody>
          <a:bodyPr/>
          <a:lstStyle/>
          <a:p>
            <a:fld id="{882A5A02-544F-49CB-8EAD-4D2D149A28D9}" type="datetimeFigureOut">
              <a:rPr lang="en-US" smtClean="0"/>
              <a:t>11/29/2021</a:t>
            </a:fld>
            <a:endParaRPr lang="en-US"/>
          </a:p>
        </p:txBody>
      </p:sp>
      <p:sp>
        <p:nvSpPr>
          <p:cNvPr id="5" name="Footer Placeholder 4">
            <a:extLst>
              <a:ext uri="{FF2B5EF4-FFF2-40B4-BE49-F238E27FC236}">
                <a16:creationId xmlns:a16="http://schemas.microsoft.com/office/drawing/2014/main" id="{E02894A2-6B36-4206-A21F-C24835B0F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15490-06FE-40D9-8F52-B06D6C812996}"/>
              </a:ext>
            </a:extLst>
          </p:cNvPr>
          <p:cNvSpPr>
            <a:spLocks noGrp="1"/>
          </p:cNvSpPr>
          <p:nvPr>
            <p:ph type="sldNum" sz="quarter" idx="12"/>
          </p:nvPr>
        </p:nvSpPr>
        <p:spPr/>
        <p:txBody>
          <a:bodyPr/>
          <a:lstStyle/>
          <a:p>
            <a:fld id="{692CE882-6B8E-455C-BA90-E31BE4D98FE3}" type="slidenum">
              <a:rPr lang="en-US" smtClean="0"/>
              <a:t>‹#›</a:t>
            </a:fld>
            <a:endParaRPr lang="en-US"/>
          </a:p>
        </p:txBody>
      </p:sp>
    </p:spTree>
    <p:extLst>
      <p:ext uri="{BB962C8B-B14F-4D97-AF65-F5344CB8AC3E}">
        <p14:creationId xmlns:p14="http://schemas.microsoft.com/office/powerpoint/2010/main" val="201739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B6DFF9-CD1F-4832-ACEB-4E83940367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C3CC70-3DC2-464A-85ED-16D5CFB38D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E185C-10DD-4EDF-B36F-63E378F30501}"/>
              </a:ext>
            </a:extLst>
          </p:cNvPr>
          <p:cNvSpPr>
            <a:spLocks noGrp="1"/>
          </p:cNvSpPr>
          <p:nvPr>
            <p:ph type="dt" sz="half" idx="10"/>
          </p:nvPr>
        </p:nvSpPr>
        <p:spPr/>
        <p:txBody>
          <a:bodyPr/>
          <a:lstStyle/>
          <a:p>
            <a:fld id="{882A5A02-544F-49CB-8EAD-4D2D149A28D9}" type="datetimeFigureOut">
              <a:rPr lang="en-US" smtClean="0"/>
              <a:t>11/29/2021</a:t>
            </a:fld>
            <a:endParaRPr lang="en-US"/>
          </a:p>
        </p:txBody>
      </p:sp>
      <p:sp>
        <p:nvSpPr>
          <p:cNvPr id="5" name="Footer Placeholder 4">
            <a:extLst>
              <a:ext uri="{FF2B5EF4-FFF2-40B4-BE49-F238E27FC236}">
                <a16:creationId xmlns:a16="http://schemas.microsoft.com/office/drawing/2014/main" id="{A2087C90-8071-48F9-A110-76F109B0C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C8F64-B4BF-45F3-B122-3B8CFB9C09D3}"/>
              </a:ext>
            </a:extLst>
          </p:cNvPr>
          <p:cNvSpPr>
            <a:spLocks noGrp="1"/>
          </p:cNvSpPr>
          <p:nvPr>
            <p:ph type="sldNum" sz="quarter" idx="12"/>
          </p:nvPr>
        </p:nvSpPr>
        <p:spPr/>
        <p:txBody>
          <a:bodyPr/>
          <a:lstStyle/>
          <a:p>
            <a:fld id="{692CE882-6B8E-455C-BA90-E31BE4D98FE3}" type="slidenum">
              <a:rPr lang="en-US" smtClean="0"/>
              <a:t>‹#›</a:t>
            </a:fld>
            <a:endParaRPr lang="en-US"/>
          </a:p>
        </p:txBody>
      </p:sp>
    </p:spTree>
    <p:extLst>
      <p:ext uri="{BB962C8B-B14F-4D97-AF65-F5344CB8AC3E}">
        <p14:creationId xmlns:p14="http://schemas.microsoft.com/office/powerpoint/2010/main" val="37430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B36DE-B4E9-49BD-B86D-10E0818205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79AD4C-B020-46B5-9F95-FD23BF5075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FC1BF-04FD-4A2C-84F0-708B3051552B}"/>
              </a:ext>
            </a:extLst>
          </p:cNvPr>
          <p:cNvSpPr>
            <a:spLocks noGrp="1"/>
          </p:cNvSpPr>
          <p:nvPr>
            <p:ph type="dt" sz="half" idx="10"/>
          </p:nvPr>
        </p:nvSpPr>
        <p:spPr/>
        <p:txBody>
          <a:bodyPr/>
          <a:lstStyle/>
          <a:p>
            <a:fld id="{882A5A02-544F-49CB-8EAD-4D2D149A28D9}" type="datetimeFigureOut">
              <a:rPr lang="en-US" smtClean="0"/>
              <a:t>11/29/2021</a:t>
            </a:fld>
            <a:endParaRPr lang="en-US"/>
          </a:p>
        </p:txBody>
      </p:sp>
      <p:sp>
        <p:nvSpPr>
          <p:cNvPr id="5" name="Footer Placeholder 4">
            <a:extLst>
              <a:ext uri="{FF2B5EF4-FFF2-40B4-BE49-F238E27FC236}">
                <a16:creationId xmlns:a16="http://schemas.microsoft.com/office/drawing/2014/main" id="{99AD5E4E-83B3-48B6-9FCB-C45DD6050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0FC7F-A28A-4B88-8066-75AD845D8152}"/>
              </a:ext>
            </a:extLst>
          </p:cNvPr>
          <p:cNvSpPr>
            <a:spLocks noGrp="1"/>
          </p:cNvSpPr>
          <p:nvPr>
            <p:ph type="sldNum" sz="quarter" idx="12"/>
          </p:nvPr>
        </p:nvSpPr>
        <p:spPr/>
        <p:txBody>
          <a:bodyPr/>
          <a:lstStyle/>
          <a:p>
            <a:fld id="{692CE882-6B8E-455C-BA90-E31BE4D98FE3}" type="slidenum">
              <a:rPr lang="en-US" smtClean="0"/>
              <a:t>‹#›</a:t>
            </a:fld>
            <a:endParaRPr lang="en-US"/>
          </a:p>
        </p:txBody>
      </p:sp>
    </p:spTree>
    <p:extLst>
      <p:ext uri="{BB962C8B-B14F-4D97-AF65-F5344CB8AC3E}">
        <p14:creationId xmlns:p14="http://schemas.microsoft.com/office/powerpoint/2010/main" val="82535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9C238-BABD-4D9D-BCD5-F9B6EA3A6C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C9581D-6F44-4695-A712-BC1B1885BB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B5C03A-A228-4FDC-98ED-4D1A67C261FE}"/>
              </a:ext>
            </a:extLst>
          </p:cNvPr>
          <p:cNvSpPr>
            <a:spLocks noGrp="1"/>
          </p:cNvSpPr>
          <p:nvPr>
            <p:ph type="dt" sz="half" idx="10"/>
          </p:nvPr>
        </p:nvSpPr>
        <p:spPr/>
        <p:txBody>
          <a:bodyPr/>
          <a:lstStyle/>
          <a:p>
            <a:fld id="{882A5A02-544F-49CB-8EAD-4D2D149A28D9}" type="datetimeFigureOut">
              <a:rPr lang="en-US" smtClean="0"/>
              <a:t>11/29/2021</a:t>
            </a:fld>
            <a:endParaRPr lang="en-US"/>
          </a:p>
        </p:txBody>
      </p:sp>
      <p:sp>
        <p:nvSpPr>
          <p:cNvPr id="5" name="Footer Placeholder 4">
            <a:extLst>
              <a:ext uri="{FF2B5EF4-FFF2-40B4-BE49-F238E27FC236}">
                <a16:creationId xmlns:a16="http://schemas.microsoft.com/office/drawing/2014/main" id="{00D0412E-4E50-4FB3-A1ED-11C448B50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1B152-30E9-4E3A-B312-8D69D4CFD15C}"/>
              </a:ext>
            </a:extLst>
          </p:cNvPr>
          <p:cNvSpPr>
            <a:spLocks noGrp="1"/>
          </p:cNvSpPr>
          <p:nvPr>
            <p:ph type="sldNum" sz="quarter" idx="12"/>
          </p:nvPr>
        </p:nvSpPr>
        <p:spPr/>
        <p:txBody>
          <a:bodyPr/>
          <a:lstStyle/>
          <a:p>
            <a:fld id="{692CE882-6B8E-455C-BA90-E31BE4D98FE3}" type="slidenum">
              <a:rPr lang="en-US" smtClean="0"/>
              <a:t>‹#›</a:t>
            </a:fld>
            <a:endParaRPr lang="en-US"/>
          </a:p>
        </p:txBody>
      </p:sp>
    </p:spTree>
    <p:extLst>
      <p:ext uri="{BB962C8B-B14F-4D97-AF65-F5344CB8AC3E}">
        <p14:creationId xmlns:p14="http://schemas.microsoft.com/office/powerpoint/2010/main" val="37588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A46F3-954F-4F2B-8ABB-8E6BBD89F5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E1534-0541-4C05-A97F-F262A05ED3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3A0CFA-C425-4425-9ACC-FE0A326DAC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EB8AFF-9005-4390-9E76-89503B3BB175}"/>
              </a:ext>
            </a:extLst>
          </p:cNvPr>
          <p:cNvSpPr>
            <a:spLocks noGrp="1"/>
          </p:cNvSpPr>
          <p:nvPr>
            <p:ph type="dt" sz="half" idx="10"/>
          </p:nvPr>
        </p:nvSpPr>
        <p:spPr/>
        <p:txBody>
          <a:bodyPr/>
          <a:lstStyle/>
          <a:p>
            <a:fld id="{882A5A02-544F-49CB-8EAD-4D2D149A28D9}" type="datetimeFigureOut">
              <a:rPr lang="en-US" smtClean="0"/>
              <a:t>11/29/2021</a:t>
            </a:fld>
            <a:endParaRPr lang="en-US"/>
          </a:p>
        </p:txBody>
      </p:sp>
      <p:sp>
        <p:nvSpPr>
          <p:cNvPr id="6" name="Footer Placeholder 5">
            <a:extLst>
              <a:ext uri="{FF2B5EF4-FFF2-40B4-BE49-F238E27FC236}">
                <a16:creationId xmlns:a16="http://schemas.microsoft.com/office/drawing/2014/main" id="{18589EC2-98D8-4A68-94FC-6C08BB97E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DA54D-272E-403C-AD2A-1095A481DA6C}"/>
              </a:ext>
            </a:extLst>
          </p:cNvPr>
          <p:cNvSpPr>
            <a:spLocks noGrp="1"/>
          </p:cNvSpPr>
          <p:nvPr>
            <p:ph type="sldNum" sz="quarter" idx="12"/>
          </p:nvPr>
        </p:nvSpPr>
        <p:spPr/>
        <p:txBody>
          <a:bodyPr/>
          <a:lstStyle/>
          <a:p>
            <a:fld id="{692CE882-6B8E-455C-BA90-E31BE4D98FE3}" type="slidenum">
              <a:rPr lang="en-US" smtClean="0"/>
              <a:t>‹#›</a:t>
            </a:fld>
            <a:endParaRPr lang="en-US"/>
          </a:p>
        </p:txBody>
      </p:sp>
    </p:spTree>
    <p:extLst>
      <p:ext uri="{BB962C8B-B14F-4D97-AF65-F5344CB8AC3E}">
        <p14:creationId xmlns:p14="http://schemas.microsoft.com/office/powerpoint/2010/main" val="4236607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9902-BEF9-4DA8-B563-8512A94C03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559501-6D0D-4D50-8B3E-719794FE9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B94B0C-9D80-4863-8390-446956AB7B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B5F79D-33D0-4855-A1AF-46D29102C6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CC1DC0-FFB8-4D07-BFA4-8712B25471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18A651-B984-4333-9351-447ED16EF85F}"/>
              </a:ext>
            </a:extLst>
          </p:cNvPr>
          <p:cNvSpPr>
            <a:spLocks noGrp="1"/>
          </p:cNvSpPr>
          <p:nvPr>
            <p:ph type="dt" sz="half" idx="10"/>
          </p:nvPr>
        </p:nvSpPr>
        <p:spPr/>
        <p:txBody>
          <a:bodyPr/>
          <a:lstStyle/>
          <a:p>
            <a:fld id="{882A5A02-544F-49CB-8EAD-4D2D149A28D9}" type="datetimeFigureOut">
              <a:rPr lang="en-US" smtClean="0"/>
              <a:t>11/29/2021</a:t>
            </a:fld>
            <a:endParaRPr lang="en-US"/>
          </a:p>
        </p:txBody>
      </p:sp>
      <p:sp>
        <p:nvSpPr>
          <p:cNvPr id="8" name="Footer Placeholder 7">
            <a:extLst>
              <a:ext uri="{FF2B5EF4-FFF2-40B4-BE49-F238E27FC236}">
                <a16:creationId xmlns:a16="http://schemas.microsoft.com/office/drawing/2014/main" id="{1B3997AF-A92B-4ABE-B429-B0E11214A0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B94B96-4AA5-475A-81A0-7C9195C50548}"/>
              </a:ext>
            </a:extLst>
          </p:cNvPr>
          <p:cNvSpPr>
            <a:spLocks noGrp="1"/>
          </p:cNvSpPr>
          <p:nvPr>
            <p:ph type="sldNum" sz="quarter" idx="12"/>
          </p:nvPr>
        </p:nvSpPr>
        <p:spPr/>
        <p:txBody>
          <a:bodyPr/>
          <a:lstStyle/>
          <a:p>
            <a:fld id="{692CE882-6B8E-455C-BA90-E31BE4D98FE3}" type="slidenum">
              <a:rPr lang="en-US" smtClean="0"/>
              <a:t>‹#›</a:t>
            </a:fld>
            <a:endParaRPr lang="en-US"/>
          </a:p>
        </p:txBody>
      </p:sp>
    </p:spTree>
    <p:extLst>
      <p:ext uri="{BB962C8B-B14F-4D97-AF65-F5344CB8AC3E}">
        <p14:creationId xmlns:p14="http://schemas.microsoft.com/office/powerpoint/2010/main" val="6383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E708C-98B7-4293-8ABD-AF1326F40F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79F42E-F0BE-440D-BC63-C676BC9456EC}"/>
              </a:ext>
            </a:extLst>
          </p:cNvPr>
          <p:cNvSpPr>
            <a:spLocks noGrp="1"/>
          </p:cNvSpPr>
          <p:nvPr>
            <p:ph type="dt" sz="half" idx="10"/>
          </p:nvPr>
        </p:nvSpPr>
        <p:spPr/>
        <p:txBody>
          <a:bodyPr/>
          <a:lstStyle/>
          <a:p>
            <a:fld id="{882A5A02-544F-49CB-8EAD-4D2D149A28D9}" type="datetimeFigureOut">
              <a:rPr lang="en-US" smtClean="0"/>
              <a:t>11/29/2021</a:t>
            </a:fld>
            <a:endParaRPr lang="en-US"/>
          </a:p>
        </p:txBody>
      </p:sp>
      <p:sp>
        <p:nvSpPr>
          <p:cNvPr id="4" name="Footer Placeholder 3">
            <a:extLst>
              <a:ext uri="{FF2B5EF4-FFF2-40B4-BE49-F238E27FC236}">
                <a16:creationId xmlns:a16="http://schemas.microsoft.com/office/drawing/2014/main" id="{C56C23D2-BA01-4CA7-B0D7-4B7C566FD4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B361F0-4E16-4CE5-8E6E-F6216C6D548B}"/>
              </a:ext>
            </a:extLst>
          </p:cNvPr>
          <p:cNvSpPr>
            <a:spLocks noGrp="1"/>
          </p:cNvSpPr>
          <p:nvPr>
            <p:ph type="sldNum" sz="quarter" idx="12"/>
          </p:nvPr>
        </p:nvSpPr>
        <p:spPr/>
        <p:txBody>
          <a:bodyPr/>
          <a:lstStyle/>
          <a:p>
            <a:fld id="{692CE882-6B8E-455C-BA90-E31BE4D98FE3}" type="slidenum">
              <a:rPr lang="en-US" smtClean="0"/>
              <a:t>‹#›</a:t>
            </a:fld>
            <a:endParaRPr lang="en-US"/>
          </a:p>
        </p:txBody>
      </p:sp>
    </p:spTree>
    <p:extLst>
      <p:ext uri="{BB962C8B-B14F-4D97-AF65-F5344CB8AC3E}">
        <p14:creationId xmlns:p14="http://schemas.microsoft.com/office/powerpoint/2010/main" val="2463131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502A4-1CE9-452F-92E1-E4F82C8EBB9D}"/>
              </a:ext>
            </a:extLst>
          </p:cNvPr>
          <p:cNvSpPr>
            <a:spLocks noGrp="1"/>
          </p:cNvSpPr>
          <p:nvPr>
            <p:ph type="dt" sz="half" idx="10"/>
          </p:nvPr>
        </p:nvSpPr>
        <p:spPr/>
        <p:txBody>
          <a:bodyPr/>
          <a:lstStyle/>
          <a:p>
            <a:fld id="{882A5A02-544F-49CB-8EAD-4D2D149A28D9}" type="datetimeFigureOut">
              <a:rPr lang="en-US" smtClean="0"/>
              <a:t>11/29/2021</a:t>
            </a:fld>
            <a:endParaRPr lang="en-US"/>
          </a:p>
        </p:txBody>
      </p:sp>
      <p:sp>
        <p:nvSpPr>
          <p:cNvPr id="3" name="Footer Placeholder 2">
            <a:extLst>
              <a:ext uri="{FF2B5EF4-FFF2-40B4-BE49-F238E27FC236}">
                <a16:creationId xmlns:a16="http://schemas.microsoft.com/office/drawing/2014/main" id="{6248836F-D4DA-451F-BDE1-EF8E55B221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305BD2-6EF5-4E2F-8D79-E7753887C2A2}"/>
              </a:ext>
            </a:extLst>
          </p:cNvPr>
          <p:cNvSpPr>
            <a:spLocks noGrp="1"/>
          </p:cNvSpPr>
          <p:nvPr>
            <p:ph type="sldNum" sz="quarter" idx="12"/>
          </p:nvPr>
        </p:nvSpPr>
        <p:spPr/>
        <p:txBody>
          <a:bodyPr/>
          <a:lstStyle/>
          <a:p>
            <a:fld id="{692CE882-6B8E-455C-BA90-E31BE4D98FE3}" type="slidenum">
              <a:rPr lang="en-US" smtClean="0"/>
              <a:t>‹#›</a:t>
            </a:fld>
            <a:endParaRPr lang="en-US"/>
          </a:p>
        </p:txBody>
      </p:sp>
    </p:spTree>
    <p:extLst>
      <p:ext uri="{BB962C8B-B14F-4D97-AF65-F5344CB8AC3E}">
        <p14:creationId xmlns:p14="http://schemas.microsoft.com/office/powerpoint/2010/main" val="173253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DFEB-93DE-4514-9B56-B4DE7EC55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A28A89-7137-43C9-81B1-F64B98B513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63D821-128A-4881-810C-73A2D8EDB5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E25639-A78D-4440-87CC-525690BF5BE1}"/>
              </a:ext>
            </a:extLst>
          </p:cNvPr>
          <p:cNvSpPr>
            <a:spLocks noGrp="1"/>
          </p:cNvSpPr>
          <p:nvPr>
            <p:ph type="dt" sz="half" idx="10"/>
          </p:nvPr>
        </p:nvSpPr>
        <p:spPr/>
        <p:txBody>
          <a:bodyPr/>
          <a:lstStyle/>
          <a:p>
            <a:fld id="{882A5A02-544F-49CB-8EAD-4D2D149A28D9}" type="datetimeFigureOut">
              <a:rPr lang="en-US" smtClean="0"/>
              <a:t>11/29/2021</a:t>
            </a:fld>
            <a:endParaRPr lang="en-US"/>
          </a:p>
        </p:txBody>
      </p:sp>
      <p:sp>
        <p:nvSpPr>
          <p:cNvPr id="6" name="Footer Placeholder 5">
            <a:extLst>
              <a:ext uri="{FF2B5EF4-FFF2-40B4-BE49-F238E27FC236}">
                <a16:creationId xmlns:a16="http://schemas.microsoft.com/office/drawing/2014/main" id="{96B4BDE1-674F-418F-8780-BA98D27C4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37C1E1-007E-4B00-9099-58BEE06D741E}"/>
              </a:ext>
            </a:extLst>
          </p:cNvPr>
          <p:cNvSpPr>
            <a:spLocks noGrp="1"/>
          </p:cNvSpPr>
          <p:nvPr>
            <p:ph type="sldNum" sz="quarter" idx="12"/>
          </p:nvPr>
        </p:nvSpPr>
        <p:spPr/>
        <p:txBody>
          <a:bodyPr/>
          <a:lstStyle/>
          <a:p>
            <a:fld id="{692CE882-6B8E-455C-BA90-E31BE4D98FE3}" type="slidenum">
              <a:rPr lang="en-US" smtClean="0"/>
              <a:t>‹#›</a:t>
            </a:fld>
            <a:endParaRPr lang="en-US"/>
          </a:p>
        </p:txBody>
      </p:sp>
    </p:spTree>
    <p:extLst>
      <p:ext uri="{BB962C8B-B14F-4D97-AF65-F5344CB8AC3E}">
        <p14:creationId xmlns:p14="http://schemas.microsoft.com/office/powerpoint/2010/main" val="218341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66C69-5BC5-4B2A-8ABE-86E779561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4AE68E-392F-4234-B32A-CF2250754B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ED1116-8240-4797-97F5-7ACBCE020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B6DBA4-0F29-4D74-82C8-BD8A815FE564}"/>
              </a:ext>
            </a:extLst>
          </p:cNvPr>
          <p:cNvSpPr>
            <a:spLocks noGrp="1"/>
          </p:cNvSpPr>
          <p:nvPr>
            <p:ph type="dt" sz="half" idx="10"/>
          </p:nvPr>
        </p:nvSpPr>
        <p:spPr/>
        <p:txBody>
          <a:bodyPr/>
          <a:lstStyle/>
          <a:p>
            <a:fld id="{882A5A02-544F-49CB-8EAD-4D2D149A28D9}" type="datetimeFigureOut">
              <a:rPr lang="en-US" smtClean="0"/>
              <a:t>11/29/2021</a:t>
            </a:fld>
            <a:endParaRPr lang="en-US"/>
          </a:p>
        </p:txBody>
      </p:sp>
      <p:sp>
        <p:nvSpPr>
          <p:cNvPr id="6" name="Footer Placeholder 5">
            <a:extLst>
              <a:ext uri="{FF2B5EF4-FFF2-40B4-BE49-F238E27FC236}">
                <a16:creationId xmlns:a16="http://schemas.microsoft.com/office/drawing/2014/main" id="{C0C324E0-61C0-45AC-B699-6B1FB11D4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9671BD-5FD8-46C2-9A70-331F2474B2DE}"/>
              </a:ext>
            </a:extLst>
          </p:cNvPr>
          <p:cNvSpPr>
            <a:spLocks noGrp="1"/>
          </p:cNvSpPr>
          <p:nvPr>
            <p:ph type="sldNum" sz="quarter" idx="12"/>
          </p:nvPr>
        </p:nvSpPr>
        <p:spPr/>
        <p:txBody>
          <a:bodyPr/>
          <a:lstStyle/>
          <a:p>
            <a:fld id="{692CE882-6B8E-455C-BA90-E31BE4D98FE3}" type="slidenum">
              <a:rPr lang="en-US" smtClean="0"/>
              <a:t>‹#›</a:t>
            </a:fld>
            <a:endParaRPr lang="en-US"/>
          </a:p>
        </p:txBody>
      </p:sp>
    </p:spTree>
    <p:extLst>
      <p:ext uri="{BB962C8B-B14F-4D97-AF65-F5344CB8AC3E}">
        <p14:creationId xmlns:p14="http://schemas.microsoft.com/office/powerpoint/2010/main" val="401270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6AC84B-D1C2-4871-B9C6-DD5279CF0D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56B892-3DDF-4FA2-BB0D-B8F57EA8A5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41F1C-E882-42D9-8EA4-365C1FE0A8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A5A02-544F-49CB-8EAD-4D2D149A28D9}" type="datetimeFigureOut">
              <a:rPr lang="en-US" smtClean="0"/>
              <a:t>11/29/2021</a:t>
            </a:fld>
            <a:endParaRPr lang="en-US"/>
          </a:p>
        </p:txBody>
      </p:sp>
      <p:sp>
        <p:nvSpPr>
          <p:cNvPr id="5" name="Footer Placeholder 4">
            <a:extLst>
              <a:ext uri="{FF2B5EF4-FFF2-40B4-BE49-F238E27FC236}">
                <a16:creationId xmlns:a16="http://schemas.microsoft.com/office/drawing/2014/main" id="{68217985-69F4-48CC-8A9A-E1260548B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99E72F-2994-4A05-966C-FA552D6D62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CE882-6B8E-455C-BA90-E31BE4D98FE3}" type="slidenum">
              <a:rPr lang="en-US" smtClean="0"/>
              <a:t>‹#›</a:t>
            </a:fld>
            <a:endParaRPr lang="en-US"/>
          </a:p>
        </p:txBody>
      </p:sp>
    </p:spTree>
    <p:extLst>
      <p:ext uri="{BB962C8B-B14F-4D97-AF65-F5344CB8AC3E}">
        <p14:creationId xmlns:p14="http://schemas.microsoft.com/office/powerpoint/2010/main" val="123698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68" y="2294637"/>
            <a:ext cx="7753350" cy="1502695"/>
          </a:xfrm>
        </p:spPr>
        <p:txBody>
          <a:bodyPr anchor="t">
            <a:normAutofit/>
          </a:bodyPr>
          <a:lstStyle/>
          <a:p>
            <a:r>
              <a:rPr lang="en-US" sz="3600" dirty="0" err="1">
                <a:latin typeface="Calibri" panose="020F0502020204030204" pitchFamily="34" charset="0"/>
                <a:ea typeface="Calibri" panose="020F0502020204030204" pitchFamily="34" charset="0"/>
                <a:cs typeface="Times New Roman" panose="02020603050405020304" pitchFamily="18" charset="0"/>
              </a:rPr>
              <a:t>LEReC</a:t>
            </a:r>
            <a:r>
              <a:rPr lang="en-US" sz="3600" dirty="0">
                <a:latin typeface="Calibri" panose="020F0502020204030204" pitchFamily="34" charset="0"/>
                <a:ea typeface="Calibri" panose="020F0502020204030204" pitchFamily="34" charset="0"/>
                <a:cs typeface="Times New Roman" panose="02020603050405020304" pitchFamily="18" charset="0"/>
              </a:rPr>
              <a:t> experiments, past and future</a:t>
            </a:r>
            <a:endParaRPr lang="en-US" sz="3600" dirty="0"/>
          </a:p>
        </p:txBody>
      </p:sp>
      <p:sp>
        <p:nvSpPr>
          <p:cNvPr id="3" name="Subtitle 2"/>
          <p:cNvSpPr>
            <a:spLocks noGrp="1"/>
          </p:cNvSpPr>
          <p:nvPr>
            <p:ph type="subTitle" idx="1"/>
          </p:nvPr>
        </p:nvSpPr>
        <p:spPr>
          <a:xfrm>
            <a:off x="925493" y="3268134"/>
            <a:ext cx="5930900" cy="911117"/>
          </a:xfrm>
        </p:spPr>
        <p:txBody>
          <a:bodyPr>
            <a:normAutofit/>
          </a:bodyPr>
          <a:lstStyle/>
          <a:p>
            <a:r>
              <a:rPr lang="en-US" sz="2000" dirty="0"/>
              <a:t>Sergei Seletskiy</a:t>
            </a:r>
          </a:p>
        </p:txBody>
      </p:sp>
      <p:sp>
        <p:nvSpPr>
          <p:cNvPr id="13"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7B9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592E8146-52CE-4EDB-860E-BC0213FC32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63110" y="2485501"/>
            <a:ext cx="3207156" cy="782633"/>
          </a:xfrm>
          <a:prstGeom prst="rect">
            <a:avLst/>
          </a:prstGeom>
        </p:spPr>
      </p:pic>
      <p:sp>
        <p:nvSpPr>
          <p:cNvPr id="15"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6BEFCFCA-9D9B-4DF0-81AF-7F7A0D0906A7}"/>
              </a:ext>
            </a:extLst>
          </p:cNvPr>
          <p:cNvSpPr txBox="1"/>
          <p:nvPr/>
        </p:nvSpPr>
        <p:spPr>
          <a:xfrm>
            <a:off x="7767618" y="4267820"/>
            <a:ext cx="3400857" cy="1569660"/>
          </a:xfrm>
          <a:prstGeom prst="rect">
            <a:avLst/>
          </a:prstGeom>
          <a:noFill/>
        </p:spPr>
        <p:txBody>
          <a:bodyPr wrap="square">
            <a:spAutoFit/>
          </a:bodyPr>
          <a:lstStyle/>
          <a:p>
            <a:pPr algn="ctr"/>
            <a:r>
              <a:rPr lang="en-US" sz="2400" dirty="0">
                <a:effectLst/>
                <a:latin typeface="Calibri" panose="020F0502020204030204" pitchFamily="34" charset="0"/>
                <a:ea typeface="Calibri" panose="020F0502020204030204" pitchFamily="34" charset="0"/>
              </a:rPr>
              <a:t>C-AD Machine Advisory Committee Meeting (MAC-18) </a:t>
            </a:r>
          </a:p>
          <a:p>
            <a:pPr algn="ctr"/>
            <a:r>
              <a:rPr lang="en-US" sz="2400" dirty="0">
                <a:effectLst/>
                <a:latin typeface="Calibri" panose="020F0502020204030204" pitchFamily="34" charset="0"/>
                <a:ea typeface="Calibri" panose="020F0502020204030204" pitchFamily="34" charset="0"/>
              </a:rPr>
              <a:t>December 7-10, 2021</a:t>
            </a:r>
            <a:endParaRPr lang="en-US" sz="2400" dirty="0"/>
          </a:p>
        </p:txBody>
      </p:sp>
    </p:spTree>
    <p:extLst>
      <p:ext uri="{BB962C8B-B14F-4D97-AF65-F5344CB8AC3E}">
        <p14:creationId xmlns:p14="http://schemas.microsoft.com/office/powerpoint/2010/main" val="76914611"/>
      </p:ext>
    </p:extLst>
  </p:cSld>
  <p:clrMapOvr>
    <a:masterClrMapping/>
  </p:clrMapOvr>
  <mc:AlternateContent xmlns:mc="http://schemas.openxmlformats.org/markup-compatibility/2006" xmlns:p14="http://schemas.microsoft.com/office/powerpoint/2010/main">
    <mc:Choice Requires="p14">
      <p:transition spd="slow" p14:dur="2000" advTm="13905"/>
    </mc:Choice>
    <mc:Fallback xmlns="">
      <p:transition spd="slow" advTm="139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A7818B-2ECF-45CF-9CB9-92C8A9D9034E}"/>
              </a:ext>
            </a:extLst>
          </p:cNvPr>
          <p:cNvSpPr>
            <a:spLocks noGrp="1"/>
          </p:cNvSpPr>
          <p:nvPr>
            <p:ph type="title"/>
          </p:nvPr>
        </p:nvSpPr>
        <p:spPr>
          <a:xfrm>
            <a:off x="1033272" y="954284"/>
            <a:ext cx="10513106" cy="2943432"/>
          </a:xfrm>
        </p:spPr>
        <p:txBody>
          <a:bodyPr vert="horz" lIns="91440" tIns="45720" rIns="91440" bIns="45720" rtlCol="0" anchor="b">
            <a:normAutofit/>
          </a:bodyPr>
          <a:lstStyle/>
          <a:p>
            <a:r>
              <a:rPr lang="en-US" sz="8000" kern="1200" dirty="0">
                <a:solidFill>
                  <a:schemeClr val="tx1"/>
                </a:solidFill>
                <a:latin typeface="+mj-lt"/>
                <a:ea typeface="+mj-ea"/>
                <a:cs typeface="+mj-cs"/>
              </a:rPr>
              <a:t>Ongoing Studies</a:t>
            </a:r>
          </a:p>
        </p:txBody>
      </p:sp>
      <p:sp>
        <p:nvSpPr>
          <p:cNvPr id="9" name="Rectangle 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2"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22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3AFA42-928B-4353-8B69-7BE28158A2C3}"/>
              </a:ext>
            </a:extLst>
          </p:cNvPr>
          <p:cNvPicPr>
            <a:picLocks noChangeAspect="1"/>
          </p:cNvPicPr>
          <p:nvPr/>
        </p:nvPicPr>
        <p:blipFill>
          <a:blip r:embed="rId2"/>
          <a:stretch>
            <a:fillRect/>
          </a:stretch>
        </p:blipFill>
        <p:spPr>
          <a:xfrm>
            <a:off x="5942808" y="442341"/>
            <a:ext cx="6191024" cy="4650127"/>
          </a:xfrm>
          <a:prstGeom prst="rect">
            <a:avLst/>
          </a:prstGeom>
        </p:spPr>
      </p:pic>
      <p:sp>
        <p:nvSpPr>
          <p:cNvPr id="2" name="Title 1">
            <a:extLst>
              <a:ext uri="{FF2B5EF4-FFF2-40B4-BE49-F238E27FC236}">
                <a16:creationId xmlns:a16="http://schemas.microsoft.com/office/drawing/2014/main" id="{24B91DCC-86A5-4DED-B181-01AEFC818DA2}"/>
              </a:ext>
            </a:extLst>
          </p:cNvPr>
          <p:cNvSpPr>
            <a:spLocks noGrp="1"/>
          </p:cNvSpPr>
          <p:nvPr>
            <p:ph type="title"/>
          </p:nvPr>
        </p:nvSpPr>
        <p:spPr>
          <a:xfrm>
            <a:off x="0" y="1"/>
            <a:ext cx="10515600" cy="615142"/>
          </a:xfrm>
        </p:spPr>
        <p:txBody>
          <a:bodyPr>
            <a:noAutofit/>
          </a:bodyPr>
          <a:lstStyle/>
          <a:p>
            <a:r>
              <a:rPr lang="en-US" dirty="0">
                <a:latin typeface="+mn-lt"/>
              </a:rPr>
              <a:t>4. Electron-ion heating (I)</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42925C3D-355E-4D38-8C93-CE97F7EB6767}"/>
                  </a:ext>
                </a:extLst>
              </p:cNvPr>
              <p:cNvSpPr txBox="1">
                <a:spLocks/>
              </p:cNvSpPr>
              <p:nvPr/>
            </p:nvSpPr>
            <p:spPr>
              <a:xfrm>
                <a:off x="24938" y="780390"/>
                <a:ext cx="5980399" cy="24200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dirty="0"/>
                  <a:t>We call additional emittance growth of ions with electron cooling turned off (by offsetting electrons energy) the “electron-ion heating”</a:t>
                </a:r>
              </a:p>
              <a:p>
                <a:pPr marL="342900" indent="-342900" algn="l">
                  <a:buFont typeface="Arial" panose="020B0604020202020204" pitchFamily="34" charset="0"/>
                  <a:buChar char="•"/>
                </a:pPr>
                <a:r>
                  <a:rPr lang="en-US" sz="2000" dirty="0"/>
                  <a:t>During the Run 2021 we performed dedicated measurements of this effect (at </a:t>
                </a:r>
                <a14:m>
                  <m:oMath xmlns:m="http://schemas.openxmlformats.org/officeDocument/2006/math">
                    <m:r>
                      <a:rPr lang="en-US" sz="2000" b="0" i="1" smtClean="0">
                        <a:latin typeface="Cambria Math" panose="02040503050406030204" pitchFamily="18" charset="0"/>
                      </a:rPr>
                      <m:t>𝛾</m:t>
                    </m:r>
                    <m:r>
                      <a:rPr lang="en-US" sz="2000" b="0" i="1" smtClean="0">
                        <a:latin typeface="Cambria Math" panose="02040503050406030204" pitchFamily="18" charset="0"/>
                      </a:rPr>
                      <m:t>=4.1</m:t>
                    </m:r>
                  </m:oMath>
                </a14:m>
                <a:r>
                  <a:rPr lang="en-US" sz="2000" dirty="0"/>
                  <a:t> and </a:t>
                </a:r>
                <a14:m>
                  <m:oMath xmlns:m="http://schemas.openxmlformats.org/officeDocument/2006/math">
                    <m:r>
                      <a:rPr lang="en-US" sz="2000" i="1">
                        <a:latin typeface="Cambria Math" panose="02040503050406030204" pitchFamily="18" charset="0"/>
                      </a:rPr>
                      <m:t>𝜈</m:t>
                    </m:r>
                    <m:r>
                      <a:rPr lang="en-US" sz="2000" i="1">
                        <a:latin typeface="Cambria Math" panose="02040503050406030204" pitchFamily="18" charset="0"/>
                      </a:rPr>
                      <m:t>=0.13</m:t>
                    </m:r>
                  </m:oMath>
                </a14:m>
                <a:r>
                  <a:rPr lang="en-US" sz="2000" dirty="0"/>
                  <a:t>)</a:t>
                </a:r>
              </a:p>
            </p:txBody>
          </p:sp>
        </mc:Choice>
        <mc:Fallback xmlns="">
          <p:sp>
            <p:nvSpPr>
              <p:cNvPr id="4" name="Content Placeholder 2">
                <a:extLst>
                  <a:ext uri="{FF2B5EF4-FFF2-40B4-BE49-F238E27FC236}">
                    <a16:creationId xmlns:a16="http://schemas.microsoft.com/office/drawing/2014/main" id="{42925C3D-355E-4D38-8C93-CE97F7EB6767}"/>
                  </a:ext>
                </a:extLst>
              </p:cNvPr>
              <p:cNvSpPr txBox="1">
                <a:spLocks noRot="1" noChangeAspect="1" noMove="1" noResize="1" noEditPoints="1" noAdjustHandles="1" noChangeArrowheads="1" noChangeShapeType="1" noTextEdit="1"/>
              </p:cNvSpPr>
              <p:nvPr/>
            </p:nvSpPr>
            <p:spPr>
              <a:xfrm>
                <a:off x="24938" y="780390"/>
                <a:ext cx="5980399" cy="2420017"/>
              </a:xfrm>
              <a:prstGeom prst="rect">
                <a:avLst/>
              </a:prstGeom>
              <a:blipFill>
                <a:blip r:embed="rId3"/>
                <a:stretch>
                  <a:fillRect l="-917" t="-2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E414B566-39F9-4AB6-ACA2-32564D9E1DE8}"/>
                  </a:ext>
                </a:extLst>
              </p:cNvPr>
              <p:cNvSpPr txBox="1">
                <a:spLocks/>
              </p:cNvSpPr>
              <p:nvPr/>
            </p:nvSpPr>
            <p:spPr>
              <a:xfrm>
                <a:off x="24940" y="2628822"/>
                <a:ext cx="5980397" cy="232556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It was found that the heating rate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h</m:t>
                        </m:r>
                      </m:sub>
                    </m:sSub>
                  </m:oMath>
                </a14:m>
                <a:r>
                  <a:rPr lang="en-US" dirty="0"/>
                  <a:t>) times the 4</a:t>
                </a:r>
                <a:r>
                  <a:rPr lang="en-US" baseline="30000" dirty="0"/>
                  <a:t>th</a:t>
                </a:r>
                <a:r>
                  <a:rPr lang="en-US" dirty="0"/>
                  <a:t> power of the transverse size of the ion beam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𝑦</m:t>
                        </m:r>
                      </m:sub>
                    </m:sSub>
                  </m:oMath>
                </a14:m>
                <a:r>
                  <a:rPr lang="en-US" dirty="0"/>
                  <a:t>) is the invariant of the electron-ion heating process: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h</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𝑦</m:t>
                        </m:r>
                      </m:sub>
                      <m:sup>
                        <m:r>
                          <a:rPr lang="en-US" b="0" i="1" smtClean="0">
                            <a:latin typeface="Cambria Math" panose="02040503050406030204" pitchFamily="18" charset="0"/>
                          </a:rPr>
                          <m:t>4</m:t>
                        </m:r>
                      </m:sup>
                    </m:sSubSup>
                    <m:r>
                      <a:rPr lang="en-US" b="0" i="1" smtClean="0">
                        <a:latin typeface="Cambria Math" panose="02040503050406030204" pitchFamily="18" charset="0"/>
                      </a:rPr>
                      <m:t>=</m:t>
                    </m:r>
                    <m:r>
                      <m:rPr>
                        <m:sty m:val="p"/>
                      </m:rPr>
                      <a:rPr lang="en-US" b="0" i="0" smtClean="0">
                        <a:latin typeface="Cambria Math" panose="02040503050406030204" pitchFamily="18" charset="0"/>
                      </a:rPr>
                      <m:t>const</m:t>
                    </m:r>
                  </m:oMath>
                </a14:m>
                <a:endParaRPr lang="en-US" dirty="0"/>
              </a:p>
              <a:p>
                <a:pPr marL="342900" indent="-342900" algn="l">
                  <a:buFont typeface="Arial" panose="020B0604020202020204" pitchFamily="34" charset="0"/>
                  <a:buChar char="•"/>
                </a:pPr>
                <a:r>
                  <a:rPr lang="en-US" dirty="0"/>
                  <a:t>The dependence of the heating rate on the average effective density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𝜌</m:t>
                        </m:r>
                      </m:e>
                      <m:sub>
                        <m:r>
                          <a:rPr lang="en-US" b="0" i="1" smtClean="0">
                            <a:latin typeface="Cambria Math" panose="02040503050406030204" pitchFamily="18" charset="0"/>
                          </a:rPr>
                          <m:t>𝑒</m:t>
                        </m:r>
                      </m:sub>
                    </m:sSub>
                  </m:oMath>
                </a14:m>
                <a:r>
                  <a:rPr lang="en-US" dirty="0"/>
                  <a:t>) of the e-beam in the cooling section is linear</a:t>
                </a:r>
              </a:p>
              <a:p>
                <a:pPr marL="342900" indent="-342900" algn="l">
                  <a:buFont typeface="Arial" panose="020B0604020202020204" pitchFamily="34" charset="0"/>
                  <a:buChar char="•"/>
                </a:pPr>
                <a:r>
                  <a:rPr lang="en-US" dirty="0"/>
                  <a:t>So far, we didn’t find a good theoretical fit for the data</a:t>
                </a:r>
              </a:p>
            </p:txBody>
          </p:sp>
        </mc:Choice>
        <mc:Fallback xmlns="">
          <p:sp>
            <p:nvSpPr>
              <p:cNvPr id="7" name="Content Placeholder 2">
                <a:extLst>
                  <a:ext uri="{FF2B5EF4-FFF2-40B4-BE49-F238E27FC236}">
                    <a16:creationId xmlns:a16="http://schemas.microsoft.com/office/drawing/2014/main" id="{E414B566-39F9-4AB6-ACA2-32564D9E1DE8}"/>
                  </a:ext>
                </a:extLst>
              </p:cNvPr>
              <p:cNvSpPr txBox="1">
                <a:spLocks noRot="1" noChangeAspect="1" noMove="1" noResize="1" noEditPoints="1" noAdjustHandles="1" noChangeArrowheads="1" noChangeShapeType="1" noTextEdit="1"/>
              </p:cNvSpPr>
              <p:nvPr/>
            </p:nvSpPr>
            <p:spPr>
              <a:xfrm>
                <a:off x="24940" y="2628822"/>
                <a:ext cx="5980397" cy="2325565"/>
              </a:xfrm>
              <a:prstGeom prst="rect">
                <a:avLst/>
              </a:prstGeom>
              <a:blipFill>
                <a:blip r:embed="rId4"/>
                <a:stretch>
                  <a:fillRect l="-917" t="-4712" b="-4188"/>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ABCD4F42-42EE-4F36-9EB5-1DD24072160B}"/>
              </a:ext>
            </a:extLst>
          </p:cNvPr>
          <p:cNvSpPr txBox="1"/>
          <p:nvPr/>
        </p:nvSpPr>
        <p:spPr>
          <a:xfrm>
            <a:off x="24938" y="5275147"/>
            <a:ext cx="12061768" cy="1323439"/>
          </a:xfrm>
          <a:prstGeom prst="rect">
            <a:avLst/>
          </a:prstGeom>
          <a:noFill/>
        </p:spPr>
        <p:txBody>
          <a:bodyPr wrap="square">
            <a:spAutoFit/>
          </a:bodyPr>
          <a:lstStyle/>
          <a:p>
            <a:pPr marL="285750" indent="-285750">
              <a:buFont typeface="Arial" panose="020B0604020202020204" pitchFamily="34" charset="0"/>
              <a:buChar char="•"/>
            </a:pPr>
            <a:r>
              <a:rPr lang="en-US" sz="2000" dirty="0"/>
              <a:t>The optimized electron cooling overcomes both the heating and the IBS. </a:t>
            </a:r>
            <a:r>
              <a:rPr lang="en-US" sz="2000" b="1" dirty="0"/>
              <a:t>The e-</a:t>
            </a:r>
            <a:r>
              <a:rPr lang="en-US" sz="2000" b="1" dirty="0" err="1"/>
              <a:t>i</a:t>
            </a:r>
            <a:r>
              <a:rPr lang="en-US" sz="2000" b="1" dirty="0"/>
              <a:t> heating was not a limiting factor for RHIC operations with the cooler, which doesn’t mean that this effect won’t be a limiting factor for high energy coolers of any type</a:t>
            </a:r>
          </a:p>
          <a:p>
            <a:pPr marL="285750" indent="-285750">
              <a:buFont typeface="Arial" panose="020B0604020202020204" pitchFamily="34" charset="0"/>
              <a:buChar char="•"/>
            </a:pPr>
            <a:r>
              <a:rPr lang="en-US" sz="2000" b="1" dirty="0"/>
              <a:t>Further experimental studies of the electron-ion heating are planned</a:t>
            </a:r>
            <a:endParaRPr lang="en-US" sz="2000" b="1" dirty="0">
              <a:solidFill>
                <a:srgbClr val="0000FF"/>
              </a:solidFill>
            </a:endParaRPr>
          </a:p>
        </p:txBody>
      </p:sp>
    </p:spTree>
    <p:extLst>
      <p:ext uri="{BB962C8B-B14F-4D97-AF65-F5344CB8AC3E}">
        <p14:creationId xmlns:p14="http://schemas.microsoft.com/office/powerpoint/2010/main" val="3986864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91DCC-86A5-4DED-B181-01AEFC818DA2}"/>
              </a:ext>
            </a:extLst>
          </p:cNvPr>
          <p:cNvSpPr>
            <a:spLocks noGrp="1"/>
          </p:cNvSpPr>
          <p:nvPr>
            <p:ph type="title"/>
          </p:nvPr>
        </p:nvSpPr>
        <p:spPr>
          <a:xfrm>
            <a:off x="0" y="1"/>
            <a:ext cx="10515600" cy="615142"/>
          </a:xfrm>
        </p:spPr>
        <p:txBody>
          <a:bodyPr>
            <a:noAutofit/>
          </a:bodyPr>
          <a:lstStyle/>
          <a:p>
            <a:r>
              <a:rPr lang="en-US" dirty="0">
                <a:latin typeface="+mn-lt"/>
              </a:rPr>
              <a:t>4. Electron-ion heating (II)</a:t>
            </a:r>
          </a:p>
        </p:txBody>
      </p:sp>
      <p:sp>
        <p:nvSpPr>
          <p:cNvPr id="9" name="TextBox 8">
            <a:extLst>
              <a:ext uri="{FF2B5EF4-FFF2-40B4-BE49-F238E27FC236}">
                <a16:creationId xmlns:a16="http://schemas.microsoft.com/office/drawing/2014/main" id="{ABCD4F42-42EE-4F36-9EB5-1DD24072160B}"/>
              </a:ext>
            </a:extLst>
          </p:cNvPr>
          <p:cNvSpPr txBox="1"/>
          <p:nvPr/>
        </p:nvSpPr>
        <p:spPr>
          <a:xfrm>
            <a:off x="326967" y="1222696"/>
            <a:ext cx="11538066" cy="1938992"/>
          </a:xfrm>
          <a:prstGeom prst="rect">
            <a:avLst/>
          </a:prstGeom>
          <a:noFill/>
        </p:spPr>
        <p:txBody>
          <a:bodyPr wrap="square">
            <a:spAutoFit/>
          </a:bodyPr>
          <a:lstStyle/>
          <a:p>
            <a:pPr marL="285750" indent="-285750">
              <a:buFont typeface="Arial" panose="020B0604020202020204" pitchFamily="34" charset="0"/>
              <a:buChar char="•"/>
            </a:pPr>
            <a:r>
              <a:rPr lang="en-US" sz="2400" dirty="0"/>
              <a:t>The higher electron bunch densities</a:t>
            </a:r>
          </a:p>
          <a:p>
            <a:pPr marL="285750" indent="-285750">
              <a:buFont typeface="Arial" panose="020B0604020202020204" pitchFamily="34" charset="0"/>
              <a:buChar char="•"/>
            </a:pPr>
            <a:r>
              <a:rPr lang="en-US" sz="2400" dirty="0"/>
              <a:t>A possible connection between transverse heating and  coherent excitations</a:t>
            </a:r>
          </a:p>
          <a:p>
            <a:pPr marL="285750" indent="-285750">
              <a:buFont typeface="Arial" panose="020B0604020202020204" pitchFamily="34" charset="0"/>
              <a:buChar char="•"/>
            </a:pPr>
            <a:r>
              <a:rPr lang="en-US" sz="2400" dirty="0"/>
              <a:t>The heating dependence on the working point (tunes around 0.1 vs tunes around 0.23)</a:t>
            </a:r>
          </a:p>
          <a:p>
            <a:pPr marL="285750" indent="-285750">
              <a:buFont typeface="Arial" panose="020B0604020202020204" pitchFamily="34" charset="0"/>
              <a:buChar char="•"/>
            </a:pPr>
            <a:r>
              <a:rPr lang="en-US" sz="2400" dirty="0"/>
              <a:t>Heating at a higher energy (𝛾=4.9). This requires LEReC setup for 2MeV and must be postponed for Run-23</a:t>
            </a:r>
          </a:p>
        </p:txBody>
      </p:sp>
      <p:sp>
        <p:nvSpPr>
          <p:cNvPr id="3" name="TextBox 2">
            <a:extLst>
              <a:ext uri="{FF2B5EF4-FFF2-40B4-BE49-F238E27FC236}">
                <a16:creationId xmlns:a16="http://schemas.microsoft.com/office/drawing/2014/main" id="{D5CB526C-14A7-4179-9FAA-BD8D89936835}"/>
              </a:ext>
            </a:extLst>
          </p:cNvPr>
          <p:cNvSpPr txBox="1"/>
          <p:nvPr/>
        </p:nvSpPr>
        <p:spPr>
          <a:xfrm>
            <a:off x="182880" y="615143"/>
            <a:ext cx="4213461" cy="523220"/>
          </a:xfrm>
          <a:prstGeom prst="rect">
            <a:avLst/>
          </a:prstGeom>
          <a:noFill/>
        </p:spPr>
        <p:txBody>
          <a:bodyPr wrap="none" rtlCol="0">
            <a:spAutoFit/>
          </a:bodyPr>
          <a:lstStyle/>
          <a:p>
            <a:r>
              <a:rPr lang="en-US" sz="2800" dirty="0"/>
              <a:t>We are planning to explore:</a:t>
            </a:r>
          </a:p>
        </p:txBody>
      </p:sp>
      <p:sp>
        <p:nvSpPr>
          <p:cNvPr id="10" name="TextBox 9">
            <a:extLst>
              <a:ext uri="{FF2B5EF4-FFF2-40B4-BE49-F238E27FC236}">
                <a16:creationId xmlns:a16="http://schemas.microsoft.com/office/drawing/2014/main" id="{3D326CE1-BC32-4EA8-9FFD-37D2D828ABB8}"/>
              </a:ext>
            </a:extLst>
          </p:cNvPr>
          <p:cNvSpPr txBox="1"/>
          <p:nvPr/>
        </p:nvSpPr>
        <p:spPr>
          <a:xfrm>
            <a:off x="1129146" y="5411860"/>
            <a:ext cx="9933708" cy="830997"/>
          </a:xfrm>
          <a:prstGeom prst="rect">
            <a:avLst/>
          </a:prstGeom>
          <a:noFill/>
        </p:spPr>
        <p:txBody>
          <a:bodyPr wrap="square">
            <a:spAutoFit/>
          </a:bodyPr>
          <a:lstStyle/>
          <a:p>
            <a:pPr algn="ctr"/>
            <a:r>
              <a:rPr lang="en-US" sz="2400" b="1" dirty="0">
                <a:solidFill>
                  <a:srgbClr val="0000FF"/>
                </a:solidFill>
              </a:rPr>
              <a:t>Understanding this effect is important both for coolers in general and for high energy coolers in particular.</a:t>
            </a:r>
          </a:p>
        </p:txBody>
      </p:sp>
      <p:sp>
        <p:nvSpPr>
          <p:cNvPr id="11" name="TextBox 10">
            <a:extLst>
              <a:ext uri="{FF2B5EF4-FFF2-40B4-BE49-F238E27FC236}">
                <a16:creationId xmlns:a16="http://schemas.microsoft.com/office/drawing/2014/main" id="{B87AE579-7046-47F6-9C7A-8075941B8C1B}"/>
              </a:ext>
            </a:extLst>
          </p:cNvPr>
          <p:cNvSpPr txBox="1"/>
          <p:nvPr/>
        </p:nvSpPr>
        <p:spPr>
          <a:xfrm>
            <a:off x="326967" y="3388535"/>
            <a:ext cx="11538066" cy="1569660"/>
          </a:xfrm>
          <a:prstGeom prst="rect">
            <a:avLst/>
          </a:prstGeom>
          <a:noFill/>
        </p:spPr>
        <p:txBody>
          <a:bodyPr wrap="square">
            <a:spAutoFit/>
          </a:bodyPr>
          <a:lstStyle/>
          <a:p>
            <a:pPr marL="285750" indent="-285750">
              <a:buFont typeface="Arial" panose="020B0604020202020204" pitchFamily="34" charset="0"/>
              <a:buChar char="•"/>
            </a:pPr>
            <a:r>
              <a:rPr lang="en-US" sz="2400" dirty="0"/>
              <a:t>We continue our search of a theoretical model properly explaining this effect</a:t>
            </a:r>
          </a:p>
          <a:p>
            <a:pPr marL="285750" indent="-285750">
              <a:buFont typeface="Arial" panose="020B0604020202020204" pitchFamily="34" charset="0"/>
              <a:buChar char="•"/>
            </a:pPr>
            <a:r>
              <a:rPr lang="en-US" sz="2400" dirty="0"/>
              <a:t>The current results were reported at HB2021</a:t>
            </a:r>
          </a:p>
          <a:p>
            <a:pPr marL="285750" indent="-285750">
              <a:buFont typeface="Arial" panose="020B0604020202020204" pitchFamily="34" charset="0"/>
              <a:buChar char="•"/>
            </a:pPr>
            <a:r>
              <a:rPr lang="en-US" sz="2400" dirty="0"/>
              <a:t>Our group is continuously discussing the obtained observations and possible theoretical explanations with experts both at BNL and at other laboratories</a:t>
            </a:r>
          </a:p>
        </p:txBody>
      </p:sp>
    </p:spTree>
    <p:extLst>
      <p:ext uri="{BB962C8B-B14F-4D97-AF65-F5344CB8AC3E}">
        <p14:creationId xmlns:p14="http://schemas.microsoft.com/office/powerpoint/2010/main" val="369769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8A430-57FE-490C-BEB8-5E2F3ACBFBE7}"/>
              </a:ext>
            </a:extLst>
          </p:cNvPr>
          <p:cNvSpPr txBox="1"/>
          <p:nvPr/>
        </p:nvSpPr>
        <p:spPr>
          <a:xfrm>
            <a:off x="25878" y="13875"/>
            <a:ext cx="10946922" cy="769441"/>
          </a:xfrm>
          <a:prstGeom prst="rect">
            <a:avLst/>
          </a:prstGeom>
          <a:noFill/>
        </p:spPr>
        <p:txBody>
          <a:bodyPr wrap="square" rtlCol="0">
            <a:spAutoFit/>
          </a:bodyPr>
          <a:lstStyle/>
          <a:p>
            <a:r>
              <a:rPr lang="en-US" sz="4400" dirty="0"/>
              <a:t>5. Redistribution of cooling decrements (I)</a:t>
            </a:r>
          </a:p>
        </p:txBody>
      </p:sp>
      <p:sp>
        <p:nvSpPr>
          <p:cNvPr id="46" name="TextBox 45">
            <a:extLst>
              <a:ext uri="{FF2B5EF4-FFF2-40B4-BE49-F238E27FC236}">
                <a16:creationId xmlns:a16="http://schemas.microsoft.com/office/drawing/2014/main" id="{2256139A-A705-4A02-AB0A-DAC61B4F3843}"/>
              </a:ext>
            </a:extLst>
          </p:cNvPr>
          <p:cNvSpPr txBox="1"/>
          <p:nvPr/>
        </p:nvSpPr>
        <p:spPr>
          <a:xfrm>
            <a:off x="99752" y="6137685"/>
            <a:ext cx="10572849" cy="400110"/>
          </a:xfrm>
          <a:prstGeom prst="rect">
            <a:avLst/>
          </a:prstGeom>
          <a:noFill/>
        </p:spPr>
        <p:txBody>
          <a:bodyPr wrap="square">
            <a:spAutoFit/>
          </a:bodyPr>
          <a:lstStyle/>
          <a:p>
            <a:pPr marL="285750" indent="-285750">
              <a:buFont typeface="Arial" panose="020B0604020202020204" pitchFamily="34" charset="0"/>
              <a:buChar char="•"/>
            </a:pPr>
            <a:r>
              <a:rPr lang="en-US" sz="2000" b="1" dirty="0">
                <a:solidFill>
                  <a:srgbClr val="0000FF"/>
                </a:solidFill>
              </a:rPr>
              <a:t>LEReC is well suited for the studies of redistribution of cooling decrements </a:t>
            </a:r>
          </a:p>
        </p:txBody>
      </p:sp>
      <p:sp>
        <p:nvSpPr>
          <p:cNvPr id="12" name="TextBox 11">
            <a:extLst>
              <a:ext uri="{FF2B5EF4-FFF2-40B4-BE49-F238E27FC236}">
                <a16:creationId xmlns:a16="http://schemas.microsoft.com/office/drawing/2014/main" id="{CAF48C08-5A46-45BF-B58A-7609568EB3D1}"/>
              </a:ext>
            </a:extLst>
          </p:cNvPr>
          <p:cNvSpPr txBox="1"/>
          <p:nvPr/>
        </p:nvSpPr>
        <p:spPr>
          <a:xfrm>
            <a:off x="25878" y="720315"/>
            <a:ext cx="12024961" cy="2246769"/>
          </a:xfrm>
          <a:prstGeom prst="rect">
            <a:avLst/>
          </a:prstGeom>
          <a:noFill/>
        </p:spPr>
        <p:txBody>
          <a:bodyPr wrap="square">
            <a:spAutoFit/>
          </a:bodyPr>
          <a:lstStyle/>
          <a:p>
            <a:pPr marL="342900" indent="-342900">
              <a:buFont typeface="Arial" panose="020B0604020202020204" pitchFamily="34" charset="0"/>
              <a:buChar char="•"/>
            </a:pPr>
            <a:r>
              <a:rPr lang="en-US" sz="2000" dirty="0"/>
              <a:t>It is possible to enhance the transverse cooling at the expense of the longitudinal cooling </a:t>
            </a:r>
          </a:p>
          <a:p>
            <a:pPr marL="342900" indent="-342900">
              <a:buFont typeface="Arial" panose="020B0604020202020204" pitchFamily="34" charset="0"/>
              <a:buChar char="•"/>
            </a:pPr>
            <a:r>
              <a:rPr lang="en-US" sz="2000" dirty="0"/>
              <a:t>Such a redistribution of cooling decrements requires ion dispersion in the cooling section and the transverse gradient of the longitudinal friction force</a:t>
            </a:r>
          </a:p>
          <a:p>
            <a:pPr marL="342900" indent="-342900">
              <a:buFont typeface="Arial" panose="020B0604020202020204" pitchFamily="34" charset="0"/>
              <a:buChar char="•"/>
            </a:pPr>
            <a:r>
              <a:rPr lang="en-US" sz="2000" dirty="0"/>
              <a:t>The possibilities to create the transverse gradient of longitudinal friction force include:</a:t>
            </a:r>
          </a:p>
          <a:p>
            <a:pPr marL="800100" lvl="1" indent="-342900">
              <a:buFont typeface="Arial" panose="020B0604020202020204" pitchFamily="34" charset="0"/>
              <a:buChar char="•"/>
            </a:pPr>
            <a:r>
              <a:rPr lang="en-US" sz="2000" dirty="0"/>
              <a:t>Creating electron dispersion in the cooling section</a:t>
            </a:r>
          </a:p>
          <a:p>
            <a:pPr marL="800100" lvl="1" indent="-342900">
              <a:buFont typeface="Arial" panose="020B0604020202020204" pitchFamily="34" charset="0"/>
              <a:buChar char="•"/>
            </a:pPr>
            <a:r>
              <a:rPr lang="en-US" sz="2000" dirty="0"/>
              <a:t>Utilizing a non-uniformity of transverse density distribution of the electron bunch</a:t>
            </a:r>
          </a:p>
          <a:p>
            <a:pPr marL="800100" lvl="1" indent="-342900">
              <a:buFont typeface="Arial" panose="020B0604020202020204" pitchFamily="34" charset="0"/>
              <a:buChar char="•"/>
            </a:pPr>
            <a:r>
              <a:rPr lang="en-US" sz="2000" dirty="0"/>
              <a:t>Offsetting electron beam transversely with respect to the ion beam </a:t>
            </a:r>
          </a:p>
        </p:txBody>
      </p:sp>
      <p:sp>
        <p:nvSpPr>
          <p:cNvPr id="13" name="TextBox 12">
            <a:extLst>
              <a:ext uri="{FF2B5EF4-FFF2-40B4-BE49-F238E27FC236}">
                <a16:creationId xmlns:a16="http://schemas.microsoft.com/office/drawing/2014/main" id="{2E110CDD-3439-4A13-A3E5-E057C9857792}"/>
              </a:ext>
            </a:extLst>
          </p:cNvPr>
          <p:cNvSpPr txBox="1"/>
          <p:nvPr/>
        </p:nvSpPr>
        <p:spPr>
          <a:xfrm>
            <a:off x="0" y="3233092"/>
            <a:ext cx="4688378" cy="2246769"/>
          </a:xfrm>
          <a:prstGeom prst="rect">
            <a:avLst/>
          </a:prstGeom>
          <a:noFill/>
        </p:spPr>
        <p:txBody>
          <a:bodyPr wrap="square">
            <a:spAutoFit/>
          </a:bodyPr>
          <a:lstStyle/>
          <a:p>
            <a:pPr marL="285750" indent="-285750">
              <a:buFont typeface="Arial" panose="020B0604020202020204" pitchFamily="34" charset="0"/>
              <a:buChar char="•"/>
            </a:pPr>
            <a:r>
              <a:rPr lang="en-US" sz="2000" b="1" dirty="0"/>
              <a:t>The transverse cooling in </a:t>
            </a:r>
            <a:r>
              <a:rPr lang="en-US" sz="2000" b="1" dirty="0" err="1"/>
              <a:t>CeC</a:t>
            </a:r>
            <a:r>
              <a:rPr lang="en-US" sz="2000" b="1" dirty="0"/>
              <a:t>-based cooler for EIC simply does not exist without redistribution </a:t>
            </a:r>
          </a:p>
          <a:p>
            <a:pPr marL="285750" indent="-285750">
              <a:buFont typeface="Arial" panose="020B0604020202020204" pitchFamily="34" charset="0"/>
              <a:buChar char="•"/>
            </a:pPr>
            <a:r>
              <a:rPr lang="en-US" sz="2000" b="1" dirty="0"/>
              <a:t>While transverse cooling is present in e-ring-based EIC cooler, its enhancement through decrements’ redistribution is an integral part of the design</a:t>
            </a:r>
          </a:p>
        </p:txBody>
      </p:sp>
      <p:pic>
        <p:nvPicPr>
          <p:cNvPr id="8" name="Picture 7">
            <a:extLst>
              <a:ext uri="{FF2B5EF4-FFF2-40B4-BE49-F238E27FC236}">
                <a16:creationId xmlns:a16="http://schemas.microsoft.com/office/drawing/2014/main" id="{4C76F9B0-5923-4814-B9C9-8589DFD77D25}"/>
              </a:ext>
            </a:extLst>
          </p:cNvPr>
          <p:cNvPicPr>
            <a:picLocks noChangeAspect="1"/>
          </p:cNvPicPr>
          <p:nvPr/>
        </p:nvPicPr>
        <p:blipFill>
          <a:blip r:embed="rId2"/>
          <a:stretch>
            <a:fillRect/>
          </a:stretch>
        </p:blipFill>
        <p:spPr>
          <a:xfrm>
            <a:off x="4910890" y="3233092"/>
            <a:ext cx="6915505" cy="2463927"/>
          </a:xfrm>
          <a:prstGeom prst="rect">
            <a:avLst/>
          </a:prstGeom>
        </p:spPr>
      </p:pic>
    </p:spTree>
    <p:extLst>
      <p:ext uri="{BB962C8B-B14F-4D97-AF65-F5344CB8AC3E}">
        <p14:creationId xmlns:p14="http://schemas.microsoft.com/office/powerpoint/2010/main" val="85994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8A430-57FE-490C-BEB8-5E2F3ACBFBE7}"/>
              </a:ext>
            </a:extLst>
          </p:cNvPr>
          <p:cNvSpPr txBox="1"/>
          <p:nvPr/>
        </p:nvSpPr>
        <p:spPr>
          <a:xfrm>
            <a:off x="25878" y="13875"/>
            <a:ext cx="10946922" cy="769441"/>
          </a:xfrm>
          <a:prstGeom prst="rect">
            <a:avLst/>
          </a:prstGeom>
          <a:noFill/>
        </p:spPr>
        <p:txBody>
          <a:bodyPr wrap="square" rtlCol="0">
            <a:spAutoFit/>
          </a:bodyPr>
          <a:lstStyle/>
          <a:p>
            <a:r>
              <a:rPr lang="en-US" sz="4400" dirty="0"/>
              <a:t>5. Redistribution of cooling decrements (II)</a:t>
            </a:r>
          </a:p>
        </p:txBody>
      </p:sp>
      <p:sp>
        <p:nvSpPr>
          <p:cNvPr id="46" name="TextBox 45">
            <a:extLst>
              <a:ext uri="{FF2B5EF4-FFF2-40B4-BE49-F238E27FC236}">
                <a16:creationId xmlns:a16="http://schemas.microsoft.com/office/drawing/2014/main" id="{2256139A-A705-4A02-AB0A-DAC61B4F3843}"/>
              </a:ext>
            </a:extLst>
          </p:cNvPr>
          <p:cNvSpPr txBox="1"/>
          <p:nvPr/>
        </p:nvSpPr>
        <p:spPr>
          <a:xfrm>
            <a:off x="99752" y="3614328"/>
            <a:ext cx="4710225" cy="461665"/>
          </a:xfrm>
          <a:prstGeom prst="rect">
            <a:avLst/>
          </a:prstGeom>
          <a:noFill/>
        </p:spPr>
        <p:txBody>
          <a:bodyPr wrap="square">
            <a:spAutoFit/>
          </a:bodyPr>
          <a:lstStyle/>
          <a:p>
            <a:r>
              <a:rPr lang="en-US" sz="2400" dirty="0"/>
              <a:t>Future plans: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AF48C08-5A46-45BF-B58A-7609568EB3D1}"/>
                  </a:ext>
                </a:extLst>
              </p:cNvPr>
              <p:cNvSpPr txBox="1"/>
              <p:nvPr/>
            </p:nvSpPr>
            <p:spPr>
              <a:xfrm>
                <a:off x="60183" y="1044660"/>
                <a:ext cx="4636508" cy="2246769"/>
              </a:xfrm>
              <a:prstGeom prst="rect">
                <a:avLst/>
              </a:prstGeom>
              <a:noFill/>
            </p:spPr>
            <p:txBody>
              <a:bodyPr wrap="square">
                <a:spAutoFit/>
              </a:bodyPr>
              <a:lstStyle/>
              <a:p>
                <a:pPr marL="342900" indent="-342900">
                  <a:buFont typeface="Arial" panose="020B0604020202020204" pitchFamily="34" charset="0"/>
                  <a:buChar char="•"/>
                </a:pPr>
                <a:r>
                  <a:rPr lang="en-US" sz="2000" dirty="0"/>
                  <a:t>We developed a lattice with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𝑒</m:t>
                        </m:r>
                      </m:sub>
                    </m:sSub>
                    <m:r>
                      <a:rPr lang="en-US" sz="2000" b="0" i="1" smtClean="0">
                        <a:latin typeface="Cambria Math" panose="02040503050406030204" pitchFamily="18" charset="0"/>
                      </a:rPr>
                      <m:t>=2.7</m:t>
                    </m:r>
                  </m:oMath>
                </a14:m>
                <a:r>
                  <a:rPr lang="en-US" sz="2000" dirty="0"/>
                  <a:t> m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𝑖</m:t>
                        </m:r>
                      </m:sub>
                    </m:sSub>
                    <m:r>
                      <a:rPr lang="en-US" sz="2000" i="1">
                        <a:latin typeface="Cambria Math" panose="02040503050406030204" pitchFamily="18" charset="0"/>
                      </a:rPr>
                      <m:t>=</m:t>
                    </m:r>
                    <m:r>
                      <a:rPr lang="en-US" sz="2000" b="0" i="1" smtClean="0">
                        <a:latin typeface="Cambria Math" panose="02040503050406030204" pitchFamily="18" charset="0"/>
                      </a:rPr>
                      <m:t>1</m:t>
                    </m:r>
                    <m:r>
                      <a:rPr lang="en-US" sz="2000" i="1">
                        <a:latin typeface="Cambria Math" panose="02040503050406030204" pitchFamily="18" charset="0"/>
                      </a:rPr>
                      <m:t>.</m:t>
                    </m:r>
                    <m:r>
                      <a:rPr lang="en-US" sz="2000" b="0" i="1" smtClean="0">
                        <a:latin typeface="Cambria Math" panose="02040503050406030204" pitchFamily="18" charset="0"/>
                      </a:rPr>
                      <m:t>4</m:t>
                    </m:r>
                  </m:oMath>
                </a14:m>
                <a:r>
                  <a:rPr lang="en-US" sz="2000" dirty="0"/>
                  <a:t> m</a:t>
                </a:r>
              </a:p>
              <a:p>
                <a:pPr marL="342900" indent="-342900">
                  <a:buFont typeface="Arial" panose="020B0604020202020204" pitchFamily="34" charset="0"/>
                  <a:buChar char="•"/>
                </a:pPr>
                <a:r>
                  <a:rPr lang="en-US" sz="2000" dirty="0"/>
                  <a:t>About 20% of longitudinal-to-transverse redistribution was observed, which was close to the predicted redistribution.</a:t>
                </a:r>
              </a:p>
              <a:p>
                <a:pPr marL="342900" indent="-342900">
                  <a:buFont typeface="Arial" panose="020B0604020202020204" pitchFamily="34" charset="0"/>
                  <a:buChar char="•"/>
                </a:pPr>
                <a:r>
                  <a:rPr lang="en-US" sz="2000" dirty="0"/>
                  <a:t>Observed effect was well repeatable</a:t>
                </a:r>
              </a:p>
            </p:txBody>
          </p:sp>
        </mc:Choice>
        <mc:Fallback xmlns="">
          <p:sp>
            <p:nvSpPr>
              <p:cNvPr id="12" name="TextBox 11">
                <a:extLst>
                  <a:ext uri="{FF2B5EF4-FFF2-40B4-BE49-F238E27FC236}">
                    <a16:creationId xmlns:a16="http://schemas.microsoft.com/office/drawing/2014/main" id="{CAF48C08-5A46-45BF-B58A-7609568EB3D1}"/>
                  </a:ext>
                </a:extLst>
              </p:cNvPr>
              <p:cNvSpPr txBox="1">
                <a:spLocks noRot="1" noChangeAspect="1" noMove="1" noResize="1" noEditPoints="1" noAdjustHandles="1" noChangeArrowheads="1" noChangeShapeType="1" noTextEdit="1"/>
              </p:cNvSpPr>
              <p:nvPr/>
            </p:nvSpPr>
            <p:spPr>
              <a:xfrm>
                <a:off x="60183" y="1044660"/>
                <a:ext cx="4636508" cy="2246769"/>
              </a:xfrm>
              <a:prstGeom prst="rect">
                <a:avLst/>
              </a:prstGeom>
              <a:blipFill>
                <a:blip r:embed="rId2"/>
                <a:stretch>
                  <a:fillRect l="-1184" t="-1355" r="-658" b="-3794"/>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654225D8-3550-4431-A62E-31B0CCB6A6EF}"/>
              </a:ext>
            </a:extLst>
          </p:cNvPr>
          <p:cNvGrpSpPr/>
          <p:nvPr/>
        </p:nvGrpSpPr>
        <p:grpSpPr>
          <a:xfrm>
            <a:off x="5136697" y="840338"/>
            <a:ext cx="6407479" cy="3035456"/>
            <a:chOff x="5136697" y="840338"/>
            <a:chExt cx="6407479" cy="3035456"/>
          </a:xfrm>
        </p:grpSpPr>
        <p:pic>
          <p:nvPicPr>
            <p:cNvPr id="18" name="Picture 17">
              <a:extLst>
                <a:ext uri="{FF2B5EF4-FFF2-40B4-BE49-F238E27FC236}">
                  <a16:creationId xmlns:a16="http://schemas.microsoft.com/office/drawing/2014/main" id="{F7C199D3-E43C-47C4-BDE6-ED9748B8E568}"/>
                </a:ext>
              </a:extLst>
            </p:cNvPr>
            <p:cNvPicPr>
              <a:picLocks noChangeAspect="1"/>
            </p:cNvPicPr>
            <p:nvPr/>
          </p:nvPicPr>
          <p:blipFill>
            <a:blip r:embed="rId3"/>
            <a:stretch>
              <a:fillRect/>
            </a:stretch>
          </p:blipFill>
          <p:spPr>
            <a:xfrm>
              <a:off x="5136697" y="840338"/>
              <a:ext cx="6407479" cy="3035456"/>
            </a:xfrm>
            <a:prstGeom prst="rect">
              <a:avLst/>
            </a:prstGeom>
          </p:spPr>
        </p:pic>
        <p:cxnSp>
          <p:nvCxnSpPr>
            <p:cNvPr id="20" name="Straight Connector 19">
              <a:extLst>
                <a:ext uri="{FF2B5EF4-FFF2-40B4-BE49-F238E27FC236}">
                  <a16:creationId xmlns:a16="http://schemas.microsoft.com/office/drawing/2014/main" id="{43C4AC17-A90A-44F5-831B-66BB05AF9783}"/>
                </a:ext>
              </a:extLst>
            </p:cNvPr>
            <p:cNvCxnSpPr>
              <a:cxnSpLocks/>
            </p:cNvCxnSpPr>
            <p:nvPr/>
          </p:nvCxnSpPr>
          <p:spPr>
            <a:xfrm>
              <a:off x="7498080" y="972589"/>
              <a:ext cx="0" cy="27108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3DDC4220-6AC6-49BF-AB8F-17DD01E8BF8F}"/>
              </a:ext>
            </a:extLst>
          </p:cNvPr>
          <p:cNvSpPr txBox="1"/>
          <p:nvPr/>
        </p:nvSpPr>
        <p:spPr>
          <a:xfrm>
            <a:off x="7523958" y="972589"/>
            <a:ext cx="3308465" cy="461665"/>
          </a:xfrm>
          <a:prstGeom prst="rect">
            <a:avLst/>
          </a:prstGeom>
          <a:solidFill>
            <a:schemeClr val="bg1"/>
          </a:solidFill>
        </p:spPr>
        <p:txBody>
          <a:bodyPr wrap="square" rtlCol="0">
            <a:spAutoFit/>
          </a:bodyPr>
          <a:lstStyle/>
          <a:p>
            <a:r>
              <a:rPr lang="en-US" sz="1200" dirty="0"/>
              <a:t>Change in redistribution coefficient due to change in e-bunch energy chirp</a:t>
            </a:r>
          </a:p>
        </p:txBody>
      </p:sp>
      <p:sp>
        <p:nvSpPr>
          <p:cNvPr id="27" name="TextBox 26">
            <a:extLst>
              <a:ext uri="{FF2B5EF4-FFF2-40B4-BE49-F238E27FC236}">
                <a16:creationId xmlns:a16="http://schemas.microsoft.com/office/drawing/2014/main" id="{920B8EE5-F156-48FB-B14A-C384A101A422}"/>
              </a:ext>
            </a:extLst>
          </p:cNvPr>
          <p:cNvSpPr txBox="1"/>
          <p:nvPr/>
        </p:nvSpPr>
        <p:spPr>
          <a:xfrm>
            <a:off x="211896" y="4149308"/>
            <a:ext cx="11492540" cy="2554545"/>
          </a:xfrm>
          <a:prstGeom prst="rect">
            <a:avLst/>
          </a:prstGeom>
          <a:noFill/>
        </p:spPr>
        <p:txBody>
          <a:bodyPr wrap="square">
            <a:spAutoFit/>
          </a:bodyPr>
          <a:lstStyle/>
          <a:p>
            <a:pPr marL="342900" indent="-342900">
              <a:buFont typeface="Arial" panose="020B0604020202020204" pitchFamily="34" charset="0"/>
              <a:buChar char="•"/>
            </a:pPr>
            <a:r>
              <a:rPr lang="en-US" sz="2000" dirty="0"/>
              <a:t>Establish new setup and parameters using 28MHz RHIC RF (9MHz was used in 2021)</a:t>
            </a:r>
          </a:p>
          <a:p>
            <a:pPr marL="342900" indent="-342900">
              <a:buFont typeface="Arial" panose="020B0604020202020204" pitchFamily="34" charset="0"/>
              <a:buChar char="•"/>
            </a:pPr>
            <a:r>
              <a:rPr lang="en-US" sz="2000" dirty="0"/>
              <a:t>Implement high-current setups with electron beam dispersion larger than 2.7 meters (used in 2021).</a:t>
            </a:r>
          </a:p>
          <a:p>
            <a:pPr marL="342900" indent="-342900">
              <a:buFont typeface="Arial" panose="020B0604020202020204" pitchFamily="34" charset="0"/>
              <a:buChar char="•"/>
            </a:pPr>
            <a:r>
              <a:rPr lang="en-US" sz="2000" dirty="0"/>
              <a:t>Establish stronger dispersive cooling with larger electrons dispersion (if possible, implement ions lattice with larger dispersion 2-3 meters ).</a:t>
            </a:r>
          </a:p>
          <a:p>
            <a:pPr marL="342900" indent="-342900">
              <a:buFont typeface="Arial" panose="020B0604020202020204" pitchFamily="34" charset="0"/>
              <a:buChar char="•"/>
            </a:pPr>
            <a:r>
              <a:rPr lang="en-US" sz="2000" dirty="0"/>
              <a:t>Systematic study of dispersive cooling for various settings and parameters</a:t>
            </a:r>
          </a:p>
          <a:p>
            <a:pPr marL="342900" indent="-342900">
              <a:buFont typeface="Arial" panose="020B0604020202020204" pitchFamily="34" charset="0"/>
              <a:buChar char="•"/>
            </a:pPr>
            <a:r>
              <a:rPr lang="en-US" sz="2000" dirty="0"/>
              <a:t>Exploring cooling with offset of electron beam</a:t>
            </a:r>
          </a:p>
          <a:p>
            <a:endParaRPr lang="en-US" sz="2000" dirty="0"/>
          </a:p>
          <a:p>
            <a:r>
              <a:rPr lang="en-US" sz="2000" b="1" dirty="0">
                <a:solidFill>
                  <a:srgbClr val="0000FF"/>
                </a:solidFill>
              </a:rPr>
              <a:t>Cooling redistribution studies are critical for creating a realistic design of the EIC SHC </a:t>
            </a:r>
          </a:p>
        </p:txBody>
      </p:sp>
    </p:spTree>
    <p:extLst>
      <p:ext uri="{BB962C8B-B14F-4D97-AF65-F5344CB8AC3E}">
        <p14:creationId xmlns:p14="http://schemas.microsoft.com/office/powerpoint/2010/main" val="1937656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8A430-57FE-490C-BEB8-5E2F3ACBFBE7}"/>
              </a:ext>
            </a:extLst>
          </p:cNvPr>
          <p:cNvSpPr txBox="1"/>
          <p:nvPr/>
        </p:nvSpPr>
        <p:spPr>
          <a:xfrm>
            <a:off x="25878" y="13875"/>
            <a:ext cx="12166122" cy="769441"/>
          </a:xfrm>
          <a:prstGeom prst="rect">
            <a:avLst/>
          </a:prstGeom>
          <a:noFill/>
        </p:spPr>
        <p:txBody>
          <a:bodyPr wrap="square" rtlCol="0">
            <a:spAutoFit/>
          </a:bodyPr>
          <a:lstStyle/>
          <a:p>
            <a:r>
              <a:rPr lang="en-US" sz="4400" dirty="0"/>
              <a:t>6. Cooling with short electron bunches (I)</a:t>
            </a:r>
          </a:p>
        </p:txBody>
      </p:sp>
      <p:sp>
        <p:nvSpPr>
          <p:cNvPr id="6" name="TextBox 5">
            <a:extLst>
              <a:ext uri="{FF2B5EF4-FFF2-40B4-BE49-F238E27FC236}">
                <a16:creationId xmlns:a16="http://schemas.microsoft.com/office/drawing/2014/main" id="{F51F2FE8-F300-4CD9-AAE6-5735DE7CD3EE}"/>
              </a:ext>
            </a:extLst>
          </p:cNvPr>
          <p:cNvSpPr txBox="1"/>
          <p:nvPr/>
        </p:nvSpPr>
        <p:spPr>
          <a:xfrm>
            <a:off x="154289" y="785188"/>
            <a:ext cx="11633158" cy="1015663"/>
          </a:xfrm>
          <a:prstGeom prst="rect">
            <a:avLst/>
          </a:prstGeom>
          <a:noFill/>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In high energy bunched electron coolers, the electron bunches are typically much shorter than the hadron  bunches. </a:t>
            </a:r>
          </a:p>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In order to redistribute cooling more equally, several electron bunches per one hadron bunch are used</a:t>
            </a:r>
          </a:p>
        </p:txBody>
      </p:sp>
      <p:grpSp>
        <p:nvGrpSpPr>
          <p:cNvPr id="9" name="Group 8">
            <a:extLst>
              <a:ext uri="{FF2B5EF4-FFF2-40B4-BE49-F238E27FC236}">
                <a16:creationId xmlns:a16="http://schemas.microsoft.com/office/drawing/2014/main" id="{AC3D1789-29B9-4F23-B935-740F73FA042A}"/>
              </a:ext>
            </a:extLst>
          </p:cNvPr>
          <p:cNvGrpSpPr/>
          <p:nvPr/>
        </p:nvGrpSpPr>
        <p:grpSpPr>
          <a:xfrm>
            <a:off x="1219128" y="1995306"/>
            <a:ext cx="3930342" cy="2359357"/>
            <a:chOff x="1424612" y="1995306"/>
            <a:chExt cx="3930342" cy="2359357"/>
          </a:xfrm>
        </p:grpSpPr>
        <p:pic>
          <p:nvPicPr>
            <p:cNvPr id="4" name="Picture 3" descr="Chart, histogram&#10;&#10;Description automatically generated">
              <a:extLst>
                <a:ext uri="{FF2B5EF4-FFF2-40B4-BE49-F238E27FC236}">
                  <a16:creationId xmlns:a16="http://schemas.microsoft.com/office/drawing/2014/main" id="{942B4263-F9D1-4C74-9952-BFFC8ED14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612" y="1995306"/>
              <a:ext cx="3920068" cy="2359357"/>
            </a:xfrm>
            <a:prstGeom prst="rect">
              <a:avLst/>
            </a:prstGeom>
          </p:spPr>
        </p:pic>
        <p:sp>
          <p:nvSpPr>
            <p:cNvPr id="8" name="TextBox 7">
              <a:extLst>
                <a:ext uri="{FF2B5EF4-FFF2-40B4-BE49-F238E27FC236}">
                  <a16:creationId xmlns:a16="http://schemas.microsoft.com/office/drawing/2014/main" id="{8A44C2B9-4B90-457C-B016-3005D440B6C9}"/>
                </a:ext>
              </a:extLst>
            </p:cNvPr>
            <p:cNvSpPr txBox="1"/>
            <p:nvPr/>
          </p:nvSpPr>
          <p:spPr>
            <a:xfrm>
              <a:off x="1738515" y="1995306"/>
              <a:ext cx="3616439" cy="369332"/>
            </a:xfrm>
            <a:prstGeom prst="rect">
              <a:avLst/>
            </a:prstGeom>
            <a:noFill/>
          </p:spPr>
          <p:txBody>
            <a:bodyPr wrap="none" rtlCol="0">
              <a:spAutoFit/>
            </a:bodyPr>
            <a:lstStyle/>
            <a:p>
              <a:r>
                <a:rPr lang="en-US" dirty="0"/>
                <a:t>Electron-ion timing scheme at </a:t>
              </a:r>
              <a:r>
                <a:rPr lang="en-US" dirty="0" err="1"/>
                <a:t>LEReC</a:t>
              </a:r>
              <a:endParaRPr lang="en-US" dirty="0"/>
            </a:p>
          </p:txBody>
        </p:sp>
      </p:grpSp>
      <p:grpSp>
        <p:nvGrpSpPr>
          <p:cNvPr id="11" name="Group 10">
            <a:extLst>
              <a:ext uri="{FF2B5EF4-FFF2-40B4-BE49-F238E27FC236}">
                <a16:creationId xmlns:a16="http://schemas.microsoft.com/office/drawing/2014/main" id="{6643F4CA-F2DD-447D-82EE-B5F14295AA55}"/>
              </a:ext>
            </a:extLst>
          </p:cNvPr>
          <p:cNvGrpSpPr/>
          <p:nvPr/>
        </p:nvGrpSpPr>
        <p:grpSpPr>
          <a:xfrm>
            <a:off x="5777501" y="1841947"/>
            <a:ext cx="4744964" cy="2524812"/>
            <a:chOff x="5777501" y="1800851"/>
            <a:chExt cx="4744964" cy="2524812"/>
          </a:xfrm>
        </p:grpSpPr>
        <p:pic>
          <p:nvPicPr>
            <p:cNvPr id="5" name="Picture 4">
              <a:extLst>
                <a:ext uri="{FF2B5EF4-FFF2-40B4-BE49-F238E27FC236}">
                  <a16:creationId xmlns:a16="http://schemas.microsoft.com/office/drawing/2014/main" id="{0D1811E0-EF00-4FEB-8CEA-E01F9B3FCBBB}"/>
                </a:ext>
              </a:extLst>
            </p:cNvPr>
            <p:cNvPicPr>
              <a:picLocks noChangeAspect="1"/>
            </p:cNvPicPr>
            <p:nvPr/>
          </p:nvPicPr>
          <p:blipFill>
            <a:blip r:embed="rId3"/>
            <a:stretch>
              <a:fillRect/>
            </a:stretch>
          </p:blipFill>
          <p:spPr>
            <a:xfrm>
              <a:off x="5777501" y="2024305"/>
              <a:ext cx="4744964" cy="2301358"/>
            </a:xfrm>
            <a:prstGeom prst="rect">
              <a:avLst/>
            </a:prstGeom>
          </p:spPr>
        </p:pic>
        <p:sp>
          <p:nvSpPr>
            <p:cNvPr id="10" name="TextBox 9">
              <a:extLst>
                <a:ext uri="{FF2B5EF4-FFF2-40B4-BE49-F238E27FC236}">
                  <a16:creationId xmlns:a16="http://schemas.microsoft.com/office/drawing/2014/main" id="{490BABFC-FB75-4950-851E-59BEA8BF64DD}"/>
                </a:ext>
              </a:extLst>
            </p:cNvPr>
            <p:cNvSpPr txBox="1"/>
            <p:nvPr/>
          </p:nvSpPr>
          <p:spPr>
            <a:xfrm>
              <a:off x="6421304" y="1800851"/>
              <a:ext cx="3457357" cy="369332"/>
            </a:xfrm>
            <a:prstGeom prst="rect">
              <a:avLst/>
            </a:prstGeom>
            <a:noFill/>
          </p:spPr>
          <p:txBody>
            <a:bodyPr wrap="none" rtlCol="0">
              <a:spAutoFit/>
            </a:bodyPr>
            <a:lstStyle/>
            <a:p>
              <a:r>
                <a:rPr lang="en-US" dirty="0"/>
                <a:t>e-p timing scheme at EIC precooler</a:t>
              </a:r>
            </a:p>
          </p:txBody>
        </p:sp>
      </p:grpSp>
      <p:sp>
        <p:nvSpPr>
          <p:cNvPr id="12" name="TextBox 11">
            <a:extLst>
              <a:ext uri="{FF2B5EF4-FFF2-40B4-BE49-F238E27FC236}">
                <a16:creationId xmlns:a16="http://schemas.microsoft.com/office/drawing/2014/main" id="{23775174-D8C8-4795-897B-280160AFE50F}"/>
              </a:ext>
            </a:extLst>
          </p:cNvPr>
          <p:cNvSpPr txBox="1"/>
          <p:nvPr/>
        </p:nvSpPr>
        <p:spPr>
          <a:xfrm>
            <a:off x="154289" y="4368575"/>
            <a:ext cx="11633158" cy="1938992"/>
          </a:xfrm>
          <a:prstGeom prst="rect">
            <a:avLst/>
          </a:prstGeom>
          <a:noFill/>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Due to ion-electron space charge focusing the angular spread and transverse density in each electron bunch depends on the bunch’s longitudinal position along the ion bunch</a:t>
            </a:r>
          </a:p>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Therefore, both the effective cooling and a possible electron-ion heating from each electron bunch depends on its longitudinal placement with respect to the ion bunch’s center</a:t>
            </a:r>
          </a:p>
          <a:p>
            <a:pPr marL="342900" indent="-342900" algn="just">
              <a:buFont typeface="Arial" panose="020B0604020202020204" pitchFamily="34" charset="0"/>
              <a:buChar char="•"/>
            </a:pPr>
            <a:r>
              <a:rPr lang="en-US" sz="2000" b="1" dirty="0">
                <a:latin typeface="Times New Roman" panose="02020603050405020304" pitchFamily="18" charset="0"/>
                <a:ea typeface="Times New Roman" panose="02020603050405020304" pitchFamily="18" charset="0"/>
              </a:rPr>
              <a:t>It is important to learn how to optimize the cooling of high-intensity hadron bunches by finding the proper balance between cooling/heating/lifetime</a:t>
            </a:r>
          </a:p>
        </p:txBody>
      </p:sp>
    </p:spTree>
    <p:extLst>
      <p:ext uri="{BB962C8B-B14F-4D97-AF65-F5344CB8AC3E}">
        <p14:creationId xmlns:p14="http://schemas.microsoft.com/office/powerpoint/2010/main" val="651013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8A430-57FE-490C-BEB8-5E2F3ACBFBE7}"/>
              </a:ext>
            </a:extLst>
          </p:cNvPr>
          <p:cNvSpPr txBox="1"/>
          <p:nvPr/>
        </p:nvSpPr>
        <p:spPr>
          <a:xfrm>
            <a:off x="25878" y="13875"/>
            <a:ext cx="12166122" cy="769441"/>
          </a:xfrm>
          <a:prstGeom prst="rect">
            <a:avLst/>
          </a:prstGeom>
          <a:noFill/>
        </p:spPr>
        <p:txBody>
          <a:bodyPr wrap="square" rtlCol="0">
            <a:spAutoFit/>
          </a:bodyPr>
          <a:lstStyle/>
          <a:p>
            <a:r>
              <a:rPr lang="en-US" sz="4400" dirty="0"/>
              <a:t>6. Cooling with short bunches (II)</a:t>
            </a:r>
          </a:p>
        </p:txBody>
      </p:sp>
      <p:sp>
        <p:nvSpPr>
          <p:cNvPr id="6" name="TextBox 5">
            <a:extLst>
              <a:ext uri="{FF2B5EF4-FFF2-40B4-BE49-F238E27FC236}">
                <a16:creationId xmlns:a16="http://schemas.microsoft.com/office/drawing/2014/main" id="{F51F2FE8-F300-4CD9-AAE6-5735DE7CD3EE}"/>
              </a:ext>
            </a:extLst>
          </p:cNvPr>
          <p:cNvSpPr txBox="1"/>
          <p:nvPr/>
        </p:nvSpPr>
        <p:spPr>
          <a:xfrm>
            <a:off x="154289" y="1021490"/>
            <a:ext cx="2838293" cy="1015663"/>
          </a:xfrm>
          <a:prstGeom prst="rect">
            <a:avLst/>
          </a:prstGeom>
          <a:noFill/>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Three setups were experimentally explored</a:t>
            </a:r>
          </a:p>
        </p:txBody>
      </p:sp>
      <p:sp>
        <p:nvSpPr>
          <p:cNvPr id="12" name="TextBox 11">
            <a:extLst>
              <a:ext uri="{FF2B5EF4-FFF2-40B4-BE49-F238E27FC236}">
                <a16:creationId xmlns:a16="http://schemas.microsoft.com/office/drawing/2014/main" id="{23775174-D8C8-4795-897B-280160AFE50F}"/>
              </a:ext>
            </a:extLst>
          </p:cNvPr>
          <p:cNvSpPr txBox="1"/>
          <p:nvPr/>
        </p:nvSpPr>
        <p:spPr>
          <a:xfrm>
            <a:off x="25878" y="4853322"/>
            <a:ext cx="12096456" cy="1384995"/>
          </a:xfrm>
          <a:prstGeom prst="rect">
            <a:avLst/>
          </a:prstGeom>
          <a:noFill/>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Plans:</a:t>
            </a:r>
          </a:p>
          <a:p>
            <a:pPr marL="342900" indent="-342900">
              <a:buFont typeface="Arial" panose="020B0604020202020204" pitchFamily="34" charset="0"/>
              <a:buChar char="•"/>
            </a:pPr>
            <a:r>
              <a:rPr lang="en-US" sz="2000" dirty="0"/>
              <a:t>Measurements with shorter electron macro-bunches require significant modification of the laser pulse picking system </a:t>
            </a:r>
          </a:p>
          <a:p>
            <a:pPr marL="342900" indent="-342900">
              <a:buFont typeface="Arial" panose="020B0604020202020204" pitchFamily="34" charset="0"/>
              <a:buChar char="•"/>
            </a:pPr>
            <a:r>
              <a:rPr lang="en-US" sz="2000" dirty="0"/>
              <a:t>We prefer performing such a modification after other </a:t>
            </a:r>
            <a:r>
              <a:rPr lang="en-US" sz="2000" dirty="0" err="1"/>
              <a:t>LEReC</a:t>
            </a:r>
            <a:r>
              <a:rPr lang="en-US" sz="2000" dirty="0"/>
              <a:t> experiments are finished</a:t>
            </a:r>
          </a:p>
        </p:txBody>
      </p:sp>
      <p:pic>
        <p:nvPicPr>
          <p:cNvPr id="7" name="Picture 6">
            <a:extLst>
              <a:ext uri="{FF2B5EF4-FFF2-40B4-BE49-F238E27FC236}">
                <a16:creationId xmlns:a16="http://schemas.microsoft.com/office/drawing/2014/main" id="{7799E2BA-1B37-478F-B7BA-9CA91EDF9EAA}"/>
              </a:ext>
            </a:extLst>
          </p:cNvPr>
          <p:cNvPicPr>
            <a:picLocks noChangeAspect="1"/>
          </p:cNvPicPr>
          <p:nvPr/>
        </p:nvPicPr>
        <p:blipFill>
          <a:blip r:embed="rId2"/>
          <a:stretch>
            <a:fillRect/>
          </a:stretch>
        </p:blipFill>
        <p:spPr>
          <a:xfrm>
            <a:off x="3087279" y="930047"/>
            <a:ext cx="9035055" cy="2780017"/>
          </a:xfrm>
          <a:prstGeom prst="rect">
            <a:avLst/>
          </a:prstGeom>
        </p:spPr>
      </p:pic>
      <p:sp>
        <p:nvSpPr>
          <p:cNvPr id="20" name="TextBox 19">
            <a:extLst>
              <a:ext uri="{FF2B5EF4-FFF2-40B4-BE49-F238E27FC236}">
                <a16:creationId xmlns:a16="http://schemas.microsoft.com/office/drawing/2014/main" id="{CCABE5EA-B34D-4DCD-BD53-124144EE59F0}"/>
              </a:ext>
            </a:extLst>
          </p:cNvPr>
          <p:cNvSpPr txBox="1"/>
          <p:nvPr/>
        </p:nvSpPr>
        <p:spPr>
          <a:xfrm>
            <a:off x="162602" y="2524869"/>
            <a:ext cx="2924677" cy="1323439"/>
          </a:xfrm>
          <a:prstGeom prst="rect">
            <a:avLst/>
          </a:prstGeom>
          <a:noFill/>
        </p:spPr>
        <p:txBody>
          <a:bodyPr wrap="square">
            <a:spAutoFit/>
          </a:bodyPr>
          <a:lstStyle/>
          <a:p>
            <a:pPr marL="342900" indent="-342900">
              <a:buFont typeface="Arial" panose="020B0604020202020204" pitchFamily="34" charset="0"/>
              <a:buChar char="•"/>
            </a:pPr>
            <a:r>
              <a:rPr lang="en-US" sz="2000" dirty="0"/>
              <a:t>Overall cooling rate was well correlated with the effective overlapping charge</a:t>
            </a:r>
          </a:p>
        </p:txBody>
      </p:sp>
      <p:sp>
        <p:nvSpPr>
          <p:cNvPr id="21" name="TextBox 20">
            <a:extLst>
              <a:ext uri="{FF2B5EF4-FFF2-40B4-BE49-F238E27FC236}">
                <a16:creationId xmlns:a16="http://schemas.microsoft.com/office/drawing/2014/main" id="{7A6C7F21-EF65-45D8-A259-55F0604BF4C5}"/>
              </a:ext>
            </a:extLst>
          </p:cNvPr>
          <p:cNvSpPr txBox="1"/>
          <p:nvPr/>
        </p:nvSpPr>
        <p:spPr>
          <a:xfrm>
            <a:off x="154289" y="3712496"/>
            <a:ext cx="11757345" cy="707886"/>
          </a:xfrm>
          <a:prstGeom prst="rect">
            <a:avLst/>
          </a:prstGeom>
          <a:noFill/>
        </p:spPr>
        <p:txBody>
          <a:bodyPr wrap="square">
            <a:spAutoFit/>
          </a:bodyPr>
          <a:lstStyle/>
          <a:p>
            <a:pPr marL="342900" indent="-342900">
              <a:buFont typeface="Arial" panose="020B0604020202020204" pitchFamily="34" charset="0"/>
              <a:buChar char="•"/>
            </a:pPr>
            <a:r>
              <a:rPr lang="en-US" sz="2000" dirty="0"/>
              <a:t>Transverse cooling was more efficient for centered pattern (long or short electron macro-bunches) </a:t>
            </a:r>
          </a:p>
          <a:p>
            <a:pPr marL="342900" indent="-342900">
              <a:buFont typeface="Arial" panose="020B0604020202020204" pitchFamily="34" charset="0"/>
              <a:buChar char="•"/>
            </a:pPr>
            <a:r>
              <a:rPr lang="en-US" sz="2000" dirty="0"/>
              <a:t>Longitudinal cooling was more efficient for hollow electron macro-bunches</a:t>
            </a:r>
          </a:p>
        </p:txBody>
      </p:sp>
    </p:spTree>
    <p:extLst>
      <p:ext uri="{BB962C8B-B14F-4D97-AF65-F5344CB8AC3E}">
        <p14:creationId xmlns:p14="http://schemas.microsoft.com/office/powerpoint/2010/main" val="2763405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A7818B-2ECF-45CF-9CB9-92C8A9D9034E}"/>
              </a:ext>
            </a:extLst>
          </p:cNvPr>
          <p:cNvSpPr>
            <a:spLocks noGrp="1"/>
          </p:cNvSpPr>
          <p:nvPr>
            <p:ph type="title"/>
          </p:nvPr>
        </p:nvSpPr>
        <p:spPr>
          <a:xfrm>
            <a:off x="1033272" y="954284"/>
            <a:ext cx="10513106" cy="2943432"/>
          </a:xfrm>
        </p:spPr>
        <p:txBody>
          <a:bodyPr vert="horz" lIns="91440" tIns="45720" rIns="91440" bIns="45720" rtlCol="0" anchor="b">
            <a:normAutofit/>
          </a:bodyPr>
          <a:lstStyle/>
          <a:p>
            <a:r>
              <a:rPr lang="en-US" sz="8000" kern="1200" dirty="0">
                <a:solidFill>
                  <a:schemeClr val="tx1"/>
                </a:solidFill>
                <a:latin typeface="+mj-lt"/>
                <a:ea typeface="+mj-ea"/>
                <a:cs typeface="+mj-cs"/>
              </a:rPr>
              <a:t>Planned Studies</a:t>
            </a:r>
          </a:p>
        </p:txBody>
      </p:sp>
      <p:sp>
        <p:nvSpPr>
          <p:cNvPr id="18" name="Rectangle 1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1"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412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8A430-57FE-490C-BEB8-5E2F3ACBFBE7}"/>
              </a:ext>
            </a:extLst>
          </p:cNvPr>
          <p:cNvSpPr txBox="1"/>
          <p:nvPr/>
        </p:nvSpPr>
        <p:spPr>
          <a:xfrm>
            <a:off x="25878" y="13875"/>
            <a:ext cx="9143999" cy="769441"/>
          </a:xfrm>
          <a:prstGeom prst="rect">
            <a:avLst/>
          </a:prstGeom>
          <a:noFill/>
        </p:spPr>
        <p:txBody>
          <a:bodyPr wrap="square" rtlCol="0">
            <a:spAutoFit/>
          </a:bodyPr>
          <a:lstStyle/>
          <a:p>
            <a:r>
              <a:rPr lang="en-US" sz="4400" dirty="0"/>
              <a:t>7. Elevated ion losses in coolers</a:t>
            </a:r>
          </a:p>
        </p:txBody>
      </p:sp>
      <p:sp>
        <p:nvSpPr>
          <p:cNvPr id="4" name="Content Placeholder 1">
            <a:extLst>
              <a:ext uri="{FF2B5EF4-FFF2-40B4-BE49-F238E27FC236}">
                <a16:creationId xmlns:a16="http://schemas.microsoft.com/office/drawing/2014/main" id="{28589194-57B2-4AE4-8A4F-262B4236AC92}"/>
              </a:ext>
            </a:extLst>
          </p:cNvPr>
          <p:cNvSpPr txBox="1">
            <a:spLocks/>
          </p:cNvSpPr>
          <p:nvPr/>
        </p:nvSpPr>
        <p:spPr>
          <a:xfrm>
            <a:off x="600102" y="829639"/>
            <a:ext cx="10991796" cy="31937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000" dirty="0"/>
              <a:t>Operational electron cooling at </a:t>
            </a:r>
            <a:r>
              <a:rPr lang="en-US" sz="2000" dirty="0" err="1"/>
              <a:t>LEReC</a:t>
            </a:r>
            <a:r>
              <a:rPr lang="en-US" sz="2000" dirty="0"/>
              <a:t> was associated with elevated ions losses. </a:t>
            </a:r>
          </a:p>
          <a:p>
            <a:pPr marL="342900" indent="-342900"/>
            <a:r>
              <a:rPr lang="en-US" sz="2000" dirty="0"/>
              <a:t>Such an effect on ion beam lifetime was observed in several electron coolers and is not fully understood.</a:t>
            </a:r>
          </a:p>
          <a:p>
            <a:pPr marL="342900" indent="-342900"/>
            <a:r>
              <a:rPr lang="en-US" sz="2000" dirty="0"/>
              <a:t>Part of the elevated losses is caused by recombination, but also there are additional, not recombination-related losses.</a:t>
            </a:r>
          </a:p>
          <a:p>
            <a:pPr marL="342900" indent="-342900"/>
            <a:r>
              <a:rPr lang="en-US" sz="2000" b="1" dirty="0"/>
              <a:t>During the commissioning in 2019 we had set-ups for which the lifetime of a cooled ion bunch was comparable or even larger than the lifetime of ion bunch not interacting with the electron beam</a:t>
            </a:r>
            <a:r>
              <a:rPr lang="en-US" sz="2000" dirty="0"/>
              <a:t>. </a:t>
            </a:r>
          </a:p>
          <a:p>
            <a:pPr marL="342900" indent="-342900"/>
            <a:r>
              <a:rPr lang="en-US" sz="2000" b="1" dirty="0">
                <a:solidFill>
                  <a:srgbClr val="0000FF"/>
                </a:solidFill>
              </a:rPr>
              <a:t>Studies of the elevated ion losses in the presence of the electron beam are critical for creating a feasible design of the EIC coolers (of any type). </a:t>
            </a:r>
          </a:p>
        </p:txBody>
      </p:sp>
      <p:sp>
        <p:nvSpPr>
          <p:cNvPr id="5" name="Content Placeholder 1">
            <a:extLst>
              <a:ext uri="{FF2B5EF4-FFF2-40B4-BE49-F238E27FC236}">
                <a16:creationId xmlns:a16="http://schemas.microsoft.com/office/drawing/2014/main" id="{CD275F63-BDFB-4BE9-9082-874F8A2CE56E}"/>
              </a:ext>
            </a:extLst>
          </p:cNvPr>
          <p:cNvSpPr txBox="1">
            <a:spLocks/>
          </p:cNvSpPr>
          <p:nvPr/>
        </p:nvSpPr>
        <p:spPr>
          <a:xfrm>
            <a:off x="313511" y="4214554"/>
            <a:ext cx="11523812" cy="23192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We plan to:</a:t>
            </a:r>
          </a:p>
          <a:p>
            <a:pPr marL="342900" indent="-342900"/>
            <a:r>
              <a:rPr lang="en-US" sz="2000" dirty="0"/>
              <a:t>Reestablish a setup with a positive effect on ion beam lifetime, similar to what was observed during commissioning in 2019 and explore such a setup.</a:t>
            </a:r>
          </a:p>
          <a:p>
            <a:pPr marL="342900" indent="-342900"/>
            <a:r>
              <a:rPr lang="en-US" sz="2000" dirty="0"/>
              <a:t>Explore the dependence of ion losses on:</a:t>
            </a:r>
          </a:p>
          <a:p>
            <a:pPr marL="800100" lvl="1" indent="-342900"/>
            <a:r>
              <a:rPr lang="en-US" sz="2000" dirty="0"/>
              <a:t>Electron beam average size, current, density</a:t>
            </a:r>
          </a:p>
          <a:p>
            <a:pPr marL="800100" lvl="1" indent="-342900"/>
            <a:r>
              <a:rPr lang="en-US" sz="2000" dirty="0"/>
              <a:t>RHIC tunes (working point around 0.1 and working point around 0.23)</a:t>
            </a:r>
          </a:p>
        </p:txBody>
      </p:sp>
    </p:spTree>
    <p:extLst>
      <p:ext uri="{BB962C8B-B14F-4D97-AF65-F5344CB8AC3E}">
        <p14:creationId xmlns:p14="http://schemas.microsoft.com/office/powerpoint/2010/main" val="127801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8A430-57FE-490C-BEB8-5E2F3ACBFBE7}"/>
              </a:ext>
            </a:extLst>
          </p:cNvPr>
          <p:cNvSpPr txBox="1"/>
          <p:nvPr/>
        </p:nvSpPr>
        <p:spPr>
          <a:xfrm>
            <a:off x="25878" y="13875"/>
            <a:ext cx="9143999" cy="769441"/>
          </a:xfrm>
          <a:prstGeom prst="rect">
            <a:avLst/>
          </a:prstGeom>
          <a:noFill/>
        </p:spPr>
        <p:txBody>
          <a:bodyPr wrap="square" rtlCol="0">
            <a:spAutoFit/>
          </a:bodyPr>
          <a:lstStyle/>
          <a:p>
            <a:r>
              <a:rPr lang="en-US" sz="4400" dirty="0"/>
              <a:t>8. High current studies</a:t>
            </a:r>
          </a:p>
        </p:txBody>
      </p:sp>
      <p:sp>
        <p:nvSpPr>
          <p:cNvPr id="6" name="Rectangle 5">
            <a:extLst>
              <a:ext uri="{FF2B5EF4-FFF2-40B4-BE49-F238E27FC236}">
                <a16:creationId xmlns:a16="http://schemas.microsoft.com/office/drawing/2014/main" id="{099F9E92-5586-468D-8DD7-D83926C735BC}"/>
              </a:ext>
            </a:extLst>
          </p:cNvPr>
          <p:cNvSpPr/>
          <p:nvPr/>
        </p:nvSpPr>
        <p:spPr>
          <a:xfrm>
            <a:off x="149629" y="836703"/>
            <a:ext cx="11945389" cy="5324535"/>
          </a:xfrm>
          <a:prstGeom prst="rect">
            <a:avLst/>
          </a:prstGeom>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High-current electron sources is important area of research.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High current sources are required for various cooler designs of the EIC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EIC pre-cooler requires stable operation at around 100mA current </a:t>
            </a:r>
          </a:p>
          <a:p>
            <a:pPr marL="742950" lvl="1" indent="-28575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Strong Hadron Cooler for EIC requires 100mA source of electrons.</a:t>
            </a:r>
          </a:p>
          <a:p>
            <a:pPr marL="285750" indent="-285750">
              <a:buFont typeface="Arial" panose="020B0604020202020204" pitchFamily="34" charset="0"/>
              <a:buChar char="•"/>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LEReC</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Gun is designed to operate at high current of up to 100mA. </a:t>
            </a:r>
            <a:r>
              <a:rPr lang="en-US" sz="2000" dirty="0">
                <a:latin typeface="Times New Roman" panose="02020603050405020304" pitchFamily="18" charset="0"/>
                <a:ea typeface="Calibri" panose="020F0502020204030204" pitchFamily="34" charset="0"/>
                <a:cs typeface="Times New Roman" panose="02020603050405020304" pitchFamily="18" charset="0"/>
              </a:rPr>
              <a:t>Many R&amp;D items critical to high-current source operations could be explored.</a:t>
            </a:r>
          </a:p>
          <a:p>
            <a:pPr marL="285750" indent="-285750">
              <a:buFont typeface="Arial" panose="020B0604020202020204" pitchFamily="34" charset="0"/>
              <a:buChar char="•"/>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rPr>
              <a:t>High-current source R&amp;D (from Alexei </a:t>
            </a:r>
            <a:r>
              <a:rPr lang="en-US" sz="2000" dirty="0" err="1">
                <a:latin typeface="Times New Roman" panose="02020603050405020304" pitchFamily="18" charset="0"/>
              </a:rPr>
              <a:t>Fedotov’s</a:t>
            </a:r>
            <a:r>
              <a:rPr lang="en-US" sz="2000" dirty="0">
                <a:latin typeface="Times New Roman" panose="02020603050405020304" pitchFamily="18" charset="0"/>
              </a:rPr>
              <a:t> presentation):</a:t>
            </a:r>
          </a:p>
          <a:p>
            <a:pPr marL="742950" lvl="1" indent="-285750">
              <a:buFont typeface="Arial" panose="020B0604020202020204" pitchFamily="34" charset="0"/>
              <a:buChar char="•"/>
            </a:pPr>
            <a:r>
              <a:rPr lang="en-US" sz="2000" dirty="0">
                <a:latin typeface="Times New Roman" panose="02020603050405020304" pitchFamily="18" charset="0"/>
              </a:rPr>
              <a:t>Explore Gun operation with high-current: 50, 75, 100mA. Determine limitation of the Gun and HVPS.</a:t>
            </a:r>
          </a:p>
          <a:p>
            <a:pPr marL="742950" lvl="1" indent="-285750">
              <a:buFont typeface="Arial" panose="020B0604020202020204" pitchFamily="34" charset="0"/>
              <a:buChar char="•"/>
            </a:pPr>
            <a:r>
              <a:rPr lang="en-US" sz="2000" dirty="0">
                <a:latin typeface="Times New Roman" panose="02020603050405020304" pitchFamily="18" charset="0"/>
              </a:rPr>
              <a:t>Explore Gun and HVPS long-term stability at high currents.</a:t>
            </a:r>
          </a:p>
          <a:p>
            <a:pPr marL="742950" lvl="1" indent="-285750">
              <a:buFont typeface="Arial" panose="020B0604020202020204" pitchFamily="34" charset="0"/>
              <a:buChar char="•"/>
            </a:pPr>
            <a:r>
              <a:rPr lang="en-US" sz="2000" dirty="0">
                <a:latin typeface="Times New Roman" panose="02020603050405020304" pitchFamily="18" charset="0"/>
              </a:rPr>
              <a:t>Explore Gun voltage limitations</a:t>
            </a:r>
          </a:p>
          <a:p>
            <a:pPr marL="742950" lvl="1" indent="-285750">
              <a:buFont typeface="Arial" panose="020B0604020202020204" pitchFamily="34" charset="0"/>
              <a:buChar char="•"/>
            </a:pPr>
            <a:r>
              <a:rPr lang="en-US" sz="2000" dirty="0">
                <a:latin typeface="Times New Roman" panose="02020603050405020304" pitchFamily="18" charset="0"/>
              </a:rPr>
              <a:t>Explore operation with active cathode on center vs cathode off center.</a:t>
            </a:r>
          </a:p>
          <a:p>
            <a:pPr marL="742950" lvl="1" indent="-285750">
              <a:buFont typeface="Arial" panose="020B0604020202020204" pitchFamily="34" charset="0"/>
              <a:buChar char="•"/>
            </a:pPr>
            <a:r>
              <a:rPr lang="en-US" sz="2000" dirty="0">
                <a:latin typeface="Times New Roman" panose="02020603050405020304" pitchFamily="18" charset="0"/>
              </a:rPr>
              <a:t>Explore large cathode area vs small active area. Explore various laser spot sizes on the cathode.</a:t>
            </a:r>
          </a:p>
          <a:p>
            <a:pPr marL="742950" lvl="1" indent="-285750">
              <a:buFont typeface="Arial" panose="020B0604020202020204" pitchFamily="34" charset="0"/>
              <a:buChar char="•"/>
            </a:pPr>
            <a:r>
              <a:rPr lang="en-US" sz="2000" dirty="0">
                <a:latin typeface="Times New Roman" panose="02020603050405020304" pitchFamily="18" charset="0"/>
              </a:rPr>
              <a:t>Explore cathode QE at various laser powers with and without cathode stalk cooling. </a:t>
            </a:r>
          </a:p>
          <a:p>
            <a:pPr marL="742950" lvl="1" indent="-285750">
              <a:buFont typeface="Arial" panose="020B0604020202020204" pitchFamily="34" charset="0"/>
              <a:buChar char="•"/>
            </a:pPr>
            <a:r>
              <a:rPr lang="en-US" sz="2000" dirty="0">
                <a:latin typeface="Times New Roman" panose="02020603050405020304" pitchFamily="18" charset="0"/>
              </a:rPr>
              <a:t>Test multi-alkali photocathodes using different growth methods.</a:t>
            </a:r>
          </a:p>
          <a:p>
            <a:pPr marL="742950" lvl="1" indent="-285750">
              <a:buFont typeface="Arial" panose="020B0604020202020204" pitchFamily="34" charset="0"/>
              <a:buChar char="•"/>
            </a:pPr>
            <a:r>
              <a:rPr lang="en-US" sz="2000" dirty="0">
                <a:latin typeface="Times New Roman" panose="02020603050405020304" pitchFamily="18" charset="0"/>
              </a:rPr>
              <a:t>Explore possible upgrade of laser system to allow ramping of high-current for fixed electron bunch charge.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189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6EB1-AE0C-4E64-82F2-1791018F2DC0}"/>
              </a:ext>
            </a:extLst>
          </p:cNvPr>
          <p:cNvSpPr>
            <a:spLocks noGrp="1"/>
          </p:cNvSpPr>
          <p:nvPr>
            <p:ph type="title"/>
          </p:nvPr>
        </p:nvSpPr>
        <p:spPr>
          <a:xfrm>
            <a:off x="838200" y="365126"/>
            <a:ext cx="10515600" cy="821418"/>
          </a:xfrm>
        </p:spPr>
        <p:txBody>
          <a:bodyPr/>
          <a:lstStyle/>
          <a:p>
            <a:r>
              <a:rPr lang="en-US" dirty="0">
                <a:latin typeface="+mn-lt"/>
              </a:rPr>
              <a:t>Outline</a:t>
            </a:r>
          </a:p>
        </p:txBody>
      </p:sp>
      <p:sp>
        <p:nvSpPr>
          <p:cNvPr id="3" name="Content Placeholder 2">
            <a:extLst>
              <a:ext uri="{FF2B5EF4-FFF2-40B4-BE49-F238E27FC236}">
                <a16:creationId xmlns:a16="http://schemas.microsoft.com/office/drawing/2014/main" id="{9C1225D0-631C-4AF7-A419-41F6776D38C6}"/>
              </a:ext>
            </a:extLst>
          </p:cNvPr>
          <p:cNvSpPr>
            <a:spLocks noGrp="1"/>
          </p:cNvSpPr>
          <p:nvPr>
            <p:ph idx="1"/>
          </p:nvPr>
        </p:nvSpPr>
        <p:spPr>
          <a:xfrm>
            <a:off x="838200" y="1186544"/>
            <a:ext cx="10515600" cy="5399314"/>
          </a:xfrm>
        </p:spPr>
        <p:txBody>
          <a:bodyPr>
            <a:normAutofit fontScale="92500" lnSpcReduction="20000"/>
          </a:bodyPr>
          <a:lstStyle/>
          <a:p>
            <a:r>
              <a:rPr lang="en-US" dirty="0" err="1"/>
              <a:t>LEReC</a:t>
            </a:r>
            <a:r>
              <a:rPr lang="en-US" dirty="0"/>
              <a:t> – prototype of EIC precooler and testing ground for EIC high energy coolers</a:t>
            </a:r>
          </a:p>
          <a:p>
            <a:r>
              <a:rPr lang="en-US" dirty="0"/>
              <a:t>Completed studies</a:t>
            </a:r>
          </a:p>
          <a:p>
            <a:pPr marL="457200" lvl="1" indent="0">
              <a:buNone/>
            </a:pPr>
            <a:r>
              <a:rPr lang="en-US" dirty="0"/>
              <a:t>1. Coherent excitations in cooled ion bunches</a:t>
            </a:r>
          </a:p>
          <a:p>
            <a:pPr marL="457200" lvl="1" indent="0">
              <a:buNone/>
            </a:pPr>
            <a:r>
              <a:rPr lang="en-US" dirty="0"/>
              <a:t>2. Recombination in non-magnetized coolers</a:t>
            </a:r>
          </a:p>
          <a:p>
            <a:pPr marL="457200" lvl="1" indent="0">
              <a:buNone/>
            </a:pPr>
            <a:r>
              <a:rPr lang="en-US" dirty="0"/>
              <a:t>3. Test of machine learning algorithm for cooling optimization</a:t>
            </a:r>
          </a:p>
          <a:p>
            <a:r>
              <a:rPr lang="en-US" dirty="0"/>
              <a:t>Ongoing studies</a:t>
            </a:r>
          </a:p>
          <a:p>
            <a:pPr marL="457200" lvl="1" indent="0">
              <a:buNone/>
            </a:pPr>
            <a:r>
              <a:rPr lang="en-US" dirty="0"/>
              <a:t>4. Mechanism of electron-ion heating</a:t>
            </a:r>
          </a:p>
          <a:p>
            <a:pPr marL="457200" lvl="1" indent="0">
              <a:buNone/>
            </a:pPr>
            <a:r>
              <a:rPr lang="en-US" dirty="0"/>
              <a:t>5. Redistribution of cooling decrements</a:t>
            </a:r>
          </a:p>
          <a:p>
            <a:pPr marL="457200" lvl="1" indent="0">
              <a:buNone/>
            </a:pPr>
            <a:r>
              <a:rPr lang="en-US" dirty="0"/>
              <a:t>6. Cooling with electron bunches overlapping a small fraction of an ion bunch</a:t>
            </a:r>
          </a:p>
          <a:p>
            <a:r>
              <a:rPr lang="en-US" dirty="0"/>
              <a:t>Planned studies</a:t>
            </a:r>
          </a:p>
          <a:p>
            <a:pPr marL="457200" lvl="1" indent="0">
              <a:buNone/>
            </a:pPr>
            <a:r>
              <a:rPr lang="en-US" dirty="0"/>
              <a:t>7. Mechanism of elevated ion loss in coolers</a:t>
            </a:r>
          </a:p>
          <a:p>
            <a:pPr marL="457200" lvl="1" indent="0">
              <a:buNone/>
            </a:pPr>
            <a:r>
              <a:rPr lang="en-US" dirty="0"/>
              <a:t>8. High current studies</a:t>
            </a:r>
          </a:p>
          <a:p>
            <a:r>
              <a:rPr lang="en-US" dirty="0"/>
              <a:t>Studies plan</a:t>
            </a:r>
          </a:p>
          <a:p>
            <a:r>
              <a:rPr lang="en-US" dirty="0"/>
              <a:t>Summary</a:t>
            </a:r>
          </a:p>
        </p:txBody>
      </p:sp>
    </p:spTree>
    <p:extLst>
      <p:ext uri="{BB962C8B-B14F-4D97-AF65-F5344CB8AC3E}">
        <p14:creationId xmlns:p14="http://schemas.microsoft.com/office/powerpoint/2010/main" val="2149892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1AC4ED-D45B-4C7E-81F2-1CF5B7243EA4}"/>
              </a:ext>
            </a:extLst>
          </p:cNvPr>
          <p:cNvSpPr txBox="1"/>
          <p:nvPr/>
        </p:nvSpPr>
        <p:spPr>
          <a:xfrm>
            <a:off x="25878" y="13875"/>
            <a:ext cx="9143999" cy="707886"/>
          </a:xfrm>
          <a:prstGeom prst="rect">
            <a:avLst/>
          </a:prstGeom>
          <a:noFill/>
        </p:spPr>
        <p:txBody>
          <a:bodyPr wrap="square" rtlCol="0">
            <a:spAutoFit/>
          </a:bodyPr>
          <a:lstStyle/>
          <a:p>
            <a:r>
              <a:rPr lang="en-US" sz="4000" dirty="0"/>
              <a:t>Future experiments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E147512-5131-4A76-82BE-4A463A7BFA20}"/>
                  </a:ext>
                </a:extLst>
              </p:cNvPr>
              <p:cNvSpPr txBox="1"/>
              <p:nvPr/>
            </p:nvSpPr>
            <p:spPr>
              <a:xfrm>
                <a:off x="326967" y="938927"/>
                <a:ext cx="11538066" cy="5509200"/>
              </a:xfrm>
              <a:prstGeom prst="rect">
                <a:avLst/>
              </a:prstGeom>
              <a:noFill/>
            </p:spPr>
            <p:txBody>
              <a:bodyPr wrap="square">
                <a:spAutoFit/>
              </a:bodyPr>
              <a:lstStyle/>
              <a:p>
                <a:pPr marL="285750" indent="-285750">
                  <a:buFont typeface="Arial" panose="020B0604020202020204" pitchFamily="34" charset="0"/>
                  <a:buChar char="•"/>
                </a:pPr>
                <a:r>
                  <a:rPr lang="en-US" sz="3200" dirty="0"/>
                  <a:t>Cooling studies at </a:t>
                </a:r>
                <a:r>
                  <a:rPr lang="en-US" sz="3200" dirty="0" err="1"/>
                  <a:t>LEReC</a:t>
                </a:r>
                <a:r>
                  <a:rPr lang="en-US" sz="3200" dirty="0"/>
                  <a:t> require Au ions at  </a:t>
                </a:r>
                <a14:m>
                  <m:oMath xmlns:m="http://schemas.openxmlformats.org/officeDocument/2006/math">
                    <m:r>
                      <a:rPr lang="en-US" sz="3200" b="0" i="1" smtClean="0">
                        <a:latin typeface="Cambria Math" panose="02040503050406030204" pitchFamily="18" charset="0"/>
                      </a:rPr>
                      <m:t>𝛾</m:t>
                    </m:r>
                    <m:r>
                      <a:rPr lang="en-US" sz="3200" b="0" i="1" smtClean="0">
                        <a:latin typeface="Cambria Math" panose="02040503050406030204" pitchFamily="18" charset="0"/>
                      </a:rPr>
                      <m:t>=4.1</m:t>
                    </m:r>
                  </m:oMath>
                </a14:m>
                <a:r>
                  <a:rPr lang="en-US" sz="3200" dirty="0"/>
                  <a:t> and </a:t>
                </a:r>
                <a14:m>
                  <m:oMath xmlns:m="http://schemas.openxmlformats.org/officeDocument/2006/math">
                    <m:r>
                      <a:rPr lang="en-US" sz="3200" i="1">
                        <a:latin typeface="Cambria Math" panose="02040503050406030204" pitchFamily="18" charset="0"/>
                      </a:rPr>
                      <m:t>𝛾</m:t>
                    </m:r>
                    <m:r>
                      <a:rPr lang="en-US" sz="3200" i="1">
                        <a:latin typeface="Cambria Math" panose="02040503050406030204" pitchFamily="18" charset="0"/>
                      </a:rPr>
                      <m:t>=4.9</m:t>
                    </m:r>
                  </m:oMath>
                </a14:m>
                <a:endParaRPr lang="en-US" sz="3200" dirty="0"/>
              </a:p>
              <a:p>
                <a:pPr marL="285750" indent="-285750">
                  <a:buFont typeface="Arial" panose="020B0604020202020204" pitchFamily="34" charset="0"/>
                  <a:buChar char="•"/>
                </a:pPr>
                <a:r>
                  <a:rPr lang="en-US" sz="2400" dirty="0"/>
                  <a:t>2022 is a short RHIC run (December’21-April’22) with polarized protons</a:t>
                </a:r>
              </a:p>
              <a:p>
                <a:pPr marL="742950" lvl="1" indent="-285750">
                  <a:buFont typeface="Arial" panose="020B0604020202020204" pitchFamily="34" charset="0"/>
                  <a:buChar char="•"/>
                </a:pPr>
                <a:r>
                  <a:rPr lang="en-US" sz="2400" dirty="0"/>
                  <a:t>We asked for 50 hours (total) of dedicated RHIC time in 2022 for heating studies, lifetime studies and studies of decrements redistribution</a:t>
                </a:r>
              </a:p>
              <a:p>
                <a:pPr marL="742950" lvl="1" indent="-285750">
                  <a:buFont typeface="Arial" panose="020B0604020202020204" pitchFamily="34" charset="0"/>
                  <a:buChar char="•"/>
                </a:pPr>
                <a:r>
                  <a:rPr lang="en-US" sz="2400" dirty="0"/>
                  <a:t>Whether this request can be incorporated into Run22 remains to be seen, and will depend on both the physics program and the progress in proof of principle demonstration of the coherent electron cooling</a:t>
                </a:r>
              </a:p>
              <a:p>
                <a:pPr marL="285750" indent="-285750">
                  <a:buFont typeface="Arial" panose="020B0604020202020204" pitchFamily="34" charset="0"/>
                  <a:buChar char="•"/>
                </a:pPr>
                <a:r>
                  <a:rPr lang="en-US" sz="2400" b="1" dirty="0"/>
                  <a:t>2023 RHIC run with Au ions will be well compatible with </a:t>
                </a:r>
                <a:r>
                  <a:rPr lang="en-US" sz="2400" b="1" dirty="0" err="1"/>
                  <a:t>LEReC</a:t>
                </a:r>
                <a:r>
                  <a:rPr lang="en-US" sz="2400" b="1" dirty="0"/>
                  <a:t> studies program</a:t>
                </a:r>
              </a:p>
              <a:p>
                <a:endParaRPr lang="en-US" sz="2400" b="1" dirty="0"/>
              </a:p>
              <a:p>
                <a:pPr marL="285750" indent="-285750">
                  <a:buFont typeface="Arial" panose="020B0604020202020204" pitchFamily="34" charset="0"/>
                  <a:buChar char="•"/>
                </a:pPr>
                <a:r>
                  <a:rPr lang="en-US" sz="3200" dirty="0"/>
                  <a:t>High current R&amp;D does not require ions</a:t>
                </a:r>
              </a:p>
              <a:p>
                <a:pPr marL="285750" indent="-285750">
                  <a:buFont typeface="Arial" panose="020B0604020202020204" pitchFamily="34" charset="0"/>
                  <a:buChar char="•"/>
                </a:pPr>
                <a:r>
                  <a:rPr lang="en-US" sz="2400" dirty="0"/>
                  <a:t>During 2022 run it is planned to reproduce stable  operation of </a:t>
                </a:r>
                <a:r>
                  <a:rPr lang="en-US" sz="2400" dirty="0" err="1"/>
                  <a:t>LEReC</a:t>
                </a:r>
                <a:r>
                  <a:rPr lang="en-US" sz="2400" dirty="0"/>
                  <a:t> gun with 30 mA and to extend it to up to 50 mA</a:t>
                </a:r>
              </a:p>
              <a:p>
                <a:pPr marL="285750" indent="-285750">
                  <a:buFont typeface="Arial" panose="020B0604020202020204" pitchFamily="34" charset="0"/>
                  <a:buChar char="•"/>
                </a:pPr>
                <a:r>
                  <a:rPr lang="en-US" sz="2400" dirty="0"/>
                  <a:t>It is expected that the ultimate goal of stable 100 mA current will be achieved in run 2023</a:t>
                </a:r>
              </a:p>
              <a:p>
                <a:pPr marL="285750" indent="-285750">
                  <a:buFont typeface="Arial" panose="020B0604020202020204" pitchFamily="34" charset="0"/>
                  <a:buChar char="•"/>
                </a:pPr>
                <a:r>
                  <a:rPr lang="en-US" sz="2400" b="1" dirty="0"/>
                  <a:t>The high current studies can be extended beyond run 2023 with </a:t>
                </a:r>
                <a:r>
                  <a:rPr lang="en-US" sz="2400" b="1" dirty="0" err="1"/>
                  <a:t>LEReC</a:t>
                </a:r>
                <a:r>
                  <a:rPr lang="en-US" sz="2400" b="1" dirty="0"/>
                  <a:t> injector</a:t>
                </a:r>
              </a:p>
            </p:txBody>
          </p:sp>
        </mc:Choice>
        <mc:Fallback xmlns="">
          <p:sp>
            <p:nvSpPr>
              <p:cNvPr id="8" name="TextBox 7">
                <a:extLst>
                  <a:ext uri="{FF2B5EF4-FFF2-40B4-BE49-F238E27FC236}">
                    <a16:creationId xmlns:a16="http://schemas.microsoft.com/office/drawing/2014/main" id="{0E147512-5131-4A76-82BE-4A463A7BFA20}"/>
                  </a:ext>
                </a:extLst>
              </p:cNvPr>
              <p:cNvSpPr txBox="1">
                <a:spLocks noRot="1" noChangeAspect="1" noMove="1" noResize="1" noEditPoints="1" noAdjustHandles="1" noChangeArrowheads="1" noChangeShapeType="1" noTextEdit="1"/>
              </p:cNvSpPr>
              <p:nvPr/>
            </p:nvSpPr>
            <p:spPr>
              <a:xfrm>
                <a:off x="326967" y="938927"/>
                <a:ext cx="11538066" cy="5509200"/>
              </a:xfrm>
              <a:prstGeom prst="rect">
                <a:avLst/>
              </a:prstGeom>
              <a:blipFill>
                <a:blip r:embed="rId2"/>
                <a:stretch>
                  <a:fillRect l="-1216" t="-1327" r="-529" b="-1549"/>
                </a:stretch>
              </a:blipFill>
            </p:spPr>
            <p:txBody>
              <a:bodyPr/>
              <a:lstStyle/>
              <a:p>
                <a:r>
                  <a:rPr lang="en-US">
                    <a:noFill/>
                  </a:rPr>
                  <a:t> </a:t>
                </a:r>
              </a:p>
            </p:txBody>
          </p:sp>
        </mc:Fallback>
      </mc:AlternateContent>
    </p:spTree>
    <p:extLst>
      <p:ext uri="{BB962C8B-B14F-4D97-AF65-F5344CB8AC3E}">
        <p14:creationId xmlns:p14="http://schemas.microsoft.com/office/powerpoint/2010/main" val="1144034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C64BE-6642-45B2-90A9-01CDBF5DA6B0}"/>
              </a:ext>
            </a:extLst>
          </p:cNvPr>
          <p:cNvSpPr>
            <a:spLocks noGrp="1"/>
          </p:cNvSpPr>
          <p:nvPr>
            <p:ph type="title"/>
          </p:nvPr>
        </p:nvSpPr>
        <p:spPr>
          <a:xfrm>
            <a:off x="838200" y="0"/>
            <a:ext cx="10515600" cy="1325563"/>
          </a:xfrm>
        </p:spPr>
        <p:txBody>
          <a:bodyPr/>
          <a:lstStyle/>
          <a:p>
            <a:r>
              <a:rPr lang="en-US" dirty="0">
                <a:latin typeface="+mn-lt"/>
              </a:rPr>
              <a:t>Summary</a:t>
            </a:r>
          </a:p>
        </p:txBody>
      </p:sp>
      <p:sp>
        <p:nvSpPr>
          <p:cNvPr id="3" name="Content Placeholder 2">
            <a:extLst>
              <a:ext uri="{FF2B5EF4-FFF2-40B4-BE49-F238E27FC236}">
                <a16:creationId xmlns:a16="http://schemas.microsoft.com/office/drawing/2014/main" id="{2D231668-8E98-4FC1-9702-77090202FFCD}"/>
              </a:ext>
            </a:extLst>
          </p:cNvPr>
          <p:cNvSpPr>
            <a:spLocks noGrp="1"/>
          </p:cNvSpPr>
          <p:nvPr>
            <p:ph idx="1"/>
          </p:nvPr>
        </p:nvSpPr>
        <p:spPr>
          <a:xfrm>
            <a:off x="838200" y="1265103"/>
            <a:ext cx="10515600" cy="5173429"/>
          </a:xfrm>
        </p:spPr>
        <p:txBody>
          <a:bodyPr>
            <a:normAutofit/>
          </a:bodyPr>
          <a:lstStyle/>
          <a:p>
            <a:r>
              <a:rPr lang="en-US" dirty="0"/>
              <a:t>Cooling studies at </a:t>
            </a:r>
            <a:r>
              <a:rPr lang="en-US" dirty="0" err="1"/>
              <a:t>LEReC</a:t>
            </a:r>
            <a:r>
              <a:rPr lang="en-US" dirty="0"/>
              <a:t> are critical for realistic design of EIC coolers of any type</a:t>
            </a:r>
          </a:p>
          <a:p>
            <a:r>
              <a:rPr lang="en-US" dirty="0" err="1"/>
              <a:t>LEReC</a:t>
            </a:r>
            <a:r>
              <a:rPr lang="en-US" dirty="0"/>
              <a:t> is a unique testing ground for development of cooling technology and for the R&amp;D of high current electron sources</a:t>
            </a:r>
          </a:p>
          <a:p>
            <a:r>
              <a:rPr lang="en-US" dirty="0"/>
              <a:t>Several </a:t>
            </a:r>
            <a:r>
              <a:rPr lang="en-US" dirty="0" err="1"/>
              <a:t>LEReC</a:t>
            </a:r>
            <a:r>
              <a:rPr lang="en-US" dirty="0"/>
              <a:t> cooling studies were successfully completed in Run 2021 </a:t>
            </a:r>
          </a:p>
          <a:p>
            <a:r>
              <a:rPr lang="en-US" dirty="0"/>
              <a:t>Intensive program of the cooling studies and high-current R&amp;D is proposed for upcoming RHIC runs</a:t>
            </a:r>
          </a:p>
          <a:p>
            <a:endParaRPr lang="en-US" dirty="0"/>
          </a:p>
          <a:p>
            <a:r>
              <a:rPr lang="en-US" dirty="0"/>
              <a:t>Other studies important for EIC coolers are being discussed</a:t>
            </a:r>
          </a:p>
        </p:txBody>
      </p:sp>
    </p:spTree>
    <p:extLst>
      <p:ext uri="{BB962C8B-B14F-4D97-AF65-F5344CB8AC3E}">
        <p14:creationId xmlns:p14="http://schemas.microsoft.com/office/powerpoint/2010/main" val="477958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5C62E0-7E9A-4465-9508-E3FD5C790453}"/>
              </a:ext>
            </a:extLst>
          </p:cNvPr>
          <p:cNvSpPr>
            <a:spLocks noGrp="1"/>
          </p:cNvSpPr>
          <p:nvPr>
            <p:ph type="title"/>
          </p:nvPr>
        </p:nvSpPr>
        <p:spPr>
          <a:xfrm>
            <a:off x="1366160" y="1660121"/>
            <a:ext cx="9623404" cy="3305493"/>
          </a:xfrm>
        </p:spPr>
        <p:txBody>
          <a:bodyPr vert="horz" lIns="91440" tIns="45720" rIns="91440" bIns="45720" rtlCol="0" anchor="b">
            <a:normAutofit/>
          </a:bodyPr>
          <a:lstStyle/>
          <a:p>
            <a:r>
              <a:rPr lang="en-US" sz="8800" kern="1200">
                <a:solidFill>
                  <a:schemeClr val="tx1"/>
                </a:solidFill>
                <a:latin typeface="+mj-lt"/>
                <a:ea typeface="+mj-ea"/>
                <a:cs typeface="+mj-cs"/>
              </a:rPr>
              <a:t>Backup slides</a:t>
            </a:r>
          </a:p>
        </p:txBody>
      </p:sp>
    </p:spTree>
    <p:extLst>
      <p:ext uri="{BB962C8B-B14F-4D97-AF65-F5344CB8AC3E}">
        <p14:creationId xmlns:p14="http://schemas.microsoft.com/office/powerpoint/2010/main" val="1764555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9A721-E74E-4D72-8B7D-FB9B089D2BDF}"/>
              </a:ext>
            </a:extLst>
          </p:cNvPr>
          <p:cNvSpPr>
            <a:spLocks noGrp="1"/>
          </p:cNvSpPr>
          <p:nvPr>
            <p:ph type="title"/>
          </p:nvPr>
        </p:nvSpPr>
        <p:spPr>
          <a:xfrm>
            <a:off x="0" y="98644"/>
            <a:ext cx="10515600" cy="459874"/>
          </a:xfrm>
        </p:spPr>
        <p:txBody>
          <a:bodyPr>
            <a:noAutofit/>
          </a:bodyPr>
          <a:lstStyle/>
          <a:p>
            <a:r>
              <a:rPr lang="en-US" dirty="0">
                <a:latin typeface="+mn-lt"/>
              </a:rPr>
              <a:t>Unique features of </a:t>
            </a:r>
            <a:r>
              <a:rPr lang="en-US" dirty="0" err="1">
                <a:latin typeface="+mn-lt"/>
              </a:rPr>
              <a:t>LEReC</a:t>
            </a:r>
            <a:r>
              <a:rPr lang="en-US" dirty="0">
                <a:latin typeface="+mn-lt"/>
              </a:rPr>
              <a:t> approach</a:t>
            </a:r>
          </a:p>
        </p:txBody>
      </p:sp>
      <p:pic>
        <p:nvPicPr>
          <p:cNvPr id="5" name="Picture 4">
            <a:extLst>
              <a:ext uri="{FF2B5EF4-FFF2-40B4-BE49-F238E27FC236}">
                <a16:creationId xmlns:a16="http://schemas.microsoft.com/office/drawing/2014/main" id="{1B3583E4-328F-4D3A-856D-DBE6CE955935}"/>
              </a:ext>
            </a:extLst>
          </p:cNvPr>
          <p:cNvPicPr>
            <a:picLocks noChangeAspect="1"/>
          </p:cNvPicPr>
          <p:nvPr/>
        </p:nvPicPr>
        <p:blipFill>
          <a:blip r:embed="rId3"/>
          <a:stretch>
            <a:fillRect/>
          </a:stretch>
        </p:blipFill>
        <p:spPr>
          <a:xfrm>
            <a:off x="178766" y="808637"/>
            <a:ext cx="11834468" cy="1560090"/>
          </a:xfrm>
          <a:prstGeom prst="rect">
            <a:avLst/>
          </a:prstGeom>
        </p:spPr>
      </p:pic>
      <p:sp>
        <p:nvSpPr>
          <p:cNvPr id="8" name="TextBox 7">
            <a:extLst>
              <a:ext uri="{FF2B5EF4-FFF2-40B4-BE49-F238E27FC236}">
                <a16:creationId xmlns:a16="http://schemas.microsoft.com/office/drawing/2014/main" id="{15F20764-4607-403A-B7B1-3886AA3898B8}"/>
              </a:ext>
            </a:extLst>
          </p:cNvPr>
          <p:cNvSpPr txBox="1"/>
          <p:nvPr/>
        </p:nvSpPr>
        <p:spPr>
          <a:xfrm>
            <a:off x="16626" y="2453385"/>
            <a:ext cx="12149152" cy="1938992"/>
          </a:xfrm>
          <a:prstGeom prst="rect">
            <a:avLst/>
          </a:prstGeom>
          <a:noFill/>
        </p:spPr>
        <p:txBody>
          <a:bodyPr wrap="square">
            <a:spAutoFit/>
          </a:bodyPr>
          <a:lstStyle/>
          <a:p>
            <a:pPr marL="285750" indent="-285750">
              <a:buFont typeface="Arial" panose="020B0604020202020204" pitchFamily="34" charset="0"/>
              <a:buChar char="•"/>
            </a:pPr>
            <a:r>
              <a:rPr lang="en-US" sz="2000" dirty="0" err="1"/>
              <a:t>LEReC</a:t>
            </a:r>
            <a:r>
              <a:rPr lang="en-US" sz="2000" dirty="0"/>
              <a:t> is the first: </a:t>
            </a:r>
          </a:p>
          <a:p>
            <a:pPr marL="742950" lvl="1" indent="-285750">
              <a:buFont typeface="Arial" panose="020B0604020202020204" pitchFamily="34" charset="0"/>
              <a:buChar char="•"/>
            </a:pPr>
            <a:r>
              <a:rPr lang="en-US" sz="2000" b="1" dirty="0"/>
              <a:t>RF-based electron cooler</a:t>
            </a:r>
          </a:p>
          <a:p>
            <a:pPr marL="742950" lvl="1" indent="-285750">
              <a:buFont typeface="Arial" panose="020B0604020202020204" pitchFamily="34" charset="0"/>
              <a:buChar char="•"/>
            </a:pPr>
            <a:r>
              <a:rPr lang="en-US" sz="2000" b="1" dirty="0"/>
              <a:t>cooler using neither e-beam magnetization nor continuous solenoidal field in the cooling section</a:t>
            </a:r>
            <a:endParaRPr lang="en-US" sz="2000" dirty="0"/>
          </a:p>
          <a:p>
            <a:pPr marL="742950" lvl="1" indent="-285750">
              <a:buFont typeface="Arial" panose="020B0604020202020204" pitchFamily="34" charset="0"/>
              <a:buChar char="•"/>
            </a:pPr>
            <a:r>
              <a:rPr lang="en-US" sz="2000" dirty="0"/>
              <a:t>electron cooler which is applied directly to the ions in the collider at top energy</a:t>
            </a:r>
          </a:p>
          <a:p>
            <a:pPr marL="742950" lvl="1" indent="-285750">
              <a:buFont typeface="Arial" panose="020B0604020202020204" pitchFamily="34" charset="0"/>
              <a:buChar char="•"/>
            </a:pPr>
            <a:r>
              <a:rPr lang="en-US" sz="2000" dirty="0"/>
              <a:t>electron cooler that utilizes the same electron beam for cooling ions in two consecutive cooling sections in two rings of the collider</a:t>
            </a:r>
          </a:p>
        </p:txBody>
      </p:sp>
      <p:sp>
        <p:nvSpPr>
          <p:cNvPr id="9" name="TextBox 8">
            <a:extLst>
              <a:ext uri="{FF2B5EF4-FFF2-40B4-BE49-F238E27FC236}">
                <a16:creationId xmlns:a16="http://schemas.microsoft.com/office/drawing/2014/main" id="{22483F89-102D-4A7F-ACA7-E49780E78A6F}"/>
              </a:ext>
            </a:extLst>
          </p:cNvPr>
          <p:cNvSpPr txBox="1"/>
          <p:nvPr/>
        </p:nvSpPr>
        <p:spPr>
          <a:xfrm>
            <a:off x="0" y="4533698"/>
            <a:ext cx="12192000" cy="2246769"/>
          </a:xfrm>
          <a:prstGeom prst="rect">
            <a:avLst/>
          </a:prstGeom>
          <a:noFill/>
        </p:spPr>
        <p:txBody>
          <a:bodyPr wrap="square">
            <a:spAutoFit/>
          </a:bodyPr>
          <a:lstStyle/>
          <a:p>
            <a:pPr marL="285750" indent="-285750">
              <a:buFont typeface="Arial" panose="020B0604020202020204" pitchFamily="34" charset="0"/>
              <a:buChar char="•"/>
            </a:pPr>
            <a:r>
              <a:rPr lang="en-US" sz="2000" b="1" dirty="0" err="1">
                <a:solidFill>
                  <a:srgbClr val="0000FF"/>
                </a:solidFill>
              </a:rPr>
              <a:t>LEReC</a:t>
            </a:r>
            <a:r>
              <a:rPr lang="en-US" sz="2000" b="1" dirty="0">
                <a:solidFill>
                  <a:srgbClr val="0000FF"/>
                </a:solidFill>
              </a:rPr>
              <a:t> approach (RF acceleration and no beam magnetizations) can be easily scaled for high energy applications</a:t>
            </a:r>
          </a:p>
          <a:p>
            <a:pPr marL="285750" indent="-285750">
              <a:buFont typeface="Arial" panose="020B0604020202020204" pitchFamily="34" charset="0"/>
              <a:buChar char="•"/>
            </a:pPr>
            <a:r>
              <a:rPr lang="en-US" sz="2000" b="1" dirty="0" err="1"/>
              <a:t>LEReC</a:t>
            </a:r>
            <a:r>
              <a:rPr lang="en-US" sz="2000" b="1" dirty="0"/>
              <a:t> beam dynamics differs significantly from dynamics in previous electron coolers</a:t>
            </a:r>
          </a:p>
          <a:p>
            <a:pPr marL="742950" lvl="1" indent="-285750">
              <a:buFont typeface="Arial" panose="020B0604020202020204" pitchFamily="34" charset="0"/>
              <a:buChar char="•"/>
            </a:pPr>
            <a:r>
              <a:rPr lang="en-US" sz="2000" dirty="0"/>
              <a:t>The velocity distribution in </a:t>
            </a:r>
            <a:r>
              <a:rPr lang="en-US" sz="2000" dirty="0" err="1"/>
              <a:t>LEReC</a:t>
            </a:r>
            <a:r>
              <a:rPr lang="en-US" sz="2000" dirty="0"/>
              <a:t> e-bunches is close to be spherically symmetric, while in DC beams the velocity distribution is “flat”</a:t>
            </a:r>
          </a:p>
          <a:p>
            <a:pPr marL="742950" lvl="1" indent="-285750">
              <a:buFont typeface="Arial" panose="020B0604020202020204" pitchFamily="34" charset="0"/>
              <a:buChar char="•"/>
            </a:pPr>
            <a:r>
              <a:rPr lang="en-US" sz="2000" dirty="0"/>
              <a:t>In the absence of beam magnetization an e-beam emittance, an ion-electron focusing, an ion-electron trajectory kick, and specific measures to keep the cooling section free from magnetic field become very important.</a:t>
            </a:r>
          </a:p>
        </p:txBody>
      </p:sp>
    </p:spTree>
    <p:extLst>
      <p:ext uri="{BB962C8B-B14F-4D97-AF65-F5344CB8AC3E}">
        <p14:creationId xmlns:p14="http://schemas.microsoft.com/office/powerpoint/2010/main" val="182481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9E0C80-A32E-4B1A-8609-6A739F0D2473}"/>
              </a:ext>
            </a:extLst>
          </p:cNvPr>
          <p:cNvPicPr>
            <a:picLocks noChangeAspect="1"/>
          </p:cNvPicPr>
          <p:nvPr/>
        </p:nvPicPr>
        <p:blipFill>
          <a:blip r:embed="rId2"/>
          <a:stretch>
            <a:fillRect/>
          </a:stretch>
        </p:blipFill>
        <p:spPr>
          <a:xfrm>
            <a:off x="5950026" y="347630"/>
            <a:ext cx="6210619" cy="2044805"/>
          </a:xfrm>
          <a:prstGeom prst="rect">
            <a:avLst/>
          </a:prstGeom>
        </p:spPr>
      </p:pic>
      <p:sp>
        <p:nvSpPr>
          <p:cNvPr id="2" name="Title 1">
            <a:extLst>
              <a:ext uri="{FF2B5EF4-FFF2-40B4-BE49-F238E27FC236}">
                <a16:creationId xmlns:a16="http://schemas.microsoft.com/office/drawing/2014/main" id="{817D8EA1-D9BF-469A-856E-3A70D9109188}"/>
              </a:ext>
            </a:extLst>
          </p:cNvPr>
          <p:cNvSpPr>
            <a:spLocks noGrp="1"/>
          </p:cNvSpPr>
          <p:nvPr>
            <p:ph type="title"/>
          </p:nvPr>
        </p:nvSpPr>
        <p:spPr>
          <a:xfrm>
            <a:off x="0" y="1"/>
            <a:ext cx="10515600" cy="680963"/>
          </a:xfrm>
        </p:spPr>
        <p:txBody>
          <a:bodyPr>
            <a:noAutofit/>
          </a:bodyPr>
          <a:lstStyle/>
          <a:p>
            <a:r>
              <a:rPr lang="en-US" dirty="0" err="1">
                <a:latin typeface="+mn-lt"/>
              </a:rPr>
              <a:t>LEReC</a:t>
            </a:r>
            <a:r>
              <a:rPr lang="en-US" dirty="0">
                <a:latin typeface="+mn-lt"/>
              </a:rPr>
              <a:t> and EIC coolers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76570C-C0C8-43FC-AF42-BAA89E39EE50}"/>
                  </a:ext>
                </a:extLst>
              </p:cNvPr>
              <p:cNvSpPr>
                <a:spLocks noGrp="1"/>
              </p:cNvSpPr>
              <p:nvPr>
                <p:ph idx="1"/>
              </p:nvPr>
            </p:nvSpPr>
            <p:spPr>
              <a:xfrm>
                <a:off x="204186" y="722529"/>
                <a:ext cx="6113488" cy="2044805"/>
              </a:xfrm>
            </p:spPr>
            <p:txBody>
              <a:bodyPr>
                <a:normAutofit fontScale="85000" lnSpcReduction="20000"/>
              </a:bodyPr>
              <a:lstStyle/>
              <a:p>
                <a:pPr marL="285750" indent="-285750" algn="l">
                  <a:buFont typeface="Arial" panose="020B0604020202020204" pitchFamily="34" charset="0"/>
                  <a:buChar char="•"/>
                </a:pPr>
                <a:r>
                  <a:rPr lang="en-US" sz="2800" b="0" i="0" u="none" strike="noStrike" baseline="0" dirty="0">
                    <a:latin typeface="CMR10"/>
                  </a:rPr>
                  <a:t>EIC needs a pre-cooling of the proton bunches at an injection energy of 23</a:t>
                </a:r>
                <a:r>
                  <a:rPr lang="en-US" sz="2800" b="0" i="0" u="none" strike="noStrike" baseline="0" dirty="0">
                    <a:latin typeface="CMMI10"/>
                  </a:rPr>
                  <a:t>.</a:t>
                </a:r>
                <a:r>
                  <a:rPr lang="en-US" sz="2800" b="0" i="0" u="none" strike="noStrike" baseline="0" dirty="0">
                    <a:latin typeface="CMR10"/>
                  </a:rPr>
                  <a:t>8 GeV (</a:t>
                </a:r>
                <a14:m>
                  <m:oMath xmlns:m="http://schemas.openxmlformats.org/officeDocument/2006/math">
                    <m:r>
                      <a:rPr lang="en-US" sz="2800" b="0" i="1" u="none" strike="noStrike" baseline="0" smtClean="0">
                        <a:latin typeface="Cambria Math" panose="02040503050406030204" pitchFamily="18" charset="0"/>
                      </a:rPr>
                      <m:t>𝛾</m:t>
                    </m:r>
                    <m:r>
                      <a:rPr lang="en-US" sz="2800" b="0" i="1" u="none" strike="noStrike" baseline="0" smtClean="0">
                        <a:latin typeface="Cambria Math" panose="02040503050406030204" pitchFamily="18" charset="0"/>
                      </a:rPr>
                      <m:t>=25.4</m:t>
                    </m:r>
                  </m:oMath>
                </a14:m>
                <a:r>
                  <a:rPr lang="en-US" sz="2800" b="0" i="0" u="none" strike="noStrike" baseline="0" dirty="0">
                    <a:latin typeface="CMR10"/>
                  </a:rPr>
                  <a:t>)</a:t>
                </a:r>
              </a:p>
              <a:p>
                <a:pPr marL="285750" indent="-285750" algn="l">
                  <a:buFont typeface="Arial" panose="020B0604020202020204" pitchFamily="34" charset="0"/>
                  <a:buChar char="•"/>
                </a:pPr>
                <a:r>
                  <a:rPr lang="en-US" b="1" dirty="0" err="1">
                    <a:solidFill>
                      <a:srgbClr val="0000FF"/>
                    </a:solidFill>
                    <a:latin typeface="CMR10"/>
                  </a:rPr>
                  <a:t>LEReC</a:t>
                </a:r>
                <a:r>
                  <a:rPr lang="en-US" b="1" dirty="0">
                    <a:solidFill>
                      <a:srgbClr val="0000FF"/>
                    </a:solidFill>
                    <a:latin typeface="CMR10"/>
                  </a:rPr>
                  <a:t> is a prototype of the EIC pre-cooler</a:t>
                </a:r>
              </a:p>
              <a:p>
                <a:pPr marL="285750" indent="-285750" algn="l">
                  <a:buFont typeface="Arial" panose="020B0604020202020204" pitchFamily="34" charset="0"/>
                  <a:buChar char="•"/>
                </a:pPr>
                <a:r>
                  <a:rPr lang="en-US" dirty="0">
                    <a:latin typeface="CMR10"/>
                  </a:rPr>
                  <a:t>All studies performed at </a:t>
                </a:r>
                <a:r>
                  <a:rPr lang="en-US" dirty="0" err="1">
                    <a:latin typeface="CMR10"/>
                  </a:rPr>
                  <a:t>LEReC</a:t>
                </a:r>
                <a:r>
                  <a:rPr lang="en-US" dirty="0">
                    <a:latin typeface="CMR10"/>
                  </a:rPr>
                  <a:t> are directly applicable to the EIC pre-cooler</a:t>
                </a:r>
                <a:endParaRPr lang="en-US" dirty="0"/>
              </a:p>
            </p:txBody>
          </p:sp>
        </mc:Choice>
        <mc:Fallback xmlns="">
          <p:sp>
            <p:nvSpPr>
              <p:cNvPr id="3" name="Content Placeholder 2">
                <a:extLst>
                  <a:ext uri="{FF2B5EF4-FFF2-40B4-BE49-F238E27FC236}">
                    <a16:creationId xmlns:a16="http://schemas.microsoft.com/office/drawing/2014/main" id="{BC76570C-C0C8-43FC-AF42-BAA89E39EE50}"/>
                  </a:ext>
                </a:extLst>
              </p:cNvPr>
              <p:cNvSpPr>
                <a:spLocks noGrp="1" noRot="1" noChangeAspect="1" noMove="1" noResize="1" noEditPoints="1" noAdjustHandles="1" noChangeArrowheads="1" noChangeShapeType="1" noTextEdit="1"/>
              </p:cNvSpPr>
              <p:nvPr>
                <p:ph idx="1"/>
              </p:nvPr>
            </p:nvSpPr>
            <p:spPr>
              <a:xfrm>
                <a:off x="204186" y="722529"/>
                <a:ext cx="6113488" cy="2044805"/>
              </a:xfrm>
              <a:blipFill>
                <a:blip r:embed="rId3"/>
                <a:stretch>
                  <a:fillRect l="-1296" t="-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3107619-6C27-439D-B97B-2D685B460918}"/>
                  </a:ext>
                </a:extLst>
              </p:cNvPr>
              <p:cNvSpPr txBox="1"/>
              <p:nvPr/>
            </p:nvSpPr>
            <p:spPr>
              <a:xfrm>
                <a:off x="161140" y="2933644"/>
                <a:ext cx="1186972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EIC high-energy cooler for protons at </a:t>
                </a:r>
                <a14:m>
                  <m:oMath xmlns:m="http://schemas.openxmlformats.org/officeDocument/2006/math">
                    <m:r>
                      <a:rPr lang="en-US" sz="2400" b="0" i="1" smtClean="0">
                        <a:latin typeface="Cambria Math" panose="02040503050406030204" pitchFamily="18" charset="0"/>
                      </a:rPr>
                      <m:t>𝛾</m:t>
                    </m:r>
                    <m:r>
                      <a:rPr lang="en-US" sz="2400" b="0" i="1" smtClean="0">
                        <a:latin typeface="Cambria Math" panose="02040503050406030204" pitchFamily="18" charset="0"/>
                      </a:rPr>
                      <m:t>=293.2</m:t>
                    </m:r>
                  </m:oMath>
                </a14:m>
                <a:r>
                  <a:rPr lang="en-US" sz="2400" dirty="0"/>
                  <a:t>  presently uses coherent electron cooling approach as a baseline (SHC)</a:t>
                </a:r>
              </a:p>
              <a:p>
                <a:pPr marL="285750" indent="-285750">
                  <a:buFont typeface="Arial" panose="020B0604020202020204" pitchFamily="34" charset="0"/>
                  <a:buChar char="•"/>
                </a:pPr>
                <a:r>
                  <a:rPr lang="en-US" sz="2400" dirty="0"/>
                  <a:t>A possible alternative for the SHC is a ring-based electron cooler – a non-magnetized bunched electron cooling which employs wigglers to provide required radiation damping for electrons in the ring</a:t>
                </a:r>
              </a:p>
              <a:p>
                <a:pPr marL="285750" indent="-285750">
                  <a:buFont typeface="Arial" panose="020B0604020202020204" pitchFamily="34" charset="0"/>
                  <a:buChar char="•"/>
                </a:pPr>
                <a:r>
                  <a:rPr lang="en-US" sz="2400" b="1" dirty="0">
                    <a:solidFill>
                      <a:srgbClr val="0000FF"/>
                    </a:solidFill>
                  </a:rPr>
                  <a:t>Beam dynamics studies at </a:t>
                </a:r>
                <a:r>
                  <a:rPr lang="en-US" sz="2400" b="1" dirty="0" err="1">
                    <a:solidFill>
                      <a:srgbClr val="0000FF"/>
                    </a:solidFill>
                  </a:rPr>
                  <a:t>LEReC</a:t>
                </a:r>
                <a:r>
                  <a:rPr lang="en-US" sz="2400" b="1" dirty="0">
                    <a:solidFill>
                      <a:srgbClr val="0000FF"/>
                    </a:solidFill>
                  </a:rPr>
                  <a:t> are relevant for both possible options of EIC SHC</a:t>
                </a:r>
                <a:r>
                  <a:rPr lang="en-US" sz="2400" dirty="0"/>
                  <a:t>  </a:t>
                </a:r>
              </a:p>
            </p:txBody>
          </p:sp>
        </mc:Choice>
        <mc:Fallback xmlns="">
          <p:sp>
            <p:nvSpPr>
              <p:cNvPr id="6" name="TextBox 5">
                <a:extLst>
                  <a:ext uri="{FF2B5EF4-FFF2-40B4-BE49-F238E27FC236}">
                    <a16:creationId xmlns:a16="http://schemas.microsoft.com/office/drawing/2014/main" id="{E3107619-6C27-439D-B97B-2D685B460918}"/>
                  </a:ext>
                </a:extLst>
              </p:cNvPr>
              <p:cNvSpPr txBox="1">
                <a:spLocks noRot="1" noChangeAspect="1" noMove="1" noResize="1" noEditPoints="1" noAdjustHandles="1" noChangeArrowheads="1" noChangeShapeType="1" noTextEdit="1"/>
              </p:cNvSpPr>
              <p:nvPr/>
            </p:nvSpPr>
            <p:spPr>
              <a:xfrm>
                <a:off x="161140" y="2933644"/>
                <a:ext cx="11869720" cy="2308324"/>
              </a:xfrm>
              <a:prstGeom prst="rect">
                <a:avLst/>
              </a:prstGeom>
              <a:blipFill>
                <a:blip r:embed="rId4"/>
                <a:stretch>
                  <a:fillRect l="-667" t="-2111" r="-975" b="-501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E17D51B-57D6-4770-B710-2764CD472FF4}"/>
              </a:ext>
            </a:extLst>
          </p:cNvPr>
          <p:cNvSpPr txBox="1"/>
          <p:nvPr/>
        </p:nvSpPr>
        <p:spPr>
          <a:xfrm>
            <a:off x="7536886" y="831374"/>
            <a:ext cx="2701830" cy="369332"/>
          </a:xfrm>
          <a:prstGeom prst="rect">
            <a:avLst/>
          </a:prstGeom>
          <a:noFill/>
        </p:spPr>
        <p:txBody>
          <a:bodyPr wrap="none" rtlCol="0">
            <a:spAutoFit/>
          </a:bodyPr>
          <a:lstStyle/>
          <a:p>
            <a:r>
              <a:rPr lang="en-US" dirty="0" err="1"/>
              <a:t>LEReC</a:t>
            </a:r>
            <a:r>
              <a:rPr lang="en-US" dirty="0"/>
              <a:t>-type cooling section</a:t>
            </a:r>
          </a:p>
        </p:txBody>
      </p:sp>
      <p:sp>
        <p:nvSpPr>
          <p:cNvPr id="8" name="TextBox 7">
            <a:extLst>
              <a:ext uri="{FF2B5EF4-FFF2-40B4-BE49-F238E27FC236}">
                <a16:creationId xmlns:a16="http://schemas.microsoft.com/office/drawing/2014/main" id="{27D5CE48-E0F6-4918-96BE-F7A240B70AAC}"/>
              </a:ext>
            </a:extLst>
          </p:cNvPr>
          <p:cNvSpPr txBox="1"/>
          <p:nvPr/>
        </p:nvSpPr>
        <p:spPr>
          <a:xfrm>
            <a:off x="6872377" y="2448268"/>
            <a:ext cx="2015424" cy="369332"/>
          </a:xfrm>
          <a:prstGeom prst="rect">
            <a:avLst/>
          </a:prstGeom>
          <a:noFill/>
        </p:spPr>
        <p:txBody>
          <a:bodyPr wrap="none" rtlCol="0">
            <a:spAutoFit/>
          </a:bodyPr>
          <a:lstStyle/>
          <a:p>
            <a:r>
              <a:rPr lang="en-US" dirty="0" err="1"/>
              <a:t>LEReC</a:t>
            </a:r>
            <a:r>
              <a:rPr lang="en-US" dirty="0"/>
              <a:t>-type injector</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25CA853-C076-4E76-BB43-EA2ECB00934C}"/>
                  </a:ext>
                </a:extLst>
              </p:cNvPr>
              <p:cNvSpPr txBox="1"/>
              <p:nvPr/>
            </p:nvSpPr>
            <p:spPr>
              <a:xfrm>
                <a:off x="123305" y="5612869"/>
                <a:ext cx="1186972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All EIC coolers require an injector with average current of </a:t>
                </a:r>
                <a14:m>
                  <m:oMath xmlns:m="http://schemas.openxmlformats.org/officeDocument/2006/math">
                    <m:r>
                      <a:rPr lang="en-US" sz="2400" b="0" i="1" smtClean="0">
                        <a:latin typeface="Cambria Math" panose="02040503050406030204" pitchFamily="18" charset="0"/>
                      </a:rPr>
                      <m:t>≈100</m:t>
                    </m:r>
                  </m:oMath>
                </a14:m>
                <a:r>
                  <a:rPr lang="en-US" sz="2400" dirty="0"/>
                  <a:t> mA</a:t>
                </a:r>
              </a:p>
              <a:p>
                <a:pPr marL="285750" indent="-285750">
                  <a:buFont typeface="Arial" panose="020B0604020202020204" pitchFamily="34" charset="0"/>
                  <a:buChar char="•"/>
                </a:pPr>
                <a:r>
                  <a:rPr lang="en-US" sz="2400" dirty="0"/>
                  <a:t>LEReC Gun is designed to operate at high current (up to 100 mA)</a:t>
                </a:r>
              </a:p>
              <a:p>
                <a:pPr marL="285750" indent="-285750">
                  <a:buFont typeface="Arial" panose="020B0604020202020204" pitchFamily="34" charset="0"/>
                  <a:buChar char="•"/>
                </a:pPr>
                <a:r>
                  <a:rPr lang="en-US" sz="2400" b="1" dirty="0">
                    <a:solidFill>
                      <a:srgbClr val="0000FF"/>
                    </a:solidFill>
                  </a:rPr>
                  <a:t>R&amp;D critical to operation of high-current sources will be performed at LEReC</a:t>
                </a:r>
                <a:r>
                  <a:rPr lang="en-US" sz="2400" dirty="0"/>
                  <a:t> </a:t>
                </a:r>
              </a:p>
            </p:txBody>
          </p:sp>
        </mc:Choice>
        <mc:Fallback xmlns="">
          <p:sp>
            <p:nvSpPr>
              <p:cNvPr id="9" name="TextBox 8">
                <a:extLst>
                  <a:ext uri="{FF2B5EF4-FFF2-40B4-BE49-F238E27FC236}">
                    <a16:creationId xmlns:a16="http://schemas.microsoft.com/office/drawing/2014/main" id="{A25CA853-C076-4E76-BB43-EA2ECB00934C}"/>
                  </a:ext>
                </a:extLst>
              </p:cNvPr>
              <p:cNvSpPr txBox="1">
                <a:spLocks noRot="1" noChangeAspect="1" noMove="1" noResize="1" noEditPoints="1" noAdjustHandles="1" noChangeArrowheads="1" noChangeShapeType="1" noTextEdit="1"/>
              </p:cNvSpPr>
              <p:nvPr/>
            </p:nvSpPr>
            <p:spPr>
              <a:xfrm>
                <a:off x="123305" y="5612869"/>
                <a:ext cx="11869720" cy="1200329"/>
              </a:xfrm>
              <a:prstGeom prst="rect">
                <a:avLst/>
              </a:prstGeom>
              <a:blipFill>
                <a:blip r:embed="rId5"/>
                <a:stretch>
                  <a:fillRect l="-668" t="-4061" b="-10660"/>
                </a:stretch>
              </a:blipFill>
            </p:spPr>
            <p:txBody>
              <a:bodyPr/>
              <a:lstStyle/>
              <a:p>
                <a:r>
                  <a:rPr lang="en-US">
                    <a:noFill/>
                  </a:rPr>
                  <a:t> </a:t>
                </a:r>
              </a:p>
            </p:txBody>
          </p:sp>
        </mc:Fallback>
      </mc:AlternateContent>
    </p:spTree>
    <p:extLst>
      <p:ext uri="{BB962C8B-B14F-4D97-AF65-F5344CB8AC3E}">
        <p14:creationId xmlns:p14="http://schemas.microsoft.com/office/powerpoint/2010/main" val="2815697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6">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A7818B-2ECF-45CF-9CB9-92C8A9D9034E}"/>
              </a:ext>
            </a:extLst>
          </p:cNvPr>
          <p:cNvSpPr>
            <a:spLocks noGrp="1"/>
          </p:cNvSpPr>
          <p:nvPr>
            <p:ph type="title"/>
          </p:nvPr>
        </p:nvSpPr>
        <p:spPr>
          <a:xfrm>
            <a:off x="1033272" y="954284"/>
            <a:ext cx="10513106" cy="2943432"/>
          </a:xfrm>
        </p:spPr>
        <p:txBody>
          <a:bodyPr vert="horz" lIns="91440" tIns="45720" rIns="91440" bIns="45720" rtlCol="0" anchor="b">
            <a:normAutofit/>
          </a:bodyPr>
          <a:lstStyle/>
          <a:p>
            <a:r>
              <a:rPr lang="en-US" sz="8000" kern="1200">
                <a:solidFill>
                  <a:schemeClr val="tx1"/>
                </a:solidFill>
                <a:latin typeface="+mj-lt"/>
                <a:ea typeface="+mj-ea"/>
                <a:cs typeface="+mj-cs"/>
              </a:rPr>
              <a:t>Studies completed during Run 2021</a:t>
            </a:r>
          </a:p>
        </p:txBody>
      </p:sp>
      <p:sp>
        <p:nvSpPr>
          <p:cNvPr id="34" name="Rectangle 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0">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2"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151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8A430-57FE-490C-BEB8-5E2F3ACBFBE7}"/>
              </a:ext>
            </a:extLst>
          </p:cNvPr>
          <p:cNvSpPr txBox="1"/>
          <p:nvPr/>
        </p:nvSpPr>
        <p:spPr>
          <a:xfrm>
            <a:off x="25878" y="13875"/>
            <a:ext cx="9143999" cy="769441"/>
          </a:xfrm>
          <a:prstGeom prst="rect">
            <a:avLst/>
          </a:prstGeom>
          <a:noFill/>
        </p:spPr>
        <p:txBody>
          <a:bodyPr wrap="square" rtlCol="0">
            <a:spAutoFit/>
          </a:bodyPr>
          <a:lstStyle/>
          <a:p>
            <a:r>
              <a:rPr lang="en-US" sz="4400" dirty="0"/>
              <a:t>1. Coherent excitations (I)</a:t>
            </a:r>
          </a:p>
        </p:txBody>
      </p:sp>
      <p:sp>
        <p:nvSpPr>
          <p:cNvPr id="2" name="TextBox 1">
            <a:extLst>
              <a:ext uri="{FF2B5EF4-FFF2-40B4-BE49-F238E27FC236}">
                <a16:creationId xmlns:a16="http://schemas.microsoft.com/office/drawing/2014/main" id="{D1387198-E18E-4CB4-BFDE-678A86A7625C}"/>
              </a:ext>
            </a:extLst>
          </p:cNvPr>
          <p:cNvSpPr txBox="1"/>
          <p:nvPr/>
        </p:nvSpPr>
        <p:spPr>
          <a:xfrm>
            <a:off x="41107" y="688838"/>
            <a:ext cx="830062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ion-electron interaction in E-cooling can be described by a friction force acting on ions</a:t>
            </a:r>
          </a:p>
        </p:txBody>
      </p:sp>
      <p:grpSp>
        <p:nvGrpSpPr>
          <p:cNvPr id="11" name="Group 10">
            <a:extLst>
              <a:ext uri="{FF2B5EF4-FFF2-40B4-BE49-F238E27FC236}">
                <a16:creationId xmlns:a16="http://schemas.microsoft.com/office/drawing/2014/main" id="{0323ACD0-258F-4C12-98F5-7707A1571CAC}"/>
              </a:ext>
            </a:extLst>
          </p:cNvPr>
          <p:cNvGrpSpPr/>
          <p:nvPr/>
        </p:nvGrpSpPr>
        <p:grpSpPr>
          <a:xfrm>
            <a:off x="256568" y="3193387"/>
            <a:ext cx="4867525" cy="3564487"/>
            <a:chOff x="256568" y="3265305"/>
            <a:chExt cx="4867525" cy="3564487"/>
          </a:xfrm>
        </p:grpSpPr>
        <p:pic>
          <p:nvPicPr>
            <p:cNvPr id="6" name="Picture 5">
              <a:extLst>
                <a:ext uri="{FF2B5EF4-FFF2-40B4-BE49-F238E27FC236}">
                  <a16:creationId xmlns:a16="http://schemas.microsoft.com/office/drawing/2014/main" id="{D0031AA8-10A5-4268-B162-3C7EABB7F2F4}"/>
                </a:ext>
              </a:extLst>
            </p:cNvPr>
            <p:cNvPicPr>
              <a:picLocks noChangeAspect="1"/>
            </p:cNvPicPr>
            <p:nvPr/>
          </p:nvPicPr>
          <p:blipFill>
            <a:blip r:embed="rId2"/>
            <a:stretch>
              <a:fillRect/>
            </a:stretch>
          </p:blipFill>
          <p:spPr>
            <a:xfrm>
              <a:off x="256568" y="3531433"/>
              <a:ext cx="4867525" cy="3298359"/>
            </a:xfrm>
            <a:prstGeom prst="rect">
              <a:avLst/>
            </a:prstGeom>
          </p:spPr>
        </p:pic>
        <p:sp>
          <p:nvSpPr>
            <p:cNvPr id="41" name="TextBox 40">
              <a:extLst>
                <a:ext uri="{FF2B5EF4-FFF2-40B4-BE49-F238E27FC236}">
                  <a16:creationId xmlns:a16="http://schemas.microsoft.com/office/drawing/2014/main" id="{7484DD10-572A-4ECB-AFB6-79CC9C83D48C}"/>
                </a:ext>
              </a:extLst>
            </p:cNvPr>
            <p:cNvSpPr txBox="1"/>
            <p:nvPr/>
          </p:nvSpPr>
          <p:spPr>
            <a:xfrm>
              <a:off x="1235566" y="3265305"/>
              <a:ext cx="2955851" cy="369332"/>
            </a:xfrm>
            <a:prstGeom prst="rect">
              <a:avLst/>
            </a:prstGeom>
            <a:solidFill>
              <a:schemeClr val="bg1"/>
            </a:solidFill>
          </p:spPr>
          <p:txBody>
            <a:bodyPr wrap="square" rtlCol="0">
              <a:spAutoFit/>
            </a:bodyPr>
            <a:lstStyle/>
            <a:p>
              <a:pPr algn="ctr">
                <a:lnSpc>
                  <a:spcPts val="2160"/>
                </a:lnSpc>
              </a:pPr>
              <a:r>
                <a:rPr lang="en-US" sz="1200" dirty="0"/>
                <a:t>Initial and final distributions (simulations</a:t>
              </a:r>
              <a:r>
                <a:rPr lang="en-US" dirty="0"/>
                <a:t>)</a:t>
              </a:r>
            </a:p>
          </p:txBody>
        </p:sp>
      </p:gr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203111E-C2C2-4E9D-ABDF-3BEEBFA6652E}"/>
                  </a:ext>
                </a:extLst>
              </p:cNvPr>
              <p:cNvSpPr txBox="1"/>
              <p:nvPr/>
            </p:nvSpPr>
            <p:spPr>
              <a:xfrm>
                <a:off x="41106" y="1312626"/>
                <a:ext cx="8315850" cy="1938992"/>
              </a:xfrm>
              <a:prstGeom prst="rect">
                <a:avLst/>
              </a:prstGeom>
              <a:noFill/>
            </p:spPr>
            <p:txBody>
              <a:bodyPr wrap="square">
                <a:spAutoFit/>
              </a:bodyPr>
              <a:lstStyle/>
              <a:p>
                <a:pPr marL="285750" indent="-285750">
                  <a:buFont typeface="Arial" panose="020B0604020202020204" pitchFamily="34" charset="0"/>
                  <a:buChar char="•"/>
                </a:pPr>
                <a:r>
                  <a:rPr lang="en-US" sz="2000" dirty="0"/>
                  <a:t>A coherent offset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𝜇</m:t>
                    </m:r>
                  </m:oMath>
                </a14:m>
                <a:r>
                  <a:rPr lang="en-US" sz="2000" dirty="0"/>
                  <a:t>) in the velocity distribution of the electron bunch shifts the friction force </a:t>
                </a:r>
                <a:r>
                  <a:rPr lang="en-US" sz="2000" dirty="0" err="1"/>
                  <a:t>w.r.t.</a:t>
                </a:r>
                <a:r>
                  <a:rPr lang="en-US" sz="2000" dirty="0"/>
                  <a:t> the zero ion’s velocity</a:t>
                </a:r>
              </a:p>
              <a:p>
                <a:pPr marL="285750" indent="-285750">
                  <a:buFont typeface="Arial" panose="020B0604020202020204" pitchFamily="34" charset="0"/>
                  <a:buChar char="•"/>
                </a:pPr>
                <a:r>
                  <a:rPr lang="en-US" sz="2000" dirty="0"/>
                  <a:t>If </a:t>
                </a:r>
                <a14:m>
                  <m:oMath xmlns:m="http://schemas.openxmlformats.org/officeDocument/2006/math">
                    <m:r>
                      <a:rPr lang="en-US" sz="2000" i="1" dirty="0">
                        <a:latin typeface="Cambria Math" panose="02040503050406030204" pitchFamily="18" charset="0"/>
                        <a:ea typeface="Cambria Math" panose="02040503050406030204" pitchFamily="18" charset="0"/>
                      </a:rPr>
                      <m:t>𝜇</m:t>
                    </m:r>
                  </m:oMath>
                </a14:m>
                <a:r>
                  <a:rPr lang="en-US" sz="2000" dirty="0"/>
                  <a:t> is larger than  the velocity at which the force’s first derivative is changing sign, then a circular attractor in the ions’ phase space is created.</a:t>
                </a:r>
              </a:p>
              <a:p>
                <a:pPr marL="285750" indent="-285750">
                  <a:buFont typeface="Arial" panose="020B0604020202020204" pitchFamily="34" charset="0"/>
                  <a:buChar char="•"/>
                </a:pPr>
                <a:r>
                  <a:rPr lang="en-US" sz="2000" dirty="0"/>
                  <a:t>As a result, the ions with oscillation amplitudes smaller than the attractor radius are getting excited instead of being cooled.</a:t>
                </a:r>
              </a:p>
            </p:txBody>
          </p:sp>
        </mc:Choice>
        <mc:Fallback xmlns="">
          <p:sp>
            <p:nvSpPr>
              <p:cNvPr id="60" name="TextBox 59">
                <a:extLst>
                  <a:ext uri="{FF2B5EF4-FFF2-40B4-BE49-F238E27FC236}">
                    <a16:creationId xmlns:a16="http://schemas.microsoft.com/office/drawing/2014/main" id="{3203111E-C2C2-4E9D-ABDF-3BEEBFA6652E}"/>
                  </a:ext>
                </a:extLst>
              </p:cNvPr>
              <p:cNvSpPr txBox="1">
                <a:spLocks noRot="1" noChangeAspect="1" noMove="1" noResize="1" noEditPoints="1" noAdjustHandles="1" noChangeArrowheads="1" noChangeShapeType="1" noTextEdit="1"/>
              </p:cNvSpPr>
              <p:nvPr/>
            </p:nvSpPr>
            <p:spPr>
              <a:xfrm>
                <a:off x="41106" y="1312626"/>
                <a:ext cx="8315850" cy="1938992"/>
              </a:xfrm>
              <a:prstGeom prst="rect">
                <a:avLst/>
              </a:prstGeom>
              <a:blipFill>
                <a:blip r:embed="rId3"/>
                <a:stretch>
                  <a:fillRect l="-660" t="-1572" r="-953" b="-4717"/>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D88BE9CE-BFDB-44B0-9E35-D19825F19D80}"/>
              </a:ext>
            </a:extLst>
          </p:cNvPr>
          <p:cNvPicPr>
            <a:picLocks noChangeAspect="1"/>
          </p:cNvPicPr>
          <p:nvPr/>
        </p:nvPicPr>
        <p:blipFill>
          <a:blip r:embed="rId4"/>
          <a:stretch>
            <a:fillRect/>
          </a:stretch>
        </p:blipFill>
        <p:spPr>
          <a:xfrm>
            <a:off x="8598581" y="174370"/>
            <a:ext cx="3340272" cy="2933851"/>
          </a:xfrm>
          <a:prstGeom prst="rect">
            <a:avLst/>
          </a:prstGeom>
        </p:spPr>
      </p:pic>
      <p:sp>
        <p:nvSpPr>
          <p:cNvPr id="46" name="TextBox 45">
            <a:extLst>
              <a:ext uri="{FF2B5EF4-FFF2-40B4-BE49-F238E27FC236}">
                <a16:creationId xmlns:a16="http://schemas.microsoft.com/office/drawing/2014/main" id="{2256139A-A705-4A02-AB0A-DAC61B4F3843}"/>
              </a:ext>
            </a:extLst>
          </p:cNvPr>
          <p:cNvSpPr txBox="1"/>
          <p:nvPr/>
        </p:nvSpPr>
        <p:spPr>
          <a:xfrm>
            <a:off x="5170415" y="3329754"/>
            <a:ext cx="6855486" cy="2862322"/>
          </a:xfrm>
          <a:prstGeom prst="rect">
            <a:avLst/>
          </a:prstGeom>
          <a:noFill/>
        </p:spPr>
        <p:txBody>
          <a:bodyPr wrap="square">
            <a:spAutoFit/>
          </a:bodyPr>
          <a:lstStyle/>
          <a:p>
            <a:pPr marL="285750" indent="-285750">
              <a:buFont typeface="Arial" panose="020B0604020202020204" pitchFamily="34" charset="0"/>
              <a:buChar char="•"/>
            </a:pPr>
            <a:r>
              <a:rPr lang="en-US" sz="2000" dirty="0"/>
              <a:t>LEReC is the first RF-based e-cooler and this effect had never been studied in bunched coolers until now</a:t>
            </a:r>
          </a:p>
          <a:p>
            <a:pPr marL="285750" indent="-285750">
              <a:buFont typeface="Arial" panose="020B0604020202020204" pitchFamily="34" charset="0"/>
              <a:buChar char="•"/>
            </a:pPr>
            <a:r>
              <a:rPr lang="en-US" sz="2000" dirty="0"/>
              <a:t>Very similar effect is expected in </a:t>
            </a:r>
            <a:r>
              <a:rPr lang="en-US" sz="2000" dirty="0" err="1"/>
              <a:t>CeC</a:t>
            </a:r>
            <a:r>
              <a:rPr lang="en-US" sz="2000" dirty="0"/>
              <a:t>-based cooling</a:t>
            </a:r>
          </a:p>
          <a:p>
            <a:pPr marL="285750" indent="-285750">
              <a:buFont typeface="Arial" panose="020B0604020202020204" pitchFamily="34" charset="0"/>
              <a:buChar char="•"/>
            </a:pPr>
            <a:r>
              <a:rPr lang="en-US" sz="2000" b="1" dirty="0"/>
              <a:t>Coherent excitations</a:t>
            </a:r>
            <a:r>
              <a:rPr lang="en-US" sz="2000" dirty="0"/>
              <a:t> </a:t>
            </a:r>
            <a:r>
              <a:rPr lang="en-US" sz="2000" b="1" dirty="0"/>
              <a:t>in both longitudinal and transverse directions must be avoided, which sets strict requirements to the design of both the EIC </a:t>
            </a:r>
            <a:r>
              <a:rPr lang="en-US" sz="2000" b="1" dirty="0" err="1"/>
              <a:t>CeC</a:t>
            </a:r>
            <a:r>
              <a:rPr lang="en-US" sz="2000" b="1" dirty="0"/>
              <a:t>-based SHC and the e-ring-based SHC, as well as to the design of the EIC pre-cooler.</a:t>
            </a:r>
          </a:p>
          <a:p>
            <a:pPr marL="285750" indent="-285750">
              <a:buFont typeface="Arial" panose="020B0604020202020204" pitchFamily="34" charset="0"/>
              <a:buChar char="•"/>
            </a:pPr>
            <a:r>
              <a:rPr lang="en-US" sz="2000" b="1" dirty="0">
                <a:solidFill>
                  <a:srgbClr val="0000FF"/>
                </a:solidFill>
              </a:rPr>
              <a:t>LEReC studies of coherent excitations are important for all EIC coolers </a:t>
            </a:r>
          </a:p>
        </p:txBody>
      </p:sp>
    </p:spTree>
    <p:extLst>
      <p:ext uri="{BB962C8B-B14F-4D97-AF65-F5344CB8AC3E}">
        <p14:creationId xmlns:p14="http://schemas.microsoft.com/office/powerpoint/2010/main" val="256620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7A50E93-88F3-4D2B-AAA5-36A2B4A8D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3747"/>
            <a:ext cx="5099619" cy="5230378"/>
          </a:xfrm>
          <a:prstGeom prst="rect">
            <a:avLst/>
          </a:prstGeom>
        </p:spPr>
      </p:pic>
      <p:pic>
        <p:nvPicPr>
          <p:cNvPr id="12" name="Picture 11" descr="Chart, line chart, histogram&#10;&#10;Description automatically generated">
            <a:extLst>
              <a:ext uri="{FF2B5EF4-FFF2-40B4-BE49-F238E27FC236}">
                <a16:creationId xmlns:a16="http://schemas.microsoft.com/office/drawing/2014/main" id="{D402D77E-22D4-49E5-8AD9-ADC74C5B4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083" y="0"/>
            <a:ext cx="4767691" cy="4908509"/>
          </a:xfrm>
          <a:prstGeom prst="rect">
            <a:avLst/>
          </a:prstGeom>
        </p:spPr>
      </p:pic>
      <p:sp>
        <p:nvSpPr>
          <p:cNvPr id="3" name="TextBox 2">
            <a:extLst>
              <a:ext uri="{FF2B5EF4-FFF2-40B4-BE49-F238E27FC236}">
                <a16:creationId xmlns:a16="http://schemas.microsoft.com/office/drawing/2014/main" id="{CE08A430-57FE-490C-BEB8-5E2F3ACBFBE7}"/>
              </a:ext>
            </a:extLst>
          </p:cNvPr>
          <p:cNvSpPr txBox="1"/>
          <p:nvPr/>
        </p:nvSpPr>
        <p:spPr>
          <a:xfrm>
            <a:off x="25878" y="13875"/>
            <a:ext cx="9143999" cy="769441"/>
          </a:xfrm>
          <a:prstGeom prst="rect">
            <a:avLst/>
          </a:prstGeom>
          <a:noFill/>
        </p:spPr>
        <p:txBody>
          <a:bodyPr wrap="square" rtlCol="0">
            <a:spAutoFit/>
          </a:bodyPr>
          <a:lstStyle/>
          <a:p>
            <a:r>
              <a:rPr lang="en-US" sz="4400" dirty="0"/>
              <a:t>1. Coherent excitations (II)</a:t>
            </a:r>
          </a:p>
        </p:txBody>
      </p:sp>
      <p:sp>
        <p:nvSpPr>
          <p:cNvPr id="2" name="TextBox 1">
            <a:extLst>
              <a:ext uri="{FF2B5EF4-FFF2-40B4-BE49-F238E27FC236}">
                <a16:creationId xmlns:a16="http://schemas.microsoft.com/office/drawing/2014/main" id="{D1387198-E18E-4CB4-BFDE-678A86A7625C}"/>
              </a:ext>
            </a:extLst>
          </p:cNvPr>
          <p:cNvSpPr txBox="1"/>
          <p:nvPr/>
        </p:nvSpPr>
        <p:spPr>
          <a:xfrm>
            <a:off x="41106" y="688838"/>
            <a:ext cx="7695333"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With a special setup we were able to observe the effect of circular attractor on longitudinal distribution of the ion bunch</a:t>
            </a:r>
          </a:p>
          <a:p>
            <a:pPr marL="285750" indent="-285750">
              <a:buFont typeface="Arial" panose="020B0604020202020204" pitchFamily="34" charset="0"/>
              <a:buChar char="•"/>
            </a:pPr>
            <a:r>
              <a:rPr lang="en-US" sz="2000" dirty="0"/>
              <a:t>We were able to measure the radii of circular attractors created by various coherent offsets in e-beam’s average velocity.</a:t>
            </a:r>
          </a:p>
        </p:txBody>
      </p:sp>
      <p:sp>
        <p:nvSpPr>
          <p:cNvPr id="46" name="TextBox 45">
            <a:extLst>
              <a:ext uri="{FF2B5EF4-FFF2-40B4-BE49-F238E27FC236}">
                <a16:creationId xmlns:a16="http://schemas.microsoft.com/office/drawing/2014/main" id="{2256139A-A705-4A02-AB0A-DAC61B4F3843}"/>
              </a:ext>
            </a:extLst>
          </p:cNvPr>
          <p:cNvSpPr txBox="1"/>
          <p:nvPr/>
        </p:nvSpPr>
        <p:spPr>
          <a:xfrm>
            <a:off x="4859687" y="4817870"/>
            <a:ext cx="7332313" cy="1938992"/>
          </a:xfrm>
          <a:prstGeom prst="rect">
            <a:avLst/>
          </a:prstGeom>
          <a:noFill/>
        </p:spPr>
        <p:txBody>
          <a:bodyPr wrap="square">
            <a:spAutoFit/>
          </a:bodyPr>
          <a:lstStyle/>
          <a:p>
            <a:pPr marL="285750" indent="-285750">
              <a:buFont typeface="Arial" panose="020B0604020202020204" pitchFamily="34" charset="0"/>
              <a:buChar char="•"/>
            </a:pPr>
            <a:r>
              <a:rPr lang="en-US" sz="2000" dirty="0"/>
              <a:t>The obtained results are in good agreement with theoretical predictions</a:t>
            </a:r>
          </a:p>
          <a:p>
            <a:pPr marL="285750" indent="-285750">
              <a:buFont typeface="Arial" panose="020B0604020202020204" pitchFamily="34" charset="0"/>
              <a:buChar char="•"/>
            </a:pPr>
            <a:r>
              <a:rPr lang="en-US" sz="2000" dirty="0"/>
              <a:t>Studies were presented at COOL21. We are preparing a respective paper</a:t>
            </a:r>
          </a:p>
          <a:p>
            <a:pPr marL="285750" indent="-285750">
              <a:buFont typeface="Arial" panose="020B0604020202020204" pitchFamily="34" charset="0"/>
              <a:buChar char="•"/>
            </a:pPr>
            <a:r>
              <a:rPr lang="en-US" sz="2000" b="1" dirty="0">
                <a:solidFill>
                  <a:srgbClr val="0000FF"/>
                </a:solidFill>
              </a:rPr>
              <a:t>We are confident that we can set proper requirements to parameters of each EIC cooler to avoid coherent excitations </a:t>
            </a:r>
          </a:p>
        </p:txBody>
      </p:sp>
      <p:sp>
        <p:nvSpPr>
          <p:cNvPr id="4" name="TextBox 3">
            <a:extLst>
              <a:ext uri="{FF2B5EF4-FFF2-40B4-BE49-F238E27FC236}">
                <a16:creationId xmlns:a16="http://schemas.microsoft.com/office/drawing/2014/main" id="{FF2E3DF4-91B9-4883-82E1-3CD8B61D7FCE}"/>
              </a:ext>
            </a:extLst>
          </p:cNvPr>
          <p:cNvSpPr txBox="1"/>
          <p:nvPr/>
        </p:nvSpPr>
        <p:spPr>
          <a:xfrm>
            <a:off x="8116585" y="3775089"/>
            <a:ext cx="3465816" cy="646331"/>
          </a:xfrm>
          <a:prstGeom prst="rect">
            <a:avLst/>
          </a:prstGeom>
          <a:noFill/>
        </p:spPr>
        <p:txBody>
          <a:bodyPr wrap="square" rtlCol="0">
            <a:spAutoFit/>
          </a:bodyPr>
          <a:lstStyle/>
          <a:p>
            <a:r>
              <a:rPr lang="en-US" dirty="0"/>
              <a:t>Ion bunch evolution in presence of a circular attractor (experiment)</a:t>
            </a:r>
          </a:p>
        </p:txBody>
      </p:sp>
      <p:sp>
        <p:nvSpPr>
          <p:cNvPr id="14" name="TextBox 13">
            <a:extLst>
              <a:ext uri="{FF2B5EF4-FFF2-40B4-BE49-F238E27FC236}">
                <a16:creationId xmlns:a16="http://schemas.microsoft.com/office/drawing/2014/main" id="{234EE1FF-E1D9-46B8-8AA0-399E6E5F893E}"/>
              </a:ext>
            </a:extLst>
          </p:cNvPr>
          <p:cNvSpPr txBox="1"/>
          <p:nvPr/>
        </p:nvSpPr>
        <p:spPr>
          <a:xfrm>
            <a:off x="2053964" y="5338619"/>
            <a:ext cx="2170209" cy="646331"/>
          </a:xfrm>
          <a:prstGeom prst="rect">
            <a:avLst/>
          </a:prstGeom>
          <a:solidFill>
            <a:schemeClr val="bg1"/>
          </a:solidFill>
        </p:spPr>
        <p:txBody>
          <a:bodyPr wrap="none" rtlCol="0">
            <a:spAutoFit/>
          </a:bodyPr>
          <a:lstStyle/>
          <a:p>
            <a:r>
              <a:rPr lang="en-US" dirty="0"/>
              <a:t>Radius of attractor vs</a:t>
            </a:r>
          </a:p>
          <a:p>
            <a:r>
              <a:rPr lang="en-US" dirty="0"/>
              <a:t> coherent offset</a:t>
            </a:r>
          </a:p>
        </p:txBody>
      </p:sp>
    </p:spTree>
    <p:extLst>
      <p:ext uri="{BB962C8B-B14F-4D97-AF65-F5344CB8AC3E}">
        <p14:creationId xmlns:p14="http://schemas.microsoft.com/office/powerpoint/2010/main" val="3363802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8A430-57FE-490C-BEB8-5E2F3ACBFBE7}"/>
              </a:ext>
            </a:extLst>
          </p:cNvPr>
          <p:cNvSpPr txBox="1"/>
          <p:nvPr/>
        </p:nvSpPr>
        <p:spPr>
          <a:xfrm>
            <a:off x="25878" y="13875"/>
            <a:ext cx="9143999" cy="769441"/>
          </a:xfrm>
          <a:prstGeom prst="rect">
            <a:avLst/>
          </a:prstGeom>
          <a:noFill/>
        </p:spPr>
        <p:txBody>
          <a:bodyPr wrap="square" rtlCol="0">
            <a:spAutoFit/>
          </a:bodyPr>
          <a:lstStyle/>
          <a:p>
            <a:r>
              <a:rPr lang="en-US" sz="4400" dirty="0"/>
              <a:t>2. Recombination</a:t>
            </a:r>
          </a:p>
        </p:txBody>
      </p:sp>
      <p:sp>
        <p:nvSpPr>
          <p:cNvPr id="5" name="TextBox 4">
            <a:extLst>
              <a:ext uri="{FF2B5EF4-FFF2-40B4-BE49-F238E27FC236}">
                <a16:creationId xmlns:a16="http://schemas.microsoft.com/office/drawing/2014/main" id="{664B44DA-A034-4B60-8797-B6320C960239}"/>
              </a:ext>
            </a:extLst>
          </p:cNvPr>
          <p:cNvSpPr txBox="1"/>
          <p:nvPr/>
        </p:nvSpPr>
        <p:spPr>
          <a:xfrm>
            <a:off x="191193" y="809118"/>
            <a:ext cx="5904807" cy="4093428"/>
          </a:xfrm>
          <a:prstGeom prst="rect">
            <a:avLst/>
          </a:prstGeom>
          <a:noFill/>
        </p:spPr>
        <p:txBody>
          <a:bodyPr wrap="square">
            <a:spAutoFit/>
          </a:bodyPr>
          <a:lstStyle/>
          <a:p>
            <a:pPr marL="285750" indent="-285750" algn="just">
              <a:buFont typeface="Arial" panose="020B0604020202020204" pitchFamily="34" charset="0"/>
              <a:buChar char="•"/>
            </a:pPr>
            <a:r>
              <a:rPr lang="en-US" sz="2000" b="1" dirty="0"/>
              <a:t>Radiative recombination of ions is one of the sources of ions’ lifetime reduction in coolers (</a:t>
            </a:r>
            <a:r>
              <a:rPr lang="en-US" sz="2000" b="1" dirty="0">
                <a:solidFill>
                  <a:srgbClr val="0000FF"/>
                </a:solidFill>
              </a:rPr>
              <a:t>it is present in both regular electron coolers and in </a:t>
            </a:r>
            <a:r>
              <a:rPr lang="en-US" sz="2000" b="1" dirty="0" err="1">
                <a:solidFill>
                  <a:srgbClr val="0000FF"/>
                </a:solidFill>
              </a:rPr>
              <a:t>CeC</a:t>
            </a:r>
            <a:r>
              <a:rPr lang="en-US" sz="2000" b="1" dirty="0">
                <a:solidFill>
                  <a:srgbClr val="0000FF"/>
                </a:solidFill>
              </a:rPr>
              <a:t> scheme</a:t>
            </a:r>
            <a:r>
              <a:rPr lang="en-US" sz="2000" b="1" dirty="0"/>
              <a:t>)</a:t>
            </a:r>
          </a:p>
          <a:p>
            <a:pPr marL="285750" indent="-285750" algn="just">
              <a:buFont typeface="Arial" panose="020B0604020202020204" pitchFamily="34" charset="0"/>
              <a:buChar char="•"/>
            </a:pPr>
            <a:r>
              <a:rPr lang="en-US" sz="2000" dirty="0"/>
              <a:t>The effect was extensively studied in magnetized electron coolers where recombination is enhanced by the presence of continuous solenoidal field in the CS.  </a:t>
            </a:r>
          </a:p>
          <a:p>
            <a:pPr marL="285750" indent="-285750" algn="just">
              <a:buFont typeface="Arial" panose="020B0604020202020204" pitchFamily="34" charset="0"/>
              <a:buChar char="•"/>
            </a:pPr>
            <a:r>
              <a:rPr lang="en-US" sz="2000" dirty="0" err="1"/>
              <a:t>LEReC</a:t>
            </a:r>
            <a:r>
              <a:rPr lang="en-US" sz="2000" dirty="0"/>
              <a:t> is the first non-magnetized e-cooler. Hence, the importance of checking the recombination rate at </a:t>
            </a:r>
            <a:r>
              <a:rPr lang="en-US" sz="2000" dirty="0" err="1"/>
              <a:t>LEReC</a:t>
            </a:r>
            <a:r>
              <a:rPr lang="en-US" sz="2000" dirty="0"/>
              <a:t>, especially, since there was a suspicion that we too might have the recombination enhancement.</a:t>
            </a:r>
          </a:p>
        </p:txBody>
      </p:sp>
      <p:pic>
        <p:nvPicPr>
          <p:cNvPr id="4" name="Picture 3">
            <a:extLst>
              <a:ext uri="{FF2B5EF4-FFF2-40B4-BE49-F238E27FC236}">
                <a16:creationId xmlns:a16="http://schemas.microsoft.com/office/drawing/2014/main" id="{C08B0321-5ADC-4248-A358-EF35D953075D}"/>
              </a:ext>
            </a:extLst>
          </p:cNvPr>
          <p:cNvPicPr>
            <a:picLocks noChangeAspect="1"/>
          </p:cNvPicPr>
          <p:nvPr/>
        </p:nvPicPr>
        <p:blipFill>
          <a:blip r:embed="rId2"/>
          <a:stretch>
            <a:fillRect/>
          </a:stretch>
        </p:blipFill>
        <p:spPr>
          <a:xfrm>
            <a:off x="6333474" y="684740"/>
            <a:ext cx="5667333" cy="4126740"/>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AC17F37-478B-40C1-8D37-4DAD9E509CB9}"/>
                  </a:ext>
                </a:extLst>
              </p:cNvPr>
              <p:cNvSpPr txBox="1"/>
              <p:nvPr/>
            </p:nvSpPr>
            <p:spPr>
              <a:xfrm>
                <a:off x="191193" y="5020680"/>
                <a:ext cx="11809614" cy="1323439"/>
              </a:xfrm>
              <a:prstGeom prst="rect">
                <a:avLst/>
              </a:prstGeom>
              <a:noFill/>
            </p:spPr>
            <p:txBody>
              <a:bodyPr wrap="square">
                <a:spAutoFit/>
              </a:bodyPr>
              <a:lstStyle/>
              <a:p>
                <a:pPr marL="342900" indent="-342900">
                  <a:buFont typeface="Arial" panose="020B0604020202020204" pitchFamily="34" charset="0"/>
                  <a:buChar char="•"/>
                </a:pPr>
                <a:r>
                  <a:rPr lang="en-US" sz="2000" dirty="0"/>
                  <a:t>We measured recombination depending on the relative offset of e-beam energy from the energy matching the </a:t>
                </a:r>
                <a14:m>
                  <m:oMath xmlns:m="http://schemas.openxmlformats.org/officeDocument/2006/math">
                    <m:r>
                      <a:rPr lang="en-US" sz="2000" b="0" i="1" smtClean="0">
                        <a:latin typeface="Cambria Math" panose="02040503050406030204" pitchFamily="18" charset="0"/>
                      </a:rPr>
                      <m:t>𝛾</m:t>
                    </m:r>
                  </m:oMath>
                </a14:m>
                <a:r>
                  <a:rPr lang="en-US" sz="2000" dirty="0"/>
                  <a:t>-factors of the electron and ion beams.</a:t>
                </a:r>
              </a:p>
              <a:p>
                <a:pPr marL="342900" indent="-342900">
                  <a:buFont typeface="Arial" panose="020B0604020202020204" pitchFamily="34" charset="0"/>
                  <a:buChar char="•"/>
                </a:pPr>
                <a:r>
                  <a:rPr lang="en-US" sz="2000" b="1" dirty="0"/>
                  <a:t>Measured dependence of recombination signal on electron beam energy is well matched with textbook formulas for  </a:t>
                </a:r>
                <a:r>
                  <a:rPr lang="en-US" sz="2000" b="1" dirty="0" err="1"/>
                  <a:t>LEReC</a:t>
                </a:r>
                <a:r>
                  <a:rPr lang="en-US" sz="2000" b="1" dirty="0"/>
                  <a:t> bunch energy spread ~ 1e-4</a:t>
                </a:r>
              </a:p>
            </p:txBody>
          </p:sp>
        </mc:Choice>
        <mc:Fallback xmlns="">
          <p:sp>
            <p:nvSpPr>
              <p:cNvPr id="15" name="TextBox 14">
                <a:extLst>
                  <a:ext uri="{FF2B5EF4-FFF2-40B4-BE49-F238E27FC236}">
                    <a16:creationId xmlns:a16="http://schemas.microsoft.com/office/drawing/2014/main" id="{EAC17F37-478B-40C1-8D37-4DAD9E509CB9}"/>
                  </a:ext>
                </a:extLst>
              </p:cNvPr>
              <p:cNvSpPr txBox="1">
                <a:spLocks noRot="1" noChangeAspect="1" noMove="1" noResize="1" noEditPoints="1" noAdjustHandles="1" noChangeArrowheads="1" noChangeShapeType="1" noTextEdit="1"/>
              </p:cNvSpPr>
              <p:nvPr/>
            </p:nvSpPr>
            <p:spPr>
              <a:xfrm>
                <a:off x="191193" y="5020680"/>
                <a:ext cx="11809614" cy="1323439"/>
              </a:xfrm>
              <a:prstGeom prst="rect">
                <a:avLst/>
              </a:prstGeom>
              <a:blipFill>
                <a:blip r:embed="rId3"/>
                <a:stretch>
                  <a:fillRect l="-464" t="-2765" b="-7373"/>
                </a:stretch>
              </a:blipFill>
            </p:spPr>
            <p:txBody>
              <a:bodyPr/>
              <a:lstStyle/>
              <a:p>
                <a:r>
                  <a:rPr lang="en-US">
                    <a:noFill/>
                  </a:rPr>
                  <a:t> </a:t>
                </a:r>
              </a:p>
            </p:txBody>
          </p:sp>
        </mc:Fallback>
      </mc:AlternateContent>
    </p:spTree>
    <p:extLst>
      <p:ext uri="{BB962C8B-B14F-4D97-AF65-F5344CB8AC3E}">
        <p14:creationId xmlns:p14="http://schemas.microsoft.com/office/powerpoint/2010/main" val="82759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9740CA-0140-4844-AB15-C8899B170DC6}"/>
              </a:ext>
            </a:extLst>
          </p:cNvPr>
          <p:cNvPicPr>
            <a:picLocks noChangeAspect="1"/>
          </p:cNvPicPr>
          <p:nvPr/>
        </p:nvPicPr>
        <p:blipFill>
          <a:blip r:embed="rId2"/>
          <a:stretch>
            <a:fillRect/>
          </a:stretch>
        </p:blipFill>
        <p:spPr>
          <a:xfrm>
            <a:off x="5253829" y="2382670"/>
            <a:ext cx="6932645" cy="4369127"/>
          </a:xfrm>
          <a:prstGeom prst="rect">
            <a:avLst/>
          </a:prstGeom>
        </p:spPr>
      </p:pic>
      <p:sp>
        <p:nvSpPr>
          <p:cNvPr id="3" name="TextBox 2">
            <a:extLst>
              <a:ext uri="{FF2B5EF4-FFF2-40B4-BE49-F238E27FC236}">
                <a16:creationId xmlns:a16="http://schemas.microsoft.com/office/drawing/2014/main" id="{CE08A430-57FE-490C-BEB8-5E2F3ACBFBE7}"/>
              </a:ext>
            </a:extLst>
          </p:cNvPr>
          <p:cNvSpPr txBox="1"/>
          <p:nvPr/>
        </p:nvSpPr>
        <p:spPr>
          <a:xfrm>
            <a:off x="25878" y="13875"/>
            <a:ext cx="9143999" cy="769441"/>
          </a:xfrm>
          <a:prstGeom prst="rect">
            <a:avLst/>
          </a:prstGeom>
          <a:noFill/>
        </p:spPr>
        <p:txBody>
          <a:bodyPr wrap="square" rtlCol="0">
            <a:spAutoFit/>
          </a:bodyPr>
          <a:lstStyle/>
          <a:p>
            <a:r>
              <a:rPr lang="en-US" sz="4400" dirty="0"/>
              <a:t>3. Machine learning at </a:t>
            </a:r>
            <a:r>
              <a:rPr lang="en-US" sz="4400" dirty="0" err="1"/>
              <a:t>LEReC</a:t>
            </a:r>
            <a:endParaRPr lang="en-US" sz="4400" dirty="0"/>
          </a:p>
        </p:txBody>
      </p:sp>
      <p:sp>
        <p:nvSpPr>
          <p:cNvPr id="46" name="TextBox 45">
            <a:extLst>
              <a:ext uri="{FF2B5EF4-FFF2-40B4-BE49-F238E27FC236}">
                <a16:creationId xmlns:a16="http://schemas.microsoft.com/office/drawing/2014/main" id="{2256139A-A705-4A02-AB0A-DAC61B4F3843}"/>
              </a:ext>
            </a:extLst>
          </p:cNvPr>
          <p:cNvSpPr txBox="1"/>
          <p:nvPr/>
        </p:nvSpPr>
        <p:spPr>
          <a:xfrm>
            <a:off x="7487" y="746700"/>
            <a:ext cx="5370846" cy="6001643"/>
          </a:xfrm>
          <a:prstGeom prst="rect">
            <a:avLst/>
          </a:prstGeom>
          <a:noFill/>
        </p:spPr>
        <p:txBody>
          <a:bodyPr wrap="square">
            <a:spAutoFit/>
          </a:bodyPr>
          <a:lstStyle/>
          <a:p>
            <a:pPr marL="285750" indent="-285750">
              <a:buFont typeface="Arial" panose="020B0604020202020204" pitchFamily="34" charset="0"/>
              <a:buChar char="•"/>
            </a:pPr>
            <a:r>
              <a:rPr lang="en-US" sz="2400" dirty="0"/>
              <a:t>LEReC was used as a testing ground for machine learning (ML) algorithms, which in the future may become useful for optimizing performance of the coolers.</a:t>
            </a:r>
          </a:p>
          <a:p>
            <a:pPr marL="285750" indent="-285750">
              <a:buFont typeface="Arial" panose="020B0604020202020204" pitchFamily="34" charset="0"/>
              <a:buChar char="•"/>
            </a:pPr>
            <a:r>
              <a:rPr lang="en-US" sz="2400" dirty="0"/>
              <a:t>The objective of the test was to optimize the cooling rate by improving the e-beam trajectory (as measured by 8 BPMs in the cooling section)</a:t>
            </a:r>
          </a:p>
          <a:p>
            <a:pPr marL="285750" indent="-285750">
              <a:buFont typeface="Arial" panose="020B0604020202020204" pitchFamily="34" charset="0"/>
              <a:buChar char="•"/>
            </a:pPr>
            <a:r>
              <a:rPr lang="en-US" sz="2400" b="1" dirty="0"/>
              <a:t>The algorithm based on Bayesian Optimization method worked successfully</a:t>
            </a:r>
            <a:r>
              <a:rPr lang="en-US" sz="2400" dirty="0"/>
              <a:t> and returned the proper e-beam trajectory (BPMs read zeros) </a:t>
            </a:r>
          </a:p>
          <a:p>
            <a:pPr marL="285750" indent="-285750">
              <a:buFont typeface="Arial" panose="020B0604020202020204" pitchFamily="34" charset="0"/>
              <a:buChar char="•"/>
            </a:pPr>
            <a:r>
              <a:rPr lang="en-US" sz="2400" dirty="0"/>
              <a:t>A paper based on these studies will be published soon in Phys. Rev. Accel. Beams</a:t>
            </a:r>
          </a:p>
        </p:txBody>
      </p:sp>
      <p:pic>
        <p:nvPicPr>
          <p:cNvPr id="4" name="Picture 3" descr="Diagram&#10;&#10;Description automatically generated">
            <a:extLst>
              <a:ext uri="{FF2B5EF4-FFF2-40B4-BE49-F238E27FC236}">
                <a16:creationId xmlns:a16="http://schemas.microsoft.com/office/drawing/2014/main" id="{B5199866-F6FF-44E5-BAD9-B2C878C57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176" y="680665"/>
            <a:ext cx="5948687" cy="1650635"/>
          </a:xfrm>
          <a:prstGeom prst="rect">
            <a:avLst/>
          </a:prstGeom>
        </p:spPr>
      </p:pic>
    </p:spTree>
    <p:extLst>
      <p:ext uri="{BB962C8B-B14F-4D97-AF65-F5344CB8AC3E}">
        <p14:creationId xmlns:p14="http://schemas.microsoft.com/office/powerpoint/2010/main" val="3484278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3899</TotalTime>
  <Words>2371</Words>
  <Application>Microsoft Office PowerPoint</Application>
  <PresentationFormat>Widescreen</PresentationFormat>
  <Paragraphs>179</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Cambria Math</vt:lpstr>
      <vt:lpstr>CMMI10</vt:lpstr>
      <vt:lpstr>CMR10</vt:lpstr>
      <vt:lpstr>Times New Roman</vt:lpstr>
      <vt:lpstr>Office Theme</vt:lpstr>
      <vt:lpstr>LEReC experiments, past and future</vt:lpstr>
      <vt:lpstr>Outline</vt:lpstr>
      <vt:lpstr>Unique features of LEReC approach</vt:lpstr>
      <vt:lpstr>LEReC and EIC coolers</vt:lpstr>
      <vt:lpstr>Studies completed during Run 2021</vt:lpstr>
      <vt:lpstr>PowerPoint Presentation</vt:lpstr>
      <vt:lpstr>PowerPoint Presentation</vt:lpstr>
      <vt:lpstr>PowerPoint Presentation</vt:lpstr>
      <vt:lpstr>PowerPoint Presentation</vt:lpstr>
      <vt:lpstr>Ongoing Studies</vt:lpstr>
      <vt:lpstr>4. Electron-ion heating (I)</vt:lpstr>
      <vt:lpstr>4. Electron-ion heating (II)</vt:lpstr>
      <vt:lpstr>PowerPoint Presentation</vt:lpstr>
      <vt:lpstr>PowerPoint Presentation</vt:lpstr>
      <vt:lpstr>PowerPoint Presentation</vt:lpstr>
      <vt:lpstr>PowerPoint Presentation</vt:lpstr>
      <vt:lpstr>Planned Studies</vt:lpstr>
      <vt:lpstr>PowerPoint Presentation</vt:lpstr>
      <vt:lpstr>PowerPoint Presentation</vt:lpstr>
      <vt:lpstr>PowerPoint Presentation</vt:lpstr>
      <vt:lpstr>Summary</vt:lpstr>
      <vt:lpstr>Backup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Emittance growth of ion beam caused by space-charge force of electron bunches</dc:title>
  <dc:creator>Seletskiy, Sergei</dc:creator>
  <cp:lastModifiedBy>Seletskiy, Sergei</cp:lastModifiedBy>
  <cp:revision>69</cp:revision>
  <dcterms:created xsi:type="dcterms:W3CDTF">2021-09-22T13:44:59Z</dcterms:created>
  <dcterms:modified xsi:type="dcterms:W3CDTF">2021-11-29T14:05:41Z</dcterms:modified>
</cp:coreProperties>
</file>