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6" r:id="rId2"/>
    <p:sldMasterId id="2147483672" r:id="rId3"/>
    <p:sldMasterId id="2147483684" r:id="rId4"/>
  </p:sldMasterIdLst>
  <p:notesMasterIdLst>
    <p:notesMasterId r:id="rId34"/>
  </p:notesMasterIdLst>
  <p:sldIdLst>
    <p:sldId id="257" r:id="rId5"/>
    <p:sldId id="288" r:id="rId6"/>
    <p:sldId id="392" r:id="rId7"/>
    <p:sldId id="289" r:id="rId8"/>
    <p:sldId id="259" r:id="rId9"/>
    <p:sldId id="302" r:id="rId10"/>
    <p:sldId id="301" r:id="rId11"/>
    <p:sldId id="303" r:id="rId12"/>
    <p:sldId id="258" r:id="rId13"/>
    <p:sldId id="390" r:id="rId14"/>
    <p:sldId id="263" r:id="rId15"/>
    <p:sldId id="256" r:id="rId16"/>
    <p:sldId id="265" r:id="rId17"/>
    <p:sldId id="266" r:id="rId18"/>
    <p:sldId id="272" r:id="rId19"/>
    <p:sldId id="281" r:id="rId20"/>
    <p:sldId id="276" r:id="rId21"/>
    <p:sldId id="277" r:id="rId22"/>
    <p:sldId id="279" r:id="rId23"/>
    <p:sldId id="282" r:id="rId24"/>
    <p:sldId id="284" r:id="rId25"/>
    <p:sldId id="389" r:id="rId26"/>
    <p:sldId id="275" r:id="rId27"/>
    <p:sldId id="372" r:id="rId28"/>
    <p:sldId id="280" r:id="rId29"/>
    <p:sldId id="290" r:id="rId30"/>
    <p:sldId id="294" r:id="rId31"/>
    <p:sldId id="270"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10"/>
    <p:restoredTop sz="94666"/>
  </p:normalViewPr>
  <p:slideViewPr>
    <p:cSldViewPr snapToGrid="0" snapToObjects="1">
      <p:cViewPr varScale="1">
        <p:scale>
          <a:sx n="89" d="100"/>
          <a:sy n="89" d="100"/>
        </p:scale>
        <p:origin x="176"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05858C-269B-3343-B42E-24714EB36D21}" type="datetimeFigureOut">
              <a:rPr lang="en-US" smtClean="0"/>
              <a:t>11/30/21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53D4A-7822-3F44-A441-0DAC8E600B5C}" type="slidenum">
              <a:rPr lang="en-US" smtClean="0"/>
              <a:t>‹#›</a:t>
            </a:fld>
            <a:endParaRPr lang="en-US"/>
          </a:p>
        </p:txBody>
      </p:sp>
    </p:spTree>
    <p:extLst>
      <p:ext uri="{BB962C8B-B14F-4D97-AF65-F5344CB8AC3E}">
        <p14:creationId xmlns:p14="http://schemas.microsoft.com/office/powerpoint/2010/main" val="738648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DAABF2-A737-4C5C-8B63-DADFBE55620C}" type="slidenum">
              <a:rPr lang="en-US" smtClean="0"/>
              <a:pPr/>
              <a:t>8</a:t>
            </a:fld>
            <a:endParaRPr lang="en-US"/>
          </a:p>
        </p:txBody>
      </p:sp>
    </p:spTree>
    <p:extLst>
      <p:ext uri="{BB962C8B-B14F-4D97-AF65-F5344CB8AC3E}">
        <p14:creationId xmlns:p14="http://schemas.microsoft.com/office/powerpoint/2010/main" val="3800302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electron</a:t>
            </a:r>
            <a:r>
              <a:rPr lang="en-US" baseline="0" dirty="0"/>
              <a:t> beam in the EBIS acts as an ion pump on the injected gas.  When 3He is ionized it is removed from the gas system and quickly moves downstream into the trap region.  The probability of 3He capture during a traverse of the e-beam is determined from the electron impact ionization cross section of 3He, the velocity of 3He, the electron beam current, and the radius of the electron beam.  The ionization cross section depends on the electron energy, but the electron energy cancels out elsewhere in determining the probability of 3He capture.  </a:t>
            </a:r>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22</a:t>
            </a:fld>
            <a:endParaRPr lang="en-US"/>
          </a:p>
        </p:txBody>
      </p:sp>
    </p:spTree>
    <p:extLst>
      <p:ext uri="{BB962C8B-B14F-4D97-AF65-F5344CB8AC3E}">
        <p14:creationId xmlns:p14="http://schemas.microsoft.com/office/powerpoint/2010/main" val="303948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a:t>
            </a:r>
            <a:r>
              <a:rPr lang="en-US" baseline="0" dirty="0"/>
              <a:t> of this simulation was to measure how fast the 3He gas could be pumped out of the gas injection/ionization system.  According to Ed the maximum rate the EBIS delivers pulses to the booster ring is once every 200 </a:t>
            </a:r>
            <a:r>
              <a:rPr lang="en-US" baseline="0" dirty="0" err="1"/>
              <a:t>ms</a:t>
            </a:r>
            <a:r>
              <a:rPr lang="en-US" baseline="0" dirty="0"/>
              <a:t>, so we want to be able to achieve ultra-high vacuum in the ionization cell and definitely in the down stream drift tubes 200 </a:t>
            </a:r>
            <a:r>
              <a:rPr lang="en-US" baseline="0" dirty="0" err="1"/>
              <a:t>ms</a:t>
            </a:r>
            <a:r>
              <a:rPr lang="en-US" baseline="0" dirty="0"/>
              <a:t> after gas is injected.  This is important for switching between ion species and for achieving high charge states.  This is not very important for 3He.  This simulation should be redone with injection of heavier gas.</a:t>
            </a:r>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23</a:t>
            </a:fld>
            <a:endParaRPr lang="en-US"/>
          </a:p>
        </p:txBody>
      </p:sp>
    </p:spTree>
    <p:extLst>
      <p:ext uri="{BB962C8B-B14F-4D97-AF65-F5344CB8AC3E}">
        <p14:creationId xmlns:p14="http://schemas.microsoft.com/office/powerpoint/2010/main" val="2645714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461D5-D600-A746-BA2F-20F76F42DA73}" type="slidenum">
              <a:rPr lang="en-US" smtClean="0"/>
              <a:t>24</a:t>
            </a:fld>
            <a:endParaRPr lang="en-US"/>
          </a:p>
        </p:txBody>
      </p:sp>
    </p:spTree>
    <p:extLst>
      <p:ext uri="{BB962C8B-B14F-4D97-AF65-F5344CB8AC3E}">
        <p14:creationId xmlns:p14="http://schemas.microsoft.com/office/powerpoint/2010/main" val="2148244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3827" y="987611"/>
            <a:ext cx="11118573"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63827" y="3467286"/>
            <a:ext cx="11118573"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75358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845504"/>
            <a:ext cx="10972800" cy="3920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70226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857500"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1" y="365125"/>
            <a:ext cx="7962900" cy="52849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1333081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9050-3FBA-694C-BD2D-92A6CA9CBA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B11E7-3497-5E4B-A724-D5A9C59607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36A2D4-B38B-A746-823F-6C2DF83238C6}"/>
              </a:ext>
            </a:extLst>
          </p:cNvPr>
          <p:cNvSpPr>
            <a:spLocks noGrp="1"/>
          </p:cNvSpPr>
          <p:nvPr>
            <p:ph type="dt" sz="half" idx="10"/>
          </p:nvPr>
        </p:nvSpPr>
        <p:spPr/>
        <p:txBody>
          <a:bodyPr/>
          <a:lstStyle/>
          <a:p>
            <a:fld id="{778C9669-B1B2-2D49-8BEB-C7C6F40B75ED}" type="datetimeFigureOut">
              <a:rPr lang="en-US" smtClean="0"/>
              <a:t>11/30/21</a:t>
            </a:fld>
            <a:endParaRPr lang="en-US"/>
          </a:p>
        </p:txBody>
      </p:sp>
      <p:sp>
        <p:nvSpPr>
          <p:cNvPr id="5" name="Footer Placeholder 4">
            <a:extLst>
              <a:ext uri="{FF2B5EF4-FFF2-40B4-BE49-F238E27FC236}">
                <a16:creationId xmlns:a16="http://schemas.microsoft.com/office/drawing/2014/main" id="{7CC432B3-94B9-B241-8C6D-B80A0D24D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96251-DFA0-EF4F-8026-DF1F8AB7E671}"/>
              </a:ext>
            </a:extLst>
          </p:cNvPr>
          <p:cNvSpPr>
            <a:spLocks noGrp="1"/>
          </p:cNvSpPr>
          <p:nvPr>
            <p:ph type="sldNum" sz="quarter" idx="12"/>
          </p:nvPr>
        </p:nvSpPr>
        <p:spPr/>
        <p:txBody>
          <a:bodyPr/>
          <a:lstStyle/>
          <a:p>
            <a:fld id="{0D060FD1-47A4-FC4D-B89B-220D6581BBF6}" type="slidenum">
              <a:rPr lang="en-US" smtClean="0"/>
              <a:t>‹#›</a:t>
            </a:fld>
            <a:endParaRPr lang="en-US"/>
          </a:p>
        </p:txBody>
      </p:sp>
    </p:spTree>
    <p:extLst>
      <p:ext uri="{BB962C8B-B14F-4D97-AF65-F5344CB8AC3E}">
        <p14:creationId xmlns:p14="http://schemas.microsoft.com/office/powerpoint/2010/main" val="4127267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0621-FA4D-C94B-A309-4C86FC07B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036020-A4BE-DC45-903F-1316B55478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C8DA5-1381-A14A-AC45-C1F5B224A016}"/>
              </a:ext>
            </a:extLst>
          </p:cNvPr>
          <p:cNvSpPr>
            <a:spLocks noGrp="1"/>
          </p:cNvSpPr>
          <p:nvPr>
            <p:ph type="dt" sz="half" idx="10"/>
          </p:nvPr>
        </p:nvSpPr>
        <p:spPr/>
        <p:txBody>
          <a:bodyPr/>
          <a:lstStyle/>
          <a:p>
            <a:fld id="{778C9669-B1B2-2D49-8BEB-C7C6F40B75ED}" type="datetimeFigureOut">
              <a:rPr lang="en-US" smtClean="0"/>
              <a:t>11/30/21</a:t>
            </a:fld>
            <a:endParaRPr lang="en-US"/>
          </a:p>
        </p:txBody>
      </p:sp>
      <p:sp>
        <p:nvSpPr>
          <p:cNvPr id="5" name="Footer Placeholder 4">
            <a:extLst>
              <a:ext uri="{FF2B5EF4-FFF2-40B4-BE49-F238E27FC236}">
                <a16:creationId xmlns:a16="http://schemas.microsoft.com/office/drawing/2014/main" id="{83991D80-5815-7C49-8506-1486B7C30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866A6-BA0B-7D47-916F-5282F912A09A}"/>
              </a:ext>
            </a:extLst>
          </p:cNvPr>
          <p:cNvSpPr>
            <a:spLocks noGrp="1"/>
          </p:cNvSpPr>
          <p:nvPr>
            <p:ph type="sldNum" sz="quarter" idx="12"/>
          </p:nvPr>
        </p:nvSpPr>
        <p:spPr/>
        <p:txBody>
          <a:bodyPr/>
          <a:lstStyle/>
          <a:p>
            <a:fld id="{0D060FD1-47A4-FC4D-B89B-220D6581BBF6}" type="slidenum">
              <a:rPr lang="en-US" smtClean="0"/>
              <a:t>‹#›</a:t>
            </a:fld>
            <a:endParaRPr lang="en-US"/>
          </a:p>
        </p:txBody>
      </p:sp>
    </p:spTree>
    <p:extLst>
      <p:ext uri="{BB962C8B-B14F-4D97-AF65-F5344CB8AC3E}">
        <p14:creationId xmlns:p14="http://schemas.microsoft.com/office/powerpoint/2010/main" val="2968513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5D3C-DB70-8746-AAE2-C1CF20433F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3F16C2-019E-464A-9447-F6A8623824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1EDFB0-C2BE-4642-BF3D-FB38167304CB}"/>
              </a:ext>
            </a:extLst>
          </p:cNvPr>
          <p:cNvSpPr>
            <a:spLocks noGrp="1"/>
          </p:cNvSpPr>
          <p:nvPr>
            <p:ph type="dt" sz="half" idx="10"/>
          </p:nvPr>
        </p:nvSpPr>
        <p:spPr/>
        <p:txBody>
          <a:bodyPr/>
          <a:lstStyle/>
          <a:p>
            <a:fld id="{778C9669-B1B2-2D49-8BEB-C7C6F40B75ED}" type="datetimeFigureOut">
              <a:rPr lang="en-US" smtClean="0"/>
              <a:t>11/30/21</a:t>
            </a:fld>
            <a:endParaRPr lang="en-US"/>
          </a:p>
        </p:txBody>
      </p:sp>
      <p:sp>
        <p:nvSpPr>
          <p:cNvPr id="5" name="Footer Placeholder 4">
            <a:extLst>
              <a:ext uri="{FF2B5EF4-FFF2-40B4-BE49-F238E27FC236}">
                <a16:creationId xmlns:a16="http://schemas.microsoft.com/office/drawing/2014/main" id="{57ACF1DE-7E98-9E41-B9CD-B5DB6A26B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82267-DA87-284B-8777-F7FFFAD752FD}"/>
              </a:ext>
            </a:extLst>
          </p:cNvPr>
          <p:cNvSpPr>
            <a:spLocks noGrp="1"/>
          </p:cNvSpPr>
          <p:nvPr>
            <p:ph type="sldNum" sz="quarter" idx="12"/>
          </p:nvPr>
        </p:nvSpPr>
        <p:spPr/>
        <p:txBody>
          <a:bodyPr/>
          <a:lstStyle/>
          <a:p>
            <a:fld id="{0D060FD1-47A4-FC4D-B89B-220D6581BBF6}" type="slidenum">
              <a:rPr lang="en-US" smtClean="0"/>
              <a:t>‹#›</a:t>
            </a:fld>
            <a:endParaRPr lang="en-US"/>
          </a:p>
        </p:txBody>
      </p:sp>
    </p:spTree>
    <p:extLst>
      <p:ext uri="{BB962C8B-B14F-4D97-AF65-F5344CB8AC3E}">
        <p14:creationId xmlns:p14="http://schemas.microsoft.com/office/powerpoint/2010/main" val="3021104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CD7BD-F856-984E-8C6B-0420B3B568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C632A8-E5E9-AB42-AAFB-B0F9AB5FC5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EFB14-3357-734A-86EB-6E6A1E5EA5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353FA-2CC4-A44B-ADA3-56C290AB618B}"/>
              </a:ext>
            </a:extLst>
          </p:cNvPr>
          <p:cNvSpPr>
            <a:spLocks noGrp="1"/>
          </p:cNvSpPr>
          <p:nvPr>
            <p:ph type="dt" sz="half" idx="10"/>
          </p:nvPr>
        </p:nvSpPr>
        <p:spPr/>
        <p:txBody>
          <a:bodyPr/>
          <a:lstStyle/>
          <a:p>
            <a:fld id="{778C9669-B1B2-2D49-8BEB-C7C6F40B75ED}" type="datetimeFigureOut">
              <a:rPr lang="en-US" smtClean="0"/>
              <a:t>11/30/21</a:t>
            </a:fld>
            <a:endParaRPr lang="en-US"/>
          </a:p>
        </p:txBody>
      </p:sp>
      <p:sp>
        <p:nvSpPr>
          <p:cNvPr id="6" name="Footer Placeholder 5">
            <a:extLst>
              <a:ext uri="{FF2B5EF4-FFF2-40B4-BE49-F238E27FC236}">
                <a16:creationId xmlns:a16="http://schemas.microsoft.com/office/drawing/2014/main" id="{67A73075-542E-A446-903A-C60D78328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A175E4-9FB7-AF43-AEB4-B8EDEE2A81BD}"/>
              </a:ext>
            </a:extLst>
          </p:cNvPr>
          <p:cNvSpPr>
            <a:spLocks noGrp="1"/>
          </p:cNvSpPr>
          <p:nvPr>
            <p:ph type="sldNum" sz="quarter" idx="12"/>
          </p:nvPr>
        </p:nvSpPr>
        <p:spPr/>
        <p:txBody>
          <a:bodyPr/>
          <a:lstStyle/>
          <a:p>
            <a:fld id="{0D060FD1-47A4-FC4D-B89B-220D6581BBF6}" type="slidenum">
              <a:rPr lang="en-US" smtClean="0"/>
              <a:t>‹#›</a:t>
            </a:fld>
            <a:endParaRPr lang="en-US"/>
          </a:p>
        </p:txBody>
      </p:sp>
    </p:spTree>
    <p:extLst>
      <p:ext uri="{BB962C8B-B14F-4D97-AF65-F5344CB8AC3E}">
        <p14:creationId xmlns:p14="http://schemas.microsoft.com/office/powerpoint/2010/main" val="941771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D4EC-2524-3948-812D-CCC1B8E05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33AEEF-5A2E-9142-A535-F6A93C1BFD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7C67B4-7B87-EF47-BE88-C07013E834B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AFB13A-C5D7-414C-A635-C5C3A590C6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BAD074-BB5C-164D-8D2F-3354E1C300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606376-66EF-B944-A43A-05D0345ECC90}"/>
              </a:ext>
            </a:extLst>
          </p:cNvPr>
          <p:cNvSpPr>
            <a:spLocks noGrp="1"/>
          </p:cNvSpPr>
          <p:nvPr>
            <p:ph type="dt" sz="half" idx="10"/>
          </p:nvPr>
        </p:nvSpPr>
        <p:spPr/>
        <p:txBody>
          <a:bodyPr/>
          <a:lstStyle/>
          <a:p>
            <a:fld id="{778C9669-B1B2-2D49-8BEB-C7C6F40B75ED}" type="datetimeFigureOut">
              <a:rPr lang="en-US" smtClean="0"/>
              <a:t>11/30/21</a:t>
            </a:fld>
            <a:endParaRPr lang="en-US"/>
          </a:p>
        </p:txBody>
      </p:sp>
      <p:sp>
        <p:nvSpPr>
          <p:cNvPr id="8" name="Footer Placeholder 7">
            <a:extLst>
              <a:ext uri="{FF2B5EF4-FFF2-40B4-BE49-F238E27FC236}">
                <a16:creationId xmlns:a16="http://schemas.microsoft.com/office/drawing/2014/main" id="{F8EAEEE6-4452-A044-8567-F5FEED92CA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771E26-15C8-A446-B538-778CBD8776E5}"/>
              </a:ext>
            </a:extLst>
          </p:cNvPr>
          <p:cNvSpPr>
            <a:spLocks noGrp="1"/>
          </p:cNvSpPr>
          <p:nvPr>
            <p:ph type="sldNum" sz="quarter" idx="12"/>
          </p:nvPr>
        </p:nvSpPr>
        <p:spPr/>
        <p:txBody>
          <a:bodyPr/>
          <a:lstStyle/>
          <a:p>
            <a:fld id="{0D060FD1-47A4-FC4D-B89B-220D6581BBF6}" type="slidenum">
              <a:rPr lang="en-US" smtClean="0"/>
              <a:t>‹#›</a:t>
            </a:fld>
            <a:endParaRPr lang="en-US"/>
          </a:p>
        </p:txBody>
      </p:sp>
    </p:spTree>
    <p:extLst>
      <p:ext uri="{BB962C8B-B14F-4D97-AF65-F5344CB8AC3E}">
        <p14:creationId xmlns:p14="http://schemas.microsoft.com/office/powerpoint/2010/main" val="1424971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BF87-24A7-1A44-8E0E-2975B3B1F0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A6BB88-F3C8-0245-A69A-97C48EAB1F6D}"/>
              </a:ext>
            </a:extLst>
          </p:cNvPr>
          <p:cNvSpPr>
            <a:spLocks noGrp="1"/>
          </p:cNvSpPr>
          <p:nvPr>
            <p:ph type="dt" sz="half" idx="10"/>
          </p:nvPr>
        </p:nvSpPr>
        <p:spPr/>
        <p:txBody>
          <a:bodyPr/>
          <a:lstStyle/>
          <a:p>
            <a:fld id="{778C9669-B1B2-2D49-8BEB-C7C6F40B75ED}" type="datetimeFigureOut">
              <a:rPr lang="en-US" smtClean="0"/>
              <a:t>11/30/21</a:t>
            </a:fld>
            <a:endParaRPr lang="en-US"/>
          </a:p>
        </p:txBody>
      </p:sp>
      <p:sp>
        <p:nvSpPr>
          <p:cNvPr id="4" name="Footer Placeholder 3">
            <a:extLst>
              <a:ext uri="{FF2B5EF4-FFF2-40B4-BE49-F238E27FC236}">
                <a16:creationId xmlns:a16="http://schemas.microsoft.com/office/drawing/2014/main" id="{5768DB92-EEF6-B240-92BF-99B080EAC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B9B6D-A37C-D849-A7C2-B17D9B0A8BDA}"/>
              </a:ext>
            </a:extLst>
          </p:cNvPr>
          <p:cNvSpPr>
            <a:spLocks noGrp="1"/>
          </p:cNvSpPr>
          <p:nvPr>
            <p:ph type="sldNum" sz="quarter" idx="12"/>
          </p:nvPr>
        </p:nvSpPr>
        <p:spPr/>
        <p:txBody>
          <a:bodyPr/>
          <a:lstStyle/>
          <a:p>
            <a:fld id="{0D060FD1-47A4-FC4D-B89B-220D6581BBF6}" type="slidenum">
              <a:rPr lang="en-US" smtClean="0"/>
              <a:t>‹#›</a:t>
            </a:fld>
            <a:endParaRPr lang="en-US"/>
          </a:p>
        </p:txBody>
      </p:sp>
    </p:spTree>
    <p:extLst>
      <p:ext uri="{BB962C8B-B14F-4D97-AF65-F5344CB8AC3E}">
        <p14:creationId xmlns:p14="http://schemas.microsoft.com/office/powerpoint/2010/main" val="689946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6B8A44-187B-DC48-A0AE-F09FE9B142FB}"/>
              </a:ext>
            </a:extLst>
          </p:cNvPr>
          <p:cNvSpPr>
            <a:spLocks noGrp="1"/>
          </p:cNvSpPr>
          <p:nvPr>
            <p:ph type="dt" sz="half" idx="10"/>
          </p:nvPr>
        </p:nvSpPr>
        <p:spPr/>
        <p:txBody>
          <a:bodyPr/>
          <a:lstStyle/>
          <a:p>
            <a:fld id="{778C9669-B1B2-2D49-8BEB-C7C6F40B75ED}" type="datetimeFigureOut">
              <a:rPr lang="en-US" smtClean="0"/>
              <a:t>11/30/21</a:t>
            </a:fld>
            <a:endParaRPr lang="en-US"/>
          </a:p>
        </p:txBody>
      </p:sp>
      <p:sp>
        <p:nvSpPr>
          <p:cNvPr id="3" name="Footer Placeholder 2">
            <a:extLst>
              <a:ext uri="{FF2B5EF4-FFF2-40B4-BE49-F238E27FC236}">
                <a16:creationId xmlns:a16="http://schemas.microsoft.com/office/drawing/2014/main" id="{66AC23D5-D43D-004A-8017-9E1F02C909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9D16DC-F30A-8B4C-A564-01CBBB349A82}"/>
              </a:ext>
            </a:extLst>
          </p:cNvPr>
          <p:cNvSpPr>
            <a:spLocks noGrp="1"/>
          </p:cNvSpPr>
          <p:nvPr>
            <p:ph type="sldNum" sz="quarter" idx="12"/>
          </p:nvPr>
        </p:nvSpPr>
        <p:spPr/>
        <p:txBody>
          <a:bodyPr/>
          <a:lstStyle/>
          <a:p>
            <a:fld id="{0D060FD1-47A4-FC4D-B89B-220D6581BBF6}" type="slidenum">
              <a:rPr lang="en-US" smtClean="0"/>
              <a:t>‹#›</a:t>
            </a:fld>
            <a:endParaRPr lang="en-US"/>
          </a:p>
        </p:txBody>
      </p:sp>
    </p:spTree>
    <p:extLst>
      <p:ext uri="{BB962C8B-B14F-4D97-AF65-F5344CB8AC3E}">
        <p14:creationId xmlns:p14="http://schemas.microsoft.com/office/powerpoint/2010/main" val="2485283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4A20-99D0-B147-81FD-3C04978C52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DDAA08-5E4D-844F-A1C4-C2112C50C4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9CF9EB-C1B1-8148-8F75-7CB59C11A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08AE4D-726A-DA46-A7B8-550BC3CA2617}"/>
              </a:ext>
            </a:extLst>
          </p:cNvPr>
          <p:cNvSpPr>
            <a:spLocks noGrp="1"/>
          </p:cNvSpPr>
          <p:nvPr>
            <p:ph type="dt" sz="half" idx="10"/>
          </p:nvPr>
        </p:nvSpPr>
        <p:spPr/>
        <p:txBody>
          <a:bodyPr/>
          <a:lstStyle/>
          <a:p>
            <a:fld id="{778C9669-B1B2-2D49-8BEB-C7C6F40B75ED}" type="datetimeFigureOut">
              <a:rPr lang="en-US" smtClean="0"/>
              <a:t>11/30/21</a:t>
            </a:fld>
            <a:endParaRPr lang="en-US"/>
          </a:p>
        </p:txBody>
      </p:sp>
      <p:sp>
        <p:nvSpPr>
          <p:cNvPr id="6" name="Footer Placeholder 5">
            <a:extLst>
              <a:ext uri="{FF2B5EF4-FFF2-40B4-BE49-F238E27FC236}">
                <a16:creationId xmlns:a16="http://schemas.microsoft.com/office/drawing/2014/main" id="{18BECB75-3650-A74F-BBDA-837788D7F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855027-0F3B-7C4D-9AC2-ACB6BDB5D0F2}"/>
              </a:ext>
            </a:extLst>
          </p:cNvPr>
          <p:cNvSpPr>
            <a:spLocks noGrp="1"/>
          </p:cNvSpPr>
          <p:nvPr>
            <p:ph type="sldNum" sz="quarter" idx="12"/>
          </p:nvPr>
        </p:nvSpPr>
        <p:spPr/>
        <p:txBody>
          <a:bodyPr/>
          <a:lstStyle/>
          <a:p>
            <a:fld id="{0D060FD1-47A4-FC4D-B89B-220D6581BBF6}" type="slidenum">
              <a:rPr lang="en-US" smtClean="0"/>
              <a:t>‹#›</a:t>
            </a:fld>
            <a:endParaRPr lang="en-US"/>
          </a:p>
        </p:txBody>
      </p:sp>
    </p:spTree>
    <p:extLst>
      <p:ext uri="{BB962C8B-B14F-4D97-AF65-F5344CB8AC3E}">
        <p14:creationId xmlns:p14="http://schemas.microsoft.com/office/powerpoint/2010/main" val="710997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4131280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CFD4-2692-1042-9A35-645990428F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972589-6B8C-6B4D-9A91-59DAB0B397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8B7D21-E442-8841-B0A5-3B25A1A94C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E08854-7B07-284D-9D50-7B7DBE216E3E}"/>
              </a:ext>
            </a:extLst>
          </p:cNvPr>
          <p:cNvSpPr>
            <a:spLocks noGrp="1"/>
          </p:cNvSpPr>
          <p:nvPr>
            <p:ph type="dt" sz="half" idx="10"/>
          </p:nvPr>
        </p:nvSpPr>
        <p:spPr/>
        <p:txBody>
          <a:bodyPr/>
          <a:lstStyle/>
          <a:p>
            <a:fld id="{778C9669-B1B2-2D49-8BEB-C7C6F40B75ED}" type="datetimeFigureOut">
              <a:rPr lang="en-US" smtClean="0"/>
              <a:t>11/30/21</a:t>
            </a:fld>
            <a:endParaRPr lang="en-US"/>
          </a:p>
        </p:txBody>
      </p:sp>
      <p:sp>
        <p:nvSpPr>
          <p:cNvPr id="6" name="Footer Placeholder 5">
            <a:extLst>
              <a:ext uri="{FF2B5EF4-FFF2-40B4-BE49-F238E27FC236}">
                <a16:creationId xmlns:a16="http://schemas.microsoft.com/office/drawing/2014/main" id="{1C61D60E-D3F4-B744-8794-50BBDE994B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AEA89-A45F-1A4E-B393-3CCDD1C98FB7}"/>
              </a:ext>
            </a:extLst>
          </p:cNvPr>
          <p:cNvSpPr>
            <a:spLocks noGrp="1"/>
          </p:cNvSpPr>
          <p:nvPr>
            <p:ph type="sldNum" sz="quarter" idx="12"/>
          </p:nvPr>
        </p:nvSpPr>
        <p:spPr/>
        <p:txBody>
          <a:bodyPr/>
          <a:lstStyle/>
          <a:p>
            <a:fld id="{0D060FD1-47A4-FC4D-B89B-220D6581BBF6}" type="slidenum">
              <a:rPr lang="en-US" smtClean="0"/>
              <a:t>‹#›</a:t>
            </a:fld>
            <a:endParaRPr lang="en-US"/>
          </a:p>
        </p:txBody>
      </p:sp>
    </p:spTree>
    <p:extLst>
      <p:ext uri="{BB962C8B-B14F-4D97-AF65-F5344CB8AC3E}">
        <p14:creationId xmlns:p14="http://schemas.microsoft.com/office/powerpoint/2010/main" val="3371328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CE09-A227-2848-A343-B063BB6BAB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2840D6-6B00-6C40-A04D-A96DFB025C2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AF9F-02D0-B948-9CCD-4A717B2AF411}"/>
              </a:ext>
            </a:extLst>
          </p:cNvPr>
          <p:cNvSpPr>
            <a:spLocks noGrp="1"/>
          </p:cNvSpPr>
          <p:nvPr>
            <p:ph type="dt" sz="half" idx="10"/>
          </p:nvPr>
        </p:nvSpPr>
        <p:spPr/>
        <p:txBody>
          <a:bodyPr/>
          <a:lstStyle/>
          <a:p>
            <a:fld id="{778C9669-B1B2-2D49-8BEB-C7C6F40B75ED}" type="datetimeFigureOut">
              <a:rPr lang="en-US" smtClean="0"/>
              <a:t>11/30/21</a:t>
            </a:fld>
            <a:endParaRPr lang="en-US"/>
          </a:p>
        </p:txBody>
      </p:sp>
      <p:sp>
        <p:nvSpPr>
          <p:cNvPr id="5" name="Footer Placeholder 4">
            <a:extLst>
              <a:ext uri="{FF2B5EF4-FFF2-40B4-BE49-F238E27FC236}">
                <a16:creationId xmlns:a16="http://schemas.microsoft.com/office/drawing/2014/main" id="{0B45242A-CF13-3D4E-BBC2-3C4FBBBEF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25DBF-67DE-A44B-9A8F-A39091943794}"/>
              </a:ext>
            </a:extLst>
          </p:cNvPr>
          <p:cNvSpPr>
            <a:spLocks noGrp="1"/>
          </p:cNvSpPr>
          <p:nvPr>
            <p:ph type="sldNum" sz="quarter" idx="12"/>
          </p:nvPr>
        </p:nvSpPr>
        <p:spPr/>
        <p:txBody>
          <a:bodyPr/>
          <a:lstStyle/>
          <a:p>
            <a:fld id="{0D060FD1-47A4-FC4D-B89B-220D6581BBF6}" type="slidenum">
              <a:rPr lang="en-US" smtClean="0"/>
              <a:t>‹#›</a:t>
            </a:fld>
            <a:endParaRPr lang="en-US"/>
          </a:p>
        </p:txBody>
      </p:sp>
    </p:spTree>
    <p:extLst>
      <p:ext uri="{BB962C8B-B14F-4D97-AF65-F5344CB8AC3E}">
        <p14:creationId xmlns:p14="http://schemas.microsoft.com/office/powerpoint/2010/main" val="2886980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38D952-D35F-D348-A2ED-1A5AB0328C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7B8026-77EC-B947-AC47-7624DBD9FB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01CA8-9205-DE4B-8F2B-A652A4B57FF7}"/>
              </a:ext>
            </a:extLst>
          </p:cNvPr>
          <p:cNvSpPr>
            <a:spLocks noGrp="1"/>
          </p:cNvSpPr>
          <p:nvPr>
            <p:ph type="dt" sz="half" idx="10"/>
          </p:nvPr>
        </p:nvSpPr>
        <p:spPr/>
        <p:txBody>
          <a:bodyPr/>
          <a:lstStyle/>
          <a:p>
            <a:fld id="{778C9669-B1B2-2D49-8BEB-C7C6F40B75ED}" type="datetimeFigureOut">
              <a:rPr lang="en-US" smtClean="0"/>
              <a:t>11/30/21</a:t>
            </a:fld>
            <a:endParaRPr lang="en-US"/>
          </a:p>
        </p:txBody>
      </p:sp>
      <p:sp>
        <p:nvSpPr>
          <p:cNvPr id="5" name="Footer Placeholder 4">
            <a:extLst>
              <a:ext uri="{FF2B5EF4-FFF2-40B4-BE49-F238E27FC236}">
                <a16:creationId xmlns:a16="http://schemas.microsoft.com/office/drawing/2014/main" id="{CA919497-028F-2E44-ABC9-33D7E570F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3A318-CC53-C344-A3B9-8AC8135FCD0B}"/>
              </a:ext>
            </a:extLst>
          </p:cNvPr>
          <p:cNvSpPr>
            <a:spLocks noGrp="1"/>
          </p:cNvSpPr>
          <p:nvPr>
            <p:ph type="sldNum" sz="quarter" idx="12"/>
          </p:nvPr>
        </p:nvSpPr>
        <p:spPr/>
        <p:txBody>
          <a:bodyPr/>
          <a:lstStyle/>
          <a:p>
            <a:fld id="{0D060FD1-47A4-FC4D-B89B-220D6581BBF6}" type="slidenum">
              <a:rPr lang="en-US" smtClean="0"/>
              <a:t>‹#›</a:t>
            </a:fld>
            <a:endParaRPr lang="en-US"/>
          </a:p>
        </p:txBody>
      </p:sp>
    </p:spTree>
    <p:extLst>
      <p:ext uri="{BB962C8B-B14F-4D97-AF65-F5344CB8AC3E}">
        <p14:creationId xmlns:p14="http://schemas.microsoft.com/office/powerpoint/2010/main" val="3986270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FEB8F0-8B0F-4E4E-81DE-5A24D5734C7D}"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08853-1B60-3948-8500-4D9A11BD03AA}" type="slidenum">
              <a:rPr lang="en-US" smtClean="0"/>
              <a:t>‹#›</a:t>
            </a:fld>
            <a:endParaRPr lang="en-US"/>
          </a:p>
        </p:txBody>
      </p:sp>
    </p:spTree>
    <p:extLst>
      <p:ext uri="{BB962C8B-B14F-4D97-AF65-F5344CB8AC3E}">
        <p14:creationId xmlns:p14="http://schemas.microsoft.com/office/powerpoint/2010/main" val="2962366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EB8F0-8B0F-4E4E-81DE-5A24D5734C7D}"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08853-1B60-3948-8500-4D9A11BD03AA}" type="slidenum">
              <a:rPr lang="en-US" smtClean="0"/>
              <a:t>‹#›</a:t>
            </a:fld>
            <a:endParaRPr lang="en-US"/>
          </a:p>
        </p:txBody>
      </p:sp>
    </p:spTree>
    <p:extLst>
      <p:ext uri="{BB962C8B-B14F-4D97-AF65-F5344CB8AC3E}">
        <p14:creationId xmlns:p14="http://schemas.microsoft.com/office/powerpoint/2010/main" val="2293130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FEB8F0-8B0F-4E4E-81DE-5A24D5734C7D}"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08853-1B60-3948-8500-4D9A11BD03AA}" type="slidenum">
              <a:rPr lang="en-US" smtClean="0"/>
              <a:t>‹#›</a:t>
            </a:fld>
            <a:endParaRPr lang="en-US"/>
          </a:p>
        </p:txBody>
      </p:sp>
    </p:spTree>
    <p:extLst>
      <p:ext uri="{BB962C8B-B14F-4D97-AF65-F5344CB8AC3E}">
        <p14:creationId xmlns:p14="http://schemas.microsoft.com/office/powerpoint/2010/main" val="1158059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FEB8F0-8B0F-4E4E-81DE-5A24D5734C7D}"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008853-1B60-3948-8500-4D9A11BD03AA}" type="slidenum">
              <a:rPr lang="en-US" smtClean="0"/>
              <a:t>‹#›</a:t>
            </a:fld>
            <a:endParaRPr lang="en-US"/>
          </a:p>
        </p:txBody>
      </p:sp>
    </p:spTree>
    <p:extLst>
      <p:ext uri="{BB962C8B-B14F-4D97-AF65-F5344CB8AC3E}">
        <p14:creationId xmlns:p14="http://schemas.microsoft.com/office/powerpoint/2010/main" val="3374732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FEB8F0-8B0F-4E4E-81DE-5A24D5734C7D}" type="datetimeFigureOut">
              <a:rPr lang="en-US" smtClean="0"/>
              <a:t>11/30/21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008853-1B60-3948-8500-4D9A11BD03AA}" type="slidenum">
              <a:rPr lang="en-US" smtClean="0"/>
              <a:t>‹#›</a:t>
            </a:fld>
            <a:endParaRPr lang="en-US"/>
          </a:p>
        </p:txBody>
      </p:sp>
    </p:spTree>
    <p:extLst>
      <p:ext uri="{BB962C8B-B14F-4D97-AF65-F5344CB8AC3E}">
        <p14:creationId xmlns:p14="http://schemas.microsoft.com/office/powerpoint/2010/main" val="137117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FEB8F0-8B0F-4E4E-81DE-5A24D5734C7D}" type="datetimeFigureOut">
              <a:rPr lang="en-US" smtClean="0"/>
              <a:t>11/30/21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008853-1B60-3948-8500-4D9A11BD03AA}" type="slidenum">
              <a:rPr lang="en-US" smtClean="0"/>
              <a:t>‹#›</a:t>
            </a:fld>
            <a:endParaRPr lang="en-US"/>
          </a:p>
        </p:txBody>
      </p:sp>
    </p:spTree>
    <p:extLst>
      <p:ext uri="{BB962C8B-B14F-4D97-AF65-F5344CB8AC3E}">
        <p14:creationId xmlns:p14="http://schemas.microsoft.com/office/powerpoint/2010/main" val="3509293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EB8F0-8B0F-4E4E-81DE-5A24D5734C7D}" type="datetimeFigureOut">
              <a:rPr lang="en-US" smtClean="0"/>
              <a:t>11/30/21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008853-1B60-3948-8500-4D9A11BD03AA}" type="slidenum">
              <a:rPr lang="en-US" smtClean="0"/>
              <a:t>‹#›</a:t>
            </a:fld>
            <a:endParaRPr lang="en-US"/>
          </a:p>
        </p:txBody>
      </p:sp>
    </p:spTree>
    <p:extLst>
      <p:ext uri="{BB962C8B-B14F-4D97-AF65-F5344CB8AC3E}">
        <p14:creationId xmlns:p14="http://schemas.microsoft.com/office/powerpoint/2010/main" val="242334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0573" y="1709740"/>
            <a:ext cx="11131827"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450573" y="4589465"/>
            <a:ext cx="11131827"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38722212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FEB8F0-8B0F-4E4E-81DE-5A24D5734C7D}"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008853-1B60-3948-8500-4D9A11BD03AA}" type="slidenum">
              <a:rPr lang="en-US" smtClean="0"/>
              <a:t>‹#›</a:t>
            </a:fld>
            <a:endParaRPr lang="en-US"/>
          </a:p>
        </p:txBody>
      </p:sp>
    </p:spTree>
    <p:extLst>
      <p:ext uri="{BB962C8B-B14F-4D97-AF65-F5344CB8AC3E}">
        <p14:creationId xmlns:p14="http://schemas.microsoft.com/office/powerpoint/2010/main" val="3058724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FEB8F0-8B0F-4E4E-81DE-5A24D5734C7D}"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008853-1B60-3948-8500-4D9A11BD03AA}" type="slidenum">
              <a:rPr lang="en-US" smtClean="0"/>
              <a:t>‹#›</a:t>
            </a:fld>
            <a:endParaRPr lang="en-US"/>
          </a:p>
        </p:txBody>
      </p:sp>
    </p:spTree>
    <p:extLst>
      <p:ext uri="{BB962C8B-B14F-4D97-AF65-F5344CB8AC3E}">
        <p14:creationId xmlns:p14="http://schemas.microsoft.com/office/powerpoint/2010/main" val="1807137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EB8F0-8B0F-4E4E-81DE-5A24D5734C7D}"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08853-1B60-3948-8500-4D9A11BD03AA}" type="slidenum">
              <a:rPr lang="en-US" smtClean="0"/>
              <a:t>‹#›</a:t>
            </a:fld>
            <a:endParaRPr lang="en-US"/>
          </a:p>
        </p:txBody>
      </p:sp>
    </p:spTree>
    <p:extLst>
      <p:ext uri="{BB962C8B-B14F-4D97-AF65-F5344CB8AC3E}">
        <p14:creationId xmlns:p14="http://schemas.microsoft.com/office/powerpoint/2010/main" val="3887833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EB8F0-8B0F-4E4E-81DE-5A24D5734C7D}"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08853-1B60-3948-8500-4D9A11BD03AA}" type="slidenum">
              <a:rPr lang="en-US" smtClean="0"/>
              <a:t>‹#›</a:t>
            </a:fld>
            <a:endParaRPr lang="en-US"/>
          </a:p>
        </p:txBody>
      </p:sp>
    </p:spTree>
    <p:extLst>
      <p:ext uri="{BB962C8B-B14F-4D97-AF65-F5344CB8AC3E}">
        <p14:creationId xmlns:p14="http://schemas.microsoft.com/office/powerpoint/2010/main" val="3003422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774DA-A6A5-784F-9BBD-885DCC5FC9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2F4859-7A17-384D-A9C7-A310F3EBEE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DA2EAA-69EC-4741-A7E5-1E6DFF26B5D3}"/>
              </a:ext>
            </a:extLst>
          </p:cNvPr>
          <p:cNvSpPr>
            <a:spLocks noGrp="1"/>
          </p:cNvSpPr>
          <p:nvPr>
            <p:ph type="dt" sz="half" idx="10"/>
          </p:nvPr>
        </p:nvSpPr>
        <p:spPr/>
        <p:txBody>
          <a:bodyPr/>
          <a:lstStyle/>
          <a:p>
            <a:fld id="{D6EA6217-DBA4-464C-8BA4-76FAAFCD2FF1}" type="datetimeFigureOut">
              <a:rPr lang="en-US" smtClean="0"/>
              <a:t>11/30/21</a:t>
            </a:fld>
            <a:endParaRPr lang="en-US"/>
          </a:p>
        </p:txBody>
      </p:sp>
      <p:sp>
        <p:nvSpPr>
          <p:cNvPr id="5" name="Footer Placeholder 4">
            <a:extLst>
              <a:ext uri="{FF2B5EF4-FFF2-40B4-BE49-F238E27FC236}">
                <a16:creationId xmlns:a16="http://schemas.microsoft.com/office/drawing/2014/main" id="{79000D49-2557-6143-BEAA-0BF1E4922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58671-F205-0542-A237-1AB2D2672B70}"/>
              </a:ext>
            </a:extLst>
          </p:cNvPr>
          <p:cNvSpPr>
            <a:spLocks noGrp="1"/>
          </p:cNvSpPr>
          <p:nvPr>
            <p:ph type="sldNum" sz="quarter" idx="12"/>
          </p:nvPr>
        </p:nvSpPr>
        <p:spPr/>
        <p:txBody>
          <a:bodyPr/>
          <a:lstStyle/>
          <a:p>
            <a:fld id="{FE197B8B-49FF-D040-832B-3FD412E8550F}" type="slidenum">
              <a:rPr lang="en-US" smtClean="0"/>
              <a:t>‹#›</a:t>
            </a:fld>
            <a:endParaRPr lang="en-US"/>
          </a:p>
        </p:txBody>
      </p:sp>
    </p:spTree>
    <p:extLst>
      <p:ext uri="{BB962C8B-B14F-4D97-AF65-F5344CB8AC3E}">
        <p14:creationId xmlns:p14="http://schemas.microsoft.com/office/powerpoint/2010/main" val="3258785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4627E-E550-FE4D-89D9-5A5D89E4FD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7880D7-CF56-E24B-B231-AB2E0606691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C4323-069F-694F-AE1D-D84959B3A6E3}"/>
              </a:ext>
            </a:extLst>
          </p:cNvPr>
          <p:cNvSpPr>
            <a:spLocks noGrp="1"/>
          </p:cNvSpPr>
          <p:nvPr>
            <p:ph type="dt" sz="half" idx="10"/>
          </p:nvPr>
        </p:nvSpPr>
        <p:spPr/>
        <p:txBody>
          <a:bodyPr/>
          <a:lstStyle/>
          <a:p>
            <a:fld id="{D6EA6217-DBA4-464C-8BA4-76FAAFCD2FF1}" type="datetimeFigureOut">
              <a:rPr lang="en-US" smtClean="0"/>
              <a:t>11/30/21</a:t>
            </a:fld>
            <a:endParaRPr lang="en-US"/>
          </a:p>
        </p:txBody>
      </p:sp>
      <p:sp>
        <p:nvSpPr>
          <p:cNvPr id="5" name="Footer Placeholder 4">
            <a:extLst>
              <a:ext uri="{FF2B5EF4-FFF2-40B4-BE49-F238E27FC236}">
                <a16:creationId xmlns:a16="http://schemas.microsoft.com/office/drawing/2014/main" id="{45CDF14F-C0F6-E048-A262-E000842DB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14ACA-EA98-894E-A119-AD278F6046BE}"/>
              </a:ext>
            </a:extLst>
          </p:cNvPr>
          <p:cNvSpPr>
            <a:spLocks noGrp="1"/>
          </p:cNvSpPr>
          <p:nvPr>
            <p:ph type="sldNum" sz="quarter" idx="12"/>
          </p:nvPr>
        </p:nvSpPr>
        <p:spPr/>
        <p:txBody>
          <a:bodyPr/>
          <a:lstStyle/>
          <a:p>
            <a:fld id="{FE197B8B-49FF-D040-832B-3FD412E8550F}" type="slidenum">
              <a:rPr lang="en-US" smtClean="0"/>
              <a:t>‹#›</a:t>
            </a:fld>
            <a:endParaRPr lang="en-US"/>
          </a:p>
        </p:txBody>
      </p:sp>
    </p:spTree>
    <p:extLst>
      <p:ext uri="{BB962C8B-B14F-4D97-AF65-F5344CB8AC3E}">
        <p14:creationId xmlns:p14="http://schemas.microsoft.com/office/powerpoint/2010/main" val="2660224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6B4C2-0F5E-4B4B-B086-CA45100DE4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60DE2-183C-2648-A9A4-83372B9724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F0D7F3A-102A-9148-9991-803C67538B91}"/>
              </a:ext>
            </a:extLst>
          </p:cNvPr>
          <p:cNvSpPr>
            <a:spLocks noGrp="1"/>
          </p:cNvSpPr>
          <p:nvPr>
            <p:ph type="dt" sz="half" idx="10"/>
          </p:nvPr>
        </p:nvSpPr>
        <p:spPr/>
        <p:txBody>
          <a:bodyPr/>
          <a:lstStyle/>
          <a:p>
            <a:fld id="{D6EA6217-DBA4-464C-8BA4-76FAAFCD2FF1}" type="datetimeFigureOut">
              <a:rPr lang="en-US" smtClean="0"/>
              <a:t>11/30/21</a:t>
            </a:fld>
            <a:endParaRPr lang="en-US"/>
          </a:p>
        </p:txBody>
      </p:sp>
      <p:sp>
        <p:nvSpPr>
          <p:cNvPr id="5" name="Footer Placeholder 4">
            <a:extLst>
              <a:ext uri="{FF2B5EF4-FFF2-40B4-BE49-F238E27FC236}">
                <a16:creationId xmlns:a16="http://schemas.microsoft.com/office/drawing/2014/main" id="{8939DB8B-4E1C-1041-9698-592AD2CBE4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8BC55-51AC-BC4B-B4FE-F2AFC2B3DCA8}"/>
              </a:ext>
            </a:extLst>
          </p:cNvPr>
          <p:cNvSpPr>
            <a:spLocks noGrp="1"/>
          </p:cNvSpPr>
          <p:nvPr>
            <p:ph type="sldNum" sz="quarter" idx="12"/>
          </p:nvPr>
        </p:nvSpPr>
        <p:spPr/>
        <p:txBody>
          <a:bodyPr/>
          <a:lstStyle/>
          <a:p>
            <a:fld id="{FE197B8B-49FF-D040-832B-3FD412E8550F}" type="slidenum">
              <a:rPr lang="en-US" smtClean="0"/>
              <a:t>‹#›</a:t>
            </a:fld>
            <a:endParaRPr lang="en-US"/>
          </a:p>
        </p:txBody>
      </p:sp>
    </p:spTree>
    <p:extLst>
      <p:ext uri="{BB962C8B-B14F-4D97-AF65-F5344CB8AC3E}">
        <p14:creationId xmlns:p14="http://schemas.microsoft.com/office/powerpoint/2010/main" val="2983446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9B7C0-ECEA-E443-AC44-E500CADDA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54532-73B4-D344-BBBC-14D58A4966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6C8207-F1BF-9E4A-A4C8-0FF4271398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1D50A1-C7D4-9F41-BD47-93C638165D10}"/>
              </a:ext>
            </a:extLst>
          </p:cNvPr>
          <p:cNvSpPr>
            <a:spLocks noGrp="1"/>
          </p:cNvSpPr>
          <p:nvPr>
            <p:ph type="dt" sz="half" idx="10"/>
          </p:nvPr>
        </p:nvSpPr>
        <p:spPr/>
        <p:txBody>
          <a:bodyPr/>
          <a:lstStyle/>
          <a:p>
            <a:fld id="{D6EA6217-DBA4-464C-8BA4-76FAAFCD2FF1}" type="datetimeFigureOut">
              <a:rPr lang="en-US" smtClean="0"/>
              <a:t>11/30/21</a:t>
            </a:fld>
            <a:endParaRPr lang="en-US"/>
          </a:p>
        </p:txBody>
      </p:sp>
      <p:sp>
        <p:nvSpPr>
          <p:cNvPr id="6" name="Footer Placeholder 5">
            <a:extLst>
              <a:ext uri="{FF2B5EF4-FFF2-40B4-BE49-F238E27FC236}">
                <a16:creationId xmlns:a16="http://schemas.microsoft.com/office/drawing/2014/main" id="{1B41F494-633A-F742-841D-FD93DC64A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16108-CAD0-244E-835D-BFF89DC36FBA}"/>
              </a:ext>
            </a:extLst>
          </p:cNvPr>
          <p:cNvSpPr>
            <a:spLocks noGrp="1"/>
          </p:cNvSpPr>
          <p:nvPr>
            <p:ph type="sldNum" sz="quarter" idx="12"/>
          </p:nvPr>
        </p:nvSpPr>
        <p:spPr/>
        <p:txBody>
          <a:bodyPr/>
          <a:lstStyle/>
          <a:p>
            <a:fld id="{FE197B8B-49FF-D040-832B-3FD412E8550F}" type="slidenum">
              <a:rPr lang="en-US" smtClean="0"/>
              <a:t>‹#›</a:t>
            </a:fld>
            <a:endParaRPr lang="en-US"/>
          </a:p>
        </p:txBody>
      </p:sp>
    </p:spTree>
    <p:extLst>
      <p:ext uri="{BB962C8B-B14F-4D97-AF65-F5344CB8AC3E}">
        <p14:creationId xmlns:p14="http://schemas.microsoft.com/office/powerpoint/2010/main" val="2844316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90A9-6BE0-6F4B-B996-364245D37D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4F2BE5-B352-1A4B-B86C-D1D70B362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B023591-5EF8-1346-961D-2445F04ED06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04865A-E4CA-E34D-B601-FF8F274E6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097F70-25F1-8D4E-90D7-665D93C0C29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953DE1-12B6-FB4C-A1CD-2DB8A51D5631}"/>
              </a:ext>
            </a:extLst>
          </p:cNvPr>
          <p:cNvSpPr>
            <a:spLocks noGrp="1"/>
          </p:cNvSpPr>
          <p:nvPr>
            <p:ph type="dt" sz="half" idx="10"/>
          </p:nvPr>
        </p:nvSpPr>
        <p:spPr/>
        <p:txBody>
          <a:bodyPr/>
          <a:lstStyle/>
          <a:p>
            <a:fld id="{D6EA6217-DBA4-464C-8BA4-76FAAFCD2FF1}" type="datetimeFigureOut">
              <a:rPr lang="en-US" smtClean="0"/>
              <a:t>11/30/21</a:t>
            </a:fld>
            <a:endParaRPr lang="en-US"/>
          </a:p>
        </p:txBody>
      </p:sp>
      <p:sp>
        <p:nvSpPr>
          <p:cNvPr id="8" name="Footer Placeholder 7">
            <a:extLst>
              <a:ext uri="{FF2B5EF4-FFF2-40B4-BE49-F238E27FC236}">
                <a16:creationId xmlns:a16="http://schemas.microsoft.com/office/drawing/2014/main" id="{E8097442-7548-0C48-A854-7601AFF168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15513E-6005-8C45-9F6E-04CCFA2D8D66}"/>
              </a:ext>
            </a:extLst>
          </p:cNvPr>
          <p:cNvSpPr>
            <a:spLocks noGrp="1"/>
          </p:cNvSpPr>
          <p:nvPr>
            <p:ph type="sldNum" sz="quarter" idx="12"/>
          </p:nvPr>
        </p:nvSpPr>
        <p:spPr/>
        <p:txBody>
          <a:bodyPr/>
          <a:lstStyle/>
          <a:p>
            <a:fld id="{FE197B8B-49FF-D040-832B-3FD412E8550F}" type="slidenum">
              <a:rPr lang="en-US" smtClean="0"/>
              <a:t>‹#›</a:t>
            </a:fld>
            <a:endParaRPr lang="en-US"/>
          </a:p>
        </p:txBody>
      </p:sp>
    </p:spTree>
    <p:extLst>
      <p:ext uri="{BB962C8B-B14F-4D97-AF65-F5344CB8AC3E}">
        <p14:creationId xmlns:p14="http://schemas.microsoft.com/office/powerpoint/2010/main" val="1492309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4CBD-3EDB-B246-986B-AAF34ED052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B6106-906F-B64F-9591-A30167575A3F}"/>
              </a:ext>
            </a:extLst>
          </p:cNvPr>
          <p:cNvSpPr>
            <a:spLocks noGrp="1"/>
          </p:cNvSpPr>
          <p:nvPr>
            <p:ph type="dt" sz="half" idx="10"/>
          </p:nvPr>
        </p:nvSpPr>
        <p:spPr/>
        <p:txBody>
          <a:bodyPr/>
          <a:lstStyle/>
          <a:p>
            <a:fld id="{D6EA6217-DBA4-464C-8BA4-76FAAFCD2FF1}" type="datetimeFigureOut">
              <a:rPr lang="en-US" smtClean="0"/>
              <a:t>11/30/21</a:t>
            </a:fld>
            <a:endParaRPr lang="en-US"/>
          </a:p>
        </p:txBody>
      </p:sp>
      <p:sp>
        <p:nvSpPr>
          <p:cNvPr id="4" name="Footer Placeholder 3">
            <a:extLst>
              <a:ext uri="{FF2B5EF4-FFF2-40B4-BE49-F238E27FC236}">
                <a16:creationId xmlns:a16="http://schemas.microsoft.com/office/drawing/2014/main" id="{0719FD6B-6ECF-0447-9453-DE568E89BF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472D0C-893A-CE49-8EF3-77FDB9156375}"/>
              </a:ext>
            </a:extLst>
          </p:cNvPr>
          <p:cNvSpPr>
            <a:spLocks noGrp="1"/>
          </p:cNvSpPr>
          <p:nvPr>
            <p:ph type="sldNum" sz="quarter" idx="12"/>
          </p:nvPr>
        </p:nvSpPr>
        <p:spPr/>
        <p:txBody>
          <a:bodyPr/>
          <a:lstStyle/>
          <a:p>
            <a:fld id="{FE197B8B-49FF-D040-832B-3FD412E8550F}" type="slidenum">
              <a:rPr lang="en-US" smtClean="0"/>
              <a:t>‹#›</a:t>
            </a:fld>
            <a:endParaRPr lang="en-US"/>
          </a:p>
        </p:txBody>
      </p:sp>
    </p:spTree>
    <p:extLst>
      <p:ext uri="{BB962C8B-B14F-4D97-AF65-F5344CB8AC3E}">
        <p14:creationId xmlns:p14="http://schemas.microsoft.com/office/powerpoint/2010/main" val="2030790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7079" y="1825625"/>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825625"/>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4031228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3E94E0-B45D-954C-A233-3D5CA1FCA3C8}"/>
              </a:ext>
            </a:extLst>
          </p:cNvPr>
          <p:cNvSpPr>
            <a:spLocks noGrp="1"/>
          </p:cNvSpPr>
          <p:nvPr>
            <p:ph type="dt" sz="half" idx="10"/>
          </p:nvPr>
        </p:nvSpPr>
        <p:spPr/>
        <p:txBody>
          <a:bodyPr/>
          <a:lstStyle/>
          <a:p>
            <a:fld id="{D6EA6217-DBA4-464C-8BA4-76FAAFCD2FF1}" type="datetimeFigureOut">
              <a:rPr lang="en-US" smtClean="0"/>
              <a:t>11/30/21</a:t>
            </a:fld>
            <a:endParaRPr lang="en-US"/>
          </a:p>
        </p:txBody>
      </p:sp>
      <p:sp>
        <p:nvSpPr>
          <p:cNvPr id="3" name="Footer Placeholder 2">
            <a:extLst>
              <a:ext uri="{FF2B5EF4-FFF2-40B4-BE49-F238E27FC236}">
                <a16:creationId xmlns:a16="http://schemas.microsoft.com/office/drawing/2014/main" id="{A12661C0-C0BE-3740-8344-7E9FF25ECC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9B6E7D-EED6-3541-AB73-C93457A8CDF2}"/>
              </a:ext>
            </a:extLst>
          </p:cNvPr>
          <p:cNvSpPr>
            <a:spLocks noGrp="1"/>
          </p:cNvSpPr>
          <p:nvPr>
            <p:ph type="sldNum" sz="quarter" idx="12"/>
          </p:nvPr>
        </p:nvSpPr>
        <p:spPr/>
        <p:txBody>
          <a:bodyPr/>
          <a:lstStyle/>
          <a:p>
            <a:fld id="{FE197B8B-49FF-D040-832B-3FD412E8550F}" type="slidenum">
              <a:rPr lang="en-US" smtClean="0"/>
              <a:t>‹#›</a:t>
            </a:fld>
            <a:endParaRPr lang="en-US"/>
          </a:p>
        </p:txBody>
      </p:sp>
    </p:spTree>
    <p:extLst>
      <p:ext uri="{BB962C8B-B14F-4D97-AF65-F5344CB8AC3E}">
        <p14:creationId xmlns:p14="http://schemas.microsoft.com/office/powerpoint/2010/main" val="2732684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FB26-4D40-5A40-A875-3F9F5A4A4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16A4BA-6CF3-054B-9CF3-D204C8E11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08ADC1-8BB4-C945-8272-7CD5EEBCF2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B455DA-F413-3748-920D-AF6AF628E1F6}"/>
              </a:ext>
            </a:extLst>
          </p:cNvPr>
          <p:cNvSpPr>
            <a:spLocks noGrp="1"/>
          </p:cNvSpPr>
          <p:nvPr>
            <p:ph type="dt" sz="half" idx="10"/>
          </p:nvPr>
        </p:nvSpPr>
        <p:spPr/>
        <p:txBody>
          <a:bodyPr/>
          <a:lstStyle/>
          <a:p>
            <a:fld id="{D6EA6217-DBA4-464C-8BA4-76FAAFCD2FF1}" type="datetimeFigureOut">
              <a:rPr lang="en-US" smtClean="0"/>
              <a:t>11/30/21</a:t>
            </a:fld>
            <a:endParaRPr lang="en-US"/>
          </a:p>
        </p:txBody>
      </p:sp>
      <p:sp>
        <p:nvSpPr>
          <p:cNvPr id="6" name="Footer Placeholder 5">
            <a:extLst>
              <a:ext uri="{FF2B5EF4-FFF2-40B4-BE49-F238E27FC236}">
                <a16:creationId xmlns:a16="http://schemas.microsoft.com/office/drawing/2014/main" id="{3855F46E-EE5C-E848-979D-A1092E7A02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703F1-75CA-604A-B67B-E00FF2B5DA10}"/>
              </a:ext>
            </a:extLst>
          </p:cNvPr>
          <p:cNvSpPr>
            <a:spLocks noGrp="1"/>
          </p:cNvSpPr>
          <p:nvPr>
            <p:ph type="sldNum" sz="quarter" idx="12"/>
          </p:nvPr>
        </p:nvSpPr>
        <p:spPr/>
        <p:txBody>
          <a:bodyPr/>
          <a:lstStyle/>
          <a:p>
            <a:fld id="{FE197B8B-49FF-D040-832B-3FD412E8550F}" type="slidenum">
              <a:rPr lang="en-US" smtClean="0"/>
              <a:t>‹#›</a:t>
            </a:fld>
            <a:endParaRPr lang="en-US"/>
          </a:p>
        </p:txBody>
      </p:sp>
    </p:spTree>
    <p:extLst>
      <p:ext uri="{BB962C8B-B14F-4D97-AF65-F5344CB8AC3E}">
        <p14:creationId xmlns:p14="http://schemas.microsoft.com/office/powerpoint/2010/main" val="293845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65C0-67A8-DD43-8DEB-616A72BF31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5F0BDE-4F63-A142-AE96-8DB79BC647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F14C86-A4F9-724B-A777-2BD37B63EB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A21E8A-EE0B-A244-9057-167CEF5B9E45}"/>
              </a:ext>
            </a:extLst>
          </p:cNvPr>
          <p:cNvSpPr>
            <a:spLocks noGrp="1"/>
          </p:cNvSpPr>
          <p:nvPr>
            <p:ph type="dt" sz="half" idx="10"/>
          </p:nvPr>
        </p:nvSpPr>
        <p:spPr/>
        <p:txBody>
          <a:bodyPr/>
          <a:lstStyle/>
          <a:p>
            <a:fld id="{D6EA6217-DBA4-464C-8BA4-76FAAFCD2FF1}" type="datetimeFigureOut">
              <a:rPr lang="en-US" smtClean="0"/>
              <a:t>11/30/21</a:t>
            </a:fld>
            <a:endParaRPr lang="en-US"/>
          </a:p>
        </p:txBody>
      </p:sp>
      <p:sp>
        <p:nvSpPr>
          <p:cNvPr id="6" name="Footer Placeholder 5">
            <a:extLst>
              <a:ext uri="{FF2B5EF4-FFF2-40B4-BE49-F238E27FC236}">
                <a16:creationId xmlns:a16="http://schemas.microsoft.com/office/drawing/2014/main" id="{E75221E3-76F2-994C-B574-5E1345A814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E55A03-4696-E44F-9D83-B1CDA28AADD9}"/>
              </a:ext>
            </a:extLst>
          </p:cNvPr>
          <p:cNvSpPr>
            <a:spLocks noGrp="1"/>
          </p:cNvSpPr>
          <p:nvPr>
            <p:ph type="sldNum" sz="quarter" idx="12"/>
          </p:nvPr>
        </p:nvSpPr>
        <p:spPr/>
        <p:txBody>
          <a:bodyPr/>
          <a:lstStyle/>
          <a:p>
            <a:fld id="{FE197B8B-49FF-D040-832B-3FD412E8550F}" type="slidenum">
              <a:rPr lang="en-US" smtClean="0"/>
              <a:t>‹#›</a:t>
            </a:fld>
            <a:endParaRPr lang="en-US"/>
          </a:p>
        </p:txBody>
      </p:sp>
    </p:spTree>
    <p:extLst>
      <p:ext uri="{BB962C8B-B14F-4D97-AF65-F5344CB8AC3E}">
        <p14:creationId xmlns:p14="http://schemas.microsoft.com/office/powerpoint/2010/main" val="20536503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395A0-5F46-324E-BBA5-F696B84E67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DFCE26-A5F9-A346-8CA6-D21B93EB788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A7621-1FED-A94E-BED2-8BF805A6CD6A}"/>
              </a:ext>
            </a:extLst>
          </p:cNvPr>
          <p:cNvSpPr>
            <a:spLocks noGrp="1"/>
          </p:cNvSpPr>
          <p:nvPr>
            <p:ph type="dt" sz="half" idx="10"/>
          </p:nvPr>
        </p:nvSpPr>
        <p:spPr/>
        <p:txBody>
          <a:bodyPr/>
          <a:lstStyle/>
          <a:p>
            <a:fld id="{D6EA6217-DBA4-464C-8BA4-76FAAFCD2FF1}" type="datetimeFigureOut">
              <a:rPr lang="en-US" smtClean="0"/>
              <a:t>11/30/21</a:t>
            </a:fld>
            <a:endParaRPr lang="en-US"/>
          </a:p>
        </p:txBody>
      </p:sp>
      <p:sp>
        <p:nvSpPr>
          <p:cNvPr id="5" name="Footer Placeholder 4">
            <a:extLst>
              <a:ext uri="{FF2B5EF4-FFF2-40B4-BE49-F238E27FC236}">
                <a16:creationId xmlns:a16="http://schemas.microsoft.com/office/drawing/2014/main" id="{6C6D2810-874A-944F-8EC4-80FD9386B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58A35-B048-AD45-894A-93F8AF7412C6}"/>
              </a:ext>
            </a:extLst>
          </p:cNvPr>
          <p:cNvSpPr>
            <a:spLocks noGrp="1"/>
          </p:cNvSpPr>
          <p:nvPr>
            <p:ph type="sldNum" sz="quarter" idx="12"/>
          </p:nvPr>
        </p:nvSpPr>
        <p:spPr/>
        <p:txBody>
          <a:bodyPr/>
          <a:lstStyle/>
          <a:p>
            <a:fld id="{FE197B8B-49FF-D040-832B-3FD412E8550F}" type="slidenum">
              <a:rPr lang="en-US" smtClean="0"/>
              <a:t>‹#›</a:t>
            </a:fld>
            <a:endParaRPr lang="en-US"/>
          </a:p>
        </p:txBody>
      </p:sp>
    </p:spTree>
    <p:extLst>
      <p:ext uri="{BB962C8B-B14F-4D97-AF65-F5344CB8AC3E}">
        <p14:creationId xmlns:p14="http://schemas.microsoft.com/office/powerpoint/2010/main" val="21272974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E8DE1C-64DE-254A-AD2C-A9B4CB5A69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10AEB9-FF9A-CF4C-9CBD-22CC1C4A6AE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B88805-F9BB-3C4A-B147-8E4D5FF866C3}"/>
              </a:ext>
            </a:extLst>
          </p:cNvPr>
          <p:cNvSpPr>
            <a:spLocks noGrp="1"/>
          </p:cNvSpPr>
          <p:nvPr>
            <p:ph type="dt" sz="half" idx="10"/>
          </p:nvPr>
        </p:nvSpPr>
        <p:spPr/>
        <p:txBody>
          <a:bodyPr/>
          <a:lstStyle/>
          <a:p>
            <a:fld id="{D6EA6217-DBA4-464C-8BA4-76FAAFCD2FF1}" type="datetimeFigureOut">
              <a:rPr lang="en-US" smtClean="0"/>
              <a:t>11/30/21</a:t>
            </a:fld>
            <a:endParaRPr lang="en-US"/>
          </a:p>
        </p:txBody>
      </p:sp>
      <p:sp>
        <p:nvSpPr>
          <p:cNvPr id="5" name="Footer Placeholder 4">
            <a:extLst>
              <a:ext uri="{FF2B5EF4-FFF2-40B4-BE49-F238E27FC236}">
                <a16:creationId xmlns:a16="http://schemas.microsoft.com/office/drawing/2014/main" id="{58DC9BCD-16B8-1249-A6E8-BEC36DCA0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32900-AB81-7D49-8CF8-58A18AF3847F}"/>
              </a:ext>
            </a:extLst>
          </p:cNvPr>
          <p:cNvSpPr>
            <a:spLocks noGrp="1"/>
          </p:cNvSpPr>
          <p:nvPr>
            <p:ph type="sldNum" sz="quarter" idx="12"/>
          </p:nvPr>
        </p:nvSpPr>
        <p:spPr/>
        <p:txBody>
          <a:bodyPr/>
          <a:lstStyle/>
          <a:p>
            <a:fld id="{FE197B8B-49FF-D040-832B-3FD412E8550F}" type="slidenum">
              <a:rPr lang="en-US" smtClean="0"/>
              <a:t>‹#›</a:t>
            </a:fld>
            <a:endParaRPr lang="en-US"/>
          </a:p>
        </p:txBody>
      </p:sp>
    </p:spTree>
    <p:extLst>
      <p:ext uri="{BB962C8B-B14F-4D97-AF65-F5344CB8AC3E}">
        <p14:creationId xmlns:p14="http://schemas.microsoft.com/office/powerpoint/2010/main" val="617489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7079" y="365127"/>
            <a:ext cx="10878309"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7079" y="1681163"/>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7079" y="2505075"/>
            <a:ext cx="54864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0" y="1681163"/>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6000" y="2505075"/>
            <a:ext cx="54864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393380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3504911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3589658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827" y="457200"/>
            <a:ext cx="430819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7" y="987427"/>
            <a:ext cx="63992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3827" y="2057400"/>
            <a:ext cx="43081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extLst>
      <p:ext uri="{BB962C8B-B14F-4D97-AF65-F5344CB8AC3E}">
        <p14:creationId xmlns:p14="http://schemas.microsoft.com/office/powerpoint/2010/main" val="2950397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7" y="987427"/>
            <a:ext cx="6399212"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463827" y="457200"/>
            <a:ext cx="430819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463827" y="2057400"/>
            <a:ext cx="43081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14196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7080" y="365127"/>
            <a:ext cx="1110532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77080" y="1825625"/>
            <a:ext cx="1110532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724400" y="63371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1876354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pos="5472">
          <p15:clr>
            <a:srgbClr val="F26B43"/>
          </p15:clr>
        </p15:guide>
        <p15:guide id="5" orient="horz" pos="412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51691C-D060-9443-BB24-C71EA35FD0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03D7C7-99D1-A44F-ABD5-8C98FEAF7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8F57E-F8E0-AD41-B96A-DE72AB856A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8C9669-B1B2-2D49-8BEB-C7C6F40B75ED}" type="datetimeFigureOut">
              <a:rPr lang="en-US" smtClean="0"/>
              <a:t>11/30/21</a:t>
            </a:fld>
            <a:endParaRPr lang="en-US"/>
          </a:p>
        </p:txBody>
      </p:sp>
      <p:sp>
        <p:nvSpPr>
          <p:cNvPr id="5" name="Footer Placeholder 4">
            <a:extLst>
              <a:ext uri="{FF2B5EF4-FFF2-40B4-BE49-F238E27FC236}">
                <a16:creationId xmlns:a16="http://schemas.microsoft.com/office/drawing/2014/main" id="{2E629888-BF66-2D48-BAF4-1C6DACFCC0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A114CF-407D-C04E-B10A-C684B7B7F1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60FD1-47A4-FC4D-B89B-220D6581BBF6}" type="slidenum">
              <a:rPr lang="en-US" smtClean="0"/>
              <a:t>‹#›</a:t>
            </a:fld>
            <a:endParaRPr lang="en-US"/>
          </a:p>
        </p:txBody>
      </p:sp>
    </p:spTree>
    <p:extLst>
      <p:ext uri="{BB962C8B-B14F-4D97-AF65-F5344CB8AC3E}">
        <p14:creationId xmlns:p14="http://schemas.microsoft.com/office/powerpoint/2010/main" val="20978171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EB8F0-8B0F-4E4E-81DE-5A24D5734C7D}" type="datetimeFigureOut">
              <a:rPr lang="en-US" smtClean="0"/>
              <a:t>11/30/21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08853-1B60-3948-8500-4D9A11BD03AA}" type="slidenum">
              <a:rPr lang="en-US" smtClean="0"/>
              <a:t>‹#›</a:t>
            </a:fld>
            <a:endParaRPr lang="en-US"/>
          </a:p>
        </p:txBody>
      </p:sp>
    </p:spTree>
    <p:extLst>
      <p:ext uri="{BB962C8B-B14F-4D97-AF65-F5344CB8AC3E}">
        <p14:creationId xmlns:p14="http://schemas.microsoft.com/office/powerpoint/2010/main" val="4139800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5FCF51-0AFC-0749-B7CE-1839770487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CAF687-FE27-5F47-AFA3-0B9D0B4FE9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B7A15-C8D3-1140-A2D9-993CAAB43B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EA6217-DBA4-464C-8BA4-76FAAFCD2FF1}" type="datetimeFigureOut">
              <a:rPr lang="en-US" smtClean="0"/>
              <a:t>11/30/21</a:t>
            </a:fld>
            <a:endParaRPr lang="en-US"/>
          </a:p>
        </p:txBody>
      </p:sp>
      <p:sp>
        <p:nvSpPr>
          <p:cNvPr id="5" name="Footer Placeholder 4">
            <a:extLst>
              <a:ext uri="{FF2B5EF4-FFF2-40B4-BE49-F238E27FC236}">
                <a16:creationId xmlns:a16="http://schemas.microsoft.com/office/drawing/2014/main" id="{766CBA07-0552-F544-8E59-F69778A976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F6CCDF-ADB8-F242-B218-6B55F59FDC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97B8B-49FF-D040-832B-3FD412E8550F}" type="slidenum">
              <a:rPr lang="en-US" smtClean="0"/>
              <a:t>‹#›</a:t>
            </a:fld>
            <a:endParaRPr lang="en-US"/>
          </a:p>
        </p:txBody>
      </p:sp>
    </p:spTree>
    <p:extLst>
      <p:ext uri="{BB962C8B-B14F-4D97-AF65-F5344CB8AC3E}">
        <p14:creationId xmlns:p14="http://schemas.microsoft.com/office/powerpoint/2010/main" val="26383257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wmf"/><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6.tiff"/></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6.tiff"/><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123" y="505469"/>
            <a:ext cx="10989276" cy="1100681"/>
          </a:xfrm>
        </p:spPr>
        <p:txBody>
          <a:bodyPr>
            <a:normAutofit/>
          </a:bodyPr>
          <a:lstStyle/>
          <a:p>
            <a:pPr algn="ctr"/>
            <a:r>
              <a:rPr lang="en-US" sz="3600" dirty="0"/>
              <a:t>EBIS Development BNL For Polarized 3He2+</a:t>
            </a:r>
            <a:endParaRPr lang="en-US" sz="3200" dirty="0"/>
          </a:p>
        </p:txBody>
      </p:sp>
      <p:sp>
        <p:nvSpPr>
          <p:cNvPr id="3" name="Subtitle 2"/>
          <p:cNvSpPr>
            <a:spLocks noGrp="1"/>
          </p:cNvSpPr>
          <p:nvPr>
            <p:ph type="subTitle" idx="1"/>
          </p:nvPr>
        </p:nvSpPr>
        <p:spPr>
          <a:xfrm>
            <a:off x="593124" y="5567935"/>
            <a:ext cx="3079698" cy="771082"/>
          </a:xfrm>
        </p:spPr>
        <p:txBody>
          <a:bodyPr>
            <a:normAutofit fontScale="92500" lnSpcReduction="10000"/>
          </a:bodyPr>
          <a:lstStyle/>
          <a:p>
            <a:r>
              <a:rPr lang="en-US" dirty="0"/>
              <a:t>Dry Run MAC21</a:t>
            </a:r>
          </a:p>
          <a:p>
            <a:r>
              <a:rPr lang="en-US" dirty="0"/>
              <a:t>Nov 30, 2021</a:t>
            </a:r>
          </a:p>
        </p:txBody>
      </p:sp>
      <p:sp>
        <p:nvSpPr>
          <p:cNvPr id="4" name="TextBox 3">
            <a:extLst>
              <a:ext uri="{FF2B5EF4-FFF2-40B4-BE49-F238E27FC236}">
                <a16:creationId xmlns:a16="http://schemas.microsoft.com/office/drawing/2014/main" id="{9F3B841F-DFE7-244D-807B-699B29F13EF7}"/>
              </a:ext>
            </a:extLst>
          </p:cNvPr>
          <p:cNvSpPr txBox="1"/>
          <p:nvPr/>
        </p:nvSpPr>
        <p:spPr>
          <a:xfrm>
            <a:off x="887897" y="1999733"/>
            <a:ext cx="10323442" cy="175432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E. Beebe, G. </a:t>
            </a:r>
            <a:r>
              <a:rPr lang="en-US" sz="2000" dirty="0" err="1">
                <a:latin typeface="Times New Roman" panose="02020603050405020304" pitchFamily="18" charset="0"/>
                <a:cs typeface="Times New Roman" panose="02020603050405020304" pitchFamily="18" charset="0"/>
              </a:rPr>
              <a:t>Atoian</a:t>
            </a:r>
            <a:r>
              <a:rPr lang="en-US" sz="2000" dirty="0">
                <a:latin typeface="Times New Roman" panose="02020603050405020304" pitchFamily="18" charset="0"/>
                <a:cs typeface="Times New Roman" panose="02020603050405020304" pitchFamily="18" charset="0"/>
              </a:rPr>
              <a:t>, B. Coe</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S. Ikeda</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S. Kondrashev</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M. Musgrave</a:t>
            </a:r>
            <a:r>
              <a:rPr lang="en-US" sz="2000" baseline="30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M. Okamura</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D. Raparia</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T. Rodowicz</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J. Ritter</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B. Schoepfer</a:t>
            </a:r>
            <a:r>
              <a:rPr lang="en-US" sz="2000" baseline="30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A. Zelenski</a:t>
            </a:r>
            <a:r>
              <a:rPr lang="en-US" sz="2000" baseline="30000" dirty="0">
                <a:latin typeface="Times New Roman" panose="02020603050405020304" pitchFamily="18" charset="0"/>
                <a:cs typeface="Times New Roman" panose="02020603050405020304" pitchFamily="18" charset="0"/>
              </a:rPr>
              <a:t>1</a:t>
            </a:r>
          </a:p>
          <a:p>
            <a:pPr algn="ctr"/>
            <a:endParaRPr lang="en-US" sz="2000" dirty="0">
              <a:latin typeface="Times New Roman" panose="02020603050405020304" pitchFamily="18" charset="0"/>
              <a:cs typeface="Times New Roman" panose="02020603050405020304" pitchFamily="18" charset="0"/>
            </a:endParaRPr>
          </a:p>
          <a:p>
            <a:pPr algn="ctr"/>
            <a:r>
              <a:rPr lang="en-US" sz="1600" i="1" baseline="30000" dirty="0">
                <a:solidFill>
                  <a:srgbClr val="000000"/>
                </a:solidFill>
                <a:latin typeface="Times New Roman" panose="02020603050405020304" pitchFamily="18" charset="0"/>
                <a:ea typeface="Times New Roman" panose="02020603050405020304" pitchFamily="18" charset="0"/>
              </a:rPr>
              <a:t>1</a:t>
            </a:r>
            <a:r>
              <a:rPr lang="en-US" sz="1600" i="1" dirty="0">
                <a:solidFill>
                  <a:srgbClr val="000000"/>
                </a:solidFill>
                <a:latin typeface="Times New Roman" panose="02020603050405020304" pitchFamily="18" charset="0"/>
                <a:ea typeface="Times New Roman" panose="02020603050405020304" pitchFamily="18" charset="0"/>
              </a:rPr>
              <a:t>Brookhaven National Laboratory, Upton, NY 11973, USA</a:t>
            </a:r>
          </a:p>
          <a:p>
            <a:pPr algn="ctr"/>
            <a:r>
              <a:rPr lang="en-US" sz="1600" i="1" baseline="30000" dirty="0">
                <a:solidFill>
                  <a:srgbClr val="000000"/>
                </a:solidFill>
                <a:latin typeface="Times New Roman" panose="02020603050405020304" pitchFamily="18" charset="0"/>
                <a:ea typeface="Times New Roman" panose="02020603050405020304" pitchFamily="18" charset="0"/>
              </a:rPr>
              <a:t>2</a:t>
            </a:r>
            <a:r>
              <a:rPr lang="en-US" sz="1600" i="1" dirty="0">
                <a:solidFill>
                  <a:srgbClr val="000000"/>
                </a:solidFill>
                <a:latin typeface="Times New Roman" panose="02020603050405020304" pitchFamily="18" charset="0"/>
                <a:ea typeface="Times New Roman" panose="02020603050405020304" pitchFamily="18" charset="0"/>
              </a:rPr>
              <a:t>MIT, Cambridge, MA, USA</a:t>
            </a:r>
            <a:endParaRPr lang="en-US" sz="1600" dirty="0">
              <a:solidFill>
                <a:srgbClr val="000000"/>
              </a:solidFill>
              <a:latin typeface="Times New Roman" panose="02020603050405020304" pitchFamily="18" charset="0"/>
              <a:ea typeface="Times New Roman" panose="02020603050405020304" pitchFamily="18" charset="0"/>
            </a:endParaRPr>
          </a:p>
          <a:p>
            <a:pPr algn="ctr"/>
            <a:endParaRPr lang="en-US" sz="1600" dirty="0">
              <a:solidFill>
                <a:srgbClr val="000000"/>
              </a:solidFill>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2DF1CD2-8302-FE4C-AEA0-9A1974A64B33}"/>
              </a:ext>
            </a:extLst>
          </p:cNvPr>
          <p:cNvSpPr txBox="1"/>
          <p:nvPr/>
        </p:nvSpPr>
        <p:spPr>
          <a:xfrm>
            <a:off x="308918" y="4254680"/>
            <a:ext cx="11273481" cy="369332"/>
          </a:xfrm>
          <a:prstGeom prst="rect">
            <a:avLst/>
          </a:prstGeom>
          <a:noFill/>
        </p:spPr>
        <p:txBody>
          <a:bodyPr wrap="square" rtlCol="0">
            <a:spAutoFit/>
          </a:bodyPr>
          <a:lstStyle/>
          <a:p>
            <a:r>
              <a:rPr lang="en-US" b="1" dirty="0"/>
              <a:t>*Project funded by US Department of Energy  and the National Aeronautics and Space Administration</a:t>
            </a:r>
          </a:p>
        </p:txBody>
      </p:sp>
    </p:spTree>
    <p:extLst>
      <p:ext uri="{BB962C8B-B14F-4D97-AF65-F5344CB8AC3E}">
        <p14:creationId xmlns:p14="http://schemas.microsoft.com/office/powerpoint/2010/main" val="3023008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0FCFB-6124-6848-82A4-20A2A8BFE444}"/>
              </a:ext>
            </a:extLst>
          </p:cNvPr>
          <p:cNvSpPr>
            <a:spLocks noGrp="1"/>
          </p:cNvSpPr>
          <p:nvPr>
            <p:ph type="title"/>
          </p:nvPr>
        </p:nvSpPr>
        <p:spPr>
          <a:xfrm>
            <a:off x="609600" y="274638"/>
            <a:ext cx="10972800" cy="639762"/>
          </a:xfrm>
        </p:spPr>
        <p:txBody>
          <a:bodyPr>
            <a:normAutofit/>
          </a:bodyPr>
          <a:lstStyle/>
          <a:p>
            <a:pPr algn="l"/>
            <a:r>
              <a:rPr lang="en-US" sz="3200" b="1" dirty="0"/>
              <a:t>Challenges and Key Development for the Extended EBIS</a:t>
            </a:r>
          </a:p>
        </p:txBody>
      </p:sp>
      <p:sp>
        <p:nvSpPr>
          <p:cNvPr id="3" name="Content Placeholder 2">
            <a:extLst>
              <a:ext uri="{FF2B5EF4-FFF2-40B4-BE49-F238E27FC236}">
                <a16:creationId xmlns:a16="http://schemas.microsoft.com/office/drawing/2014/main" id="{C3F21DD9-EC49-9A40-9AB6-E82FC60AE842}"/>
              </a:ext>
            </a:extLst>
          </p:cNvPr>
          <p:cNvSpPr>
            <a:spLocks noGrp="1"/>
          </p:cNvSpPr>
          <p:nvPr>
            <p:ph idx="1"/>
          </p:nvPr>
        </p:nvSpPr>
        <p:spPr>
          <a:xfrm>
            <a:off x="609600" y="3915385"/>
            <a:ext cx="10830128" cy="2679970"/>
          </a:xfrm>
        </p:spPr>
        <p:txBody>
          <a:bodyPr>
            <a:normAutofit/>
          </a:bodyPr>
          <a:lstStyle/>
          <a:p>
            <a:r>
              <a:rPr lang="en-US" sz="1800" dirty="0">
                <a:solidFill>
                  <a:srgbClr val="0070C0"/>
                </a:solidFill>
              </a:rPr>
              <a:t>Pumping Ultra-High Vacuum Regions</a:t>
            </a:r>
          </a:p>
          <a:p>
            <a:pPr lvl="1"/>
            <a:r>
              <a:rPr lang="en-US" sz="1800" dirty="0">
                <a:solidFill>
                  <a:srgbClr val="0070C0"/>
                </a:solidFill>
              </a:rPr>
              <a:t>Custom heated linear high capacity NEG</a:t>
            </a:r>
          </a:p>
          <a:p>
            <a:pPr lvl="1"/>
            <a:r>
              <a:rPr lang="en-US" sz="1800" dirty="0">
                <a:solidFill>
                  <a:srgbClr val="0070C0"/>
                </a:solidFill>
              </a:rPr>
              <a:t>(see Wed. </a:t>
            </a:r>
            <a:r>
              <a:rPr lang="en-US" sz="1800" b="1" dirty="0">
                <a:solidFill>
                  <a:srgbClr val="0070C0"/>
                </a:solidFill>
              </a:rPr>
              <a:t>M04 – </a:t>
            </a:r>
            <a:r>
              <a:rPr lang="en-US" sz="1800" b="1" dirty="0" err="1">
                <a:solidFill>
                  <a:srgbClr val="0070C0"/>
                </a:solidFill>
              </a:rPr>
              <a:t>Kondrashev</a:t>
            </a:r>
            <a:r>
              <a:rPr lang="en-US" sz="1800" b="1" dirty="0">
                <a:solidFill>
                  <a:srgbClr val="0070C0"/>
                </a:solidFill>
              </a:rPr>
              <a:t>, </a:t>
            </a:r>
            <a:r>
              <a:rPr lang="en-US" sz="1800" b="1" i="1" dirty="0">
                <a:solidFill>
                  <a:srgbClr val="0070C0"/>
                </a:solidFill>
              </a:rPr>
              <a:t>et. al</a:t>
            </a:r>
            <a:r>
              <a:rPr lang="en-US" sz="1800" b="1" dirty="0">
                <a:solidFill>
                  <a:srgbClr val="0070C0"/>
                </a:solidFill>
              </a:rPr>
              <a:t>.) </a:t>
            </a:r>
          </a:p>
          <a:p>
            <a:r>
              <a:rPr lang="en-US" sz="1800" dirty="0">
                <a:solidFill>
                  <a:srgbClr val="0070C0"/>
                </a:solidFill>
              </a:rPr>
              <a:t>Alignment of Magnetic systems</a:t>
            </a:r>
          </a:p>
          <a:p>
            <a:pPr lvl="1"/>
            <a:r>
              <a:rPr lang="en-US" sz="1800" dirty="0">
                <a:solidFill>
                  <a:srgbClr val="0070C0"/>
                </a:solidFill>
              </a:rPr>
              <a:t>(see Mon. </a:t>
            </a:r>
            <a:r>
              <a:rPr lang="en-US" sz="1800" b="1" dirty="0">
                <a:solidFill>
                  <a:srgbClr val="0070C0"/>
                </a:solidFill>
              </a:rPr>
              <a:t>P24 – Ikeda, </a:t>
            </a:r>
            <a:r>
              <a:rPr lang="en-US" sz="1800" b="1" i="1" dirty="0">
                <a:solidFill>
                  <a:srgbClr val="0070C0"/>
                </a:solidFill>
              </a:rPr>
              <a:t>et. al</a:t>
            </a:r>
            <a:r>
              <a:rPr lang="en-US" sz="1800" b="1" dirty="0">
                <a:solidFill>
                  <a:srgbClr val="0070C0"/>
                </a:solidFill>
              </a:rPr>
              <a:t>.)</a:t>
            </a:r>
          </a:p>
          <a:p>
            <a:r>
              <a:rPr lang="en-US" sz="1800" dirty="0">
                <a:solidFill>
                  <a:srgbClr val="0070C0"/>
                </a:solidFill>
              </a:rPr>
              <a:t>3He Polarization for EBIS</a:t>
            </a:r>
          </a:p>
          <a:p>
            <a:pPr lvl="1"/>
            <a:r>
              <a:rPr lang="en-US" sz="1800" dirty="0">
                <a:solidFill>
                  <a:srgbClr val="0070C0"/>
                </a:solidFill>
              </a:rPr>
              <a:t>Gas Purification, and pulsed valve developments</a:t>
            </a:r>
          </a:p>
          <a:p>
            <a:pPr lvl="1"/>
            <a:r>
              <a:rPr lang="en-US" sz="1800" dirty="0">
                <a:solidFill>
                  <a:srgbClr val="0070C0"/>
                </a:solidFill>
              </a:rPr>
              <a:t>(see Thurs.  </a:t>
            </a:r>
            <a:r>
              <a:rPr lang="en-US" sz="1800" b="1" dirty="0">
                <a:solidFill>
                  <a:srgbClr val="0070C0"/>
                </a:solidFill>
              </a:rPr>
              <a:t>I02. – </a:t>
            </a:r>
            <a:r>
              <a:rPr lang="en-US" sz="1800" b="1" dirty="0" err="1">
                <a:solidFill>
                  <a:srgbClr val="0070C0"/>
                </a:solidFill>
              </a:rPr>
              <a:t>Zelenski</a:t>
            </a:r>
            <a:r>
              <a:rPr lang="en-US" sz="1800" b="1" dirty="0">
                <a:solidFill>
                  <a:srgbClr val="0070C0"/>
                </a:solidFill>
              </a:rPr>
              <a:t>, </a:t>
            </a:r>
            <a:r>
              <a:rPr lang="en-US" sz="1800" b="1" i="1" dirty="0">
                <a:solidFill>
                  <a:srgbClr val="0070C0"/>
                </a:solidFill>
              </a:rPr>
              <a:t>et. al</a:t>
            </a:r>
            <a:r>
              <a:rPr lang="en-US" sz="1800" b="1" dirty="0">
                <a:solidFill>
                  <a:srgbClr val="0070C0"/>
                </a:solidFill>
              </a:rPr>
              <a:t>.)</a:t>
            </a:r>
          </a:p>
        </p:txBody>
      </p:sp>
      <p:sp>
        <p:nvSpPr>
          <p:cNvPr id="4" name="TextBox 3">
            <a:extLst>
              <a:ext uri="{FF2B5EF4-FFF2-40B4-BE49-F238E27FC236}">
                <a16:creationId xmlns:a16="http://schemas.microsoft.com/office/drawing/2014/main" id="{A8239F15-0A70-0140-BB0A-AD5353BE188C}"/>
              </a:ext>
            </a:extLst>
          </p:cNvPr>
          <p:cNvSpPr txBox="1"/>
          <p:nvPr/>
        </p:nvSpPr>
        <p:spPr>
          <a:xfrm>
            <a:off x="609600" y="936119"/>
            <a:ext cx="11121957" cy="2554545"/>
          </a:xfrm>
          <a:prstGeom prst="rect">
            <a:avLst/>
          </a:prstGeom>
          <a:noFill/>
        </p:spPr>
        <p:txBody>
          <a:bodyPr wrap="square" rtlCol="0">
            <a:spAutoFit/>
          </a:bodyPr>
          <a:lstStyle/>
          <a:p>
            <a:r>
              <a:rPr lang="en-US" sz="2000" dirty="0"/>
              <a:t>Early work with injection of 3He into EBIS showed that it would be difficult to polarize the 3He gas external to the EBIS and then transport the gas into the EBIS for ionization to 3He2+, while maintaining both  high intensity and maintaining polarization.</a:t>
            </a:r>
          </a:p>
          <a:p>
            <a:endParaRPr lang="en-US" sz="2000" dirty="0"/>
          </a:p>
          <a:p>
            <a:r>
              <a:rPr lang="en-US" sz="2000" dirty="0"/>
              <a:t>The concept of an in-bore gas / high field polarization cell  has been developed.   This necessitates the development of a highly efficient gas injection system and  led to the development of a hybrid vacuum system using both conventional internal drift tubes and a new modular “external” drift tube system to accommodate placement of the gas reservoir and polarization equipment.</a:t>
            </a:r>
          </a:p>
        </p:txBody>
      </p:sp>
      <p:sp>
        <p:nvSpPr>
          <p:cNvPr id="5" name="TextBox 4">
            <a:extLst>
              <a:ext uri="{FF2B5EF4-FFF2-40B4-BE49-F238E27FC236}">
                <a16:creationId xmlns:a16="http://schemas.microsoft.com/office/drawing/2014/main" id="{5380615A-2FAC-B74B-8EB5-0A6A3ECD285D}"/>
              </a:ext>
            </a:extLst>
          </p:cNvPr>
          <p:cNvSpPr txBox="1"/>
          <p:nvPr/>
        </p:nvSpPr>
        <p:spPr>
          <a:xfrm>
            <a:off x="6517532" y="4244331"/>
            <a:ext cx="5214025" cy="1477328"/>
          </a:xfrm>
          <a:prstGeom prst="rect">
            <a:avLst/>
          </a:prstGeom>
          <a:noFill/>
        </p:spPr>
        <p:txBody>
          <a:bodyPr wrap="square" rtlCol="0">
            <a:spAutoFit/>
          </a:bodyPr>
          <a:lstStyle/>
          <a:p>
            <a:r>
              <a:rPr lang="en-US" dirty="0">
                <a:solidFill>
                  <a:srgbClr val="FF0000"/>
                </a:solidFill>
              </a:rPr>
              <a:t>* While polarization tests after </a:t>
            </a:r>
            <a:r>
              <a:rPr lang="en-US" dirty="0" err="1">
                <a:solidFill>
                  <a:srgbClr val="FF0000"/>
                </a:solidFill>
              </a:rPr>
              <a:t>ExtendedEBIS</a:t>
            </a:r>
            <a:r>
              <a:rPr lang="en-US" dirty="0">
                <a:solidFill>
                  <a:srgbClr val="FF0000"/>
                </a:solidFill>
              </a:rPr>
              <a:t> installation are not expected to occur until Summer2021,  It is extremely important that the gas injection system is complete and operational for the Summer2020 installation at the </a:t>
            </a:r>
            <a:r>
              <a:rPr lang="en-US" dirty="0" err="1">
                <a:solidFill>
                  <a:srgbClr val="FF0000"/>
                </a:solidFill>
              </a:rPr>
              <a:t>RhicEBIS</a:t>
            </a:r>
            <a:r>
              <a:rPr lang="en-US" dirty="0">
                <a:solidFill>
                  <a:srgbClr val="FF0000"/>
                </a:solidFill>
              </a:rPr>
              <a:t> location.</a:t>
            </a:r>
          </a:p>
        </p:txBody>
      </p:sp>
    </p:spTree>
    <p:extLst>
      <p:ext uri="{BB962C8B-B14F-4D97-AF65-F5344CB8AC3E}">
        <p14:creationId xmlns:p14="http://schemas.microsoft.com/office/powerpoint/2010/main" val="908276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86054" y="547054"/>
            <a:ext cx="8301815" cy="5050002"/>
          </a:xfrm>
          <a:prstGeom prst="rect">
            <a:avLst/>
          </a:prstGeom>
        </p:spPr>
      </p:pic>
      <p:sp>
        <p:nvSpPr>
          <p:cNvPr id="2" name="TextBox 1"/>
          <p:cNvSpPr txBox="1"/>
          <p:nvPr/>
        </p:nvSpPr>
        <p:spPr>
          <a:xfrm>
            <a:off x="1349072" y="4491331"/>
            <a:ext cx="4954451" cy="1754326"/>
          </a:xfrm>
          <a:prstGeom prst="rect">
            <a:avLst/>
          </a:prstGeom>
          <a:noFill/>
        </p:spPr>
        <p:txBody>
          <a:bodyPr wrap="square" rtlCol="0">
            <a:spAutoFit/>
          </a:bodyPr>
          <a:lstStyle/>
          <a:p>
            <a:pPr defTabSz="457200"/>
            <a:r>
              <a:rPr lang="en-US" dirty="0">
                <a:solidFill>
                  <a:prstClr val="black"/>
                </a:solidFill>
                <a:latin typeface="Calibri"/>
              </a:rPr>
              <a:t>By introducing a separate “gas injection solenoid” one could effectively introduce a high pressure gas injection region (~ several </a:t>
            </a:r>
            <a:r>
              <a:rPr lang="en-US" dirty="0" err="1">
                <a:solidFill>
                  <a:prstClr val="black"/>
                </a:solidFill>
                <a:latin typeface="Calibri"/>
              </a:rPr>
              <a:t>mB</a:t>
            </a:r>
            <a:r>
              <a:rPr lang="en-US" dirty="0">
                <a:solidFill>
                  <a:prstClr val="black"/>
                </a:solidFill>
                <a:latin typeface="Calibri"/>
              </a:rPr>
              <a:t>) while still maintaining a very low pressure (~ 10</a:t>
            </a:r>
            <a:r>
              <a:rPr lang="en-US" baseline="30000" dirty="0">
                <a:solidFill>
                  <a:prstClr val="black"/>
                </a:solidFill>
                <a:latin typeface="Calibri"/>
              </a:rPr>
              <a:t>-10</a:t>
            </a:r>
            <a:r>
              <a:rPr lang="en-US" dirty="0">
                <a:solidFill>
                  <a:prstClr val="black"/>
                </a:solidFill>
                <a:latin typeface="Calibri"/>
              </a:rPr>
              <a:t> </a:t>
            </a:r>
            <a:r>
              <a:rPr lang="en-US" dirty="0" err="1">
                <a:solidFill>
                  <a:prstClr val="black"/>
                </a:solidFill>
                <a:latin typeface="Calibri"/>
              </a:rPr>
              <a:t>mB</a:t>
            </a:r>
            <a:r>
              <a:rPr lang="en-US" dirty="0">
                <a:solidFill>
                  <a:prstClr val="black"/>
                </a:solidFill>
                <a:latin typeface="Calibri"/>
              </a:rPr>
              <a:t>) trap region in which ionization to high charge state 3He2+ would occur with high efficiency.</a:t>
            </a:r>
          </a:p>
        </p:txBody>
      </p:sp>
      <p:sp>
        <p:nvSpPr>
          <p:cNvPr id="3" name="TextBox 2"/>
          <p:cNvSpPr txBox="1"/>
          <p:nvPr/>
        </p:nvSpPr>
        <p:spPr>
          <a:xfrm>
            <a:off x="2063760" y="225350"/>
            <a:ext cx="7844959" cy="461665"/>
          </a:xfrm>
          <a:prstGeom prst="rect">
            <a:avLst/>
          </a:prstGeom>
          <a:noFill/>
        </p:spPr>
        <p:txBody>
          <a:bodyPr wrap="square" rtlCol="0">
            <a:spAutoFit/>
          </a:bodyPr>
          <a:lstStyle/>
          <a:p>
            <a:pPr defTabSz="457200"/>
            <a:r>
              <a:rPr lang="en-US" sz="2400" b="1">
                <a:solidFill>
                  <a:prstClr val="black"/>
                </a:solidFill>
                <a:latin typeface="Calibri"/>
              </a:rPr>
              <a:t>3He</a:t>
            </a:r>
            <a:r>
              <a:rPr lang="en-US" sz="2400" b="1" baseline="30000">
                <a:solidFill>
                  <a:prstClr val="black"/>
                </a:solidFill>
                <a:latin typeface="Calibri"/>
              </a:rPr>
              <a:t>2+ </a:t>
            </a:r>
            <a:r>
              <a:rPr lang="en-US" sz="2400" b="1">
                <a:solidFill>
                  <a:prstClr val="black"/>
                </a:solidFill>
                <a:latin typeface="Calibri"/>
              </a:rPr>
              <a:t>Polarized Ion Production in EBIS – (concept)</a:t>
            </a:r>
          </a:p>
        </p:txBody>
      </p:sp>
    </p:spTree>
    <p:extLst>
      <p:ext uri="{BB962C8B-B14F-4D97-AF65-F5344CB8AC3E}">
        <p14:creationId xmlns:p14="http://schemas.microsoft.com/office/powerpoint/2010/main" val="4025118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4945" y="466928"/>
            <a:ext cx="10233497" cy="6278642"/>
          </a:xfrm>
          <a:prstGeom prst="rect">
            <a:avLst/>
          </a:prstGeom>
          <a:noFill/>
        </p:spPr>
        <p:txBody>
          <a:bodyPr wrap="square" rtlCol="0">
            <a:spAutoFit/>
          </a:bodyPr>
          <a:lstStyle/>
          <a:p>
            <a:pPr defTabSz="457200"/>
            <a:r>
              <a:rPr lang="en-US" sz="2400" b="1" dirty="0">
                <a:solidFill>
                  <a:prstClr val="black"/>
                </a:solidFill>
                <a:latin typeface="Calibri"/>
              </a:rPr>
              <a:t>Two Solenoidal System Concept:</a:t>
            </a:r>
          </a:p>
          <a:p>
            <a:pPr defTabSz="457200"/>
            <a:r>
              <a:rPr lang="en-US" dirty="0">
                <a:solidFill>
                  <a:prstClr val="black"/>
                </a:solidFill>
              </a:rPr>
              <a:t>	In-bore </a:t>
            </a:r>
            <a:r>
              <a:rPr lang="en-US" baseline="30000" dirty="0">
                <a:solidFill>
                  <a:prstClr val="black"/>
                </a:solidFill>
              </a:rPr>
              <a:t>3</a:t>
            </a:r>
            <a:r>
              <a:rPr lang="en-US" dirty="0">
                <a:solidFill>
                  <a:prstClr val="black"/>
                </a:solidFill>
              </a:rPr>
              <a:t>He gas polarization and injection system plus vacuum separation requires separate solenoids.</a:t>
            </a:r>
          </a:p>
          <a:p>
            <a:pPr defTabSz="457200"/>
            <a:r>
              <a:rPr lang="en-US" dirty="0">
                <a:solidFill>
                  <a:prstClr val="black"/>
                </a:solidFill>
                <a:latin typeface="Calibri"/>
              </a:rPr>
              <a:t>	Heavy ion intensity upgrade </a:t>
            </a:r>
          </a:p>
          <a:p>
            <a:pPr defTabSz="457200"/>
            <a:r>
              <a:rPr lang="en-US" dirty="0">
                <a:solidFill>
                  <a:prstClr val="black"/>
                </a:solidFill>
                <a:latin typeface="Calibri"/>
              </a:rPr>
              <a:t>	Need spare solenoids for operations in case of failure.</a:t>
            </a:r>
          </a:p>
          <a:p>
            <a:pPr defTabSz="457200"/>
            <a:endParaRPr lang="en-US" dirty="0">
              <a:solidFill>
                <a:prstClr val="black"/>
              </a:solidFill>
              <a:latin typeface="Calibri"/>
            </a:endParaRPr>
          </a:p>
          <a:p>
            <a:pPr defTabSz="457200"/>
            <a:r>
              <a:rPr lang="en-US" dirty="0">
                <a:solidFill>
                  <a:prstClr val="black"/>
                </a:solidFill>
                <a:latin typeface="Calibri"/>
              </a:rPr>
              <a:t>	</a:t>
            </a:r>
            <a:r>
              <a:rPr lang="en-US" b="1" dirty="0">
                <a:solidFill>
                  <a:prstClr val="black"/>
                </a:solidFill>
                <a:latin typeface="Calibri"/>
              </a:rPr>
              <a:t>Use two identical Superconducting solenoids:</a:t>
            </a:r>
          </a:p>
          <a:p>
            <a:pPr defTabSz="457200"/>
            <a:r>
              <a:rPr lang="en-US" dirty="0">
                <a:solidFill>
                  <a:prstClr val="black"/>
                </a:solidFill>
                <a:latin typeface="Calibri"/>
              </a:rPr>
              <a:t>	Upstream solenoid occupied by the gas handling and polarization system. </a:t>
            </a:r>
          </a:p>
          <a:p>
            <a:pPr defTabSz="457200"/>
            <a:r>
              <a:rPr lang="en-US" dirty="0">
                <a:solidFill>
                  <a:prstClr val="black"/>
                </a:solidFill>
                <a:latin typeface="Calibri"/>
              </a:rPr>
              <a:t>	Single spare solenoid required, can be used for </a:t>
            </a:r>
            <a:r>
              <a:rPr lang="en-US" dirty="0" err="1">
                <a:solidFill>
                  <a:prstClr val="black"/>
                </a:solidFill>
                <a:latin typeface="Calibri"/>
              </a:rPr>
              <a:t>TestStand</a:t>
            </a:r>
            <a:r>
              <a:rPr lang="en-US" dirty="0">
                <a:solidFill>
                  <a:prstClr val="black"/>
                </a:solidFill>
                <a:latin typeface="Calibri"/>
              </a:rPr>
              <a:t> </a:t>
            </a:r>
            <a:r>
              <a:rPr lang="en-US" dirty="0" err="1">
                <a:solidFill>
                  <a:prstClr val="black"/>
                </a:solidFill>
                <a:latin typeface="Calibri"/>
              </a:rPr>
              <a:t>puposes</a:t>
            </a:r>
            <a:endParaRPr lang="en-US" dirty="0">
              <a:solidFill>
                <a:prstClr val="black"/>
              </a:solidFill>
              <a:latin typeface="Calibri"/>
            </a:endParaRPr>
          </a:p>
          <a:p>
            <a:pPr defTabSz="457200"/>
            <a:r>
              <a:rPr lang="en-US" dirty="0">
                <a:solidFill>
                  <a:prstClr val="black"/>
                </a:solidFill>
                <a:latin typeface="Calibri"/>
              </a:rPr>
              <a:t>	Electron optical system of launch and collection  similar to the existing </a:t>
            </a:r>
            <a:r>
              <a:rPr lang="en-US" dirty="0" err="1">
                <a:solidFill>
                  <a:prstClr val="black"/>
                </a:solidFill>
                <a:latin typeface="Calibri"/>
              </a:rPr>
              <a:t>RhicEBIS</a:t>
            </a:r>
            <a:r>
              <a:rPr lang="en-US" dirty="0">
                <a:solidFill>
                  <a:prstClr val="black"/>
                </a:solidFill>
                <a:latin typeface="Calibri"/>
              </a:rPr>
              <a:t>.</a:t>
            </a:r>
          </a:p>
          <a:p>
            <a:pPr defTabSz="457200"/>
            <a:endParaRPr lang="en-US" dirty="0">
              <a:solidFill>
                <a:prstClr val="black"/>
              </a:solidFill>
              <a:latin typeface="Calibri"/>
            </a:endParaRPr>
          </a:p>
          <a:p>
            <a:pPr defTabSz="457200"/>
            <a:r>
              <a:rPr lang="en-US" dirty="0">
                <a:solidFill>
                  <a:prstClr val="black"/>
                </a:solidFill>
                <a:latin typeface="Calibri"/>
              </a:rPr>
              <a:t>A two solenoid system for an EBIS heavy ion intensity upgrade, while maintaining the same electron beam power, was proposed earlier. (</a:t>
            </a:r>
            <a:r>
              <a:rPr lang="en-US" b="1" dirty="0">
                <a:solidFill>
                  <a:prstClr val="black"/>
                </a:solidFill>
                <a:latin typeface="Calibri"/>
              </a:rPr>
              <a:t>HIAT2012, </a:t>
            </a:r>
            <a:r>
              <a:rPr lang="en-US" b="1" i="1" dirty="0" err="1">
                <a:solidFill>
                  <a:prstClr val="black"/>
                </a:solidFill>
                <a:latin typeface="Calibri"/>
              </a:rPr>
              <a:t>Pikin</a:t>
            </a:r>
            <a:r>
              <a:rPr lang="en-US" b="1" i="1" dirty="0">
                <a:solidFill>
                  <a:prstClr val="black"/>
                </a:solidFill>
                <a:latin typeface="Calibri"/>
              </a:rPr>
              <a:t>, </a:t>
            </a:r>
            <a:r>
              <a:rPr lang="en-US" b="1" i="1" dirty="0" err="1">
                <a:solidFill>
                  <a:prstClr val="black"/>
                </a:solidFill>
                <a:latin typeface="Calibri"/>
              </a:rPr>
              <a:t>et.al</a:t>
            </a:r>
            <a:r>
              <a:rPr lang="en-US" b="1" i="1" dirty="0">
                <a:solidFill>
                  <a:prstClr val="black"/>
                </a:solidFill>
                <a:latin typeface="Calibri"/>
              </a:rPr>
              <a:t>.)</a:t>
            </a:r>
          </a:p>
          <a:p>
            <a:pPr defTabSz="457200"/>
            <a:endParaRPr lang="en-US" b="1" dirty="0">
              <a:solidFill>
                <a:prstClr val="black"/>
              </a:solidFill>
              <a:latin typeface="Calibri"/>
            </a:endParaRPr>
          </a:p>
          <a:p>
            <a:pPr defTabSz="457200"/>
            <a:r>
              <a:rPr lang="en-US" b="1" dirty="0">
                <a:solidFill>
                  <a:prstClr val="black"/>
                </a:solidFill>
                <a:latin typeface="Calibri"/>
              </a:rPr>
              <a:t>Intensity Estimates for EBIS upgrade (at Extended EBIS exit) </a:t>
            </a:r>
          </a:p>
          <a:p>
            <a:pPr defTabSz="457200"/>
            <a:endParaRPr lang="en-US" dirty="0">
              <a:solidFill>
                <a:prstClr val="black"/>
              </a:solidFill>
              <a:latin typeface="Calibri"/>
            </a:endParaRPr>
          </a:p>
          <a:p>
            <a:pPr defTabSz="457200"/>
            <a:r>
              <a:rPr lang="en-US" dirty="0">
                <a:solidFill>
                  <a:prstClr val="black"/>
                </a:solidFill>
                <a:latin typeface="Calibri"/>
              </a:rPr>
              <a:t>He</a:t>
            </a:r>
            <a:r>
              <a:rPr lang="en-US" baseline="30000" dirty="0">
                <a:solidFill>
                  <a:prstClr val="black"/>
                </a:solidFill>
                <a:latin typeface="Calibri"/>
              </a:rPr>
              <a:t>2+  </a:t>
            </a:r>
            <a:r>
              <a:rPr lang="en-US" dirty="0">
                <a:solidFill>
                  <a:prstClr val="black"/>
                </a:solidFill>
                <a:latin typeface="Calibri"/>
              </a:rPr>
              <a:t>~ 2.5 -  5 x 10</a:t>
            </a:r>
            <a:r>
              <a:rPr lang="en-US" baseline="30000" dirty="0">
                <a:solidFill>
                  <a:prstClr val="black"/>
                </a:solidFill>
                <a:latin typeface="Calibri"/>
              </a:rPr>
              <a:t>11</a:t>
            </a:r>
            <a:r>
              <a:rPr lang="en-US" dirty="0">
                <a:solidFill>
                  <a:prstClr val="black"/>
                </a:solidFill>
                <a:latin typeface="Calibri"/>
              </a:rPr>
              <a:t> ions/pulse</a:t>
            </a:r>
          </a:p>
          <a:p>
            <a:pPr defTabSz="457200"/>
            <a:endParaRPr lang="en-US" dirty="0">
              <a:solidFill>
                <a:prstClr val="black"/>
              </a:solidFill>
              <a:latin typeface="Calibri"/>
            </a:endParaRPr>
          </a:p>
          <a:p>
            <a:pPr defTabSz="457200"/>
            <a:r>
              <a:rPr lang="en-US" dirty="0">
                <a:solidFill>
                  <a:prstClr val="black"/>
                </a:solidFill>
                <a:latin typeface="Calibri"/>
              </a:rPr>
              <a:t>H</a:t>
            </a:r>
            <a:r>
              <a:rPr lang="en-US" baseline="30000" dirty="0">
                <a:solidFill>
                  <a:prstClr val="black"/>
                </a:solidFill>
                <a:latin typeface="Calibri"/>
              </a:rPr>
              <a:t>+</a:t>
            </a:r>
            <a:r>
              <a:rPr lang="en-US" dirty="0">
                <a:solidFill>
                  <a:prstClr val="black"/>
                </a:solidFill>
                <a:latin typeface="Calibri"/>
              </a:rPr>
              <a:t>     ~5 – 10 x 10</a:t>
            </a:r>
            <a:r>
              <a:rPr lang="en-US" baseline="30000" dirty="0">
                <a:solidFill>
                  <a:prstClr val="black"/>
                </a:solidFill>
                <a:latin typeface="Calibri"/>
              </a:rPr>
              <a:t>11</a:t>
            </a:r>
            <a:r>
              <a:rPr lang="en-US" dirty="0">
                <a:solidFill>
                  <a:prstClr val="black"/>
                </a:solidFill>
                <a:latin typeface="Calibri"/>
              </a:rPr>
              <a:t> ions/ pulse</a:t>
            </a:r>
          </a:p>
          <a:p>
            <a:pPr defTabSz="457200"/>
            <a:endParaRPr lang="en-US" dirty="0">
              <a:solidFill>
                <a:prstClr val="black"/>
              </a:solidFill>
              <a:latin typeface="Calibri"/>
            </a:endParaRPr>
          </a:p>
          <a:p>
            <a:pPr defTabSz="457200"/>
            <a:r>
              <a:rPr lang="en-US" dirty="0">
                <a:solidFill>
                  <a:prstClr val="black"/>
                </a:solidFill>
                <a:latin typeface="Calibri"/>
              </a:rPr>
              <a:t>Au</a:t>
            </a:r>
            <a:r>
              <a:rPr lang="en-US" baseline="30000" dirty="0">
                <a:solidFill>
                  <a:prstClr val="black"/>
                </a:solidFill>
                <a:latin typeface="Calibri"/>
              </a:rPr>
              <a:t>32+   </a:t>
            </a:r>
            <a:r>
              <a:rPr lang="en-US" dirty="0">
                <a:solidFill>
                  <a:prstClr val="black"/>
                </a:solidFill>
                <a:latin typeface="Calibri"/>
              </a:rPr>
              <a:t>~2.6x10</a:t>
            </a:r>
            <a:r>
              <a:rPr lang="en-US" baseline="30000" dirty="0">
                <a:solidFill>
                  <a:prstClr val="black"/>
                </a:solidFill>
                <a:latin typeface="Calibri"/>
              </a:rPr>
              <a:t>9</a:t>
            </a:r>
            <a:r>
              <a:rPr lang="en-US" dirty="0">
                <a:solidFill>
                  <a:prstClr val="black"/>
                </a:solidFill>
                <a:latin typeface="Calibri"/>
              </a:rPr>
              <a:t> ions/pulse  (an increase of 1.4-1.5 over </a:t>
            </a:r>
            <a:r>
              <a:rPr lang="en-US" dirty="0" err="1">
                <a:solidFill>
                  <a:prstClr val="black"/>
                </a:solidFill>
                <a:latin typeface="Calibri"/>
              </a:rPr>
              <a:t>RhicEBIS</a:t>
            </a:r>
            <a:r>
              <a:rPr lang="en-US" dirty="0">
                <a:solidFill>
                  <a:prstClr val="black"/>
                </a:solidFill>
                <a:latin typeface="Calibri"/>
              </a:rPr>
              <a:t>)</a:t>
            </a:r>
          </a:p>
          <a:p>
            <a:pPr defTabSz="457200"/>
            <a:endParaRPr lang="en-US" dirty="0">
              <a:solidFill>
                <a:prstClr val="black"/>
              </a:solidFill>
              <a:latin typeface="Calibri"/>
            </a:endParaRPr>
          </a:p>
          <a:p>
            <a:pPr defTabSz="457200"/>
            <a:r>
              <a:rPr lang="en-US" dirty="0">
                <a:solidFill>
                  <a:prstClr val="black"/>
                </a:solidFill>
                <a:latin typeface="Calibri"/>
              </a:rPr>
              <a:t>The gas injection cell may also increase the intensity of light ions that can be injected as neutral gas.</a:t>
            </a:r>
          </a:p>
        </p:txBody>
      </p:sp>
    </p:spTree>
    <p:extLst>
      <p:ext uri="{BB962C8B-B14F-4D97-AF65-F5344CB8AC3E}">
        <p14:creationId xmlns:p14="http://schemas.microsoft.com/office/powerpoint/2010/main" val="1148078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30578" y="1314076"/>
            <a:ext cx="9037422" cy="2810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1710022" y="225993"/>
            <a:ext cx="89579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a:r>
              <a:rPr lang="en-US" b="1" dirty="0">
                <a:solidFill>
                  <a:prstClr val="black"/>
                </a:solidFill>
              </a:rPr>
              <a:t>A Gas Injection Cell with end caps was used for Electron Beam Tests at the BNL </a:t>
            </a:r>
            <a:r>
              <a:rPr lang="en-US" b="1" dirty="0" err="1">
                <a:solidFill>
                  <a:prstClr val="black"/>
                </a:solidFill>
              </a:rPr>
              <a:t>TestEBIS</a:t>
            </a:r>
            <a:r>
              <a:rPr lang="en-US" b="1" dirty="0">
                <a:solidFill>
                  <a:prstClr val="black"/>
                </a:solidFill>
              </a:rPr>
              <a:t>   </a:t>
            </a:r>
            <a:r>
              <a:rPr lang="en-US" dirty="0">
                <a:solidFill>
                  <a:srgbClr val="FF0000"/>
                </a:solidFill>
              </a:rPr>
              <a:t>(most extreme case: small dia., very long)</a:t>
            </a:r>
          </a:p>
        </p:txBody>
      </p:sp>
      <p:sp>
        <p:nvSpPr>
          <p:cNvPr id="6" name="TextBox 2"/>
          <p:cNvSpPr txBox="1">
            <a:spLocks noChangeArrowheads="1"/>
          </p:cNvSpPr>
          <p:nvPr/>
        </p:nvSpPr>
        <p:spPr bwMode="auto">
          <a:xfrm>
            <a:off x="2086108" y="4400061"/>
            <a:ext cx="8234515"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a:r>
              <a:rPr lang="en-US" sz="1800">
                <a:solidFill>
                  <a:prstClr val="black"/>
                </a:solidFill>
              </a:rPr>
              <a:t>The gas cell assembly consists of a 46 cm long, 10 mm diameter gas cell with an electrically isolated 3 cm long, 10 mm diameter upstream barrier electrode (green) and  a 3 cm long, 5 mm diameter downstream barrier electrode (blue).</a:t>
            </a:r>
          </a:p>
          <a:p>
            <a:pPr defTabSz="457200"/>
            <a:endParaRPr lang="en-US" sz="1800">
              <a:solidFill>
                <a:prstClr val="black"/>
              </a:solidFill>
            </a:endParaRPr>
          </a:p>
          <a:p>
            <a:pPr defTabSz="457200"/>
            <a:r>
              <a:rPr lang="en-US" sz="1800">
                <a:solidFill>
                  <a:prstClr val="black"/>
                </a:solidFill>
              </a:rPr>
              <a:t>The electrodes are inserted into the existing </a:t>
            </a:r>
            <a:r>
              <a:rPr lang="en-US" sz="1800" err="1">
                <a:solidFill>
                  <a:prstClr val="black"/>
                </a:solidFill>
              </a:rPr>
              <a:t>TestEBIS</a:t>
            </a:r>
            <a:r>
              <a:rPr lang="en-US" sz="1800">
                <a:solidFill>
                  <a:prstClr val="black"/>
                </a:solidFill>
              </a:rPr>
              <a:t> 31mm diameter drift tubes.  Electrical contact to three axially adjacent </a:t>
            </a:r>
            <a:r>
              <a:rPr lang="en-US" sz="1800" err="1">
                <a:solidFill>
                  <a:prstClr val="black"/>
                </a:solidFill>
              </a:rPr>
              <a:t>TestEBIS</a:t>
            </a:r>
            <a:r>
              <a:rPr lang="en-US" sz="1800">
                <a:solidFill>
                  <a:prstClr val="black"/>
                </a:solidFill>
              </a:rPr>
              <a:t> ion trap region drift tubes is made using RF springs around the circumference of each electrode insert. </a:t>
            </a:r>
          </a:p>
        </p:txBody>
      </p:sp>
    </p:spTree>
    <p:extLst>
      <p:ext uri="{BB962C8B-B14F-4D97-AF65-F5344CB8AC3E}">
        <p14:creationId xmlns:p14="http://schemas.microsoft.com/office/powerpoint/2010/main" val="3250878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2305053" y="508007"/>
            <a:ext cx="735366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a:r>
              <a:rPr lang="en-US" b="1">
                <a:solidFill>
                  <a:prstClr val="black"/>
                </a:solidFill>
              </a:rPr>
              <a:t>Gas Cell Drift Tube Assembly Electron Beam Test Results</a:t>
            </a:r>
          </a:p>
        </p:txBody>
      </p:sp>
      <p:sp>
        <p:nvSpPr>
          <p:cNvPr id="19458" name="TextBox 2"/>
          <p:cNvSpPr txBox="1">
            <a:spLocks noChangeArrowheads="1"/>
          </p:cNvSpPr>
          <p:nvPr/>
        </p:nvSpPr>
        <p:spPr bwMode="auto">
          <a:xfrm>
            <a:off x="2772147" y="1224197"/>
            <a:ext cx="6886575" cy="424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a:r>
              <a:rPr lang="en-US" sz="1800" b="1" dirty="0">
                <a:solidFill>
                  <a:prstClr val="black"/>
                </a:solidFill>
              </a:rPr>
              <a:t>Electron beams up to 6 A were successfully propagated through the assembly consisting of a 46 cm, 10mm gas cell with a 3 cm long, 10 mm upstream barrier electrode and a 3 cm long, 5 mm diameter downstream barrier electrode.</a:t>
            </a:r>
          </a:p>
          <a:p>
            <a:pPr defTabSz="457200"/>
            <a:endParaRPr lang="en-US" sz="1800" dirty="0">
              <a:solidFill>
                <a:prstClr val="black"/>
              </a:solidFill>
            </a:endParaRPr>
          </a:p>
          <a:p>
            <a:pPr defTabSz="457200"/>
            <a:r>
              <a:rPr lang="en-US" sz="1800" dirty="0">
                <a:solidFill>
                  <a:prstClr val="black"/>
                </a:solidFill>
              </a:rPr>
              <a:t>Ion extraction from residual gas ions was made from both the 46 cm long, 10mm diameter “gas cell” and the remaining ionization region trap consisting of the 17 cm long, 31 mm diameter </a:t>
            </a:r>
            <a:r>
              <a:rPr lang="en-US" sz="1800" dirty="0" err="1">
                <a:solidFill>
                  <a:prstClr val="black"/>
                </a:solidFill>
              </a:rPr>
              <a:t>TestEBIS</a:t>
            </a:r>
            <a:r>
              <a:rPr lang="en-US" sz="1800" dirty="0">
                <a:solidFill>
                  <a:prstClr val="black"/>
                </a:solidFill>
              </a:rPr>
              <a:t> drift tube electrode.  Ion transfer between the two adjacent trap regions with different diameters has also been tested.</a:t>
            </a:r>
          </a:p>
          <a:p>
            <a:pPr defTabSz="457200"/>
            <a:endParaRPr lang="en-US" sz="1800" dirty="0">
              <a:solidFill>
                <a:prstClr val="black"/>
              </a:solidFill>
            </a:endParaRPr>
          </a:p>
          <a:p>
            <a:pPr defTabSz="457200"/>
            <a:r>
              <a:rPr lang="en-US" sz="1800" dirty="0">
                <a:solidFill>
                  <a:prstClr val="black"/>
                </a:solidFill>
              </a:rPr>
              <a:t>No gas feed for gas injection was provided during these experiments, since this would require a substantial rework of the </a:t>
            </a:r>
            <a:r>
              <a:rPr lang="en-US" sz="1800" dirty="0" err="1">
                <a:solidFill>
                  <a:prstClr val="black"/>
                </a:solidFill>
              </a:rPr>
              <a:t>TestEBIS</a:t>
            </a:r>
            <a:r>
              <a:rPr lang="en-US" sz="1800" dirty="0">
                <a:solidFill>
                  <a:prstClr val="black"/>
                </a:solidFill>
              </a:rPr>
              <a:t> which was designed for external ion injection.</a:t>
            </a:r>
          </a:p>
          <a:p>
            <a:pPr defTabSz="457200"/>
            <a:endParaRPr lang="en-US" sz="1800" dirty="0">
              <a:solidFill>
                <a:prstClr val="black"/>
              </a:solidFill>
            </a:endParaRPr>
          </a:p>
        </p:txBody>
      </p:sp>
    </p:spTree>
    <p:extLst>
      <p:ext uri="{BB962C8B-B14F-4D97-AF65-F5344CB8AC3E}">
        <p14:creationId xmlns:p14="http://schemas.microsoft.com/office/powerpoint/2010/main" val="3839314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9660" y="2665827"/>
            <a:ext cx="2860208" cy="3813611"/>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7021" y="922212"/>
            <a:ext cx="3557818" cy="2668364"/>
          </a:xfrm>
          <a:prstGeom prst="rect">
            <a:avLst/>
          </a:prstGeom>
        </p:spPr>
      </p:pic>
      <p:sp>
        <p:nvSpPr>
          <p:cNvPr id="4" name="TextBox 3"/>
          <p:cNvSpPr txBox="1"/>
          <p:nvPr/>
        </p:nvSpPr>
        <p:spPr>
          <a:xfrm>
            <a:off x="2370650" y="321523"/>
            <a:ext cx="6577185" cy="400110"/>
          </a:xfrm>
          <a:prstGeom prst="rect">
            <a:avLst/>
          </a:prstGeom>
          <a:noFill/>
        </p:spPr>
        <p:txBody>
          <a:bodyPr wrap="none" rtlCol="0">
            <a:spAutoFit/>
          </a:bodyPr>
          <a:lstStyle/>
          <a:p>
            <a:pPr defTabSz="457200"/>
            <a:r>
              <a:rPr lang="en-US" sz="2000" b="1" dirty="0" err="1">
                <a:solidFill>
                  <a:prstClr val="black"/>
                </a:solidFill>
                <a:latin typeface="Calibri"/>
              </a:rPr>
              <a:t>TestEBIS</a:t>
            </a:r>
            <a:r>
              <a:rPr lang="en-US" sz="2000" b="1" dirty="0">
                <a:solidFill>
                  <a:prstClr val="black"/>
                </a:solidFill>
                <a:latin typeface="Calibri"/>
              </a:rPr>
              <a:t> Laboratory upgrade for </a:t>
            </a:r>
            <a:r>
              <a:rPr lang="en-US" sz="2000" b="1" dirty="0" err="1">
                <a:solidFill>
                  <a:prstClr val="black"/>
                </a:solidFill>
                <a:latin typeface="Calibri"/>
              </a:rPr>
              <a:t>ExtendedEBIS</a:t>
            </a:r>
            <a:r>
              <a:rPr lang="en-US" sz="2000" b="1" dirty="0">
                <a:solidFill>
                  <a:prstClr val="black"/>
                </a:solidFill>
                <a:latin typeface="Calibri"/>
              </a:rPr>
              <a:t> development</a:t>
            </a:r>
          </a:p>
        </p:txBody>
      </p:sp>
      <p:sp>
        <p:nvSpPr>
          <p:cNvPr id="5" name="TextBox 4"/>
          <p:cNvSpPr txBox="1"/>
          <p:nvPr/>
        </p:nvSpPr>
        <p:spPr>
          <a:xfrm>
            <a:off x="6082300" y="1088513"/>
            <a:ext cx="4505881" cy="923330"/>
          </a:xfrm>
          <a:prstGeom prst="rect">
            <a:avLst/>
          </a:prstGeom>
          <a:noFill/>
        </p:spPr>
        <p:txBody>
          <a:bodyPr wrap="square" rtlCol="0">
            <a:spAutoFit/>
          </a:bodyPr>
          <a:lstStyle/>
          <a:p>
            <a:pPr defTabSz="457200"/>
            <a:r>
              <a:rPr lang="en-US">
                <a:solidFill>
                  <a:prstClr val="black"/>
                </a:solidFill>
                <a:latin typeface="Calibri"/>
              </a:rPr>
              <a:t>The </a:t>
            </a:r>
            <a:r>
              <a:rPr lang="en-US" err="1">
                <a:solidFill>
                  <a:prstClr val="black"/>
                </a:solidFill>
                <a:latin typeface="Calibri"/>
              </a:rPr>
              <a:t>TestEBIS</a:t>
            </a:r>
            <a:r>
              <a:rPr lang="en-US">
                <a:solidFill>
                  <a:prstClr val="black"/>
                </a:solidFill>
                <a:latin typeface="Calibri"/>
              </a:rPr>
              <a:t> setup has been moved away.</a:t>
            </a:r>
          </a:p>
          <a:p>
            <a:pPr defTabSz="457200"/>
            <a:r>
              <a:rPr lang="en-US">
                <a:solidFill>
                  <a:prstClr val="black"/>
                </a:solidFill>
                <a:latin typeface="Calibri"/>
              </a:rPr>
              <a:t>The single 1.3 meter superconducting solenoid cryostat is visible in the photo at left.  </a:t>
            </a:r>
          </a:p>
        </p:txBody>
      </p:sp>
      <p:sp>
        <p:nvSpPr>
          <p:cNvPr id="6" name="TextBox 5"/>
          <p:cNvSpPr txBox="1"/>
          <p:nvPr/>
        </p:nvSpPr>
        <p:spPr>
          <a:xfrm>
            <a:off x="2227021" y="4429638"/>
            <a:ext cx="4497824" cy="1754326"/>
          </a:xfrm>
          <a:prstGeom prst="rect">
            <a:avLst/>
          </a:prstGeom>
          <a:noFill/>
        </p:spPr>
        <p:txBody>
          <a:bodyPr wrap="square" rtlCol="0">
            <a:spAutoFit/>
          </a:bodyPr>
          <a:lstStyle/>
          <a:p>
            <a:pPr defTabSz="457200"/>
            <a:r>
              <a:rPr lang="en-US">
                <a:solidFill>
                  <a:prstClr val="black"/>
                </a:solidFill>
                <a:latin typeface="Calibri"/>
              </a:rPr>
              <a:t>The two Extended EBIS superconducting solenoids, each with cryostat length 2.3 meters, have been installed on newly constructed stands in the </a:t>
            </a:r>
            <a:r>
              <a:rPr lang="en-US" err="1">
                <a:solidFill>
                  <a:prstClr val="black"/>
                </a:solidFill>
                <a:latin typeface="Calibri"/>
              </a:rPr>
              <a:t>TestEBIS</a:t>
            </a:r>
            <a:r>
              <a:rPr lang="en-US">
                <a:solidFill>
                  <a:prstClr val="black"/>
                </a:solidFill>
                <a:latin typeface="Calibri"/>
              </a:rPr>
              <a:t> laboratory.</a:t>
            </a:r>
          </a:p>
          <a:p>
            <a:pPr defTabSz="457200"/>
            <a:r>
              <a:rPr lang="en-US">
                <a:solidFill>
                  <a:prstClr val="black"/>
                </a:solidFill>
                <a:latin typeface="Calibri"/>
              </a:rPr>
              <a:t>On site Quench and Acceptance testing completed during June 2018.</a:t>
            </a:r>
          </a:p>
        </p:txBody>
      </p:sp>
    </p:spTree>
    <p:extLst>
      <p:ext uri="{BB962C8B-B14F-4D97-AF65-F5344CB8AC3E}">
        <p14:creationId xmlns:p14="http://schemas.microsoft.com/office/powerpoint/2010/main" val="2856578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1F95-6E03-411A-989B-20F32FBE7345}"/>
              </a:ext>
            </a:extLst>
          </p:cNvPr>
          <p:cNvSpPr>
            <a:spLocks noGrp="1"/>
          </p:cNvSpPr>
          <p:nvPr>
            <p:ph type="title"/>
          </p:nvPr>
        </p:nvSpPr>
        <p:spPr>
          <a:xfrm>
            <a:off x="477079" y="365128"/>
            <a:ext cx="4639669" cy="393629"/>
          </a:xfrm>
        </p:spPr>
        <p:txBody>
          <a:bodyPr>
            <a:noAutofit/>
          </a:bodyPr>
          <a:lstStyle/>
          <a:p>
            <a:r>
              <a:rPr lang="en-US" sz="2800" b="0" dirty="0" err="1"/>
              <a:t>ProgressiveTest</a:t>
            </a:r>
            <a:r>
              <a:rPr lang="en-US" sz="2800" b="0" dirty="0"/>
              <a:t> Configurations</a:t>
            </a:r>
          </a:p>
        </p:txBody>
      </p:sp>
      <p:pic>
        <p:nvPicPr>
          <p:cNvPr id="12" name="Content Placeholder 11">
            <a:extLst>
              <a:ext uri="{FF2B5EF4-FFF2-40B4-BE49-F238E27FC236}">
                <a16:creationId xmlns:a16="http://schemas.microsoft.com/office/drawing/2014/main" id="{3101F6E6-60FC-4BBB-A49C-961949000E03}"/>
              </a:ext>
            </a:extLst>
          </p:cNvPr>
          <p:cNvPicPr>
            <a:picLocks noGrp="1" noChangeAspect="1"/>
          </p:cNvPicPr>
          <p:nvPr>
            <p:ph idx="1"/>
          </p:nvPr>
        </p:nvPicPr>
        <p:blipFill>
          <a:blip r:embed="rId2"/>
          <a:stretch>
            <a:fillRect/>
          </a:stretch>
        </p:blipFill>
        <p:spPr>
          <a:xfrm>
            <a:off x="4980562" y="0"/>
            <a:ext cx="6108970" cy="4977400"/>
          </a:xfrm>
        </p:spPr>
      </p:pic>
      <p:pic>
        <p:nvPicPr>
          <p:cNvPr id="4" name="Content Placeholder 6">
            <a:extLst>
              <a:ext uri="{FF2B5EF4-FFF2-40B4-BE49-F238E27FC236}">
                <a16:creationId xmlns:a16="http://schemas.microsoft.com/office/drawing/2014/main" id="{F3206D0B-BEA9-4EC4-AF2D-6D19125C71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546" y="953821"/>
            <a:ext cx="3963800" cy="5285067"/>
          </a:xfrm>
          <a:prstGeom prst="rect">
            <a:avLst/>
          </a:prstGeom>
        </p:spPr>
      </p:pic>
      <p:sp>
        <p:nvSpPr>
          <p:cNvPr id="3" name="TextBox 2">
            <a:extLst>
              <a:ext uri="{FF2B5EF4-FFF2-40B4-BE49-F238E27FC236}">
                <a16:creationId xmlns:a16="http://schemas.microsoft.com/office/drawing/2014/main" id="{234ACF62-3291-2446-AC45-400262AA98A3}"/>
              </a:ext>
            </a:extLst>
          </p:cNvPr>
          <p:cNvSpPr txBox="1"/>
          <p:nvPr/>
        </p:nvSpPr>
        <p:spPr>
          <a:xfrm>
            <a:off x="5116749" y="4977400"/>
            <a:ext cx="6770451" cy="1477328"/>
          </a:xfrm>
          <a:prstGeom prst="rect">
            <a:avLst/>
          </a:prstGeom>
          <a:noFill/>
        </p:spPr>
        <p:txBody>
          <a:bodyPr wrap="square" rtlCol="0">
            <a:spAutoFit/>
          </a:bodyPr>
          <a:lstStyle/>
          <a:p>
            <a:r>
              <a:rPr lang="en-US" dirty="0"/>
              <a:t>Top:  5.5A electron beam to Simple FC between solenoids</a:t>
            </a:r>
          </a:p>
          <a:p>
            <a:r>
              <a:rPr lang="en-US" dirty="0"/>
              <a:t>Middle:  5.5A electron beam to Simple FC after 2</a:t>
            </a:r>
            <a:r>
              <a:rPr lang="en-US" baseline="30000" dirty="0"/>
              <a:t>nd</a:t>
            </a:r>
            <a:r>
              <a:rPr lang="en-US" dirty="0"/>
              <a:t> Solenoid (each 5T)</a:t>
            </a:r>
          </a:p>
          <a:p>
            <a:r>
              <a:rPr lang="en-US" dirty="0"/>
              <a:t>	[ 20cm (1T min) and 45cm (0.5T min)  inter cryostat  gaps ]</a:t>
            </a:r>
          </a:p>
          <a:p>
            <a:r>
              <a:rPr lang="en-US" dirty="0"/>
              <a:t>Bottom: 3.6A </a:t>
            </a:r>
            <a:r>
              <a:rPr lang="en-US" dirty="0" err="1"/>
              <a:t>ebeam</a:t>
            </a:r>
            <a:r>
              <a:rPr lang="en-US" dirty="0"/>
              <a:t> to high current collector for both the </a:t>
            </a:r>
            <a:r>
              <a:rPr lang="en-US" dirty="0" err="1"/>
              <a:t>TestEBIS</a:t>
            </a:r>
            <a:r>
              <a:rPr lang="en-US" dirty="0"/>
              <a:t> 	and RHIC EBIS internal electrode geometries. </a:t>
            </a:r>
          </a:p>
        </p:txBody>
      </p:sp>
    </p:spTree>
    <p:extLst>
      <p:ext uri="{BB962C8B-B14F-4D97-AF65-F5344CB8AC3E}">
        <p14:creationId xmlns:p14="http://schemas.microsoft.com/office/powerpoint/2010/main" val="2162280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C610A-A675-084E-B90F-DBCE90156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1429"/>
          <a:stretch/>
        </p:blipFill>
        <p:spPr>
          <a:xfrm>
            <a:off x="1072661" y="3419016"/>
            <a:ext cx="8859067" cy="3513385"/>
          </a:xfrm>
          <a:prstGeom prst="rect">
            <a:avLst/>
          </a:prstGeom>
        </p:spPr>
      </p:pic>
      <p:sp>
        <p:nvSpPr>
          <p:cNvPr id="4" name="TextBox 3">
            <a:extLst>
              <a:ext uri="{FF2B5EF4-FFF2-40B4-BE49-F238E27FC236}">
                <a16:creationId xmlns:a16="http://schemas.microsoft.com/office/drawing/2014/main" id="{AA29FECF-9D5F-7945-AC67-C607DDF66E41}"/>
              </a:ext>
            </a:extLst>
          </p:cNvPr>
          <p:cNvSpPr txBox="1"/>
          <p:nvPr/>
        </p:nvSpPr>
        <p:spPr>
          <a:xfrm>
            <a:off x="2309045" y="420559"/>
            <a:ext cx="6386300" cy="461665"/>
          </a:xfrm>
          <a:prstGeom prst="rect">
            <a:avLst/>
          </a:prstGeom>
          <a:noFill/>
        </p:spPr>
        <p:txBody>
          <a:bodyPr wrap="none" rtlCol="0">
            <a:spAutoFit/>
          </a:bodyPr>
          <a:lstStyle/>
          <a:p>
            <a:r>
              <a:rPr lang="en-US" sz="2400" b="1" dirty="0"/>
              <a:t>Electron Beam Alignment Setup Assembly</a:t>
            </a:r>
          </a:p>
        </p:txBody>
      </p:sp>
      <p:sp>
        <p:nvSpPr>
          <p:cNvPr id="2" name="TextBox 1">
            <a:extLst>
              <a:ext uri="{FF2B5EF4-FFF2-40B4-BE49-F238E27FC236}">
                <a16:creationId xmlns:a16="http://schemas.microsoft.com/office/drawing/2014/main" id="{2E3E5D21-68DE-CA4F-B3E2-E236A45BB9F7}"/>
              </a:ext>
            </a:extLst>
          </p:cNvPr>
          <p:cNvSpPr txBox="1"/>
          <p:nvPr/>
        </p:nvSpPr>
        <p:spPr>
          <a:xfrm>
            <a:off x="834887" y="916309"/>
            <a:ext cx="10098156" cy="2185214"/>
          </a:xfrm>
          <a:prstGeom prst="rect">
            <a:avLst/>
          </a:prstGeom>
          <a:noFill/>
        </p:spPr>
        <p:txBody>
          <a:bodyPr wrap="square" rtlCol="0">
            <a:spAutoFit/>
          </a:bodyPr>
          <a:lstStyle/>
          <a:p>
            <a:r>
              <a:rPr lang="en-US" b="1" dirty="0"/>
              <a:t>A simplified modular vacuum system has been used to during initial electron beam testing</a:t>
            </a:r>
          </a:p>
          <a:p>
            <a:r>
              <a:rPr lang="en-US" b="1" dirty="0"/>
              <a:t>and to allow quick changes for testing new concepts and configurations:</a:t>
            </a:r>
          </a:p>
          <a:p>
            <a:r>
              <a:rPr lang="en-US" dirty="0"/>
              <a:t> </a:t>
            </a:r>
          </a:p>
          <a:p>
            <a:r>
              <a:rPr lang="en-US" dirty="0"/>
              <a:t>NOW:     “</a:t>
            </a:r>
            <a:r>
              <a:rPr lang="en-US" sz="1600" dirty="0"/>
              <a:t>External” drift tubes  (all drift tube diameters are ~2cm during first electron beam tests)</a:t>
            </a:r>
          </a:p>
          <a:p>
            <a:r>
              <a:rPr lang="en-US" sz="1600" dirty="0"/>
              <a:t> </a:t>
            </a:r>
          </a:p>
          <a:p>
            <a:r>
              <a:rPr lang="en-US" sz="1600" dirty="0">
                <a:solidFill>
                  <a:srgbClr val="0070C0"/>
                </a:solidFill>
              </a:rPr>
              <a:t>COMING SOON:   Gas injection cell</a:t>
            </a:r>
          </a:p>
          <a:p>
            <a:r>
              <a:rPr lang="en-US" sz="1600" dirty="0">
                <a:solidFill>
                  <a:srgbClr val="0070C0"/>
                </a:solidFill>
              </a:rPr>
              <a:t>                              Pulsed gas valve</a:t>
            </a:r>
          </a:p>
          <a:p>
            <a:r>
              <a:rPr lang="en-US" sz="1600" dirty="0">
                <a:solidFill>
                  <a:srgbClr val="0070C0"/>
                </a:solidFill>
              </a:rPr>
              <a:t>                              High Capacity and Linear NEG pump Installation with custom electrical regeneration</a:t>
            </a:r>
          </a:p>
        </p:txBody>
      </p:sp>
    </p:spTree>
    <p:extLst>
      <p:ext uri="{BB962C8B-B14F-4D97-AF65-F5344CB8AC3E}">
        <p14:creationId xmlns:p14="http://schemas.microsoft.com/office/powerpoint/2010/main" val="4170285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C610A-A675-084E-B90F-DBCE90156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359" t="61343" r="78100" b="34402"/>
          <a:stretch/>
        </p:blipFill>
        <p:spPr>
          <a:xfrm>
            <a:off x="2592781" y="3724392"/>
            <a:ext cx="2161309" cy="2450384"/>
          </a:xfrm>
          <a:prstGeom prst="rect">
            <a:avLst/>
          </a:prstGeom>
        </p:spPr>
      </p:pic>
      <p:pic>
        <p:nvPicPr>
          <p:cNvPr id="4" name="Picture 3">
            <a:extLst>
              <a:ext uri="{FF2B5EF4-FFF2-40B4-BE49-F238E27FC236}">
                <a16:creationId xmlns:a16="http://schemas.microsoft.com/office/drawing/2014/main" id="{DB21BE37-7C8E-B84D-8C91-B17325BA51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8183" t="62081" r="61550" b="35009"/>
          <a:stretch/>
        </p:blipFill>
        <p:spPr>
          <a:xfrm>
            <a:off x="3361336" y="1068765"/>
            <a:ext cx="5941002" cy="1140031"/>
          </a:xfrm>
          <a:prstGeom prst="rect">
            <a:avLst/>
          </a:prstGeom>
        </p:spPr>
      </p:pic>
      <p:sp>
        <p:nvSpPr>
          <p:cNvPr id="2" name="TextBox 1">
            <a:extLst>
              <a:ext uri="{FF2B5EF4-FFF2-40B4-BE49-F238E27FC236}">
                <a16:creationId xmlns:a16="http://schemas.microsoft.com/office/drawing/2014/main" id="{C346A706-F286-1949-B13B-C9BB95FDDE78}"/>
              </a:ext>
            </a:extLst>
          </p:cNvPr>
          <p:cNvSpPr txBox="1"/>
          <p:nvPr/>
        </p:nvSpPr>
        <p:spPr>
          <a:xfrm>
            <a:off x="2131454" y="262297"/>
            <a:ext cx="5952079" cy="461665"/>
          </a:xfrm>
          <a:prstGeom prst="rect">
            <a:avLst/>
          </a:prstGeom>
          <a:noFill/>
        </p:spPr>
        <p:txBody>
          <a:bodyPr wrap="none" rtlCol="0">
            <a:spAutoFit/>
          </a:bodyPr>
          <a:lstStyle/>
          <a:p>
            <a:r>
              <a:rPr lang="en-US" sz="2400" b="1" dirty="0"/>
              <a:t>Electron Beam Alignment Setup Details</a:t>
            </a:r>
          </a:p>
        </p:txBody>
      </p:sp>
      <p:sp>
        <p:nvSpPr>
          <p:cNvPr id="5" name="TextBox 4">
            <a:extLst>
              <a:ext uri="{FF2B5EF4-FFF2-40B4-BE49-F238E27FC236}">
                <a16:creationId xmlns:a16="http://schemas.microsoft.com/office/drawing/2014/main" id="{FD9BA859-8FB3-084F-8151-C82514669D98}"/>
              </a:ext>
            </a:extLst>
          </p:cNvPr>
          <p:cNvSpPr txBox="1"/>
          <p:nvPr/>
        </p:nvSpPr>
        <p:spPr>
          <a:xfrm>
            <a:off x="2355273" y="2178003"/>
            <a:ext cx="6538521" cy="861774"/>
          </a:xfrm>
          <a:prstGeom prst="rect">
            <a:avLst/>
          </a:prstGeom>
          <a:noFill/>
        </p:spPr>
        <p:txBody>
          <a:bodyPr wrap="none" rtlCol="0">
            <a:spAutoFit/>
          </a:bodyPr>
          <a:lstStyle/>
          <a:p>
            <a:r>
              <a:rPr lang="en-US" b="1" dirty="0"/>
              <a:t>Modular ”Gas Injection” Drift Tube Region:</a:t>
            </a:r>
          </a:p>
          <a:p>
            <a:r>
              <a:rPr lang="en-US" sz="1600" dirty="0"/>
              <a:t>2 cm dia. Drift tubes in Standard </a:t>
            </a:r>
            <a:r>
              <a:rPr lang="en-US" sz="1600" dirty="0" err="1"/>
              <a:t>Conflat</a:t>
            </a:r>
            <a:r>
              <a:rPr lang="en-US" sz="1600" dirty="0"/>
              <a:t> 2.75” 30kV Ceramic Breaks</a:t>
            </a:r>
          </a:p>
          <a:p>
            <a:r>
              <a:rPr lang="en-US" sz="1600" dirty="0"/>
              <a:t>Voltages applied externally.   Tested to 20kV between Adjacent Tubes.</a:t>
            </a:r>
          </a:p>
        </p:txBody>
      </p:sp>
      <p:sp>
        <p:nvSpPr>
          <p:cNvPr id="6" name="TextBox 5">
            <a:extLst>
              <a:ext uri="{FF2B5EF4-FFF2-40B4-BE49-F238E27FC236}">
                <a16:creationId xmlns:a16="http://schemas.microsoft.com/office/drawing/2014/main" id="{2F1C5090-9C3A-0942-AAF6-5AB04E36CA65}"/>
              </a:ext>
            </a:extLst>
          </p:cNvPr>
          <p:cNvSpPr txBox="1"/>
          <p:nvPr/>
        </p:nvSpPr>
        <p:spPr>
          <a:xfrm>
            <a:off x="6119752" y="4025736"/>
            <a:ext cx="3095719" cy="1877437"/>
          </a:xfrm>
          <a:prstGeom prst="rect">
            <a:avLst/>
          </a:prstGeom>
          <a:noFill/>
        </p:spPr>
        <p:txBody>
          <a:bodyPr wrap="none" rtlCol="0">
            <a:spAutoFit/>
          </a:bodyPr>
          <a:lstStyle/>
          <a:p>
            <a:r>
              <a:rPr lang="en-US" b="1" dirty="0"/>
              <a:t>Diagnostic Chamber:</a:t>
            </a:r>
          </a:p>
          <a:p>
            <a:endParaRPr lang="en-US" dirty="0"/>
          </a:p>
          <a:p>
            <a:r>
              <a:rPr lang="en-US" sz="1600" dirty="0"/>
              <a:t>Insertable 4 Quadrant apertures</a:t>
            </a:r>
          </a:p>
          <a:p>
            <a:r>
              <a:rPr lang="en-US" sz="1600" dirty="0"/>
              <a:t>8 independent electrodes </a:t>
            </a:r>
          </a:p>
          <a:p>
            <a:r>
              <a:rPr lang="en-US" sz="1600" dirty="0"/>
              <a:t>(Front and Back)</a:t>
            </a:r>
          </a:p>
          <a:p>
            <a:endParaRPr lang="en-US" sz="1600" dirty="0"/>
          </a:p>
          <a:p>
            <a:r>
              <a:rPr lang="en-US" sz="1600" dirty="0"/>
              <a:t>Insertable FC/plate</a:t>
            </a:r>
          </a:p>
        </p:txBody>
      </p:sp>
    </p:spTree>
    <p:extLst>
      <p:ext uri="{BB962C8B-B14F-4D97-AF65-F5344CB8AC3E}">
        <p14:creationId xmlns:p14="http://schemas.microsoft.com/office/powerpoint/2010/main" val="2387390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BFA2-4545-AC44-81EE-C1A7BB94FF4B}"/>
              </a:ext>
            </a:extLst>
          </p:cNvPr>
          <p:cNvSpPr>
            <a:spLocks noGrp="1"/>
          </p:cNvSpPr>
          <p:nvPr>
            <p:ph type="title"/>
          </p:nvPr>
        </p:nvSpPr>
        <p:spPr/>
        <p:txBody>
          <a:bodyPr>
            <a:normAutofit fontScale="90000"/>
          </a:bodyPr>
          <a:lstStyle/>
          <a:p>
            <a:r>
              <a:rPr lang="en-US" dirty="0"/>
              <a:t>“External” and perforated 2cm diameter internal Drift Tube assemblies for the upstream solenoid</a:t>
            </a:r>
          </a:p>
        </p:txBody>
      </p:sp>
      <p:pic>
        <p:nvPicPr>
          <p:cNvPr id="5" name="Content Placeholder 4">
            <a:extLst>
              <a:ext uri="{FF2B5EF4-FFF2-40B4-BE49-F238E27FC236}">
                <a16:creationId xmlns:a16="http://schemas.microsoft.com/office/drawing/2014/main" id="{CC054A45-A7D2-7442-A66A-08D01050BCA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078691" y="1600200"/>
            <a:ext cx="6034617" cy="4525963"/>
          </a:xfrm>
        </p:spPr>
      </p:pic>
    </p:spTree>
    <p:extLst>
      <p:ext uri="{BB962C8B-B14F-4D97-AF65-F5344CB8AC3E}">
        <p14:creationId xmlns:p14="http://schemas.microsoft.com/office/powerpoint/2010/main" val="2263242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5C8A2-2B99-A540-97D5-567BE97CD1FD}"/>
              </a:ext>
            </a:extLst>
          </p:cNvPr>
          <p:cNvSpPr>
            <a:spLocks noGrp="1"/>
          </p:cNvSpPr>
          <p:nvPr>
            <p:ph type="title"/>
          </p:nvPr>
        </p:nvSpPr>
        <p:spPr/>
        <p:txBody>
          <a:bodyPr>
            <a:normAutofit/>
          </a:bodyPr>
          <a:lstStyle/>
          <a:p>
            <a:r>
              <a:rPr lang="en-US" sz="3200" dirty="0"/>
              <a:t>Motivation for a New “Extended EBIS” at Brookhaven National Laboratory (BNL):</a:t>
            </a:r>
          </a:p>
        </p:txBody>
      </p:sp>
      <p:sp>
        <p:nvSpPr>
          <p:cNvPr id="3" name="Content Placeholder 2">
            <a:extLst>
              <a:ext uri="{FF2B5EF4-FFF2-40B4-BE49-F238E27FC236}">
                <a16:creationId xmlns:a16="http://schemas.microsoft.com/office/drawing/2014/main" id="{7AA07BFE-EB3B-0F45-826C-06786CC2AE89}"/>
              </a:ext>
            </a:extLst>
          </p:cNvPr>
          <p:cNvSpPr>
            <a:spLocks noGrp="1"/>
          </p:cNvSpPr>
          <p:nvPr>
            <p:ph idx="1"/>
          </p:nvPr>
        </p:nvSpPr>
        <p:spPr/>
        <p:txBody>
          <a:bodyPr>
            <a:normAutofit lnSpcReduction="10000"/>
          </a:bodyPr>
          <a:lstStyle/>
          <a:p>
            <a:r>
              <a:rPr lang="en-US" dirty="0"/>
              <a:t>Provide increased intensities of Au</a:t>
            </a:r>
            <a:r>
              <a:rPr lang="en-US" baseline="30000" dirty="0"/>
              <a:t>32+ </a:t>
            </a:r>
            <a:r>
              <a:rPr lang="en-US" dirty="0"/>
              <a:t>and other species for the Relativistic Heavy Ion Collider (RHIC) </a:t>
            </a:r>
          </a:p>
          <a:p>
            <a:r>
              <a:rPr lang="en-US" dirty="0">
                <a:solidFill>
                  <a:srgbClr val="FF0000"/>
                </a:solidFill>
              </a:rPr>
              <a:t>Provide Polarized </a:t>
            </a:r>
            <a:r>
              <a:rPr lang="en-US" baseline="30000" dirty="0">
                <a:solidFill>
                  <a:srgbClr val="FF0000"/>
                </a:solidFill>
              </a:rPr>
              <a:t>3</a:t>
            </a:r>
            <a:r>
              <a:rPr lang="en-US" dirty="0">
                <a:solidFill>
                  <a:srgbClr val="FF0000"/>
                </a:solidFill>
              </a:rPr>
              <a:t>He</a:t>
            </a:r>
            <a:r>
              <a:rPr lang="en-US" baseline="30000" dirty="0">
                <a:solidFill>
                  <a:srgbClr val="FF0000"/>
                </a:solidFill>
              </a:rPr>
              <a:t>2+ </a:t>
            </a:r>
            <a:r>
              <a:rPr lang="en-US" dirty="0">
                <a:solidFill>
                  <a:srgbClr val="FF0000"/>
                </a:solidFill>
              </a:rPr>
              <a:t>for a future electron-ion collider (EIC) with near term feasibility studies at RHIC</a:t>
            </a:r>
          </a:p>
          <a:p>
            <a:r>
              <a:rPr lang="en-US" dirty="0"/>
              <a:t>Maintain Rapid switching of Ion Beams for quasi-simultaneous beam delivery to RHIC and the NASA Space Research Laboratory (NSRL) at BNL</a:t>
            </a:r>
          </a:p>
          <a:p>
            <a:r>
              <a:rPr lang="en-US" dirty="0"/>
              <a:t>Provide H+ from the EBIS, reducing or eliminating the need to use the TANDEM and 200Mev LINAC facilities to provide protons to NSRL   </a:t>
            </a:r>
          </a:p>
        </p:txBody>
      </p:sp>
    </p:spTree>
    <p:extLst>
      <p:ext uri="{BB962C8B-B14F-4D97-AF65-F5344CB8AC3E}">
        <p14:creationId xmlns:p14="http://schemas.microsoft.com/office/powerpoint/2010/main" val="1458961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1F95-6E03-411A-989B-20F32FBE7345}"/>
              </a:ext>
            </a:extLst>
          </p:cNvPr>
          <p:cNvSpPr>
            <a:spLocks noGrp="1"/>
          </p:cNvSpPr>
          <p:nvPr>
            <p:ph type="title"/>
          </p:nvPr>
        </p:nvSpPr>
        <p:spPr>
          <a:xfrm>
            <a:off x="439296" y="371489"/>
            <a:ext cx="4026906" cy="466144"/>
          </a:xfrm>
        </p:spPr>
        <p:txBody>
          <a:bodyPr>
            <a:normAutofit fontScale="90000"/>
          </a:bodyPr>
          <a:lstStyle/>
          <a:p>
            <a:r>
              <a:rPr lang="en-US" sz="2800" b="0" dirty="0"/>
              <a:t>Upstream Drift Tubes</a:t>
            </a:r>
          </a:p>
        </p:txBody>
      </p:sp>
      <p:pic>
        <p:nvPicPr>
          <p:cNvPr id="6" name="Content Placeholder 5">
            <a:extLst>
              <a:ext uri="{FF2B5EF4-FFF2-40B4-BE49-F238E27FC236}">
                <a16:creationId xmlns:a16="http://schemas.microsoft.com/office/drawing/2014/main" id="{6A888502-3ABD-4217-A9AC-A0854ADF638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080" y="1825625"/>
            <a:ext cx="5486399" cy="3086100"/>
          </a:xfrm>
        </p:spPr>
      </p:pic>
      <p:pic>
        <p:nvPicPr>
          <p:cNvPr id="8" name="Picture 7">
            <a:extLst>
              <a:ext uri="{FF2B5EF4-FFF2-40B4-BE49-F238E27FC236}">
                <a16:creationId xmlns:a16="http://schemas.microsoft.com/office/drawing/2014/main" id="{72D14AD8-A28B-4155-91B8-EA1541A3D4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4013" y="1825625"/>
            <a:ext cx="5486400" cy="3086100"/>
          </a:xfrm>
          <a:prstGeom prst="rect">
            <a:avLst/>
          </a:prstGeom>
        </p:spPr>
      </p:pic>
    </p:spTree>
    <p:extLst>
      <p:ext uri="{BB962C8B-B14F-4D97-AF65-F5344CB8AC3E}">
        <p14:creationId xmlns:p14="http://schemas.microsoft.com/office/powerpoint/2010/main" val="2328517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1F95-6E03-411A-989B-20F32FBE7345}"/>
              </a:ext>
            </a:extLst>
          </p:cNvPr>
          <p:cNvSpPr>
            <a:spLocks noGrp="1"/>
          </p:cNvSpPr>
          <p:nvPr>
            <p:ph type="title"/>
          </p:nvPr>
        </p:nvSpPr>
        <p:spPr>
          <a:xfrm>
            <a:off x="543339" y="365128"/>
            <a:ext cx="2645725" cy="2627454"/>
          </a:xfrm>
        </p:spPr>
        <p:txBody>
          <a:bodyPr>
            <a:normAutofit/>
          </a:bodyPr>
          <a:lstStyle/>
          <a:p>
            <a:r>
              <a:rPr lang="en-US" sz="2800" b="0" dirty="0"/>
              <a:t>Transverse Coils and High Voltage Connections</a:t>
            </a:r>
          </a:p>
        </p:txBody>
      </p:sp>
      <p:pic>
        <p:nvPicPr>
          <p:cNvPr id="9" name="Content Placeholder 8">
            <a:extLst>
              <a:ext uri="{FF2B5EF4-FFF2-40B4-BE49-F238E27FC236}">
                <a16:creationId xmlns:a16="http://schemas.microsoft.com/office/drawing/2014/main" id="{6FFA2110-D026-4A7F-8233-961710B1E44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2692889" y="1642013"/>
            <a:ext cx="5837185" cy="3283416"/>
          </a:xfrm>
        </p:spPr>
      </p:pic>
      <p:pic>
        <p:nvPicPr>
          <p:cNvPr id="4" name="Picture 3">
            <a:extLst>
              <a:ext uri="{FF2B5EF4-FFF2-40B4-BE49-F238E27FC236}">
                <a16:creationId xmlns:a16="http://schemas.microsoft.com/office/drawing/2014/main" id="{17C05308-763A-4062-AA84-DDA32D5014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2499" y="365128"/>
            <a:ext cx="3283417" cy="5837187"/>
          </a:xfrm>
          <a:prstGeom prst="rect">
            <a:avLst/>
          </a:prstGeom>
        </p:spPr>
      </p:pic>
    </p:spTree>
    <p:extLst>
      <p:ext uri="{BB962C8B-B14F-4D97-AF65-F5344CB8AC3E}">
        <p14:creationId xmlns:p14="http://schemas.microsoft.com/office/powerpoint/2010/main" val="1165600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Electron Beam Ionization of </a:t>
            </a:r>
            <a:r>
              <a:rPr lang="en-US" b="1" baseline="30000" dirty="0"/>
              <a:t>3</a:t>
            </a:r>
            <a:r>
              <a:rPr lang="en-US" b="1" dirty="0"/>
              <a:t>He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
        <p:nvSpPr>
          <p:cNvPr id="17" name="TextBox 16"/>
          <p:cNvSpPr txBox="1"/>
          <p:nvPr/>
        </p:nvSpPr>
        <p:spPr>
          <a:xfrm>
            <a:off x="6891687" y="4097955"/>
            <a:ext cx="5168767"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For an e-beam of 25 </a:t>
            </a:r>
            <a:r>
              <a:rPr lang="en-US" sz="2400" dirty="0" err="1"/>
              <a:t>keV</a:t>
            </a:r>
            <a:r>
              <a:rPr lang="en-US" sz="2400" dirty="0"/>
              <a:t> there is  a ≈0.5% probability that </a:t>
            </a:r>
            <a:r>
              <a:rPr lang="en-US" sz="2400" baseline="30000" dirty="0"/>
              <a:t>3</a:t>
            </a:r>
            <a:r>
              <a:rPr lang="en-US" sz="2400" dirty="0"/>
              <a:t>He is ionized during traverse of the e-beam.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Therefore, treat the e-beam as an ideal pump with 99.5% transparency.</a:t>
            </a:r>
          </a:p>
        </p:txBody>
      </p:sp>
      <p:pic>
        <p:nvPicPr>
          <p:cNvPr id="14" name="Picture 13">
            <a:extLst>
              <a:ext uri="{FF2B5EF4-FFF2-40B4-BE49-F238E27FC236}">
                <a16:creationId xmlns:a16="http://schemas.microsoft.com/office/drawing/2014/main" id="{248336F2-8E35-B641-ABD9-36C2757419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6692"/>
            <a:ext cx="12192000" cy="1001511"/>
          </a:xfrm>
          <a:prstGeom prst="rect">
            <a:avLst/>
          </a:prstGeom>
        </p:spPr>
      </p:pic>
      <p:pic>
        <p:nvPicPr>
          <p:cNvPr id="16" name="Picture 15">
            <a:extLst>
              <a:ext uri="{FF2B5EF4-FFF2-40B4-BE49-F238E27FC236}">
                <a16:creationId xmlns:a16="http://schemas.microsoft.com/office/drawing/2014/main" id="{EB67C410-221D-9C4A-A54F-4A89B54B9F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4194" y="2022043"/>
            <a:ext cx="3935825" cy="1539304"/>
          </a:xfrm>
          <a:prstGeom prst="rect">
            <a:avLst/>
          </a:prstGeom>
        </p:spPr>
      </p:pic>
      <p:pic>
        <p:nvPicPr>
          <p:cNvPr id="10" name="Picture 9">
            <a:extLst>
              <a:ext uri="{FF2B5EF4-FFF2-40B4-BE49-F238E27FC236}">
                <a16:creationId xmlns:a16="http://schemas.microsoft.com/office/drawing/2014/main" id="{E7856629-3628-9341-9921-261882D389D7}"/>
              </a:ext>
            </a:extLst>
          </p:cNvPr>
          <p:cNvPicPr>
            <a:picLocks noChangeAspect="1"/>
          </p:cNvPicPr>
          <p:nvPr/>
        </p:nvPicPr>
        <p:blipFill>
          <a:blip r:embed="rId5"/>
          <a:stretch>
            <a:fillRect/>
          </a:stretch>
        </p:blipFill>
        <p:spPr>
          <a:xfrm>
            <a:off x="160687" y="2706495"/>
            <a:ext cx="6731000" cy="2971800"/>
          </a:xfrm>
          <a:prstGeom prst="rect">
            <a:avLst/>
          </a:prstGeom>
        </p:spPr>
      </p:pic>
      <p:sp>
        <p:nvSpPr>
          <p:cNvPr id="3" name="TextBox 2">
            <a:extLst>
              <a:ext uri="{FF2B5EF4-FFF2-40B4-BE49-F238E27FC236}">
                <a16:creationId xmlns:a16="http://schemas.microsoft.com/office/drawing/2014/main" id="{F3FF1B7C-5620-854B-86F1-21CCB265453E}"/>
              </a:ext>
            </a:extLst>
          </p:cNvPr>
          <p:cNvSpPr txBox="1"/>
          <p:nvPr/>
        </p:nvSpPr>
        <p:spPr>
          <a:xfrm>
            <a:off x="157212" y="2244830"/>
            <a:ext cx="5938788" cy="461665"/>
          </a:xfrm>
          <a:prstGeom prst="rect">
            <a:avLst/>
          </a:prstGeom>
          <a:noFill/>
        </p:spPr>
        <p:txBody>
          <a:bodyPr wrap="square" rtlCol="0">
            <a:spAutoFit/>
          </a:bodyPr>
          <a:lstStyle/>
          <a:p>
            <a:r>
              <a:rPr lang="en-US" sz="2400" dirty="0"/>
              <a:t>Proportion of </a:t>
            </a:r>
            <a:r>
              <a:rPr lang="en-US" sz="2400" baseline="30000" dirty="0"/>
              <a:t>3</a:t>
            </a:r>
            <a:r>
              <a:rPr lang="en-US" sz="2400" dirty="0"/>
              <a:t>He ionized after 20 </a:t>
            </a:r>
            <a:r>
              <a:rPr lang="en-US" sz="2400" dirty="0" err="1"/>
              <a:t>ms</a:t>
            </a:r>
            <a:endParaRPr lang="en-US" sz="2400" dirty="0"/>
          </a:p>
        </p:txBody>
      </p:sp>
      <p:sp>
        <p:nvSpPr>
          <p:cNvPr id="7" name="Oval 6">
            <a:extLst>
              <a:ext uri="{FF2B5EF4-FFF2-40B4-BE49-F238E27FC236}">
                <a16:creationId xmlns:a16="http://schemas.microsoft.com/office/drawing/2014/main" id="{9A596740-0B41-CC47-B937-8DC967DC8BD3}"/>
              </a:ext>
            </a:extLst>
          </p:cNvPr>
          <p:cNvSpPr/>
          <p:nvPr/>
        </p:nvSpPr>
        <p:spPr>
          <a:xfrm>
            <a:off x="2714323" y="5252117"/>
            <a:ext cx="1025091" cy="3651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0B28BEC-2B1D-9F45-AE3F-DE758A30B704}"/>
              </a:ext>
            </a:extLst>
          </p:cNvPr>
          <p:cNvSpPr/>
          <p:nvPr/>
        </p:nvSpPr>
        <p:spPr>
          <a:xfrm>
            <a:off x="4787095" y="4004329"/>
            <a:ext cx="1025091" cy="3651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D7104A-8360-9346-B36A-568B64233315}"/>
              </a:ext>
            </a:extLst>
          </p:cNvPr>
          <p:cNvSpPr/>
          <p:nvPr/>
        </p:nvSpPr>
        <p:spPr>
          <a:xfrm>
            <a:off x="5704572" y="3083224"/>
            <a:ext cx="1025091" cy="3651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099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Gas Diffusion and Pumping in Ionization Cell </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
        <p:nvSpPr>
          <p:cNvPr id="13" name="TextBox 12"/>
          <p:cNvSpPr txBox="1"/>
          <p:nvPr/>
        </p:nvSpPr>
        <p:spPr>
          <a:xfrm>
            <a:off x="147557" y="2314755"/>
            <a:ext cx="4520696" cy="3046988"/>
          </a:xfrm>
          <a:prstGeom prst="rect">
            <a:avLst/>
          </a:prstGeom>
          <a:noFill/>
        </p:spPr>
        <p:txBody>
          <a:bodyPr wrap="square" rtlCol="0">
            <a:spAutoFit/>
          </a:bodyPr>
          <a:lstStyle/>
          <a:p>
            <a:pPr marL="342900" indent="-342900">
              <a:buFont typeface="Wingdings" pitchFamily="2" charset="2"/>
              <a:buChar char="Ø"/>
            </a:pPr>
            <a:r>
              <a:rPr lang="en-US" sz="2400" dirty="0"/>
              <a:t>6.18 x 10</a:t>
            </a:r>
            <a:r>
              <a:rPr lang="en-US" sz="2400" baseline="30000" dirty="0"/>
              <a:t>11</a:t>
            </a:r>
            <a:r>
              <a:rPr lang="en-US" sz="2400" dirty="0"/>
              <a:t> </a:t>
            </a:r>
            <a:r>
              <a:rPr lang="en-US" sz="2400" baseline="30000" dirty="0"/>
              <a:t>3</a:t>
            </a:r>
            <a:r>
              <a:rPr lang="en-US" sz="2400" dirty="0"/>
              <a:t>He atoms injected</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10 A, 25 </a:t>
            </a:r>
            <a:r>
              <a:rPr lang="en-US" sz="2400" dirty="0" err="1"/>
              <a:t>keV</a:t>
            </a:r>
            <a:r>
              <a:rPr lang="en-US" sz="2400" dirty="0"/>
              <a:t> e-beam</a:t>
            </a:r>
          </a:p>
          <a:p>
            <a:pPr marL="342900" indent="-342900">
              <a:buFont typeface="Wingdings" pitchFamily="2" charset="2"/>
              <a:buChar char="Ø"/>
            </a:pPr>
            <a:endParaRPr lang="en-US" sz="2400" u="sng" dirty="0"/>
          </a:p>
          <a:p>
            <a:pPr marL="342900" indent="-342900">
              <a:buFont typeface="Wingdings" pitchFamily="2" charset="2"/>
              <a:buChar char="Ø"/>
            </a:pPr>
            <a:r>
              <a:rPr lang="en-US" sz="2400" dirty="0"/>
              <a:t>Ionization Cell</a:t>
            </a:r>
          </a:p>
          <a:p>
            <a:pPr marL="742950" lvl="1" indent="-285750">
              <a:buFont typeface="Arial" charset="0"/>
              <a:buChar char="•"/>
            </a:pPr>
            <a:r>
              <a:rPr lang="en-US" sz="2400" dirty="0"/>
              <a:t>30 cm long</a:t>
            </a:r>
          </a:p>
          <a:p>
            <a:pPr marL="742950" lvl="1" indent="-285750">
              <a:buFont typeface="Arial" charset="0"/>
              <a:buChar char="•"/>
            </a:pPr>
            <a:r>
              <a:rPr lang="en-US" sz="2400" dirty="0"/>
              <a:t>2 cm diameter</a:t>
            </a:r>
          </a:p>
          <a:p>
            <a:pPr marL="742950" lvl="1" indent="-285750">
              <a:buFont typeface="Arial" charset="0"/>
              <a:buChar char="•"/>
            </a:pPr>
            <a:r>
              <a:rPr lang="en-US" sz="2400" dirty="0"/>
              <a:t>1 cm constrictions</a:t>
            </a:r>
          </a:p>
        </p:txBody>
      </p:sp>
      <p:pic>
        <p:nvPicPr>
          <p:cNvPr id="3" name="Picture 2">
            <a:extLst>
              <a:ext uri="{FF2B5EF4-FFF2-40B4-BE49-F238E27FC236}">
                <a16:creationId xmlns:a16="http://schemas.microsoft.com/office/drawing/2014/main" id="{C194432F-852B-6C48-9407-3C4E73BA3965}"/>
              </a:ext>
            </a:extLst>
          </p:cNvPr>
          <p:cNvPicPr>
            <a:picLocks noChangeAspect="1"/>
          </p:cNvPicPr>
          <p:nvPr/>
        </p:nvPicPr>
        <p:blipFill>
          <a:blip r:embed="rId3"/>
          <a:stretch>
            <a:fillRect/>
          </a:stretch>
        </p:blipFill>
        <p:spPr>
          <a:xfrm>
            <a:off x="4383518" y="1712416"/>
            <a:ext cx="7539764" cy="4773921"/>
          </a:xfrm>
          <a:prstGeom prst="rect">
            <a:avLst/>
          </a:prstGeom>
        </p:spPr>
      </p:pic>
      <p:pic>
        <p:nvPicPr>
          <p:cNvPr id="20" name="Picture 19">
            <a:extLst>
              <a:ext uri="{FF2B5EF4-FFF2-40B4-BE49-F238E27FC236}">
                <a16:creationId xmlns:a16="http://schemas.microsoft.com/office/drawing/2014/main" id="{9F230E54-AF5A-F144-8D6F-CBE4811AB5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7842"/>
            <a:ext cx="12192000" cy="1001511"/>
          </a:xfrm>
          <a:prstGeom prst="rect">
            <a:avLst/>
          </a:prstGeom>
        </p:spPr>
      </p:pic>
    </p:spTree>
    <p:extLst>
      <p:ext uri="{BB962C8B-B14F-4D97-AF65-F5344CB8AC3E}">
        <p14:creationId xmlns:p14="http://schemas.microsoft.com/office/powerpoint/2010/main" val="944810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Electron Beam Ionization of </a:t>
            </a:r>
            <a:r>
              <a:rPr lang="en-US" b="1" baseline="30000" dirty="0"/>
              <a:t>3</a:t>
            </a:r>
            <a:r>
              <a:rPr lang="en-US" b="1" dirty="0"/>
              <a:t>He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pic>
        <p:nvPicPr>
          <p:cNvPr id="9" name="Picture 8">
            <a:extLst>
              <a:ext uri="{FF2B5EF4-FFF2-40B4-BE49-F238E27FC236}">
                <a16:creationId xmlns:a16="http://schemas.microsoft.com/office/drawing/2014/main" id="{A7EAF46F-8C40-44B0-909C-5CFE3843FCE3}"/>
              </a:ext>
            </a:extLst>
          </p:cNvPr>
          <p:cNvPicPr>
            <a:picLocks noChangeAspect="1"/>
          </p:cNvPicPr>
          <p:nvPr/>
        </p:nvPicPr>
        <p:blipFill>
          <a:blip r:embed="rId3"/>
          <a:stretch>
            <a:fillRect/>
          </a:stretch>
        </p:blipFill>
        <p:spPr>
          <a:xfrm>
            <a:off x="231808" y="2403233"/>
            <a:ext cx="5669504" cy="3385954"/>
          </a:xfrm>
          <a:prstGeom prst="rect">
            <a:avLst/>
          </a:prstGeom>
        </p:spPr>
      </p:pic>
      <p:pic>
        <p:nvPicPr>
          <p:cNvPr id="10" name="Picture 9">
            <a:extLst>
              <a:ext uri="{FF2B5EF4-FFF2-40B4-BE49-F238E27FC236}">
                <a16:creationId xmlns:a16="http://schemas.microsoft.com/office/drawing/2014/main" id="{26A2CA6F-5D8B-44AD-9E4C-069DC2CD8C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01312" y="2673807"/>
            <a:ext cx="6052659" cy="2599014"/>
          </a:xfrm>
          <a:prstGeom prst="rect">
            <a:avLst/>
          </a:prstGeom>
        </p:spPr>
      </p:pic>
      <p:pic>
        <p:nvPicPr>
          <p:cNvPr id="11" name="Picture 10">
            <a:extLst>
              <a:ext uri="{FF2B5EF4-FFF2-40B4-BE49-F238E27FC236}">
                <a16:creationId xmlns:a16="http://schemas.microsoft.com/office/drawing/2014/main" id="{26BF3973-50F0-214B-8C2A-C3E97E87D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76692"/>
            <a:ext cx="12192000" cy="1001511"/>
          </a:xfrm>
          <a:prstGeom prst="rect">
            <a:avLst/>
          </a:prstGeom>
        </p:spPr>
      </p:pic>
    </p:spTree>
    <p:extLst>
      <p:ext uri="{BB962C8B-B14F-4D97-AF65-F5344CB8AC3E}">
        <p14:creationId xmlns:p14="http://schemas.microsoft.com/office/powerpoint/2010/main" val="1365905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09" y="264494"/>
            <a:ext cx="8344216" cy="480355"/>
          </a:xfrm>
        </p:spPr>
        <p:txBody>
          <a:bodyPr>
            <a:normAutofit/>
          </a:bodyPr>
          <a:lstStyle/>
          <a:p>
            <a:r>
              <a:rPr lang="en-US" sz="2800" dirty="0"/>
              <a:t>Schedule / Milestones  </a:t>
            </a:r>
            <a:r>
              <a:rPr lang="en-US" sz="2800" dirty="0">
                <a:solidFill>
                  <a:srgbClr val="FF0000"/>
                </a:solidFill>
              </a:rPr>
              <a:t>(Need to update/Add)</a:t>
            </a:r>
          </a:p>
        </p:txBody>
      </p:sp>
      <p:sp>
        <p:nvSpPr>
          <p:cNvPr id="3" name="Content Placeholder 2"/>
          <p:cNvSpPr>
            <a:spLocks noGrp="1"/>
          </p:cNvSpPr>
          <p:nvPr>
            <p:ph idx="1"/>
          </p:nvPr>
        </p:nvSpPr>
        <p:spPr>
          <a:xfrm>
            <a:off x="337748" y="744848"/>
            <a:ext cx="11296533" cy="5477821"/>
          </a:xfrm>
        </p:spPr>
        <p:txBody>
          <a:bodyPr>
            <a:normAutofit fontScale="25000" lnSpcReduction="20000"/>
          </a:bodyPr>
          <a:lstStyle/>
          <a:p>
            <a:pPr>
              <a:lnSpc>
                <a:spcPct val="120000"/>
              </a:lnSpc>
            </a:pPr>
            <a:r>
              <a:rPr lang="en-US" sz="8000" dirty="0"/>
              <a:t>Completed acceptance tests of solenoids. June 2018.  </a:t>
            </a:r>
          </a:p>
          <a:p>
            <a:pPr>
              <a:lnSpc>
                <a:spcPct val="120000"/>
              </a:lnSpc>
            </a:pPr>
            <a:r>
              <a:rPr lang="en-US" sz="8000" dirty="0"/>
              <a:t>Electron beam through upstream solenoid to FC - test collector.   Dec-Feb 2019  (5.5A) </a:t>
            </a:r>
          </a:p>
          <a:p>
            <a:pPr>
              <a:lnSpc>
                <a:spcPct val="120000"/>
              </a:lnSpc>
            </a:pPr>
            <a:r>
              <a:rPr lang="en-US" sz="8000" dirty="0"/>
              <a:t>Electron beam propagated through both solenoids to FC - test collector.  Also varied separation between solenoids, 20cm and 45cm. April - May 2019 (4.25A)</a:t>
            </a:r>
          </a:p>
          <a:p>
            <a:pPr>
              <a:lnSpc>
                <a:spcPct val="120000"/>
              </a:lnSpc>
            </a:pPr>
            <a:r>
              <a:rPr lang="en-US" sz="8000" dirty="0"/>
              <a:t>Electron beam to high power (RHIC EBIS) collector. </a:t>
            </a:r>
            <a:r>
              <a:rPr lang="en-US" sz="8000" dirty="0">
                <a:solidFill>
                  <a:srgbClr val="FF0000"/>
                </a:solidFill>
              </a:rPr>
              <a:t>  8A achieved</a:t>
            </a:r>
          </a:p>
          <a:p>
            <a:pPr>
              <a:lnSpc>
                <a:spcPct val="120000"/>
              </a:lnSpc>
            </a:pPr>
            <a:r>
              <a:rPr lang="en-US" sz="8000" dirty="0"/>
              <a:t>Linear NEG 3-module (activation, pumping speed tests);separate stand and Installed and tested</a:t>
            </a:r>
          </a:p>
          <a:p>
            <a:pPr>
              <a:lnSpc>
                <a:spcPct val="120000"/>
              </a:lnSpc>
            </a:pPr>
            <a:r>
              <a:rPr lang="en-US" sz="8000" dirty="0">
                <a:solidFill>
                  <a:srgbClr val="0070C0"/>
                </a:solidFill>
              </a:rPr>
              <a:t>Gas Cell prototype installation and testing in upstream solenoid.  Sept – Oct 2019</a:t>
            </a:r>
          </a:p>
          <a:p>
            <a:pPr>
              <a:lnSpc>
                <a:spcPct val="120000"/>
              </a:lnSpc>
            </a:pPr>
            <a:r>
              <a:rPr lang="en-US" sz="8000" dirty="0">
                <a:solidFill>
                  <a:srgbClr val="0070C0"/>
                </a:solidFill>
              </a:rPr>
              <a:t>Further buildout and testing. (Vacuum separations, NEG Installation)  Nov. 2019 – June 2020</a:t>
            </a:r>
          </a:p>
          <a:p>
            <a:pPr>
              <a:lnSpc>
                <a:spcPct val="120000"/>
              </a:lnSpc>
            </a:pPr>
            <a:r>
              <a:rPr lang="en-US" sz="8000" dirty="0">
                <a:solidFill>
                  <a:srgbClr val="0070C0"/>
                </a:solidFill>
              </a:rPr>
              <a:t>Complete Extended EBIS with all improvements ready for testing (Ions beams). January 2022</a:t>
            </a:r>
          </a:p>
          <a:p>
            <a:pPr>
              <a:lnSpc>
                <a:spcPct val="120000"/>
              </a:lnSpc>
            </a:pPr>
            <a:r>
              <a:rPr lang="en-US" sz="8000" dirty="0" err="1">
                <a:solidFill>
                  <a:srgbClr val="0070C0"/>
                </a:solidFill>
              </a:rPr>
              <a:t>RhicEBIS</a:t>
            </a:r>
            <a:r>
              <a:rPr lang="en-US" sz="8000" dirty="0">
                <a:solidFill>
                  <a:srgbClr val="0070C0"/>
                </a:solidFill>
              </a:rPr>
              <a:t> decommissioning (Summer shutdown 2020)</a:t>
            </a:r>
          </a:p>
          <a:p>
            <a:pPr>
              <a:lnSpc>
                <a:spcPct val="120000"/>
              </a:lnSpc>
            </a:pPr>
            <a:r>
              <a:rPr lang="en-US" sz="8000" dirty="0">
                <a:solidFill>
                  <a:srgbClr val="0070C0"/>
                </a:solidFill>
              </a:rPr>
              <a:t>Extended EBIS Installation.  July - Sept 2022</a:t>
            </a:r>
          </a:p>
          <a:p>
            <a:pPr>
              <a:lnSpc>
                <a:spcPct val="120000"/>
              </a:lnSpc>
            </a:pPr>
            <a:r>
              <a:rPr lang="en-US" sz="8000" dirty="0">
                <a:solidFill>
                  <a:srgbClr val="0070C0"/>
                </a:solidFill>
              </a:rPr>
              <a:t>Extended EBIS System Testing and Commissioning.  Oct – Dec 2022</a:t>
            </a:r>
          </a:p>
          <a:p>
            <a:pPr>
              <a:lnSpc>
                <a:spcPct val="120000"/>
              </a:lnSpc>
            </a:pPr>
            <a:r>
              <a:rPr lang="en-US" sz="8000" dirty="0">
                <a:solidFill>
                  <a:srgbClr val="0070C0"/>
                </a:solidFill>
              </a:rPr>
              <a:t>Extended EBIS Operations January 2023  (gas injection possible…..polarization Summer 2025)</a:t>
            </a:r>
          </a:p>
          <a:p>
            <a:endParaRPr lang="en-US" sz="1800" dirty="0"/>
          </a:p>
          <a:p>
            <a:endParaRPr lang="en-US" sz="1800" dirty="0"/>
          </a:p>
          <a:p>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3047332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2361E-402C-8942-A9FF-5CEEA9F85043}"/>
              </a:ext>
            </a:extLst>
          </p:cNvPr>
          <p:cNvSpPr>
            <a:spLocks noGrp="1"/>
          </p:cNvSpPr>
          <p:nvPr>
            <p:ph type="title"/>
          </p:nvPr>
        </p:nvSpPr>
        <p:spPr>
          <a:xfrm>
            <a:off x="838200" y="1"/>
            <a:ext cx="10515600" cy="897466"/>
          </a:xfrm>
        </p:spPr>
        <p:txBody>
          <a:bodyPr/>
          <a:lstStyle/>
          <a:p>
            <a:pPr algn="ctr"/>
            <a:r>
              <a:rPr lang="en-US" b="1" dirty="0"/>
              <a:t>Polarized </a:t>
            </a:r>
            <a:r>
              <a:rPr lang="en-US" b="1" baseline="30000" dirty="0"/>
              <a:t>3</a:t>
            </a:r>
            <a:r>
              <a:rPr lang="en-US" b="1" dirty="0"/>
              <a:t>He</a:t>
            </a:r>
            <a:r>
              <a:rPr lang="en-US" b="1" baseline="30000" dirty="0"/>
              <a:t>++</a:t>
            </a:r>
            <a:r>
              <a:rPr lang="en-US" b="1" dirty="0"/>
              <a:t> R&amp;D: The Ion Source</a:t>
            </a:r>
          </a:p>
        </p:txBody>
      </p:sp>
      <p:pic>
        <p:nvPicPr>
          <p:cNvPr id="3" name="Picture 2">
            <a:extLst>
              <a:ext uri="{FF2B5EF4-FFF2-40B4-BE49-F238E27FC236}">
                <a16:creationId xmlns:a16="http://schemas.microsoft.com/office/drawing/2014/main" id="{705727C8-1E41-DD43-9B2B-3564F8DBBD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7800" y="2993496"/>
            <a:ext cx="6934200" cy="3864504"/>
          </a:xfrm>
          <a:prstGeom prst="rect">
            <a:avLst/>
          </a:prstGeom>
        </p:spPr>
      </p:pic>
      <p:sp>
        <p:nvSpPr>
          <p:cNvPr id="4" name="TextBox 3">
            <a:extLst>
              <a:ext uri="{FF2B5EF4-FFF2-40B4-BE49-F238E27FC236}">
                <a16:creationId xmlns:a16="http://schemas.microsoft.com/office/drawing/2014/main" id="{52C9F8D6-DAD0-B143-961A-4956375A0846}"/>
              </a:ext>
            </a:extLst>
          </p:cNvPr>
          <p:cNvSpPr txBox="1"/>
          <p:nvPr/>
        </p:nvSpPr>
        <p:spPr>
          <a:xfrm>
            <a:off x="330199" y="814594"/>
            <a:ext cx="11531601" cy="2693045"/>
          </a:xfrm>
          <a:prstGeom prst="rect">
            <a:avLst/>
          </a:prstGeom>
          <a:noFill/>
        </p:spPr>
        <p:txBody>
          <a:bodyPr wrap="square" rtlCol="0">
            <a:spAutoFit/>
          </a:bodyPr>
          <a:lstStyle/>
          <a:p>
            <a:pPr marL="342900" indent="-342900">
              <a:spcAft>
                <a:spcPts val="600"/>
              </a:spcAft>
              <a:buFont typeface="Arial" charset="0"/>
              <a:buChar char="•"/>
            </a:pPr>
            <a:r>
              <a:rPr lang="en-US" sz="2400" dirty="0"/>
              <a:t>Upgrade the RHIC EBIS by installing a second 5 T superconducting solenoid</a:t>
            </a:r>
            <a:endParaRPr lang="en-US" sz="1200" dirty="0"/>
          </a:p>
          <a:p>
            <a:pPr marL="342900" indent="-342900">
              <a:spcAft>
                <a:spcPts val="600"/>
              </a:spcAft>
              <a:buFont typeface="Arial" charset="0"/>
              <a:buChar char="•"/>
            </a:pPr>
            <a:r>
              <a:rPr lang="en-US" sz="2400" dirty="0"/>
              <a:t>Install </a:t>
            </a:r>
            <a:r>
              <a:rPr lang="en-US" sz="2400" baseline="30000" dirty="0"/>
              <a:t>3</a:t>
            </a:r>
            <a:r>
              <a:rPr lang="en-US" sz="2400" dirty="0"/>
              <a:t>He polarization and injection systems into the upstream solenoid</a:t>
            </a:r>
            <a:endParaRPr lang="en-US" sz="1200" dirty="0"/>
          </a:p>
          <a:p>
            <a:pPr marL="342900" indent="-342900">
              <a:spcAft>
                <a:spcPts val="600"/>
              </a:spcAft>
              <a:buFont typeface="Arial" charset="0"/>
              <a:buChar char="•"/>
            </a:pPr>
            <a:r>
              <a:rPr lang="en-US" sz="2400" baseline="30000" dirty="0"/>
              <a:t>3</a:t>
            </a:r>
            <a:r>
              <a:rPr lang="en-US" sz="2400" dirty="0"/>
              <a:t>He is polarized at high-field via meta-stability exchange optical pumping (MEOP)</a:t>
            </a:r>
          </a:p>
          <a:p>
            <a:pPr marL="342900" indent="-342900">
              <a:spcAft>
                <a:spcPts val="600"/>
              </a:spcAft>
              <a:buFont typeface="Arial" charset="0"/>
              <a:buChar char="•"/>
            </a:pPr>
            <a:r>
              <a:rPr lang="en-US" sz="2400" baseline="30000" dirty="0"/>
              <a:t>3</a:t>
            </a:r>
            <a:r>
              <a:rPr lang="en-US" sz="2400" dirty="0"/>
              <a:t>He gas is injected into the EBIS electron beam with a high speed pulsed valve</a:t>
            </a:r>
          </a:p>
          <a:p>
            <a:pPr marL="342900" indent="-342900">
              <a:spcAft>
                <a:spcPts val="600"/>
              </a:spcAft>
              <a:buFont typeface="Arial" charset="0"/>
              <a:buChar char="•"/>
            </a:pPr>
            <a:r>
              <a:rPr lang="en-US" sz="2400" baseline="30000" dirty="0"/>
              <a:t>3</a:t>
            </a:r>
            <a:r>
              <a:rPr lang="en-US" sz="2400" dirty="0"/>
              <a:t>He is ionized by the electron beam while differential pumping maintains UHV conditions</a:t>
            </a:r>
          </a:p>
          <a:p>
            <a:pPr marL="342900" indent="-342900">
              <a:buFont typeface="Arial" charset="0"/>
              <a:buChar char="•"/>
            </a:pPr>
            <a:endParaRPr lang="en-US" sz="2400" dirty="0"/>
          </a:p>
        </p:txBody>
      </p:sp>
      <p:pic>
        <p:nvPicPr>
          <p:cNvPr id="5" name="Picture 4">
            <a:extLst>
              <a:ext uri="{FF2B5EF4-FFF2-40B4-BE49-F238E27FC236}">
                <a16:creationId xmlns:a16="http://schemas.microsoft.com/office/drawing/2014/main" id="{6B3CB597-FBED-6A42-8476-A9CAF287EE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280" y="3424765"/>
            <a:ext cx="5263706" cy="2743201"/>
          </a:xfrm>
          <a:prstGeom prst="rect">
            <a:avLst/>
          </a:prstGeom>
        </p:spPr>
      </p:pic>
      <p:sp>
        <p:nvSpPr>
          <p:cNvPr id="6" name="TextBox 5">
            <a:extLst>
              <a:ext uri="{FF2B5EF4-FFF2-40B4-BE49-F238E27FC236}">
                <a16:creationId xmlns:a16="http://schemas.microsoft.com/office/drawing/2014/main" id="{B6DB5533-C8F7-D74E-963B-46701EF87749}"/>
              </a:ext>
            </a:extLst>
          </p:cNvPr>
          <p:cNvSpPr txBox="1"/>
          <p:nvPr/>
        </p:nvSpPr>
        <p:spPr>
          <a:xfrm>
            <a:off x="711200" y="6229903"/>
            <a:ext cx="4097866" cy="369332"/>
          </a:xfrm>
          <a:prstGeom prst="rect">
            <a:avLst/>
          </a:prstGeom>
          <a:noFill/>
        </p:spPr>
        <p:txBody>
          <a:bodyPr wrap="square" rtlCol="0">
            <a:spAutoFit/>
          </a:bodyPr>
          <a:lstStyle/>
          <a:p>
            <a:r>
              <a:rPr lang="en-US" baseline="30000" dirty="0"/>
              <a:t>3</a:t>
            </a:r>
            <a:r>
              <a:rPr lang="en-US" dirty="0"/>
              <a:t>He cell being polarized via MEOP at BNL</a:t>
            </a:r>
          </a:p>
        </p:txBody>
      </p:sp>
    </p:spTree>
    <p:extLst>
      <p:ext uri="{BB962C8B-B14F-4D97-AF65-F5344CB8AC3E}">
        <p14:creationId xmlns:p14="http://schemas.microsoft.com/office/powerpoint/2010/main" val="3134662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1C6B3F29-DF81-154D-B786-FDB276298D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1847" y="4007796"/>
            <a:ext cx="5784766" cy="1587032"/>
          </a:xfrm>
          <a:prstGeom prst="rect">
            <a:avLst/>
          </a:prstGeom>
        </p:spPr>
      </p:pic>
      <p:pic>
        <p:nvPicPr>
          <p:cNvPr id="3" name="Content Placeholder 4">
            <a:extLst>
              <a:ext uri="{FF2B5EF4-FFF2-40B4-BE49-F238E27FC236}">
                <a16:creationId xmlns:a16="http://schemas.microsoft.com/office/drawing/2014/main" id="{02662D09-6B0E-A54A-850A-F5AB8D951A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9638" y="1067710"/>
            <a:ext cx="4111034" cy="1558063"/>
          </a:xfrm>
          <a:prstGeom prst="rect">
            <a:avLst/>
          </a:prstGeom>
        </p:spPr>
      </p:pic>
      <p:sp>
        <p:nvSpPr>
          <p:cNvPr id="4" name="Title 1">
            <a:extLst>
              <a:ext uri="{FF2B5EF4-FFF2-40B4-BE49-F238E27FC236}">
                <a16:creationId xmlns:a16="http://schemas.microsoft.com/office/drawing/2014/main" id="{BDBC0965-0DDF-D34B-AA3D-0FDFC41AAEDE}"/>
              </a:ext>
            </a:extLst>
          </p:cNvPr>
          <p:cNvSpPr txBox="1">
            <a:spLocks/>
          </p:cNvSpPr>
          <p:nvPr/>
        </p:nvSpPr>
        <p:spPr>
          <a:xfrm>
            <a:off x="6686280" y="1049421"/>
            <a:ext cx="5103643" cy="1558063"/>
          </a:xfrm>
          <a:prstGeom prst="rect">
            <a:avLst/>
          </a:prstGeom>
          <a:ln w="3175">
            <a:noFill/>
            <a:miter lim="800000"/>
            <a:headEnd/>
            <a:tailEnd/>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prstClr val="black"/>
                </a:solidFill>
                <a:latin typeface="Calibri"/>
                <a:cs typeface="Arial" charset="0"/>
              </a:rPr>
              <a:t>High conductance gas cell pump out manifold without “external” Drift Tube electrodes installed.  Right side is the gas cell pump out manifold. Left side is the electron gun entrance drift tube bypass manifold. </a:t>
            </a:r>
          </a:p>
        </p:txBody>
      </p:sp>
      <p:sp>
        <p:nvSpPr>
          <p:cNvPr id="5" name="Title 1">
            <a:extLst>
              <a:ext uri="{FF2B5EF4-FFF2-40B4-BE49-F238E27FC236}">
                <a16:creationId xmlns:a16="http://schemas.microsoft.com/office/drawing/2014/main" id="{E190665F-D21D-5E43-900A-EA5DE60225BC}"/>
              </a:ext>
            </a:extLst>
          </p:cNvPr>
          <p:cNvSpPr txBox="1">
            <a:spLocks/>
          </p:cNvSpPr>
          <p:nvPr/>
        </p:nvSpPr>
        <p:spPr>
          <a:xfrm>
            <a:off x="-510570" y="222236"/>
            <a:ext cx="8229600" cy="563562"/>
          </a:xfrm>
          <a:prstGeom prst="rect">
            <a:avLst/>
          </a:prstGeom>
          <a:ln w="3175">
            <a:noFill/>
            <a:miter lim="800000"/>
            <a:headEnd/>
            <a:tailEnd/>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prstClr val="black"/>
                </a:solidFill>
                <a:latin typeface="Calibri"/>
                <a:cs typeface="Arial" charset="0"/>
              </a:rPr>
              <a:t>Gas cell configuration and pumping detail</a:t>
            </a:r>
          </a:p>
        </p:txBody>
      </p:sp>
      <p:sp>
        <p:nvSpPr>
          <p:cNvPr id="7" name="Title 1">
            <a:extLst>
              <a:ext uri="{FF2B5EF4-FFF2-40B4-BE49-F238E27FC236}">
                <a16:creationId xmlns:a16="http://schemas.microsoft.com/office/drawing/2014/main" id="{EA219FE6-37FC-4344-A794-0C26DF7864AF}"/>
              </a:ext>
            </a:extLst>
          </p:cNvPr>
          <p:cNvSpPr txBox="1">
            <a:spLocks/>
          </p:cNvSpPr>
          <p:nvPr/>
        </p:nvSpPr>
        <p:spPr>
          <a:xfrm>
            <a:off x="6686280" y="3182391"/>
            <a:ext cx="4967456" cy="1558063"/>
          </a:xfrm>
          <a:prstGeom prst="rect">
            <a:avLst/>
          </a:prstGeom>
          <a:ln w="3175">
            <a:noFill/>
            <a:miter lim="800000"/>
            <a:headEnd/>
            <a:tailEnd/>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prstClr val="black"/>
                </a:solidFill>
                <a:latin typeface="Calibri"/>
                <a:cs typeface="Arial" charset="0"/>
              </a:rPr>
              <a:t>High conductance gas cell pump out manifold with “external” drift tube electrodes installed.  The gas cell is towards the right side. Turbomolecular pumps for the differential  pumped high vacuum drift tube sections and the gas cell are added to the cross on the left side.  A low conductance “external  drift tube joins the gas cell with a more conventional internal drift tube volume (not shown) at the right side.   </a:t>
            </a:r>
          </a:p>
        </p:txBody>
      </p:sp>
    </p:spTree>
    <p:extLst>
      <p:ext uri="{BB962C8B-B14F-4D97-AF65-F5344CB8AC3E}">
        <p14:creationId xmlns:p14="http://schemas.microsoft.com/office/powerpoint/2010/main" val="2618649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239819" y="2291014"/>
            <a:ext cx="4235243" cy="3175876"/>
          </a:xfrm>
          <a:prstGeom prst="rect">
            <a:avLst/>
          </a:prstGeom>
          <a:ln w="3175">
            <a:solidFill>
              <a:srgbClr val="000000"/>
            </a:solidFill>
            <a:miter lim="800000"/>
            <a:headEnd/>
            <a:tailEnd/>
          </a:ln>
        </p:spPr>
      </p:pic>
      <p:sp>
        <p:nvSpPr>
          <p:cNvPr id="3" name="Title 1"/>
          <p:cNvSpPr txBox="1">
            <a:spLocks/>
          </p:cNvSpPr>
          <p:nvPr/>
        </p:nvSpPr>
        <p:spPr>
          <a:xfrm>
            <a:off x="1854200" y="556419"/>
            <a:ext cx="8229600" cy="563562"/>
          </a:xfrm>
          <a:prstGeom prst="rect">
            <a:avLst/>
          </a:prstGeom>
          <a:ln w="3175">
            <a:noFill/>
            <a:miter lim="800000"/>
            <a:headEnd/>
            <a:tailEnd/>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prstClr val="black"/>
                </a:solidFill>
                <a:latin typeface="Calibri"/>
                <a:cs typeface="Arial" charset="0"/>
              </a:rPr>
              <a:t>Pulsed Valve Development and Testing</a:t>
            </a:r>
          </a:p>
        </p:txBody>
      </p:sp>
      <p:sp>
        <p:nvSpPr>
          <p:cNvPr id="4" name="TextBox 3"/>
          <p:cNvSpPr txBox="1"/>
          <p:nvPr/>
        </p:nvSpPr>
        <p:spPr>
          <a:xfrm>
            <a:off x="2159000" y="1119981"/>
            <a:ext cx="7924800" cy="923330"/>
          </a:xfrm>
          <a:prstGeom prst="rect">
            <a:avLst/>
          </a:prstGeom>
          <a:noFill/>
        </p:spPr>
        <p:txBody>
          <a:bodyPr wrap="square" rtlCol="0">
            <a:spAutoFit/>
          </a:bodyPr>
          <a:lstStyle/>
          <a:p>
            <a:pPr defTabSz="457200"/>
            <a:r>
              <a:rPr lang="en-US" dirty="0">
                <a:solidFill>
                  <a:prstClr val="black"/>
                </a:solidFill>
                <a:latin typeface="Calibri"/>
              </a:rPr>
              <a:t>Pulsed valve must be open quickly and close completely between pulses.</a:t>
            </a:r>
          </a:p>
          <a:p>
            <a:pPr defTabSz="457200"/>
            <a:r>
              <a:rPr lang="en-US" dirty="0">
                <a:solidFill>
                  <a:prstClr val="black"/>
                </a:solidFill>
                <a:latin typeface="Calibri"/>
              </a:rPr>
              <a:t>Such a valve has been used by A. </a:t>
            </a:r>
            <a:r>
              <a:rPr lang="en-US" dirty="0" err="1">
                <a:solidFill>
                  <a:prstClr val="black"/>
                </a:solidFill>
                <a:latin typeface="Calibri"/>
              </a:rPr>
              <a:t>Zelenski</a:t>
            </a:r>
            <a:r>
              <a:rPr lang="en-US" dirty="0">
                <a:solidFill>
                  <a:prstClr val="black"/>
                </a:solidFill>
                <a:latin typeface="Calibri"/>
              </a:rPr>
              <a:t> (BNL) for the Polarized H- ion source OPPIS.  Tests are underway to make sure it meet the requirements for EBIS </a:t>
            </a:r>
          </a:p>
        </p:txBody>
      </p:sp>
      <p:sp>
        <p:nvSpPr>
          <p:cNvPr id="5" name="TextBox 4"/>
          <p:cNvSpPr txBox="1"/>
          <p:nvPr/>
        </p:nvSpPr>
        <p:spPr>
          <a:xfrm>
            <a:off x="7181273" y="2394924"/>
            <a:ext cx="3163454" cy="2862323"/>
          </a:xfrm>
          <a:prstGeom prst="rect">
            <a:avLst/>
          </a:prstGeom>
          <a:noFill/>
        </p:spPr>
        <p:txBody>
          <a:bodyPr wrap="square" rtlCol="0">
            <a:spAutoFit/>
          </a:bodyPr>
          <a:lstStyle/>
          <a:p>
            <a:pPr defTabSz="457200"/>
            <a:r>
              <a:rPr lang="en-US">
                <a:solidFill>
                  <a:prstClr val="black"/>
                </a:solidFill>
                <a:latin typeface="Calibri"/>
              </a:rPr>
              <a:t>The valve opens due by overcoming its own spring force due to </a:t>
            </a:r>
            <a:r>
              <a:rPr lang="en-US" err="1">
                <a:solidFill>
                  <a:prstClr val="black"/>
                </a:solidFill>
                <a:latin typeface="Calibri"/>
              </a:rPr>
              <a:t>ExB</a:t>
            </a:r>
            <a:r>
              <a:rPr lang="en-US">
                <a:solidFill>
                  <a:prstClr val="black"/>
                </a:solidFill>
                <a:latin typeface="Calibri"/>
              </a:rPr>
              <a:t> forces generated when a valve pulsed current interacts with the EBIS (static) high magnetic field.</a:t>
            </a:r>
          </a:p>
          <a:p>
            <a:pPr defTabSz="457200"/>
            <a:endParaRPr lang="en-US">
              <a:solidFill>
                <a:prstClr val="black"/>
              </a:solidFill>
              <a:latin typeface="Calibri"/>
            </a:endParaRPr>
          </a:p>
          <a:p>
            <a:pPr defTabSz="457200"/>
            <a:r>
              <a:rPr lang="en-US">
                <a:solidFill>
                  <a:prstClr val="black"/>
                </a:solidFill>
                <a:latin typeface="Calibri"/>
              </a:rPr>
              <a:t>A reverse current can be applied to increase the closing force, if necessary.</a:t>
            </a:r>
          </a:p>
        </p:txBody>
      </p:sp>
      <p:sp>
        <p:nvSpPr>
          <p:cNvPr id="6" name="TextBox 5"/>
          <p:cNvSpPr txBox="1"/>
          <p:nvPr/>
        </p:nvSpPr>
        <p:spPr>
          <a:xfrm>
            <a:off x="1854201" y="5726546"/>
            <a:ext cx="8490527" cy="923330"/>
          </a:xfrm>
          <a:prstGeom prst="rect">
            <a:avLst/>
          </a:prstGeom>
          <a:noFill/>
        </p:spPr>
        <p:txBody>
          <a:bodyPr wrap="square" rtlCol="0">
            <a:spAutoFit/>
          </a:bodyPr>
          <a:lstStyle/>
          <a:p>
            <a:pPr defTabSz="457200"/>
            <a:r>
              <a:rPr lang="en-US">
                <a:solidFill>
                  <a:prstClr val="black"/>
                </a:solidFill>
                <a:latin typeface="Calibri"/>
              </a:rPr>
              <a:t>Two gas cells reservoirs and two pulsed valves are planned in the bore of the upstream Extended EBIS module to allow quasi-simultaneous polarized </a:t>
            </a:r>
            <a:r>
              <a:rPr lang="en-US" baseline="30000">
                <a:solidFill>
                  <a:prstClr val="black"/>
                </a:solidFill>
                <a:latin typeface="Calibri"/>
              </a:rPr>
              <a:t>3</a:t>
            </a:r>
            <a:r>
              <a:rPr lang="en-US">
                <a:solidFill>
                  <a:prstClr val="black"/>
                </a:solidFill>
                <a:latin typeface="Calibri"/>
              </a:rPr>
              <a:t>He and other gas injection capability. The second cell would serve as an spare in case of a cell or valve failure). </a:t>
            </a:r>
          </a:p>
        </p:txBody>
      </p:sp>
    </p:spTree>
    <p:extLst>
      <p:ext uri="{BB962C8B-B14F-4D97-AF65-F5344CB8AC3E}">
        <p14:creationId xmlns:p14="http://schemas.microsoft.com/office/powerpoint/2010/main" val="314483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09" y="264494"/>
            <a:ext cx="8344216" cy="480355"/>
          </a:xfrm>
        </p:spPr>
        <p:txBody>
          <a:bodyPr>
            <a:normAutofit fontScale="90000"/>
          </a:bodyPr>
          <a:lstStyle/>
          <a:p>
            <a:r>
              <a:rPr lang="en-US" sz="2800" b="1" dirty="0"/>
              <a:t>Summary</a:t>
            </a:r>
          </a:p>
        </p:txBody>
      </p:sp>
      <p:sp>
        <p:nvSpPr>
          <p:cNvPr id="3" name="Content Placeholder 2"/>
          <p:cNvSpPr>
            <a:spLocks noGrp="1"/>
          </p:cNvSpPr>
          <p:nvPr>
            <p:ph idx="1"/>
          </p:nvPr>
        </p:nvSpPr>
        <p:spPr>
          <a:xfrm>
            <a:off x="688509" y="744849"/>
            <a:ext cx="10517755" cy="5403032"/>
          </a:xfrm>
        </p:spPr>
        <p:txBody>
          <a:bodyPr>
            <a:noAutofit/>
          </a:bodyPr>
          <a:lstStyle/>
          <a:p>
            <a:pPr>
              <a:lnSpc>
                <a:spcPct val="120000"/>
              </a:lnSpc>
            </a:pPr>
            <a:r>
              <a:rPr lang="en-US" sz="2000" dirty="0"/>
              <a:t>Electron beams &gt;8A were propagated through the most Extreme Gas Cell geometry and ion beam manipulations were made to verify EBIS operation using long, small diameter drift tubes.(done on </a:t>
            </a:r>
            <a:r>
              <a:rPr lang="en-US" sz="2000" dirty="0" err="1"/>
              <a:t>TestEBIS</a:t>
            </a:r>
            <a:r>
              <a:rPr lang="en-US" sz="2000" dirty="0"/>
              <a:t>, just prior to decommissioning)</a:t>
            </a:r>
          </a:p>
          <a:p>
            <a:pPr>
              <a:lnSpc>
                <a:spcPct val="120000"/>
              </a:lnSpc>
            </a:pPr>
            <a:r>
              <a:rPr lang="en-US" sz="2000" dirty="0"/>
              <a:t>Electron beam was propagated through the double superconducting system with minimal mechanical alignment adjustment showing that the transverse coils could provide adequate corrections. </a:t>
            </a:r>
          </a:p>
          <a:p>
            <a:pPr>
              <a:lnSpc>
                <a:spcPct val="120000"/>
              </a:lnSpc>
            </a:pPr>
            <a:r>
              <a:rPr lang="en-US" sz="2000" dirty="0"/>
              <a:t>Axial Gap was varied separation between solenoid cryostats from 20cm to  45cm during electron beam testing.   This indicated that we may be able to exceed the minimum desired spacing if necessary.</a:t>
            </a:r>
          </a:p>
          <a:p>
            <a:pPr>
              <a:lnSpc>
                <a:spcPct val="120000"/>
              </a:lnSpc>
            </a:pPr>
            <a:r>
              <a:rPr lang="en-US" sz="2000" dirty="0"/>
              <a:t>The high power (RHIC EBIS) collector has recently been installed.  High power, extended pulse width electron beam tests have begun with electron beams up to 3.6A propagated.</a:t>
            </a:r>
          </a:p>
          <a:p>
            <a:pPr>
              <a:lnSpc>
                <a:spcPct val="120000"/>
              </a:lnSpc>
            </a:pPr>
            <a:r>
              <a:rPr lang="en-US" sz="2000" dirty="0"/>
              <a:t>Gas cell installation is expected to begin in August 2019 with electron beam are expected during Sep. –Oct. 2019</a:t>
            </a:r>
          </a:p>
        </p:txBody>
      </p:sp>
    </p:spTree>
    <p:extLst>
      <p:ext uri="{BB962C8B-B14F-4D97-AF65-F5344CB8AC3E}">
        <p14:creationId xmlns:p14="http://schemas.microsoft.com/office/powerpoint/2010/main" val="399777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D88D2-9D3D-ED4D-99F9-E71EBDE49969}"/>
              </a:ext>
            </a:extLst>
          </p:cNvPr>
          <p:cNvSpPr txBox="1">
            <a:spLocks/>
          </p:cNvSpPr>
          <p:nvPr/>
        </p:nvSpPr>
        <p:spPr>
          <a:xfrm>
            <a:off x="609600" y="274638"/>
            <a:ext cx="10972800" cy="505061"/>
          </a:xfrm>
          <a:prstGeom prst="rect">
            <a:avLst/>
          </a:prstGeom>
        </p:spPr>
        <p:txBody>
          <a:bodyP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t>Production of Polarized </a:t>
            </a:r>
            <a:r>
              <a:rPr lang="en-US" sz="3200" b="1" baseline="30000" dirty="0"/>
              <a:t>3</a:t>
            </a:r>
            <a:r>
              <a:rPr lang="en-US" sz="3200" b="1" dirty="0"/>
              <a:t>He</a:t>
            </a:r>
            <a:r>
              <a:rPr lang="en-US" sz="3200" b="1" baseline="30000" dirty="0"/>
              <a:t>2+ </a:t>
            </a:r>
            <a:r>
              <a:rPr lang="en-US" sz="3200" b="1" dirty="0"/>
              <a:t>in an EBIS</a:t>
            </a:r>
          </a:p>
        </p:txBody>
      </p:sp>
      <p:sp>
        <p:nvSpPr>
          <p:cNvPr id="3" name="TextBox 2">
            <a:extLst>
              <a:ext uri="{FF2B5EF4-FFF2-40B4-BE49-F238E27FC236}">
                <a16:creationId xmlns:a16="http://schemas.microsoft.com/office/drawing/2014/main" id="{DA81FC73-B613-624D-A317-5E85C533B6E3}"/>
              </a:ext>
            </a:extLst>
          </p:cNvPr>
          <p:cNvSpPr txBox="1"/>
          <p:nvPr/>
        </p:nvSpPr>
        <p:spPr>
          <a:xfrm>
            <a:off x="894945" y="1142880"/>
            <a:ext cx="10237512" cy="3600986"/>
          </a:xfrm>
          <a:prstGeom prst="rect">
            <a:avLst/>
          </a:prstGeom>
          <a:noFill/>
        </p:spPr>
        <p:txBody>
          <a:bodyPr wrap="square" rtlCol="0">
            <a:spAutoFit/>
          </a:bodyPr>
          <a:lstStyle/>
          <a:p>
            <a:r>
              <a:rPr lang="en-US" sz="2400" b="1" dirty="0">
                <a:solidFill>
                  <a:srgbClr val="FF0000"/>
                </a:solidFill>
              </a:rPr>
              <a:t>Polarized 3He ions offer a “polarized neutron beam for RHIC and a future EIC</a:t>
            </a:r>
          </a:p>
          <a:p>
            <a:endParaRPr lang="en-US" sz="2400" b="1" dirty="0">
              <a:solidFill>
                <a:srgbClr val="FF0000"/>
              </a:solidFill>
            </a:endParaRPr>
          </a:p>
          <a:p>
            <a:r>
              <a:rPr lang="en-US" sz="2400" b="1" dirty="0">
                <a:solidFill>
                  <a:srgbClr val="0070C0"/>
                </a:solidFill>
              </a:rPr>
              <a:t>EBIS capable of producing high ratio of </a:t>
            </a:r>
            <a:r>
              <a:rPr lang="en-US" sz="2400" b="1" baseline="30000" dirty="0">
                <a:solidFill>
                  <a:srgbClr val="0070C0"/>
                </a:solidFill>
              </a:rPr>
              <a:t>3</a:t>
            </a:r>
            <a:r>
              <a:rPr lang="en-US" sz="2400" b="1" dirty="0">
                <a:solidFill>
                  <a:srgbClr val="0070C0"/>
                </a:solidFill>
              </a:rPr>
              <a:t>He</a:t>
            </a:r>
            <a:r>
              <a:rPr lang="en-US" sz="2400" b="1" baseline="30000" dirty="0">
                <a:solidFill>
                  <a:srgbClr val="0070C0"/>
                </a:solidFill>
              </a:rPr>
              <a:t>2+ </a:t>
            </a:r>
            <a:r>
              <a:rPr lang="en-US" sz="2400" b="1" dirty="0">
                <a:solidFill>
                  <a:srgbClr val="0070C0"/>
                </a:solidFill>
              </a:rPr>
              <a:t>/ </a:t>
            </a:r>
            <a:r>
              <a:rPr lang="en-US" sz="2400" b="1" baseline="30000" dirty="0">
                <a:solidFill>
                  <a:srgbClr val="0070C0"/>
                </a:solidFill>
              </a:rPr>
              <a:t>3</a:t>
            </a:r>
            <a:r>
              <a:rPr lang="en-US" sz="2400" b="1" dirty="0">
                <a:solidFill>
                  <a:srgbClr val="0070C0"/>
                </a:solidFill>
              </a:rPr>
              <a:t>He</a:t>
            </a:r>
            <a:r>
              <a:rPr lang="en-US" sz="2400" b="1" baseline="30000" dirty="0">
                <a:solidFill>
                  <a:srgbClr val="0070C0"/>
                </a:solidFill>
              </a:rPr>
              <a:t>+</a:t>
            </a:r>
          </a:p>
          <a:p>
            <a:endParaRPr lang="en-US" sz="2400" b="1" dirty="0">
              <a:solidFill>
                <a:srgbClr val="0070C0"/>
              </a:solidFill>
            </a:endParaRPr>
          </a:p>
          <a:p>
            <a:r>
              <a:rPr lang="en-US" sz="2400" b="1" dirty="0">
                <a:solidFill>
                  <a:srgbClr val="0070C0"/>
                </a:solidFill>
              </a:rPr>
              <a:t>EBIS can maintain high polarization throughout the ionization and confinement process</a:t>
            </a:r>
          </a:p>
          <a:p>
            <a:endParaRPr lang="en-US" sz="2400" b="1" dirty="0">
              <a:solidFill>
                <a:srgbClr val="0070C0"/>
              </a:solidFill>
            </a:endParaRPr>
          </a:p>
          <a:p>
            <a:r>
              <a:rPr lang="en-US" sz="2400" b="1" baseline="30000" dirty="0">
                <a:solidFill>
                  <a:srgbClr val="0070C0"/>
                </a:solidFill>
              </a:rPr>
              <a:t>3</a:t>
            </a:r>
            <a:r>
              <a:rPr lang="en-US" sz="2400" b="1" dirty="0">
                <a:solidFill>
                  <a:srgbClr val="0070C0"/>
                </a:solidFill>
              </a:rPr>
              <a:t>He</a:t>
            </a:r>
            <a:r>
              <a:rPr lang="en-US" sz="2400" b="1" baseline="30000" dirty="0">
                <a:solidFill>
                  <a:srgbClr val="0070C0"/>
                </a:solidFill>
              </a:rPr>
              <a:t>2+ </a:t>
            </a:r>
            <a:r>
              <a:rPr lang="en-US" sz="2400" b="1" dirty="0">
                <a:solidFill>
                  <a:srgbClr val="0070C0"/>
                </a:solidFill>
              </a:rPr>
              <a:t>can be transported without depolarization</a:t>
            </a:r>
          </a:p>
          <a:p>
            <a:endParaRPr lang="en-US" baseline="30000" dirty="0"/>
          </a:p>
        </p:txBody>
      </p:sp>
      <p:sp>
        <p:nvSpPr>
          <p:cNvPr id="4" name="Content Placeholder 2">
            <a:extLst>
              <a:ext uri="{FF2B5EF4-FFF2-40B4-BE49-F238E27FC236}">
                <a16:creationId xmlns:a16="http://schemas.microsoft.com/office/drawing/2014/main" id="{6C4E2161-F340-4D4F-9413-571497712440}"/>
              </a:ext>
            </a:extLst>
          </p:cNvPr>
          <p:cNvSpPr txBox="1">
            <a:spLocks/>
          </p:cNvSpPr>
          <p:nvPr/>
        </p:nvSpPr>
        <p:spPr>
          <a:xfrm>
            <a:off x="894945" y="4743866"/>
            <a:ext cx="10458855" cy="135084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a:t>Identified as high priority R&amp;D for EIC by EICAC review in 2009, Office of Nuclear Physics Community Review in 2017, and the 2018 assessment of the US National Academy of Sciences.</a:t>
            </a:r>
          </a:p>
          <a:p>
            <a:endParaRPr lang="en-US" dirty="0"/>
          </a:p>
        </p:txBody>
      </p:sp>
    </p:spTree>
    <p:extLst>
      <p:ext uri="{BB962C8B-B14F-4D97-AF65-F5344CB8AC3E}">
        <p14:creationId xmlns:p14="http://schemas.microsoft.com/office/powerpoint/2010/main" val="3828615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5E8E-1FCD-374C-A27F-2246129D77C2}"/>
              </a:ext>
            </a:extLst>
          </p:cNvPr>
          <p:cNvSpPr>
            <a:spLocks noGrp="1"/>
          </p:cNvSpPr>
          <p:nvPr>
            <p:ph type="title"/>
          </p:nvPr>
        </p:nvSpPr>
        <p:spPr/>
        <p:txBody>
          <a:bodyPr>
            <a:normAutofit/>
          </a:bodyPr>
          <a:lstStyle/>
          <a:p>
            <a:r>
              <a:rPr lang="en-US" dirty="0"/>
              <a:t>Design and Construction of </a:t>
            </a:r>
            <a:r>
              <a:rPr lang="en-US" dirty="0" err="1"/>
              <a:t>ExtendedEBIS</a:t>
            </a:r>
            <a:endParaRPr lang="en-US" dirty="0"/>
          </a:p>
        </p:txBody>
      </p:sp>
      <p:sp>
        <p:nvSpPr>
          <p:cNvPr id="3" name="Content Placeholder 2">
            <a:extLst>
              <a:ext uri="{FF2B5EF4-FFF2-40B4-BE49-F238E27FC236}">
                <a16:creationId xmlns:a16="http://schemas.microsoft.com/office/drawing/2014/main" id="{861D0B79-3500-3C46-9FA8-830D507F8573}"/>
              </a:ext>
            </a:extLst>
          </p:cNvPr>
          <p:cNvSpPr>
            <a:spLocks noGrp="1"/>
          </p:cNvSpPr>
          <p:nvPr>
            <p:ph idx="1"/>
          </p:nvPr>
        </p:nvSpPr>
        <p:spPr/>
        <p:txBody>
          <a:bodyPr>
            <a:normAutofit fontScale="92500" lnSpcReduction="10000"/>
          </a:bodyPr>
          <a:lstStyle/>
          <a:p>
            <a:pPr marL="0" indent="0">
              <a:buNone/>
            </a:pPr>
            <a:r>
              <a:rPr lang="en-US" dirty="0"/>
              <a:t>To meet the specific set of challenges and our approach has been to test and develop some new EBIS concepts on various test benches and then integrate them into the </a:t>
            </a:r>
            <a:r>
              <a:rPr lang="en-US" dirty="0" err="1"/>
              <a:t>ExtendedEBIS</a:t>
            </a:r>
            <a:r>
              <a:rPr lang="en-US" dirty="0"/>
              <a:t> in our </a:t>
            </a:r>
            <a:r>
              <a:rPr lang="en-US" dirty="0" err="1"/>
              <a:t>TestEBIS</a:t>
            </a:r>
            <a:r>
              <a:rPr lang="en-US" dirty="0"/>
              <a:t> laboratory.</a:t>
            </a:r>
          </a:p>
          <a:p>
            <a:pPr marL="0" indent="0">
              <a:buNone/>
            </a:pPr>
            <a:endParaRPr lang="en-US" dirty="0"/>
          </a:p>
          <a:p>
            <a:pPr marL="0" indent="0">
              <a:buNone/>
            </a:pPr>
            <a:r>
              <a:rPr lang="en-US" dirty="0"/>
              <a:t>We expect to experimentally demonstrate the concept by June2022 and install the </a:t>
            </a:r>
            <a:r>
              <a:rPr lang="en-US" dirty="0" err="1"/>
              <a:t>ExtendedEBIS</a:t>
            </a:r>
            <a:r>
              <a:rPr lang="en-US" dirty="0"/>
              <a:t> in place of the operational RHIC EBIS during the Summer of 2022.  System integration and beam testing would take place during Autumn 2022 with Operations to RHIC in Winter 2023. </a:t>
            </a:r>
          </a:p>
          <a:p>
            <a:endParaRPr lang="en-US" dirty="0"/>
          </a:p>
          <a:p>
            <a:pPr marL="0" indent="0">
              <a:buNone/>
            </a:pPr>
            <a:r>
              <a:rPr lang="en-US" dirty="0"/>
              <a:t> </a:t>
            </a:r>
          </a:p>
        </p:txBody>
      </p:sp>
    </p:spTree>
    <p:extLst>
      <p:ext uri="{BB962C8B-B14F-4D97-AF65-F5344CB8AC3E}">
        <p14:creationId xmlns:p14="http://schemas.microsoft.com/office/powerpoint/2010/main" val="2879523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noChangeAspect="1"/>
          </p:cNvGrpSpPr>
          <p:nvPr/>
        </p:nvGrpSpPr>
        <p:grpSpPr bwMode="auto">
          <a:xfrm>
            <a:off x="1828811" y="449036"/>
            <a:ext cx="6568259" cy="4419600"/>
            <a:chOff x="624" y="672"/>
            <a:chExt cx="4512" cy="3036"/>
          </a:xfrm>
        </p:grpSpPr>
        <p:pic>
          <p:nvPicPr>
            <p:cNvPr id="13317" name="Picture 4" descr="ebis_3D_mai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8" y="672"/>
              <a:ext cx="4368" cy="3036"/>
            </a:xfrm>
            <a:prstGeom prst="rect">
              <a:avLst/>
            </a:prstGeom>
            <a:noFill/>
            <a:ln w="9525">
              <a:noFill/>
              <a:miter lim="800000"/>
              <a:headEnd/>
              <a:tailEnd/>
            </a:ln>
          </p:spPr>
        </p:pic>
        <p:sp>
          <p:nvSpPr>
            <p:cNvPr id="13318" name="Line 9"/>
            <p:cNvSpPr>
              <a:spLocks noChangeShapeType="1"/>
            </p:cNvSpPr>
            <p:nvPr/>
          </p:nvSpPr>
          <p:spPr bwMode="auto">
            <a:xfrm>
              <a:off x="1056" y="1824"/>
              <a:ext cx="240" cy="240"/>
            </a:xfrm>
            <a:prstGeom prst="line">
              <a:avLst/>
            </a:prstGeom>
            <a:noFill/>
            <a:ln w="9525">
              <a:solidFill>
                <a:schemeClr val="tx1"/>
              </a:solidFill>
              <a:round/>
              <a:headEnd/>
              <a:tailEnd type="triangle" w="med" len="med"/>
            </a:ln>
          </p:spPr>
          <p:txBody>
            <a:bodyPr/>
            <a:lstStyle/>
            <a:p>
              <a:pPr defTabSz="914116" fontAlgn="base">
                <a:spcBef>
                  <a:spcPct val="0"/>
                </a:spcBef>
                <a:spcAft>
                  <a:spcPct val="0"/>
                </a:spcAft>
              </a:pPr>
              <a:endParaRPr lang="en-US" dirty="0">
                <a:solidFill>
                  <a:srgbClr val="000000"/>
                </a:solidFill>
                <a:latin typeface="Calibri"/>
              </a:endParaRPr>
            </a:p>
          </p:txBody>
        </p:sp>
        <p:sp>
          <p:nvSpPr>
            <p:cNvPr id="13319" name="Line 10"/>
            <p:cNvSpPr>
              <a:spLocks noChangeShapeType="1"/>
            </p:cNvSpPr>
            <p:nvPr/>
          </p:nvSpPr>
          <p:spPr bwMode="auto">
            <a:xfrm>
              <a:off x="2400" y="1440"/>
              <a:ext cx="384" cy="480"/>
            </a:xfrm>
            <a:prstGeom prst="line">
              <a:avLst/>
            </a:prstGeom>
            <a:noFill/>
            <a:ln w="9525">
              <a:solidFill>
                <a:schemeClr val="tx1"/>
              </a:solidFill>
              <a:round/>
              <a:headEnd/>
              <a:tailEnd type="triangle" w="med" len="med"/>
            </a:ln>
          </p:spPr>
          <p:txBody>
            <a:bodyPr/>
            <a:lstStyle/>
            <a:p>
              <a:pPr defTabSz="914116" fontAlgn="base">
                <a:spcBef>
                  <a:spcPct val="0"/>
                </a:spcBef>
                <a:spcAft>
                  <a:spcPct val="0"/>
                </a:spcAft>
              </a:pPr>
              <a:endParaRPr lang="en-US" dirty="0">
                <a:solidFill>
                  <a:srgbClr val="000000"/>
                </a:solidFill>
                <a:latin typeface="Calibri"/>
              </a:endParaRPr>
            </a:p>
          </p:txBody>
        </p:sp>
        <p:sp>
          <p:nvSpPr>
            <p:cNvPr id="13320" name="Line 11"/>
            <p:cNvSpPr>
              <a:spLocks noChangeShapeType="1"/>
            </p:cNvSpPr>
            <p:nvPr/>
          </p:nvSpPr>
          <p:spPr bwMode="auto">
            <a:xfrm>
              <a:off x="4176" y="864"/>
              <a:ext cx="336" cy="384"/>
            </a:xfrm>
            <a:prstGeom prst="line">
              <a:avLst/>
            </a:prstGeom>
            <a:noFill/>
            <a:ln w="9525">
              <a:solidFill>
                <a:schemeClr val="tx1"/>
              </a:solidFill>
              <a:round/>
              <a:headEnd/>
              <a:tailEnd type="triangle" w="med" len="med"/>
            </a:ln>
          </p:spPr>
          <p:txBody>
            <a:bodyPr/>
            <a:lstStyle/>
            <a:p>
              <a:pPr defTabSz="914116" fontAlgn="base">
                <a:spcBef>
                  <a:spcPct val="0"/>
                </a:spcBef>
                <a:spcAft>
                  <a:spcPct val="0"/>
                </a:spcAft>
              </a:pPr>
              <a:endParaRPr lang="en-US" dirty="0">
                <a:solidFill>
                  <a:srgbClr val="000000"/>
                </a:solidFill>
                <a:latin typeface="Calibri"/>
              </a:endParaRPr>
            </a:p>
          </p:txBody>
        </p:sp>
        <p:sp>
          <p:nvSpPr>
            <p:cNvPr id="13321" name="Line 12"/>
            <p:cNvSpPr>
              <a:spLocks noChangeShapeType="1"/>
            </p:cNvSpPr>
            <p:nvPr/>
          </p:nvSpPr>
          <p:spPr bwMode="auto">
            <a:xfrm>
              <a:off x="2496" y="1104"/>
              <a:ext cx="288" cy="192"/>
            </a:xfrm>
            <a:prstGeom prst="line">
              <a:avLst/>
            </a:prstGeom>
            <a:noFill/>
            <a:ln w="9525">
              <a:solidFill>
                <a:schemeClr val="tx1"/>
              </a:solidFill>
              <a:round/>
              <a:headEnd/>
              <a:tailEnd type="triangle" w="med" len="med"/>
            </a:ln>
          </p:spPr>
          <p:txBody>
            <a:bodyPr/>
            <a:lstStyle/>
            <a:p>
              <a:pPr defTabSz="914116" fontAlgn="base">
                <a:spcBef>
                  <a:spcPct val="0"/>
                </a:spcBef>
                <a:spcAft>
                  <a:spcPct val="0"/>
                </a:spcAft>
              </a:pPr>
              <a:endParaRPr lang="en-US" dirty="0">
                <a:solidFill>
                  <a:srgbClr val="000000"/>
                </a:solidFill>
                <a:latin typeface="Calibri"/>
              </a:endParaRPr>
            </a:p>
          </p:txBody>
        </p:sp>
        <p:sp>
          <p:nvSpPr>
            <p:cNvPr id="13322" name="Text Box 13"/>
            <p:cNvSpPr txBox="1">
              <a:spLocks noChangeArrowheads="1"/>
            </p:cNvSpPr>
            <p:nvPr/>
          </p:nvSpPr>
          <p:spPr bwMode="auto">
            <a:xfrm>
              <a:off x="624" y="1584"/>
              <a:ext cx="528" cy="486"/>
            </a:xfrm>
            <a:prstGeom prst="rect">
              <a:avLst/>
            </a:prstGeom>
            <a:noFill/>
            <a:ln w="9525">
              <a:noFill/>
              <a:miter lim="800000"/>
              <a:headEnd/>
              <a:tailEnd/>
            </a:ln>
          </p:spPr>
          <p:txBody>
            <a:bodyPr>
              <a:spAutoFit/>
            </a:bodyPr>
            <a:lstStyle/>
            <a:p>
              <a:pPr defTabSz="914116" fontAlgn="base">
                <a:spcBef>
                  <a:spcPct val="50000"/>
                </a:spcBef>
                <a:spcAft>
                  <a:spcPct val="0"/>
                </a:spcAft>
              </a:pPr>
              <a:r>
                <a:rPr lang="en-US" sz="1600" dirty="0">
                  <a:solidFill>
                    <a:srgbClr val="000000"/>
                  </a:solidFill>
                  <a:latin typeface="Calibri"/>
                </a:rPr>
                <a:t>E-Gun</a:t>
              </a:r>
            </a:p>
            <a:p>
              <a:pPr defTabSz="914116" fontAlgn="base">
                <a:spcBef>
                  <a:spcPct val="50000"/>
                </a:spcBef>
                <a:spcAft>
                  <a:spcPct val="0"/>
                </a:spcAft>
              </a:pPr>
              <a:r>
                <a:rPr lang="en-US" sz="1600" dirty="0">
                  <a:solidFill>
                    <a:srgbClr val="FF0000"/>
                  </a:solidFill>
                  <a:latin typeface="Calibri"/>
                </a:rPr>
                <a:t>(10 A)</a:t>
              </a:r>
            </a:p>
          </p:txBody>
        </p:sp>
        <p:sp>
          <p:nvSpPr>
            <p:cNvPr id="13323" name="Text Box 14"/>
            <p:cNvSpPr txBox="1">
              <a:spLocks noChangeArrowheads="1"/>
            </p:cNvSpPr>
            <p:nvPr/>
          </p:nvSpPr>
          <p:spPr bwMode="auto">
            <a:xfrm>
              <a:off x="1350" y="1236"/>
              <a:ext cx="1276" cy="402"/>
            </a:xfrm>
            <a:prstGeom prst="rect">
              <a:avLst/>
            </a:prstGeom>
            <a:noFill/>
            <a:ln w="9525">
              <a:noFill/>
              <a:miter lim="800000"/>
              <a:headEnd/>
              <a:tailEnd/>
            </a:ln>
          </p:spPr>
          <p:txBody>
            <a:bodyPr wrap="square">
              <a:spAutoFit/>
            </a:bodyPr>
            <a:lstStyle/>
            <a:p>
              <a:pPr defTabSz="914116" fontAlgn="base">
                <a:spcBef>
                  <a:spcPct val="50000"/>
                </a:spcBef>
                <a:spcAft>
                  <a:spcPct val="0"/>
                </a:spcAft>
              </a:pPr>
              <a:r>
                <a:rPr lang="en-US" sz="1600" dirty="0">
                  <a:solidFill>
                    <a:srgbClr val="000000"/>
                  </a:solidFill>
                  <a:latin typeface="Calibri"/>
                </a:rPr>
                <a:t>Drift Tube Structure</a:t>
              </a:r>
              <a:r>
                <a:rPr lang="en-US" sz="1600" dirty="0">
                  <a:solidFill>
                    <a:srgbClr val="FF0000"/>
                  </a:solidFill>
                  <a:latin typeface="Calibri"/>
                </a:rPr>
                <a:t> (P=10</a:t>
              </a:r>
              <a:r>
                <a:rPr lang="en-US" sz="1600" baseline="30000" dirty="0">
                  <a:solidFill>
                    <a:srgbClr val="FF0000"/>
                  </a:solidFill>
                  <a:latin typeface="Calibri"/>
                </a:rPr>
                <a:t>-10 </a:t>
              </a:r>
              <a:r>
                <a:rPr lang="en-US" sz="1600" dirty="0">
                  <a:solidFill>
                    <a:srgbClr val="FF0000"/>
                  </a:solidFill>
                  <a:latin typeface="Calibri"/>
                </a:rPr>
                <a:t>Torr)</a:t>
              </a:r>
            </a:p>
          </p:txBody>
        </p:sp>
        <p:sp>
          <p:nvSpPr>
            <p:cNvPr id="13324" name="Text Box 15"/>
            <p:cNvSpPr txBox="1">
              <a:spLocks noChangeArrowheads="1"/>
            </p:cNvSpPr>
            <p:nvPr/>
          </p:nvSpPr>
          <p:spPr bwMode="auto">
            <a:xfrm>
              <a:off x="3555" y="689"/>
              <a:ext cx="837" cy="402"/>
            </a:xfrm>
            <a:prstGeom prst="rect">
              <a:avLst/>
            </a:prstGeom>
            <a:noFill/>
            <a:ln w="9525">
              <a:noFill/>
              <a:miter lim="800000"/>
              <a:headEnd/>
              <a:tailEnd/>
            </a:ln>
          </p:spPr>
          <p:txBody>
            <a:bodyPr wrap="square">
              <a:spAutoFit/>
            </a:bodyPr>
            <a:lstStyle/>
            <a:p>
              <a:pPr defTabSz="914116" fontAlgn="base">
                <a:spcBef>
                  <a:spcPct val="50000"/>
                </a:spcBef>
                <a:spcAft>
                  <a:spcPct val="0"/>
                </a:spcAft>
              </a:pPr>
              <a:r>
                <a:rPr lang="en-US" sz="1600" dirty="0">
                  <a:solidFill>
                    <a:srgbClr val="000000"/>
                  </a:solidFill>
                  <a:latin typeface="Calibri"/>
                </a:rPr>
                <a:t>Electron Collector</a:t>
              </a:r>
            </a:p>
          </p:txBody>
        </p:sp>
        <p:sp>
          <p:nvSpPr>
            <p:cNvPr id="13325" name="Text Box 16"/>
            <p:cNvSpPr txBox="1">
              <a:spLocks noChangeArrowheads="1"/>
            </p:cNvSpPr>
            <p:nvPr/>
          </p:nvSpPr>
          <p:spPr bwMode="auto">
            <a:xfrm>
              <a:off x="1723" y="768"/>
              <a:ext cx="1301" cy="402"/>
            </a:xfrm>
            <a:prstGeom prst="rect">
              <a:avLst/>
            </a:prstGeom>
            <a:noFill/>
            <a:ln w="9525">
              <a:noFill/>
              <a:miter lim="800000"/>
              <a:headEnd/>
              <a:tailEnd/>
            </a:ln>
          </p:spPr>
          <p:txBody>
            <a:bodyPr wrap="square">
              <a:spAutoFit/>
            </a:bodyPr>
            <a:lstStyle/>
            <a:p>
              <a:pPr defTabSz="914116" fontAlgn="base">
                <a:spcBef>
                  <a:spcPct val="50000"/>
                </a:spcBef>
                <a:spcAft>
                  <a:spcPct val="0"/>
                </a:spcAft>
              </a:pPr>
              <a:r>
                <a:rPr lang="en-US" sz="1600" dirty="0">
                  <a:solidFill>
                    <a:srgbClr val="000000"/>
                  </a:solidFill>
                  <a:latin typeface="Calibri"/>
                </a:rPr>
                <a:t>Superconducting Solenoid </a:t>
              </a:r>
              <a:r>
                <a:rPr lang="en-US" sz="1600" dirty="0">
                  <a:solidFill>
                    <a:srgbClr val="FF0000"/>
                  </a:solidFill>
                  <a:latin typeface="Calibri"/>
                </a:rPr>
                <a:t>(5 T)</a:t>
              </a:r>
            </a:p>
          </p:txBody>
        </p:sp>
      </p:grpSp>
      <p:sp>
        <p:nvSpPr>
          <p:cNvPr id="13314" name="Rectangle 2"/>
          <p:cNvSpPr>
            <a:spLocks noGrp="1" noChangeArrowheads="1"/>
          </p:cNvSpPr>
          <p:nvPr>
            <p:ph type="title" idx="4294967295"/>
          </p:nvPr>
        </p:nvSpPr>
        <p:spPr>
          <a:xfrm>
            <a:off x="1524000" y="76200"/>
            <a:ext cx="3958620" cy="609600"/>
          </a:xfrm>
        </p:spPr>
        <p:txBody>
          <a:bodyPr/>
          <a:lstStyle/>
          <a:p>
            <a:r>
              <a:rPr lang="en-US" sz="2400" b="1" dirty="0"/>
              <a:t>EBIS Source Assembly</a:t>
            </a:r>
          </a:p>
        </p:txBody>
      </p:sp>
      <p:pic>
        <p:nvPicPr>
          <p:cNvPr id="14" name="Picture 4" descr="C:\Documents and Settings\alessi.BNL\Local Settings\Temporary Internet Files\Content.Word\IMG_090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84640" y="3352800"/>
            <a:ext cx="3778560" cy="283421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defTabSz="457200"/>
            <a:r>
              <a:rPr lang="en-US" dirty="0">
                <a:solidFill>
                  <a:prstClr val="black">
                    <a:tint val="75000"/>
                  </a:prstClr>
                </a:solidFill>
                <a:latin typeface="Calibri"/>
              </a:rPr>
              <a:t>.</a:t>
            </a:r>
          </a:p>
        </p:txBody>
      </p:sp>
      <p:graphicFrame>
        <p:nvGraphicFramePr>
          <p:cNvPr id="17" name="Table 16"/>
          <p:cNvGraphicFramePr>
            <a:graphicFrameLocks noGrp="1"/>
          </p:cNvGraphicFramePr>
          <p:nvPr>
            <p:extLst>
              <p:ext uri="{D42A27DB-BD31-4B8C-83A1-F6EECF244321}">
                <p14:modId xmlns:p14="http://schemas.microsoft.com/office/powerpoint/2010/main" val="452149000"/>
              </p:ext>
            </p:extLst>
          </p:nvPr>
        </p:nvGraphicFramePr>
        <p:xfrm>
          <a:off x="1914896" y="4072686"/>
          <a:ext cx="4669743" cy="2884166"/>
        </p:xfrm>
        <a:graphic>
          <a:graphicData uri="http://schemas.openxmlformats.org/drawingml/2006/table">
            <a:tbl>
              <a:tblPr firstRow="1" bandRow="1">
                <a:tableStyleId>{5C22544A-7EE6-4342-B048-85BDC9FD1C3A}</a:tableStyleId>
              </a:tblPr>
              <a:tblGrid>
                <a:gridCol w="3185560">
                  <a:extLst>
                    <a:ext uri="{9D8B030D-6E8A-4147-A177-3AD203B41FA5}">
                      <a16:colId xmlns:a16="http://schemas.microsoft.com/office/drawing/2014/main" val="20000"/>
                    </a:ext>
                  </a:extLst>
                </a:gridCol>
                <a:gridCol w="1484183">
                  <a:extLst>
                    <a:ext uri="{9D8B030D-6E8A-4147-A177-3AD203B41FA5}">
                      <a16:colId xmlns:a16="http://schemas.microsoft.com/office/drawing/2014/main" val="20001"/>
                    </a:ext>
                  </a:extLst>
                </a:gridCol>
              </a:tblGrid>
              <a:tr h="521605">
                <a:tc>
                  <a:txBody>
                    <a:bodyPr/>
                    <a:lstStyle/>
                    <a:p>
                      <a:r>
                        <a:rPr lang="en-US" sz="1400" dirty="0"/>
                        <a:t>Parameter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RHIC EBIS</a:t>
                      </a:r>
                    </a:p>
                    <a:p>
                      <a:endParaRPr lang="en-US" sz="1400" dirty="0"/>
                    </a:p>
                  </a:txBody>
                  <a:tcPr/>
                </a:tc>
                <a:extLst>
                  <a:ext uri="{0D108BD9-81ED-4DB2-BD59-A6C34878D82A}">
                    <a16:rowId xmlns:a16="http://schemas.microsoft.com/office/drawing/2014/main" val="10000"/>
                  </a:ext>
                </a:extLst>
              </a:tr>
              <a:tr h="306826">
                <a:tc>
                  <a:txBody>
                    <a:bodyPr/>
                    <a:lstStyle/>
                    <a:p>
                      <a:r>
                        <a:rPr lang="en-US" sz="1400" i="0" dirty="0"/>
                        <a:t>Max. electron current</a:t>
                      </a:r>
                      <a:r>
                        <a:rPr lang="en-US" sz="1400" i="0" baseline="0" dirty="0"/>
                        <a:t>               </a:t>
                      </a:r>
                      <a:r>
                        <a:rPr lang="en-US" sz="1400" i="0" dirty="0" err="1"/>
                        <a:t>I</a:t>
                      </a:r>
                      <a:r>
                        <a:rPr lang="en-US" sz="1400" i="0" baseline="-25000" dirty="0" err="1"/>
                        <a:t>el</a:t>
                      </a:r>
                      <a:r>
                        <a:rPr lang="en-US" sz="1400" i="0" baseline="0"/>
                        <a:t>=</a:t>
                      </a:r>
                      <a:endParaRPr lang="en-US" sz="1400" i="0"/>
                    </a:p>
                  </a:txBody>
                  <a:tcPr/>
                </a:tc>
                <a:tc>
                  <a:txBody>
                    <a:bodyPr/>
                    <a:lstStyle/>
                    <a:p>
                      <a:r>
                        <a:rPr lang="en-US" sz="1400"/>
                        <a:t>10 A</a:t>
                      </a:r>
                    </a:p>
                  </a:txBody>
                  <a:tcPr/>
                </a:tc>
                <a:extLst>
                  <a:ext uri="{0D108BD9-81ED-4DB2-BD59-A6C34878D82A}">
                    <a16:rowId xmlns:a16="http://schemas.microsoft.com/office/drawing/2014/main" val="10001"/>
                  </a:ext>
                </a:extLst>
              </a:tr>
              <a:tr h="306826">
                <a:tc>
                  <a:txBody>
                    <a:bodyPr/>
                    <a:lstStyle/>
                    <a:p>
                      <a:r>
                        <a:rPr lang="en-US" sz="1400"/>
                        <a:t>Electron energy                         E</a:t>
                      </a:r>
                      <a:r>
                        <a:rPr lang="en-US" sz="1400" baseline="-25000"/>
                        <a:t>el</a:t>
                      </a:r>
                      <a:r>
                        <a:rPr lang="en-US" sz="1400" baseline="0"/>
                        <a:t>=</a:t>
                      </a:r>
                      <a:endParaRPr lang="en-US" sz="1400"/>
                    </a:p>
                  </a:txBody>
                  <a:tcPr/>
                </a:tc>
                <a:tc>
                  <a:txBody>
                    <a:bodyPr/>
                    <a:lstStyle/>
                    <a:p>
                      <a:r>
                        <a:rPr lang="en-US" sz="1400"/>
                        <a:t>20 </a:t>
                      </a:r>
                      <a:r>
                        <a:rPr lang="en-US" sz="1400" err="1"/>
                        <a:t>keV</a:t>
                      </a:r>
                      <a:endParaRPr lang="en-US" sz="1400"/>
                    </a:p>
                  </a:txBody>
                  <a:tcPr/>
                </a:tc>
                <a:extLst>
                  <a:ext uri="{0D108BD9-81ED-4DB2-BD59-A6C34878D82A}">
                    <a16:rowId xmlns:a16="http://schemas.microsoft.com/office/drawing/2014/main" val="10002"/>
                  </a:ext>
                </a:extLst>
              </a:tr>
              <a:tr h="306826">
                <a:tc>
                  <a:txBody>
                    <a:bodyPr/>
                    <a:lstStyle/>
                    <a:p>
                      <a:r>
                        <a:rPr lang="en-US" sz="1400"/>
                        <a:t>Electron density in trap            </a:t>
                      </a:r>
                      <a:r>
                        <a:rPr lang="en-US" sz="1400" err="1"/>
                        <a:t>j</a:t>
                      </a:r>
                      <a:r>
                        <a:rPr lang="en-US" sz="1400" baseline="-25000" err="1"/>
                        <a:t>el</a:t>
                      </a:r>
                      <a:r>
                        <a:rPr lang="en-US" sz="1400" baseline="0"/>
                        <a:t>=</a:t>
                      </a:r>
                      <a:endParaRPr lang="en-US" sz="1400"/>
                    </a:p>
                  </a:txBody>
                  <a:tcPr/>
                </a:tc>
                <a:tc>
                  <a:txBody>
                    <a:bodyPr/>
                    <a:lstStyle/>
                    <a:p>
                      <a:r>
                        <a:rPr lang="en-US" sz="1400"/>
                        <a:t>575 A/cm</a:t>
                      </a:r>
                      <a:r>
                        <a:rPr lang="en-US" sz="1400" baseline="30000"/>
                        <a:t>2</a:t>
                      </a:r>
                      <a:endParaRPr lang="en-US" sz="1400"/>
                    </a:p>
                  </a:txBody>
                  <a:tcPr/>
                </a:tc>
                <a:extLst>
                  <a:ext uri="{0D108BD9-81ED-4DB2-BD59-A6C34878D82A}">
                    <a16:rowId xmlns:a16="http://schemas.microsoft.com/office/drawing/2014/main" val="10003"/>
                  </a:ext>
                </a:extLst>
              </a:tr>
              <a:tr h="306826">
                <a:tc>
                  <a:txBody>
                    <a:bodyPr/>
                    <a:lstStyle/>
                    <a:p>
                      <a:r>
                        <a:rPr lang="en-US" sz="1400"/>
                        <a:t>Length of ion trap                   </a:t>
                      </a:r>
                      <a:r>
                        <a:rPr lang="en-US" sz="1400" err="1"/>
                        <a:t>L</a:t>
                      </a:r>
                      <a:r>
                        <a:rPr lang="en-US" sz="1400" baseline="-25000" err="1"/>
                        <a:t>trap</a:t>
                      </a:r>
                      <a:r>
                        <a:rPr lang="en-US" sz="1400" baseline="0"/>
                        <a:t>=</a:t>
                      </a:r>
                      <a:endParaRPr lang="en-US" sz="1400" baseline="-25000"/>
                    </a:p>
                  </a:txBody>
                  <a:tcPr/>
                </a:tc>
                <a:tc>
                  <a:txBody>
                    <a:bodyPr/>
                    <a:lstStyle/>
                    <a:p>
                      <a:r>
                        <a:rPr lang="en-US" sz="1400"/>
                        <a:t>1.5 m</a:t>
                      </a:r>
                    </a:p>
                  </a:txBody>
                  <a:tcPr/>
                </a:tc>
                <a:extLst>
                  <a:ext uri="{0D108BD9-81ED-4DB2-BD59-A6C34878D82A}">
                    <a16:rowId xmlns:a16="http://schemas.microsoft.com/office/drawing/2014/main" val="10004"/>
                  </a:ext>
                </a:extLst>
              </a:tr>
              <a:tr h="306826">
                <a:tc>
                  <a:txBody>
                    <a:bodyPr/>
                    <a:lstStyle/>
                    <a:p>
                      <a:r>
                        <a:rPr lang="en-US" sz="1400"/>
                        <a:t>Ion trap capacity                     </a:t>
                      </a:r>
                      <a:r>
                        <a:rPr lang="en-US" sz="1400" baseline="0"/>
                        <a:t> </a:t>
                      </a:r>
                      <a:r>
                        <a:rPr lang="en-US" sz="1400" baseline="0" err="1"/>
                        <a:t>Q</a:t>
                      </a:r>
                      <a:r>
                        <a:rPr lang="en-US" sz="1400" baseline="-25000" err="1"/>
                        <a:t>el</a:t>
                      </a:r>
                      <a:r>
                        <a:rPr lang="en-US" sz="1400" baseline="0"/>
                        <a:t>=</a:t>
                      </a:r>
                      <a:endParaRPr lang="en-US" sz="1400"/>
                    </a:p>
                  </a:txBody>
                  <a:tcPr/>
                </a:tc>
                <a:tc>
                  <a:txBody>
                    <a:bodyPr/>
                    <a:lstStyle/>
                    <a:p>
                      <a:r>
                        <a:rPr lang="en-US" sz="1400"/>
                        <a:t>1.1x10</a:t>
                      </a:r>
                      <a:r>
                        <a:rPr lang="en-US" sz="1400" baseline="30000"/>
                        <a:t>12</a:t>
                      </a:r>
                      <a:endParaRPr lang="en-US" sz="1400"/>
                    </a:p>
                  </a:txBody>
                  <a:tcPr/>
                </a:tc>
                <a:extLst>
                  <a:ext uri="{0D108BD9-81ED-4DB2-BD59-A6C34878D82A}">
                    <a16:rowId xmlns:a16="http://schemas.microsoft.com/office/drawing/2014/main" val="10005"/>
                  </a:ext>
                </a:extLst>
              </a:tr>
              <a:tr h="306826">
                <a:tc>
                  <a:txBody>
                    <a:bodyPr/>
                    <a:lstStyle/>
                    <a:p>
                      <a:r>
                        <a:rPr lang="en-US" sz="1400"/>
                        <a:t>Ion</a:t>
                      </a:r>
                      <a:r>
                        <a:rPr lang="en-US" sz="1400" baseline="0"/>
                        <a:t> yield (charges)                  </a:t>
                      </a:r>
                      <a:r>
                        <a:rPr lang="en-US" sz="1400" baseline="0" err="1"/>
                        <a:t>Q</a:t>
                      </a:r>
                      <a:r>
                        <a:rPr lang="en-US" sz="1400" baseline="-25000" err="1"/>
                        <a:t>ion</a:t>
                      </a:r>
                      <a:r>
                        <a:rPr lang="en-US" sz="1400" baseline="0"/>
                        <a:t>=</a:t>
                      </a:r>
                      <a:endParaRPr lang="en-US" sz="1400"/>
                    </a:p>
                  </a:txBody>
                  <a:tcPr/>
                </a:tc>
                <a:tc>
                  <a:txBody>
                    <a:bodyPr/>
                    <a:lstStyle/>
                    <a:p>
                      <a:r>
                        <a:rPr lang="en-US" sz="1400"/>
                        <a:t>5.5x10</a:t>
                      </a:r>
                      <a:r>
                        <a:rPr lang="en-US" sz="1400" baseline="30000"/>
                        <a:t>11 </a:t>
                      </a:r>
                      <a:r>
                        <a:rPr lang="en-US" sz="1400" baseline="0"/>
                        <a:t>(10 A)</a:t>
                      </a:r>
                    </a:p>
                  </a:txBody>
                  <a:tcPr/>
                </a:tc>
                <a:extLst>
                  <a:ext uri="{0D108BD9-81ED-4DB2-BD59-A6C34878D82A}">
                    <a16:rowId xmlns:a16="http://schemas.microsoft.com/office/drawing/2014/main" val="10006"/>
                  </a:ext>
                </a:extLst>
              </a:tr>
              <a:tr h="521605">
                <a:tc>
                  <a:txBody>
                    <a:bodyPr/>
                    <a:lstStyle/>
                    <a:p>
                      <a:r>
                        <a:rPr lang="en-US" sz="1400"/>
                        <a:t>Yield of ions Au</a:t>
                      </a:r>
                      <a:r>
                        <a:rPr lang="en-US" sz="1400" strike="noStrike" baseline="30000"/>
                        <a:t>32+   </a:t>
                      </a:r>
                      <a:r>
                        <a:rPr lang="en-US" sz="1400" strike="noStrike" baseline="0"/>
                        <a:t>             N</a:t>
                      </a:r>
                      <a:r>
                        <a:rPr lang="en-US" sz="1400" strike="noStrike" baseline="-25000"/>
                        <a:t>Au</a:t>
                      </a:r>
                      <a:r>
                        <a:rPr lang="en-US" sz="1400" strike="noStrike" baseline="30000"/>
                        <a:t>32+</a:t>
                      </a:r>
                      <a:r>
                        <a:rPr lang="en-US" sz="1400" strike="noStrike" baseline="0"/>
                        <a:t>=</a:t>
                      </a:r>
                      <a:endParaRPr lang="en-US" sz="1400"/>
                    </a:p>
                  </a:txBody>
                  <a:tcPr/>
                </a:tc>
                <a:tc>
                  <a:txBody>
                    <a:bodyPr/>
                    <a:lstStyle/>
                    <a:p>
                      <a:r>
                        <a:rPr lang="en-US" sz="1400" baseline="0"/>
                        <a:t>3.1x10</a:t>
                      </a:r>
                      <a:r>
                        <a:rPr lang="en-US" sz="1400" baseline="30000"/>
                        <a:t>9   </a:t>
                      </a:r>
                      <a:r>
                        <a:rPr lang="en-US" sz="1400" baseline="0"/>
                        <a:t>[1.9x10</a:t>
                      </a:r>
                      <a:r>
                        <a:rPr lang="en-US" sz="1400" baseline="30000"/>
                        <a:t>9</a:t>
                      </a:r>
                      <a:r>
                        <a:rPr lang="en-US" sz="1400" baseline="0"/>
                        <a:t>] </a:t>
                      </a:r>
                    </a:p>
                  </a:txBody>
                  <a:tcPr/>
                </a:tc>
                <a:extLst>
                  <a:ext uri="{0D108BD9-81ED-4DB2-BD59-A6C34878D82A}">
                    <a16:rowId xmlns:a16="http://schemas.microsoft.com/office/drawing/2014/main" val="10007"/>
                  </a:ext>
                </a:extLst>
              </a:tr>
            </a:tbl>
          </a:graphicData>
        </a:graphic>
      </p:graphicFrame>
      <p:sp>
        <p:nvSpPr>
          <p:cNvPr id="4" name="TextBox 3"/>
          <p:cNvSpPr txBox="1"/>
          <p:nvPr/>
        </p:nvSpPr>
        <p:spPr>
          <a:xfrm>
            <a:off x="7094135" y="6234997"/>
            <a:ext cx="1966130" cy="369332"/>
          </a:xfrm>
          <a:prstGeom prst="rect">
            <a:avLst/>
          </a:prstGeom>
          <a:noFill/>
        </p:spPr>
        <p:txBody>
          <a:bodyPr wrap="square" rtlCol="0">
            <a:spAutoFit/>
          </a:bodyPr>
          <a:lstStyle/>
          <a:p>
            <a:pPr algn="just" defTabSz="457200"/>
            <a:r>
              <a:rPr lang="en-US">
                <a:solidFill>
                  <a:prstClr val="black"/>
                </a:solidFill>
                <a:latin typeface="Calibri"/>
              </a:rPr>
              <a:t>N </a:t>
            </a:r>
            <a:r>
              <a:rPr lang="en-US" sz="1400">
                <a:solidFill>
                  <a:prstClr val="black"/>
                </a:solidFill>
                <a:latin typeface="Symbol" charset="2"/>
                <a:cs typeface="Symbol" charset="2"/>
              </a:rPr>
              <a:t>=k*</a:t>
            </a:r>
            <a:r>
              <a:rPr lang="en-US">
                <a:solidFill>
                  <a:prstClr val="black"/>
                </a:solidFill>
                <a:latin typeface="Calibri"/>
              </a:rPr>
              <a:t> </a:t>
            </a:r>
            <a:r>
              <a:rPr lang="en-US" err="1">
                <a:solidFill>
                  <a:prstClr val="black"/>
                </a:solidFill>
                <a:latin typeface="Calibri"/>
              </a:rPr>
              <a:t>I</a:t>
            </a:r>
            <a:r>
              <a:rPr lang="en-US" baseline="-25000" err="1">
                <a:solidFill>
                  <a:prstClr val="black"/>
                </a:solidFill>
                <a:latin typeface="Calibri"/>
              </a:rPr>
              <a:t>e</a:t>
            </a:r>
            <a:r>
              <a:rPr lang="en-US">
                <a:solidFill>
                  <a:prstClr val="black"/>
                </a:solidFill>
                <a:latin typeface="Calibri"/>
              </a:rPr>
              <a:t>*</a:t>
            </a:r>
            <a:r>
              <a:rPr lang="en-US" err="1">
                <a:solidFill>
                  <a:prstClr val="black"/>
                </a:solidFill>
                <a:latin typeface="Calibri"/>
              </a:rPr>
              <a:t>L</a:t>
            </a:r>
            <a:r>
              <a:rPr lang="en-US" baseline="-25000" err="1">
                <a:solidFill>
                  <a:prstClr val="black"/>
                </a:solidFill>
                <a:latin typeface="Calibri"/>
              </a:rPr>
              <a:t>trap</a:t>
            </a:r>
            <a:r>
              <a:rPr lang="en-US">
                <a:solidFill>
                  <a:prstClr val="black"/>
                </a:solidFill>
                <a:latin typeface="Calibri"/>
              </a:rPr>
              <a:t>* E</a:t>
            </a:r>
            <a:r>
              <a:rPr lang="en-US" baseline="-25000">
                <a:solidFill>
                  <a:prstClr val="black"/>
                </a:solidFill>
                <a:latin typeface="Calibri"/>
              </a:rPr>
              <a:t>e</a:t>
            </a:r>
            <a:r>
              <a:rPr lang="en-US" baseline="30000">
                <a:solidFill>
                  <a:prstClr val="black"/>
                </a:solidFill>
                <a:latin typeface="Calibri"/>
              </a:rPr>
              <a:t>-0.5</a:t>
            </a:r>
            <a:endParaRPr lang="en-US">
              <a:solidFill>
                <a:prstClr val="black"/>
              </a:solidFill>
              <a:latin typeface="Calibri"/>
            </a:endParaRPr>
          </a:p>
        </p:txBody>
      </p:sp>
    </p:spTree>
    <p:extLst>
      <p:ext uri="{BB962C8B-B14F-4D97-AF65-F5344CB8AC3E}">
        <p14:creationId xmlns:p14="http://schemas.microsoft.com/office/powerpoint/2010/main" val="2318338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172" y="219577"/>
            <a:ext cx="10544783" cy="914400"/>
          </a:xfrm>
        </p:spPr>
        <p:txBody>
          <a:bodyPr>
            <a:noAutofit/>
          </a:bodyPr>
          <a:lstStyle/>
          <a:p>
            <a:r>
              <a:rPr lang="en-US" sz="2400" dirty="0"/>
              <a:t>EBIS is an  Accumulator and Charge State Multiplier with a widely programmable output pulse width and is capable of working with Internal gas Injection.</a:t>
            </a:r>
          </a:p>
        </p:txBody>
      </p:sp>
      <p:sp>
        <p:nvSpPr>
          <p:cNvPr id="4" name="Text Placeholder 3"/>
          <p:cNvSpPr>
            <a:spLocks noGrp="1"/>
          </p:cNvSpPr>
          <p:nvPr>
            <p:ph type="body" sz="half" idx="2"/>
          </p:nvPr>
        </p:nvSpPr>
        <p:spPr>
          <a:xfrm>
            <a:off x="788536" y="1342915"/>
            <a:ext cx="7040682" cy="2784946"/>
          </a:xfrm>
        </p:spPr>
        <p:txBody>
          <a:bodyPr>
            <a:normAutofit/>
          </a:bodyPr>
          <a:lstStyle/>
          <a:p>
            <a:r>
              <a:rPr lang="en-US" sz="1600" b="1" dirty="0"/>
              <a:t>Typically operation is with ion injection from external sources:</a:t>
            </a:r>
          </a:p>
          <a:p>
            <a:r>
              <a:rPr lang="en-US" sz="1600" dirty="0"/>
              <a:t>Fast injection:  Laser Ion Source (LION) ,  ~100’s </a:t>
            </a:r>
            <a:r>
              <a:rPr lang="en-US" sz="1600" dirty="0" err="1"/>
              <a:t>uA</a:t>
            </a:r>
            <a:r>
              <a:rPr lang="en-US" sz="1600" dirty="0"/>
              <a:t> – 1mA ,  10-200 us</a:t>
            </a:r>
          </a:p>
          <a:p>
            <a:r>
              <a:rPr lang="en-US" sz="1600" dirty="0"/>
              <a:t>Slow injection: HCIS,  1-10’s </a:t>
            </a:r>
            <a:r>
              <a:rPr lang="en-US" sz="1600" dirty="0" err="1"/>
              <a:t>uA</a:t>
            </a:r>
            <a:r>
              <a:rPr lang="en-US" sz="1600" dirty="0"/>
              <a:t>,  10-40 </a:t>
            </a:r>
            <a:r>
              <a:rPr lang="en-US" sz="1600" dirty="0" err="1"/>
              <a:t>ms</a:t>
            </a:r>
            <a:endParaRPr lang="en-US" sz="1600" dirty="0"/>
          </a:p>
          <a:p>
            <a:endParaRPr lang="en-US" sz="1000" dirty="0"/>
          </a:p>
          <a:p>
            <a:r>
              <a:rPr lang="en-US" sz="1600" b="1" dirty="0"/>
              <a:t>Widely variable extraction pulse width 5uS to greater than 50ms</a:t>
            </a:r>
          </a:p>
          <a:p>
            <a:r>
              <a:rPr lang="en-US" sz="1600" dirty="0"/>
              <a:t> Booster/AGS/</a:t>
            </a:r>
            <a:r>
              <a:rPr lang="en-US" sz="1600" dirty="0" err="1"/>
              <a:t>Rhic</a:t>
            </a:r>
            <a:r>
              <a:rPr lang="en-US" sz="1600" dirty="0"/>
              <a:t> injection typically  5-40 us   (High Intensity)</a:t>
            </a:r>
          </a:p>
          <a:p>
            <a:endParaRPr lang="en-US" sz="1100" dirty="0"/>
          </a:p>
          <a:p>
            <a:r>
              <a:rPr lang="en-US" sz="1600" b="1" dirty="0"/>
              <a:t>Pure Beams (low contamination by unwanted ion species)</a:t>
            </a:r>
          </a:p>
          <a:p>
            <a:r>
              <a:rPr lang="en-US" sz="1600" dirty="0"/>
              <a:t>High utilization of relatively low charge capacity</a:t>
            </a:r>
          </a:p>
          <a:p>
            <a:r>
              <a:rPr lang="en-US" sz="1600" dirty="0"/>
              <a:t>Lower space charge  beam transport to RFQ</a:t>
            </a:r>
          </a:p>
          <a:p>
            <a:endParaRPr lang="en-US" sz="1100" dirty="0"/>
          </a:p>
          <a:p>
            <a:endParaRPr lang="en-US" dirty="0"/>
          </a:p>
          <a:p>
            <a:endParaRPr lang="en-US" dirty="0"/>
          </a:p>
          <a:p>
            <a:endParaRPr lang="en-US" dirty="0"/>
          </a:p>
        </p:txBody>
      </p:sp>
      <p:pic>
        <p:nvPicPr>
          <p:cNvPr id="5" name="Picture 2"/>
          <p:cNvPicPr>
            <a:picLocks noChangeAspect="1" noChangeArrowheads="1"/>
          </p:cNvPicPr>
          <p:nvPr/>
        </p:nvPicPr>
        <p:blipFill>
          <a:blip r:embed="rId2" cstate="print"/>
          <a:srcRect/>
          <a:stretch>
            <a:fillRect/>
          </a:stretch>
        </p:blipFill>
        <p:spPr bwMode="auto">
          <a:xfrm>
            <a:off x="8248885" y="1714815"/>
            <a:ext cx="3137633" cy="2282513"/>
          </a:xfrm>
          <a:prstGeom prst="rect">
            <a:avLst/>
          </a:prstGeom>
          <a:noFill/>
          <a:ln w="9525">
            <a:noFill/>
            <a:miter lim="800000"/>
            <a:headEnd/>
            <a:tailEnd/>
          </a:ln>
        </p:spPr>
      </p:pic>
      <p:sp>
        <p:nvSpPr>
          <p:cNvPr id="6" name="TextBox 5"/>
          <p:cNvSpPr txBox="1"/>
          <p:nvPr/>
        </p:nvSpPr>
        <p:spPr>
          <a:xfrm>
            <a:off x="8335895" y="4436408"/>
            <a:ext cx="2936060" cy="892552"/>
          </a:xfrm>
          <a:prstGeom prst="rect">
            <a:avLst/>
          </a:prstGeom>
          <a:noFill/>
        </p:spPr>
        <p:txBody>
          <a:bodyPr wrap="none" rtlCol="0">
            <a:spAutoFit/>
          </a:bodyPr>
          <a:lstStyle/>
          <a:p>
            <a:r>
              <a:rPr lang="en-US" sz="1400" dirty="0"/>
              <a:t>Above:     Au Time-of-Flight Spectrum </a:t>
            </a:r>
          </a:p>
          <a:p>
            <a:r>
              <a:rPr lang="en-US" sz="1400" dirty="0"/>
              <a:t>(Reflex mode – </a:t>
            </a:r>
            <a:r>
              <a:rPr lang="en-US" sz="1400" dirty="0" err="1"/>
              <a:t>channeltron</a:t>
            </a:r>
            <a:r>
              <a:rPr lang="en-US" sz="1400" dirty="0"/>
              <a:t> EM)</a:t>
            </a:r>
          </a:p>
          <a:p>
            <a:r>
              <a:rPr lang="en-US" sz="1400" dirty="0"/>
              <a:t>Max peak is Au32+ </a:t>
            </a:r>
          </a:p>
          <a:p>
            <a:r>
              <a:rPr lang="en-US" sz="1000" dirty="0"/>
              <a:t> </a:t>
            </a:r>
          </a:p>
        </p:txBody>
      </p:sp>
      <p:pic>
        <p:nvPicPr>
          <p:cNvPr id="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0188" y="4617771"/>
            <a:ext cx="2618689" cy="1905000"/>
          </a:xfrm>
          <a:prstGeom prst="rect">
            <a:avLst/>
          </a:prstGeom>
          <a:noFill/>
          <a:ln w="9525">
            <a:noFill/>
            <a:miter lim="800000"/>
            <a:headEnd/>
            <a:tailEnd/>
          </a:ln>
        </p:spPr>
      </p:pic>
      <p:sp>
        <p:nvSpPr>
          <p:cNvPr id="3" name="TextBox 2"/>
          <p:cNvSpPr txBox="1"/>
          <p:nvPr/>
        </p:nvSpPr>
        <p:spPr>
          <a:xfrm>
            <a:off x="4308877" y="4649271"/>
            <a:ext cx="3381375" cy="2031325"/>
          </a:xfrm>
          <a:prstGeom prst="rect">
            <a:avLst/>
          </a:prstGeom>
          <a:noFill/>
        </p:spPr>
        <p:txBody>
          <a:bodyPr wrap="square" rtlCol="0">
            <a:spAutoFit/>
          </a:bodyPr>
          <a:lstStyle/>
          <a:p>
            <a:pPr lvl="0"/>
            <a:r>
              <a:rPr lang="en-US" sz="1400" b="1" dirty="0">
                <a:latin typeface="Calibri" pitchFamily="34" charset="0"/>
              </a:rPr>
              <a:t>Au  pulse (all charge states)</a:t>
            </a:r>
          </a:p>
          <a:p>
            <a:pPr lvl="0"/>
            <a:r>
              <a:rPr lang="en-US" sz="1400" b="1" dirty="0">
                <a:latin typeface="Calibri" pitchFamily="34" charset="0"/>
              </a:rPr>
              <a:t>With external Au1+ ion injection:</a:t>
            </a:r>
          </a:p>
          <a:p>
            <a:r>
              <a:rPr lang="en-US" sz="1400" dirty="0" err="1">
                <a:latin typeface="Calibri" pitchFamily="34" charset="0"/>
              </a:rPr>
              <a:t>ChC</a:t>
            </a:r>
            <a:r>
              <a:rPr lang="en-US" sz="1400" dirty="0">
                <a:latin typeface="Calibri" pitchFamily="34" charset="0"/>
              </a:rPr>
              <a:t> Magenta</a:t>
            </a:r>
            <a:r>
              <a:rPr lang="en-US" sz="1400" b="1" dirty="0">
                <a:solidFill>
                  <a:srgbClr val="FF0000"/>
                </a:solidFill>
                <a:latin typeface="Calibri" pitchFamily="34" charset="0"/>
              </a:rPr>
              <a:t>3.5mA</a:t>
            </a:r>
            <a:r>
              <a:rPr lang="en-US" sz="1400" dirty="0">
                <a:latin typeface="Calibri" pitchFamily="34" charset="0"/>
              </a:rPr>
              <a:t>, 1 mA/div, 10 µs/div</a:t>
            </a:r>
          </a:p>
          <a:p>
            <a:r>
              <a:rPr lang="en-US" sz="1400" dirty="0" err="1">
                <a:latin typeface="Calibri" pitchFamily="34" charset="0"/>
              </a:rPr>
              <a:t>ChD</a:t>
            </a:r>
            <a:r>
              <a:rPr lang="en-US" sz="1400" dirty="0">
                <a:latin typeface="Calibri" pitchFamily="34" charset="0"/>
              </a:rPr>
              <a:t> Blue:   </a:t>
            </a:r>
            <a:r>
              <a:rPr lang="en-US" sz="1400" b="1" dirty="0">
                <a:solidFill>
                  <a:srgbClr val="FF0000"/>
                </a:solidFill>
                <a:latin typeface="Calibri" pitchFamily="34" charset="0"/>
              </a:rPr>
              <a:t>70nC</a:t>
            </a:r>
            <a:r>
              <a:rPr lang="en-US" sz="1400" b="1" dirty="0">
                <a:latin typeface="Calibri" pitchFamily="34" charset="0"/>
              </a:rPr>
              <a:t> </a:t>
            </a:r>
            <a:r>
              <a:rPr lang="en-US" sz="1400" dirty="0">
                <a:latin typeface="Calibri" pitchFamily="34" charset="0"/>
              </a:rPr>
              <a:t>, 20uVs/div</a:t>
            </a:r>
          </a:p>
          <a:p>
            <a:endParaRPr lang="en-US" sz="1400" dirty="0">
              <a:latin typeface="Calibri" pitchFamily="34" charset="0"/>
            </a:endParaRPr>
          </a:p>
          <a:p>
            <a:r>
              <a:rPr lang="en-US" sz="1400" b="1" dirty="0">
                <a:latin typeface="Calibri" pitchFamily="34" charset="0"/>
              </a:rPr>
              <a:t>Without external ion injection</a:t>
            </a:r>
          </a:p>
          <a:p>
            <a:r>
              <a:rPr lang="en-US" sz="1400" dirty="0">
                <a:latin typeface="Calibri" pitchFamily="34" charset="0"/>
              </a:rPr>
              <a:t>Ch2 Green: </a:t>
            </a:r>
            <a:r>
              <a:rPr lang="en-US" sz="1400" b="1" dirty="0">
                <a:solidFill>
                  <a:srgbClr val="FF0000"/>
                </a:solidFill>
                <a:latin typeface="Calibri" pitchFamily="34" charset="0"/>
              </a:rPr>
              <a:t>0.2mA</a:t>
            </a:r>
            <a:r>
              <a:rPr lang="en-US" sz="1400" dirty="0">
                <a:latin typeface="Calibri" pitchFamily="34" charset="0"/>
              </a:rPr>
              <a:t>, 1 mA/div, 10 µs/div</a:t>
            </a:r>
          </a:p>
          <a:p>
            <a:r>
              <a:rPr lang="en-US" sz="1400" dirty="0">
                <a:latin typeface="Calibri" pitchFamily="34" charset="0"/>
              </a:rPr>
              <a:t>ChB Red:   </a:t>
            </a:r>
            <a:r>
              <a:rPr lang="en-US" sz="1400" b="1" dirty="0">
                <a:solidFill>
                  <a:srgbClr val="FF0000"/>
                </a:solidFill>
                <a:latin typeface="Calibri" pitchFamily="34" charset="0"/>
              </a:rPr>
              <a:t>1nC</a:t>
            </a:r>
            <a:r>
              <a:rPr lang="en-US" sz="1400" dirty="0">
                <a:latin typeface="Calibri" pitchFamily="34" charset="0"/>
              </a:rPr>
              <a:t> , 10uVs/div</a:t>
            </a:r>
          </a:p>
          <a:p>
            <a:endParaRPr lang="en-US" sz="1400" dirty="0"/>
          </a:p>
        </p:txBody>
      </p:sp>
      <p:sp>
        <p:nvSpPr>
          <p:cNvPr id="10" name="TextBox 9"/>
          <p:cNvSpPr txBox="1"/>
          <p:nvPr/>
        </p:nvSpPr>
        <p:spPr>
          <a:xfrm>
            <a:off x="1831976" y="4267131"/>
            <a:ext cx="5472967" cy="338554"/>
          </a:xfrm>
          <a:prstGeom prst="rect">
            <a:avLst/>
          </a:prstGeom>
          <a:noFill/>
        </p:spPr>
        <p:txBody>
          <a:bodyPr wrap="square" rtlCol="0">
            <a:spAutoFit/>
          </a:bodyPr>
          <a:lstStyle/>
          <a:p>
            <a:r>
              <a:rPr lang="en-US" sz="1600" dirty="0">
                <a:solidFill>
                  <a:srgbClr val="FF0000"/>
                </a:solidFill>
              </a:rPr>
              <a:t>Note very low background contamination characteristic of EBIS</a:t>
            </a:r>
          </a:p>
        </p:txBody>
      </p:sp>
    </p:spTree>
    <p:extLst>
      <p:ext uri="{BB962C8B-B14F-4D97-AF65-F5344CB8AC3E}">
        <p14:creationId xmlns:p14="http://schemas.microsoft.com/office/powerpoint/2010/main" val="3313466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3351978" y="0"/>
            <a:ext cx="5355029" cy="6858000"/>
          </a:xfrm>
          <a:prstGeom prst="rect">
            <a:avLst/>
          </a:prstGeom>
        </p:spPr>
      </p:pic>
      <p:sp>
        <p:nvSpPr>
          <p:cNvPr id="5" name="TextBox 4"/>
          <p:cNvSpPr txBox="1"/>
          <p:nvPr/>
        </p:nvSpPr>
        <p:spPr>
          <a:xfrm>
            <a:off x="4176758" y="749743"/>
            <a:ext cx="1428847" cy="461665"/>
          </a:xfrm>
          <a:prstGeom prst="rect">
            <a:avLst/>
          </a:prstGeom>
          <a:noFill/>
        </p:spPr>
        <p:txBody>
          <a:bodyPr wrap="none" rtlCol="0">
            <a:spAutoFit/>
          </a:bodyPr>
          <a:lstStyle/>
          <a:p>
            <a:pPr defTabSz="457200"/>
            <a:r>
              <a:rPr lang="en-US" sz="2400" b="1" dirty="0">
                <a:solidFill>
                  <a:srgbClr val="3366FF"/>
                </a:solidFill>
              </a:rPr>
              <a:t>Cu source</a:t>
            </a:r>
          </a:p>
        </p:txBody>
      </p:sp>
      <p:sp>
        <p:nvSpPr>
          <p:cNvPr id="6" name="TextBox 5"/>
          <p:cNvSpPr txBox="1"/>
          <p:nvPr/>
        </p:nvSpPr>
        <p:spPr>
          <a:xfrm>
            <a:off x="7243969" y="2493568"/>
            <a:ext cx="2463835" cy="461665"/>
          </a:xfrm>
          <a:prstGeom prst="rect">
            <a:avLst/>
          </a:prstGeom>
          <a:noFill/>
        </p:spPr>
        <p:txBody>
          <a:bodyPr wrap="none" rtlCol="0">
            <a:spAutoFit/>
          </a:bodyPr>
          <a:lstStyle/>
          <a:p>
            <a:pPr defTabSz="457200"/>
            <a:r>
              <a:rPr lang="en-US" sz="2400" b="1" dirty="0">
                <a:solidFill>
                  <a:srgbClr val="3366FF"/>
                </a:solidFill>
              </a:rPr>
              <a:t>U source, then Au</a:t>
            </a:r>
          </a:p>
        </p:txBody>
      </p:sp>
      <p:sp>
        <p:nvSpPr>
          <p:cNvPr id="11" name="TextBox 10"/>
          <p:cNvSpPr txBox="1"/>
          <p:nvPr/>
        </p:nvSpPr>
        <p:spPr>
          <a:xfrm>
            <a:off x="1936413" y="5391697"/>
            <a:ext cx="1086355" cy="646331"/>
          </a:xfrm>
          <a:prstGeom prst="rect">
            <a:avLst/>
          </a:prstGeom>
          <a:noFill/>
        </p:spPr>
        <p:txBody>
          <a:bodyPr wrap="none" rtlCol="0">
            <a:spAutoFit/>
          </a:bodyPr>
          <a:lstStyle/>
          <a:p>
            <a:pPr defTabSz="457200"/>
            <a:r>
              <a:rPr lang="en-US" b="1" dirty="0">
                <a:solidFill>
                  <a:prstClr val="black"/>
                </a:solidFill>
              </a:rPr>
              <a:t>1+ Ions</a:t>
            </a:r>
          </a:p>
          <a:p>
            <a:pPr defTabSz="457200"/>
            <a:r>
              <a:rPr lang="en-US" b="1" dirty="0">
                <a:solidFill>
                  <a:prstClr val="black"/>
                </a:solidFill>
              </a:rPr>
              <a:t> into EBIS</a:t>
            </a:r>
          </a:p>
        </p:txBody>
      </p:sp>
      <p:cxnSp>
        <p:nvCxnSpPr>
          <p:cNvPr id="13" name="Straight Arrow Connector 12"/>
          <p:cNvCxnSpPr/>
          <p:nvPr/>
        </p:nvCxnSpPr>
        <p:spPr>
          <a:xfrm flipH="1">
            <a:off x="1912902" y="6156729"/>
            <a:ext cx="1186680" cy="1"/>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1674273" y="4225069"/>
            <a:ext cx="2012968" cy="923330"/>
          </a:xfrm>
          <a:prstGeom prst="rect">
            <a:avLst/>
          </a:prstGeom>
        </p:spPr>
        <p:txBody>
          <a:bodyPr wrap="square">
            <a:spAutoFit/>
          </a:bodyPr>
          <a:lstStyle/>
          <a:p>
            <a:pPr defTabSz="457200"/>
            <a:r>
              <a:rPr lang="en-US" dirty="0">
                <a:solidFill>
                  <a:srgbClr val="0000FF"/>
                </a:solidFill>
              </a:rPr>
              <a:t>EBIS is a “charge breeder” of the injected 1+ ions</a:t>
            </a:r>
            <a:endParaRPr lang="en-US" sz="2800" b="1" u="sng" dirty="0">
              <a:solidFill>
                <a:srgbClr val="0000FF"/>
              </a:solidFill>
            </a:endParaRPr>
          </a:p>
        </p:txBody>
      </p:sp>
      <p:sp>
        <p:nvSpPr>
          <p:cNvPr id="15" name="TextBox 14"/>
          <p:cNvSpPr txBox="1"/>
          <p:nvPr/>
        </p:nvSpPr>
        <p:spPr>
          <a:xfrm>
            <a:off x="5782236" y="149578"/>
            <a:ext cx="4736352" cy="1569660"/>
          </a:xfrm>
          <a:prstGeom prst="rect">
            <a:avLst/>
          </a:prstGeom>
          <a:solidFill>
            <a:schemeClr val="bg1"/>
          </a:solidFill>
        </p:spPr>
        <p:txBody>
          <a:bodyPr wrap="square" rtlCol="0">
            <a:spAutoFit/>
          </a:bodyPr>
          <a:lstStyle/>
          <a:p>
            <a:pPr defTabSz="457200"/>
            <a:r>
              <a:rPr lang="en-US" sz="2400" b="1" u="sng" dirty="0">
                <a:solidFill>
                  <a:srgbClr val="FF0000"/>
                </a:solidFill>
              </a:rPr>
              <a:t>External 1+ ion production to feed the EBIS trap</a:t>
            </a:r>
          </a:p>
          <a:p>
            <a:pPr defTabSz="457200"/>
            <a:endParaRPr lang="en-US" sz="2400" b="1" u="sng" dirty="0">
              <a:solidFill>
                <a:srgbClr val="FF0000"/>
              </a:solidFill>
            </a:endParaRPr>
          </a:p>
          <a:p>
            <a:pPr defTabSz="457200"/>
            <a:r>
              <a:rPr lang="en-US" sz="2400" dirty="0">
                <a:solidFill>
                  <a:srgbClr val="000000"/>
                </a:solidFill>
              </a:rPr>
              <a:t>Slow injection (accumulation mode)</a:t>
            </a:r>
          </a:p>
        </p:txBody>
      </p:sp>
      <p:pic>
        <p:nvPicPr>
          <p:cNvPr id="12" name="Picture 6" descr="DCP_08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4273" y="1462520"/>
            <a:ext cx="2626848" cy="1198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1753033" y="1102596"/>
            <a:ext cx="2408332" cy="338554"/>
          </a:xfrm>
          <a:prstGeom prst="rect">
            <a:avLst/>
          </a:prstGeom>
          <a:noFill/>
        </p:spPr>
        <p:txBody>
          <a:bodyPr wrap="none" rtlCol="0">
            <a:spAutoFit/>
          </a:bodyPr>
          <a:lstStyle/>
          <a:p>
            <a:pPr defTabSz="457200"/>
            <a:r>
              <a:rPr lang="en-US" sz="1600" dirty="0">
                <a:solidFill>
                  <a:prstClr val="black"/>
                </a:solidFill>
              </a:rPr>
              <a:t>Hollow cathode ion source</a:t>
            </a:r>
          </a:p>
        </p:txBody>
      </p:sp>
      <p:pic>
        <p:nvPicPr>
          <p:cNvPr id="14" name="Picture 13" descr="ToDo lists (page 7).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539706" y="1874255"/>
            <a:ext cx="1064669" cy="2638013"/>
          </a:xfrm>
          <a:prstGeom prst="rect">
            <a:avLst/>
          </a:prstGeom>
        </p:spPr>
      </p:pic>
      <p:sp>
        <p:nvSpPr>
          <p:cNvPr id="2" name="TextBox 1"/>
          <p:cNvSpPr txBox="1"/>
          <p:nvPr/>
        </p:nvSpPr>
        <p:spPr>
          <a:xfrm>
            <a:off x="2151530" y="552825"/>
            <a:ext cx="759493" cy="461665"/>
          </a:xfrm>
          <a:prstGeom prst="rect">
            <a:avLst/>
          </a:prstGeom>
          <a:noFill/>
        </p:spPr>
        <p:txBody>
          <a:bodyPr wrap="none" rtlCol="0">
            <a:spAutoFit/>
          </a:bodyPr>
          <a:lstStyle/>
          <a:p>
            <a:r>
              <a:rPr lang="en-US" sz="2400" dirty="0"/>
              <a:t>HCIS</a:t>
            </a:r>
          </a:p>
        </p:txBody>
      </p:sp>
    </p:spTree>
    <p:extLst>
      <p:ext uri="{BB962C8B-B14F-4D97-AF65-F5344CB8AC3E}">
        <p14:creationId xmlns:p14="http://schemas.microsoft.com/office/powerpoint/2010/main" val="2876309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13621" y="121473"/>
            <a:ext cx="2482978" cy="3179865"/>
          </a:xfrm>
          <a:prstGeom prst="rect">
            <a:avLst/>
          </a:prstGeom>
          <a:scene3d>
            <a:camera prst="orthographicFront">
              <a:rot lat="0" lon="0" rev="10800000"/>
            </a:camera>
            <a:lightRig rig="threePt" dir="t"/>
          </a:scene3d>
        </p:spPr>
      </p:pic>
      <p:pic>
        <p:nvPicPr>
          <p:cNvPr id="1331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37315" y="2293856"/>
            <a:ext cx="5795043" cy="3840845"/>
          </a:xfrm>
          <a:prstGeom prst="rect">
            <a:avLst/>
          </a:prstGeom>
          <a:noFill/>
          <a:ln w="9525">
            <a:noFill/>
            <a:miter lim="800000"/>
            <a:headEnd/>
            <a:tailEnd/>
          </a:ln>
        </p:spPr>
      </p:pic>
      <p:cxnSp>
        <p:nvCxnSpPr>
          <p:cNvPr id="17" name="Straight Arrow Connector 16"/>
          <p:cNvCxnSpPr/>
          <p:nvPr/>
        </p:nvCxnSpPr>
        <p:spPr>
          <a:xfrm flipV="1">
            <a:off x="8185482" y="1916514"/>
            <a:ext cx="1762527" cy="1164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25450" y="805339"/>
            <a:ext cx="5672520" cy="1938992"/>
          </a:xfrm>
          <a:prstGeom prst="rect">
            <a:avLst/>
          </a:prstGeom>
          <a:noFill/>
        </p:spPr>
        <p:txBody>
          <a:bodyPr wrap="square" rtlCol="0">
            <a:spAutoFit/>
          </a:bodyPr>
          <a:lstStyle/>
          <a:p>
            <a:pPr defTabSz="457200"/>
            <a:r>
              <a:rPr lang="en-US" sz="2400" b="1" dirty="0">
                <a:solidFill>
                  <a:prstClr val="black"/>
                </a:solidFill>
              </a:rPr>
              <a:t>3</a:t>
            </a:r>
            <a:r>
              <a:rPr lang="en-US" sz="2400" b="1" baseline="30000" dirty="0">
                <a:solidFill>
                  <a:prstClr val="black"/>
                </a:solidFill>
              </a:rPr>
              <a:t>rd</a:t>
            </a:r>
            <a:r>
              <a:rPr lang="en-US" sz="2400" b="1" dirty="0">
                <a:solidFill>
                  <a:prstClr val="black"/>
                </a:solidFill>
              </a:rPr>
              <a:t> injection line added for LION</a:t>
            </a:r>
          </a:p>
          <a:p>
            <a:pPr defTabSz="457200"/>
            <a:r>
              <a:rPr lang="en-US" sz="2400" dirty="0">
                <a:solidFill>
                  <a:prstClr val="black"/>
                </a:solidFill>
              </a:rPr>
              <a:t>improved flexibility (multiple species)</a:t>
            </a:r>
          </a:p>
          <a:p>
            <a:pPr marL="342900" indent="-342900" defTabSz="457200">
              <a:buFont typeface="Arial"/>
              <a:buChar char="•"/>
            </a:pPr>
            <a:r>
              <a:rPr lang="en-US" sz="2400" dirty="0">
                <a:solidFill>
                  <a:prstClr val="black"/>
                </a:solidFill>
              </a:rPr>
              <a:t>low gas load</a:t>
            </a:r>
          </a:p>
          <a:p>
            <a:pPr marL="342900" indent="-342900" defTabSz="457200">
              <a:buFont typeface="Arial"/>
              <a:buChar char="•"/>
            </a:pPr>
            <a:r>
              <a:rPr lang="en-US" sz="2400" dirty="0">
                <a:solidFill>
                  <a:prstClr val="black"/>
                </a:solidFill>
              </a:rPr>
              <a:t>Fast injection into EBIS </a:t>
            </a:r>
          </a:p>
          <a:p>
            <a:pPr marL="342900" indent="-342900" defTabSz="457200">
              <a:buFont typeface="Arial"/>
              <a:buChar char="•"/>
            </a:pPr>
            <a:endParaRPr lang="en-US" sz="2400" dirty="0">
              <a:solidFill>
                <a:prstClr val="black"/>
              </a:solidFill>
            </a:endParaRPr>
          </a:p>
        </p:txBody>
      </p:sp>
      <p:pic>
        <p:nvPicPr>
          <p:cNvPr id="3" name="Picture 2"/>
          <p:cNvPicPr>
            <a:picLocks noChangeAspect="1"/>
          </p:cNvPicPr>
          <p:nvPr/>
        </p:nvPicPr>
        <p:blipFill>
          <a:blip r:embed="rId5"/>
          <a:stretch>
            <a:fillRect/>
          </a:stretch>
        </p:blipFill>
        <p:spPr>
          <a:xfrm>
            <a:off x="6703293" y="4146252"/>
            <a:ext cx="4668447" cy="2245988"/>
          </a:xfrm>
          <a:prstGeom prst="rect">
            <a:avLst/>
          </a:prstGeom>
        </p:spPr>
      </p:pic>
      <p:sp>
        <p:nvSpPr>
          <p:cNvPr id="4" name="TextBox 3">
            <a:extLst>
              <a:ext uri="{FF2B5EF4-FFF2-40B4-BE49-F238E27FC236}">
                <a16:creationId xmlns:a16="http://schemas.microsoft.com/office/drawing/2014/main" id="{1D1E4D12-F197-BE44-8771-FCCB34D08355}"/>
              </a:ext>
            </a:extLst>
          </p:cNvPr>
          <p:cNvSpPr txBox="1"/>
          <p:nvPr/>
        </p:nvSpPr>
        <p:spPr>
          <a:xfrm>
            <a:off x="288259" y="184903"/>
            <a:ext cx="8085162" cy="461665"/>
          </a:xfrm>
          <a:prstGeom prst="rect">
            <a:avLst/>
          </a:prstGeom>
          <a:noFill/>
        </p:spPr>
        <p:txBody>
          <a:bodyPr wrap="none" rtlCol="0">
            <a:spAutoFit/>
          </a:bodyPr>
          <a:lstStyle/>
          <a:p>
            <a:r>
              <a:rPr lang="en-US" sz="2400" b="1" dirty="0"/>
              <a:t>Versatile 1+ ion injection into EBIS by Laser Ion Source (LION)  </a:t>
            </a:r>
          </a:p>
        </p:txBody>
      </p:sp>
      <p:sp>
        <p:nvSpPr>
          <p:cNvPr id="6" name="TextBox 5">
            <a:extLst>
              <a:ext uri="{FF2B5EF4-FFF2-40B4-BE49-F238E27FC236}">
                <a16:creationId xmlns:a16="http://schemas.microsoft.com/office/drawing/2014/main" id="{B4FCDF61-438A-8242-BFBB-4A94A9D61D2E}"/>
              </a:ext>
            </a:extLst>
          </p:cNvPr>
          <p:cNvSpPr txBox="1"/>
          <p:nvPr/>
        </p:nvSpPr>
        <p:spPr>
          <a:xfrm>
            <a:off x="725450" y="6207574"/>
            <a:ext cx="5569410" cy="461665"/>
          </a:xfrm>
          <a:prstGeom prst="rect">
            <a:avLst/>
          </a:prstGeom>
          <a:noFill/>
        </p:spPr>
        <p:txBody>
          <a:bodyPr wrap="none" rtlCol="0">
            <a:spAutoFit/>
          </a:bodyPr>
          <a:lstStyle/>
          <a:p>
            <a:r>
              <a:rPr lang="en-US" sz="2400" b="1" dirty="0">
                <a:solidFill>
                  <a:srgbClr val="FF0000"/>
                </a:solidFill>
              </a:rPr>
              <a:t>See Tues. P34 (Okamura </a:t>
            </a:r>
            <a:r>
              <a:rPr lang="en-US" sz="2400" b="1" i="1" dirty="0">
                <a:solidFill>
                  <a:srgbClr val="FF0000"/>
                </a:solidFill>
              </a:rPr>
              <a:t>et. al</a:t>
            </a:r>
            <a:r>
              <a:rPr lang="en-US" sz="2400" b="1" dirty="0">
                <a:solidFill>
                  <a:srgbClr val="FF0000"/>
                </a:solidFill>
              </a:rPr>
              <a:t>.)  for details</a:t>
            </a:r>
          </a:p>
        </p:txBody>
      </p:sp>
    </p:spTree>
    <p:extLst>
      <p:ext uri="{BB962C8B-B14F-4D97-AF65-F5344CB8AC3E}">
        <p14:creationId xmlns:p14="http://schemas.microsoft.com/office/powerpoint/2010/main" val="3184609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8-18 at 2.34.07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39694"/>
            <a:ext cx="9144000" cy="4970365"/>
          </a:xfrm>
          <a:prstGeom prst="rect">
            <a:avLst/>
          </a:prstGeom>
        </p:spPr>
      </p:pic>
      <p:sp>
        <p:nvSpPr>
          <p:cNvPr id="5" name="Oval 4"/>
          <p:cNvSpPr/>
          <p:nvPr/>
        </p:nvSpPr>
        <p:spPr>
          <a:xfrm>
            <a:off x="9564222" y="832997"/>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6" name="Oval 5"/>
          <p:cNvSpPr/>
          <p:nvPr/>
        </p:nvSpPr>
        <p:spPr>
          <a:xfrm>
            <a:off x="9564222" y="1278462"/>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7" name="Oval 6"/>
          <p:cNvSpPr/>
          <p:nvPr/>
        </p:nvSpPr>
        <p:spPr>
          <a:xfrm>
            <a:off x="9564222" y="1679294"/>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8" name="Oval 7"/>
          <p:cNvSpPr/>
          <p:nvPr/>
        </p:nvSpPr>
        <p:spPr>
          <a:xfrm>
            <a:off x="9564222" y="2099342"/>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9" name="Oval 8"/>
          <p:cNvSpPr/>
          <p:nvPr/>
        </p:nvSpPr>
        <p:spPr>
          <a:xfrm>
            <a:off x="9554220" y="2519373"/>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0" name="Oval 9"/>
          <p:cNvSpPr/>
          <p:nvPr/>
        </p:nvSpPr>
        <p:spPr>
          <a:xfrm>
            <a:off x="8696595" y="1278462"/>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1" name="Oval 10"/>
          <p:cNvSpPr/>
          <p:nvPr/>
        </p:nvSpPr>
        <p:spPr>
          <a:xfrm>
            <a:off x="7403748" y="1705177"/>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2" name="Oval 11"/>
          <p:cNvSpPr/>
          <p:nvPr/>
        </p:nvSpPr>
        <p:spPr>
          <a:xfrm>
            <a:off x="2289663" y="820053"/>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3" name="Oval 12"/>
          <p:cNvSpPr/>
          <p:nvPr/>
        </p:nvSpPr>
        <p:spPr>
          <a:xfrm>
            <a:off x="2289663" y="1240098"/>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4" name="Oval 13"/>
          <p:cNvSpPr/>
          <p:nvPr/>
        </p:nvSpPr>
        <p:spPr>
          <a:xfrm>
            <a:off x="7833759" y="1259280"/>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5" name="Oval 14"/>
          <p:cNvSpPr/>
          <p:nvPr/>
        </p:nvSpPr>
        <p:spPr>
          <a:xfrm>
            <a:off x="3559662" y="2099342"/>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6" name="Oval 15"/>
          <p:cNvSpPr/>
          <p:nvPr/>
        </p:nvSpPr>
        <p:spPr>
          <a:xfrm>
            <a:off x="5266542" y="2125227"/>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7" name="Oval 16"/>
          <p:cNvSpPr/>
          <p:nvPr/>
        </p:nvSpPr>
        <p:spPr>
          <a:xfrm>
            <a:off x="6567021" y="2140815"/>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8" name="Oval 17"/>
          <p:cNvSpPr/>
          <p:nvPr/>
        </p:nvSpPr>
        <p:spPr>
          <a:xfrm>
            <a:off x="7833759" y="1698476"/>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9" name="Oval 18"/>
          <p:cNvSpPr/>
          <p:nvPr/>
        </p:nvSpPr>
        <p:spPr>
          <a:xfrm>
            <a:off x="6563814" y="2929935"/>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0" name="Oval 19"/>
          <p:cNvSpPr/>
          <p:nvPr/>
        </p:nvSpPr>
        <p:spPr>
          <a:xfrm>
            <a:off x="3989673" y="2959422"/>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1" name="Oval 20"/>
          <p:cNvSpPr/>
          <p:nvPr/>
        </p:nvSpPr>
        <p:spPr>
          <a:xfrm>
            <a:off x="2719674" y="2070091"/>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2" name="Oval 21"/>
          <p:cNvSpPr/>
          <p:nvPr/>
        </p:nvSpPr>
        <p:spPr>
          <a:xfrm>
            <a:off x="7833759" y="2939404"/>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3" name="Oval 22"/>
          <p:cNvSpPr/>
          <p:nvPr/>
        </p:nvSpPr>
        <p:spPr>
          <a:xfrm>
            <a:off x="3774666" y="4294787"/>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4" name="TextBox 23"/>
          <p:cNvSpPr txBox="1"/>
          <p:nvPr/>
        </p:nvSpPr>
        <p:spPr>
          <a:xfrm>
            <a:off x="3414853" y="204188"/>
            <a:ext cx="4841325" cy="461665"/>
          </a:xfrm>
          <a:prstGeom prst="rect">
            <a:avLst/>
          </a:prstGeom>
          <a:noFill/>
        </p:spPr>
        <p:txBody>
          <a:bodyPr wrap="none" rtlCol="0">
            <a:spAutoFit/>
          </a:bodyPr>
          <a:lstStyle/>
          <a:p>
            <a:pPr defTabSz="457200"/>
            <a:r>
              <a:rPr lang="en-US" sz="2400" b="1" dirty="0">
                <a:solidFill>
                  <a:srgbClr val="FF0000"/>
                </a:solidFill>
                <a:latin typeface="Calibri"/>
              </a:rPr>
              <a:t>EBIS beams run to date on RHIC EBIS</a:t>
            </a:r>
          </a:p>
        </p:txBody>
      </p:sp>
      <p:sp>
        <p:nvSpPr>
          <p:cNvPr id="25" name="TextBox 24"/>
          <p:cNvSpPr txBox="1"/>
          <p:nvPr/>
        </p:nvSpPr>
        <p:spPr>
          <a:xfrm>
            <a:off x="2104017" y="4915471"/>
            <a:ext cx="7990218" cy="1200328"/>
          </a:xfrm>
          <a:prstGeom prst="rect">
            <a:avLst/>
          </a:prstGeom>
          <a:noFill/>
        </p:spPr>
        <p:txBody>
          <a:bodyPr wrap="square" rtlCol="0">
            <a:spAutoFit/>
          </a:bodyPr>
          <a:lstStyle/>
          <a:p>
            <a:pPr defTabSz="457200"/>
            <a:r>
              <a:rPr lang="en-US" sz="2400" dirty="0">
                <a:solidFill>
                  <a:srgbClr val="0000FF"/>
                </a:solidFill>
                <a:latin typeface="Calibri"/>
              </a:rPr>
              <a:t>D,  </a:t>
            </a:r>
            <a:r>
              <a:rPr lang="en-US" sz="2400" baseline="30000" dirty="0">
                <a:solidFill>
                  <a:srgbClr val="FF0000"/>
                </a:solidFill>
                <a:latin typeface="Calibri"/>
              </a:rPr>
              <a:t>3</a:t>
            </a:r>
            <a:r>
              <a:rPr lang="en-US" sz="2400" dirty="0">
                <a:solidFill>
                  <a:srgbClr val="FF0000"/>
                </a:solidFill>
                <a:latin typeface="Calibri"/>
              </a:rPr>
              <a:t>He</a:t>
            </a:r>
            <a:r>
              <a:rPr lang="en-US" sz="2400" baseline="30000" dirty="0">
                <a:solidFill>
                  <a:srgbClr val="FF0000"/>
                </a:solidFill>
                <a:latin typeface="Calibri"/>
              </a:rPr>
              <a:t>2+</a:t>
            </a:r>
            <a:r>
              <a:rPr lang="en-US" sz="2400" dirty="0">
                <a:solidFill>
                  <a:srgbClr val="0000FF"/>
                </a:solidFill>
                <a:latin typeface="Calibri"/>
              </a:rPr>
              <a:t>,  </a:t>
            </a:r>
            <a:r>
              <a:rPr lang="en-US" sz="2400" baseline="30000" dirty="0">
                <a:solidFill>
                  <a:srgbClr val="0000FF"/>
                </a:solidFill>
                <a:latin typeface="Calibri"/>
              </a:rPr>
              <a:t>4</a:t>
            </a:r>
            <a:r>
              <a:rPr lang="en-US" sz="2400" dirty="0">
                <a:solidFill>
                  <a:srgbClr val="0000FF"/>
                </a:solidFill>
                <a:latin typeface="Calibri"/>
              </a:rPr>
              <a:t>He</a:t>
            </a:r>
            <a:r>
              <a:rPr lang="en-US" sz="2400" baseline="30000" dirty="0">
                <a:solidFill>
                  <a:srgbClr val="0000FF"/>
                </a:solidFill>
                <a:latin typeface="Calibri"/>
              </a:rPr>
              <a:t>1+,2+</a:t>
            </a:r>
            <a:r>
              <a:rPr lang="en-US" sz="2400" dirty="0">
                <a:solidFill>
                  <a:srgbClr val="0000FF"/>
                </a:solidFill>
                <a:latin typeface="Calibri"/>
              </a:rPr>
              <a:t>,  Li</a:t>
            </a:r>
            <a:r>
              <a:rPr lang="en-US" sz="2400" baseline="30000" dirty="0">
                <a:solidFill>
                  <a:srgbClr val="0000FF"/>
                </a:solidFill>
                <a:latin typeface="Calibri"/>
              </a:rPr>
              <a:t>3+</a:t>
            </a:r>
            <a:r>
              <a:rPr lang="en-US" sz="2400" dirty="0">
                <a:solidFill>
                  <a:srgbClr val="0000FF"/>
                </a:solidFill>
                <a:latin typeface="Calibri"/>
              </a:rPr>
              <a:t>,  C</a:t>
            </a:r>
            <a:r>
              <a:rPr lang="en-US" sz="2400" baseline="30000" dirty="0">
                <a:solidFill>
                  <a:srgbClr val="0000FF"/>
                </a:solidFill>
                <a:latin typeface="Calibri"/>
              </a:rPr>
              <a:t>5+,6+</a:t>
            </a:r>
            <a:r>
              <a:rPr lang="en-US" sz="2400" dirty="0">
                <a:solidFill>
                  <a:srgbClr val="0000FF"/>
                </a:solidFill>
                <a:latin typeface="Calibri"/>
              </a:rPr>
              <a:t>,  O</a:t>
            </a:r>
            <a:r>
              <a:rPr lang="en-US" sz="2400" baseline="30000" dirty="0">
                <a:solidFill>
                  <a:srgbClr val="0000FF"/>
                </a:solidFill>
                <a:latin typeface="Calibri"/>
              </a:rPr>
              <a:t>7+</a:t>
            </a:r>
            <a:r>
              <a:rPr lang="en-US" sz="2400" dirty="0">
                <a:solidFill>
                  <a:srgbClr val="0000FF"/>
                </a:solidFill>
                <a:latin typeface="Calibri"/>
              </a:rPr>
              <a:t>,  Ne</a:t>
            </a:r>
            <a:r>
              <a:rPr lang="en-US" sz="2400" baseline="30000" dirty="0">
                <a:solidFill>
                  <a:srgbClr val="0000FF"/>
                </a:solidFill>
                <a:latin typeface="Calibri"/>
              </a:rPr>
              <a:t>5+</a:t>
            </a:r>
            <a:r>
              <a:rPr lang="en-US" sz="2400" dirty="0">
                <a:solidFill>
                  <a:srgbClr val="0000FF"/>
                </a:solidFill>
                <a:latin typeface="Calibri"/>
              </a:rPr>
              <a:t>,  </a:t>
            </a:r>
            <a:r>
              <a:rPr lang="en-US" sz="2400" dirty="0">
                <a:solidFill>
                  <a:srgbClr val="FF0000"/>
                </a:solidFill>
                <a:latin typeface="Calibri"/>
              </a:rPr>
              <a:t>Al</a:t>
            </a:r>
            <a:r>
              <a:rPr lang="en-US" sz="2400" baseline="30000" dirty="0">
                <a:solidFill>
                  <a:srgbClr val="FF0000"/>
                </a:solidFill>
                <a:latin typeface="Calibri"/>
              </a:rPr>
              <a:t>5+</a:t>
            </a:r>
            <a:r>
              <a:rPr lang="en-US" sz="2400" dirty="0">
                <a:solidFill>
                  <a:srgbClr val="0000FF"/>
                </a:solidFill>
                <a:latin typeface="Calibri"/>
              </a:rPr>
              <a:t>,  Si</a:t>
            </a:r>
            <a:r>
              <a:rPr lang="en-US" sz="2400" baseline="30000" dirty="0">
                <a:solidFill>
                  <a:srgbClr val="0000FF"/>
                </a:solidFill>
                <a:latin typeface="Calibri"/>
              </a:rPr>
              <a:t>11+,12+</a:t>
            </a:r>
            <a:r>
              <a:rPr lang="en-US" sz="2400" dirty="0">
                <a:solidFill>
                  <a:srgbClr val="0000FF"/>
                </a:solidFill>
                <a:latin typeface="Calibri"/>
              </a:rPr>
              <a:t>,  Ar</a:t>
            </a:r>
            <a:r>
              <a:rPr lang="en-US" sz="2400" baseline="30000" dirty="0">
                <a:solidFill>
                  <a:srgbClr val="0000FF"/>
                </a:solidFill>
                <a:latin typeface="Calibri"/>
              </a:rPr>
              <a:t>11+</a:t>
            </a:r>
            <a:r>
              <a:rPr lang="en-US" sz="2400" dirty="0">
                <a:solidFill>
                  <a:srgbClr val="0000FF"/>
                </a:solidFill>
                <a:latin typeface="Calibri"/>
              </a:rPr>
              <a:t>, Ca</a:t>
            </a:r>
            <a:r>
              <a:rPr lang="en-US" sz="2400" baseline="30000" dirty="0">
                <a:solidFill>
                  <a:srgbClr val="0000FF"/>
                </a:solidFill>
                <a:latin typeface="Calibri"/>
              </a:rPr>
              <a:t>14+</a:t>
            </a:r>
            <a:r>
              <a:rPr lang="en-US" sz="2400" dirty="0">
                <a:solidFill>
                  <a:srgbClr val="0000FF"/>
                </a:solidFill>
                <a:latin typeface="Calibri"/>
              </a:rPr>
              <a:t>, Ti</a:t>
            </a:r>
            <a:r>
              <a:rPr lang="en-US" sz="2400" baseline="30000" dirty="0">
                <a:solidFill>
                  <a:srgbClr val="0000FF"/>
                </a:solidFill>
                <a:latin typeface="Calibri"/>
              </a:rPr>
              <a:t>18+</a:t>
            </a:r>
            <a:r>
              <a:rPr lang="en-US" sz="2400" dirty="0">
                <a:solidFill>
                  <a:srgbClr val="0000FF"/>
                </a:solidFill>
                <a:latin typeface="Calibri"/>
              </a:rPr>
              <a:t>, Fe</a:t>
            </a:r>
            <a:r>
              <a:rPr lang="en-US" sz="2400" baseline="30000" dirty="0">
                <a:solidFill>
                  <a:srgbClr val="0000FF"/>
                </a:solidFill>
                <a:latin typeface="Calibri"/>
              </a:rPr>
              <a:t>20+,24+</a:t>
            </a:r>
            <a:r>
              <a:rPr lang="en-US" sz="2400" dirty="0">
                <a:solidFill>
                  <a:srgbClr val="0000FF"/>
                </a:solidFill>
                <a:latin typeface="Calibri"/>
              </a:rPr>
              <a:t>, </a:t>
            </a:r>
            <a:r>
              <a:rPr lang="en-US" sz="2400" dirty="0">
                <a:solidFill>
                  <a:srgbClr val="FF0000"/>
                </a:solidFill>
                <a:latin typeface="Calibri"/>
              </a:rPr>
              <a:t>Cu</a:t>
            </a:r>
            <a:r>
              <a:rPr lang="en-US" sz="2400" baseline="30000" dirty="0">
                <a:solidFill>
                  <a:srgbClr val="FF0000"/>
                </a:solidFill>
                <a:latin typeface="Calibri"/>
              </a:rPr>
              <a:t>11+</a:t>
            </a:r>
            <a:r>
              <a:rPr lang="en-US" sz="2400" dirty="0">
                <a:solidFill>
                  <a:srgbClr val="0000FF"/>
                </a:solidFill>
                <a:latin typeface="Calibri"/>
              </a:rPr>
              <a:t>, Kr</a:t>
            </a:r>
            <a:r>
              <a:rPr lang="en-US" sz="2400" baseline="30000" dirty="0">
                <a:solidFill>
                  <a:srgbClr val="0000FF"/>
                </a:solidFill>
                <a:latin typeface="Calibri"/>
              </a:rPr>
              <a:t>18+</a:t>
            </a:r>
            <a:r>
              <a:rPr lang="en-US" sz="2400" dirty="0">
                <a:solidFill>
                  <a:srgbClr val="0000FF"/>
                </a:solidFill>
                <a:latin typeface="Calibri"/>
              </a:rPr>
              <a:t>, </a:t>
            </a:r>
            <a:r>
              <a:rPr lang="en-US" sz="2400" b="1" baseline="30000" dirty="0">
                <a:solidFill>
                  <a:srgbClr val="FF0000"/>
                </a:solidFill>
                <a:latin typeface="Calibri"/>
              </a:rPr>
              <a:t>90</a:t>
            </a:r>
            <a:r>
              <a:rPr lang="en-US" sz="2400" b="1" dirty="0">
                <a:solidFill>
                  <a:srgbClr val="FF0000"/>
                </a:solidFill>
                <a:latin typeface="Calibri"/>
              </a:rPr>
              <a:t>Zr</a:t>
            </a:r>
            <a:r>
              <a:rPr lang="en-US" sz="2400" b="1" baseline="30000" dirty="0">
                <a:solidFill>
                  <a:srgbClr val="FF0000"/>
                </a:solidFill>
                <a:latin typeface="Calibri"/>
              </a:rPr>
              <a:t>15+</a:t>
            </a:r>
            <a:r>
              <a:rPr lang="en-US" sz="2400" b="1" dirty="0">
                <a:solidFill>
                  <a:srgbClr val="FF0000"/>
                </a:solidFill>
                <a:latin typeface="Calibri"/>
              </a:rPr>
              <a:t>, </a:t>
            </a:r>
            <a:r>
              <a:rPr lang="en-US" sz="2400" b="1" baseline="30000" dirty="0">
                <a:solidFill>
                  <a:srgbClr val="FF0000"/>
                </a:solidFill>
                <a:latin typeface="Calibri"/>
              </a:rPr>
              <a:t>96</a:t>
            </a:r>
            <a:r>
              <a:rPr lang="en-US" sz="2400" b="1" dirty="0">
                <a:solidFill>
                  <a:srgbClr val="FF0000"/>
                </a:solidFill>
                <a:latin typeface="Calibri"/>
              </a:rPr>
              <a:t>Zr</a:t>
            </a:r>
            <a:r>
              <a:rPr lang="en-US" sz="2400" b="1" baseline="30000" dirty="0">
                <a:solidFill>
                  <a:srgbClr val="FF0000"/>
                </a:solidFill>
                <a:latin typeface="Calibri"/>
              </a:rPr>
              <a:t>16+</a:t>
            </a:r>
            <a:r>
              <a:rPr lang="en-US" sz="2400" b="1" dirty="0">
                <a:solidFill>
                  <a:srgbClr val="FF0000"/>
                </a:solidFill>
                <a:latin typeface="Calibri"/>
              </a:rPr>
              <a:t>, Nb</a:t>
            </a:r>
            <a:r>
              <a:rPr lang="en-US" sz="2400" b="1" baseline="30000" dirty="0">
                <a:solidFill>
                  <a:srgbClr val="FF0000"/>
                </a:solidFill>
                <a:latin typeface="Calibri"/>
              </a:rPr>
              <a:t>16+</a:t>
            </a:r>
            <a:r>
              <a:rPr lang="en-US" sz="2400" dirty="0">
                <a:solidFill>
                  <a:srgbClr val="0000FF"/>
                </a:solidFill>
                <a:latin typeface="Calibri"/>
              </a:rPr>
              <a:t>, Xe</a:t>
            </a:r>
            <a:r>
              <a:rPr lang="en-US" sz="2400" baseline="30000" dirty="0">
                <a:solidFill>
                  <a:srgbClr val="0000FF"/>
                </a:solidFill>
                <a:latin typeface="Calibri"/>
              </a:rPr>
              <a:t>27+</a:t>
            </a:r>
            <a:r>
              <a:rPr lang="en-US" sz="2400" dirty="0">
                <a:solidFill>
                  <a:srgbClr val="0000FF"/>
                </a:solidFill>
                <a:latin typeface="Calibri"/>
              </a:rPr>
              <a:t>, Ta</a:t>
            </a:r>
            <a:r>
              <a:rPr lang="en-US" sz="2400" baseline="30000" dirty="0">
                <a:solidFill>
                  <a:srgbClr val="0000FF"/>
                </a:solidFill>
                <a:latin typeface="Calibri"/>
              </a:rPr>
              <a:t>38+</a:t>
            </a:r>
            <a:r>
              <a:rPr lang="en-US" sz="2400" dirty="0">
                <a:solidFill>
                  <a:srgbClr val="0000FF"/>
                </a:solidFill>
                <a:latin typeface="Calibri"/>
              </a:rPr>
              <a:t>, </a:t>
            </a:r>
            <a:r>
              <a:rPr lang="en-US" sz="2400" b="1" baseline="30000" dirty="0">
                <a:solidFill>
                  <a:srgbClr val="0000FF"/>
                </a:solidFill>
                <a:latin typeface="Calibri"/>
              </a:rPr>
              <a:t>184</a:t>
            </a:r>
            <a:r>
              <a:rPr lang="en-US" sz="2400" b="1" dirty="0">
                <a:solidFill>
                  <a:srgbClr val="0000FF"/>
                </a:solidFill>
                <a:latin typeface="Calibri"/>
              </a:rPr>
              <a:t>W</a:t>
            </a:r>
            <a:r>
              <a:rPr lang="en-US" sz="2400" b="1" baseline="30000" dirty="0">
                <a:solidFill>
                  <a:srgbClr val="0000FF"/>
                </a:solidFill>
                <a:latin typeface="Calibri"/>
              </a:rPr>
              <a:t>31+</a:t>
            </a:r>
            <a:r>
              <a:rPr lang="en-US" sz="2400" dirty="0">
                <a:solidFill>
                  <a:srgbClr val="0000FF"/>
                </a:solidFill>
                <a:latin typeface="Calibri"/>
              </a:rPr>
              <a:t>, </a:t>
            </a:r>
            <a:r>
              <a:rPr lang="en-US" sz="2400" dirty="0">
                <a:solidFill>
                  <a:srgbClr val="FF0000"/>
                </a:solidFill>
                <a:latin typeface="Calibri"/>
              </a:rPr>
              <a:t>Au</a:t>
            </a:r>
            <a:r>
              <a:rPr lang="en-US" sz="2400" baseline="30000" dirty="0">
                <a:solidFill>
                  <a:srgbClr val="FF0000"/>
                </a:solidFill>
                <a:latin typeface="Calibri"/>
              </a:rPr>
              <a:t>32+</a:t>
            </a:r>
            <a:r>
              <a:rPr lang="en-US" sz="2400" dirty="0">
                <a:solidFill>
                  <a:srgbClr val="0000FF"/>
                </a:solidFill>
                <a:latin typeface="Calibri"/>
              </a:rPr>
              <a:t>, Pb</a:t>
            </a:r>
            <a:r>
              <a:rPr lang="en-US" sz="2400" baseline="30000" dirty="0">
                <a:solidFill>
                  <a:srgbClr val="0000FF"/>
                </a:solidFill>
                <a:latin typeface="Calibri"/>
              </a:rPr>
              <a:t>34+</a:t>
            </a:r>
            <a:r>
              <a:rPr lang="en-US" sz="2400" dirty="0">
                <a:solidFill>
                  <a:srgbClr val="0000FF"/>
                </a:solidFill>
                <a:latin typeface="Calibri"/>
              </a:rPr>
              <a:t>, </a:t>
            </a:r>
            <a:r>
              <a:rPr lang="en-US" sz="2400" b="1" baseline="30000" dirty="0">
                <a:solidFill>
                  <a:srgbClr val="0000FF"/>
                </a:solidFill>
                <a:latin typeface="Calibri"/>
              </a:rPr>
              <a:t>232</a:t>
            </a:r>
            <a:r>
              <a:rPr lang="en-US" sz="2400" b="1" dirty="0">
                <a:solidFill>
                  <a:srgbClr val="0000FF"/>
                </a:solidFill>
                <a:latin typeface="Calibri"/>
              </a:rPr>
              <a:t>Th</a:t>
            </a:r>
            <a:r>
              <a:rPr lang="en-US" sz="2400" b="1" baseline="30000" dirty="0">
                <a:solidFill>
                  <a:srgbClr val="0000FF"/>
                </a:solidFill>
                <a:latin typeface="Calibri"/>
              </a:rPr>
              <a:t>39+</a:t>
            </a:r>
            <a:r>
              <a:rPr lang="en-US" sz="2400" dirty="0">
                <a:solidFill>
                  <a:srgbClr val="0000FF"/>
                </a:solidFill>
                <a:latin typeface="Calibri"/>
              </a:rPr>
              <a:t>, </a:t>
            </a:r>
            <a:r>
              <a:rPr lang="en-US" sz="2400" dirty="0">
                <a:solidFill>
                  <a:srgbClr val="FF0000"/>
                </a:solidFill>
                <a:latin typeface="Calibri"/>
              </a:rPr>
              <a:t>U</a:t>
            </a:r>
            <a:r>
              <a:rPr lang="en-US" sz="2400" baseline="30000" dirty="0">
                <a:solidFill>
                  <a:srgbClr val="FF0000"/>
                </a:solidFill>
                <a:latin typeface="Calibri"/>
              </a:rPr>
              <a:t>39+</a:t>
            </a:r>
          </a:p>
        </p:txBody>
      </p:sp>
      <p:sp>
        <p:nvSpPr>
          <p:cNvPr id="26" name="TextBox 25"/>
          <p:cNvSpPr txBox="1"/>
          <p:nvPr/>
        </p:nvSpPr>
        <p:spPr>
          <a:xfrm>
            <a:off x="3179665" y="6115810"/>
            <a:ext cx="7214898" cy="646331"/>
          </a:xfrm>
          <a:prstGeom prst="rect">
            <a:avLst/>
          </a:prstGeom>
          <a:noFill/>
        </p:spPr>
        <p:txBody>
          <a:bodyPr wrap="none" rtlCol="0">
            <a:spAutoFit/>
          </a:bodyPr>
          <a:lstStyle/>
          <a:p>
            <a:pPr defTabSz="457200"/>
            <a:r>
              <a:rPr lang="en-US" b="1" i="1" dirty="0">
                <a:solidFill>
                  <a:prstClr val="black"/>
                </a:solidFill>
                <a:latin typeface="Calibri"/>
              </a:rPr>
              <a:t>1 second switching </a:t>
            </a:r>
            <a:r>
              <a:rPr lang="en-US" dirty="0">
                <a:solidFill>
                  <a:prstClr val="black"/>
                </a:solidFill>
                <a:latin typeface="Calibri"/>
              </a:rPr>
              <a:t>between species (2, or more), alternating</a:t>
            </a:r>
          </a:p>
          <a:p>
            <a:pPr defTabSz="457200"/>
            <a:r>
              <a:rPr lang="en-US" dirty="0">
                <a:solidFill>
                  <a:prstClr val="black"/>
                </a:solidFill>
                <a:latin typeface="Calibri"/>
              </a:rPr>
              <a:t>&lt;30 second switching among almost any 10, if loaded into external sources </a:t>
            </a:r>
          </a:p>
        </p:txBody>
      </p:sp>
      <p:sp>
        <p:nvSpPr>
          <p:cNvPr id="27" name="Oval 26"/>
          <p:cNvSpPr/>
          <p:nvPr/>
        </p:nvSpPr>
        <p:spPr>
          <a:xfrm>
            <a:off x="4654875" y="4294787"/>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9" name="Oval 28"/>
          <p:cNvSpPr/>
          <p:nvPr/>
        </p:nvSpPr>
        <p:spPr>
          <a:xfrm>
            <a:off x="4419684" y="2959422"/>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0" name="Oval 29"/>
          <p:cNvSpPr/>
          <p:nvPr/>
        </p:nvSpPr>
        <p:spPr>
          <a:xfrm>
            <a:off x="3559662" y="2490122"/>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1" name="Oval 30"/>
          <p:cNvSpPr/>
          <p:nvPr/>
        </p:nvSpPr>
        <p:spPr>
          <a:xfrm>
            <a:off x="3989673" y="2490122"/>
            <a:ext cx="430011" cy="420031"/>
          </a:xfrm>
          <a:prstGeom prst="ellipse">
            <a:avLst/>
          </a:prstGeom>
          <a:solidFill>
            <a:srgbClr val="FF00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Tree>
    <p:extLst>
      <p:ext uri="{BB962C8B-B14F-4D97-AF65-F5344CB8AC3E}">
        <p14:creationId xmlns:p14="http://schemas.microsoft.com/office/powerpoint/2010/main" val="268040401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Update_2018" id="{46157873-5E33-154A-842E-91B7BD99CC32}" vid="{319E15CB-F710-7D41-B73E-697C834693F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1812</TotalTime>
  <Words>2828</Words>
  <Application>Microsoft Macintosh PowerPoint</Application>
  <PresentationFormat>Widescreen</PresentationFormat>
  <Paragraphs>238</Paragraphs>
  <Slides>29</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29</vt:i4>
      </vt:variant>
    </vt:vector>
  </HeadingPairs>
  <TitlesOfParts>
    <vt:vector size="39" baseType="lpstr">
      <vt:lpstr>Arial</vt:lpstr>
      <vt:lpstr>Calibri</vt:lpstr>
      <vt:lpstr>Calibri Light</vt:lpstr>
      <vt:lpstr>Symbol</vt:lpstr>
      <vt:lpstr>Times New Roman</vt:lpstr>
      <vt:lpstr>Wingdings</vt:lpstr>
      <vt:lpstr>1_Office Theme</vt:lpstr>
      <vt:lpstr>Custom Design</vt:lpstr>
      <vt:lpstr>Office Theme</vt:lpstr>
      <vt:lpstr>2_Office Theme</vt:lpstr>
      <vt:lpstr>EBIS Development BNL For Polarized 3He2+</vt:lpstr>
      <vt:lpstr>Motivation for a New “Extended EBIS” at Brookhaven National Laboratory (BNL):</vt:lpstr>
      <vt:lpstr>PowerPoint Presentation</vt:lpstr>
      <vt:lpstr>Design and Construction of ExtendedEBIS</vt:lpstr>
      <vt:lpstr>EBIS Source Assembly</vt:lpstr>
      <vt:lpstr>EBIS is an  Accumulator and Charge State Multiplier with a widely programmable output pulse width and is capable of working with Internal gas Injection.</vt:lpstr>
      <vt:lpstr>PowerPoint Presentation</vt:lpstr>
      <vt:lpstr>PowerPoint Presentation</vt:lpstr>
      <vt:lpstr>PowerPoint Presentation</vt:lpstr>
      <vt:lpstr>Challenges and Key Development for the Extended EBIS</vt:lpstr>
      <vt:lpstr>PowerPoint Presentation</vt:lpstr>
      <vt:lpstr>PowerPoint Presentation</vt:lpstr>
      <vt:lpstr>PowerPoint Presentation</vt:lpstr>
      <vt:lpstr>PowerPoint Presentation</vt:lpstr>
      <vt:lpstr>PowerPoint Presentation</vt:lpstr>
      <vt:lpstr>ProgressiveTest Configurations</vt:lpstr>
      <vt:lpstr>PowerPoint Presentation</vt:lpstr>
      <vt:lpstr>PowerPoint Presentation</vt:lpstr>
      <vt:lpstr>“External” and perforated 2cm diameter internal Drift Tube assemblies for the upstream solenoid</vt:lpstr>
      <vt:lpstr>Upstream Drift Tubes</vt:lpstr>
      <vt:lpstr>Transverse Coils and High Voltage Connections</vt:lpstr>
      <vt:lpstr>Electron Beam Ionization of 3He</vt:lpstr>
      <vt:lpstr>Gas Diffusion and Pumping in Ionization Cell </vt:lpstr>
      <vt:lpstr>Electron Beam Ionization of 3He</vt:lpstr>
      <vt:lpstr>Schedule / Milestones  (Need to update/Add)</vt:lpstr>
      <vt:lpstr>Polarized 3He++ R&amp;D: The Ion Source</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towards the BNL Extended EBIS Intensity Upgrade with Enhanced Gas Injection </dc:title>
  <dc:creator>Beebe, Edward N</dc:creator>
  <cp:lastModifiedBy>Beebe, Edward N</cp:lastModifiedBy>
  <cp:revision>83</cp:revision>
  <dcterms:created xsi:type="dcterms:W3CDTF">2018-06-26T08:46:39Z</dcterms:created>
  <dcterms:modified xsi:type="dcterms:W3CDTF">2021-11-30T15:05:51Z</dcterms:modified>
</cp:coreProperties>
</file>