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912" r:id="rId3"/>
    <p:sldId id="3576" r:id="rId4"/>
    <p:sldId id="466" r:id="rId5"/>
    <p:sldId id="3555" r:id="rId6"/>
    <p:sldId id="3556" r:id="rId7"/>
    <p:sldId id="3567" r:id="rId8"/>
    <p:sldId id="3557" r:id="rId9"/>
    <p:sldId id="3564" r:id="rId10"/>
    <p:sldId id="399" r:id="rId11"/>
    <p:sldId id="390" r:id="rId12"/>
    <p:sldId id="3512" r:id="rId13"/>
    <p:sldId id="3513" r:id="rId14"/>
    <p:sldId id="397" r:id="rId15"/>
    <p:sldId id="3558" r:id="rId16"/>
    <p:sldId id="3575" r:id="rId17"/>
    <p:sldId id="273" r:id="rId18"/>
    <p:sldId id="914" r:id="rId19"/>
    <p:sldId id="911" r:id="rId20"/>
    <p:sldId id="888" r:id="rId21"/>
    <p:sldId id="414" r:id="rId22"/>
    <p:sldId id="459" r:id="rId23"/>
    <p:sldId id="3535" r:id="rId24"/>
    <p:sldId id="3539" r:id="rId25"/>
    <p:sldId id="3520" r:id="rId26"/>
    <p:sldId id="3524" r:id="rId27"/>
    <p:sldId id="3573" r:id="rId28"/>
    <p:sldId id="923" r:id="rId29"/>
    <p:sldId id="3570" r:id="rId30"/>
    <p:sldId id="3571" r:id="rId31"/>
    <p:sldId id="3572" r:id="rId32"/>
    <p:sldId id="357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9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raparia/Documents/Documents%20&amp;%20Settings/documents/blip/IntIntensity/Yearly%20fluence%204b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raparia/Documents/Documents%20&amp;%20Settings/documents/blip/IntIntensity/Yearly%20fluence%204b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aparia/Documents/Documents%20&amp;%20Settings/documents/200MeVLinac/operation/radiation%20survey/tank%20radiation%20surve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aparia/Documents/Documents%20&amp;%20Settings/documents/200MeVLinac/reliability/LINACAvailability_89to13-4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87314085739288E-2"/>
          <c:y val="2.9819480898221055E-2"/>
          <c:w val="0.91223490813648289"/>
          <c:h val="0.93304782735491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Ave Current (uA)</c:v>
                </c:pt>
              </c:strCache>
            </c:strRef>
          </c:tx>
          <c:spPr>
            <a:gradFill rotWithShape="0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numRef>
              <c:f>Sheet4!$A$2:$A$29</c:f>
              <c:numCache>
                <c:formatCode>General</c:formatCode>
                <c:ptCount val="2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</c:numCache>
            </c:numRef>
          </c:cat>
          <c:val>
            <c:numRef>
              <c:f>Sheet4!$B$2:$B$29</c:f>
              <c:numCache>
                <c:formatCode>General</c:formatCode>
                <c:ptCount val="28"/>
                <c:pt idx="0">
                  <c:v>33.643452380952382</c:v>
                </c:pt>
                <c:pt idx="1">
                  <c:v>32.19779761904762</c:v>
                </c:pt>
                <c:pt idx="2">
                  <c:v>29.287896825396828</c:v>
                </c:pt>
                <c:pt idx="3">
                  <c:v>27.096928571428574</c:v>
                </c:pt>
                <c:pt idx="4">
                  <c:v>52</c:v>
                </c:pt>
                <c:pt idx="5">
                  <c:v>35.739285714285721</c:v>
                </c:pt>
                <c:pt idx="6">
                  <c:v>55.531239737274213</c:v>
                </c:pt>
                <c:pt idx="7">
                  <c:v>44.533370535714283</c:v>
                </c:pt>
                <c:pt idx="8">
                  <c:v>44.836272321428567</c:v>
                </c:pt>
                <c:pt idx="9">
                  <c:v>51.730926870748299</c:v>
                </c:pt>
                <c:pt idx="10">
                  <c:v>60.577694692460312</c:v>
                </c:pt>
                <c:pt idx="11">
                  <c:v>49.735811011904758</c:v>
                </c:pt>
                <c:pt idx="12">
                  <c:v>48.51</c:v>
                </c:pt>
                <c:pt idx="13">
                  <c:v>72.239999999999995</c:v>
                </c:pt>
                <c:pt idx="14">
                  <c:v>62.73</c:v>
                </c:pt>
                <c:pt idx="15">
                  <c:v>83.85</c:v>
                </c:pt>
                <c:pt idx="16">
                  <c:v>75.78</c:v>
                </c:pt>
                <c:pt idx="17">
                  <c:v>75.81</c:v>
                </c:pt>
                <c:pt idx="18">
                  <c:v>90.28</c:v>
                </c:pt>
                <c:pt idx="19">
                  <c:v>92.12</c:v>
                </c:pt>
                <c:pt idx="20">
                  <c:v>91.13</c:v>
                </c:pt>
                <c:pt idx="21">
                  <c:v>94.51</c:v>
                </c:pt>
                <c:pt idx="22">
                  <c:v>105.72</c:v>
                </c:pt>
                <c:pt idx="23">
                  <c:v>115.82</c:v>
                </c:pt>
                <c:pt idx="24">
                  <c:v>149</c:v>
                </c:pt>
                <c:pt idx="25">
                  <c:v>147.13</c:v>
                </c:pt>
                <c:pt idx="26">
                  <c:v>149.1</c:v>
                </c:pt>
                <c:pt idx="27">
                  <c:v>151.5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66-9546-9142-3C045D36A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8738560"/>
        <c:axId val="1"/>
      </c:barChart>
      <c:catAx>
        <c:axId val="18487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Micro Ampleres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4873856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Sheet5!$D$1</c:f>
              <c:strCache>
                <c:ptCount val="1"/>
                <c:pt idx="0">
                  <c:v>A-Hrs*MeV</c:v>
                </c:pt>
              </c:strCache>
            </c:strRef>
          </c:tx>
          <c:spPr>
            <a:ln w="47625">
              <a:noFill/>
            </a:ln>
          </c:spPr>
          <c:marker>
            <c:spPr>
              <a:gradFill rotWithShape="0">
                <a:gsLst>
                  <a:gs pos="0">
                    <a:srgbClr val="3A7CCB"/>
                  </a:gs>
                  <a:gs pos="20000">
                    <a:srgbClr val="3C7BC7"/>
                  </a:gs>
                  <a:gs pos="100000">
                    <a:srgbClr val="2C5D98"/>
                  </a:gs>
                </a:gsLst>
                <a:lin ang="5400000"/>
              </a:gra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Sheet5!$A$2:$A$18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xVal>
          <c:yVal>
            <c:numRef>
              <c:f>Sheet5!$D$2:$D$18</c:f>
              <c:numCache>
                <c:formatCode>General</c:formatCode>
                <c:ptCount val="17"/>
                <c:pt idx="0">
                  <c:v>10.590059860000002</c:v>
                </c:pt>
                <c:pt idx="1">
                  <c:v>9.8698917000000037</c:v>
                </c:pt>
                <c:pt idx="2">
                  <c:v>23.693162179999995</c:v>
                </c:pt>
                <c:pt idx="3">
                  <c:v>25.940778955574007</c:v>
                </c:pt>
                <c:pt idx="4">
                  <c:v>26.197622665200001</c:v>
                </c:pt>
                <c:pt idx="5">
                  <c:v>28.1662017146</c:v>
                </c:pt>
                <c:pt idx="6">
                  <c:v>32.826207734130499</c:v>
                </c:pt>
                <c:pt idx="7">
                  <c:v>34.956116214000005</c:v>
                </c:pt>
                <c:pt idx="8">
                  <c:v>49.706249671999998</c:v>
                </c:pt>
                <c:pt idx="9">
                  <c:v>46.944582746000002</c:v>
                </c:pt>
                <c:pt idx="10">
                  <c:v>53.679712760000001</c:v>
                </c:pt>
                <c:pt idx="11">
                  <c:v>60.533768956000003</c:v>
                </c:pt>
                <c:pt idx="12">
                  <c:v>56.754460000000002</c:v>
                </c:pt>
                <c:pt idx="13">
                  <c:v>84.056945999999996</c:v>
                </c:pt>
                <c:pt idx="14">
                  <c:v>73.452033999999998</c:v>
                </c:pt>
                <c:pt idx="15">
                  <c:v>75.659456000000006</c:v>
                </c:pt>
                <c:pt idx="16">
                  <c:v>84.069595800000002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09-5549-9186-9916185C4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8723712"/>
        <c:axId val="1"/>
      </c:scatterChart>
      <c:valAx>
        <c:axId val="184872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48723712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solidFill>
                  <a:srgbClr val="7030A0"/>
                </a:solidFill>
              </a:rPr>
              <a:t>Residual Radiation  (mrem)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TK1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Sheet2!$B$2:$W$2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2</c:v>
                </c:pt>
                <c:pt idx="5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7A-4E41-A176-843D4B806667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tk1-2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Sheet2!$B$3:$W$3</c:f>
              <c:numCache>
                <c:formatCode>General</c:formatCode>
                <c:ptCount val="22"/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6">
                  <c:v>3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7A-4E41-A176-843D4B806667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tk2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Sheet2!$B$4:$W$4</c:f>
              <c:numCache>
                <c:formatCode>General</c:formatCode>
                <c:ptCount val="22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1.8</c:v>
                </c:pt>
                <c:pt idx="4">
                  <c:v>3</c:v>
                </c:pt>
                <c:pt idx="5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7A-4E41-A176-843D4B806667}"/>
            </c:ext>
          </c:extLst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tk2-3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Sheet2!$B$5:$W$5</c:f>
              <c:numCache>
                <c:formatCode>General</c:formatCode>
                <c:ptCount val="22"/>
                <c:pt idx="4">
                  <c:v>2</c:v>
                </c:pt>
                <c:pt idx="7">
                  <c:v>1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4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7A-4E41-A176-843D4B806667}"/>
            </c:ext>
          </c:extLst>
        </c:ser>
        <c:ser>
          <c:idx val="4"/>
          <c:order val="4"/>
          <c:tx>
            <c:strRef>
              <c:f>Sheet2!$A$6</c:f>
              <c:strCache>
                <c:ptCount val="1"/>
                <c:pt idx="0">
                  <c:v>tk3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Sheet2!$B$6:$W$6</c:f>
              <c:numCache>
                <c:formatCode>General</c:formatCode>
                <c:ptCount val="22"/>
                <c:pt idx="0">
                  <c:v>30</c:v>
                </c:pt>
                <c:pt idx="1">
                  <c:v>17</c:v>
                </c:pt>
                <c:pt idx="2">
                  <c:v>122</c:v>
                </c:pt>
                <c:pt idx="3">
                  <c:v>40</c:v>
                </c:pt>
                <c:pt idx="4">
                  <c:v>17</c:v>
                </c:pt>
                <c:pt idx="5">
                  <c:v>22</c:v>
                </c:pt>
                <c:pt idx="7">
                  <c:v>7</c:v>
                </c:pt>
                <c:pt idx="8">
                  <c:v>15</c:v>
                </c:pt>
                <c:pt idx="9">
                  <c:v>110</c:v>
                </c:pt>
                <c:pt idx="10">
                  <c:v>150</c:v>
                </c:pt>
                <c:pt idx="12">
                  <c:v>15</c:v>
                </c:pt>
                <c:pt idx="13">
                  <c:v>2</c:v>
                </c:pt>
                <c:pt idx="14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7A-4E41-A176-843D4B806667}"/>
            </c:ext>
          </c:extLst>
        </c:ser>
        <c:ser>
          <c:idx val="5"/>
          <c:order val="5"/>
          <c:tx>
            <c:strRef>
              <c:f>Sheet2!$A$7</c:f>
              <c:strCache>
                <c:ptCount val="1"/>
                <c:pt idx="0">
                  <c:v>tk3-4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Sheet2!$B$7:$W$7</c:f>
              <c:numCache>
                <c:formatCode>General</c:formatCode>
                <c:ptCount val="22"/>
                <c:pt idx="4">
                  <c:v>1</c:v>
                </c:pt>
                <c:pt idx="7">
                  <c:v>8</c:v>
                </c:pt>
                <c:pt idx="8">
                  <c:v>8</c:v>
                </c:pt>
                <c:pt idx="9">
                  <c:v>10</c:v>
                </c:pt>
                <c:pt idx="10">
                  <c:v>20</c:v>
                </c:pt>
                <c:pt idx="12">
                  <c:v>10</c:v>
                </c:pt>
                <c:pt idx="13">
                  <c:v>1</c:v>
                </c:pt>
                <c:pt idx="14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7A-4E41-A176-843D4B806667}"/>
            </c:ext>
          </c:extLst>
        </c:ser>
        <c:ser>
          <c:idx val="6"/>
          <c:order val="6"/>
          <c:tx>
            <c:strRef>
              <c:f>Sheet2!$A$8</c:f>
              <c:strCache>
                <c:ptCount val="1"/>
                <c:pt idx="0">
                  <c:v>tk4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Sheet2!$B$8:$W$8</c:f>
              <c:numCache>
                <c:formatCode>General</c:formatCode>
                <c:ptCount val="22"/>
                <c:pt idx="0">
                  <c:v>40</c:v>
                </c:pt>
                <c:pt idx="1">
                  <c:v>70</c:v>
                </c:pt>
                <c:pt idx="2">
                  <c:v>36</c:v>
                </c:pt>
                <c:pt idx="3">
                  <c:v>30</c:v>
                </c:pt>
                <c:pt idx="4">
                  <c:v>70</c:v>
                </c:pt>
                <c:pt idx="5">
                  <c:v>5</c:v>
                </c:pt>
                <c:pt idx="7">
                  <c:v>4</c:v>
                </c:pt>
                <c:pt idx="8">
                  <c:v>40</c:v>
                </c:pt>
                <c:pt idx="9">
                  <c:v>12</c:v>
                </c:pt>
                <c:pt idx="10">
                  <c:v>10</c:v>
                </c:pt>
                <c:pt idx="12">
                  <c:v>12</c:v>
                </c:pt>
                <c:pt idx="13">
                  <c:v>2</c:v>
                </c:pt>
                <c:pt idx="14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3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7A-4E41-A176-843D4B806667}"/>
            </c:ext>
          </c:extLst>
        </c:ser>
        <c:ser>
          <c:idx val="7"/>
          <c:order val="7"/>
          <c:tx>
            <c:strRef>
              <c:f>Sheet2!$A$9</c:f>
              <c:strCache>
                <c:ptCount val="1"/>
                <c:pt idx="0">
                  <c:v>tk4-5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Sheet2!$B$9:$W$9</c:f>
              <c:numCache>
                <c:formatCode>General</c:formatCode>
                <c:ptCount val="22"/>
                <c:pt idx="4">
                  <c:v>1</c:v>
                </c:pt>
                <c:pt idx="7">
                  <c:v>3</c:v>
                </c:pt>
                <c:pt idx="8">
                  <c:v>13</c:v>
                </c:pt>
                <c:pt idx="9">
                  <c:v>4</c:v>
                </c:pt>
                <c:pt idx="10">
                  <c:v>10</c:v>
                </c:pt>
                <c:pt idx="12">
                  <c:v>8</c:v>
                </c:pt>
                <c:pt idx="13">
                  <c:v>1</c:v>
                </c:pt>
                <c:pt idx="14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4</c:v>
                </c:pt>
                <c:pt idx="2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7A-4E41-A176-843D4B806667}"/>
            </c:ext>
          </c:extLst>
        </c:ser>
        <c:ser>
          <c:idx val="8"/>
          <c:order val="8"/>
          <c:tx>
            <c:strRef>
              <c:f>Sheet2!$A$10</c:f>
              <c:strCache>
                <c:ptCount val="1"/>
                <c:pt idx="0">
                  <c:v>tk5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Sheet2!$B$10:$W$10</c:f>
              <c:numCache>
                <c:formatCode>General</c:formatCode>
                <c:ptCount val="22"/>
                <c:pt idx="0">
                  <c:v>10</c:v>
                </c:pt>
                <c:pt idx="1">
                  <c:v>16</c:v>
                </c:pt>
                <c:pt idx="2">
                  <c:v>18</c:v>
                </c:pt>
                <c:pt idx="3">
                  <c:v>3</c:v>
                </c:pt>
                <c:pt idx="4">
                  <c:v>16</c:v>
                </c:pt>
                <c:pt idx="5">
                  <c:v>5</c:v>
                </c:pt>
                <c:pt idx="6">
                  <c:v>600</c:v>
                </c:pt>
                <c:pt idx="7">
                  <c:v>5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C7A-4E41-A176-843D4B806667}"/>
            </c:ext>
          </c:extLst>
        </c:ser>
        <c:ser>
          <c:idx val="9"/>
          <c:order val="9"/>
          <c:tx>
            <c:strRef>
              <c:f>Sheet2!$A$11</c:f>
              <c:strCache>
                <c:ptCount val="1"/>
                <c:pt idx="0">
                  <c:v>tk5-6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Sheet2!$B$11:$W$11</c:f>
              <c:numCache>
                <c:formatCode>General</c:formatCode>
                <c:ptCount val="22"/>
                <c:pt idx="4">
                  <c:v>200</c:v>
                </c:pt>
                <c:pt idx="7">
                  <c:v>2</c:v>
                </c:pt>
                <c:pt idx="8">
                  <c:v>1</c:v>
                </c:pt>
                <c:pt idx="9">
                  <c:v>3</c:v>
                </c:pt>
                <c:pt idx="10">
                  <c:v>5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3</c:v>
                </c:pt>
                <c:pt idx="2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C7A-4E41-A176-843D4B806667}"/>
            </c:ext>
          </c:extLst>
        </c:ser>
        <c:ser>
          <c:idx val="10"/>
          <c:order val="10"/>
          <c:tx>
            <c:strRef>
              <c:f>Sheet2!$A$12</c:f>
              <c:strCache>
                <c:ptCount val="1"/>
                <c:pt idx="0">
                  <c:v>tk6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Sheet2!$B$12:$W$12</c:f>
              <c:numCache>
                <c:formatCode>General</c:formatCode>
                <c:ptCount val="22"/>
                <c:pt idx="0">
                  <c:v>50</c:v>
                </c:pt>
                <c:pt idx="1">
                  <c:v>15</c:v>
                </c:pt>
                <c:pt idx="2">
                  <c:v>17</c:v>
                </c:pt>
                <c:pt idx="3">
                  <c:v>30</c:v>
                </c:pt>
                <c:pt idx="4">
                  <c:v>15</c:v>
                </c:pt>
                <c:pt idx="5">
                  <c:v>30</c:v>
                </c:pt>
                <c:pt idx="7">
                  <c:v>6</c:v>
                </c:pt>
                <c:pt idx="8">
                  <c:v>4</c:v>
                </c:pt>
                <c:pt idx="9">
                  <c:v>3</c:v>
                </c:pt>
                <c:pt idx="10">
                  <c:v>90</c:v>
                </c:pt>
                <c:pt idx="12">
                  <c:v>15</c:v>
                </c:pt>
                <c:pt idx="13">
                  <c:v>22</c:v>
                </c:pt>
                <c:pt idx="14">
                  <c:v>25</c:v>
                </c:pt>
                <c:pt idx="15">
                  <c:v>12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4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C7A-4E41-A176-843D4B806667}"/>
            </c:ext>
          </c:extLst>
        </c:ser>
        <c:ser>
          <c:idx val="11"/>
          <c:order val="11"/>
          <c:tx>
            <c:strRef>
              <c:f>Sheet2!$A$13</c:f>
              <c:strCache>
                <c:ptCount val="1"/>
                <c:pt idx="0">
                  <c:v>tk6-7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Sheet2!$B$13:$W$13</c:f>
              <c:numCache>
                <c:formatCode>General</c:formatCode>
                <c:ptCount val="22"/>
                <c:pt idx="4">
                  <c:v>15</c:v>
                </c:pt>
                <c:pt idx="7">
                  <c:v>11</c:v>
                </c:pt>
                <c:pt idx="8">
                  <c:v>13</c:v>
                </c:pt>
                <c:pt idx="9">
                  <c:v>6</c:v>
                </c:pt>
                <c:pt idx="10">
                  <c:v>20</c:v>
                </c:pt>
                <c:pt idx="12">
                  <c:v>25</c:v>
                </c:pt>
                <c:pt idx="13">
                  <c:v>5</c:v>
                </c:pt>
                <c:pt idx="14">
                  <c:v>6</c:v>
                </c:pt>
                <c:pt idx="16">
                  <c:v>4</c:v>
                </c:pt>
                <c:pt idx="17">
                  <c:v>3</c:v>
                </c:pt>
                <c:pt idx="18">
                  <c:v>3</c:v>
                </c:pt>
                <c:pt idx="19">
                  <c:v>1</c:v>
                </c:pt>
                <c:pt idx="21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C7A-4E41-A176-843D4B806667}"/>
            </c:ext>
          </c:extLst>
        </c:ser>
        <c:ser>
          <c:idx val="12"/>
          <c:order val="12"/>
          <c:tx>
            <c:strRef>
              <c:f>Sheet2!$A$14</c:f>
              <c:strCache>
                <c:ptCount val="1"/>
                <c:pt idx="0">
                  <c:v>tk7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Sheet2!$B$14:$W$14</c:f>
              <c:numCache>
                <c:formatCode>General</c:formatCode>
                <c:ptCount val="22"/>
                <c:pt idx="0">
                  <c:v>30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  <c:pt idx="5">
                  <c:v>17</c:v>
                </c:pt>
                <c:pt idx="7">
                  <c:v>3</c:v>
                </c:pt>
                <c:pt idx="8">
                  <c:v>18</c:v>
                </c:pt>
                <c:pt idx="9">
                  <c:v>50</c:v>
                </c:pt>
                <c:pt idx="10">
                  <c:v>60</c:v>
                </c:pt>
                <c:pt idx="11">
                  <c:v>400</c:v>
                </c:pt>
                <c:pt idx="12">
                  <c:v>15</c:v>
                </c:pt>
                <c:pt idx="13">
                  <c:v>30</c:v>
                </c:pt>
                <c:pt idx="14">
                  <c:v>10</c:v>
                </c:pt>
                <c:pt idx="15">
                  <c:v>12</c:v>
                </c:pt>
                <c:pt idx="16">
                  <c:v>4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C7A-4E41-A176-843D4B806667}"/>
            </c:ext>
          </c:extLst>
        </c:ser>
        <c:ser>
          <c:idx val="13"/>
          <c:order val="13"/>
          <c:tx>
            <c:strRef>
              <c:f>Sheet2!$A$15</c:f>
              <c:strCache>
                <c:ptCount val="1"/>
                <c:pt idx="0">
                  <c:v>tk7-8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Sheet2!$B$15:$W$15</c:f>
              <c:numCache>
                <c:formatCode>General</c:formatCode>
                <c:ptCount val="22"/>
                <c:pt idx="4">
                  <c:v>7</c:v>
                </c:pt>
                <c:pt idx="7">
                  <c:v>2</c:v>
                </c:pt>
                <c:pt idx="8">
                  <c:v>15</c:v>
                </c:pt>
                <c:pt idx="9">
                  <c:v>8</c:v>
                </c:pt>
                <c:pt idx="10">
                  <c:v>20</c:v>
                </c:pt>
                <c:pt idx="12">
                  <c:v>4</c:v>
                </c:pt>
                <c:pt idx="13">
                  <c:v>2</c:v>
                </c:pt>
                <c:pt idx="14">
                  <c:v>10</c:v>
                </c:pt>
                <c:pt idx="16">
                  <c:v>4</c:v>
                </c:pt>
                <c:pt idx="17">
                  <c:v>5</c:v>
                </c:pt>
                <c:pt idx="18">
                  <c:v>3</c:v>
                </c:pt>
                <c:pt idx="19">
                  <c:v>1</c:v>
                </c:pt>
                <c:pt idx="21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C7A-4E41-A176-843D4B806667}"/>
            </c:ext>
          </c:extLst>
        </c:ser>
        <c:ser>
          <c:idx val="14"/>
          <c:order val="14"/>
          <c:tx>
            <c:strRef>
              <c:f>Sheet2!$A$16</c:f>
              <c:strCache>
                <c:ptCount val="1"/>
                <c:pt idx="0">
                  <c:v>tk8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Sheet2!$B$16:$W$16</c:f>
              <c:numCache>
                <c:formatCode>General</c:formatCode>
                <c:ptCount val="22"/>
                <c:pt idx="0">
                  <c:v>50</c:v>
                </c:pt>
                <c:pt idx="1">
                  <c:v>35</c:v>
                </c:pt>
                <c:pt idx="2">
                  <c:v>22</c:v>
                </c:pt>
                <c:pt idx="3">
                  <c:v>8</c:v>
                </c:pt>
                <c:pt idx="4">
                  <c:v>35</c:v>
                </c:pt>
                <c:pt idx="5">
                  <c:v>20</c:v>
                </c:pt>
                <c:pt idx="7">
                  <c:v>2</c:v>
                </c:pt>
                <c:pt idx="8">
                  <c:v>15</c:v>
                </c:pt>
                <c:pt idx="9">
                  <c:v>7</c:v>
                </c:pt>
                <c:pt idx="10">
                  <c:v>35</c:v>
                </c:pt>
                <c:pt idx="12">
                  <c:v>6</c:v>
                </c:pt>
                <c:pt idx="13">
                  <c:v>5</c:v>
                </c:pt>
                <c:pt idx="14">
                  <c:v>5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C7A-4E41-A176-843D4B806667}"/>
            </c:ext>
          </c:extLst>
        </c:ser>
        <c:ser>
          <c:idx val="15"/>
          <c:order val="15"/>
          <c:tx>
            <c:strRef>
              <c:f>Sheet2!$A$17</c:f>
              <c:strCache>
                <c:ptCount val="1"/>
                <c:pt idx="0">
                  <c:v>tk8-9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Sheet2!$B$17:$W$17</c:f>
              <c:numCache>
                <c:formatCode>General</c:formatCode>
                <c:ptCount val="22"/>
                <c:pt idx="4">
                  <c:v>70</c:v>
                </c:pt>
                <c:pt idx="7">
                  <c:v>6</c:v>
                </c:pt>
                <c:pt idx="8">
                  <c:v>3</c:v>
                </c:pt>
                <c:pt idx="9">
                  <c:v>4</c:v>
                </c:pt>
                <c:pt idx="10">
                  <c:v>10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6">
                  <c:v>4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C7A-4E41-A176-843D4B806667}"/>
            </c:ext>
          </c:extLst>
        </c:ser>
        <c:ser>
          <c:idx val="16"/>
          <c:order val="16"/>
          <c:tx>
            <c:strRef>
              <c:f>Sheet2!$A$18</c:f>
              <c:strCache>
                <c:ptCount val="1"/>
                <c:pt idx="0">
                  <c:v>tk9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Sheet2!$B$18:$W$18</c:f>
              <c:numCache>
                <c:formatCode>General</c:formatCode>
                <c:ptCount val="22"/>
                <c:pt idx="0">
                  <c:v>50</c:v>
                </c:pt>
                <c:pt idx="1">
                  <c:v>25</c:v>
                </c:pt>
                <c:pt idx="2">
                  <c:v>19</c:v>
                </c:pt>
                <c:pt idx="3">
                  <c:v>8.5</c:v>
                </c:pt>
                <c:pt idx="4">
                  <c:v>25</c:v>
                </c:pt>
                <c:pt idx="5">
                  <c:v>30</c:v>
                </c:pt>
                <c:pt idx="7">
                  <c:v>1</c:v>
                </c:pt>
                <c:pt idx="8">
                  <c:v>23</c:v>
                </c:pt>
                <c:pt idx="9">
                  <c:v>30</c:v>
                </c:pt>
                <c:pt idx="10">
                  <c:v>100</c:v>
                </c:pt>
                <c:pt idx="12">
                  <c:v>15</c:v>
                </c:pt>
                <c:pt idx="13">
                  <c:v>4</c:v>
                </c:pt>
                <c:pt idx="14">
                  <c:v>4</c:v>
                </c:pt>
                <c:pt idx="16">
                  <c:v>3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C7A-4E41-A176-843D4B806667}"/>
            </c:ext>
          </c:extLst>
        </c:ser>
        <c:ser>
          <c:idx val="17"/>
          <c:order val="17"/>
          <c:tx>
            <c:strRef>
              <c:f>Sheet2!$A$19</c:f>
              <c:strCache>
                <c:ptCount val="1"/>
                <c:pt idx="0">
                  <c:v>nq7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Sheet2!$B$1:$W$1</c:f>
              <c:numCache>
                <c:formatCode>General</c:formatCode>
                <c:ptCount val="22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1999</c:v>
                </c:pt>
                <c:pt idx="12">
                  <c:v>2002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xVal>
          <c:yVal>
            <c:numRef>
              <c:f>Sheet2!$B$19:$W$19</c:f>
              <c:numCache>
                <c:formatCode>General</c:formatCode>
                <c:ptCount val="22"/>
                <c:pt idx="7">
                  <c:v>1</c:v>
                </c:pt>
                <c:pt idx="8">
                  <c:v>4</c:v>
                </c:pt>
                <c:pt idx="9">
                  <c:v>25</c:v>
                </c:pt>
                <c:pt idx="10">
                  <c:v>30</c:v>
                </c:pt>
                <c:pt idx="12">
                  <c:v>12</c:v>
                </c:pt>
                <c:pt idx="13">
                  <c:v>3</c:v>
                </c:pt>
                <c:pt idx="14">
                  <c:v>4</c:v>
                </c:pt>
                <c:pt idx="16">
                  <c:v>3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4</c:v>
                </c:pt>
                <c:pt idx="2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9C7A-4E41-A176-843D4B806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520095"/>
        <c:axId val="1631598304"/>
      </c:scatterChart>
      <c:valAx>
        <c:axId val="38452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598304"/>
        <c:crosses val="autoZero"/>
        <c:crossBetween val="midCat"/>
      </c:valAx>
      <c:valAx>
        <c:axId val="163159830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5200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LINAC_Failures_HEPorRHIC!$T$1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LINAC_Failures_HEPorRHIC!$A$2:$A$50</c:f>
              <c:strCache>
                <c:ptCount val="49"/>
                <c:pt idx="0">
                  <c:v>Year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1`980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</c:strCache>
            </c:strRef>
          </c:cat>
          <c:val>
            <c:numRef>
              <c:f>LINAC_Failures_HEPorRHIC!$T$2:$T$50</c:f>
              <c:numCache>
                <c:formatCode>0.00%</c:formatCode>
                <c:ptCount val="49"/>
                <c:pt idx="0" formatCode="General">
                  <c:v>0</c:v>
                </c:pt>
                <c:pt idx="1">
                  <c:v>0.86284106684357298</c:v>
                </c:pt>
                <c:pt idx="2">
                  <c:v>0.92444318846023554</c:v>
                </c:pt>
                <c:pt idx="3">
                  <c:v>0.90113147319520048</c:v>
                </c:pt>
                <c:pt idx="4">
                  <c:v>0.89885888479238862</c:v>
                </c:pt>
                <c:pt idx="5">
                  <c:v>0.93105684987073278</c:v>
                </c:pt>
                <c:pt idx="6">
                  <c:v>0.96699125268196073</c:v>
                </c:pt>
                <c:pt idx="7">
                  <c:v>0.95841819416157503</c:v>
                </c:pt>
                <c:pt idx="8">
                  <c:v>0.95176252319109467</c:v>
                </c:pt>
                <c:pt idx="9">
                  <c:v>0.95136550692106248</c:v>
                </c:pt>
                <c:pt idx="10">
                  <c:v>0.95162708883025504</c:v>
                </c:pt>
                <c:pt idx="11">
                  <c:v>0.95143273433705677</c:v>
                </c:pt>
                <c:pt idx="12">
                  <c:v>0.93086789938364145</c:v>
                </c:pt>
                <c:pt idx="13">
                  <c:v>0.94412515964240107</c:v>
                </c:pt>
                <c:pt idx="14">
                  <c:v>0.95634599838318513</c:v>
                </c:pt>
                <c:pt idx="15">
                  <c:v>0.93000750750750749</c:v>
                </c:pt>
                <c:pt idx="16">
                  <c:v>0.94724234540724439</c:v>
                </c:pt>
                <c:pt idx="17">
                  <c:v>0.95820618217691544</c:v>
                </c:pt>
                <c:pt idx="18">
                  <c:v>0.9569579226686884</c:v>
                </c:pt>
                <c:pt idx="20">
                  <c:v>0.94906496815286623</c:v>
                </c:pt>
                <c:pt idx="21">
                  <c:v>0.969865208048447</c:v>
                </c:pt>
                <c:pt idx="24">
                  <c:v>0.96913571428571432</c:v>
                </c:pt>
                <c:pt idx="25">
                  <c:v>0.956469298245614</c:v>
                </c:pt>
                <c:pt idx="26">
                  <c:v>0.98401694915254234</c:v>
                </c:pt>
                <c:pt idx="27">
                  <c:v>0.95926894445504862</c:v>
                </c:pt>
                <c:pt idx="28">
                  <c:v>0.98114754098360657</c:v>
                </c:pt>
                <c:pt idx="29">
                  <c:v>0.98480000000000001</c:v>
                </c:pt>
                <c:pt idx="30">
                  <c:v>0.95049342105263157</c:v>
                </c:pt>
                <c:pt idx="31">
                  <c:v>0.97411504424778761</c:v>
                </c:pt>
                <c:pt idx="32">
                  <c:v>0.98251173708920192</c:v>
                </c:pt>
                <c:pt idx="33">
                  <c:v>0.99098888888888892</c:v>
                </c:pt>
                <c:pt idx="34">
                  <c:v>0.99199275362318839</c:v>
                </c:pt>
                <c:pt idx="35">
                  <c:v>0.97917156286721507</c:v>
                </c:pt>
                <c:pt idx="37">
                  <c:v>0.97719998030235877</c:v>
                </c:pt>
                <c:pt idx="38">
                  <c:v>0.97074589837116232</c:v>
                </c:pt>
                <c:pt idx="39">
                  <c:v>0.94724418364947149</c:v>
                </c:pt>
                <c:pt idx="40">
                  <c:v>0.93708922499851233</c:v>
                </c:pt>
                <c:pt idx="41">
                  <c:v>0.96447135842880516</c:v>
                </c:pt>
                <c:pt idx="42">
                  <c:v>0.9617144823531647</c:v>
                </c:pt>
                <c:pt idx="43">
                  <c:v>0.95879634043560757</c:v>
                </c:pt>
                <c:pt idx="44">
                  <c:v>0.96143486091206165</c:v>
                </c:pt>
                <c:pt idx="45">
                  <c:v>0.96546714110152232</c:v>
                </c:pt>
                <c:pt idx="46">
                  <c:v>0.95577591198610301</c:v>
                </c:pt>
                <c:pt idx="47">
                  <c:v>0.91459692422034866</c:v>
                </c:pt>
                <c:pt idx="48">
                  <c:v>0.97768705478803442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3C-1840-AA2D-ABE64C908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381759"/>
        <c:axId val="2071602063"/>
      </c:barChart>
      <c:catAx>
        <c:axId val="2067381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602063"/>
        <c:crosses val="autoZero"/>
        <c:auto val="1"/>
        <c:lblAlgn val="ctr"/>
        <c:lblOffset val="100"/>
        <c:tickMarkSkip val="10"/>
        <c:noMultiLvlLbl val="0"/>
      </c:catAx>
      <c:valAx>
        <c:axId val="207160206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381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0.13889</cdr:x>
      <cdr:y>0.10205</cdr:y>
    </cdr:from>
    <cdr:to>
      <cdr:x>0.30556</cdr:x>
      <cdr:y>0.31219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5A15804-BAB6-9041-9CFB-303D6612B90A}"/>
            </a:ext>
          </a:extLst>
        </cdr:cNvPr>
        <cdr:cNvSpPr txBox="1"/>
      </cdr:nvSpPr>
      <cdr:spPr>
        <a:xfrm xmlns:a="http://schemas.openxmlformats.org/drawingml/2006/main">
          <a:off x="762000" y="4440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>
              <a:solidFill>
                <a:srgbClr val="7030A0"/>
              </a:solidFill>
            </a:rPr>
            <a:t>MW-HRS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0.40833</cdr:x>
      <cdr:y>0.05426</cdr:y>
    </cdr:from>
    <cdr:to>
      <cdr:x>0.58732</cdr:x>
      <cdr:y>0.27129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70D549-78E0-C449-8DC5-3E5A59F5AB70}"/>
            </a:ext>
          </a:extLst>
        </cdr:cNvPr>
        <cdr:cNvSpPr txBox="1"/>
      </cdr:nvSpPr>
      <cdr:spPr>
        <a:xfrm xmlns:a="http://schemas.openxmlformats.org/drawingml/2006/main">
          <a:off x="2085975" y="2286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0.4133</cdr:x>
      <cdr:y>0.0211</cdr:y>
    </cdr:from>
    <cdr:to>
      <cdr:x>0.59229</cdr:x>
      <cdr:y>0.23813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2AECCFC-1490-B74C-85B1-050688BAAEEC}"/>
            </a:ext>
          </a:extLst>
        </cdr:cNvPr>
        <cdr:cNvSpPr txBox="1"/>
      </cdr:nvSpPr>
      <cdr:spPr>
        <a:xfrm xmlns:a="http://schemas.openxmlformats.org/drawingml/2006/main">
          <a:off x="2111375" y="889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>
              <a:solidFill>
                <a:srgbClr val="7030A0"/>
              </a:solidFill>
            </a:rPr>
            <a:t>Availability </a:t>
          </a:r>
          <a:r>
            <a:rPr lang="en-US" sz="2000" dirty="0"/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227BF12-C9F6-1C48-8D39-616E25400882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9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5F7C-4CB3-B044-BB31-AD64F2C0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762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850AFDAD-1145-684C-947A-A01ED6CD6635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39826" y="1524000"/>
            <a:ext cx="7623175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Center for Linac Isotope Production (CLIP) proposal p-accelerator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82466"/>
            <a:ext cx="7750969" cy="746185"/>
          </a:xfrm>
        </p:spPr>
        <p:txBody>
          <a:bodyPr/>
          <a:lstStyle/>
          <a:p>
            <a:r>
              <a:rPr lang="en-US" dirty="0"/>
              <a:t>December 09, 2021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D. Raparia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2F5C9-EF7F-4645-9B21-E03C0905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85052"/>
            <a:ext cx="6858000" cy="4725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0524F-BE6E-5842-965B-99DE71F8F1F8}"/>
              </a:ext>
            </a:extLst>
          </p:cNvPr>
          <p:cNvSpPr txBox="1"/>
          <p:nvPr/>
        </p:nvSpPr>
        <p:spPr>
          <a:xfrm>
            <a:off x="4433455" y="1385052"/>
            <a:ext cx="932872" cy="499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E614-B5F9-7D48-893C-18CB5D0E9BB4}"/>
              </a:ext>
            </a:extLst>
          </p:cNvPr>
          <p:cNvSpPr txBox="1"/>
          <p:nvPr/>
        </p:nvSpPr>
        <p:spPr>
          <a:xfrm>
            <a:off x="1348509" y="600364"/>
            <a:ext cx="458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Options for Proton and 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2721B-4B94-CE42-A903-7D694E31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63" y="4488873"/>
            <a:ext cx="1541633" cy="706582"/>
          </a:xfrm>
          <a:prstGeom prst="rect">
            <a:avLst/>
          </a:prstGeom>
        </p:spPr>
      </p:pic>
      <p:pic>
        <p:nvPicPr>
          <p:cNvPr id="8" name="Picture 7" descr="P002665">
            <a:extLst>
              <a:ext uri="{FF2B5EF4-FFF2-40B4-BE49-F238E27FC236}">
                <a16:creationId xmlns:a16="http://schemas.microsoft.com/office/drawing/2014/main" id="{BD053857-EB9E-6544-B741-6997D30770D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2" y="2599152"/>
            <a:ext cx="1627407" cy="145649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30B420-8065-7D4A-8A17-5D79D4645893}"/>
              </a:ext>
            </a:extLst>
          </p:cNvPr>
          <p:cNvCxnSpPr/>
          <p:nvPr/>
        </p:nvCxnSpPr>
        <p:spPr>
          <a:xfrm flipH="1" flipV="1">
            <a:off x="1948879" y="3429000"/>
            <a:ext cx="1339266" cy="579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57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7A063-95D8-AB41-A3C4-FEFA8C5B8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6" y="2367774"/>
            <a:ext cx="7006999" cy="4040709"/>
          </a:xfrm>
        </p:spPr>
        <p:txBody>
          <a:bodyPr vert="horz" lIns="51435" tIns="25718" rIns="51435" bIns="25718" rtlCol="0">
            <a:normAutofit fontScale="70000" lnSpcReduction="20000"/>
          </a:bodyPr>
          <a:lstStyle/>
          <a:p>
            <a:pPr marL="0" indent="0"/>
            <a:endParaRPr lang="en-US" dirty="0"/>
          </a:p>
          <a:p>
            <a:r>
              <a:rPr lang="en-US" sz="2900" b="1" dirty="0"/>
              <a:t>Option 0:</a:t>
            </a:r>
          </a:p>
          <a:p>
            <a:pPr lvl="1"/>
            <a:r>
              <a:rPr lang="en-US" sz="2900" dirty="0"/>
              <a:t>Beam Current 320 </a:t>
            </a:r>
            <a:r>
              <a:rPr lang="en-US" sz="2900" dirty="0" err="1"/>
              <a:t>uA</a:t>
            </a:r>
            <a:r>
              <a:rPr lang="en-US" sz="2900" dirty="0"/>
              <a:t>, 200 MeV</a:t>
            </a:r>
          </a:p>
          <a:p>
            <a:pPr lvl="1"/>
            <a:r>
              <a:rPr lang="en-US" sz="2900" dirty="0"/>
              <a:t>Ion Linac in building 912 new target station and hot cells </a:t>
            </a:r>
          </a:p>
          <a:p>
            <a:r>
              <a:rPr lang="en-US" sz="2900" b="1" dirty="0"/>
              <a:t>Option 1:</a:t>
            </a:r>
            <a:r>
              <a:rPr lang="en-US" sz="2900" dirty="0"/>
              <a:t> </a:t>
            </a:r>
          </a:p>
          <a:p>
            <a:pPr lvl="1"/>
            <a:r>
              <a:rPr lang="en-US" sz="2900" dirty="0"/>
              <a:t>Go up to 650 to 800 MeV proton energy and a new multiparticle Ion Linac </a:t>
            </a:r>
          </a:p>
          <a:p>
            <a:pPr lvl="1"/>
            <a:r>
              <a:rPr lang="en-US" sz="2900" dirty="0"/>
              <a:t>Will use REF (Radiation Effects Facility) and NBTF (Neutral Beam Time of Flight ) tunnel and buildings</a:t>
            </a:r>
          </a:p>
          <a:p>
            <a:pPr lvl="1"/>
            <a:r>
              <a:rPr lang="en-US" sz="2900" dirty="0"/>
              <a:t>New building for RF gallery will be needed </a:t>
            </a:r>
          </a:p>
          <a:p>
            <a:pPr lvl="1"/>
            <a:r>
              <a:rPr lang="en-US" sz="2900" dirty="0"/>
              <a:t>Ion Linac  tunnel will at side of NBTF tunnel </a:t>
            </a:r>
          </a:p>
          <a:p>
            <a:pPr lvl="1"/>
            <a:r>
              <a:rPr lang="en-US" sz="2900" dirty="0"/>
              <a:t>New target building (100’ X 150’) or possibly use existing building  </a:t>
            </a:r>
            <a:br>
              <a:rPr lang="en-US" sz="2900" dirty="0"/>
            </a:br>
            <a:endParaRPr lang="en-US" sz="2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6CAB92-8AC5-4093-926B-772E2AC0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8" y="1131096"/>
            <a:ext cx="6246743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rtlCol="0" anchor="t">
            <a:norm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1946EF-F7DF-4563-B16C-A85CE52795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0694" y="1800468"/>
            <a:ext cx="5600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7455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32754-C3DB-4D4B-B6DB-0B87774D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Option 2: </a:t>
            </a:r>
            <a:r>
              <a:rPr lang="en-US" dirty="0"/>
              <a:t>(previously called BLIP 2)</a:t>
            </a:r>
          </a:p>
          <a:p>
            <a:pPr lvl="1"/>
            <a:r>
              <a:rPr lang="en-US" dirty="0"/>
              <a:t>New building and energy 37 up to 200 MeV separate from BLIP</a:t>
            </a:r>
          </a:p>
          <a:p>
            <a:pPr lvl="1"/>
            <a:r>
              <a:rPr lang="en-US" dirty="0"/>
              <a:t>New target building (100’ x 150’)</a:t>
            </a:r>
          </a:p>
          <a:p>
            <a:pPr lvl="1"/>
            <a:r>
              <a:rPr lang="en-US" dirty="0"/>
              <a:t>New target station and hot cells </a:t>
            </a:r>
          </a:p>
          <a:p>
            <a:pPr lvl="1"/>
            <a:r>
              <a:rPr lang="en-US" dirty="0"/>
              <a:t>Ion Linac in building 912</a:t>
            </a:r>
          </a:p>
          <a:p>
            <a:r>
              <a:rPr lang="en-US" b="1" dirty="0"/>
              <a:t>Option 3:</a:t>
            </a:r>
          </a:p>
          <a:p>
            <a:pPr lvl="1"/>
            <a:r>
              <a:rPr lang="en-US" dirty="0"/>
              <a:t>Proton energy up to 800 MeV</a:t>
            </a:r>
          </a:p>
          <a:p>
            <a:pPr lvl="1"/>
            <a:r>
              <a:rPr lang="en-US" dirty="0"/>
              <a:t>New tunnel and building for RF gallery will be needed </a:t>
            </a:r>
          </a:p>
          <a:p>
            <a:pPr lvl="1"/>
            <a:r>
              <a:rPr lang="en-US" dirty="0"/>
              <a:t>Minimum coupling with other programs, space for future  expansion</a:t>
            </a:r>
          </a:p>
          <a:p>
            <a:pPr lvl="1"/>
            <a:r>
              <a:rPr lang="en-US" dirty="0"/>
              <a:t>New target building (100’ x 150’ )</a:t>
            </a:r>
          </a:p>
          <a:p>
            <a:pPr lvl="1"/>
            <a:r>
              <a:rPr lang="en-US" dirty="0"/>
              <a:t>Ion Linac can be accommodated in the same tunnel </a:t>
            </a:r>
          </a:p>
          <a:p>
            <a:pPr marL="0" indent="0"/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9473E6-23E7-4399-856C-3B3E9FF2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8" y="1131096"/>
            <a:ext cx="6246743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rtlCol="0" anchor="t">
            <a:norm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Options (</a:t>
            </a:r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Cont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…)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AFC3B6-AF5E-415C-A7FD-4D67F3199F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0694" y="1800468"/>
            <a:ext cx="5600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1883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5F54-2C18-534C-BBC3-72E0790BD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Option 4:</a:t>
            </a:r>
          </a:p>
          <a:p>
            <a:pPr lvl="1"/>
            <a:r>
              <a:rPr lang="en-US" dirty="0"/>
              <a:t>Energy up to 450 MeV, transport line along AGS in the AGS tunnel</a:t>
            </a:r>
          </a:p>
          <a:p>
            <a:pPr lvl="1"/>
            <a:r>
              <a:rPr lang="en-US" dirty="0"/>
              <a:t>Target station in building 912, (100’ x150’)</a:t>
            </a:r>
          </a:p>
          <a:p>
            <a:pPr lvl="1"/>
            <a:r>
              <a:rPr lang="en-US" dirty="0"/>
              <a:t>Might need new RF building </a:t>
            </a:r>
          </a:p>
          <a:p>
            <a:pPr lvl="1"/>
            <a:r>
              <a:rPr lang="en-US" dirty="0"/>
              <a:t>Some inter-program dependency</a:t>
            </a:r>
          </a:p>
          <a:p>
            <a:pPr lvl="1"/>
            <a:r>
              <a:rPr lang="en-US" dirty="0"/>
              <a:t>Ion Linac can be accommodated in building 912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Proton energy </a:t>
            </a:r>
          </a:p>
          <a:p>
            <a:pPr lvl="1"/>
            <a:r>
              <a:rPr lang="en-US" dirty="0"/>
              <a:t>Up 60 MeV Ion Linc</a:t>
            </a:r>
          </a:p>
          <a:p>
            <a:pPr lvl="1"/>
            <a:r>
              <a:rPr lang="en-US" dirty="0"/>
              <a:t>66-200 Present linac</a:t>
            </a:r>
          </a:p>
          <a:p>
            <a:pPr lvl="1"/>
            <a:r>
              <a:rPr lang="en-US" dirty="0"/>
              <a:t>200 -600 New Target station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014AC2-D54E-4EF7-A358-6BE721CE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8" y="1131096"/>
            <a:ext cx="6246743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rtlCol="0" anchor="t">
            <a:norm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Option (</a:t>
            </a:r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Cont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…)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E74B0A-DE29-4339-9F9D-51E8DBA28B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0694" y="1800468"/>
            <a:ext cx="5600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32943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AB8B-1CD9-40DF-9C34-CF5CBC8DBF08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rtlCol="0" anchor="t">
            <a:norm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Comparison of the alternatives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16142BE-429E-4EC3-9623-1FC9979A87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842658"/>
              </p:ext>
            </p:extLst>
          </p:nvPr>
        </p:nvGraphicFramePr>
        <p:xfrm>
          <a:off x="891348" y="2402031"/>
          <a:ext cx="7407406" cy="309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580">
                  <a:extLst>
                    <a:ext uri="{9D8B030D-6E8A-4147-A177-3AD203B41FA5}">
                      <a16:colId xmlns:a16="http://schemas.microsoft.com/office/drawing/2014/main" val="409703263"/>
                    </a:ext>
                  </a:extLst>
                </a:gridCol>
                <a:gridCol w="1124981">
                  <a:extLst>
                    <a:ext uri="{9D8B030D-6E8A-4147-A177-3AD203B41FA5}">
                      <a16:colId xmlns:a16="http://schemas.microsoft.com/office/drawing/2014/main" val="2367179655"/>
                    </a:ext>
                  </a:extLst>
                </a:gridCol>
                <a:gridCol w="988552">
                  <a:extLst>
                    <a:ext uri="{9D8B030D-6E8A-4147-A177-3AD203B41FA5}">
                      <a16:colId xmlns:a16="http://schemas.microsoft.com/office/drawing/2014/main" val="1428490762"/>
                    </a:ext>
                  </a:extLst>
                </a:gridCol>
                <a:gridCol w="1437895">
                  <a:extLst>
                    <a:ext uri="{9D8B030D-6E8A-4147-A177-3AD203B41FA5}">
                      <a16:colId xmlns:a16="http://schemas.microsoft.com/office/drawing/2014/main" val="526835552"/>
                    </a:ext>
                  </a:extLst>
                </a:gridCol>
                <a:gridCol w="1168291">
                  <a:extLst>
                    <a:ext uri="{9D8B030D-6E8A-4147-A177-3AD203B41FA5}">
                      <a16:colId xmlns:a16="http://schemas.microsoft.com/office/drawing/2014/main" val="1490412926"/>
                    </a:ext>
                  </a:extLst>
                </a:gridCol>
                <a:gridCol w="1294107">
                  <a:extLst>
                    <a:ext uri="{9D8B030D-6E8A-4147-A177-3AD203B41FA5}">
                      <a16:colId xmlns:a16="http://schemas.microsoft.com/office/drawing/2014/main" val="492163575"/>
                    </a:ext>
                  </a:extLst>
                </a:gridCol>
              </a:tblGrid>
              <a:tr h="60215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Parameters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Option 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Option 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Option 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Option 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Option 4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454907455"/>
                  </a:ext>
                </a:extLst>
              </a:tr>
              <a:tr h="6021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Proton Energy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 MeV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800 MeV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 MeV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800 MeV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450 MeV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496457061"/>
                  </a:ext>
                </a:extLst>
              </a:tr>
              <a:tr h="6021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New Building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225328929"/>
                  </a:ext>
                </a:extLst>
              </a:tr>
              <a:tr h="3427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Ion </a:t>
                      </a:r>
                      <a:r>
                        <a:rPr lang="en-US" sz="1600" dirty="0" err="1"/>
                        <a:t>Linac</a:t>
                      </a:r>
                      <a:endParaRPr lang="en-US" sz="16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  <a:r>
                        <a:rPr lang="en-US" sz="1600" baseline="30000" dirty="0"/>
                        <a:t>*</a:t>
                      </a:r>
                      <a:endParaRPr lang="en-US" sz="16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  <a:r>
                        <a:rPr lang="en-US" sz="1600" baseline="30000" dirty="0"/>
                        <a:t>*</a:t>
                      </a:r>
                      <a:endParaRPr lang="en-US" sz="16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  <a:r>
                        <a:rPr lang="en-US" sz="1600" baseline="30000" dirty="0"/>
                        <a:t>*</a:t>
                      </a:r>
                      <a:endParaRPr lang="en-US" sz="16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944451651"/>
                  </a:ext>
                </a:extLst>
              </a:tr>
              <a:tr h="6021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New Hot Cells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Possible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085438624"/>
                  </a:ext>
                </a:extLst>
              </a:tr>
              <a:tr h="3427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Decoupled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127200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6B6CBD-02A2-9D49-A339-8EB44BE93C7B}"/>
              </a:ext>
            </a:extLst>
          </p:cNvPr>
          <p:cNvSpPr txBox="1"/>
          <p:nvPr/>
        </p:nvSpPr>
        <p:spPr>
          <a:xfrm>
            <a:off x="1723552" y="5605996"/>
            <a:ext cx="2965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*</a:t>
            </a:r>
            <a:r>
              <a:rPr lang="en-US" sz="1350" dirty="0"/>
              <a:t> </a:t>
            </a:r>
            <a:r>
              <a:rPr lang="en-US" sz="1600" dirty="0"/>
              <a:t>Ion Linac in the Building #912</a:t>
            </a:r>
            <a:endParaRPr lang="en-US" sz="1600" baseline="30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08027B-98C4-474A-A4B2-C4DE5E0CF7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0694" y="1800468"/>
            <a:ext cx="5600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1051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C47B-E173-4048-BBF2-C3C836A9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Options for Protons (Cont. 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DE8F-36D9-4848-AA80-386C52E2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40680"/>
            <a:ext cx="8286750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Green field 600 MeV SC </a:t>
            </a:r>
            <a:r>
              <a:rPr lang="en-US" dirty="0" err="1"/>
              <a:t>cw</a:t>
            </a:r>
            <a:r>
              <a:rPr lang="en-US" dirty="0"/>
              <a:t>/pulse Linac: Too costly 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Addon 400 MeV SC linac: Will not fit in the existing tunnels (currently idle), need new tunnel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Replace 5 or 4 tanks of DTL: Interrupt  many programs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  A 400 MeV CCL in existing tunnel to add on 200 MeV Linac leaving room for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95333-42BD-FE45-AE5F-90A619B61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6" name="Picture 14" descr="93-0941">
            <a:extLst>
              <a:ext uri="{FF2B5EF4-FFF2-40B4-BE49-F238E27FC236}">
                <a16:creationId xmlns:a16="http://schemas.microsoft.com/office/drawing/2014/main" id="{1E8395BF-BC3C-144F-B82E-C28346AA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75" y="3177141"/>
            <a:ext cx="2767969" cy="35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1A608-A7F1-AE4C-A102-FFB603906B4F}"/>
              </a:ext>
            </a:extLst>
          </p:cNvPr>
          <p:cNvSpPr txBox="1"/>
          <p:nvPr/>
        </p:nvSpPr>
        <p:spPr>
          <a:xfrm>
            <a:off x="7261428" y="3244272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FNAL CCL</a:t>
            </a:r>
          </a:p>
        </p:txBody>
      </p:sp>
      <p:pic>
        <p:nvPicPr>
          <p:cNvPr id="8" name="Picture 7" descr="P002665">
            <a:extLst>
              <a:ext uri="{FF2B5EF4-FFF2-40B4-BE49-F238E27FC236}">
                <a16:creationId xmlns:a16="http://schemas.microsoft.com/office/drawing/2014/main" id="{357D1BC9-9C4F-2845-8352-B3581C77DC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3613604"/>
            <a:ext cx="3122292" cy="2946161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3410E-DCF7-C941-898B-EF51DDB0D9AC}"/>
              </a:ext>
            </a:extLst>
          </p:cNvPr>
          <p:cNvSpPr txBox="1"/>
          <p:nvPr/>
        </p:nvSpPr>
        <p:spPr>
          <a:xfrm>
            <a:off x="2983345" y="5830127"/>
            <a:ext cx="14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REF Tunnel</a:t>
            </a:r>
          </a:p>
        </p:txBody>
      </p:sp>
    </p:spTree>
    <p:extLst>
      <p:ext uri="{BB962C8B-B14F-4D97-AF65-F5344CB8AC3E}">
        <p14:creationId xmlns:p14="http://schemas.microsoft.com/office/powerpoint/2010/main" val="8120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CEFB-1EE1-2843-A30F-1831413B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 and NBTF tunnel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BE1CA-6ECA-1741-A286-D35FDA118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EFC280-632A-0849-B6D2-308E4A01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004" y="1123845"/>
            <a:ext cx="5124526" cy="66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93" y="444501"/>
            <a:ext cx="8358834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+mj-ea"/>
              </a:rPr>
              <a:t>BNL 200 MeV LINAC Beam Parameters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92" y="1568450"/>
            <a:ext cx="7243141" cy="40132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latin typeface="Arial Narrow" charset="0"/>
              </a:rPr>
              <a:t>Ion                                              		 H</a:t>
            </a:r>
            <a:r>
              <a:rPr lang="en-US" b="1" baseline="30000" dirty="0">
                <a:latin typeface="Arial Narrow" charset="0"/>
              </a:rPr>
              <a:t>-</a:t>
            </a:r>
          </a:p>
          <a:p>
            <a:r>
              <a:rPr lang="en-US" b="1" dirty="0">
                <a:latin typeface="Arial Narrow" charset="0"/>
              </a:rPr>
              <a:t>Frequency				201.25 MHz</a:t>
            </a:r>
          </a:p>
          <a:p>
            <a:r>
              <a:rPr lang="en-US" b="1" dirty="0">
                <a:latin typeface="Arial Narrow" charset="0"/>
              </a:rPr>
              <a:t>Injection Energy			0.750 MeV</a:t>
            </a:r>
          </a:p>
          <a:p>
            <a:r>
              <a:rPr lang="en-US" b="1" dirty="0">
                <a:latin typeface="Arial Narrow" charset="0"/>
              </a:rPr>
              <a:t>Final Energy* 				</a:t>
            </a:r>
            <a:r>
              <a:rPr lang="en-US" b="1" dirty="0">
                <a:solidFill>
                  <a:srgbClr val="660066"/>
                </a:solidFill>
                <a:latin typeface="Arial Narrow" charset="0"/>
              </a:rPr>
              <a:t>10-200 MeV</a:t>
            </a:r>
            <a:endParaRPr lang="en-US" b="1" dirty="0">
              <a:solidFill>
                <a:srgbClr val="660066"/>
              </a:solidFill>
              <a:latin typeface="Arial Narrow" charset="0"/>
              <a:sym typeface="Symbol" charset="0"/>
            </a:endParaRPr>
          </a:p>
          <a:p>
            <a:r>
              <a:rPr lang="en-US" b="1" dirty="0">
                <a:latin typeface="Arial Narrow" charset="0"/>
                <a:sym typeface="Symbol" charset="0"/>
              </a:rPr>
              <a:t>Peak Current		         		 60 mA/ ~ </a:t>
            </a:r>
            <a:r>
              <a:rPr lang="en-US" b="1" dirty="0">
                <a:solidFill>
                  <a:srgbClr val="7030A0"/>
                </a:solidFill>
                <a:latin typeface="Arial Narrow" charset="0"/>
                <a:sym typeface="Symbol" charset="0"/>
              </a:rPr>
              <a:t>1.5 mA P^ (~85%)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Pulse Length				575 </a:t>
            </a:r>
            <a:r>
              <a:rPr lang="el-GR" b="1" dirty="0">
                <a:latin typeface="Arial Narrow" charset="0"/>
                <a:sym typeface="Symbol" charset="0"/>
              </a:rPr>
              <a:t>μ</a:t>
            </a:r>
            <a:r>
              <a:rPr lang="en-US" b="1" dirty="0">
                <a:latin typeface="Arial Narrow" charset="0"/>
                <a:sym typeface="Symbol" charset="0"/>
              </a:rPr>
              <a:t>s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Repetition Rate				6.67-10 Hz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Number of Tank				9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Length					144.8 m</a:t>
            </a:r>
          </a:p>
          <a:p>
            <a:r>
              <a:rPr lang="en-US" b="1" dirty="0">
                <a:latin typeface="Arial Narrow" charset="0"/>
                <a:sym typeface="Symbol" charset="0"/>
              </a:rPr>
              <a:t>Total Peak RF Power			22 MW</a:t>
            </a:r>
          </a:p>
          <a:p>
            <a:pPr>
              <a:buFont typeface="Monotype Sorts" charset="0"/>
              <a:buNone/>
            </a:pPr>
            <a:r>
              <a:rPr lang="en-US" b="1" dirty="0">
                <a:solidFill>
                  <a:schemeClr val="folHlink"/>
                </a:solidFill>
                <a:latin typeface="Arial Narrow" charset="0"/>
                <a:sym typeface="Symbol" charset="0"/>
              </a:rPr>
              <a:t>	</a:t>
            </a:r>
            <a:r>
              <a:rPr lang="en-US" b="1" dirty="0">
                <a:latin typeface="Arial Narrow" charset="0"/>
                <a:sym typeface="Symbol" charset="0"/>
              </a:rPr>
              <a:t>*</a:t>
            </a:r>
            <a:r>
              <a:rPr lang="en-US" sz="1050" b="1" dirty="0">
                <a:latin typeface="Arial Narrow" charset="0"/>
                <a:sym typeface="Symbol" charset="0"/>
              </a:rPr>
              <a:t>Energy can be  changed pulse to pulse</a:t>
            </a:r>
          </a:p>
          <a:p>
            <a:r>
              <a:rPr lang="en-US" b="1" dirty="0">
                <a:solidFill>
                  <a:schemeClr val="folHlink"/>
                </a:solidFill>
                <a:latin typeface="Arial Narrow" charset="0"/>
                <a:sym typeface="Symbol" charset="0"/>
              </a:rPr>
              <a:t>Build in 1970</a:t>
            </a:r>
          </a:p>
          <a:p>
            <a:endParaRPr lang="en-US" b="1" dirty="0">
              <a:solidFill>
                <a:schemeClr val="folHlink"/>
              </a:solidFill>
              <a:latin typeface="Arial Narrow" charset="0"/>
              <a:sym typeface="Symbol" charset="0"/>
            </a:endParaRPr>
          </a:p>
          <a:p>
            <a:pPr>
              <a:buFont typeface="Monotype Sorts" charset="0"/>
              <a:buNone/>
            </a:pPr>
            <a:r>
              <a:rPr lang="en-US" dirty="0">
                <a:solidFill>
                  <a:srgbClr val="C00000"/>
                </a:solidFill>
                <a:latin typeface="Arial Narrow" charset="0"/>
              </a:rPr>
              <a:t>Q: if 50-year-old linac good for an injector </a:t>
            </a:r>
          </a:p>
        </p:txBody>
      </p:sp>
      <p:pic>
        <p:nvPicPr>
          <p:cNvPr id="5" name="Picture 4" descr="scan0036.jpg">
            <a:extLst>
              <a:ext uri="{FF2B5EF4-FFF2-40B4-BE49-F238E27FC236}">
                <a16:creationId xmlns:a16="http://schemas.microsoft.com/office/drawing/2014/main" id="{90A746AF-0AE1-A740-87EA-2C3EEA3A9A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946" y="3592795"/>
            <a:ext cx="3797500" cy="309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C9A46-11A2-B746-925B-4AF90F2FB502}"/>
              </a:ext>
            </a:extLst>
          </p:cNvPr>
          <p:cNvSpPr txBox="1"/>
          <p:nvPr/>
        </p:nvSpPr>
        <p:spPr>
          <a:xfrm>
            <a:off x="7921487" y="391601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1970</a:t>
            </a:r>
          </a:p>
        </p:txBody>
      </p:sp>
    </p:spTree>
    <p:extLst>
      <p:ext uri="{BB962C8B-B14F-4D97-AF65-F5344CB8AC3E}">
        <p14:creationId xmlns:p14="http://schemas.microsoft.com/office/powerpoint/2010/main" val="30990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1"/>
    </mc:Choice>
    <mc:Fallback xmlns="">
      <p:transition spd="slow" advTm="2451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A646-DD4D-D541-A81D-C297F89B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Yearly Ave. Current and Beam Power, Availability and Residual Radiation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3AB2BA6-D5B7-7541-B516-2A7880AF417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70981543"/>
              </p:ext>
            </p:extLst>
          </p:nvPr>
        </p:nvGraphicFramePr>
        <p:xfrm>
          <a:off x="457199" y="1536056"/>
          <a:ext cx="3279913" cy="257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49BCDD4-DD05-C347-8C77-967AD7E0F6F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0276677"/>
              </p:ext>
            </p:extLst>
          </p:nvPr>
        </p:nvGraphicFramePr>
        <p:xfrm>
          <a:off x="4941404" y="1525028"/>
          <a:ext cx="3478696" cy="221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27164A6-B28B-6A41-ADE7-367624F2BBAB}"/>
              </a:ext>
            </a:extLst>
          </p:cNvPr>
          <p:cNvSpPr txBox="1"/>
          <p:nvPr/>
        </p:nvSpPr>
        <p:spPr>
          <a:xfrm>
            <a:off x="1285876" y="2351818"/>
            <a:ext cx="511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𝜇A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87EF3-5F73-5740-84A4-3126D0A9EC1D}"/>
              </a:ext>
            </a:extLst>
          </p:cNvPr>
          <p:cNvSpPr txBox="1"/>
          <p:nvPr/>
        </p:nvSpPr>
        <p:spPr>
          <a:xfrm>
            <a:off x="653490" y="1466271"/>
            <a:ext cx="2887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Max Ave. Current 215 </a:t>
            </a:r>
            <a:r>
              <a:rPr lang="en-US" sz="1350" b="1" dirty="0" err="1">
                <a:solidFill>
                  <a:srgbClr val="7030A0"/>
                </a:solidFill>
              </a:rPr>
              <a:t>uA</a:t>
            </a:r>
            <a:r>
              <a:rPr lang="en-US" sz="1350" b="1" dirty="0">
                <a:solidFill>
                  <a:srgbClr val="7030A0"/>
                </a:solidFill>
              </a:rPr>
              <a:t> in 2021 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BD101FF-B62C-E143-85E4-D69620B64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750996"/>
              </p:ext>
            </p:extLst>
          </p:nvPr>
        </p:nvGraphicFramePr>
        <p:xfrm>
          <a:off x="4800601" y="3846443"/>
          <a:ext cx="3886200" cy="2646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52FFB27-B28D-0040-A93B-80CF5B5930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419889"/>
              </p:ext>
            </p:extLst>
          </p:nvPr>
        </p:nvGraphicFramePr>
        <p:xfrm>
          <a:off x="428531" y="4070014"/>
          <a:ext cx="3397837" cy="221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28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7"/>
    </mc:Choice>
    <mc:Fallback xmlns="">
      <p:transition spd="slow" advTm="2262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8F5A6-EC6C-3D41-BE55-00B53236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365126"/>
            <a:ext cx="8413297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 High Intensity Sources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251A74-2405-1C41-8DAE-83D44F873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75431"/>
            <a:ext cx="7421335" cy="410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6AD5C-7825-6B49-8562-72FAC601C0DD}"/>
              </a:ext>
            </a:extLst>
          </p:cNvPr>
          <p:cNvSpPr txBox="1"/>
          <p:nvPr/>
        </p:nvSpPr>
        <p:spPr>
          <a:xfrm>
            <a:off x="933610" y="2258722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Magnetron Source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1C2F5-215E-F14F-9F45-2953FFAE42E4}"/>
              </a:ext>
            </a:extLst>
          </p:cNvPr>
          <p:cNvSpPr txBox="1"/>
          <p:nvPr/>
        </p:nvSpPr>
        <p:spPr>
          <a:xfrm>
            <a:off x="544939" y="4317456"/>
            <a:ext cx="17620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H- pulse at 200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46C8A-02B1-3E4B-AB56-CB607FF11500}"/>
              </a:ext>
            </a:extLst>
          </p:cNvPr>
          <p:cNvSpPr txBox="1"/>
          <p:nvPr/>
        </p:nvSpPr>
        <p:spPr>
          <a:xfrm>
            <a:off x="106135" y="3426919"/>
            <a:ext cx="550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RFQ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D659E-EEDE-D847-A034-4401DF2661E9}"/>
              </a:ext>
            </a:extLst>
          </p:cNvPr>
          <p:cNvSpPr txBox="1"/>
          <p:nvPr/>
        </p:nvSpPr>
        <p:spPr>
          <a:xfrm rot="-1500000">
            <a:off x="6588076" y="3276878"/>
            <a:ext cx="20986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Polarized source OPPIS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9F67B-19E8-7D46-9AF3-2438AFCF755B}"/>
              </a:ext>
            </a:extLst>
          </p:cNvPr>
          <p:cNvSpPr txBox="1"/>
          <p:nvPr/>
        </p:nvSpPr>
        <p:spPr>
          <a:xfrm>
            <a:off x="3593813" y="5817523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Magnetron H- Source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Peak current 		135 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Pulse Length		1.1  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060"/>
                </a:solidFill>
              </a:rPr>
              <a:t>Extraction 		35 kV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52C88B-C8E6-F14F-8E46-71727DF87FA2}"/>
              </a:ext>
            </a:extLst>
          </p:cNvPr>
          <p:cNvCxnSpPr>
            <a:stCxn id="11" idx="3"/>
          </p:cNvCxnSpPr>
          <p:nvPr/>
        </p:nvCxnSpPr>
        <p:spPr>
          <a:xfrm flipV="1">
            <a:off x="8588413" y="2867687"/>
            <a:ext cx="253509" cy="115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28F8E0-51B5-8740-984D-689F443B6517}"/>
              </a:ext>
            </a:extLst>
          </p:cNvPr>
          <p:cNvSpPr txBox="1"/>
          <p:nvPr/>
        </p:nvSpPr>
        <p:spPr>
          <a:xfrm>
            <a:off x="4572000" y="1791256"/>
            <a:ext cx="20649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OPPIS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Peak current      1.5 mA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Pulse Length      500 𝜇s</a:t>
            </a:r>
          </a:p>
          <a:p>
            <a:r>
              <a:rPr lang="en-US" sz="1350" dirty="0">
                <a:solidFill>
                  <a:srgbClr val="7030A0"/>
                </a:solidFill>
              </a:rPr>
              <a:t>Polarization.       ~85%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0D4CD9-F34E-B447-A523-BC07BC94D0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65" y="4832975"/>
            <a:ext cx="1977248" cy="918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CF77B8-8108-5641-ACA4-E6C87386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23" y="4646724"/>
            <a:ext cx="1829637" cy="1460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EE9FB7-7FC5-E34C-A054-1D7D10ED5C31}"/>
              </a:ext>
            </a:extLst>
          </p:cNvPr>
          <p:cNvSpPr txBox="1"/>
          <p:nvPr/>
        </p:nvSpPr>
        <p:spPr>
          <a:xfrm>
            <a:off x="3695798" y="4192454"/>
            <a:ext cx="17524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Magnetron Source 2</a:t>
            </a:r>
          </a:p>
        </p:txBody>
      </p:sp>
    </p:spTree>
    <p:extLst>
      <p:ext uri="{BB962C8B-B14F-4D97-AF65-F5344CB8AC3E}">
        <p14:creationId xmlns:p14="http://schemas.microsoft.com/office/powerpoint/2010/main" val="32202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6"/>
    </mc:Choice>
    <mc:Fallback xmlns="">
      <p:transition spd="slow" advTm="2820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3E9B-C5A4-A749-9CD3-892E685A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Outlines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7653F-A949-5B4C-A693-52342B04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10" y="2226469"/>
            <a:ext cx="8328991" cy="3774281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	Introduction</a:t>
            </a:r>
          </a:p>
          <a:p>
            <a:pPr marL="0" indent="0"/>
            <a:r>
              <a:rPr lang="en-US" dirty="0"/>
              <a:t>	Options</a:t>
            </a:r>
          </a:p>
          <a:p>
            <a:pPr marL="0" indent="0"/>
            <a:r>
              <a:rPr lang="en-US" dirty="0"/>
              <a:t>	Proton upgrade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dirty="0"/>
              <a:t>	Summary </a:t>
            </a:r>
          </a:p>
          <a:p>
            <a:pPr marL="0" indent="0"/>
            <a:r>
              <a:rPr lang="en-US" dirty="0"/>
              <a:t>		</a:t>
            </a:r>
          </a:p>
          <a:p>
            <a:pPr marL="0" indent="0"/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491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920" y="493518"/>
            <a:ext cx="6937353" cy="68671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Linac Intensity Upgrade Phase II   </a:t>
            </a:r>
            <a:r>
              <a:rPr lang="en-US" sz="3200" dirty="0"/>
              <a:t>               </a:t>
            </a: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870" y="1817808"/>
            <a:ext cx="7557066" cy="4068641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Upgrade</a:t>
            </a:r>
            <a:r>
              <a:rPr lang="en-US" sz="1800" dirty="0"/>
              <a:t> all hardware and controls to allow operation with </a:t>
            </a:r>
            <a:br>
              <a:rPr lang="en-US" sz="1800" dirty="0"/>
            </a:br>
            <a:r>
              <a:rPr lang="en-US" sz="1800" dirty="0"/>
              <a:t>2x pulse length </a:t>
            </a:r>
            <a:r>
              <a:rPr lang="en-US" sz="1350" dirty="0"/>
              <a:t>(increase from 450 to 900 </a:t>
            </a:r>
            <a:r>
              <a:rPr lang="en-US" sz="135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350" dirty="0"/>
              <a:t>s)</a:t>
            </a:r>
            <a:r>
              <a:rPr lang="en-US" sz="1800" dirty="0"/>
              <a:t>; peak current and repetition rate unchanged</a:t>
            </a:r>
          </a:p>
          <a:p>
            <a:r>
              <a:rPr lang="en-US" sz="1800" dirty="0"/>
              <a:t>Project goal: increase average current to </a:t>
            </a:r>
            <a:r>
              <a:rPr lang="en-US" sz="1800" i="1" dirty="0" err="1"/>
              <a:t>I</a:t>
            </a:r>
            <a:r>
              <a:rPr lang="en-US" sz="1800" baseline="-25000" dirty="0" err="1"/>
              <a:t>avg</a:t>
            </a:r>
            <a:r>
              <a:rPr lang="en-US" sz="1800" dirty="0"/>
              <a:t> = 250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/>
              <a:t>A </a:t>
            </a:r>
            <a:br>
              <a:rPr lang="en-US" sz="1800" dirty="0"/>
            </a:br>
            <a:r>
              <a:rPr lang="en-US" sz="1500" dirty="0"/>
              <a:t>(with potential for larger increase)</a:t>
            </a:r>
          </a:p>
          <a:p>
            <a:pPr marL="0" indent="0"/>
            <a:endParaRPr lang="en-US" sz="1800" dirty="0"/>
          </a:p>
          <a:p>
            <a:r>
              <a:rPr lang="en-US" sz="1800" b="1" dirty="0">
                <a:solidFill>
                  <a:srgbClr val="7030A0"/>
                </a:solidFill>
              </a:rPr>
              <a:t>Upgrades to</a:t>
            </a:r>
          </a:p>
          <a:p>
            <a:pPr marL="0" indent="0"/>
            <a:r>
              <a:rPr lang="en-US" sz="1650" dirty="0"/>
              <a:t>   1. RF system</a:t>
            </a:r>
            <a:br>
              <a:rPr lang="en-US" sz="1650" dirty="0"/>
            </a:br>
            <a:r>
              <a:rPr lang="en-US" sz="1650" dirty="0"/>
              <a:t>   2. Controls</a:t>
            </a:r>
            <a:br>
              <a:rPr lang="en-US" sz="1650" dirty="0"/>
            </a:br>
            <a:r>
              <a:rPr lang="en-US" sz="1650" dirty="0"/>
              <a:t>   3. Instrumentation</a:t>
            </a:r>
          </a:p>
          <a:p>
            <a:pPr marL="0" indent="0"/>
            <a:r>
              <a:rPr lang="en-US" sz="1650" dirty="0"/>
              <a:t>   4. Pulsed quadrupoles PS</a:t>
            </a:r>
          </a:p>
          <a:p>
            <a:pPr marL="0" indent="0"/>
            <a:r>
              <a:rPr lang="en-US" sz="1650" dirty="0"/>
              <a:t>     Two prototypes' PS tested</a:t>
            </a:r>
          </a:p>
          <a:p>
            <a:pPr marL="0" indent="0"/>
            <a:r>
              <a:rPr lang="en-US" sz="1650" dirty="0"/>
              <a:t>  5. Tanks #5 and #7 were </a:t>
            </a:r>
          </a:p>
          <a:p>
            <a:pPr marL="0" indent="0"/>
            <a:r>
              <a:rPr lang="en-US" sz="1650" dirty="0"/>
              <a:t>     tested with 1.1 ms RF 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6200775" y="4029075"/>
            <a:ext cx="99311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4887665" y="3390411"/>
            <a:ext cx="2839960" cy="1401814"/>
            <a:chOff x="4992885" y="3377548"/>
            <a:chExt cx="3786613" cy="1869085"/>
          </a:xfrm>
        </p:grpSpPr>
        <p:grpSp>
          <p:nvGrpSpPr>
            <p:cNvPr id="6" name="Group 5"/>
            <p:cNvGrpSpPr/>
            <p:nvPr/>
          </p:nvGrpSpPr>
          <p:grpSpPr>
            <a:xfrm>
              <a:off x="4992885" y="3377548"/>
              <a:ext cx="3786613" cy="1869085"/>
              <a:chOff x="6609807" y="5266341"/>
              <a:chExt cx="2615355" cy="123972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04190" y="5516294"/>
                <a:ext cx="1044410" cy="590468"/>
                <a:chOff x="6601968" y="3067132"/>
                <a:chExt cx="1044410" cy="590468"/>
              </a:xfrm>
            </p:grpSpPr>
            <p:cxnSp>
              <p:nvCxnSpPr>
                <p:cNvPr id="21" name="Straight Connector 20"/>
                <p:cNvCxnSpPr/>
                <p:nvPr/>
              </p:nvCxnSpPr>
              <p:spPr bwMode="auto">
                <a:xfrm flipV="1">
                  <a:off x="6681715" y="3083084"/>
                  <a:ext cx="854622" cy="557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 flipH="1" flipV="1">
                  <a:off x="7536337" y="3067132"/>
                  <a:ext cx="110041" cy="59046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flipV="1">
                  <a:off x="6601968" y="3088656"/>
                  <a:ext cx="68985" cy="56104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6609807" y="5266341"/>
                <a:ext cx="2615355" cy="1239723"/>
                <a:chOff x="6399934" y="2822377"/>
                <a:chExt cx="2615355" cy="1239723"/>
              </a:xfrm>
              <a:noFill/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6400800" y="3657600"/>
                  <a:ext cx="2362200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arrow" w="sm" len="med"/>
                </a:ln>
                <a:effectLst/>
              </p:spPr>
            </p:cxnSp>
            <p:grpSp>
              <p:nvGrpSpPr>
                <p:cNvPr id="12" name="Group 11"/>
                <p:cNvGrpSpPr/>
                <p:nvPr/>
              </p:nvGrpSpPr>
              <p:grpSpPr>
                <a:xfrm>
                  <a:off x="6399934" y="2822377"/>
                  <a:ext cx="2615355" cy="1239723"/>
                  <a:chOff x="6399934" y="2819400"/>
                  <a:chExt cx="2615355" cy="1239723"/>
                </a:xfrm>
                <a:grpFill/>
              </p:grpSpPr>
              <p:cxnSp>
                <p:nvCxnSpPr>
                  <p:cNvPr id="13" name="Straight Connector 12"/>
                  <p:cNvCxnSpPr/>
                  <p:nvPr/>
                </p:nvCxnSpPr>
                <p:spPr bwMode="auto">
                  <a:xfrm flipV="1">
                    <a:off x="6399934" y="2819400"/>
                    <a:ext cx="0" cy="83820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arrow" w="sm" len="med"/>
                  </a:ln>
                  <a:effectLst/>
                </p:spPr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988276" y="2909670"/>
                    <a:ext cx="902269" cy="22455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050" dirty="0"/>
                      <a:t>beam current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37789" y="3623533"/>
                    <a:ext cx="577500" cy="22455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50" dirty="0"/>
                      <a:t>900 </a:t>
                    </a:r>
                    <a:r>
                      <a:rPr lang="en-US" sz="1050" dirty="0">
                        <a:ea typeface="Symbol" charset="2"/>
                        <a:cs typeface="Symbol" charset="2"/>
                      </a:rPr>
                      <a:t>m</a:t>
                    </a:r>
                    <a:r>
                      <a:rPr lang="en-US" sz="1050" dirty="0"/>
                      <a:t>s</a:t>
                    </a: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6601968" y="3078917"/>
                    <a:ext cx="2027359" cy="578683"/>
                    <a:chOff x="6601968" y="3078917"/>
                    <a:chExt cx="2027359" cy="578683"/>
                  </a:xfrm>
                  <a:grpFill/>
                </p:grpSpPr>
                <p:cxnSp>
                  <p:nvCxnSpPr>
                    <p:cNvPr id="18" name="Straight Connector 17"/>
                    <p:cNvCxnSpPr/>
                    <p:nvPr/>
                  </p:nvCxnSpPr>
                  <p:spPr bwMode="auto">
                    <a:xfrm flipV="1">
                      <a:off x="6663302" y="3080967"/>
                      <a:ext cx="1861894" cy="4542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 flipH="1" flipV="1">
                      <a:off x="8526455" y="3078917"/>
                      <a:ext cx="102872" cy="578683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" name="Straight Connector 19"/>
                    <p:cNvCxnSpPr/>
                    <p:nvPr/>
                  </p:nvCxnSpPr>
                  <p:spPr bwMode="auto">
                    <a:xfrm flipV="1">
                      <a:off x="6601968" y="3089308"/>
                      <a:ext cx="66941" cy="560390"/>
                    </a:xfrm>
                    <a:prstGeom prst="line">
                      <a:avLst/>
                    </a:prstGeom>
                    <a:grpFill/>
                    <a:ln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449452" y="3834567"/>
                    <a:ext cx="404782" cy="224556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1050" dirty="0"/>
                      <a:t>time</a:t>
                    </a:r>
                  </a:p>
                </p:txBody>
              </p:sp>
            </p:grpSp>
          </p:grpSp>
        </p:grpSp>
        <p:sp>
          <p:nvSpPr>
            <p:cNvPr id="7" name="TextBox 6"/>
            <p:cNvSpPr txBox="1"/>
            <p:nvPr/>
          </p:nvSpPr>
          <p:spPr>
            <a:xfrm>
              <a:off x="6541594" y="4625996"/>
              <a:ext cx="83612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450 </a:t>
              </a:r>
              <a:r>
                <a:rPr lang="en-US" sz="1050" dirty="0">
                  <a:ea typeface="Symbol" charset="2"/>
                  <a:cs typeface="Symbol" charset="2"/>
                </a:rPr>
                <a:t>m</a:t>
              </a:r>
              <a:r>
                <a:rPr lang="en-US" sz="1050" dirty="0"/>
                <a:t>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43370" y="4589908"/>
              <a:ext cx="3466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28759" y="3575880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55 mA</a:t>
            </a:r>
            <a:endParaRPr lang="en-US" sz="135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862098" y="3691296"/>
            <a:ext cx="89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06958" y="4613761"/>
            <a:ext cx="2137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6.67-10 Hz repetition rate</a:t>
            </a:r>
          </a:p>
        </p:txBody>
      </p:sp>
      <p:pic>
        <p:nvPicPr>
          <p:cNvPr id="28" name="Picture 2" descr="page2image43575248">
            <a:extLst>
              <a:ext uri="{FF2B5EF4-FFF2-40B4-BE49-F238E27FC236}">
                <a16:creationId xmlns:a16="http://schemas.microsoft.com/office/drawing/2014/main" id="{44D0EB39-0C0D-D64F-845A-B35C6B662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7" y="4225712"/>
            <a:ext cx="947855" cy="12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AB8B9-4179-4E4A-A203-CC505E7966D3}"/>
              </a:ext>
            </a:extLst>
          </p:cNvPr>
          <p:cNvSpPr txBox="1"/>
          <p:nvPr/>
        </p:nvSpPr>
        <p:spPr>
          <a:xfrm>
            <a:off x="3860800" y="606829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Shovel Ready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1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3"/>
    </mc:Choice>
    <mc:Fallback xmlns="">
      <p:transition spd="slow" advTm="3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237747E9-9422-A44D-887A-ED72FA28E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Proposed CCL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023879C3-D61C-1145-BDDF-FFF15FFD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89" y="1884989"/>
            <a:ext cx="60579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SzPct val="70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 Narrow" panose="020B0604020202020204" pitchFamily="34" charset="0"/>
              </a:defRPr>
            </a:lvl1pPr>
            <a:lvl2pPr marL="690563" indent="-233363">
              <a:lnSpc>
                <a:spcPct val="90000"/>
              </a:lnSpc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4020202020204" pitchFamily="34" charset="0"/>
              </a:defRPr>
            </a:lvl2pPr>
            <a:lvl3pPr marL="1085850" indent="-228600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3pPr>
            <a:lvl4pPr marL="1428750" indent="-228600">
              <a:lnSpc>
                <a:spcPct val="90000"/>
              </a:lnSpc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4pPr>
            <a:lvl5pPr marL="1771650" indent="-228600">
              <a:lnSpc>
                <a:spcPct val="90000"/>
              </a:lnSpc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5pPr>
            <a:lvl6pPr marL="22288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6pPr>
            <a:lvl7pPr marL="26860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7pPr>
            <a:lvl8pPr marL="31432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8pPr>
            <a:lvl9pPr marL="36004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Arial Narrow" panose="020B0604020202020204" pitchFamily="34" charset="0"/>
              </a:defRPr>
            </a:lvl9pPr>
          </a:lstStyle>
          <a:p>
            <a:r>
              <a:rPr lang="en-US" altLang="en-US" sz="1800" b="1" dirty="0"/>
              <a:t>200 MeV: </a:t>
            </a:r>
            <a:r>
              <a:rPr lang="en-US" altLang="en-US" sz="1800" b="1" dirty="0">
                <a:sym typeface="Symbol" pitchFamily="2" charset="2"/>
              </a:rPr>
              <a:t></a:t>
            </a:r>
            <a:r>
              <a:rPr lang="en-US" altLang="en-US" sz="1800" b="1" dirty="0"/>
              <a:t>=0.5662, </a:t>
            </a:r>
            <a:r>
              <a:rPr lang="en-US" altLang="en-US" sz="1800" b="1" dirty="0">
                <a:sym typeface="Symbol" pitchFamily="2" charset="2"/>
              </a:rPr>
              <a:t>=1.213, =0.687</a:t>
            </a:r>
          </a:p>
          <a:p>
            <a:r>
              <a:rPr lang="en-US" altLang="en-US" sz="1800" b="1" dirty="0">
                <a:sym typeface="Symbol" pitchFamily="2" charset="2"/>
              </a:rPr>
              <a:t>600 MeV: =0.7944, =1.6395, =1.2992</a:t>
            </a:r>
            <a:endParaRPr lang="en-US" altLang="en-US" sz="1800" b="1" dirty="0"/>
          </a:p>
          <a:p>
            <a:r>
              <a:rPr lang="en-US" altLang="en-US" sz="1800" b="1" dirty="0"/>
              <a:t>E</a:t>
            </a:r>
            <a:r>
              <a:rPr lang="en-US" altLang="en-US" sz="1800" b="1" baseline="-25000" dirty="0"/>
              <a:t>max</a:t>
            </a:r>
            <a:r>
              <a:rPr lang="en-US" altLang="en-US" sz="1800" b="1" dirty="0"/>
              <a:t> = 0.8 Kilpatrick  </a:t>
            </a:r>
            <a:r>
              <a:rPr lang="en-US" altLang="en-US" sz="1800" b="1" dirty="0">
                <a:solidFill>
                  <a:srgbClr val="A72709"/>
                </a:solidFill>
              </a:rPr>
              <a:t>(E</a:t>
            </a:r>
            <a:r>
              <a:rPr lang="en-US" altLang="en-US" sz="1800" b="1" baseline="-25000" dirty="0">
                <a:solidFill>
                  <a:srgbClr val="A72709"/>
                </a:solidFill>
              </a:rPr>
              <a:t>max</a:t>
            </a:r>
            <a:r>
              <a:rPr lang="en-US" altLang="en-US" sz="1800" b="1" dirty="0">
                <a:solidFill>
                  <a:srgbClr val="A72709"/>
                </a:solidFill>
              </a:rPr>
              <a:t>= 1.4 Kilpatrick</a:t>
            </a:r>
            <a:r>
              <a:rPr lang="en-US" altLang="en-US" sz="1800" b="1" baseline="30000" dirty="0">
                <a:solidFill>
                  <a:srgbClr val="A72709"/>
                </a:solidFill>
              </a:rPr>
              <a:t>*</a:t>
            </a:r>
            <a:r>
              <a:rPr lang="en-US" altLang="en-US" sz="1800" b="1" dirty="0">
                <a:solidFill>
                  <a:srgbClr val="A72709"/>
                </a:solidFill>
              </a:rPr>
              <a:t>)</a:t>
            </a:r>
          </a:p>
          <a:p>
            <a:r>
              <a:rPr lang="en-US" altLang="en-US" sz="1800" b="1" dirty="0"/>
              <a:t>8 CCL Module (12 MW each) </a:t>
            </a:r>
            <a:r>
              <a:rPr lang="en-US" altLang="en-US" sz="1800" b="1" dirty="0">
                <a:sym typeface="Symbol" pitchFamily="2" charset="2"/>
              </a:rPr>
              <a:t> </a:t>
            </a:r>
            <a:endParaRPr lang="en-US" altLang="en-US" sz="1800" b="1" dirty="0">
              <a:solidFill>
                <a:srgbClr val="A72709"/>
              </a:solidFill>
            </a:endParaRPr>
          </a:p>
          <a:p>
            <a:r>
              <a:rPr lang="en-US" altLang="en-US" sz="1800" b="1" dirty="0"/>
              <a:t>4-8 section per module ( 3-7 Bridge couplers ; 3/2 </a:t>
            </a:r>
            <a:r>
              <a:rPr lang="en-US" altLang="en-US" sz="1800" b="1" dirty="0">
                <a:sym typeface="Symbol" pitchFamily="2" charset="2"/>
              </a:rPr>
              <a:t>)</a:t>
            </a:r>
            <a:endParaRPr lang="en-US" altLang="en-US" sz="1800" b="1" dirty="0"/>
          </a:p>
          <a:p>
            <a:r>
              <a:rPr lang="en-US" altLang="en-US" sz="1800" b="1" dirty="0"/>
              <a:t>16 cells per section </a:t>
            </a:r>
          </a:p>
          <a:p>
            <a:r>
              <a:rPr lang="en-US" altLang="en-US" sz="1800" b="1" dirty="0"/>
              <a:t>Total number of cell 48*16=768  </a:t>
            </a:r>
            <a:endParaRPr lang="en-US" altLang="en-US" sz="1800" b="1" dirty="0">
              <a:solidFill>
                <a:srgbClr val="A72709"/>
              </a:solidFill>
            </a:endParaRPr>
          </a:p>
          <a:p>
            <a:r>
              <a:rPr lang="en-US" altLang="en-US" sz="1800" b="1" dirty="0"/>
              <a:t>Two 16 cell buncher (200kW each)</a:t>
            </a:r>
          </a:p>
          <a:p>
            <a:r>
              <a:rPr lang="en-US" altLang="en-US" sz="1800" b="1" dirty="0"/>
              <a:t>Total Length with Transition 120 meters </a:t>
            </a:r>
          </a:p>
          <a:p>
            <a:r>
              <a:rPr lang="en-US" altLang="en-US" sz="1800" b="1" dirty="0"/>
              <a:t>90 meter of tunnel length for future upgrade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4C1E5-C8FB-4D4D-9CB6-4F307EE15CED}"/>
              </a:ext>
            </a:extLst>
          </p:cNvPr>
          <p:cNvSpPr txBox="1"/>
          <p:nvPr/>
        </p:nvSpPr>
        <p:spPr>
          <a:xfrm>
            <a:off x="789489" y="5163127"/>
            <a:ext cx="4219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Fermilab CCL, Nose  not water cooled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2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759E5A9F-0554-AE4D-BCAD-19EA2E115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CCL Comparison</a:t>
            </a:r>
          </a:p>
        </p:txBody>
      </p:sp>
      <p:graphicFrame>
        <p:nvGraphicFramePr>
          <p:cNvPr id="254979" name="Group 3">
            <a:extLst>
              <a:ext uri="{FF2B5EF4-FFF2-40B4-BE49-F238E27FC236}">
                <a16:creationId xmlns:a16="http://schemas.microsoft.com/office/drawing/2014/main" id="{DBA66FB8-7129-AF43-B974-AC5E87D5C4D6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25000581"/>
              </p:ext>
            </p:extLst>
          </p:nvPr>
        </p:nvGraphicFramePr>
        <p:xfrm>
          <a:off x="1371600" y="1828800"/>
          <a:ext cx="6457950" cy="3566160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10450094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862018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55218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038616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927588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567102309"/>
                    </a:ext>
                  </a:extLst>
                </a:gridCol>
              </a:tblGrid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BNL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LAMPF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FERMI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SNS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BNLII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500831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Structure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DTL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CCL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CCL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CCL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CCL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315789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Freq.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201.25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805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805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805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805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437180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E in (MeV)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0.75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116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86.8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200.4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12509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E out (MeV)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200.4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800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400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185.6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608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114433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E</a:t>
                      </a:r>
                      <a:r>
                        <a:rPr kumimoji="0" lang="en-US" altLang="en-US" sz="2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0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T (MV/m)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1.4-1.0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1.4-1.3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6.8-6.1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2.1-2.0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4.4*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612147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Length (m)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145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731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64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55.1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~121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475141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Pulse Len (µs)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1000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60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1000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1000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108277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Spark Rate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&lt;0.1%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168564"/>
                  </a:ext>
                </a:extLst>
              </a:tr>
              <a:tr h="3566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 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sym typeface="Symbol" pitchFamily="2" charset="2"/>
                        </a:rPr>
                        <a:t>E (RS)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 (MeV/m)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1.37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0.96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4.4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1.8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70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2pPr>
                      <a:lvl3pPr marL="8572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3pPr>
                      <a:lvl4pPr marL="12001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4pPr>
                      <a:lvl5pPr marL="1543050">
                        <a:lnSpc>
                          <a:spcPct val="9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5pPr>
                      <a:lvl6pPr marL="20002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6pPr>
                      <a:lvl7pPr marL="24574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7pPr>
                      <a:lvl8pPr marL="29146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8pPr>
                      <a:lvl9pPr marL="337185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</a:rPr>
                        <a:t>3.4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353511"/>
                  </a:ext>
                </a:extLst>
              </a:tr>
            </a:tbl>
          </a:graphicData>
        </a:graphic>
      </p:graphicFrame>
      <p:sp>
        <p:nvSpPr>
          <p:cNvPr id="255058" name="Text Box 82">
            <a:extLst>
              <a:ext uri="{FF2B5EF4-FFF2-40B4-BE49-F238E27FC236}">
                <a16:creationId xmlns:a16="http://schemas.microsoft.com/office/drawing/2014/main" id="{EE2BFC67-5A68-3F4C-93B1-89402A5FA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534" y="5500509"/>
            <a:ext cx="104708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50" dirty="0"/>
              <a:t>* 0.8 Kilpatrick</a:t>
            </a:r>
          </a:p>
        </p:txBody>
      </p:sp>
    </p:spTree>
    <p:extLst>
      <p:ext uri="{BB962C8B-B14F-4D97-AF65-F5344CB8AC3E}">
        <p14:creationId xmlns:p14="http://schemas.microsoft.com/office/powerpoint/2010/main" val="160663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58E6-C2DE-0B48-82B3-E7992D72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2" y="576683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Tank 9 to RFF,  TRACE3D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43EF8-6350-534F-AE4D-A0C2B375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22858" y="2560495"/>
            <a:ext cx="3416831" cy="478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89C429-796A-F340-8C22-ADC8CDA0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2" y="1570855"/>
            <a:ext cx="3767859" cy="247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69D0CC-45DB-204D-8605-E8184E73B103}"/>
              </a:ext>
            </a:extLst>
          </p:cNvPr>
          <p:cNvSpPr txBox="1"/>
          <p:nvPr/>
        </p:nvSpPr>
        <p:spPr>
          <a:xfrm>
            <a:off x="471632" y="3328266"/>
            <a:ext cx="1015423" cy="715246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179F4-0389-864F-BD25-36F3518407D9}"/>
              </a:ext>
            </a:extLst>
          </p:cNvPr>
          <p:cNvSpPr txBox="1"/>
          <p:nvPr/>
        </p:nvSpPr>
        <p:spPr>
          <a:xfrm>
            <a:off x="618836" y="1653309"/>
            <a:ext cx="711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Tank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7BC1B-B1D7-1342-A438-55AF8FBD6AB2}"/>
              </a:ext>
            </a:extLst>
          </p:cNvPr>
          <p:cNvSpPr txBox="1"/>
          <p:nvPr/>
        </p:nvSpPr>
        <p:spPr>
          <a:xfrm>
            <a:off x="3362037" y="38896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82A56-7C0D-D34D-977E-CC4D3A06E739}"/>
              </a:ext>
            </a:extLst>
          </p:cNvPr>
          <p:cNvSpPr txBox="1"/>
          <p:nvPr/>
        </p:nvSpPr>
        <p:spPr>
          <a:xfrm>
            <a:off x="5430982" y="2807183"/>
            <a:ext cx="293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TRACE3D SIMULATIONS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9B630-482E-FA47-B011-32E0B59A87B2}"/>
              </a:ext>
            </a:extLst>
          </p:cNvPr>
          <p:cNvSpPr txBox="1"/>
          <p:nvPr/>
        </p:nvSpPr>
        <p:spPr>
          <a:xfrm>
            <a:off x="3713019" y="305630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BLIP</a:t>
            </a:r>
          </a:p>
        </p:txBody>
      </p:sp>
    </p:spTree>
    <p:extLst>
      <p:ext uri="{BB962C8B-B14F-4D97-AF65-F5344CB8AC3E}">
        <p14:creationId xmlns:p14="http://schemas.microsoft.com/office/powerpoint/2010/main" val="2461840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9AC2-FBE9-E44B-868B-1F707263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REF To BNTF Tunnel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1A512-2CA8-4D40-939B-C23334B7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C2891-6E3E-6849-83BC-CEAF8B7D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814" y="2291798"/>
            <a:ext cx="6466696" cy="4271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30B75-3D6F-4C45-8513-9315216AE8BB}"/>
              </a:ext>
            </a:extLst>
          </p:cNvPr>
          <p:cNvSpPr txBox="1"/>
          <p:nvPr/>
        </p:nvSpPr>
        <p:spPr>
          <a:xfrm>
            <a:off x="1108364" y="1588655"/>
            <a:ext cx="55643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Length between wo 30-degress bend 29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Six 90-degrees  FODO cells, canceling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beam size 15 mm. aperture 30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dipole Lorenz stripping looses &lt; 1e-10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accelerating section in  two module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BB58C8-5823-2C40-8CA1-F19D6A7E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996750"/>
            <a:ext cx="2288338" cy="35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28D83-BBF8-844E-BAD2-B98926DCF47E}"/>
              </a:ext>
            </a:extLst>
          </p:cNvPr>
          <p:cNvSpPr txBox="1"/>
          <p:nvPr/>
        </p:nvSpPr>
        <p:spPr>
          <a:xfrm>
            <a:off x="785198" y="34353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26E7A-DC79-8449-B052-AB7F34F33B45}"/>
              </a:ext>
            </a:extLst>
          </p:cNvPr>
          <p:cNvSpPr txBox="1"/>
          <p:nvPr/>
        </p:nvSpPr>
        <p:spPr>
          <a:xfrm rot="4043130">
            <a:off x="1653309" y="5190790"/>
            <a:ext cx="7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NBTF</a:t>
            </a:r>
          </a:p>
        </p:txBody>
      </p:sp>
    </p:spTree>
    <p:extLst>
      <p:ext uri="{BB962C8B-B14F-4D97-AF65-F5344CB8AC3E}">
        <p14:creationId xmlns:p14="http://schemas.microsoft.com/office/powerpoint/2010/main" val="78917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A0CE6-34E6-0945-98C7-89E7CBE5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3995" y="719936"/>
            <a:ext cx="2865004" cy="4011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C8EC8-C100-D940-AAC0-4F8EB0FB5363}"/>
              </a:ext>
            </a:extLst>
          </p:cNvPr>
          <p:cNvSpPr txBox="1"/>
          <p:nvPr/>
        </p:nvSpPr>
        <p:spPr>
          <a:xfrm>
            <a:off x="858982" y="304800"/>
            <a:ext cx="55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TRACE3D simulation  200 to 600 MeV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74F0-94F5-B946-A38A-5A5AE566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39374" y="3148967"/>
            <a:ext cx="2836861" cy="3971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14578-9A6D-6B42-940D-FAD4FCE67012}"/>
              </a:ext>
            </a:extLst>
          </p:cNvPr>
          <p:cNvSpPr txBox="1"/>
          <p:nvPr/>
        </p:nvSpPr>
        <p:spPr>
          <a:xfrm>
            <a:off x="1006763" y="84503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Accelerated to 600 MeV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8FE35-9D3D-9E47-B400-7214526989B1}"/>
              </a:ext>
            </a:extLst>
          </p:cNvPr>
          <p:cNvSpPr txBox="1"/>
          <p:nvPr/>
        </p:nvSpPr>
        <p:spPr>
          <a:xfrm>
            <a:off x="4978400" y="3201412"/>
            <a:ext cx="39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200 MeV  beam drifting through CCL </a:t>
            </a:r>
          </a:p>
        </p:txBody>
      </p:sp>
    </p:spTree>
    <p:extLst>
      <p:ext uri="{BB962C8B-B14F-4D97-AF65-F5344CB8AC3E}">
        <p14:creationId xmlns:p14="http://schemas.microsoft.com/office/powerpoint/2010/main" val="3022832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899D5-E5F7-3E41-885B-CDB617A7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2810" y="1133118"/>
            <a:ext cx="5429946" cy="5047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34D8FE-153D-614C-B83C-90B71F903C91}"/>
              </a:ext>
            </a:extLst>
          </p:cNvPr>
          <p:cNvSpPr txBox="1"/>
          <p:nvPr/>
        </p:nvSpPr>
        <p:spPr>
          <a:xfrm>
            <a:off x="517236" y="323273"/>
            <a:ext cx="835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CCLDYN simulations , 10k particle, no losses , less than 10% emittance growth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15233-663C-044F-B0A9-9957AA4B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19361" y="697784"/>
            <a:ext cx="3839266" cy="4968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AF1B02-A9F3-8740-8345-9620B53E9387}"/>
              </a:ext>
            </a:extLst>
          </p:cNvPr>
          <p:cNvSpPr txBox="1"/>
          <p:nvPr/>
        </p:nvSpPr>
        <p:spPr>
          <a:xfrm>
            <a:off x="1062182" y="103981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𝛥 E (MeV)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5B871-A07F-8743-ABCB-F2D79729E001}"/>
              </a:ext>
            </a:extLst>
          </p:cNvPr>
          <p:cNvSpPr txBox="1"/>
          <p:nvPr/>
        </p:nvSpPr>
        <p:spPr>
          <a:xfrm>
            <a:off x="1256146" y="290945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𝛥𝚽 (deg)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1AE08-5C3A-BA46-98C1-A862D5079909}"/>
              </a:ext>
            </a:extLst>
          </p:cNvPr>
          <p:cNvSpPr txBox="1"/>
          <p:nvPr/>
        </p:nvSpPr>
        <p:spPr>
          <a:xfrm>
            <a:off x="2897783" y="43688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(cm)</a:t>
            </a:r>
          </a:p>
        </p:txBody>
      </p:sp>
    </p:spTree>
    <p:extLst>
      <p:ext uri="{BB962C8B-B14F-4D97-AF65-F5344CB8AC3E}">
        <p14:creationId xmlns:p14="http://schemas.microsoft.com/office/powerpoint/2010/main" val="3924284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762C-595E-E34B-968C-47EBE14D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Transfer Line to End of NBTF Tunnel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A4A5A-87E9-D149-83CE-045EFE35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12 six meters long FODO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Last 12 meter for final focus, </a:t>
            </a:r>
            <a:r>
              <a:rPr lang="en-US" dirty="0" err="1"/>
              <a:t>rasterand</a:t>
            </a:r>
            <a:r>
              <a:rPr lang="en-US" dirty="0"/>
              <a:t> diagnostics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E4787-0620-104D-BB28-905543178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AF07A-F630-E34D-B81E-38061EC8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17588" y="2134138"/>
            <a:ext cx="3485382" cy="48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5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039D-E954-044B-B15D-C056DFEC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DE2E-2A06-324A-990C-FCDBF98C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8595302" cy="4207185"/>
          </a:xfrm>
        </p:spPr>
        <p:txBody>
          <a:bodyPr>
            <a:normAutofit/>
          </a:bodyPr>
          <a:lstStyle/>
          <a:p>
            <a:pPr marL="0" indent="0"/>
            <a:endParaRPr lang="en-US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Protons  200 to 600 MeV, max beam power 120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Will use existing linac as injector,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Based on Fermilab CCL design at lower Kilpatrick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 existing tunnel, new RF gallery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 90 m tunnel available for future upgrades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Since linac can change user 100 ms , will satisfy existing user ( RHIC, NSTL, BLIP) </a:t>
            </a:r>
          </a:p>
          <a:p>
            <a:pPr marL="0" indent="0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23782-2694-7945-A2F4-DD859E23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22158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B0E5-5A8C-BD4D-96B9-F491DB62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5CF1C-1589-8046-9E0D-C9F4F69C9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5150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AF68-C477-DD41-B51F-E63A8074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AFAB-CED1-AC4D-90E3-F49A56E5F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CLIP team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8478A-C595-C64F-9D04-AFB6BB853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642892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1E21-0657-0742-B8A9-79BCF187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SUPERFISH Calculations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E36C-9A3C-C84B-9953-F5AB4B280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7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648E21-89CE-4044-B490-4A1E987F3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515" y="2199136"/>
            <a:ext cx="3719076" cy="265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250CD-3506-CA43-A1EE-8B494179B503}"/>
              </a:ext>
            </a:extLst>
          </p:cNvPr>
          <p:cNvSpPr txBox="1"/>
          <p:nvPr/>
        </p:nvSpPr>
        <p:spPr>
          <a:xfrm>
            <a:off x="3227294" y="1690689"/>
            <a:ext cx="6005170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Field normalization (NORM = 0):     EZERO.   = 1.00000 MV/m</a:t>
            </a:r>
          </a:p>
          <a:p>
            <a:r>
              <a:rPr lang="en-US" sz="1200" dirty="0"/>
              <a:t>Frequency                             	         =  805.00003 MHz</a:t>
            </a:r>
          </a:p>
          <a:p>
            <a:r>
              <a:rPr lang="en-US" sz="1200" dirty="0"/>
              <a:t>Particle rest mass energy           	         =   938.272029 MeV</a:t>
            </a:r>
          </a:p>
          <a:p>
            <a:r>
              <a:rPr lang="en-US" sz="1200" dirty="0"/>
              <a:t>Beta =  0.5660383;          Kinetic energy           =   199.884 MeV</a:t>
            </a:r>
          </a:p>
          <a:p>
            <a:r>
              <a:rPr lang="en-US" sz="1200" dirty="0"/>
              <a:t>Normalization factor for E0 =  1.000 MV/m       =     6342.262</a:t>
            </a:r>
          </a:p>
          <a:p>
            <a:r>
              <a:rPr lang="en-US" sz="1200" dirty="0"/>
              <a:t>Transit-time factor                                             =    0.8461504</a:t>
            </a:r>
          </a:p>
          <a:p>
            <a:r>
              <a:rPr lang="en-US" sz="1200" dirty="0"/>
              <a:t>Stored energy                                                    =    0.0040052 Joules</a:t>
            </a:r>
          </a:p>
          <a:p>
            <a:r>
              <a:rPr lang="en-US" sz="1200" dirty="0"/>
              <a:t>Using standard room-temperature copper.</a:t>
            </a:r>
          </a:p>
          <a:p>
            <a:r>
              <a:rPr lang="en-US" sz="1200" dirty="0"/>
              <a:t>Surface resistance                                              =      7.40217 </a:t>
            </a:r>
            <a:r>
              <a:rPr lang="en-US" sz="1200" dirty="0" err="1"/>
              <a:t>milliOhm</a:t>
            </a:r>
            <a:endParaRPr lang="en-US" sz="1200" dirty="0"/>
          </a:p>
          <a:p>
            <a:r>
              <a:rPr lang="en-US" sz="1200" dirty="0"/>
              <a:t>Normal-conductor resistivity                                =      1.72410 </a:t>
            </a:r>
            <a:r>
              <a:rPr lang="en-US" sz="1200" dirty="0" err="1"/>
              <a:t>microOhm</a:t>
            </a:r>
            <a:r>
              <a:rPr lang="en-US" sz="1200" dirty="0"/>
              <a:t>-cm</a:t>
            </a:r>
          </a:p>
          <a:p>
            <a:r>
              <a:rPr lang="en-US" sz="1200" dirty="0"/>
              <a:t>Operating temperature                                    =      20.0000 C</a:t>
            </a:r>
          </a:p>
          <a:p>
            <a:r>
              <a:rPr lang="en-US" sz="1200" dirty="0"/>
              <a:t>Power dissipation                                            =     787.9716 W</a:t>
            </a:r>
          </a:p>
          <a:p>
            <a:r>
              <a:rPr lang="en-US" sz="1200" dirty="0"/>
              <a:t>Q    =   25709.0          Shunt impedance          =       66.881 </a:t>
            </a:r>
            <a:r>
              <a:rPr lang="en-US" sz="1200" dirty="0" err="1"/>
              <a:t>MOhm</a:t>
            </a:r>
            <a:r>
              <a:rPr lang="en-US" sz="1200" dirty="0"/>
              <a:t>/m</a:t>
            </a:r>
          </a:p>
          <a:p>
            <a:r>
              <a:rPr lang="en-US" sz="1200" dirty="0"/>
              <a:t>Rs*Q =   190.303 Ohm                Z*T*T            =       47.885 </a:t>
            </a:r>
            <a:r>
              <a:rPr lang="en-US" sz="1200" dirty="0" err="1"/>
              <a:t>MOhm</a:t>
            </a:r>
            <a:r>
              <a:rPr lang="en-US" sz="1200" dirty="0"/>
              <a:t>/m</a:t>
            </a:r>
          </a:p>
          <a:p>
            <a:r>
              <a:rPr lang="en-US" sz="1200" dirty="0"/>
              <a:t>r/Q  =    98.157 Ohm  Wake loss parameter      =      0.12412 V/</a:t>
            </a:r>
            <a:r>
              <a:rPr lang="en-US" sz="1200" dirty="0" err="1"/>
              <a:t>pC</a:t>
            </a:r>
            <a:endParaRPr lang="en-US" sz="1200" dirty="0"/>
          </a:p>
          <a:p>
            <a:r>
              <a:rPr lang="en-US" sz="1200" dirty="0"/>
              <a:t>Average magnetic field on the outer wall           =       1417.9 A/m, 0.744081 W/cm^2</a:t>
            </a:r>
          </a:p>
          <a:p>
            <a:r>
              <a:rPr lang="en-US" sz="1200" dirty="0"/>
              <a:t>Maximum H (at Z,R = 4.1698,2.79391)              =      2129.57 A/m, 1.67846 W/cm^2</a:t>
            </a:r>
          </a:p>
          <a:p>
            <a:r>
              <a:rPr lang="en-US" sz="1200" dirty="0"/>
              <a:t>Maximum E (at Z,R = 2.57648,1.69151)             =      4.20443 MV/m, 0.161358 </a:t>
            </a:r>
            <a:r>
              <a:rPr lang="en-US" sz="1200" dirty="0" err="1"/>
              <a:t>Kilp</a:t>
            </a:r>
            <a:r>
              <a:rPr lang="en-US" sz="1200" dirty="0"/>
              <a:t>.</a:t>
            </a:r>
          </a:p>
          <a:p>
            <a:r>
              <a:rPr lang="en-US" sz="1200" dirty="0"/>
              <a:t>Ratio of peak fields </a:t>
            </a:r>
            <a:r>
              <a:rPr lang="en-US" sz="1200" dirty="0" err="1"/>
              <a:t>Bmax</a:t>
            </a:r>
            <a:r>
              <a:rPr lang="en-US" sz="1200" dirty="0"/>
              <a:t>/Emax                         =       0.6365 </a:t>
            </a:r>
            <a:r>
              <a:rPr lang="en-US" sz="1200" dirty="0" err="1"/>
              <a:t>mT</a:t>
            </a:r>
            <a:r>
              <a:rPr lang="en-US" sz="1200" dirty="0"/>
              <a:t>/(MV/m)</a:t>
            </a:r>
          </a:p>
          <a:p>
            <a:r>
              <a:rPr lang="en-US" sz="1200" dirty="0"/>
              <a:t>Peak-to-average ratio Emax/E0                          =       4.2044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8CA6-0B05-0A4F-B085-96A2A105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parameter of the CCL.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247B71-AAEA-B047-A684-2A0248134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579598"/>
              </p:ext>
            </p:extLst>
          </p:nvPr>
        </p:nvGraphicFramePr>
        <p:xfrm>
          <a:off x="843672" y="1049271"/>
          <a:ext cx="7339824" cy="5190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6765">
                  <a:extLst>
                    <a:ext uri="{9D8B030D-6E8A-4147-A177-3AD203B41FA5}">
                      <a16:colId xmlns:a16="http://schemas.microsoft.com/office/drawing/2014/main" val="2662968240"/>
                    </a:ext>
                  </a:extLst>
                </a:gridCol>
                <a:gridCol w="1856451">
                  <a:extLst>
                    <a:ext uri="{9D8B030D-6E8A-4147-A177-3AD203B41FA5}">
                      <a16:colId xmlns:a16="http://schemas.microsoft.com/office/drawing/2014/main" val="1219557021"/>
                    </a:ext>
                  </a:extLst>
                </a:gridCol>
                <a:gridCol w="2446608">
                  <a:extLst>
                    <a:ext uri="{9D8B030D-6E8A-4147-A177-3AD203B41FA5}">
                      <a16:colId xmlns:a16="http://schemas.microsoft.com/office/drawing/2014/main" val="33529582"/>
                    </a:ext>
                  </a:extLst>
                </a:gridCol>
              </a:tblGrid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Initial Kinetic Energy (β=0.454)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200.4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MeV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748454741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Final Kinetic Energy (β=0.714)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593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MeV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1635973430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Beam Current, Design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604199793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Repetition Rate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Hz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378964323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Beam Pulse Length, Design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1.0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965890759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Length, with REF-NBTF bend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~125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64879266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Frequency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805.0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MHz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3936636221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Number Buncher Cavities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2, (16 cells)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799804197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Number of Modules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532578629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Number of Section/Module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3543400831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Number of Cell/Section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887078336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 number of cell (8x6x16)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1728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1220694368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Bridge Coupler Length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3β λ/2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781414862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Length between Modules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3β λ/2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044208282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Cavity Bore Radius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1.5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330773240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Accelerating Phase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-23.0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deg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009988171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Average Axial Field (E0)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4.4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MV/m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3798737967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Kilpatrick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&lt; 1.0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473647159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Maximum Surface Filed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27.3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MV/m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4114220135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rf Power per Module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&lt; 12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924987996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Copper Losses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801354893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Beam Power (@ 50 mA)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754781398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Control and Reserve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2.8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MW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2363276634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Transverse Focusing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FODO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3792610734"/>
                  </a:ext>
                </a:extLst>
              </a:tr>
              <a:tr h="342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Average Phase Advance (Transverse)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79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deg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4035283703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Quadrupole Length (Magnetic)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8.0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1401478520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Quadrupole Bore Radius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2.0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cm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964977576"/>
                  </a:ext>
                </a:extLst>
              </a:tr>
              <a:tr h="179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Quadrupole Pole Tip Field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kG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" marR="7087" marT="7087" marB="7087" anchor="ctr"/>
                </a:tc>
                <a:extLst>
                  <a:ext uri="{0D108BD9-81ED-4DB2-BD59-A6C34878D82A}">
                    <a16:rowId xmlns:a16="http://schemas.microsoft.com/office/drawing/2014/main" val="8997293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A7CD0-EDF1-364D-899B-9B52E5A2F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487558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B99B-C269-DF45-8CBB-5E3E788D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module’s parameters.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6CF24A9-A224-D840-BDB3-13DD204E9E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104903"/>
              </p:ext>
            </p:extLst>
          </p:nvPr>
        </p:nvGraphicFramePr>
        <p:xfrm>
          <a:off x="706931" y="1421546"/>
          <a:ext cx="7845398" cy="4541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103">
                  <a:extLst>
                    <a:ext uri="{9D8B030D-6E8A-4147-A177-3AD203B41FA5}">
                      <a16:colId xmlns:a16="http://schemas.microsoft.com/office/drawing/2014/main" val="3490204688"/>
                    </a:ext>
                  </a:extLst>
                </a:gridCol>
                <a:gridCol w="876839">
                  <a:extLst>
                    <a:ext uri="{9D8B030D-6E8A-4147-A177-3AD203B41FA5}">
                      <a16:colId xmlns:a16="http://schemas.microsoft.com/office/drawing/2014/main" val="3671024700"/>
                    </a:ext>
                  </a:extLst>
                </a:gridCol>
                <a:gridCol w="783701">
                  <a:extLst>
                    <a:ext uri="{9D8B030D-6E8A-4147-A177-3AD203B41FA5}">
                      <a16:colId xmlns:a16="http://schemas.microsoft.com/office/drawing/2014/main" val="3442589498"/>
                    </a:ext>
                  </a:extLst>
                </a:gridCol>
                <a:gridCol w="759367">
                  <a:extLst>
                    <a:ext uri="{9D8B030D-6E8A-4147-A177-3AD203B41FA5}">
                      <a16:colId xmlns:a16="http://schemas.microsoft.com/office/drawing/2014/main" val="3296888450"/>
                    </a:ext>
                  </a:extLst>
                </a:gridCol>
                <a:gridCol w="1057241">
                  <a:extLst>
                    <a:ext uri="{9D8B030D-6E8A-4147-A177-3AD203B41FA5}">
                      <a16:colId xmlns:a16="http://schemas.microsoft.com/office/drawing/2014/main" val="1269385117"/>
                    </a:ext>
                  </a:extLst>
                </a:gridCol>
                <a:gridCol w="1132758">
                  <a:extLst>
                    <a:ext uri="{9D8B030D-6E8A-4147-A177-3AD203B41FA5}">
                      <a16:colId xmlns:a16="http://schemas.microsoft.com/office/drawing/2014/main" val="1928929051"/>
                    </a:ext>
                  </a:extLst>
                </a:gridCol>
                <a:gridCol w="1355114">
                  <a:extLst>
                    <a:ext uri="{9D8B030D-6E8A-4147-A177-3AD203B41FA5}">
                      <a16:colId xmlns:a16="http://schemas.microsoft.com/office/drawing/2014/main" val="1004289379"/>
                    </a:ext>
                  </a:extLst>
                </a:gridCol>
                <a:gridCol w="1208275">
                  <a:extLst>
                    <a:ext uri="{9D8B030D-6E8A-4147-A177-3AD203B41FA5}">
                      <a16:colId xmlns:a16="http://schemas.microsoft.com/office/drawing/2014/main" val="2903065761"/>
                    </a:ext>
                  </a:extLst>
                </a:gridCol>
              </a:tblGrid>
              <a:tr h="670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Module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E_In (MeV)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E_Out (MeV)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Section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Length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Power, Cu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(MW)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Power, Beam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(MW 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Power Total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(MW)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3005348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B-1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1.6978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76568766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B-2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1.6978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25845078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16.811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4.178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2.820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8021562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13.533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3.202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2.271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5.473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69069276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14.233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3.231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2.388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5.619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80974131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9.839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1.651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3.861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50801187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15.234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3.376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2.557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5.933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145178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15.750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3.446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2.643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6.089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2149993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16.210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3.473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6.194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2978342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593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16.022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3.443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2.790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6.233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75647449"/>
                  </a:ext>
                </a:extLst>
              </a:tr>
              <a:tr h="351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118.232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26.559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19.841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47.600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872600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D4BEF-75E3-B344-A5DE-E2DD3ADA8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81527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4615879"/>
            <a:ext cx="7486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    Hadron-based user and research facilities:</a:t>
            </a:r>
          </a:p>
          <a:p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1350" dirty="0" err="1"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Isotope Production (BLIP) / Medical Isotope Research and Production Program (MIRP)</a:t>
            </a:r>
          </a:p>
          <a:p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    NASA Space Radiation Laboratory (NSRL)</a:t>
            </a:r>
          </a:p>
          <a:p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    Tandem van de Graaff accelerators </a:t>
            </a:r>
          </a:p>
          <a:p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     Relativistic Heavy Ion Collider (RHIC)</a:t>
            </a:r>
          </a:p>
          <a:p>
            <a:endParaRPr lang="en-US" sz="13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900" y="857250"/>
            <a:ext cx="6858000" cy="3107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the BNL Hadron Complex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97A330-B95D-42F9-B0CD-887FB8DA5E28}"/>
              </a:ext>
            </a:extLst>
          </p:cNvPr>
          <p:cNvGrpSpPr/>
          <p:nvPr/>
        </p:nvGrpSpPr>
        <p:grpSpPr>
          <a:xfrm>
            <a:off x="1714500" y="1428750"/>
            <a:ext cx="5829300" cy="3204514"/>
            <a:chOff x="152400" y="685800"/>
            <a:chExt cx="8852238" cy="47543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685800"/>
              <a:ext cx="8852238" cy="47278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9186" y="3581400"/>
              <a:ext cx="81353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BLIP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399" y="3049713"/>
              <a:ext cx="91577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NSRL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5029199"/>
              <a:ext cx="2730779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Tandem Van de </a:t>
              </a:r>
              <a:r>
                <a:rPr lang="en-US" sz="1200" b="1" dirty="0" err="1">
                  <a:solidFill>
                    <a:schemeClr val="bg1"/>
                  </a:solidFill>
                </a:rPr>
                <a:t>Graaff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601" y="1143001"/>
              <a:ext cx="86465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H- jet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1200" y="1337847"/>
              <a:ext cx="1745868" cy="410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12:00 o’clock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94"/>
    </mc:Choice>
    <mc:Fallback xmlns="">
      <p:transition spd="slow" advTm="681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3B33-5652-8E4B-A490-F6D37C23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Hadron Preinjector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A9B1-87E7-B644-8C7C-8FE590A6F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Linac (1970)		EBIS injector (2010)	      Tandem (1970)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EB0EA-8C07-5949-A535-1A742FA76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6EFA29BE-ADCC-DF4B-9847-316F139B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07" y="2355300"/>
            <a:ext cx="2831961" cy="147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83640-DA3A-5A43-99AF-2EAC0AD5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219" y="2315949"/>
            <a:ext cx="2575891" cy="1679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C82A6-C3BD-1346-8C65-FD5BCA458233}"/>
              </a:ext>
            </a:extLst>
          </p:cNvPr>
          <p:cNvSpPr txBox="1"/>
          <p:nvPr/>
        </p:nvSpPr>
        <p:spPr>
          <a:xfrm>
            <a:off x="318051" y="4367839"/>
            <a:ext cx="78662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Ion: 	H-, H-^			H-U			H-U</a:t>
            </a:r>
          </a:p>
          <a:p>
            <a:r>
              <a:rPr lang="en-US" dirty="0">
                <a:solidFill>
                  <a:srgbClr val="7030A0"/>
                </a:solidFill>
              </a:rPr>
              <a:t>E:	10 -200 MeV		2 MeV/u			14 MV(1+q)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ave</a:t>
            </a:r>
            <a:r>
              <a:rPr lang="en-US" baseline="-25000" dirty="0"/>
              <a:t> </a:t>
            </a:r>
            <a:r>
              <a:rPr lang="en-US" dirty="0"/>
              <a:t>:	200uA, 			~150 </a:t>
            </a:r>
            <a:r>
              <a:rPr lang="en-US" dirty="0" err="1"/>
              <a:t>nA</a:t>
            </a:r>
            <a:r>
              <a:rPr lang="en-US" dirty="0"/>
              <a:t>			 ~10 </a:t>
            </a:r>
            <a:r>
              <a:rPr lang="en-US" dirty="0" err="1"/>
              <a:t>uA</a:t>
            </a:r>
            <a:endParaRPr lang="en-US" dirty="0"/>
          </a:p>
          <a:p>
            <a:r>
              <a:rPr lang="en-US" dirty="0"/>
              <a:t>RR:	10 Hz			5 Hz			dc/pulsed </a:t>
            </a:r>
          </a:p>
          <a:p>
            <a:r>
              <a:rPr lang="en-US" dirty="0">
                <a:solidFill>
                  <a:srgbClr val="7030A0"/>
                </a:solidFill>
              </a:rPr>
              <a:t>User:      BLIP, NSRL, 		NSRL, RHIC		SEU, NSRL</a:t>
            </a:r>
          </a:p>
          <a:p>
            <a:r>
              <a:rPr lang="en-US" dirty="0">
                <a:solidFill>
                  <a:srgbClr val="7030A0"/>
                </a:solidFill>
              </a:rPr>
              <a:t>	RHIC						 RHIC, </a:t>
            </a:r>
          </a:p>
        </p:txBody>
      </p:sp>
      <p:pic>
        <p:nvPicPr>
          <p:cNvPr id="10242" name="Picture 2" descr="banner image">
            <a:extLst>
              <a:ext uri="{FF2B5EF4-FFF2-40B4-BE49-F238E27FC236}">
                <a16:creationId xmlns:a16="http://schemas.microsoft.com/office/drawing/2014/main" id="{E9862FEB-739A-5040-AC63-528E4AE96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7" y="2230609"/>
            <a:ext cx="2827718" cy="17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79C3AB-5F13-C441-980A-0F5DCF6C2832}"/>
              </a:ext>
            </a:extLst>
          </p:cNvPr>
          <p:cNvSpPr txBox="1"/>
          <p:nvPr/>
        </p:nvSpPr>
        <p:spPr>
          <a:xfrm>
            <a:off x="2632364" y="6316596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Can serve all the users simultaneously </a:t>
            </a:r>
          </a:p>
        </p:txBody>
      </p:sp>
    </p:spTree>
    <p:extLst>
      <p:ext uri="{BB962C8B-B14F-4D97-AF65-F5344CB8AC3E}">
        <p14:creationId xmlns:p14="http://schemas.microsoft.com/office/powerpoint/2010/main" val="369269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2CE4-B3D0-4946-B094-DA3BFC17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14349"/>
            <a:ext cx="828675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4DCB-39EC-6C49-9CF4-F263EFC9B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210903"/>
            <a:ext cx="8286750" cy="4207185"/>
          </a:xfrm>
        </p:spPr>
        <p:txBody>
          <a:bodyPr>
            <a:noAutofit/>
          </a:bodyPr>
          <a:lstStyle/>
          <a:p>
            <a:pPr marL="228600" lvl="1"/>
            <a:r>
              <a:rPr lang="en-US" sz="2400" dirty="0"/>
              <a:t>Increase proton energies to 600 MeV or higher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BLIP can irradiate up to 5 100-gram Th targets producing approximately 10 Ci of Ac-225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increase in beam energy allowing more targets to be irradiated.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Increase in beam energy could result in even higher Ac-225 production from Th as well as Ra-225 for generator production of Ac-225 free of Ac-227</a:t>
            </a:r>
          </a:p>
          <a:p>
            <a:pPr marL="685800" lvl="2"/>
            <a:r>
              <a:rPr lang="en-US" sz="2400" dirty="0"/>
              <a:t>Allow for more spallation target irradiations</a:t>
            </a:r>
          </a:p>
          <a:p>
            <a:pPr marL="685800" lvl="2"/>
            <a:r>
              <a:rPr lang="en-US" sz="2400" dirty="0">
                <a:solidFill>
                  <a:srgbClr val="FF0000"/>
                </a:solidFill>
              </a:rPr>
              <a:t>Neutron source for isotope production</a:t>
            </a:r>
          </a:p>
          <a:p>
            <a:pPr lvl="1" indent="117475"/>
            <a:r>
              <a:rPr lang="en-US" sz="2400" dirty="0">
                <a:solidFill>
                  <a:srgbClr val="FF0000"/>
                </a:solidFill>
              </a:rPr>
              <a:t>Utilize fast neutrons for isotope production</a:t>
            </a:r>
          </a:p>
          <a:p>
            <a:pPr marL="685800" lvl="2"/>
            <a:endParaRPr lang="en-US" sz="2400" dirty="0"/>
          </a:p>
          <a:p>
            <a:pPr lvl="1" indent="117475"/>
            <a:r>
              <a:rPr lang="en-US" sz="2400" dirty="0"/>
              <a:t>Higher energy allow more fast neutrons for radiation damage studies.</a:t>
            </a:r>
          </a:p>
          <a:p>
            <a:pPr lvl="1" indent="117475"/>
            <a:endParaRPr lang="en-US" sz="2400" dirty="0"/>
          </a:p>
          <a:p>
            <a:pPr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CBD71-F81D-A145-A466-289970C29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82085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90DF-4C56-9A41-A74E-19F9294D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C83E-4FD5-714C-87C7-32A6C6334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Ion linac energies up to  60 MeV/</a:t>
            </a:r>
            <a:r>
              <a:rPr lang="en-US" dirty="0">
                <a:sym typeface="Symbol" panose="05050102010706020507" pitchFamily="18" charset="2"/>
              </a:rPr>
              <a:t>u</a:t>
            </a:r>
          </a:p>
          <a:p>
            <a:pPr marL="628650" lvl="1" indent="-285750"/>
            <a:r>
              <a:rPr lang="en-US" sz="2400" dirty="0">
                <a:sym typeface="Symbol" panose="05050102010706020507" pitchFamily="18" charset="2"/>
              </a:rPr>
              <a:t> To reach the energies and current of light ions which are not available elsewhere  for a variety of applications </a:t>
            </a:r>
          </a:p>
          <a:p>
            <a:pPr marL="628650" lvl="1" indent="-285750"/>
            <a:r>
              <a:rPr lang="en-US" sz="2400" dirty="0">
                <a:sym typeface="Symbol" panose="05050102010706020507" pitchFamily="18" charset="2"/>
              </a:rPr>
              <a:t>Nuclear reaction  cross section measurements </a:t>
            </a:r>
          </a:p>
          <a:p>
            <a:pPr marL="628650" lvl="1" indent="-285750"/>
            <a:r>
              <a:rPr lang="en-US" sz="2400" dirty="0">
                <a:solidFill>
                  <a:srgbClr val="FF0000"/>
                </a:solidFill>
              </a:rPr>
              <a:t>Allow for  alpha emitter production unique capability (Rn-211,At-211, Pt-193m, Pt-195m, Sn-117m)</a:t>
            </a:r>
          </a:p>
          <a:p>
            <a:pPr marL="628650" lvl="1" indent="-285750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F8D97-18DB-424C-8F65-A4CEE232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0573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D36D-B854-E94C-9607-5544C290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6109"/>
            <a:ext cx="8286750" cy="10064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Requirements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 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53EBF-AF9A-4F45-8631-C24C1EC7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30017"/>
            <a:ext cx="8466897" cy="5227983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		    </a:t>
            </a:r>
            <a:r>
              <a:rPr lang="en-US" sz="6000" dirty="0">
                <a:solidFill>
                  <a:srgbClr val="7030A0"/>
                </a:solidFill>
              </a:rPr>
              <a:t>Proton:          </a:t>
            </a:r>
            <a:r>
              <a:rPr lang="en-US" sz="6000" dirty="0"/>
              <a:t>	</a:t>
            </a:r>
          </a:p>
          <a:p>
            <a:r>
              <a:rPr lang="en-US" sz="6000" dirty="0"/>
              <a:t>			   Energy 					600 MeV</a:t>
            </a:r>
          </a:p>
          <a:p>
            <a:r>
              <a:rPr lang="en-US" sz="6000" dirty="0"/>
              <a:t>			   Av. Beam Current			200 𝛍A</a:t>
            </a:r>
          </a:p>
          <a:p>
            <a:r>
              <a:rPr lang="en-US" sz="6000" dirty="0"/>
              <a:t>			  Beam Power				120 kW</a:t>
            </a:r>
          </a:p>
          <a:p>
            <a:r>
              <a:rPr lang="en-US" sz="6000" dirty="0"/>
              <a:t> </a:t>
            </a:r>
          </a:p>
          <a:p>
            <a:r>
              <a:rPr lang="en-US" sz="6000" dirty="0"/>
              <a:t>	        </a:t>
            </a:r>
            <a:r>
              <a:rPr lang="en-US" sz="6000" dirty="0">
                <a:solidFill>
                  <a:srgbClr val="7030A0"/>
                </a:solidFill>
              </a:rPr>
              <a:t>Ion:</a:t>
            </a:r>
            <a:r>
              <a:rPr lang="en-US" sz="6000" dirty="0"/>
              <a:t>   </a:t>
            </a:r>
          </a:p>
          <a:p>
            <a:r>
              <a:rPr lang="en-US" sz="6000" dirty="0"/>
              <a:t>			    m/q          					</a:t>
            </a:r>
            <a:r>
              <a:rPr lang="en-US" sz="6000" dirty="0">
                <a:sym typeface="Wingdings" pitchFamily="2" charset="2"/>
              </a:rPr>
              <a:t>&lt;</a:t>
            </a:r>
            <a:r>
              <a:rPr lang="en-US" sz="6000" dirty="0"/>
              <a:t>2.3 </a:t>
            </a:r>
          </a:p>
          <a:p>
            <a:r>
              <a:rPr lang="en-US" sz="6000" dirty="0"/>
              <a:t>			    Energy 					60 MeV/u</a:t>
            </a:r>
          </a:p>
          <a:p>
            <a:r>
              <a:rPr lang="en-US" sz="6000" dirty="0"/>
              <a:t>			    Av. Beam Current			200 𝛍A</a:t>
            </a:r>
          </a:p>
          <a:p>
            <a:r>
              <a:rPr lang="en-US" sz="6000" dirty="0"/>
              <a:t>			    Beam Power		  		84 kW</a:t>
            </a:r>
          </a:p>
          <a:p>
            <a:r>
              <a:rPr lang="en-US" sz="6000" dirty="0"/>
              <a:t>		</a:t>
            </a:r>
          </a:p>
          <a:p>
            <a:r>
              <a:rPr lang="en-US" sz="6000" dirty="0"/>
              <a:t>	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4DB35-A596-9C45-9783-54AF9CCD9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098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F2C9-A942-A140-B084-2055FFCB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886653"/>
            <a:ext cx="828675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Protons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61700-5949-4B46-BBE3-B8C4E50D1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1256780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12078</TotalTime>
  <Words>2107</Words>
  <Application>Microsoft Macintosh PowerPoint</Application>
  <PresentationFormat>On-screen Show (4:3)</PresentationFormat>
  <Paragraphs>515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Narrow</vt:lpstr>
      <vt:lpstr>Calibri</vt:lpstr>
      <vt:lpstr>Helvetica</vt:lpstr>
      <vt:lpstr>Monotype Sorts</vt:lpstr>
      <vt:lpstr>Myriad Pro</vt:lpstr>
      <vt:lpstr>Symbol</vt:lpstr>
      <vt:lpstr>Times New Roman</vt:lpstr>
      <vt:lpstr>BNL</vt:lpstr>
      <vt:lpstr>Center for Linac Isotope Production (CLIP) proposal p-accelerator</vt:lpstr>
      <vt:lpstr>Outlines </vt:lpstr>
      <vt:lpstr>Acknowledgement </vt:lpstr>
      <vt:lpstr>PowerPoint Presentation</vt:lpstr>
      <vt:lpstr>Hadron Preinjector at BNL</vt:lpstr>
      <vt:lpstr>Motivation</vt:lpstr>
      <vt:lpstr>Motivation </vt:lpstr>
      <vt:lpstr>Requirements     </vt:lpstr>
      <vt:lpstr>Protons </vt:lpstr>
      <vt:lpstr>PowerPoint Presentation</vt:lpstr>
      <vt:lpstr>Options</vt:lpstr>
      <vt:lpstr>Options (Cont…)</vt:lpstr>
      <vt:lpstr>Option (Cont…)</vt:lpstr>
      <vt:lpstr>Comparison of the alternatives</vt:lpstr>
      <vt:lpstr>Options for Protons (Cont. ) </vt:lpstr>
      <vt:lpstr>REF and NBTF tunnel  </vt:lpstr>
      <vt:lpstr>BNL 200 MeV LINAC Beam Parameters</vt:lpstr>
      <vt:lpstr>Yearly Ave. Current and Beam Power, Availability and Residual Radiation </vt:lpstr>
      <vt:lpstr>Two High Intensity Sources </vt:lpstr>
      <vt:lpstr>Linac Intensity Upgrade Phase II                  </vt:lpstr>
      <vt:lpstr>Proposed CCL</vt:lpstr>
      <vt:lpstr>CCL Comparison</vt:lpstr>
      <vt:lpstr>Tank 9 to RFF,  TRACE3D</vt:lpstr>
      <vt:lpstr>REF To BNTF Tunnel</vt:lpstr>
      <vt:lpstr>PowerPoint Presentation</vt:lpstr>
      <vt:lpstr>PowerPoint Presentation</vt:lpstr>
      <vt:lpstr>Beam Transfer Line to End of NBTF Tunnel </vt:lpstr>
      <vt:lpstr>Summary </vt:lpstr>
      <vt:lpstr>Extra slides </vt:lpstr>
      <vt:lpstr>SUPERFISH Calculations </vt:lpstr>
      <vt:lpstr>General parameter of the CCL.  </vt:lpstr>
      <vt:lpstr>Summary of module’s parameters.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Preinjectors Status</dc:title>
  <dc:subject/>
  <dc:creator>Raparia, Deepak</dc:creator>
  <cp:keywords/>
  <dc:description/>
  <cp:lastModifiedBy>DiFilippo, Lynanne</cp:lastModifiedBy>
  <cp:revision>60</cp:revision>
  <cp:lastPrinted>2021-10-06T12:28:19Z</cp:lastPrinted>
  <dcterms:created xsi:type="dcterms:W3CDTF">2021-06-08T16:06:04Z</dcterms:created>
  <dcterms:modified xsi:type="dcterms:W3CDTF">2021-11-30T13:38:13Z</dcterms:modified>
  <cp:category/>
</cp:coreProperties>
</file>